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20"/>
  </p:notesMasterIdLst>
  <p:handoutMasterIdLst>
    <p:handoutMasterId r:id="rId21"/>
  </p:handoutMasterIdLst>
  <p:sldIdLst>
    <p:sldId id="256" r:id="rId2"/>
    <p:sldId id="647" r:id="rId3"/>
    <p:sldId id="663" r:id="rId4"/>
    <p:sldId id="675" r:id="rId5"/>
    <p:sldId id="664" r:id="rId6"/>
    <p:sldId id="665" r:id="rId7"/>
    <p:sldId id="666" r:id="rId8"/>
    <p:sldId id="676" r:id="rId9"/>
    <p:sldId id="667" r:id="rId10"/>
    <p:sldId id="668" r:id="rId11"/>
    <p:sldId id="669" r:id="rId12"/>
    <p:sldId id="677" r:id="rId13"/>
    <p:sldId id="670" r:id="rId14"/>
    <p:sldId id="671" r:id="rId15"/>
    <p:sldId id="672" r:id="rId16"/>
    <p:sldId id="673" r:id="rId17"/>
    <p:sldId id="674" r:id="rId18"/>
    <p:sldId id="631" r:id="rId19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pos="33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66FF66"/>
    <a:srgbClr val="FFFF99"/>
    <a:srgbClr val="0000FF"/>
    <a:srgbClr val="6666FF"/>
    <a:srgbClr val="BABAE8"/>
    <a:srgbClr val="AEAEE4"/>
    <a:srgbClr val="F7FC9C"/>
    <a:srgbClr val="9BFDDF"/>
    <a:srgbClr val="FE7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189" autoAdjust="0"/>
    <p:restoredTop sz="85181" autoAdjust="0"/>
  </p:normalViewPr>
  <p:slideViewPr>
    <p:cSldViewPr snapToGrid="0" showGuides="1">
      <p:cViewPr varScale="1">
        <p:scale>
          <a:sx n="82" d="100"/>
          <a:sy n="82" d="100"/>
        </p:scale>
        <p:origin x="283" y="37"/>
      </p:cViewPr>
      <p:guideLst>
        <p:guide orient="horz" pos="1275"/>
        <p:guide pos="33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2221" y="-1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Method Enhancements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Olsen Software, 2022</a:t>
            </a:r>
          </a:p>
        </p:txBody>
      </p:sp>
    </p:spTree>
    <p:extLst>
      <p:ext uri="{BB962C8B-B14F-4D97-AF65-F5344CB8AC3E}">
        <p14:creationId xmlns:p14="http://schemas.microsoft.com/office/powerpoint/2010/main" val="53861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Method Enhancements</a:t>
            </a:r>
          </a:p>
        </p:txBody>
      </p:sp>
      <p:sp>
        <p:nvSpPr>
          <p:cNvPr id="3072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Olsen Software, 2022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377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174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D66781-B0F0-93F2-5ECC-79AFAB7E0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F6EC03-A595-CDE6-7FF5-23EC6B633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FE04B7-2530-596B-1F55-E5E95267D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0CB392-0558-0509-ADE0-9C50ECDB6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D402A-A962-3F35-FC3C-217943A4D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FD20E-6EFD-016B-13DC-EA5D2C286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E4F148-80D3-FDC8-5A66-14B71E7F2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8CA55B-72CA-3F26-F71D-13CB25068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F87DC7-B200-D4E1-734B-9D2258EC2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B079CD-6D31-6B98-6EFA-5C33111B1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C955CE-32B6-710F-F2D9-9A3770FAE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DD18A4-51C5-AEC5-00E2-540EC0B05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C6B5A8-2119-92F4-7F94-95F400E89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C3B70-3220-02BE-584B-B551293D2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DE1922-BE35-D416-18D0-11FAD2FAB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D8A909-0391-2E94-4572-1E665BADB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dirty="0"/>
              <a:t>Method Enhancements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2E6466-0F0E-6B4C-1B22-E1E204E5D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8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3BBEB08-B871-3E82-A484-E348F628A0EB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87CF79-1CF1-CA4B-A037-6A9B6C5ADE3C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D67E73E-E9DC-B130-2A79-97912535F6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DB1DE3-3565-FA24-4BBE-BBA28F0F4427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2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291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Method Enhancements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Referring to No-</a:t>
            </a:r>
            <a:r>
              <a:rPr lang="en-GB" sz="3400" dirty="0" err="1"/>
              <a:t>Arg</a:t>
            </a:r>
            <a:r>
              <a:rPr lang="en-GB" sz="3400" dirty="0"/>
              <a:t> Constructors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You use constructor references to implement a factory </a:t>
            </a:r>
          </a:p>
          <a:p>
            <a:pPr lvl="1"/>
            <a:r>
              <a:rPr lang="en-GB" dirty="0">
                <a:latin typeface="+mj-lt"/>
              </a:rPr>
              <a:t>First, define a functional interface that specifies a factory method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Use a constructor reference to refer to an appropriate constructor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You can now create instances as follows – what happens here?</a:t>
            </a:r>
          </a:p>
          <a:p>
            <a:pPr lvl="1"/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4075" y="2024063"/>
            <a:ext cx="7975600" cy="6629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interface </a:t>
            </a:r>
            <a:r>
              <a:rPr lang="en-GB" sz="1200" dirty="0" err="1">
                <a:latin typeface="Lucida Console" pitchFamily="49" charset="0"/>
              </a:rPr>
              <a:t>SimplePersonProvider</a:t>
            </a:r>
            <a:r>
              <a:rPr lang="en-GB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Person </a:t>
            </a:r>
            <a:r>
              <a:rPr lang="en-GB" sz="1200" dirty="0" err="1">
                <a:latin typeface="Lucida Console" pitchFamily="49" charset="0"/>
              </a:rPr>
              <a:t>getPerson</a:t>
            </a:r>
            <a:r>
              <a:rPr lang="en-GB" sz="1200" dirty="0">
                <a:latin typeface="Lucida Console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4075" y="3487684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SimplePersonProvider</a:t>
            </a:r>
            <a:r>
              <a:rPr lang="en-GB" sz="1200" dirty="0">
                <a:latin typeface="Lucida Console" pitchFamily="49" charset="0"/>
              </a:rPr>
              <a:t> provider1 =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Person::new</a:t>
            </a:r>
            <a:r>
              <a:rPr lang="en-GB" sz="1200" dirty="0">
                <a:latin typeface="Lucida Console" pitchFamily="49" charset="0"/>
              </a:rPr>
              <a:t>;</a:t>
            </a:r>
            <a:endParaRPr lang="en-GB" sz="1200" b="1" dirty="0">
              <a:latin typeface="Lucida Console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4075" y="4548769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Person person1 = provider1.getPerson();</a:t>
            </a:r>
            <a:endParaRPr lang="en-GB" sz="1200" b="1" dirty="0">
              <a:latin typeface="Lucida Console" pitchFamily="49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07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Referring to Parameterized Constructors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It's also possible to refer to parameterized constructors</a:t>
            </a:r>
          </a:p>
          <a:p>
            <a:pPr lvl="1"/>
            <a:r>
              <a:rPr lang="en-GB" dirty="0">
                <a:latin typeface="+mj-lt"/>
              </a:rPr>
              <a:t>Here's a functional interface that requires input parameters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Use a constructor reference to refer to an appropriate constructor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You can now create instances as follows – what happens here?</a:t>
            </a: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4075" y="2024063"/>
            <a:ext cx="7975600" cy="6629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interface </a:t>
            </a:r>
            <a:r>
              <a:rPr lang="en-GB" sz="1200" dirty="0" err="1">
                <a:latin typeface="Lucida Console" pitchFamily="49" charset="0"/>
              </a:rPr>
              <a:t>ParameterizedPersonProvider</a:t>
            </a:r>
            <a:r>
              <a:rPr lang="en-GB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Person </a:t>
            </a:r>
            <a:r>
              <a:rPr lang="en-GB" sz="1200" dirty="0" err="1">
                <a:latin typeface="Lucida Console" pitchFamily="49" charset="0"/>
              </a:rPr>
              <a:t>getPerson</a:t>
            </a:r>
            <a:r>
              <a:rPr lang="en-GB" sz="1200" dirty="0">
                <a:latin typeface="Lucida Console" pitchFamily="49" charset="0"/>
              </a:rPr>
              <a:t>(String name, </a:t>
            </a:r>
            <a:r>
              <a:rPr lang="en-GB" sz="1200" dirty="0" err="1">
                <a:latin typeface="Lucida Console" pitchFamily="49" charset="0"/>
              </a:rPr>
              <a:t>int</a:t>
            </a:r>
            <a:r>
              <a:rPr lang="en-GB" sz="1200" dirty="0">
                <a:latin typeface="Lucida Console" pitchFamily="49" charset="0"/>
              </a:rPr>
              <a:t> age, </a:t>
            </a:r>
            <a:r>
              <a:rPr lang="en-GB" sz="1200" dirty="0" err="1">
                <a:latin typeface="Lucida Console" pitchFamily="49" charset="0"/>
              </a:rPr>
              <a:t>boolean</a:t>
            </a:r>
            <a:r>
              <a:rPr lang="en-GB" sz="1200" dirty="0">
                <a:latin typeface="Lucida Console" pitchFamily="49" charset="0"/>
              </a:rPr>
              <a:t> welsh);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4075" y="3487684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ParameterizedPersonProvider</a:t>
            </a:r>
            <a:r>
              <a:rPr lang="en-GB" sz="1200" dirty="0">
                <a:latin typeface="Lucida Console" pitchFamily="49" charset="0"/>
              </a:rPr>
              <a:t> provider2 =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Person::new</a:t>
            </a:r>
            <a:r>
              <a:rPr lang="en-GB" sz="1200" dirty="0">
                <a:latin typeface="Lucida Console" pitchFamily="49" charset="0"/>
              </a:rPr>
              <a:t>;</a:t>
            </a:r>
            <a:endParaRPr lang="en-GB" sz="1200" b="1" dirty="0">
              <a:latin typeface="Lucida Console" pitchFamily="49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54075" y="4548769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Person person2 = provider2.getPerson("Ashley Williams", 30, true);</a:t>
            </a:r>
          </a:p>
        </p:txBody>
      </p:sp>
    </p:spTree>
    <p:extLst>
      <p:ext uri="{BB962C8B-B14F-4D97-AF65-F5344CB8AC3E}">
        <p14:creationId xmlns:p14="http://schemas.microsoft.com/office/powerpoint/2010/main" val="181607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3. Interface Changes in Modern Java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Default methods in interfaces</a:t>
            </a:r>
          </a:p>
          <a:p>
            <a:pPr eaLnBrk="1" hangingPunct="1"/>
            <a:r>
              <a:rPr lang="en-GB" dirty="0"/>
              <a:t>Default methods - special cases</a:t>
            </a:r>
          </a:p>
          <a:p>
            <a:pPr eaLnBrk="1" hangingPunct="1"/>
            <a:r>
              <a:rPr lang="en-GB" dirty="0"/>
              <a:t>Static methods in interfaces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75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Default Methods in Interfaces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Modern Java supports default methods in an interface</a:t>
            </a:r>
          </a:p>
          <a:p>
            <a:pPr lvl="1"/>
            <a:r>
              <a:rPr lang="en-GB" dirty="0"/>
              <a:t>Allows you to provide a concrete implementation for method(s)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Lucida Console" pitchFamily="49" charset="0"/>
              </a:rPr>
              <a:t>DefaultMethodDemo.java</a:t>
            </a:r>
            <a:r>
              <a:rPr lang="en-GB" dirty="0"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endParaRPr lang="en-GB" dirty="0"/>
          </a:p>
          <a:p>
            <a:r>
              <a:rPr lang="en-GB" dirty="0"/>
              <a:t>Usefulness:</a:t>
            </a:r>
          </a:p>
          <a:p>
            <a:pPr lvl="1"/>
            <a:r>
              <a:rPr lang="en-GB" dirty="0"/>
              <a:t>Allows you to augment existing interfaces in a non-breaking way</a:t>
            </a:r>
          </a:p>
          <a:p>
            <a:pPr lvl="1"/>
            <a:r>
              <a:rPr lang="en-GB" dirty="0"/>
              <a:t>Java makes extensive use of default methods nowadays</a:t>
            </a:r>
          </a:p>
          <a:p>
            <a:pPr lvl="1"/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075" y="2025016"/>
            <a:ext cx="7975600" cy="178307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interface </a:t>
            </a:r>
            <a:r>
              <a:rPr lang="en-GB" sz="1200" dirty="0" err="1">
                <a:latin typeface="Lucida Console" pitchFamily="49" charset="0"/>
              </a:rPr>
              <a:t>ParentInterface</a:t>
            </a:r>
            <a:r>
              <a:rPr lang="en-GB" sz="1200" dirty="0">
                <a:latin typeface="Lucida Console" pitchFamily="49" charset="0"/>
              </a:rPr>
              <a:t> {   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void method1(</a:t>
            </a:r>
            <a:r>
              <a:rPr lang="en-GB" sz="1200" dirty="0" err="1">
                <a:latin typeface="Lucida Console" pitchFamily="49" charset="0"/>
              </a:rPr>
              <a:t>int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i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void method2(double d);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</a:t>
            </a:r>
          </a:p>
          <a:p>
            <a:pPr defTabSz="739775">
              <a:defRPr/>
            </a:pP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default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void method3(String s)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System.out.println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("ParentInterface.method3 received " + s);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77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Default Methods - Special Cases (1 of 3)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Scenario:</a:t>
            </a:r>
          </a:p>
          <a:p>
            <a:pPr lvl="1"/>
            <a:r>
              <a:rPr lang="en-GB" dirty="0"/>
              <a:t>An interface has default method(s)</a:t>
            </a:r>
          </a:p>
          <a:p>
            <a:pPr lvl="1"/>
            <a:r>
              <a:rPr lang="en-GB" dirty="0"/>
              <a:t>A class implements the interface</a:t>
            </a:r>
          </a:p>
          <a:p>
            <a:pPr lvl="1"/>
            <a:endParaRPr lang="en-GB" dirty="0"/>
          </a:p>
          <a:p>
            <a:r>
              <a:rPr lang="en-GB" dirty="0"/>
              <a:t>Then:</a:t>
            </a:r>
          </a:p>
          <a:p>
            <a:pPr lvl="1"/>
            <a:r>
              <a:rPr lang="en-GB" dirty="0"/>
              <a:t>The class can override default method(s) if it wants to</a:t>
            </a:r>
          </a:p>
          <a:p>
            <a:pPr lvl="1"/>
            <a:r>
              <a:rPr lang="en-GB" dirty="0"/>
              <a:t>The overriding method can access default method implementation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1181" y="4011931"/>
            <a:ext cx="8164385" cy="22174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class </a:t>
            </a:r>
            <a:r>
              <a:rPr lang="en-GB" sz="1200" dirty="0" err="1">
                <a:latin typeface="Lucida Console" pitchFamily="49" charset="0"/>
              </a:rPr>
              <a:t>ChildClass</a:t>
            </a:r>
            <a:r>
              <a:rPr lang="en-GB" sz="1200" dirty="0">
                <a:latin typeface="Lucida Console" pitchFamily="49" charset="0"/>
              </a:rPr>
              <a:t> implements </a:t>
            </a:r>
            <a:r>
              <a:rPr lang="en-GB" sz="1200" dirty="0" err="1">
                <a:latin typeface="Lucida Console" pitchFamily="49" charset="0"/>
              </a:rPr>
              <a:t>ParentInterface</a:t>
            </a:r>
            <a:r>
              <a:rPr lang="en-GB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// Optionally, can override default method(s) from interface.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@Override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public void method3(String s)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…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// Can also access default implementation of method.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ParentInterface.super.method3(s)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98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Default Methods - Special Cases (2 of 3)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Scenario: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MyInterface</a:t>
            </a:r>
            <a:r>
              <a:rPr lang="en-GB" dirty="0"/>
              <a:t> has default method(s)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MyClass</a:t>
            </a:r>
            <a:r>
              <a:rPr lang="en-GB" dirty="0"/>
              <a:t> has compatible concrete method(s)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MyOtherClass</a:t>
            </a:r>
            <a:r>
              <a:rPr lang="en-GB" dirty="0"/>
              <a:t> implements the interface and extends the class</a:t>
            </a:r>
            <a:endParaRPr lang="en-GB" dirty="0">
              <a:latin typeface="Lucida Console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Then: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MyOtherClass</a:t>
            </a:r>
            <a:r>
              <a:rPr lang="en-GB" dirty="0"/>
              <a:t> has inherited 2 concrete implementations of the same method name</a:t>
            </a:r>
          </a:p>
          <a:p>
            <a:pPr lvl="1"/>
            <a:r>
              <a:rPr lang="en-GB" dirty="0">
                <a:latin typeface="+mj-lt"/>
              </a:rPr>
              <a:t>The class implementation is favoured over the interface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5770" y="4667251"/>
            <a:ext cx="8372475" cy="8115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MyOtherClass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otherObj</a:t>
            </a:r>
            <a:r>
              <a:rPr lang="en-GB" sz="1200" dirty="0">
                <a:latin typeface="Lucida Console" pitchFamily="49" charset="0"/>
              </a:rPr>
              <a:t> = new </a:t>
            </a:r>
            <a:r>
              <a:rPr lang="en-GB" sz="1200" dirty="0" err="1">
                <a:latin typeface="Lucida Console" pitchFamily="49" charset="0"/>
              </a:rPr>
              <a:t>MyOtherClass</a:t>
            </a:r>
            <a:r>
              <a:rPr lang="en-GB" sz="1200" dirty="0">
                <a:latin typeface="Lucida Console" pitchFamily="49" charset="0"/>
              </a:rPr>
              <a:t>();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// Calls the superclass implementation.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otherObj.method3();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34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Default Methods - Special Cases (3 of 3)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Scenario:</a:t>
            </a:r>
          </a:p>
          <a:p>
            <a:pPr lvl="1"/>
            <a:r>
              <a:rPr lang="en-GB" dirty="0">
                <a:latin typeface="Lucida Console" pitchFamily="49" charset="0"/>
              </a:rPr>
              <a:t>MyInterface1</a:t>
            </a:r>
            <a:r>
              <a:rPr lang="en-GB" dirty="0"/>
              <a:t> has default method(s)</a:t>
            </a:r>
          </a:p>
          <a:p>
            <a:pPr lvl="1"/>
            <a:r>
              <a:rPr lang="en-GB" dirty="0">
                <a:latin typeface="Lucida Console" pitchFamily="49" charset="0"/>
              </a:rPr>
              <a:t>MyInterface2</a:t>
            </a:r>
            <a:r>
              <a:rPr lang="en-GB" dirty="0"/>
              <a:t> has compatible default method(s)</a:t>
            </a:r>
          </a:p>
          <a:p>
            <a:pPr lvl="1"/>
            <a:r>
              <a:rPr lang="en-GB" dirty="0" err="1">
                <a:latin typeface="Lucida Console" pitchFamily="49" charset="0"/>
              </a:rPr>
              <a:t>MyAnotherClass</a:t>
            </a:r>
            <a:r>
              <a:rPr lang="en-GB" dirty="0"/>
              <a:t> implements both interfaces</a:t>
            </a:r>
            <a:endParaRPr lang="en-GB" dirty="0">
              <a:latin typeface="Lucida Console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Then:</a:t>
            </a:r>
          </a:p>
          <a:p>
            <a:pPr lvl="1"/>
            <a:r>
              <a:rPr lang="en-GB" dirty="0">
                <a:latin typeface="+mj-lt"/>
                <a:ea typeface="Tahoma" pitchFamily="34" charset="0"/>
                <a:cs typeface="Tahoma" pitchFamily="34" charset="0"/>
              </a:rPr>
              <a:t>You get a compiler error in </a:t>
            </a:r>
            <a:r>
              <a:rPr lang="en-GB" dirty="0" err="1">
                <a:latin typeface="Lucida Console" pitchFamily="49" charset="0"/>
                <a:ea typeface="Tahoma" pitchFamily="34" charset="0"/>
                <a:cs typeface="Tahoma" pitchFamily="34" charset="0"/>
              </a:rPr>
              <a:t>MyAnotherClass</a:t>
            </a:r>
            <a:r>
              <a:rPr lang="en-GB" dirty="0">
                <a:latin typeface="+mj-lt"/>
                <a:ea typeface="Tahoma" pitchFamily="34" charset="0"/>
                <a:cs typeface="Tahoma" pitchFamily="34" charset="0"/>
              </a:rPr>
              <a:t>:  "Inherits unrelated defaults for method from types MyInterface1 and MyInterface2"</a:t>
            </a:r>
          </a:p>
          <a:p>
            <a:pPr lvl="1"/>
            <a:r>
              <a:rPr lang="en-GB" dirty="0">
                <a:latin typeface="+mj-lt"/>
                <a:ea typeface="Tahoma" pitchFamily="34" charset="0"/>
                <a:cs typeface="Tahoma" pitchFamily="34" charset="0"/>
              </a:rPr>
              <a:t>You must override the method in </a:t>
            </a:r>
            <a:r>
              <a:rPr lang="en-GB" dirty="0" err="1">
                <a:latin typeface="Lucida Console" pitchFamily="49" charset="0"/>
                <a:ea typeface="Tahoma" pitchFamily="34" charset="0"/>
                <a:cs typeface="Tahoma" pitchFamily="34" charset="0"/>
              </a:rPr>
              <a:t>MyAnotherClass</a:t>
            </a:r>
            <a:r>
              <a:rPr lang="en-GB" dirty="0">
                <a:latin typeface="+mj-lt"/>
                <a:ea typeface="Tahoma" pitchFamily="34" charset="0"/>
                <a:cs typeface="Tahoma" pitchFamily="34" charset="0"/>
              </a:rPr>
              <a:t>. For example:</a:t>
            </a:r>
            <a:endParaRPr lang="en-GB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5771" y="4991100"/>
            <a:ext cx="8279796" cy="14859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class </a:t>
            </a:r>
            <a:r>
              <a:rPr lang="en-GB" sz="1200" dirty="0" err="1">
                <a:latin typeface="Lucida Console" pitchFamily="49" charset="0"/>
              </a:rPr>
              <a:t>MyAnotherClass</a:t>
            </a:r>
            <a:r>
              <a:rPr lang="en-GB" sz="1200" dirty="0">
                <a:latin typeface="Lucida Console" pitchFamily="49" charset="0"/>
              </a:rPr>
              <a:t> implements MyInterface1, MyInterface2 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@Override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public void m3()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MyInterface1.super.m3();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MyInterface2.super.m3();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12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Static Methods in Interfaces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Interfaces can now define </a:t>
            </a:r>
            <a:r>
              <a:rPr lang="en-GB" dirty="0">
                <a:latin typeface="Lucida Console" pitchFamily="49" charset="0"/>
              </a:rPr>
              <a:t>static</a:t>
            </a:r>
            <a:r>
              <a:rPr lang="en-GB" dirty="0"/>
              <a:t> methods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Lucida Console" pitchFamily="49" charset="0"/>
              </a:rPr>
              <a:t>Comparator&lt;T&gt;</a:t>
            </a:r>
            <a:r>
              <a:rPr lang="en-GB" dirty="0"/>
              <a:t> now has several </a:t>
            </a:r>
            <a:r>
              <a:rPr lang="en-GB" dirty="0">
                <a:latin typeface="Lucida Console" pitchFamily="49" charset="0"/>
              </a:rPr>
              <a:t>static</a:t>
            </a:r>
            <a:r>
              <a:rPr lang="en-GB" dirty="0"/>
              <a:t> methods: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457200" lvl="1" indent="0">
              <a:buNone/>
            </a:pPr>
            <a:endParaRPr lang="en-GB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7197" y="2026040"/>
            <a:ext cx="8372475" cy="1509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interface Comparator&lt;T&gt; 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err="1">
                <a:latin typeface="Lucida Console" pitchFamily="49" charset="0"/>
              </a:rPr>
              <a:t>int</a:t>
            </a:r>
            <a:r>
              <a:rPr lang="en-GB" sz="1200" dirty="0">
                <a:latin typeface="Lucida Console" pitchFamily="49" charset="0"/>
              </a:rPr>
              <a:t> Compare(T obj1, T obj2);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static &lt;T&gt; Comparator&lt;T&gt;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nullsFirst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static &lt;T&gt; Comparator&lt;T&gt;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nullsLast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577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Any Questions?</a:t>
            </a:r>
            <a:endParaRPr lang="en-GB" sz="3400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397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Method references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Constructor references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Interface enhancements in modern Java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Contents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7D51805-A2ED-4FC1-9D73-9C2F819AF1B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83942-E804-AA65-4853-EDAABA03099D}"/>
              </a:ext>
            </a:extLst>
          </p:cNvPr>
          <p:cNvSpPr txBox="1"/>
          <p:nvPr/>
        </p:nvSpPr>
        <p:spPr>
          <a:xfrm>
            <a:off x="464025" y="5882185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demo.methods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1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1. Method References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method references</a:t>
            </a:r>
          </a:p>
          <a:p>
            <a:pPr eaLnBrk="1" hangingPunct="1"/>
            <a:r>
              <a:rPr lang="en-GB" dirty="0"/>
              <a:t>Scenario</a:t>
            </a:r>
          </a:p>
          <a:p>
            <a:pPr eaLnBrk="1" hangingPunct="1"/>
            <a:r>
              <a:rPr lang="en-GB" dirty="0"/>
              <a:t>Referring to static methods</a:t>
            </a:r>
          </a:p>
          <a:p>
            <a:pPr eaLnBrk="1" hangingPunct="1"/>
            <a:r>
              <a:rPr lang="en-GB" dirty="0"/>
              <a:t>Referring to instance methods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09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Overview of Method References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now has a method reference operator </a:t>
            </a:r>
            <a:r>
              <a:rPr lang="en-GB" dirty="0">
                <a:latin typeface="Lucida Console" pitchFamily="49" charset="0"/>
              </a:rPr>
              <a:t>::</a:t>
            </a:r>
          </a:p>
          <a:p>
            <a:pPr lvl="1"/>
            <a:r>
              <a:rPr lang="en-GB" dirty="0"/>
              <a:t>Allows you to refer to a method in a specified class</a:t>
            </a:r>
          </a:p>
          <a:p>
            <a:pPr lvl="1"/>
            <a:r>
              <a:rPr lang="en-GB" dirty="0"/>
              <a:t>Can be a </a:t>
            </a:r>
            <a:r>
              <a:rPr lang="en-GB" dirty="0">
                <a:latin typeface="Lucida Console" panose="020B0609040504020204" pitchFamily="49" charset="0"/>
              </a:rPr>
              <a:t>static</a:t>
            </a:r>
            <a:r>
              <a:rPr lang="en-GB" dirty="0"/>
              <a:t> or instance method – see later for explanation…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We'll explore an example of method references in the next few slides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Lucida Console" pitchFamily="49" charset="0"/>
              </a:rPr>
              <a:t>MethodReferenceDemo.java</a:t>
            </a:r>
            <a:r>
              <a:rPr lang="en-GB" dirty="0">
                <a:latin typeface="+mj-lt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GB" dirty="0">
                <a:latin typeface="+mj-lt"/>
                <a:ea typeface="Tahoma" pitchFamily="34" charset="0"/>
                <a:cs typeface="Tahoma" pitchFamily="34" charset="0"/>
              </a:rPr>
              <a:t>Also see </a:t>
            </a:r>
            <a:r>
              <a:rPr lang="en-GB" dirty="0">
                <a:latin typeface="Lucida Console" pitchFamily="49" charset="0"/>
              </a:rPr>
              <a:t>Person.java</a:t>
            </a:r>
          </a:p>
          <a:p>
            <a:pPr lvl="1"/>
            <a:endParaRPr lang="en-GB" dirty="0">
              <a:latin typeface="Lucida Console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54075" y="2438029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className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b="1" dirty="0">
                <a:latin typeface="Lucida Console" pitchFamily="49" charset="0"/>
              </a:rPr>
              <a:t>:: </a:t>
            </a:r>
            <a:r>
              <a:rPr lang="en-GB" sz="1200" dirty="0" err="1">
                <a:latin typeface="Lucida Console" pitchFamily="49" charset="0"/>
              </a:rPr>
              <a:t>methodName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99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Scenario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Consider the </a:t>
            </a:r>
            <a:r>
              <a:rPr lang="en-GB" dirty="0">
                <a:latin typeface="Lucida Console" pitchFamily="49" charset="0"/>
              </a:rPr>
              <a:t>Comparator&lt;T&gt;</a:t>
            </a:r>
            <a:r>
              <a:rPr lang="en-GB" dirty="0">
                <a:latin typeface="+mj-lt"/>
              </a:rPr>
              <a:t> interface</a:t>
            </a:r>
          </a:p>
          <a:p>
            <a:pPr lvl="2"/>
            <a:endParaRPr lang="en-GB" dirty="0">
              <a:latin typeface="+mj-lt"/>
            </a:endParaRPr>
          </a:p>
          <a:p>
            <a:pPr marL="857250" lvl="2" indent="0">
              <a:buNone/>
            </a:pPr>
            <a:endParaRPr lang="en-GB" dirty="0">
              <a:latin typeface="+mj-lt"/>
            </a:endParaRPr>
          </a:p>
          <a:p>
            <a:pPr algn="just"/>
            <a:endParaRPr lang="en-GB" dirty="0">
              <a:latin typeface="+mj-lt"/>
            </a:endParaRPr>
          </a:p>
          <a:p>
            <a:r>
              <a:rPr lang="en-GB" dirty="0">
                <a:latin typeface="Lucida Console" pitchFamily="49" charset="0"/>
              </a:rPr>
              <a:t>Comparator&lt;T&gt;</a:t>
            </a:r>
            <a:r>
              <a:rPr lang="en-GB" dirty="0"/>
              <a:t> crops up in lots of places in Java APIs</a:t>
            </a:r>
          </a:p>
          <a:p>
            <a:pPr lvl="1"/>
            <a:r>
              <a:rPr lang="en-GB" dirty="0">
                <a:latin typeface="+mj-lt"/>
              </a:rPr>
              <a:t>E.g. in </a:t>
            </a:r>
            <a:r>
              <a:rPr lang="en-GB" dirty="0" err="1">
                <a:latin typeface="Lucida Console" pitchFamily="49" charset="0"/>
              </a:rPr>
              <a:t>Collections.sort</a:t>
            </a:r>
            <a:r>
              <a:rPr lang="en-GB" dirty="0">
                <a:latin typeface="Lucida Console" pitchFamily="49" charset="0"/>
              </a:rPr>
              <a:t>()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There are several ways to provide a </a:t>
            </a:r>
            <a:r>
              <a:rPr lang="en-GB" dirty="0">
                <a:latin typeface="Lucida Console" pitchFamily="49" charset="0"/>
              </a:rPr>
              <a:t>Comparator&lt;T&gt;</a:t>
            </a:r>
            <a:r>
              <a:rPr lang="en-GB" dirty="0"/>
              <a:t> object in Java nowadays</a:t>
            </a:r>
          </a:p>
          <a:p>
            <a:pPr lvl="1"/>
            <a:r>
              <a:rPr lang="en-GB" dirty="0"/>
              <a:t>Create an anonymous class</a:t>
            </a:r>
          </a:p>
          <a:p>
            <a:pPr lvl="1"/>
            <a:r>
              <a:rPr lang="en-GB" dirty="0"/>
              <a:t>Create a lambda expression</a:t>
            </a:r>
          </a:p>
          <a:p>
            <a:pPr lvl="1"/>
            <a:r>
              <a:rPr lang="en-GB" dirty="0"/>
              <a:t>Reference an existing method</a:t>
            </a:r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endParaRPr lang="en-GB" sz="1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54075" y="3644901"/>
            <a:ext cx="7975600" cy="28574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static void sort(List&lt;T&gt; list,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Comparator &lt;? Super T&gt; comparator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4075" y="1644651"/>
            <a:ext cx="7975600" cy="67944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interface Comparator&lt;T&gt;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err="1">
                <a:latin typeface="Lucida Console" pitchFamily="49" charset="0"/>
              </a:rPr>
              <a:t>int</a:t>
            </a:r>
            <a:r>
              <a:rPr lang="en-GB" sz="1200" dirty="0">
                <a:latin typeface="Lucida Console" pitchFamily="49" charset="0"/>
              </a:rPr>
              <a:t> compare(T obj1, T obj2);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99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Referring to Static Methods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compatible </a:t>
            </a:r>
            <a:r>
              <a:rPr lang="en-GB" dirty="0">
                <a:latin typeface="Lucida Console" panose="020B0609040504020204" pitchFamily="49" charset="0"/>
              </a:rPr>
              <a:t>static</a:t>
            </a:r>
            <a:r>
              <a:rPr lang="en-GB" dirty="0"/>
              <a:t> method in the </a:t>
            </a:r>
            <a:r>
              <a:rPr lang="en-GB" dirty="0">
                <a:latin typeface="Lucida Console" pitchFamily="49" charset="0"/>
              </a:rPr>
              <a:t>Person</a:t>
            </a:r>
            <a:r>
              <a:rPr lang="en-GB" dirty="0"/>
              <a:t> class</a:t>
            </a:r>
          </a:p>
          <a:p>
            <a:pPr lvl="1"/>
            <a:r>
              <a:rPr lang="en-GB" dirty="0"/>
              <a:t>You can name the method anything you like</a:t>
            </a:r>
          </a:p>
          <a:p>
            <a:pPr lvl="1"/>
            <a:r>
              <a:rPr lang="en-GB" dirty="0"/>
              <a:t>There's no need to explicitly implement the functional interface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Here's how to reference a static method in your client code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4075" y="2393950"/>
            <a:ext cx="7975600" cy="14287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public class Person { </a:t>
            </a:r>
          </a:p>
          <a:p>
            <a:r>
              <a:rPr lang="en-GB" sz="1200" dirty="0">
                <a:latin typeface="Lucida Console" pitchFamily="49" charset="0"/>
              </a:rPr>
              <a:t> </a:t>
            </a:r>
          </a:p>
          <a:p>
            <a:r>
              <a:rPr lang="en-GB" sz="1200" b="1" dirty="0">
                <a:latin typeface="Lucida Console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public static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myStaticCompare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(Person p1, Person p2) {</a:t>
            </a: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return p1.name.compareTo(p2.name);</a:t>
            </a: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}</a:t>
            </a:r>
          </a:p>
          <a:p>
            <a:r>
              <a:rPr lang="en-GB" sz="1200" dirty="0">
                <a:latin typeface="Lucida Console" pitchFamily="49" charset="0"/>
              </a:rPr>
              <a:t>  …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4075" y="5102861"/>
            <a:ext cx="7975600" cy="6629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List&lt;Person&gt; people = … 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Collections.sort</a:t>
            </a:r>
            <a:r>
              <a:rPr lang="en-GB" sz="1200" dirty="0">
                <a:latin typeface="Lucida Console" pitchFamily="49" charset="0"/>
              </a:rPr>
              <a:t>(people,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Person::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myStaticCompare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07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Referring to Instance Methods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It's also possible to define a compatible instance method</a:t>
            </a:r>
          </a:p>
          <a:p>
            <a:pPr lvl="1"/>
            <a:r>
              <a:rPr lang="en-GB" dirty="0"/>
              <a:t>Takes </a:t>
            </a:r>
            <a:r>
              <a:rPr lang="en-GB" dirty="0">
                <a:latin typeface="Lucida Console" pitchFamily="49" charset="0"/>
              </a:rPr>
              <a:t>this</a:t>
            </a:r>
            <a:r>
              <a:rPr lang="en-GB" dirty="0"/>
              <a:t> as an implicit first parameter</a:t>
            </a:r>
          </a:p>
          <a:p>
            <a:pPr lvl="1"/>
            <a:r>
              <a:rPr lang="en-GB" dirty="0"/>
              <a:t>Effectively equivalent to the </a:t>
            </a:r>
            <a:r>
              <a:rPr lang="en-GB" dirty="0">
                <a:latin typeface="Lucida Console" panose="020B0609040504020204" pitchFamily="49" charset="0"/>
              </a:rPr>
              <a:t>static</a:t>
            </a:r>
            <a:r>
              <a:rPr lang="en-GB" dirty="0"/>
              <a:t> method, with n-1 parameters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Here's how you reference the method in your client code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4075" y="2393950"/>
            <a:ext cx="7975600" cy="14287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>
                <a:latin typeface="Lucida Console" pitchFamily="49" charset="0"/>
              </a:rPr>
              <a:t>public class Person { </a:t>
            </a:r>
          </a:p>
          <a:p>
            <a:r>
              <a:rPr lang="en-GB" sz="1200" dirty="0">
                <a:latin typeface="Lucida Console" pitchFamily="49" charset="0"/>
              </a:rPr>
              <a:t> </a:t>
            </a:r>
          </a:p>
          <a:p>
            <a:r>
              <a:rPr lang="en-GB" sz="1200" b="1" dirty="0">
                <a:latin typeface="Lucida Console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public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myInstanceCompare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(Person other) {</a:t>
            </a: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return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this.age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-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other.age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}</a:t>
            </a:r>
            <a:r>
              <a:rPr lang="en-GB" sz="1200" dirty="0">
                <a:latin typeface="Lucida Console" pitchFamily="49" charset="0"/>
              </a:rPr>
              <a:t>  </a:t>
            </a:r>
          </a:p>
          <a:p>
            <a:r>
              <a:rPr lang="en-GB" sz="1200" dirty="0">
                <a:latin typeface="Lucida Console" pitchFamily="49" charset="0"/>
              </a:rPr>
              <a:t>  …</a:t>
            </a: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4075" y="4749801"/>
            <a:ext cx="7975600" cy="6629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List&lt;Person&gt; people = … 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Collections.sort</a:t>
            </a:r>
            <a:r>
              <a:rPr lang="en-GB" sz="1200" dirty="0">
                <a:latin typeface="Lucida Console" pitchFamily="49" charset="0"/>
              </a:rPr>
              <a:t>(people,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Person::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myInstanceCompare</a:t>
            </a:r>
            <a:r>
              <a:rPr lang="en-GB" sz="1200" dirty="0">
                <a:latin typeface="Lucida Console" pitchFamily="49" charset="0"/>
              </a:rPr>
              <a:t>);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35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2. Constructor References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constructor references</a:t>
            </a:r>
          </a:p>
          <a:p>
            <a:pPr eaLnBrk="1" hangingPunct="1"/>
            <a:r>
              <a:rPr lang="en-GB" dirty="0"/>
              <a:t>Referring to no-</a:t>
            </a:r>
            <a:r>
              <a:rPr lang="en-GB" dirty="0" err="1"/>
              <a:t>arg</a:t>
            </a:r>
            <a:r>
              <a:rPr lang="en-GB" dirty="0"/>
              <a:t> constructors</a:t>
            </a:r>
          </a:p>
          <a:p>
            <a:pPr eaLnBrk="1" hangingPunct="1"/>
            <a:r>
              <a:rPr lang="en-GB" dirty="0"/>
              <a:t>Referring to parameterized constructors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88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Overview of Constructor References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 constructor reference is similar to a method reference</a:t>
            </a:r>
            <a:endParaRPr lang="en-GB" dirty="0">
              <a:latin typeface="Lucida Console" pitchFamily="49" charset="0"/>
            </a:endParaRPr>
          </a:p>
          <a:p>
            <a:pPr lvl="1"/>
            <a:r>
              <a:rPr lang="en-GB" dirty="0"/>
              <a:t>Allows you to refer to constructors for a class</a:t>
            </a:r>
          </a:p>
          <a:p>
            <a:pPr lvl="1"/>
            <a:r>
              <a:rPr lang="en-GB" dirty="0"/>
              <a:t>Similar to method references, but use </a:t>
            </a:r>
            <a:r>
              <a:rPr lang="en-GB" dirty="0">
                <a:latin typeface="Lucida Console" pitchFamily="49" charset="0"/>
              </a:rPr>
              <a:t>new</a:t>
            </a:r>
            <a:r>
              <a:rPr lang="en-GB" dirty="0"/>
              <a:t> for method name</a:t>
            </a:r>
          </a:p>
          <a:p>
            <a:pPr marL="800100" lvl="2" indent="0">
              <a:buNone/>
            </a:pPr>
            <a:endParaRPr lang="en-GB" dirty="0"/>
          </a:p>
          <a:p>
            <a:pPr marL="800100" lvl="2" indent="0">
              <a:buNone/>
            </a:pPr>
            <a:endParaRPr lang="en-GB" dirty="0"/>
          </a:p>
          <a:p>
            <a:r>
              <a:rPr lang="en-GB" dirty="0"/>
              <a:t>If you have overloaded constructors, that's fine!</a:t>
            </a:r>
          </a:p>
          <a:p>
            <a:pPr lvl="1"/>
            <a:r>
              <a:rPr lang="en-GB" dirty="0"/>
              <a:t>The compiler will figure out which one to call, based on context</a:t>
            </a:r>
          </a:p>
          <a:p>
            <a:pPr lvl="1"/>
            <a:endParaRPr lang="en-GB" dirty="0"/>
          </a:p>
          <a:p>
            <a:r>
              <a:rPr lang="en-GB" dirty="0"/>
              <a:t>We'll explore an example of constructor references in the next few slides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Lucida Console" pitchFamily="49" charset="0"/>
              </a:rPr>
              <a:t>CtorReferenceDemo.java</a:t>
            </a:r>
            <a:r>
              <a:rPr lang="en-GB" dirty="0">
                <a:latin typeface="+mj-lt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GB" dirty="0">
                <a:latin typeface="+mj-lt"/>
                <a:ea typeface="Tahoma" pitchFamily="34" charset="0"/>
                <a:cs typeface="Tahoma" pitchFamily="34" charset="0"/>
              </a:rPr>
              <a:t>Also see </a:t>
            </a:r>
            <a:r>
              <a:rPr lang="en-GB" dirty="0">
                <a:latin typeface="Lucida Console" pitchFamily="49" charset="0"/>
              </a:rPr>
              <a:t>Person.java</a:t>
            </a:r>
          </a:p>
          <a:p>
            <a:pPr lvl="1"/>
            <a:endParaRPr lang="en-GB" dirty="0">
              <a:latin typeface="Lucida Console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54075" y="2373259"/>
            <a:ext cx="7975600" cy="2805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>
                <a:latin typeface="Lucida Console" pitchFamily="49" charset="0"/>
              </a:rPr>
              <a:t>className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:: new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532599"/>
            <a:ext cx="520503" cy="288986"/>
          </a:xfrm>
        </p:spPr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373853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20534</TotalTime>
  <Words>1123</Words>
  <Application>Microsoft Office PowerPoint</Application>
  <PresentationFormat>On-screen Show (4:3)</PresentationFormat>
  <Paragraphs>259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Lucida Console</vt:lpstr>
      <vt:lpstr>Tahoma</vt:lpstr>
      <vt:lpstr>Univers</vt:lpstr>
      <vt:lpstr>Wingdings</vt:lpstr>
      <vt:lpstr>1_Blends</vt:lpstr>
      <vt:lpstr>Method Enhancements</vt:lpstr>
      <vt:lpstr>Contents</vt:lpstr>
      <vt:lpstr>1. Method References</vt:lpstr>
      <vt:lpstr>Overview of Method References</vt:lpstr>
      <vt:lpstr>Scenario</vt:lpstr>
      <vt:lpstr>Referring to Static Methods</vt:lpstr>
      <vt:lpstr>Referring to Instance Methods</vt:lpstr>
      <vt:lpstr>2. Constructor References</vt:lpstr>
      <vt:lpstr>Overview of Constructor References</vt:lpstr>
      <vt:lpstr>Referring to No-Arg Constructors</vt:lpstr>
      <vt:lpstr>Referring to Parameterized Constructors</vt:lpstr>
      <vt:lpstr>3. Interface Changes in Modern Java</vt:lpstr>
      <vt:lpstr>Default Methods in Interfaces</vt:lpstr>
      <vt:lpstr>Default Methods - Special Cases (1 of 3)</vt:lpstr>
      <vt:lpstr>Default Methods - Special Cases (2 of 3)</vt:lpstr>
      <vt:lpstr>Default Methods - Special Cases (3 of 3)</vt:lpstr>
      <vt:lpstr>Static Methods in Interfaces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557</cp:revision>
  <dcterms:created xsi:type="dcterms:W3CDTF">2002-05-03T12:27:39Z</dcterms:created>
  <dcterms:modified xsi:type="dcterms:W3CDTF">2022-09-17T06:30:58Z</dcterms:modified>
</cp:coreProperties>
</file>