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647" r:id="rId3"/>
    <p:sldId id="678" r:id="rId4"/>
    <p:sldId id="679" r:id="rId5"/>
    <p:sldId id="685" r:id="rId6"/>
    <p:sldId id="686" r:id="rId7"/>
    <p:sldId id="687" r:id="rId8"/>
    <p:sldId id="680" r:id="rId9"/>
    <p:sldId id="681" r:id="rId10"/>
    <p:sldId id="682" r:id="rId11"/>
    <p:sldId id="631" r:id="rId1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pos="33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FF66"/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0805" autoAdjust="0"/>
    <p:restoredTop sz="85216" autoAdjust="0"/>
  </p:normalViewPr>
  <p:slideViewPr>
    <p:cSldViewPr snapToGrid="0" showGuides="1">
      <p:cViewPr varScale="1">
        <p:scale>
          <a:sx n="82" d="100"/>
          <a:sy n="82" d="100"/>
        </p:scale>
        <p:origin x="752" y="40"/>
      </p:cViewPr>
      <p:guideLst>
        <p:guide orient="horz" pos="3991"/>
        <p:guide pos="33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Functional Interfaces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Functional Interfaces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FC2F9-09F4-DBB8-F9A0-8CB4104F4BF5}"/>
              </a:ext>
            </a:extLst>
          </p:cNvPr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377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BA6A9-BFF0-96E9-4988-1DA920C6A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7DF20-0D0D-CC71-C69D-7151743AF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10937F-2087-BDD7-11E8-97E13BC180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5F4BF-5B77-B255-385B-A20872029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5244A-88CE-E320-726F-231D40704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2B3EB4-3C81-8457-915D-8E7A9FAD0B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02F28-5FF6-9976-6A9F-A4FBA5FD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03243B-E374-1539-3352-75D8075D46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D3644-0E5E-E516-0C28-91D1ED0EB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B6461-8D5A-C4DC-DD4B-1B02BE4359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2666F-D445-42B4-5C60-715E5420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FC8F9A-9194-652F-4B63-167685C1C3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1001D-32BC-7BD6-35C8-0E9965695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1EB2C2-B981-BD47-0E65-C9F3D4CE1A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5AD0C-BB88-5684-6AE1-D86E7C205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444735-84AA-56CF-E4F0-44123F374F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EEFE3-3149-2431-7C60-993341ECA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5ECE1E-FB8A-C094-8827-A81F49BB00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Functional Interfaces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01BACEC-0F01-04B3-FCC9-FB0F586E2E4C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D52A00-5141-A382-1C8F-245D8945A758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FA7BD4D-1124-9518-6174-993C6F8FE9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4DB7BE-AC9E-9094-3825-DB5C817FEB97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9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Functional Interfaces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Supplier&lt;T&gt;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Represents a data source</a:t>
            </a:r>
          </a:p>
          <a:p>
            <a:pPr lvl="1"/>
            <a:r>
              <a:rPr lang="en-GB" dirty="0"/>
              <a:t>No inputs</a:t>
            </a:r>
          </a:p>
          <a:p>
            <a:pPr lvl="1"/>
            <a:r>
              <a:rPr lang="en-GB" dirty="0"/>
              <a:t>Returns (i.e. supplies) a value of type T</a:t>
            </a:r>
          </a:p>
          <a:p>
            <a:pPr lvl="1"/>
            <a:endParaRPr lang="en-GB" dirty="0"/>
          </a:p>
          <a:p>
            <a:r>
              <a:rPr lang="en-GB" dirty="0"/>
              <a:t>Definition (full):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250"/>
            <a:ext cx="8355542" cy="871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</a:t>
            </a:r>
            <a:r>
              <a:rPr lang="en-GB" sz="1200" dirty="0" err="1"/>
              <a:t>FunctionalInterface</a:t>
            </a:r>
            <a:endParaRPr lang="en-GB" sz="1200" dirty="0"/>
          </a:p>
          <a:p>
            <a:r>
              <a:rPr lang="en-GB" sz="1200" dirty="0">
                <a:latin typeface="Lucida Console" pitchFamily="49" charset="0"/>
              </a:rPr>
              <a:t>public interface Supplier&lt;T&gt; {</a:t>
            </a:r>
          </a:p>
          <a:p>
            <a:r>
              <a:rPr lang="en-GB" sz="1200" dirty="0">
                <a:latin typeface="Lucida Console" pitchFamily="49" charset="0"/>
              </a:rPr>
              <a:t>    T get();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4065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>
                <a:latin typeface="Lucida Console" pitchFamily="49" charset="0"/>
              </a:rPr>
              <a:t>demoSupplier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 -&gt; new Random().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nextInt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(100)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demoSupplier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Supplier&lt;T&gt;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theSupplier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T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gottenValue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theSupplier.get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("In </a:t>
            </a:r>
            <a:r>
              <a:rPr lang="en-GB" sz="1200" dirty="0" err="1">
                <a:latin typeface="Lucida Console" pitchFamily="49" charset="0"/>
              </a:rPr>
              <a:t>demoSupplier</a:t>
            </a:r>
            <a:r>
              <a:rPr lang="en-GB" sz="1200" dirty="0">
                <a:latin typeface="Lucida Console" pitchFamily="49" charset="0"/>
              </a:rPr>
              <a:t>(), the gotten value is " + </a:t>
            </a:r>
            <a:r>
              <a:rPr lang="en-GB" sz="1200" dirty="0" err="1">
                <a:latin typeface="Lucida Console" pitchFamily="49" charset="0"/>
              </a:rPr>
              <a:t>gottenValue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13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39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Function&lt;T,R&gt;</a:t>
            </a:r>
          </a:p>
          <a:p>
            <a:r>
              <a:rPr lang="en-GB" dirty="0" err="1"/>
              <a:t>UnaryOperator</a:t>
            </a:r>
            <a:r>
              <a:rPr lang="en-GB" dirty="0"/>
              <a:t>&lt;T&gt;</a:t>
            </a:r>
          </a:p>
          <a:p>
            <a:r>
              <a:rPr lang="en-GB" dirty="0" err="1"/>
              <a:t>BiFunction</a:t>
            </a:r>
            <a:r>
              <a:rPr lang="en-GB" dirty="0"/>
              <a:t>&lt;T,U,R&gt;</a:t>
            </a:r>
          </a:p>
          <a:p>
            <a:r>
              <a:rPr lang="en-GB" dirty="0" err="1"/>
              <a:t>BinaryOperator</a:t>
            </a:r>
            <a:r>
              <a:rPr lang="en-GB" dirty="0"/>
              <a:t>&lt;T&gt;</a:t>
            </a:r>
          </a:p>
          <a:p>
            <a:r>
              <a:rPr lang="en-GB" dirty="0"/>
              <a:t>Predicate&lt;T&gt;</a:t>
            </a:r>
          </a:p>
          <a:p>
            <a:r>
              <a:rPr lang="en-GB" dirty="0"/>
              <a:t>Consumer&lt;T&gt;</a:t>
            </a:r>
          </a:p>
          <a:p>
            <a:r>
              <a:rPr lang="en-GB" dirty="0"/>
              <a:t>Supplier&lt;T&gt;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Contents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9691A-90D2-53A0-86C7-22CED1AC0578}"/>
              </a:ext>
            </a:extLst>
          </p:cNvPr>
          <p:cNvSpPr txBox="1"/>
          <p:nvPr/>
        </p:nvSpPr>
        <p:spPr>
          <a:xfrm>
            <a:off x="464025" y="5882185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demo.functionals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Overview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defines a suite of new functional interfaces</a:t>
            </a:r>
          </a:p>
          <a:p>
            <a:pPr lvl="1"/>
            <a:r>
              <a:rPr lang="en-GB" dirty="0"/>
              <a:t>Located in the new </a:t>
            </a:r>
            <a:r>
              <a:rPr lang="en-GB" dirty="0" err="1">
                <a:latin typeface="Lucida Console" pitchFamily="49" charset="0"/>
              </a:rPr>
              <a:t>java.util.function</a:t>
            </a:r>
            <a:r>
              <a:rPr lang="en-GB" dirty="0"/>
              <a:t> package</a:t>
            </a:r>
          </a:p>
          <a:p>
            <a:pPr lvl="1"/>
            <a:endParaRPr lang="en-GB" dirty="0"/>
          </a:p>
          <a:p>
            <a:r>
              <a:rPr lang="en-GB" dirty="0"/>
              <a:t>Used extensively by the streaming API</a:t>
            </a:r>
          </a:p>
          <a:p>
            <a:pPr lvl="1"/>
            <a:r>
              <a:rPr lang="en-GB" dirty="0"/>
              <a:t>E.g. you can express a condition for finding elements</a:t>
            </a:r>
          </a:p>
          <a:p>
            <a:pPr lvl="1"/>
            <a:r>
              <a:rPr lang="en-GB" dirty="0"/>
              <a:t>E.g. you can supply an action to perform on each element</a:t>
            </a:r>
          </a:p>
          <a:p>
            <a:pPr lvl="1"/>
            <a:endParaRPr lang="en-GB" dirty="0"/>
          </a:p>
          <a:p>
            <a:r>
              <a:rPr lang="en-GB" dirty="0"/>
              <a:t>We'll see the core syntax for the standard functional interfaces first...</a:t>
            </a:r>
          </a:p>
          <a:p>
            <a:pPr lvl="1"/>
            <a:r>
              <a:rPr lang="en-GB" dirty="0"/>
              <a:t>Then we'll see how to use them with the streaming API later…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62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Function&lt;T,R&gt;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Represents a unary function</a:t>
            </a:r>
          </a:p>
          <a:p>
            <a:pPr lvl="1"/>
            <a:r>
              <a:rPr lang="en-GB" dirty="0"/>
              <a:t>Performs a function on a single value of type </a:t>
            </a:r>
            <a:r>
              <a:rPr lang="en-GB" dirty="0">
                <a:latin typeface="Lucida Console" panose="020B0609040504020204" pitchFamily="49" charset="0"/>
              </a:rPr>
              <a:t>T</a:t>
            </a:r>
          </a:p>
          <a:p>
            <a:pPr lvl="1"/>
            <a:r>
              <a:rPr lang="en-GB" dirty="0"/>
              <a:t>Returns a result of type </a:t>
            </a:r>
            <a:r>
              <a:rPr lang="en-GB" dirty="0">
                <a:latin typeface="Lucida Console" panose="020B0609040504020204" pitchFamily="49" charset="0"/>
              </a:rPr>
              <a:t>R</a:t>
            </a:r>
          </a:p>
          <a:p>
            <a:pPr lvl="1"/>
            <a:endParaRPr lang="en-GB" dirty="0"/>
          </a:p>
          <a:p>
            <a:r>
              <a:rPr lang="en-GB" dirty="0"/>
              <a:t>Definition (simplified):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568"/>
            <a:ext cx="8355542" cy="871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FunctionalInterface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public interface Function&lt;T,R&gt; {</a:t>
            </a:r>
          </a:p>
          <a:p>
            <a:r>
              <a:rPr lang="en-GB" sz="1200" dirty="0">
                <a:latin typeface="Lucida Console" pitchFamily="49" charset="0"/>
              </a:rPr>
              <a:t>    R apply(T t);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419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>
                <a:latin typeface="Lucida Console" pitchFamily="49" charset="0"/>
              </a:rPr>
              <a:t>demoFunction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magicNumber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n -&gt; n / 2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private static &lt;T, R&gt; void </a:t>
            </a:r>
            <a:r>
              <a:rPr lang="en-GB" sz="1200" dirty="0" err="1">
                <a:latin typeface="Lucida Console" pitchFamily="49" charset="0"/>
              </a:rPr>
              <a:t>demoFunction</a:t>
            </a:r>
            <a:r>
              <a:rPr lang="en-GB" sz="1200" dirty="0">
                <a:latin typeface="Lucida Console" pitchFamily="49" charset="0"/>
              </a:rPr>
              <a:t>(T value,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Function&lt;T, R&gt;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theFunction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 result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theFunction.apply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(value);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("In </a:t>
            </a:r>
            <a:r>
              <a:rPr lang="en-GB" sz="1200" dirty="0" err="1">
                <a:latin typeface="Lucida Console" pitchFamily="49" charset="0"/>
              </a:rPr>
              <a:t>demoFunction</a:t>
            </a:r>
            <a:r>
              <a:rPr lang="en-GB" sz="1200" dirty="0">
                <a:latin typeface="Lucida Console" pitchFamily="49" charset="0"/>
              </a:rPr>
              <a:t>(), the result is " + result);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65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err="1"/>
              <a:t>UnaryOperator</a:t>
            </a:r>
            <a:r>
              <a:rPr lang="en-GB" sz="3400" dirty="0"/>
              <a:t>&lt;T&gt;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Represents a unary function (same </a:t>
            </a:r>
            <a:r>
              <a:rPr lang="en-GB" dirty="0" err="1"/>
              <a:t>param</a:t>
            </a:r>
            <a:r>
              <a:rPr lang="en-GB" dirty="0"/>
              <a:t>/return types)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Performs a function on a single value of type </a:t>
            </a:r>
            <a:r>
              <a:rPr lang="en-GB" dirty="0">
                <a:latin typeface="Lucida Console" panose="020B0609040504020204" pitchFamily="49" charset="0"/>
              </a:rPr>
              <a:t>T</a:t>
            </a:r>
          </a:p>
          <a:p>
            <a:pPr lvl="1"/>
            <a:r>
              <a:rPr lang="en-GB" dirty="0"/>
              <a:t>Returns a value of the same type T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Definition (simplified):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568"/>
            <a:ext cx="8355542" cy="871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</a:t>
            </a:r>
            <a:r>
              <a:rPr lang="en-GB" sz="1200" dirty="0" err="1"/>
              <a:t>FunctionalInterface</a:t>
            </a:r>
            <a:endParaRPr lang="en-GB" sz="1200" dirty="0"/>
          </a:p>
          <a:p>
            <a:r>
              <a:rPr lang="en-GB" sz="1200" dirty="0">
                <a:latin typeface="Lucida Console" pitchFamily="49" charset="0"/>
              </a:rPr>
              <a:t>public interface </a:t>
            </a:r>
            <a:r>
              <a:rPr lang="en-GB" sz="1200" dirty="0" err="1">
                <a:latin typeface="Lucida Console" pitchFamily="49" charset="0"/>
              </a:rPr>
              <a:t>UnaryOperator</a:t>
            </a:r>
            <a:r>
              <a:rPr lang="en-GB" sz="1200" dirty="0">
                <a:latin typeface="Lucida Console" pitchFamily="49" charset="0"/>
              </a:rPr>
              <a:t>&lt;T</a:t>
            </a:r>
            <a:r>
              <a:rPr lang="en-GB" sz="1200" dirty="0"/>
              <a:t>&gt; extends Function&lt;T,T&gt;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  // Inherits apply() from Function&lt;T,T&gt;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4065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demoUnaryOperator</a:t>
            </a:r>
            <a:r>
              <a:rPr lang="en-GB" sz="1200" dirty="0"/>
              <a:t>(</a:t>
            </a:r>
            <a:r>
              <a:rPr lang="en-GB" sz="1200" dirty="0" err="1"/>
              <a:t>magicNumber</a:t>
            </a:r>
            <a:r>
              <a:rPr lang="en-GB" sz="1200" dirty="0"/>
              <a:t>, </a:t>
            </a:r>
            <a:r>
              <a:rPr lang="en-GB" sz="1200" b="1" dirty="0">
                <a:solidFill>
                  <a:srgbClr val="FF0000"/>
                </a:solidFill>
              </a:rPr>
              <a:t>n -&gt; n * 2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private static &lt;T&gt; void </a:t>
            </a:r>
            <a:r>
              <a:rPr lang="en-GB" sz="1200" dirty="0" err="1"/>
              <a:t>demoUnaryOperator</a:t>
            </a:r>
            <a:r>
              <a:rPr lang="en-GB" sz="1200" dirty="0"/>
              <a:t>(T value, </a:t>
            </a:r>
            <a:r>
              <a:rPr lang="en-GB" sz="1200" b="1" dirty="0" err="1">
                <a:solidFill>
                  <a:srgbClr val="FF0000"/>
                </a:solidFill>
              </a:rPr>
              <a:t>UnaryOperator</a:t>
            </a:r>
            <a:r>
              <a:rPr lang="en-GB" sz="1200" b="1" dirty="0">
                <a:solidFill>
                  <a:srgbClr val="FF0000"/>
                </a:solidFill>
              </a:rPr>
              <a:t>&lt;T&gt; </a:t>
            </a:r>
            <a:r>
              <a:rPr lang="en-GB" sz="1200" b="1" dirty="0" err="1">
                <a:solidFill>
                  <a:srgbClr val="FF0000"/>
                </a:solidFill>
              </a:rPr>
              <a:t>theOperator</a:t>
            </a:r>
            <a:r>
              <a:rPr lang="en-GB" sz="1200" dirty="0"/>
              <a:t>) {</a:t>
            </a:r>
          </a:p>
          <a:p>
            <a:r>
              <a:rPr lang="en-GB" sz="1200" dirty="0"/>
              <a:t>    </a:t>
            </a:r>
            <a:r>
              <a:rPr lang="en-GB" sz="1200" b="1" dirty="0">
                <a:solidFill>
                  <a:srgbClr val="FF0000"/>
                </a:solidFill>
              </a:rPr>
              <a:t>T result = </a:t>
            </a:r>
            <a:r>
              <a:rPr lang="en-GB" sz="1200" b="1" dirty="0" err="1">
                <a:solidFill>
                  <a:srgbClr val="FF0000"/>
                </a:solidFill>
              </a:rPr>
              <a:t>theOperator.apply</a:t>
            </a:r>
            <a:r>
              <a:rPr lang="en-GB" sz="1200" b="1" dirty="0">
                <a:solidFill>
                  <a:srgbClr val="FF0000"/>
                </a:solidFill>
              </a:rPr>
              <a:t>(value);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("In </a:t>
            </a:r>
            <a:r>
              <a:rPr lang="en-GB" sz="1200" dirty="0" err="1"/>
              <a:t>demoUnaryOperator</a:t>
            </a:r>
            <a:r>
              <a:rPr lang="en-GB" sz="1200" dirty="0"/>
              <a:t>(), the result is " + result);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3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err="1"/>
              <a:t>BiFunction</a:t>
            </a:r>
            <a:r>
              <a:rPr lang="en-GB" sz="3400" dirty="0"/>
              <a:t>&lt;T,U,R&gt;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Represents a binary function</a:t>
            </a:r>
          </a:p>
          <a:p>
            <a:pPr lvl="1"/>
            <a:r>
              <a:rPr lang="en-GB" dirty="0"/>
              <a:t>Performs a function on two values, of type </a:t>
            </a:r>
            <a:r>
              <a:rPr lang="en-GB" dirty="0">
                <a:latin typeface="Lucida Console" panose="020B0609040504020204" pitchFamily="49" charset="0"/>
              </a:rPr>
              <a:t>T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latin typeface="Lucida Console" panose="020B0609040504020204" pitchFamily="49" charset="0"/>
              </a:rPr>
              <a:t>U</a:t>
            </a:r>
          </a:p>
          <a:p>
            <a:pPr lvl="1"/>
            <a:r>
              <a:rPr lang="en-GB" dirty="0"/>
              <a:t>Returns a result of type </a:t>
            </a:r>
            <a:r>
              <a:rPr lang="en-GB" dirty="0">
                <a:latin typeface="Lucida Console" panose="020B0609040504020204" pitchFamily="49" charset="0"/>
              </a:rPr>
              <a:t>R</a:t>
            </a:r>
          </a:p>
          <a:p>
            <a:pPr lvl="1"/>
            <a:endParaRPr lang="en-GB" dirty="0"/>
          </a:p>
          <a:p>
            <a:r>
              <a:rPr lang="en-GB" dirty="0"/>
              <a:t>Definition (simplified):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568"/>
            <a:ext cx="8355542" cy="871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</a:t>
            </a:r>
            <a:r>
              <a:rPr lang="en-GB" sz="1200" dirty="0" err="1"/>
              <a:t>FunctionalInterface</a:t>
            </a:r>
            <a:endParaRPr lang="en-GB" sz="1200" dirty="0"/>
          </a:p>
          <a:p>
            <a:r>
              <a:rPr lang="en-GB" sz="1200" dirty="0"/>
              <a:t>public interface </a:t>
            </a:r>
            <a:r>
              <a:rPr lang="en-GB" sz="1200" dirty="0" err="1"/>
              <a:t>BiFunction</a:t>
            </a:r>
            <a:r>
              <a:rPr lang="en-GB" sz="1200" dirty="0"/>
              <a:t>&lt;T,U,R&gt; {</a:t>
            </a:r>
          </a:p>
          <a:p>
            <a:r>
              <a:rPr lang="en-GB" sz="1200" dirty="0"/>
              <a:t>    R apply(T </a:t>
            </a:r>
            <a:r>
              <a:rPr lang="en-GB" sz="1200" dirty="0" err="1"/>
              <a:t>t</a:t>
            </a:r>
            <a:r>
              <a:rPr lang="en-GB" sz="1200" dirty="0"/>
              <a:t>, U u);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58278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demoBiFunction</a:t>
            </a:r>
            <a:r>
              <a:rPr lang="en-GB" sz="1200" dirty="0"/>
              <a:t>(10, 20, (v1, v2) -&gt; v1 + v2);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private static &lt;T, U, R&gt; void </a:t>
            </a:r>
            <a:r>
              <a:rPr lang="en-GB" sz="1200" dirty="0" err="1"/>
              <a:t>demoBiFunction</a:t>
            </a:r>
            <a:r>
              <a:rPr lang="en-GB" sz="1200" dirty="0"/>
              <a:t>(T value1, U value2, </a:t>
            </a:r>
          </a:p>
          <a:p>
            <a:r>
              <a:rPr lang="en-GB" sz="1200" dirty="0"/>
              <a:t>                                             </a:t>
            </a:r>
            <a:r>
              <a:rPr lang="en-GB" sz="1200" b="1" dirty="0" err="1">
                <a:solidFill>
                  <a:srgbClr val="FF0000"/>
                </a:solidFill>
              </a:rPr>
              <a:t>BiFunction</a:t>
            </a:r>
            <a:r>
              <a:rPr lang="en-GB" sz="1200" b="1" dirty="0">
                <a:solidFill>
                  <a:srgbClr val="FF0000"/>
                </a:solidFill>
              </a:rPr>
              <a:t>&lt;T,U,R&gt; </a:t>
            </a:r>
            <a:r>
              <a:rPr lang="en-GB" sz="1200" b="1" dirty="0" err="1">
                <a:solidFill>
                  <a:srgbClr val="FF0000"/>
                </a:solidFill>
              </a:rPr>
              <a:t>theFunction</a:t>
            </a:r>
            <a:r>
              <a:rPr lang="en-GB" sz="1200" dirty="0"/>
              <a:t>) {</a:t>
            </a:r>
          </a:p>
          <a:p>
            <a:r>
              <a:rPr lang="en-GB" sz="1200" dirty="0"/>
              <a:t>    R result = </a:t>
            </a:r>
            <a:r>
              <a:rPr lang="en-GB" sz="1200" b="1" dirty="0" err="1">
                <a:solidFill>
                  <a:srgbClr val="FF0000"/>
                </a:solidFill>
              </a:rPr>
              <a:t>theFunction.apply</a:t>
            </a:r>
            <a:r>
              <a:rPr lang="en-GB" sz="1200" b="1" dirty="0">
                <a:solidFill>
                  <a:srgbClr val="FF0000"/>
                </a:solidFill>
              </a:rPr>
              <a:t>(value1, value2);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("In </a:t>
            </a:r>
            <a:r>
              <a:rPr lang="en-GB" sz="1200" dirty="0" err="1"/>
              <a:t>demoBiFunction</a:t>
            </a:r>
            <a:r>
              <a:rPr lang="en-GB" sz="1200" dirty="0"/>
              <a:t>(), the result is " + result);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49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err="1"/>
              <a:t>BinaryOperator</a:t>
            </a:r>
            <a:r>
              <a:rPr lang="en-GB" sz="3400" dirty="0"/>
              <a:t>&lt;T&gt;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Represents a binary function (same </a:t>
            </a:r>
            <a:r>
              <a:rPr lang="en-GB" dirty="0" err="1"/>
              <a:t>param</a:t>
            </a:r>
            <a:r>
              <a:rPr lang="en-GB" dirty="0"/>
              <a:t>/return types)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Performs a function on two values of type </a:t>
            </a:r>
            <a:r>
              <a:rPr lang="en-GB" dirty="0">
                <a:latin typeface="Lucida Console" panose="020B0609040504020204" pitchFamily="49" charset="0"/>
              </a:rPr>
              <a:t>T</a:t>
            </a:r>
          </a:p>
          <a:p>
            <a:pPr lvl="1"/>
            <a:r>
              <a:rPr lang="en-GB" dirty="0"/>
              <a:t>Returns a value of the same type T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Definition (simplified):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568"/>
            <a:ext cx="8355542" cy="871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</a:t>
            </a:r>
            <a:r>
              <a:rPr lang="en-GB" sz="1200" dirty="0" err="1"/>
              <a:t>FunctionalInterface</a:t>
            </a:r>
            <a:endParaRPr lang="en-GB" sz="1200" dirty="0"/>
          </a:p>
          <a:p>
            <a:r>
              <a:rPr lang="en-GB" sz="1200" dirty="0">
                <a:latin typeface="Lucida Console" pitchFamily="49" charset="0"/>
              </a:rPr>
              <a:t>public interface </a:t>
            </a:r>
            <a:r>
              <a:rPr lang="en-GB" sz="1200" dirty="0" err="1">
                <a:latin typeface="Lucida Console" pitchFamily="49" charset="0"/>
              </a:rPr>
              <a:t>BinaryOperator</a:t>
            </a:r>
            <a:r>
              <a:rPr lang="en-GB" sz="1200" dirty="0">
                <a:latin typeface="Lucida Console" pitchFamily="49" charset="0"/>
              </a:rPr>
              <a:t>&lt;T</a:t>
            </a:r>
            <a:r>
              <a:rPr lang="en-GB" sz="1200" dirty="0"/>
              <a:t>&gt; extends </a:t>
            </a:r>
            <a:r>
              <a:rPr lang="en-GB" sz="1200" dirty="0" err="1"/>
              <a:t>BiFunction</a:t>
            </a:r>
            <a:r>
              <a:rPr lang="en-GB" sz="1200" dirty="0"/>
              <a:t>&lt;T,T,T&gt;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  // Inherits apply() from </a:t>
            </a:r>
            <a:r>
              <a:rPr lang="en-GB" sz="1200" dirty="0" err="1">
                <a:latin typeface="Lucida Console" pitchFamily="49" charset="0"/>
              </a:rPr>
              <a:t>BiFunction</a:t>
            </a:r>
            <a:r>
              <a:rPr lang="en-GB" sz="1200" dirty="0">
                <a:latin typeface="Lucida Console" pitchFamily="49" charset="0"/>
              </a:rPr>
              <a:t>&lt;T,T,T&gt;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6033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demoBinaryOperator</a:t>
            </a:r>
            <a:r>
              <a:rPr lang="en-GB" sz="1200" dirty="0"/>
              <a:t>(10, 20, </a:t>
            </a:r>
            <a:r>
              <a:rPr lang="en-GB" sz="1200" b="1" dirty="0">
                <a:solidFill>
                  <a:srgbClr val="FF0000"/>
                </a:solidFill>
              </a:rPr>
              <a:t>(v1, v2) -&gt; v1 - v2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private static &lt;T&gt; void </a:t>
            </a:r>
            <a:r>
              <a:rPr lang="en-GB" sz="1200" dirty="0" err="1"/>
              <a:t>demoBinaryOperator</a:t>
            </a:r>
            <a:r>
              <a:rPr lang="en-GB" sz="1200" dirty="0"/>
              <a:t>(T value1, T value2, </a:t>
            </a:r>
          </a:p>
          <a:p>
            <a:r>
              <a:rPr lang="en-GB" sz="1200" dirty="0"/>
              <a:t>                                           </a:t>
            </a:r>
            <a:r>
              <a:rPr lang="en-GB" sz="1200" b="1" dirty="0" err="1">
                <a:solidFill>
                  <a:srgbClr val="FF0000"/>
                </a:solidFill>
              </a:rPr>
              <a:t>BinaryOperator</a:t>
            </a:r>
            <a:r>
              <a:rPr lang="en-GB" sz="1200" b="1" dirty="0">
                <a:solidFill>
                  <a:srgbClr val="FF0000"/>
                </a:solidFill>
              </a:rPr>
              <a:t>&lt;T&gt; </a:t>
            </a:r>
            <a:r>
              <a:rPr lang="en-GB" sz="1200" b="1" dirty="0" err="1">
                <a:solidFill>
                  <a:srgbClr val="FF0000"/>
                </a:solidFill>
              </a:rPr>
              <a:t>theBinaryOperator</a:t>
            </a:r>
            <a:r>
              <a:rPr lang="en-GB" sz="1200" dirty="0"/>
              <a:t>) {</a:t>
            </a:r>
          </a:p>
          <a:p>
            <a:r>
              <a:rPr lang="en-GB" sz="1200" dirty="0"/>
              <a:t>    T result = </a:t>
            </a:r>
            <a:r>
              <a:rPr lang="en-GB" sz="1200" b="1" dirty="0" err="1">
                <a:solidFill>
                  <a:srgbClr val="FF0000"/>
                </a:solidFill>
              </a:rPr>
              <a:t>theBinaryOperator.apply</a:t>
            </a:r>
            <a:r>
              <a:rPr lang="en-GB" sz="1200" b="1" dirty="0">
                <a:solidFill>
                  <a:srgbClr val="FF0000"/>
                </a:solidFill>
              </a:rPr>
              <a:t>(value1, value2)</a:t>
            </a:r>
            <a:r>
              <a:rPr lang="en-GB" sz="1200" dirty="0"/>
              <a:t>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("In </a:t>
            </a:r>
            <a:r>
              <a:rPr lang="en-GB" sz="1200" dirty="0" err="1"/>
              <a:t>demoBinaryOperator</a:t>
            </a:r>
            <a:r>
              <a:rPr lang="en-GB" sz="1200" dirty="0"/>
              <a:t>(), the result is " + result);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49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Predicate&lt;T&gt;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Represents a test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Tests a single value of type </a:t>
            </a:r>
            <a:r>
              <a:rPr lang="en-GB" dirty="0">
                <a:latin typeface="Lucida Console" panose="020B0609040504020204" pitchFamily="49" charset="0"/>
              </a:rPr>
              <a:t>T</a:t>
            </a:r>
          </a:p>
          <a:p>
            <a:pPr lvl="1"/>
            <a:r>
              <a:rPr lang="en-GB" dirty="0"/>
              <a:t>Returns a </a:t>
            </a:r>
            <a:r>
              <a:rPr lang="en-GB" dirty="0" err="1">
                <a:latin typeface="Lucida Console" panose="020B0609040504020204" pitchFamily="49" charset="0"/>
              </a:rPr>
              <a:t>boolean</a:t>
            </a:r>
            <a:r>
              <a:rPr lang="en-GB" dirty="0"/>
              <a:t> result</a:t>
            </a:r>
          </a:p>
          <a:p>
            <a:pPr lvl="1"/>
            <a:endParaRPr lang="en-GB" dirty="0"/>
          </a:p>
          <a:p>
            <a:r>
              <a:rPr lang="en-GB" dirty="0"/>
              <a:t>Definition (simplified):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250"/>
            <a:ext cx="8355542" cy="871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</a:t>
            </a:r>
            <a:r>
              <a:rPr lang="en-GB" sz="1200" dirty="0" err="1"/>
              <a:t>FunctionalInterface</a:t>
            </a:r>
            <a:endParaRPr lang="en-GB" sz="1200" dirty="0"/>
          </a:p>
          <a:p>
            <a:r>
              <a:rPr lang="en-GB" sz="1200" dirty="0">
                <a:latin typeface="Lucida Console" pitchFamily="49" charset="0"/>
              </a:rPr>
              <a:t>public interface Predicate&lt;T&gt;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boolean</a:t>
            </a:r>
            <a:r>
              <a:rPr lang="en-GB" sz="1200" dirty="0">
                <a:latin typeface="Lucida Console" pitchFamily="49" charset="0"/>
              </a:rPr>
              <a:t> test(T t);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4065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>
                <a:latin typeface="Lucida Console" pitchFamily="49" charset="0"/>
              </a:rPr>
              <a:t>demoPredicate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magicNumber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n -&gt; n == 42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demoPredicate</a:t>
            </a:r>
            <a:r>
              <a:rPr lang="en-GB" sz="1200" dirty="0">
                <a:latin typeface="Lucida Console" pitchFamily="49" charset="0"/>
              </a:rPr>
              <a:t>(T value,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Predicate&lt;T&gt;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thePredicate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result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thePredicate.test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(value);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("In </a:t>
            </a:r>
            <a:r>
              <a:rPr lang="en-GB" sz="1200" dirty="0" err="1">
                <a:latin typeface="Lucida Console" pitchFamily="49" charset="0"/>
              </a:rPr>
              <a:t>demoPredicate</a:t>
            </a:r>
            <a:r>
              <a:rPr lang="en-GB" sz="1200" dirty="0">
                <a:latin typeface="Lucida Console" pitchFamily="49" charset="0"/>
              </a:rPr>
              <a:t>(), the result is " + result);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6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Consumer&lt;T&gt;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Represents a data sink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Performs an action on a value of type </a:t>
            </a:r>
            <a:r>
              <a:rPr lang="en-GB" dirty="0">
                <a:latin typeface="Lucida Console" panose="020B0609040504020204" pitchFamily="49" charset="0"/>
              </a:rPr>
              <a:t>T</a:t>
            </a:r>
          </a:p>
          <a:p>
            <a:pPr lvl="1"/>
            <a:r>
              <a:rPr lang="en-GB" dirty="0"/>
              <a:t>No result</a:t>
            </a:r>
          </a:p>
          <a:p>
            <a:pPr lvl="1"/>
            <a:endParaRPr lang="en-GB" dirty="0"/>
          </a:p>
          <a:p>
            <a:r>
              <a:rPr lang="en-GB" dirty="0"/>
              <a:t>Definition (simplified):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133" y="3270250"/>
            <a:ext cx="8355542" cy="871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</a:t>
            </a:r>
            <a:r>
              <a:rPr lang="en-GB" sz="1200" dirty="0" err="1"/>
              <a:t>FunctionalInterface</a:t>
            </a:r>
            <a:endParaRPr lang="en-GB" sz="1200" dirty="0"/>
          </a:p>
          <a:p>
            <a:r>
              <a:rPr lang="en-GB" sz="1200" dirty="0">
                <a:latin typeface="Lucida Console" pitchFamily="49" charset="0"/>
              </a:rPr>
              <a:t>public interface Consumer&lt;T&gt; {</a:t>
            </a:r>
          </a:p>
          <a:p>
            <a:r>
              <a:rPr lang="en-GB" sz="1200" dirty="0">
                <a:latin typeface="Lucida Console" pitchFamily="49" charset="0"/>
              </a:rPr>
              <a:t>    void accept(T t);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4133" y="4916488"/>
            <a:ext cx="8355542" cy="12170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>
                <a:latin typeface="Lucida Console" pitchFamily="49" charset="0"/>
              </a:rPr>
              <a:t>demoConsumer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magicNumber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n -&gt;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(n)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demoConsumer</a:t>
            </a:r>
            <a:r>
              <a:rPr lang="en-GB" sz="1200" dirty="0">
                <a:latin typeface="Lucida Console" pitchFamily="49" charset="0"/>
              </a:rPr>
              <a:t>(T value,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Consumer&lt;T&gt;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theConsumer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theConsumer.accept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(value);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721700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23049</TotalTime>
  <Words>946</Words>
  <Application>Microsoft Office PowerPoint</Application>
  <PresentationFormat>On-screen Show (4:3)</PresentationFormat>
  <Paragraphs>191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Console</vt:lpstr>
      <vt:lpstr>Tahoma</vt:lpstr>
      <vt:lpstr>Univers</vt:lpstr>
      <vt:lpstr>Wingdings</vt:lpstr>
      <vt:lpstr>1_Blends</vt:lpstr>
      <vt:lpstr>Functional Interfaces</vt:lpstr>
      <vt:lpstr>Contents</vt:lpstr>
      <vt:lpstr>Overview</vt:lpstr>
      <vt:lpstr>Function&lt;T,R&gt;</vt:lpstr>
      <vt:lpstr>UnaryOperator&lt;T&gt;</vt:lpstr>
      <vt:lpstr>BiFunction&lt;T,U,R&gt;</vt:lpstr>
      <vt:lpstr>BinaryOperator&lt;T&gt;</vt:lpstr>
      <vt:lpstr>Predicate&lt;T&gt;</vt:lpstr>
      <vt:lpstr>Consumer&lt;T&gt;</vt:lpstr>
      <vt:lpstr>Supplier&lt;T&gt;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581</cp:revision>
  <dcterms:created xsi:type="dcterms:W3CDTF">2002-05-03T12:27:39Z</dcterms:created>
  <dcterms:modified xsi:type="dcterms:W3CDTF">2022-09-17T06:45:14Z</dcterms:modified>
</cp:coreProperties>
</file>