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647" r:id="rId3"/>
    <p:sldId id="702" r:id="rId4"/>
    <p:sldId id="688" r:id="rId5"/>
    <p:sldId id="689" r:id="rId6"/>
    <p:sldId id="690" r:id="rId7"/>
    <p:sldId id="691" r:id="rId8"/>
    <p:sldId id="697" r:id="rId9"/>
    <p:sldId id="692" r:id="rId10"/>
    <p:sldId id="698" r:id="rId11"/>
    <p:sldId id="693" r:id="rId12"/>
    <p:sldId id="694" r:id="rId13"/>
    <p:sldId id="695" r:id="rId14"/>
    <p:sldId id="696" r:id="rId15"/>
    <p:sldId id="631" r:id="rId1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66"/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 autoAdjust="0"/>
    <p:restoredTop sz="71833" autoAdjust="0"/>
  </p:normalViewPr>
  <p:slideViewPr>
    <p:cSldViewPr snapToGrid="0" showGuides="1">
      <p:cViewPr varScale="1">
        <p:scale>
          <a:sx n="69" d="100"/>
          <a:sy n="69" d="100"/>
        </p:scale>
        <p:origin x="1139" y="35"/>
      </p:cViewPr>
      <p:guideLst>
        <p:guide orient="horz" pos="3991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Streams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Streams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04F4D-6C99-6BB9-B0D6-E6090864793C}"/>
              </a:ext>
            </a:extLst>
          </p:cNvPr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2E62F-B740-EADB-0801-4560A2537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673AF-F226-B8EF-68B9-656CB16C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7AF80-BBC5-B36B-E5CB-B30363F0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2FB3E-8A6C-271B-E0DD-E1F0B31D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3C245-AA98-5A97-6B10-26B6FC69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E398C-A045-D1A7-59D5-E181D8D4C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4866D-2E52-D8F8-1648-B2CF3EEE5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E6075-E740-CEC0-FD33-9DB251978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3EF1A-C8A0-BDA3-B32E-02FE94D18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72C9F-CE5C-24A1-F13D-732D758CA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67B5C-ABE1-1CA9-E11B-24C4F0FD2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20C06-33B0-9EAC-6E5D-1E8B2EAB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74C3C-F780-FFBB-7319-4C466DBAE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Streams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9D61D-5474-2E45-BC33-0841C4E71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ADE9AAE-991F-5FC3-9ADA-8834E9238D9F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9C049A-1D44-7D02-56C5-BED6A68F585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33CE1A-70FF-80FE-0A6A-A9B03CE7FA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E00915-DE8A-7520-922C-7CACCA536548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9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2. A Closer Look at Stream Operations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Intermediate operations available</a:t>
            </a:r>
          </a:p>
          <a:p>
            <a:r>
              <a:rPr lang="en-GB" dirty="0"/>
              <a:t>Example of intermediate operations</a:t>
            </a:r>
          </a:p>
          <a:p>
            <a:r>
              <a:rPr lang="en-GB" dirty="0"/>
              <a:t>Basic terminal operations available</a:t>
            </a:r>
          </a:p>
          <a:p>
            <a:r>
              <a:rPr lang="en-GB" dirty="0"/>
              <a:t>Match/find terminal operations available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1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Intermediate Operations Available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Here are the intermediate operations available in the </a:t>
            </a:r>
            <a:r>
              <a:rPr lang="en-GB" dirty="0">
                <a:latin typeface="Lucida Console" panose="020B0609040504020204" pitchFamily="49" charset="0"/>
              </a:rPr>
              <a:t>Stream&lt;T&gt;</a:t>
            </a:r>
            <a:r>
              <a:rPr lang="en-GB" dirty="0">
                <a:latin typeface="+mj-lt"/>
              </a:rPr>
              <a:t> interface:</a:t>
            </a:r>
          </a:p>
          <a:p>
            <a:pPr lvl="1"/>
            <a:r>
              <a:rPr lang="en-GB" dirty="0">
                <a:latin typeface="Lucida Console" pitchFamily="49" charset="0"/>
              </a:rPr>
              <a:t>filter()</a:t>
            </a:r>
          </a:p>
          <a:p>
            <a:pPr lvl="1"/>
            <a:r>
              <a:rPr lang="en-GB" dirty="0">
                <a:latin typeface="Lucida Console" pitchFamily="49" charset="0"/>
              </a:rPr>
              <a:t>map()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flatMap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itchFamily="49" charset="0"/>
              </a:rPr>
              <a:t>peek()</a:t>
            </a:r>
          </a:p>
          <a:p>
            <a:pPr lvl="1"/>
            <a:r>
              <a:rPr lang="en-GB" dirty="0">
                <a:latin typeface="Lucida Console" pitchFamily="49" charset="0"/>
              </a:rPr>
              <a:t>distinct()</a:t>
            </a:r>
          </a:p>
          <a:p>
            <a:pPr lvl="1"/>
            <a:r>
              <a:rPr lang="en-GB" dirty="0">
                <a:latin typeface="Lucida Console" pitchFamily="49" charset="0"/>
              </a:rPr>
              <a:t>sorted()</a:t>
            </a:r>
          </a:p>
          <a:p>
            <a:pPr lvl="1"/>
            <a:r>
              <a:rPr lang="en-GB" dirty="0">
                <a:latin typeface="Lucida Console" pitchFamily="49" charset="0"/>
              </a:rPr>
              <a:t>limit()</a:t>
            </a:r>
          </a:p>
          <a:p>
            <a:pPr lvl="1"/>
            <a:r>
              <a:rPr lang="en-GB" dirty="0">
                <a:latin typeface="Lucida Console" pitchFamily="49" charset="0"/>
              </a:rPr>
              <a:t>skip()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06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Examples of Intermediate Operations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Here are some examples of intermediate operations</a:t>
            </a:r>
          </a:p>
          <a:p>
            <a:pPr lvl="1"/>
            <a:r>
              <a:rPr lang="en-GB" dirty="0">
                <a:latin typeface="+mj-lt"/>
              </a:rPr>
              <a:t>See </a:t>
            </a:r>
            <a:r>
              <a:rPr lang="en-GB" dirty="0">
                <a:latin typeface="Lucida Console" pitchFamily="49" charset="0"/>
              </a:rPr>
              <a:t>IntermediateOperationsDemo.java</a:t>
            </a:r>
          </a:p>
          <a:p>
            <a:pPr lvl="1"/>
            <a:endParaRPr lang="en-GB" dirty="0">
              <a:latin typeface="Lucida Console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133" y="2028617"/>
            <a:ext cx="8355542" cy="21733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List&lt;Integer&gt; numbers = </a:t>
            </a:r>
            <a:r>
              <a:rPr lang="en-GB" sz="1200" dirty="0" err="1">
                <a:latin typeface="Lucida Console" pitchFamily="49" charset="0"/>
              </a:rPr>
              <a:t>generateRandomNumbers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Stream&lt;Integer&gt; stream = </a:t>
            </a:r>
            <a:r>
              <a:rPr lang="en-GB" sz="1200" dirty="0" err="1">
                <a:latin typeface="Lucida Console" pitchFamily="49" charset="0"/>
              </a:rPr>
              <a:t>numbers.stream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stream.filter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(n -&gt; n &gt; 70)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.peek(n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("Raw mark: " + n))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mapToInt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(n -&gt; n - 70)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.distinct()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.sorted()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.limit(10)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.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forEach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(n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("Score above A-grade threshold: " + n));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133" y="4498887"/>
            <a:ext cx="8355542" cy="199120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System.out.println</a:t>
            </a:r>
            <a:r>
              <a:rPr lang="en-GB" sz="1200" dirty="0"/>
              <a:t>("Example of </a:t>
            </a:r>
            <a:r>
              <a:rPr lang="en-GB" sz="1200" dirty="0" err="1"/>
              <a:t>flatmap</a:t>
            </a:r>
            <a:r>
              <a:rPr lang="en-GB" sz="1200" dirty="0"/>
              <a:t>()");</a:t>
            </a:r>
          </a:p>
          <a:p>
            <a:r>
              <a:rPr lang="en-GB" sz="1200" dirty="0"/>
              <a:t>Stream&lt;List&lt;Integer&gt;&gt; </a:t>
            </a:r>
            <a:r>
              <a:rPr lang="en-GB" sz="1200" dirty="0" err="1"/>
              <a:t>intListStream</a:t>
            </a:r>
            <a:r>
              <a:rPr lang="en-GB" sz="1200" dirty="0"/>
              <a:t> = </a:t>
            </a:r>
            <a:r>
              <a:rPr lang="en-GB" sz="1200" dirty="0" err="1"/>
              <a:t>Stream.of</a:t>
            </a:r>
            <a:r>
              <a:rPr lang="en-GB" sz="1200" dirty="0"/>
              <a:t>(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Arrays.asList</a:t>
            </a:r>
            <a:r>
              <a:rPr lang="en-GB" sz="1200" dirty="0"/>
              <a:t>(1, 2), 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Arrays.asList</a:t>
            </a:r>
            <a:r>
              <a:rPr lang="en-GB" sz="1200" dirty="0"/>
              <a:t>(3, 4), 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Arrays.asList</a:t>
            </a:r>
            <a:r>
              <a:rPr lang="en-GB" sz="1200" dirty="0"/>
              <a:t>(5)</a:t>
            </a:r>
          </a:p>
          <a:p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Stream&lt;Integer&gt; </a:t>
            </a:r>
            <a:r>
              <a:rPr lang="en-GB" sz="1200" b="1" dirty="0" err="1">
                <a:solidFill>
                  <a:srgbClr val="FF0000"/>
                </a:solidFill>
              </a:rPr>
              <a:t>intStream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  <a:r>
              <a:rPr lang="en-GB" sz="1200" b="1" dirty="0" err="1">
                <a:solidFill>
                  <a:srgbClr val="FF0000"/>
                </a:solidFill>
              </a:rPr>
              <a:t>intListStream</a:t>
            </a:r>
            <a:r>
              <a:rPr lang="en-GB" sz="1200" b="1" dirty="0">
                <a:solidFill>
                  <a:srgbClr val="FF0000"/>
                </a:solidFill>
              </a:rPr>
              <a:t> .</a:t>
            </a:r>
            <a:r>
              <a:rPr lang="en-GB" sz="1200" b="1" dirty="0" err="1">
                <a:solidFill>
                  <a:srgbClr val="FF0000"/>
                </a:solidFill>
              </a:rPr>
              <a:t>flatMap</a:t>
            </a:r>
            <a:r>
              <a:rPr lang="en-GB" sz="1200" b="1" dirty="0">
                <a:solidFill>
                  <a:srgbClr val="FF0000"/>
                </a:solidFill>
              </a:rPr>
              <a:t>((</a:t>
            </a:r>
            <a:r>
              <a:rPr lang="en-GB" sz="1200" b="1" dirty="0" err="1">
                <a:solidFill>
                  <a:srgbClr val="FF0000"/>
                </a:solidFill>
              </a:rPr>
              <a:t>intList</a:t>
            </a:r>
            <a:r>
              <a:rPr lang="en-GB" sz="1200" b="1" dirty="0">
                <a:solidFill>
                  <a:srgbClr val="FF0000"/>
                </a:solidFill>
              </a:rPr>
              <a:t>) -&gt; </a:t>
            </a:r>
            <a:r>
              <a:rPr lang="en-GB" sz="1200" b="1" dirty="0" err="1">
                <a:solidFill>
                  <a:srgbClr val="FF0000"/>
                </a:solidFill>
              </a:rPr>
              <a:t>intList.stream</a:t>
            </a:r>
            <a:r>
              <a:rPr lang="en-GB" sz="1200" b="1" dirty="0">
                <a:solidFill>
                  <a:srgbClr val="FF0000"/>
                </a:solidFill>
              </a:rPr>
              <a:t>());</a:t>
            </a:r>
          </a:p>
          <a:p>
            <a:endParaRPr lang="en-GB" sz="1200" dirty="0"/>
          </a:p>
          <a:p>
            <a:r>
              <a:rPr lang="en-GB" sz="1200" dirty="0" err="1"/>
              <a:t>intStream.forEach</a:t>
            </a:r>
            <a:r>
              <a:rPr lang="en-GB" sz="1200" dirty="0"/>
              <a:t>(</a:t>
            </a:r>
            <a:r>
              <a:rPr lang="en-GB" sz="1200" dirty="0" err="1"/>
              <a:t>System.out</a:t>
            </a:r>
            <a:r>
              <a:rPr lang="en-GB" sz="1200" dirty="0"/>
              <a:t>::</a:t>
            </a:r>
            <a:r>
              <a:rPr lang="en-GB" sz="1200" dirty="0" err="1"/>
              <a:t>println</a:t>
            </a:r>
            <a:r>
              <a:rPr lang="en-GB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371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Basic Terminal Operations Available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Here are some basic terminal operations available: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forEach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itchFamily="49" charset="0"/>
              </a:rPr>
              <a:t>count()</a:t>
            </a:r>
          </a:p>
          <a:p>
            <a:pPr lvl="1"/>
            <a:r>
              <a:rPr lang="en-GB" dirty="0">
                <a:latin typeface="Lucida Console" pitchFamily="49" charset="0"/>
              </a:rPr>
              <a:t>min()</a:t>
            </a:r>
          </a:p>
          <a:p>
            <a:pPr lvl="1"/>
            <a:r>
              <a:rPr lang="en-GB" dirty="0">
                <a:latin typeface="Lucida Console" pitchFamily="49" charset="0"/>
              </a:rPr>
              <a:t>max()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toArray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itchFamily="49" charset="0"/>
              </a:rPr>
              <a:t>collect()</a:t>
            </a:r>
            <a:endParaRPr lang="en-GB" dirty="0"/>
          </a:p>
          <a:p>
            <a:pPr lvl="1"/>
            <a:r>
              <a:rPr lang="en-GB" dirty="0">
                <a:latin typeface="Lucida Console" pitchFamily="49" charset="0"/>
              </a:rPr>
              <a:t>reduce()</a:t>
            </a:r>
          </a:p>
          <a:p>
            <a:pPr lvl="1"/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>
                <a:latin typeface="Lucida Console" pitchFamily="49" charset="0"/>
              </a:rPr>
              <a:t>TerminalOperationsDemo.java, demo1()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75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Match/Find Terminal Operations Available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Here are some terminal operations that allow you to match and find elements: 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anyMatch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allMatch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noneMatch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findFirst</a:t>
            </a:r>
            <a:r>
              <a:rPr lang="en-GB" dirty="0">
                <a:latin typeface="Lucida Console" pitchFamily="49" charset="0"/>
              </a:rPr>
              <a:t>()</a:t>
            </a:r>
            <a:endParaRPr lang="en-GB" dirty="0">
              <a:latin typeface="+mj-lt"/>
            </a:endParaRPr>
          </a:p>
          <a:p>
            <a:pPr lvl="1"/>
            <a:r>
              <a:rPr lang="en-GB" dirty="0" err="1">
                <a:latin typeface="Lucida Console" pitchFamily="49" charset="0"/>
              </a:rPr>
              <a:t>findAny</a:t>
            </a:r>
            <a:r>
              <a:rPr lang="en-GB" dirty="0">
                <a:latin typeface="Lucida Console" pitchFamily="49" charset="0"/>
              </a:rPr>
              <a:t>()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>
                <a:latin typeface="Lucida Console" pitchFamily="49" charset="0"/>
              </a:rPr>
              <a:t>TerminalOperationsDemo.java</a:t>
            </a:r>
            <a:r>
              <a:rPr lang="en-GB" dirty="0">
                <a:latin typeface="Lucida Console" pitchFamily="49" charset="0"/>
              </a:rPr>
              <a:t>, demo2()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3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39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Getting started with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closer look at stream operations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Contents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DE6A4-2E48-B48B-AB49-5C530BB5E689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demo.streams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1. Getting Started with Streams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streams</a:t>
            </a:r>
          </a:p>
          <a:p>
            <a:r>
              <a:rPr lang="en-GB" dirty="0"/>
              <a:t>Sequential vs. parallel streams</a:t>
            </a:r>
          </a:p>
          <a:p>
            <a:r>
              <a:rPr lang="en-GB" dirty="0"/>
              <a:t>Intermediate vs. terminal operations</a:t>
            </a:r>
          </a:p>
          <a:p>
            <a:r>
              <a:rPr lang="en-GB" dirty="0"/>
              <a:t>Stream example</a:t>
            </a:r>
          </a:p>
          <a:p>
            <a:r>
              <a:rPr lang="en-GB" dirty="0"/>
              <a:t>Primitive-specialized streams</a:t>
            </a:r>
          </a:p>
          <a:p>
            <a:r>
              <a:rPr lang="en-GB" dirty="0"/>
              <a:t>Lazy evaluation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Overview of Streams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8 introduced a suite of new streaming APIs</a:t>
            </a:r>
          </a:p>
          <a:p>
            <a:pPr lvl="1"/>
            <a:r>
              <a:rPr lang="en-GB" dirty="0"/>
              <a:t>Located in the new </a:t>
            </a:r>
            <a:r>
              <a:rPr lang="en-GB" dirty="0" err="1">
                <a:latin typeface="Lucida Console" pitchFamily="49" charset="0"/>
              </a:rPr>
              <a:t>java.util.stream</a:t>
            </a:r>
            <a:r>
              <a:rPr lang="en-GB" dirty="0"/>
              <a:t> package</a:t>
            </a:r>
          </a:p>
          <a:p>
            <a:pPr lvl="2"/>
            <a:endParaRPr lang="en-GB" dirty="0"/>
          </a:p>
          <a:p>
            <a:r>
              <a:rPr lang="en-GB" dirty="0"/>
              <a:t>A stream is similar to an iterator</a:t>
            </a:r>
          </a:p>
          <a:p>
            <a:pPr lvl="1"/>
            <a:r>
              <a:rPr lang="en-GB" dirty="0"/>
              <a:t>You get a stream from a collection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traverse the stream once, forward-only</a:t>
            </a:r>
          </a:p>
          <a:p>
            <a:pPr lvl="1"/>
            <a:r>
              <a:rPr lang="en-GB" dirty="0"/>
              <a:t>Values flow past, and then they're gone (like a stream of water)</a:t>
            </a:r>
          </a:p>
          <a:p>
            <a:pPr lvl="2"/>
            <a:endParaRPr lang="en-GB" dirty="0"/>
          </a:p>
          <a:p>
            <a:r>
              <a:rPr lang="en-GB" dirty="0"/>
              <a:t>Reasons for using streams</a:t>
            </a:r>
          </a:p>
          <a:p>
            <a:pPr lvl="1"/>
            <a:r>
              <a:rPr lang="en-GB" dirty="0"/>
              <a:t>Lazy evaluation</a:t>
            </a:r>
          </a:p>
          <a:p>
            <a:pPr lvl="1"/>
            <a:r>
              <a:rPr lang="en-GB" dirty="0"/>
              <a:t>Parallelization</a:t>
            </a:r>
          </a:p>
          <a:p>
            <a:pPr lvl="1"/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4133" y="3195979"/>
            <a:ext cx="8251433" cy="3428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Stream&lt;T&gt; stream = </a:t>
            </a:r>
            <a:r>
              <a:rPr lang="en-GB" sz="1200" dirty="0" err="1">
                <a:latin typeface="Lucida Console" pitchFamily="49" charset="0"/>
              </a:rPr>
              <a:t>collection.stream</a:t>
            </a:r>
            <a:r>
              <a:rPr lang="en-GB" sz="1200" dirty="0">
                <a:latin typeface="Lucida Console" pitchFamily="49" charset="0"/>
              </a:rPr>
              <a:t>();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6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Sequential vs. Parallel Streams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Streams start off as either sequential or parallel</a:t>
            </a:r>
          </a:p>
          <a:p>
            <a:pPr lvl="1"/>
            <a:r>
              <a:rPr lang="en-GB" dirty="0">
                <a:latin typeface="+mj-lt"/>
              </a:rPr>
              <a:t>Depending on which method you invoke to get the stream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switch to the other type, via the following methods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813" y="2030771"/>
            <a:ext cx="8213863" cy="3043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Stream&lt;T&gt; </a:t>
            </a:r>
            <a:r>
              <a:rPr lang="en-GB" sz="1200" dirty="0" err="1">
                <a:latin typeface="Lucida Console" pitchFamily="49" charset="0"/>
              </a:rPr>
              <a:t>sequentialStream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collection.stream</a:t>
            </a:r>
            <a:r>
              <a:rPr lang="en-GB" sz="1200" dirty="0">
                <a:latin typeface="Lucida Console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813" y="2464983"/>
            <a:ext cx="8213863" cy="3043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Stream&lt;T&gt; </a:t>
            </a:r>
            <a:r>
              <a:rPr lang="en-GB" sz="1200" dirty="0" err="1">
                <a:latin typeface="Lucida Console" pitchFamily="49" charset="0"/>
              </a:rPr>
              <a:t>parallelStream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collection.parallelStream</a:t>
            </a:r>
            <a:r>
              <a:rPr lang="en-GB" sz="1200" dirty="0">
                <a:latin typeface="Lucida Console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13" y="3986203"/>
            <a:ext cx="8213863" cy="3043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sequentialStream.parallel</a:t>
            </a:r>
            <a:r>
              <a:rPr lang="en-GB" sz="1200" dirty="0">
                <a:latin typeface="Lucida Console" pitchFamily="49" charset="0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813" y="4420415"/>
            <a:ext cx="8218182" cy="3043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>
                <a:latin typeface="Lucida Console" pitchFamily="49" charset="0"/>
              </a:rPr>
              <a:t>parallelStream.sequential</a:t>
            </a:r>
            <a:r>
              <a:rPr lang="en-GB" sz="1200" dirty="0">
                <a:latin typeface="Lucida Console" pitchFamily="49" charset="0"/>
              </a:rPr>
              <a:t>();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6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Intermediate vs. Terminal Operations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A stream provides a fluent API for transforming values and performing some action on the results</a:t>
            </a:r>
          </a:p>
          <a:p>
            <a:pPr lvl="1"/>
            <a:r>
              <a:rPr lang="en-GB" dirty="0">
                <a:latin typeface="+mj-lt"/>
              </a:rPr>
              <a:t>Stream operations are either "intermediate" or "terminal"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Intermediate operations </a:t>
            </a:r>
          </a:p>
          <a:p>
            <a:pPr lvl="1"/>
            <a:r>
              <a:rPr lang="en-GB" dirty="0">
                <a:latin typeface="+mj-lt"/>
              </a:rPr>
              <a:t>Keep the stream open, i.e. they return a </a:t>
            </a:r>
            <a:r>
              <a:rPr lang="en-GB" dirty="0">
                <a:latin typeface="Lucida Console" pitchFamily="49" charset="0"/>
              </a:rPr>
              <a:t>Stream</a:t>
            </a:r>
            <a:r>
              <a:rPr lang="en-GB" dirty="0">
                <a:latin typeface="+mj-lt"/>
              </a:rPr>
              <a:t> so that subsequent operations can be applied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Terminal operations </a:t>
            </a:r>
          </a:p>
          <a:p>
            <a:pPr lvl="1"/>
            <a:r>
              <a:rPr lang="en-GB" dirty="0">
                <a:latin typeface="+mj-lt"/>
              </a:rPr>
              <a:t>Close the stream, so that no subsequent operations can be applied 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Stream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When using a stream, you typically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+mj-lt"/>
              </a:rPr>
              <a:t>Obtain a stream from some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+mj-lt"/>
              </a:rPr>
              <a:t>Perform one or more intermediate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+mj-lt"/>
              </a:rPr>
              <a:t>Perform one terminal operation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 (see </a:t>
            </a:r>
            <a:r>
              <a:rPr lang="en-GB" dirty="0">
                <a:latin typeface="Lucida Console" pitchFamily="49" charset="0"/>
              </a:rPr>
              <a:t>SimpleStreamDemo.java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133" y="3799418"/>
            <a:ext cx="8251433" cy="24806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java.util.stream.Stream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r>
              <a:rPr lang="en-GB" sz="1200" dirty="0">
                <a:latin typeface="Lucida Console" pitchFamily="49" charset="0"/>
              </a:rPr>
              <a:t>…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List&lt;Double&gt; </a:t>
            </a:r>
            <a:r>
              <a:rPr lang="en-GB" sz="1200" dirty="0" err="1">
                <a:latin typeface="Lucida Console" pitchFamily="49" charset="0"/>
              </a:rPr>
              <a:t>hoursWorked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Arrays.asList</a:t>
            </a:r>
            <a:r>
              <a:rPr lang="en-GB" sz="1200" dirty="0">
                <a:latin typeface="Lucida Console" pitchFamily="49" charset="0"/>
              </a:rPr>
              <a:t>(7.5, 8.25, 9.0, 7.0, 6.5);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Stream&lt;Double&gt; stream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hoursWorked.stream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double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sumExtraHours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stream.filter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(h -&gt; h &gt; 7.5)           // Intermediate operation.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		         .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mapToDouble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(h -&gt; h - 7.5)      // Intermediate operation.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		         .sum();                         // Terminal operation.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("Sum of extra hours worked this week: " + </a:t>
            </a:r>
            <a:r>
              <a:rPr lang="en-GB" sz="1200" dirty="0" err="1">
                <a:latin typeface="Lucida Console" pitchFamily="49" charset="0"/>
              </a:rPr>
              <a:t>sumExtraHours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3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Primitive-Specialized Streams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There are primitive-specialized versions of </a:t>
            </a:r>
            <a:r>
              <a:rPr lang="en-GB" dirty="0">
                <a:latin typeface="Lucida Console" pitchFamily="49" charset="0"/>
              </a:rPr>
              <a:t>Stream</a:t>
            </a:r>
            <a:r>
              <a:rPr lang="en-GB" dirty="0">
                <a:latin typeface="+mj-lt"/>
              </a:rPr>
              <a:t>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IntStream</a:t>
            </a:r>
            <a:r>
              <a:rPr lang="en-GB" dirty="0">
                <a:latin typeface="+mj-lt"/>
              </a:rPr>
              <a:t> is a stream of </a:t>
            </a:r>
            <a:r>
              <a:rPr lang="en-GB" dirty="0" err="1">
                <a:latin typeface="Lucida Console" pitchFamily="49" charset="0"/>
              </a:rPr>
              <a:t>int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 err="1">
                <a:latin typeface="Lucida Console" pitchFamily="49" charset="0"/>
              </a:rPr>
              <a:t>LongStream</a:t>
            </a:r>
            <a:r>
              <a:rPr lang="en-GB" dirty="0">
                <a:latin typeface="+mj-lt"/>
              </a:rPr>
              <a:t> is a stream of </a:t>
            </a:r>
            <a:r>
              <a:rPr lang="en-GB" dirty="0">
                <a:latin typeface="Lucida Console" pitchFamily="49" charset="0"/>
              </a:rPr>
              <a:t>long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DoubleStream</a:t>
            </a:r>
            <a:r>
              <a:rPr lang="en-GB" dirty="0">
                <a:latin typeface="+mj-lt"/>
              </a:rPr>
              <a:t> is a stream of </a:t>
            </a:r>
            <a:r>
              <a:rPr lang="en-GB" dirty="0">
                <a:latin typeface="Lucida Console" pitchFamily="49" charset="0"/>
              </a:rPr>
              <a:t>double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Example: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>
                <a:latin typeface="Lucida Console" pitchFamily="49" charset="0"/>
              </a:rPr>
              <a:t>See PrimitiveStreamsDemo.java</a:t>
            </a:r>
            <a:endParaRPr lang="en-GB" dirty="0">
              <a:latin typeface="+mj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133" y="4012140"/>
            <a:ext cx="8355542" cy="12403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List&lt;Employee&gt; staff = </a:t>
            </a:r>
            <a:r>
              <a:rPr lang="en-GB" sz="1200" dirty="0" err="1">
                <a:latin typeface="Lucida Console" pitchFamily="49" charset="0"/>
              </a:rPr>
              <a:t>Employee.generateStaff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r>
              <a:rPr lang="en-GB" sz="1200" dirty="0">
                <a:latin typeface="Lucida Console" pitchFamily="49" charset="0"/>
              </a:rPr>
              <a:t>Stream&lt;Employee&gt; </a:t>
            </a:r>
            <a:r>
              <a:rPr lang="en-GB" sz="1200" dirty="0" err="1">
                <a:latin typeface="Lucida Console" pitchFamily="49" charset="0"/>
              </a:rPr>
              <a:t>empStream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staff.stream</a:t>
            </a:r>
            <a:r>
              <a:rPr lang="en-GB" sz="1200" dirty="0">
                <a:latin typeface="Lucida Console" pitchFamily="49" charset="0"/>
              </a:rPr>
              <a:t>();		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DoubleStream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salaryStream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empStream.mapToDouble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(Employee::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getSalary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err="1">
                <a:latin typeface="Lucida Console" pitchFamily="49" charset="0"/>
              </a:rPr>
              <a:t>salaryStream.forEach</a:t>
            </a:r>
            <a:r>
              <a:rPr lang="en-GB" sz="1200" dirty="0">
                <a:latin typeface="Lucida Console" pitchFamily="49" charset="0"/>
              </a:rPr>
              <a:t>(s -&gt;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  " + s));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5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Lazy Evaluation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Intermediate operations are lazy</a:t>
            </a:r>
          </a:p>
          <a:p>
            <a:pPr lvl="1"/>
            <a:r>
              <a:rPr lang="en-GB" dirty="0">
                <a:latin typeface="+mj-lt"/>
              </a:rPr>
              <a:t>Only a terminal operation will start processing the stream elements</a:t>
            </a:r>
          </a:p>
          <a:p>
            <a:pPr lvl="1"/>
            <a:r>
              <a:rPr lang="en-GB" dirty="0">
                <a:latin typeface="+mj-lt"/>
              </a:rPr>
              <a:t>Usually this entails just a single pass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This is a vital characteristic of streams!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Note: </a:t>
            </a:r>
          </a:p>
          <a:p>
            <a:pPr lvl="1"/>
            <a:r>
              <a:rPr lang="en-GB" dirty="0">
                <a:latin typeface="+mj-lt"/>
              </a:rPr>
              <a:t>There are some intermediate operations that are "</a:t>
            </a:r>
            <a:r>
              <a:rPr lang="en-GB" dirty="0" err="1">
                <a:latin typeface="+mj-lt"/>
              </a:rPr>
              <a:t>stateful</a:t>
            </a:r>
            <a:r>
              <a:rPr lang="en-GB" dirty="0">
                <a:latin typeface="+mj-lt"/>
              </a:rPr>
              <a:t>"</a:t>
            </a:r>
          </a:p>
          <a:p>
            <a:pPr lvl="1"/>
            <a:r>
              <a:rPr lang="en-GB" dirty="0">
                <a:latin typeface="+mj-lt"/>
              </a:rPr>
              <a:t>E.g. </a:t>
            </a:r>
            <a:r>
              <a:rPr lang="en-GB" dirty="0">
                <a:latin typeface="Lucida Console" pitchFamily="49" charset="0"/>
              </a:rPr>
              <a:t>sorted(), distinct(), limit(), skip()</a:t>
            </a:r>
          </a:p>
          <a:p>
            <a:pPr lvl="1"/>
            <a:r>
              <a:rPr lang="en-GB" dirty="0" err="1">
                <a:latin typeface="+mj-lt"/>
              </a:rPr>
              <a:t>Stateful</a:t>
            </a:r>
            <a:r>
              <a:rPr lang="en-GB" dirty="0">
                <a:latin typeface="+mj-lt"/>
              </a:rPr>
              <a:t> operations might require a second pass through the elements, so these operations are more expensive</a:t>
            </a: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957345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24436</TotalTime>
  <Words>888</Words>
  <Application>Microsoft Office PowerPoint</Application>
  <PresentationFormat>On-screen Show (4:3)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Lucida Console</vt:lpstr>
      <vt:lpstr>Tahoma</vt:lpstr>
      <vt:lpstr>Univers</vt:lpstr>
      <vt:lpstr>Wingdings</vt:lpstr>
      <vt:lpstr>1_Blends</vt:lpstr>
      <vt:lpstr>Streams</vt:lpstr>
      <vt:lpstr>Contents</vt:lpstr>
      <vt:lpstr>1. Getting Started with Streams</vt:lpstr>
      <vt:lpstr>Overview of Streams</vt:lpstr>
      <vt:lpstr>Sequential vs. Parallel Streams</vt:lpstr>
      <vt:lpstr>Intermediate vs. Terminal Operations</vt:lpstr>
      <vt:lpstr>Stream Example</vt:lpstr>
      <vt:lpstr>Primitive-Specialized Streams</vt:lpstr>
      <vt:lpstr>Lazy Evaluation</vt:lpstr>
      <vt:lpstr>2. A Closer Look at Stream Operations</vt:lpstr>
      <vt:lpstr>Intermediate Operations Available</vt:lpstr>
      <vt:lpstr>Examples of Intermediate Operations</vt:lpstr>
      <vt:lpstr>Basic Terminal Operations Available</vt:lpstr>
      <vt:lpstr>Match/Find Terminal Operations Available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602</cp:revision>
  <dcterms:created xsi:type="dcterms:W3CDTF">2002-05-03T12:27:39Z</dcterms:created>
  <dcterms:modified xsi:type="dcterms:W3CDTF">2022-09-17T06:56:17Z</dcterms:modified>
</cp:coreProperties>
</file>