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97" r:id="rId3"/>
    <p:sldId id="842" r:id="rId4"/>
    <p:sldId id="851" r:id="rId5"/>
    <p:sldId id="843" r:id="rId6"/>
    <p:sldId id="854" r:id="rId7"/>
    <p:sldId id="855" r:id="rId8"/>
    <p:sldId id="856" r:id="rId9"/>
    <p:sldId id="758" r:id="rId10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99FF99"/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389" autoAdjust="0"/>
    <p:restoredTop sz="94610" autoAdjust="0"/>
  </p:normalViewPr>
  <p:slideViewPr>
    <p:cSldViewPr snapToGrid="0" showGuides="1">
      <p:cViewPr varScale="1">
        <p:scale>
          <a:sx n="96" d="100"/>
          <a:sy n="96" d="100"/>
        </p:scale>
        <p:origin x="1067" y="53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2360" y="45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Miscellaneous New APIs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Miscellaneous New APIs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E04301-E2DC-4C7A-8AF4-63F74A305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ADE03-474F-40E3-8C29-7FF3F8DD7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78FDF7BA-AE21-4B85-ACF9-D89D98194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F84149-1610-4187-8923-AA5FC590EE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6055E3DF-A104-4B73-BCDD-7FF4C74F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9EB906-E31D-49CE-B2E2-19781FA5F8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034B0F87-2A8F-4798-8394-9C50FE6E1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AB708F8-D09F-43B1-8E2A-25BA398D69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29EC5-AFEC-4F26-9F8D-6FF9C16BD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6D4E330-85BA-4E3C-ACF1-B94465D10E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FDBF1B-A3C4-40BD-906D-3E6608018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040C76-4A03-4DA4-8886-3D49E048FF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7D90E140-A4E0-4711-B85D-5D0F02680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C82329-3B1F-40F2-A5CF-69973C640F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Miscellaneous New APIs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13F6832-69B5-45E9-AA55-2D7DCFF63172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740993-6F20-46E0-9FC7-1A24C6F3FB59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219E90-58F8-40EB-A68F-D692699C34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C180DE-6FCD-4540-BA19-743EAE896DE0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jeps/1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jeps/25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openjdk.java.net/jeps/11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392" y="1005446"/>
            <a:ext cx="8094095" cy="1360488"/>
          </a:xfrm>
        </p:spPr>
        <p:txBody>
          <a:bodyPr/>
          <a:lstStyle/>
          <a:p>
            <a:pPr eaLnBrk="1" hangingPunct="1"/>
            <a:r>
              <a:rPr lang="en-GB" sz="3600" dirty="0"/>
              <a:t>Miscellaneous New APIs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Process API improvements</a:t>
            </a:r>
          </a:p>
          <a:p>
            <a:pPr eaLnBrk="1" hangingPunct="1"/>
            <a:r>
              <a:rPr lang="en-GB" dirty="0"/>
              <a:t>Walking the stack trace</a:t>
            </a:r>
          </a:p>
          <a:p>
            <a:pPr eaLnBrk="1" hangingPunct="1"/>
            <a:r>
              <a:rPr lang="en-GB" dirty="0"/>
              <a:t>HTTP/2</a:t>
            </a:r>
          </a:p>
          <a:p>
            <a:pPr eaLnBrk="1" hangingPunct="1"/>
            <a:r>
              <a:rPr lang="en-GB" dirty="0"/>
              <a:t>Garbage collection</a:t>
            </a:r>
          </a:p>
          <a:p>
            <a:pPr eaLnBrk="1" hangingPunct="1"/>
            <a:r>
              <a:rPr lang="en-GB" dirty="0"/>
              <a:t>Enhanced </a:t>
            </a:r>
            <a:r>
              <a:rPr lang="en-GB" dirty="0">
                <a:latin typeface="Lucida Console" panose="020B0609040504020204" pitchFamily="49" charset="0"/>
              </a:rPr>
              <a:t>@Deprecated</a:t>
            </a:r>
            <a:r>
              <a:rPr lang="en-GB" dirty="0"/>
              <a:t> annotation</a:t>
            </a:r>
          </a:p>
          <a:p>
            <a:pPr eaLnBrk="1" hangingPunct="1"/>
            <a:r>
              <a:rPr lang="en-GB" dirty="0"/>
              <a:t>Minor tweaks</a:t>
            </a:r>
          </a:p>
          <a:p>
            <a:pPr eaLnBrk="1" hangingPunct="1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CD799-4520-B353-5AC1-32AC5C4B2044}"/>
              </a:ext>
            </a:extLst>
          </p:cNvPr>
          <p:cNvSpPr txBox="1"/>
          <p:nvPr/>
        </p:nvSpPr>
        <p:spPr>
          <a:xfrm>
            <a:off x="464025" y="5168388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demo.miscApi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Java 9 improved the Process API</a:t>
            </a:r>
          </a:p>
          <a:p>
            <a:pPr lvl="1"/>
            <a:r>
              <a:rPr lang="en-GB" dirty="0"/>
              <a:t> Provides a standardised way to manage processes</a:t>
            </a:r>
          </a:p>
          <a:p>
            <a:pPr lvl="1"/>
            <a:r>
              <a:rPr lang="en-GB" dirty="0"/>
              <a:t> No need for native / platform-specific code any more</a:t>
            </a:r>
          </a:p>
          <a:p>
            <a:pPr lvl="2"/>
            <a:endParaRPr lang="en-GB" dirty="0"/>
          </a:p>
          <a:p>
            <a:r>
              <a:rPr lang="en-GB" dirty="0"/>
              <a:t>The key point is </a:t>
            </a:r>
            <a:r>
              <a:rPr lang="en-GB" dirty="0" err="1">
                <a:latin typeface="Lucida Console" panose="020B0609040504020204" pitchFamily="49" charset="0"/>
              </a:rPr>
              <a:t>Process.toHandle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/>
          </a:p>
          <a:p>
            <a:pPr lvl="1"/>
            <a:r>
              <a:rPr lang="en-GB" dirty="0"/>
              <a:t> Returns a </a:t>
            </a:r>
            <a:r>
              <a:rPr lang="en-GB" dirty="0" err="1">
                <a:latin typeface="Lucida Console" panose="020B0609040504020204" pitchFamily="49" charset="0"/>
              </a:rPr>
              <a:t>ProcessHandle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ProcessHandle</a:t>
            </a:r>
            <a:r>
              <a:rPr lang="en-GB" dirty="0"/>
              <a:t> provides O/S-specific process id </a:t>
            </a:r>
          </a:p>
          <a:p>
            <a:pPr lvl="1"/>
            <a:r>
              <a:rPr lang="en-GB" dirty="0"/>
              <a:t> </a:t>
            </a:r>
            <a:r>
              <a:rPr lang="en-GB" dirty="0" err="1">
                <a:latin typeface="Lucida Console" panose="020B0609040504020204" pitchFamily="49" charset="0"/>
              </a:rPr>
              <a:t>ProcessHandle.Info</a:t>
            </a:r>
            <a:r>
              <a:rPr lang="en-GB" dirty="0"/>
              <a:t> nested class provides additional info</a:t>
            </a:r>
          </a:p>
          <a:p>
            <a:pPr lvl="2"/>
            <a:endParaRPr lang="en-GB" dirty="0"/>
          </a:p>
          <a:p>
            <a:pPr eaLnBrk="1" hangingPunct="1"/>
            <a:r>
              <a:rPr lang="en-GB" dirty="0"/>
              <a:t>Example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DemoProcessAPI.java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API Improvements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3</a:t>
            </a:fld>
            <a:endParaRPr lang="en-GB" sz="1200" b="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121" y="6203066"/>
            <a:ext cx="819352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50800" dir="2700000" algn="ctr" rotWithShape="0">
              <a:schemeClr val="accent2">
                <a:lumMod val="60000"/>
                <a:lumOff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GB" b="1" dirty="0">
                <a:solidFill>
                  <a:srgbClr val="333399"/>
                </a:solidFill>
              </a:rPr>
              <a:t>For further details, see:</a:t>
            </a:r>
          </a:p>
          <a:p>
            <a:pPr marL="357188" lvl="1" indent="-1762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http://openjdk.java.net/jeps/102</a:t>
            </a:r>
            <a:r>
              <a:rPr lang="en-GB" dirty="0">
                <a:solidFill>
                  <a:srgbClr val="333399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4867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Java 9 introduces the </a:t>
            </a:r>
            <a:r>
              <a:rPr lang="en-GB" dirty="0" err="1">
                <a:latin typeface="Lucida Console" panose="020B0609040504020204" pitchFamily="49" charset="0"/>
              </a:rPr>
              <a:t>StackWalker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Makes it easy to walk through frames in the stack trace</a:t>
            </a:r>
          </a:p>
          <a:p>
            <a:pPr lvl="1"/>
            <a:r>
              <a:rPr lang="en-GB" dirty="0"/>
              <a:t>You can specify which stack frames you're interested in</a:t>
            </a:r>
            <a:endParaRPr lang="en-GB" sz="600" dirty="0"/>
          </a:p>
          <a:p>
            <a:pPr lvl="1"/>
            <a:endParaRPr lang="en-GB" dirty="0"/>
          </a:p>
          <a:p>
            <a:r>
              <a:rPr lang="en-GB" dirty="0"/>
              <a:t>Additional technical goodies: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StackWalker</a:t>
            </a:r>
            <a:r>
              <a:rPr lang="en-GB" dirty="0"/>
              <a:t> is thread-safe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walk()</a:t>
            </a:r>
            <a:r>
              <a:rPr lang="en-GB" dirty="0"/>
              <a:t> method uses Java stream capabilities for niceness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DemoWalkingTheStackTrace.java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Walking the Stack Trace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4</a:t>
            </a:fld>
            <a:endParaRPr lang="en-GB" sz="1200" b="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121" y="6202130"/>
            <a:ext cx="819352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50800" dir="2700000" algn="ctr" rotWithShape="0">
              <a:schemeClr val="accent2">
                <a:lumMod val="60000"/>
                <a:lumOff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GB" b="1" dirty="0">
                <a:solidFill>
                  <a:srgbClr val="333399"/>
                </a:solidFill>
              </a:rPr>
              <a:t>For further details, see:</a:t>
            </a:r>
          </a:p>
          <a:p>
            <a:pPr marL="357188" lvl="1" indent="-1762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http://openjdk.java.net/jeps/259</a:t>
            </a:r>
            <a:r>
              <a:rPr lang="en-GB" dirty="0">
                <a:solidFill>
                  <a:srgbClr val="3333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655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9 added support for HTTP/2</a:t>
            </a:r>
            <a:endParaRPr lang="en-GB" sz="2000" dirty="0"/>
          </a:p>
          <a:p>
            <a:pPr lvl="1"/>
            <a:r>
              <a:rPr lang="en-GB" dirty="0"/>
              <a:t>Binary message exchange, not text</a:t>
            </a:r>
          </a:p>
          <a:p>
            <a:pPr lvl="1"/>
            <a:r>
              <a:rPr lang="en-GB" dirty="0"/>
              <a:t>Multiplexing and concurrency</a:t>
            </a:r>
          </a:p>
          <a:p>
            <a:pPr lvl="1"/>
            <a:r>
              <a:rPr lang="en-GB" dirty="0"/>
              <a:t>Stream dependencies</a:t>
            </a:r>
          </a:p>
          <a:p>
            <a:pPr lvl="1"/>
            <a:r>
              <a:rPr lang="en-GB" dirty="0"/>
              <a:t>Header compression</a:t>
            </a:r>
          </a:p>
          <a:p>
            <a:pPr lvl="1"/>
            <a:r>
              <a:rPr lang="en-GB" dirty="0"/>
              <a:t>Server push</a:t>
            </a:r>
          </a:p>
          <a:p>
            <a:endParaRPr lang="en-GB" dirty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HTTP/2</a:t>
            </a:r>
            <a:endParaRPr lang="en-GB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5</a:t>
            </a:fld>
            <a:endParaRPr lang="en-GB" sz="1200" b="0" dirty="0">
              <a:solidFill>
                <a:schemeClr val="tx2"/>
              </a:solidFill>
            </a:endParaRPr>
          </a:p>
        </p:txBody>
      </p:sp>
      <p:pic>
        <p:nvPicPr>
          <p:cNvPr id="8194" name="Picture 2" descr="@htt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10" y="1252135"/>
            <a:ext cx="2864370" cy="28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3121" y="6202130"/>
            <a:ext cx="819352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50800" dir="2700000" algn="ctr" rotWithShape="0">
              <a:schemeClr val="accent2">
                <a:lumMod val="60000"/>
                <a:lumOff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GB" b="1" dirty="0">
                <a:solidFill>
                  <a:srgbClr val="333399"/>
                </a:solidFill>
              </a:rPr>
              <a:t>For further details, see:</a:t>
            </a:r>
          </a:p>
          <a:p>
            <a:pPr marL="357188" lvl="1" indent="-1762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9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http://openjdk.java.net/jeps/110</a:t>
            </a:r>
            <a:r>
              <a:rPr lang="en-GB" dirty="0">
                <a:solidFill>
                  <a:srgbClr val="333399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7001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Prior to Java 9, the default garbage collector was the Parallel/Throughput Collector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From Java 9 onwards, the default garbage collector is the G1 Collector</a:t>
            </a:r>
          </a:p>
          <a:p>
            <a:pPr lvl="1" eaLnBrk="1" hangingPunct="1"/>
            <a:r>
              <a:rPr lang="en-GB"/>
              <a:t>Better support for heaps &gt; 4 GB</a:t>
            </a:r>
          </a:p>
          <a:p>
            <a:pPr lvl="1" eaLnBrk="1" hangingPunct="1"/>
            <a:r>
              <a:rPr lang="en-GB"/>
              <a:t>Less frequent "stop-the-world" GC pauses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Garbage Collection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18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Lucida Console" panose="020B0609040504020204" pitchFamily="49" charset="0"/>
              </a:rPr>
              <a:t>@Deprecated</a:t>
            </a:r>
            <a:r>
              <a:rPr lang="en-GB" dirty="0"/>
              <a:t> has two new properties…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err="1">
                <a:latin typeface="Lucida Console" panose="020B0609040504020204" pitchFamily="49" charset="0"/>
              </a:rPr>
              <a:t>forRemoval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/>
              <a:t>Indicates whether the annotated element is subject for removal in a future version (default is </a:t>
            </a:r>
            <a:r>
              <a:rPr lang="en-GB" dirty="0">
                <a:latin typeface="Lucida Console" panose="020B0609040504020204" pitchFamily="49" charset="0"/>
              </a:rPr>
              <a:t>false</a:t>
            </a:r>
            <a:r>
              <a:rPr lang="en-GB" dirty="0"/>
              <a:t>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>
                <a:latin typeface="Lucida Console" panose="020B0609040504020204" pitchFamily="49" charset="0"/>
              </a:rPr>
              <a:t>since</a:t>
            </a:r>
          </a:p>
          <a:p>
            <a:pPr lvl="1" eaLnBrk="1" hangingPunct="1"/>
            <a:r>
              <a:rPr lang="en-GB" dirty="0"/>
              <a:t>Returns the version in which the annotated element became deprecated (default is empty string)</a:t>
            </a:r>
          </a:p>
          <a:p>
            <a:pPr marL="457200" lvl="1" indent="0" eaLnBrk="1" hangingPunct="1">
              <a:buNone/>
            </a:pPr>
            <a:endParaRPr lang="en-GB" dirty="0"/>
          </a:p>
          <a:p>
            <a:pPr lvl="1"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Enhanced </a:t>
            </a:r>
            <a:r>
              <a:rPr lang="en-GB" dirty="0">
                <a:latin typeface="Lucida Console" panose="020B0609040504020204" pitchFamily="49" charset="0"/>
              </a:rPr>
              <a:t>@Deprecated</a:t>
            </a:r>
            <a:r>
              <a:rPr lang="en-GB" dirty="0"/>
              <a:t> Annotation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2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Lucida Console" panose="020B0609040504020204" pitchFamily="49" charset="0"/>
              </a:rPr>
              <a:t>CompletableFuture</a:t>
            </a:r>
            <a:r>
              <a:rPr lang="en-GB" dirty="0">
                <a:latin typeface="Lucida Console" panose="020B0609040504020204" pitchFamily="49" charset="0"/>
              </a:rPr>
              <a:t>&lt;T&gt;</a:t>
            </a:r>
            <a:r>
              <a:rPr lang="en-GB" dirty="0"/>
              <a:t> class enhancements</a:t>
            </a:r>
          </a:p>
          <a:p>
            <a:pPr lvl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completeOnTimeout</a:t>
            </a:r>
            <a:r>
              <a:rPr lang="en-GB" dirty="0">
                <a:latin typeface="Lucida Console" panose="020B0609040504020204" pitchFamily="49" charset="0"/>
              </a:rPr>
              <a:t>(), </a:t>
            </a:r>
            <a:r>
              <a:rPr lang="en-GB" dirty="0" err="1">
                <a:latin typeface="Lucida Console" panose="020B0609040504020204" pitchFamily="49" charset="0"/>
              </a:rPr>
              <a:t>orTimeout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>
                <a:latin typeface="+mj-lt"/>
              </a:rPr>
              <a:t> Plus a few new static factory methods…</a:t>
            </a:r>
            <a:endParaRPr lang="en-GB" sz="1600" dirty="0">
              <a:latin typeface="+mj-lt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Multi-resolution images</a:t>
            </a:r>
          </a:p>
          <a:p>
            <a:pPr lvl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MultiResolutionImage</a:t>
            </a:r>
            <a:r>
              <a:rPr lang="en-GB" dirty="0">
                <a:latin typeface="+mj-lt"/>
              </a:rPr>
              <a:t> class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Minor Tweaks</a:t>
            </a:r>
            <a:endParaRPr lang="en-GB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8</a:t>
            </a:fld>
            <a:endParaRPr lang="en-GB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2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17781</TotalTime>
  <Words>374</Words>
  <Application>Microsoft Office PowerPoint</Application>
  <PresentationFormat>On-screen Show (4:3)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Lucida Console</vt:lpstr>
      <vt:lpstr>Tahoma</vt:lpstr>
      <vt:lpstr>Univers</vt:lpstr>
      <vt:lpstr>Wingdings</vt:lpstr>
      <vt:lpstr>1_Blends</vt:lpstr>
      <vt:lpstr>Miscellaneous New APIs</vt:lpstr>
      <vt:lpstr>Contents</vt:lpstr>
      <vt:lpstr>Process API Improvements</vt:lpstr>
      <vt:lpstr>Walking the Stack Trace</vt:lpstr>
      <vt:lpstr>HTTP/2</vt:lpstr>
      <vt:lpstr>Garbage Collection</vt:lpstr>
      <vt:lpstr>Enhanced @Deprecated Annotation</vt:lpstr>
      <vt:lpstr>Minor Tweaks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534</cp:revision>
  <dcterms:created xsi:type="dcterms:W3CDTF">2002-05-03T12:27:39Z</dcterms:created>
  <dcterms:modified xsi:type="dcterms:W3CDTF">2022-09-17T06:46:11Z</dcterms:modified>
</cp:coreProperties>
</file>