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51206400" cy="384048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11955" indent="1784" algn="l" rtl="0" eaLnBrk="0" fontAlgn="base" hangingPunct="0">
      <a:spcBef>
        <a:spcPct val="0"/>
      </a:spcBef>
      <a:spcAft>
        <a:spcPct val="0"/>
      </a:spcAft>
      <a:defRPr sz="3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025693" indent="1784" algn="l" rtl="0" eaLnBrk="0" fontAlgn="base" hangingPunct="0">
      <a:spcBef>
        <a:spcPct val="0"/>
      </a:spcBef>
      <a:spcAft>
        <a:spcPct val="0"/>
      </a:spcAft>
      <a:defRPr sz="3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539431" indent="1784" algn="l" rtl="0" eaLnBrk="0" fontAlgn="base" hangingPunct="0">
      <a:spcBef>
        <a:spcPct val="0"/>
      </a:spcBef>
      <a:spcAft>
        <a:spcPct val="0"/>
      </a:spcAft>
      <a:defRPr sz="3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053169" indent="1784" algn="l" rtl="0" eaLnBrk="0" fontAlgn="base" hangingPunct="0">
      <a:spcBef>
        <a:spcPct val="0"/>
      </a:spcBef>
      <a:spcAft>
        <a:spcPct val="0"/>
      </a:spcAft>
      <a:defRPr sz="3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568690" algn="l" defTabSz="1027476" rtl="0" eaLnBrk="1" latinLnBrk="0" hangingPunct="1">
      <a:defRPr sz="3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3082429" algn="l" defTabSz="1027476" rtl="0" eaLnBrk="1" latinLnBrk="0" hangingPunct="1">
      <a:defRPr sz="3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596165" algn="l" defTabSz="1027476" rtl="0" eaLnBrk="1" latinLnBrk="0" hangingPunct="1">
      <a:defRPr sz="3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4109906" algn="l" defTabSz="1027476" rtl="0" eaLnBrk="1" latinLnBrk="0" hangingPunct="1">
      <a:defRPr sz="3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35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FF"/>
    <a:srgbClr val="EAEFF5"/>
    <a:srgbClr val="BF5700"/>
    <a:srgbClr val="FFFFFF"/>
    <a:srgbClr val="293C5A"/>
    <a:srgbClr val="000099"/>
    <a:srgbClr val="FF0000"/>
    <a:srgbClr val="5D568A"/>
    <a:srgbClr val="EDCDB9"/>
    <a:srgbClr val="1C2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825" autoAdjust="0"/>
  </p:normalViewPr>
  <p:slideViewPr>
    <p:cSldViewPr>
      <p:cViewPr>
        <p:scale>
          <a:sx n="23" d="100"/>
          <a:sy n="23" d="100"/>
        </p:scale>
        <p:origin x="12" y="-148"/>
      </p:cViewPr>
      <p:guideLst>
        <p:guide orient="horz" pos="11635"/>
        <p:guide pos="16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42709" cy="4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97" tIns="45948" rIns="91897" bIns="45948" numCol="1" anchor="t" anchorCtr="0" compatLnSpc="1">
            <a:prstTxWarp prst="textNoShape">
              <a:avLst/>
            </a:prstTxWarp>
          </a:bodyPr>
          <a:lstStyle>
            <a:lvl1pPr algn="l" defTabSz="919414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955" y="1"/>
            <a:ext cx="3042708" cy="4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97" tIns="45948" rIns="91897" bIns="45948" numCol="1" anchor="t" anchorCtr="0" compatLnSpc="1">
            <a:prstTxWarp prst="textNoShape">
              <a:avLst/>
            </a:prstTxWarp>
          </a:bodyPr>
          <a:lstStyle>
            <a:lvl1pPr algn="r" defTabSz="919414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65150"/>
            <a:ext cx="3042709" cy="4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97" tIns="45948" rIns="91897" bIns="45948" numCol="1" anchor="b" anchorCtr="0" compatLnSpc="1">
            <a:prstTxWarp prst="textNoShape">
              <a:avLst/>
            </a:prstTxWarp>
          </a:bodyPr>
          <a:lstStyle>
            <a:lvl1pPr algn="l" defTabSz="919414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955" y="8865150"/>
            <a:ext cx="3042708" cy="4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97" tIns="45948" rIns="91897" bIns="45948" numCol="1" anchor="b" anchorCtr="0" compatLnSpc="1">
            <a:prstTxWarp prst="textNoShape">
              <a:avLst/>
            </a:prstTxWarp>
          </a:bodyPr>
          <a:lstStyle>
            <a:lvl1pPr algn="r" defTabSz="919414">
              <a:defRPr sz="1100"/>
            </a:lvl1pPr>
          </a:lstStyle>
          <a:p>
            <a:pPr>
              <a:defRPr/>
            </a:pPr>
            <a:fld id="{28BFA943-B1F5-412E-9369-86EC4E78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6285237"/>
            <a:ext cx="38404800" cy="13370560"/>
          </a:xfrm>
        </p:spPr>
        <p:txBody>
          <a:bodyPr anchor="b"/>
          <a:lstStyle>
            <a:lvl1pPr algn="ctr">
              <a:defRPr sz="21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0171417"/>
            <a:ext cx="38404800" cy="9272267"/>
          </a:xfrm>
        </p:spPr>
        <p:txBody>
          <a:bodyPr/>
          <a:lstStyle>
            <a:lvl1pPr marL="0" indent="0" algn="ctr">
              <a:buNone/>
              <a:defRPr sz="8638"/>
            </a:lvl1pPr>
            <a:lvl2pPr marL="1645888" indent="0" algn="ctr">
              <a:buNone/>
              <a:defRPr sz="7200"/>
            </a:lvl2pPr>
            <a:lvl3pPr marL="3291778" indent="0" algn="ctr">
              <a:buNone/>
              <a:defRPr sz="6480"/>
            </a:lvl3pPr>
            <a:lvl4pPr marL="4937665" indent="0" algn="ctr">
              <a:buNone/>
              <a:defRPr sz="5760"/>
            </a:lvl4pPr>
            <a:lvl5pPr marL="6583552" indent="0" algn="ctr">
              <a:buNone/>
              <a:defRPr sz="5760"/>
            </a:lvl5pPr>
            <a:lvl6pPr marL="8229441" indent="0" algn="ctr">
              <a:buNone/>
              <a:defRPr sz="5760"/>
            </a:lvl6pPr>
            <a:lvl7pPr marL="9875328" indent="0" algn="ctr">
              <a:buNone/>
              <a:defRPr sz="5760"/>
            </a:lvl7pPr>
            <a:lvl8pPr marL="11521217" indent="0" algn="ctr">
              <a:buNone/>
              <a:defRPr sz="5760"/>
            </a:lvl8pPr>
            <a:lvl9pPr marL="13167106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E06F87-7896-4457-B15E-5A01FDC886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0CF6E-5F52-4124-8E71-5258AB662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2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2044705"/>
            <a:ext cx="1104138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2044705"/>
            <a:ext cx="3248406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92DB8C-ADF4-49FD-825E-5FF4C194F8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7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A29C1-6185-4D6B-857A-C8B98A5016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9574540"/>
            <a:ext cx="44165520" cy="15975328"/>
          </a:xfrm>
        </p:spPr>
        <p:txBody>
          <a:bodyPr anchor="b"/>
          <a:lstStyle>
            <a:lvl1pPr>
              <a:defRPr sz="21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25700999"/>
            <a:ext cx="44165520" cy="8401048"/>
          </a:xfrm>
        </p:spPr>
        <p:txBody>
          <a:bodyPr/>
          <a:lstStyle>
            <a:lvl1pPr marL="0" indent="0">
              <a:buNone/>
              <a:defRPr sz="8638">
                <a:solidFill>
                  <a:schemeClr val="tx1">
                    <a:tint val="75000"/>
                  </a:schemeClr>
                </a:solidFill>
              </a:defRPr>
            </a:lvl1pPr>
            <a:lvl2pPr marL="1645888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778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665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55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441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328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217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106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3954FE-3D58-4205-B243-861F4BFAF3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0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0223501"/>
            <a:ext cx="217627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0223501"/>
            <a:ext cx="217627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534F9D-0A49-46EC-994A-6350D2FBDE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9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044707"/>
            <a:ext cx="44165520" cy="74231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9414515"/>
            <a:ext cx="21662705" cy="4613908"/>
          </a:xfrm>
        </p:spPr>
        <p:txBody>
          <a:bodyPr anchor="b"/>
          <a:lstStyle>
            <a:lvl1pPr marL="0" indent="0">
              <a:buNone/>
              <a:defRPr sz="8638" b="1"/>
            </a:lvl1pPr>
            <a:lvl2pPr marL="1645888" indent="0">
              <a:buNone/>
              <a:defRPr sz="7200" b="1"/>
            </a:lvl2pPr>
            <a:lvl3pPr marL="3291778" indent="0">
              <a:buNone/>
              <a:defRPr sz="6480" b="1"/>
            </a:lvl3pPr>
            <a:lvl4pPr marL="4937665" indent="0">
              <a:buNone/>
              <a:defRPr sz="5760" b="1"/>
            </a:lvl4pPr>
            <a:lvl5pPr marL="6583552" indent="0">
              <a:buNone/>
              <a:defRPr sz="5760" b="1"/>
            </a:lvl5pPr>
            <a:lvl6pPr marL="8229441" indent="0">
              <a:buNone/>
              <a:defRPr sz="5760" b="1"/>
            </a:lvl6pPr>
            <a:lvl7pPr marL="9875328" indent="0">
              <a:buNone/>
              <a:defRPr sz="5760" b="1"/>
            </a:lvl7pPr>
            <a:lvl8pPr marL="11521217" indent="0">
              <a:buNone/>
              <a:defRPr sz="5760" b="1"/>
            </a:lvl8pPr>
            <a:lvl9pPr marL="13167106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4028421"/>
            <a:ext cx="21662705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4" y="9414515"/>
            <a:ext cx="21769390" cy="4613908"/>
          </a:xfrm>
        </p:spPr>
        <p:txBody>
          <a:bodyPr anchor="b"/>
          <a:lstStyle>
            <a:lvl1pPr marL="0" indent="0">
              <a:buNone/>
              <a:defRPr sz="8638" b="1"/>
            </a:lvl1pPr>
            <a:lvl2pPr marL="1645888" indent="0">
              <a:buNone/>
              <a:defRPr sz="7200" b="1"/>
            </a:lvl2pPr>
            <a:lvl3pPr marL="3291778" indent="0">
              <a:buNone/>
              <a:defRPr sz="6480" b="1"/>
            </a:lvl3pPr>
            <a:lvl4pPr marL="4937665" indent="0">
              <a:buNone/>
              <a:defRPr sz="5760" b="1"/>
            </a:lvl4pPr>
            <a:lvl5pPr marL="6583552" indent="0">
              <a:buNone/>
              <a:defRPr sz="5760" b="1"/>
            </a:lvl5pPr>
            <a:lvl6pPr marL="8229441" indent="0">
              <a:buNone/>
              <a:defRPr sz="5760" b="1"/>
            </a:lvl6pPr>
            <a:lvl7pPr marL="9875328" indent="0">
              <a:buNone/>
              <a:defRPr sz="5760" b="1"/>
            </a:lvl7pPr>
            <a:lvl8pPr marL="11521217" indent="0">
              <a:buNone/>
              <a:defRPr sz="5760" b="1"/>
            </a:lvl8pPr>
            <a:lvl9pPr marL="13167106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4" y="14028421"/>
            <a:ext cx="21769390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443F7-337B-4539-A1B8-6CF339EE1A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39489-7EEA-458A-B593-61043AA563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2201-D8E2-4EA5-B353-B2619EFF2F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5" y="2560320"/>
            <a:ext cx="16515395" cy="89611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529587"/>
            <a:ext cx="25923240" cy="272923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38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5" y="11521444"/>
            <a:ext cx="16515395" cy="21344893"/>
          </a:xfrm>
        </p:spPr>
        <p:txBody>
          <a:bodyPr/>
          <a:lstStyle>
            <a:lvl1pPr marL="0" indent="0">
              <a:buNone/>
              <a:defRPr sz="5760"/>
            </a:lvl1pPr>
            <a:lvl2pPr marL="1645888" indent="0">
              <a:buNone/>
              <a:defRPr sz="5040"/>
            </a:lvl2pPr>
            <a:lvl3pPr marL="3291778" indent="0">
              <a:buNone/>
              <a:defRPr sz="4320"/>
            </a:lvl3pPr>
            <a:lvl4pPr marL="4937665" indent="0">
              <a:buNone/>
              <a:defRPr sz="3600"/>
            </a:lvl4pPr>
            <a:lvl5pPr marL="6583552" indent="0">
              <a:buNone/>
              <a:defRPr sz="3600"/>
            </a:lvl5pPr>
            <a:lvl6pPr marL="8229441" indent="0">
              <a:buNone/>
              <a:defRPr sz="3600"/>
            </a:lvl6pPr>
            <a:lvl7pPr marL="9875328" indent="0">
              <a:buNone/>
              <a:defRPr sz="3600"/>
            </a:lvl7pPr>
            <a:lvl8pPr marL="11521217" indent="0">
              <a:buNone/>
              <a:defRPr sz="3600"/>
            </a:lvl8pPr>
            <a:lvl9pPr marL="13167106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9631C-1AB1-43F9-BB4D-29339EE913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4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5" y="2560320"/>
            <a:ext cx="16515395" cy="89611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769390" y="5529587"/>
            <a:ext cx="25923240" cy="27292300"/>
          </a:xfrm>
        </p:spPr>
        <p:txBody>
          <a:bodyPr/>
          <a:lstStyle>
            <a:lvl1pPr marL="0" indent="0">
              <a:buNone/>
              <a:defRPr sz="11520"/>
            </a:lvl1pPr>
            <a:lvl2pPr marL="1645888" indent="0">
              <a:buNone/>
              <a:defRPr sz="10080"/>
            </a:lvl2pPr>
            <a:lvl3pPr marL="3291778" indent="0">
              <a:buNone/>
              <a:defRPr sz="8638"/>
            </a:lvl3pPr>
            <a:lvl4pPr marL="4937665" indent="0">
              <a:buNone/>
              <a:defRPr sz="7200"/>
            </a:lvl4pPr>
            <a:lvl5pPr marL="6583552" indent="0">
              <a:buNone/>
              <a:defRPr sz="7200"/>
            </a:lvl5pPr>
            <a:lvl6pPr marL="8229441" indent="0">
              <a:buNone/>
              <a:defRPr sz="7200"/>
            </a:lvl6pPr>
            <a:lvl7pPr marL="9875328" indent="0">
              <a:buNone/>
              <a:defRPr sz="7200"/>
            </a:lvl7pPr>
            <a:lvl8pPr marL="11521217" indent="0">
              <a:buNone/>
              <a:defRPr sz="7200"/>
            </a:lvl8pPr>
            <a:lvl9pPr marL="13167106" indent="0">
              <a:buNone/>
              <a:defRPr sz="7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5" y="11521444"/>
            <a:ext cx="16515395" cy="21344893"/>
          </a:xfrm>
        </p:spPr>
        <p:txBody>
          <a:bodyPr/>
          <a:lstStyle>
            <a:lvl1pPr marL="0" indent="0">
              <a:buNone/>
              <a:defRPr sz="5760"/>
            </a:lvl1pPr>
            <a:lvl2pPr marL="1645888" indent="0">
              <a:buNone/>
              <a:defRPr sz="5040"/>
            </a:lvl2pPr>
            <a:lvl3pPr marL="3291778" indent="0">
              <a:buNone/>
              <a:defRPr sz="4320"/>
            </a:lvl3pPr>
            <a:lvl4pPr marL="4937665" indent="0">
              <a:buNone/>
              <a:defRPr sz="3600"/>
            </a:lvl4pPr>
            <a:lvl5pPr marL="6583552" indent="0">
              <a:buNone/>
              <a:defRPr sz="3600"/>
            </a:lvl5pPr>
            <a:lvl6pPr marL="8229441" indent="0">
              <a:buNone/>
              <a:defRPr sz="3600"/>
            </a:lvl6pPr>
            <a:lvl7pPr marL="9875328" indent="0">
              <a:buNone/>
              <a:defRPr sz="3600"/>
            </a:lvl7pPr>
            <a:lvl8pPr marL="11521217" indent="0">
              <a:buNone/>
              <a:defRPr sz="3600"/>
            </a:lvl8pPr>
            <a:lvl9pPr marL="13167106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9AC0F8-C000-4096-8C95-9234CB7A77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044707"/>
            <a:ext cx="4416552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0223501"/>
            <a:ext cx="4416552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5595567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5595567"/>
            <a:ext cx="172821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5595567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8D577F9-D52B-4CD3-B5D7-F3D269AE4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778" rtl="0" eaLnBrk="1" latinLnBrk="0" hangingPunct="1">
        <a:lnSpc>
          <a:spcPct val="90000"/>
        </a:lnSpc>
        <a:spcBef>
          <a:spcPct val="0"/>
        </a:spcBef>
        <a:buNone/>
        <a:defRPr sz="158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45" indent="-822945" algn="l" defTabSz="3291778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32" indent="-822945" algn="l" defTabSz="329177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38" kern="1200">
          <a:solidFill>
            <a:schemeClr val="tx1"/>
          </a:solidFill>
          <a:latin typeface="+mn-lt"/>
          <a:ea typeface="+mn-ea"/>
          <a:cs typeface="+mn-cs"/>
        </a:defRPr>
      </a:lvl2pPr>
      <a:lvl3pPr marL="4114721" indent="-822945" algn="l" defTabSz="329177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608" indent="-822945" algn="l" defTabSz="329177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496" indent="-822945" algn="l" defTabSz="329177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384" indent="-822945" algn="l" defTabSz="329177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273" indent="-822945" algn="l" defTabSz="329177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162" indent="-822945" algn="l" defTabSz="329177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048" indent="-822945" algn="l" defTabSz="329177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77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888" algn="l" defTabSz="329177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778" algn="l" defTabSz="329177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665" algn="l" defTabSz="329177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552" algn="l" defTabSz="329177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441" algn="l" defTabSz="329177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328" algn="l" defTabSz="329177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217" algn="l" defTabSz="329177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106" algn="l" defTabSz="329177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17724843" y="8412598"/>
                <a:ext cx="1603891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489" indent="-571489">
                  <a:buFont typeface="Arial" panose="020B0604020202020204" pitchFamily="34" charset="0"/>
                  <a:buChar char="•"/>
                </a:pPr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 at nanowire tip is proportional to the bulk field</a:t>
                </a:r>
              </a:p>
              <a:p>
                <a:pPr marL="571489" indent="-571489">
                  <a:buFont typeface="Arial" panose="020B0604020202020204" pitchFamily="34" charset="0"/>
                  <a:buChar char="•"/>
                </a:pPr>
                <a:endPara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489" indent="-571489">
                  <a:buFont typeface="Arial" panose="020B0604020202020204" pitchFamily="34" charset="0"/>
                  <a:buChar char="•"/>
                </a:pPr>
                <a:endPara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489" indent="-571489">
                  <a:buFont typeface="Arial" panose="020B0604020202020204" pitchFamily="34" charset="0"/>
                  <a:buChar char="•"/>
                </a:pPr>
                <a:endPara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489" indent="-571489">
                  <a:buFont typeface="Arial" panose="020B0604020202020204" pitchFamily="34" charset="0"/>
                  <a:buChar char="•"/>
                </a:pPr>
                <a:endPara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489" indent="-571489">
                  <a:buFont typeface="Arial" panose="020B0604020202020204" pitchFamily="34" charset="0"/>
                  <a:buChar char="•"/>
                </a:pPr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 enhancement factor,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purely geometric</a:t>
                </a:r>
              </a:p>
              <a:p>
                <a:pPr marL="571489" indent="-571489">
                  <a:buFont typeface="Arial" panose="020B0604020202020204" pitchFamily="34" charset="0"/>
                  <a:buChar char="•"/>
                </a:pPr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 of simulations: to find the array geometry that optimizes the FEF without significantly sacrificing nanowire density</a:t>
                </a:r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4843" y="8412598"/>
                <a:ext cx="16038910" cy="6001643"/>
              </a:xfrm>
              <a:prstGeom prst="rect">
                <a:avLst/>
              </a:prstGeom>
              <a:blipFill rotWithShape="0">
                <a:blip r:embed="rId2"/>
                <a:stretch>
                  <a:fillRect l="-1596" t="-2234" r="-1406" b="-4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40282" y="259103"/>
            <a:ext cx="49125836" cy="36317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instantaneous velocity of a Brownian particle in an optical tweezer to measure changes in mass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72572" y="4092616"/>
            <a:ext cx="414612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Gabriel H. Alvarez*, Julia E. Orenstein, Lichung Ha, Diney S. Ether Jr., Mark G. Raizen</a:t>
            </a:r>
          </a:p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Texas at Austin (*Stanford University)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6492379"/>
            <a:ext cx="5120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48914" y="16184903"/>
            <a:ext cx="15544800" cy="914400"/>
          </a:xfrm>
          <a:prstGeom prst="rect">
            <a:avLst/>
          </a:prstGeom>
          <a:solidFill>
            <a:srgbClr val="BF5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266263" y="17298655"/>
                <a:ext cx="1419531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489" indent="-571489">
                  <a:buFont typeface="Arial" panose="020B0604020202020204" pitchFamily="34" charset="0"/>
                  <a:buChar char="•"/>
                </a:pPr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 electrode geometry to achieve enhanced static electric fields on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V/m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263" y="17298655"/>
                <a:ext cx="14195316" cy="1446550"/>
              </a:xfrm>
              <a:prstGeom prst="rect">
                <a:avLst/>
              </a:prstGeom>
              <a:blipFill rotWithShape="0">
                <a:blip r:embed="rId3"/>
                <a:stretch>
                  <a:fillRect l="-1589" t="-8439" b="-19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23574404" y="9479053"/>
            <a:ext cx="3882537" cy="2403963"/>
            <a:chOff x="33593910" y="14157476"/>
            <a:chExt cx="3150812" cy="29493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3593910" y="14157476"/>
                  <a:ext cx="3150812" cy="10893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𝑡𝑖𝑝</m:t>
                            </m:r>
                          </m:sub>
                        </m:s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𝑏𝑢𝑙𝑘</m:t>
                            </m:r>
                          </m:sub>
                        </m:sSub>
                      </m:oMath>
                    </m:oMathPara>
                  </a14:m>
                  <a:endPara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3910" y="14157476"/>
                  <a:ext cx="3150812" cy="108938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33593910" y="15296941"/>
                  <a:ext cx="2589399" cy="1809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𝑡𝑖𝑝</m:t>
                            </m:r>
                          </m:sub>
                        </m:s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𝛾</m:t>
                        </m:r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3910" y="15296941"/>
                  <a:ext cx="2589399" cy="180990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9" name="Rectangle 158"/>
          <p:cNvSpPr/>
          <p:nvPr/>
        </p:nvSpPr>
        <p:spPr>
          <a:xfrm>
            <a:off x="34875971" y="7111881"/>
            <a:ext cx="15544800" cy="914400"/>
          </a:xfrm>
          <a:prstGeom prst="rect">
            <a:avLst/>
          </a:prstGeom>
          <a:solidFill>
            <a:srgbClr val="BF5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Canceling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34889646" y="25694559"/>
            <a:ext cx="15544800" cy="914400"/>
          </a:xfrm>
          <a:prstGeom prst="rect">
            <a:avLst/>
          </a:prstGeom>
          <a:solidFill>
            <a:srgbClr val="BF5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observing ice nucleation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34929978" y="34159955"/>
            <a:ext cx="15504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Karaagac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MS Islam. Adv.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Mater.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(2014), 2224-223.2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Sadeghian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MS Islam. Nat. Mater.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(2011), 135-140.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Read, Bowring.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Nucl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Instr. Meth. Phys. A.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519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(2004) 305-314.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Selinidis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CB Brooks, et. al. “Progress in mask replication using jet and flash imprint lithography” 2011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Ye, CB Brooks, et. al. “High density patterned media fabrication using jet and flash imprint lithography” 2011.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34929978" y="32918240"/>
            <a:ext cx="15544800" cy="914400"/>
          </a:xfrm>
          <a:prstGeom prst="rect">
            <a:avLst/>
          </a:prstGeom>
          <a:solidFill>
            <a:srgbClr val="BF5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/>
              <p:cNvSpPr txBox="1"/>
              <p:nvPr/>
            </p:nvSpPr>
            <p:spPr>
              <a:xfrm>
                <a:off x="1266263" y="8026281"/>
                <a:ext cx="14428563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489" indent="-571489">
                  <a:buFont typeface="Arial" panose="020B0604020202020204" pitchFamily="34" charset="0"/>
                  <a:buChar char="•"/>
                </a:pPr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optically-trapped particle obeys the equipartition theorem and its velocity follows the Maxwell-Boltzmann distribution [cite]</a:t>
                </a:r>
              </a:p>
              <a:p>
                <a:pPr lvl="2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  <m:r>
                        <a:rPr lang="el-GR" sz="4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endPara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489" indent="-571489">
                  <a:buFont typeface="Arial" panose="020B0604020202020204" pitchFamily="34" charset="0"/>
                  <a:buChar char="•"/>
                </a:pPr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we can fit a measured distribution to its theoretical counterpart and extract the mass</a:t>
                </a:r>
              </a:p>
              <a:p>
                <a:pPr marL="571489" indent="-571489">
                  <a:buFont typeface="Arial" panose="020B0604020202020204" pitchFamily="34" charset="0"/>
                  <a:buChar char="•"/>
                </a:pPr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But, how short of a time scale can we get to? </a:t>
                </a:r>
              </a:p>
              <a:p>
                <a:pPr marL="571489" indent="-571489">
                  <a:buFont typeface="Arial" panose="020B0604020202020204" pitchFamily="34" charset="0"/>
                  <a:buChar char="•"/>
                </a:pPr>
                <a:endPara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263" y="8026281"/>
                <a:ext cx="14428563" cy="5509200"/>
              </a:xfrm>
              <a:prstGeom prst="rect">
                <a:avLst/>
              </a:prstGeom>
              <a:blipFill>
                <a:blip r:embed="rId14"/>
                <a:stretch>
                  <a:fillRect l="-1563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Rectangle 150">
            <a:extLst>
              <a:ext uri="{FF2B5EF4-FFF2-40B4-BE49-F238E27FC236}">
                <a16:creationId xmlns:a16="http://schemas.microsoft.com/office/drawing/2014/main" id="{506A225A-B506-4DD9-B5AD-81550189DB0E}"/>
              </a:ext>
            </a:extLst>
          </p:cNvPr>
          <p:cNvSpPr/>
          <p:nvPr/>
        </p:nvSpPr>
        <p:spPr>
          <a:xfrm>
            <a:off x="743921" y="7101964"/>
            <a:ext cx="15544800" cy="914400"/>
          </a:xfrm>
          <a:prstGeom prst="rect">
            <a:avLst/>
          </a:prstGeom>
          <a:solidFill>
            <a:srgbClr val="BF5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8FF649-E8E8-4C71-8882-F05C0D453214}"/>
              </a:ext>
            </a:extLst>
          </p:cNvPr>
          <p:cNvSpPr txBox="1"/>
          <p:nvPr/>
        </p:nvSpPr>
        <p:spPr>
          <a:xfrm>
            <a:off x="34889646" y="8412597"/>
            <a:ext cx="160389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9" indent="-571489"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at nanowire tip is proportional to the bulk field</a:t>
            </a:r>
          </a:p>
          <a:p>
            <a:pPr marL="571489" indent="-571489">
              <a:buFont typeface="Arial" panose="020B0604020202020204" pitchFamily="34" charset="0"/>
              <a:buChar char="•"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489" indent="-571489">
              <a:buFont typeface="Arial" panose="020B0604020202020204" pitchFamily="34" charset="0"/>
              <a:buChar char="•"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489" indent="-571489">
              <a:buFont typeface="Arial" panose="020B0604020202020204" pitchFamily="34" charset="0"/>
              <a:buChar char="•"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B5D7967-FA3C-4252-82B2-5803D2E5AF92}"/>
              </a:ext>
            </a:extLst>
          </p:cNvPr>
          <p:cNvSpPr/>
          <p:nvPr/>
        </p:nvSpPr>
        <p:spPr>
          <a:xfrm>
            <a:off x="17830800" y="7101964"/>
            <a:ext cx="15544800" cy="914400"/>
          </a:xfrm>
          <a:prstGeom prst="rect">
            <a:avLst/>
          </a:prstGeom>
          <a:solidFill>
            <a:srgbClr val="BF5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93764C7-AA5F-4F5C-9E97-7D28D43356D9}" vid="{4A65DE37-CE73-4C39-B011-07B7F0AE3B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27208</TotalTime>
  <Words>287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Theme1</vt:lpstr>
      <vt:lpstr>PowerPoint Presentation</vt:lpstr>
    </vt:vector>
  </TitlesOfParts>
  <Company>Whitland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Garrett Matthews</dc:creator>
  <cp:lastModifiedBy>alvarez.gabe11@gmail.com</cp:lastModifiedBy>
  <cp:revision>433</cp:revision>
  <cp:lastPrinted>2017-05-30T15:10:37Z</cp:lastPrinted>
  <dcterms:created xsi:type="dcterms:W3CDTF">1998-03-04T14:27:56Z</dcterms:created>
  <dcterms:modified xsi:type="dcterms:W3CDTF">2018-08-20T20:20:21Z</dcterms:modified>
</cp:coreProperties>
</file>