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handoutMasterIdLst>
    <p:handoutMasterId r:id="rId3"/>
  </p:handoutMasterIdLst>
  <p:sldIdLst>
    <p:sldId id="256" r:id="rId2"/>
  </p:sldIdLst>
  <p:sldSz cx="51206400" cy="38404800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033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511955" indent="1784" algn="l" rtl="0" eaLnBrk="0" fontAlgn="base" hangingPunct="0">
      <a:spcBef>
        <a:spcPct val="0"/>
      </a:spcBef>
      <a:spcAft>
        <a:spcPct val="0"/>
      </a:spcAft>
      <a:defRPr sz="3033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1025693" indent="1784" algn="l" rtl="0" eaLnBrk="0" fontAlgn="base" hangingPunct="0">
      <a:spcBef>
        <a:spcPct val="0"/>
      </a:spcBef>
      <a:spcAft>
        <a:spcPct val="0"/>
      </a:spcAft>
      <a:defRPr sz="3033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539431" indent="1784" algn="l" rtl="0" eaLnBrk="0" fontAlgn="base" hangingPunct="0">
      <a:spcBef>
        <a:spcPct val="0"/>
      </a:spcBef>
      <a:spcAft>
        <a:spcPct val="0"/>
      </a:spcAft>
      <a:defRPr sz="3033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2053169" indent="1784" algn="l" rtl="0" eaLnBrk="0" fontAlgn="base" hangingPunct="0">
      <a:spcBef>
        <a:spcPct val="0"/>
      </a:spcBef>
      <a:spcAft>
        <a:spcPct val="0"/>
      </a:spcAft>
      <a:defRPr sz="3033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568690" algn="l" defTabSz="1027476" rtl="0" eaLnBrk="1" latinLnBrk="0" hangingPunct="1">
      <a:defRPr sz="3033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3082429" algn="l" defTabSz="1027476" rtl="0" eaLnBrk="1" latinLnBrk="0" hangingPunct="1">
      <a:defRPr sz="3033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596165" algn="l" defTabSz="1027476" rtl="0" eaLnBrk="1" latinLnBrk="0" hangingPunct="1">
      <a:defRPr sz="3033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4109906" algn="l" defTabSz="1027476" rtl="0" eaLnBrk="1" latinLnBrk="0" hangingPunct="1">
      <a:defRPr sz="3033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635" userDrawn="1">
          <p15:clr>
            <a:srgbClr val="A4A3A4"/>
          </p15:clr>
        </p15:guide>
        <p15:guide id="2" pos="161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31FF"/>
    <a:srgbClr val="EAEFF5"/>
    <a:srgbClr val="BF5700"/>
    <a:srgbClr val="FFFFFF"/>
    <a:srgbClr val="293C5A"/>
    <a:srgbClr val="000099"/>
    <a:srgbClr val="FF0000"/>
    <a:srgbClr val="5D568A"/>
    <a:srgbClr val="EDCDB9"/>
    <a:srgbClr val="1C2A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4825" autoAdjust="0"/>
  </p:normalViewPr>
  <p:slideViewPr>
    <p:cSldViewPr>
      <p:cViewPr>
        <p:scale>
          <a:sx n="23" d="100"/>
          <a:sy n="23" d="100"/>
        </p:scale>
        <p:origin x="12" y="-340"/>
      </p:cViewPr>
      <p:guideLst>
        <p:guide orient="horz" pos="11635"/>
        <p:guide pos="161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91439" cy="91439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042709" cy="457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897" tIns="45948" rIns="91897" bIns="45948" numCol="1" anchor="t" anchorCtr="0" compatLnSpc="1">
            <a:prstTxWarp prst="textNoShape">
              <a:avLst/>
            </a:prstTxWarp>
          </a:bodyPr>
          <a:lstStyle>
            <a:lvl1pPr algn="l" defTabSz="919414">
              <a:defRPr sz="11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7955" y="1"/>
            <a:ext cx="3042708" cy="457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897" tIns="45948" rIns="91897" bIns="45948" numCol="1" anchor="t" anchorCtr="0" compatLnSpc="1">
            <a:prstTxWarp prst="textNoShape">
              <a:avLst/>
            </a:prstTxWarp>
          </a:bodyPr>
          <a:lstStyle>
            <a:lvl1pPr algn="r" defTabSz="919414">
              <a:defRPr sz="11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65150"/>
            <a:ext cx="3042709" cy="457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897" tIns="45948" rIns="91897" bIns="45948" numCol="1" anchor="b" anchorCtr="0" compatLnSpc="1">
            <a:prstTxWarp prst="textNoShape">
              <a:avLst/>
            </a:prstTxWarp>
          </a:bodyPr>
          <a:lstStyle>
            <a:lvl1pPr algn="l" defTabSz="919414">
              <a:defRPr sz="11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7955" y="8865150"/>
            <a:ext cx="3042708" cy="457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897" tIns="45948" rIns="91897" bIns="45948" numCol="1" anchor="b" anchorCtr="0" compatLnSpc="1">
            <a:prstTxWarp prst="textNoShape">
              <a:avLst/>
            </a:prstTxWarp>
          </a:bodyPr>
          <a:lstStyle>
            <a:lvl1pPr algn="r" defTabSz="919414">
              <a:defRPr sz="1100"/>
            </a:lvl1pPr>
          </a:lstStyle>
          <a:p>
            <a:pPr>
              <a:defRPr/>
            </a:pPr>
            <a:fld id="{28BFA943-B1F5-412E-9369-86EC4E78C7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649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0" y="6285237"/>
            <a:ext cx="38404800" cy="13370560"/>
          </a:xfrm>
        </p:spPr>
        <p:txBody>
          <a:bodyPr anchor="b"/>
          <a:lstStyle>
            <a:lvl1pPr algn="ctr">
              <a:defRPr sz="215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0" y="20171417"/>
            <a:ext cx="38404800" cy="9272267"/>
          </a:xfrm>
        </p:spPr>
        <p:txBody>
          <a:bodyPr/>
          <a:lstStyle>
            <a:lvl1pPr marL="0" indent="0" algn="ctr">
              <a:buNone/>
              <a:defRPr sz="8638"/>
            </a:lvl1pPr>
            <a:lvl2pPr marL="1645888" indent="0" algn="ctr">
              <a:buNone/>
              <a:defRPr sz="7200"/>
            </a:lvl2pPr>
            <a:lvl3pPr marL="3291778" indent="0" algn="ctr">
              <a:buNone/>
              <a:defRPr sz="6480"/>
            </a:lvl3pPr>
            <a:lvl4pPr marL="4937665" indent="0" algn="ctr">
              <a:buNone/>
              <a:defRPr sz="5760"/>
            </a:lvl4pPr>
            <a:lvl5pPr marL="6583552" indent="0" algn="ctr">
              <a:buNone/>
              <a:defRPr sz="5760"/>
            </a:lvl5pPr>
            <a:lvl6pPr marL="8229441" indent="0" algn="ctr">
              <a:buNone/>
              <a:defRPr sz="5760"/>
            </a:lvl6pPr>
            <a:lvl7pPr marL="9875328" indent="0" algn="ctr">
              <a:buNone/>
              <a:defRPr sz="5760"/>
            </a:lvl7pPr>
            <a:lvl8pPr marL="11521217" indent="0" algn="ctr">
              <a:buNone/>
              <a:defRPr sz="5760"/>
            </a:lvl8pPr>
            <a:lvl9pPr marL="13167106" indent="0" algn="ctr">
              <a:buNone/>
              <a:defRPr sz="576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E06F87-7896-4457-B15E-5A01FDC8867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11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30CF6E-5F52-4124-8E71-5258AB6623A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425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2044705"/>
            <a:ext cx="11041380" cy="3254629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0" y="2044705"/>
            <a:ext cx="32484060" cy="3254629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92DB8C-ADF4-49FD-825E-5FF4C194F81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070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5A29C1-6185-4D6B-857A-C8B98A5016B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90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0" y="9574540"/>
            <a:ext cx="44165520" cy="15975328"/>
          </a:xfrm>
        </p:spPr>
        <p:txBody>
          <a:bodyPr anchor="b"/>
          <a:lstStyle>
            <a:lvl1pPr>
              <a:defRPr sz="215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0" y="25700999"/>
            <a:ext cx="44165520" cy="8401048"/>
          </a:xfrm>
        </p:spPr>
        <p:txBody>
          <a:bodyPr/>
          <a:lstStyle>
            <a:lvl1pPr marL="0" indent="0">
              <a:buNone/>
              <a:defRPr sz="8638">
                <a:solidFill>
                  <a:schemeClr val="tx1">
                    <a:tint val="75000"/>
                  </a:schemeClr>
                </a:solidFill>
              </a:defRPr>
            </a:lvl1pPr>
            <a:lvl2pPr marL="1645888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2pPr>
            <a:lvl3pPr marL="3291778" indent="0">
              <a:buNone/>
              <a:defRPr sz="6480">
                <a:solidFill>
                  <a:schemeClr val="tx1">
                    <a:tint val="75000"/>
                  </a:schemeClr>
                </a:solidFill>
              </a:defRPr>
            </a:lvl3pPr>
            <a:lvl4pPr marL="4937665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4pPr>
            <a:lvl5pPr marL="6583552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5pPr>
            <a:lvl6pPr marL="8229441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6pPr>
            <a:lvl7pPr marL="9875328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7pPr>
            <a:lvl8pPr marL="11521217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8pPr>
            <a:lvl9pPr marL="13167106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3954FE-3D58-4205-B243-861F4BFAF30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003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0" y="10223501"/>
            <a:ext cx="21762720" cy="243674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0" y="10223501"/>
            <a:ext cx="21762720" cy="243674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534F9D-0A49-46EC-994A-6350D2FBDEA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790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2044707"/>
            <a:ext cx="44165520" cy="742315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5" y="9414515"/>
            <a:ext cx="21662705" cy="4613908"/>
          </a:xfrm>
        </p:spPr>
        <p:txBody>
          <a:bodyPr anchor="b"/>
          <a:lstStyle>
            <a:lvl1pPr marL="0" indent="0">
              <a:buNone/>
              <a:defRPr sz="8638" b="1"/>
            </a:lvl1pPr>
            <a:lvl2pPr marL="1645888" indent="0">
              <a:buNone/>
              <a:defRPr sz="7200" b="1"/>
            </a:lvl2pPr>
            <a:lvl3pPr marL="3291778" indent="0">
              <a:buNone/>
              <a:defRPr sz="6480" b="1"/>
            </a:lvl3pPr>
            <a:lvl4pPr marL="4937665" indent="0">
              <a:buNone/>
              <a:defRPr sz="5760" b="1"/>
            </a:lvl4pPr>
            <a:lvl5pPr marL="6583552" indent="0">
              <a:buNone/>
              <a:defRPr sz="5760" b="1"/>
            </a:lvl5pPr>
            <a:lvl6pPr marL="8229441" indent="0">
              <a:buNone/>
              <a:defRPr sz="5760" b="1"/>
            </a:lvl6pPr>
            <a:lvl7pPr marL="9875328" indent="0">
              <a:buNone/>
              <a:defRPr sz="5760" b="1"/>
            </a:lvl7pPr>
            <a:lvl8pPr marL="11521217" indent="0">
              <a:buNone/>
              <a:defRPr sz="5760" b="1"/>
            </a:lvl8pPr>
            <a:lvl9pPr marL="13167106" indent="0">
              <a:buNone/>
              <a:defRPr sz="5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5" y="14028421"/>
            <a:ext cx="21662705" cy="206336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4" y="9414515"/>
            <a:ext cx="21769390" cy="4613908"/>
          </a:xfrm>
        </p:spPr>
        <p:txBody>
          <a:bodyPr anchor="b"/>
          <a:lstStyle>
            <a:lvl1pPr marL="0" indent="0">
              <a:buNone/>
              <a:defRPr sz="8638" b="1"/>
            </a:lvl1pPr>
            <a:lvl2pPr marL="1645888" indent="0">
              <a:buNone/>
              <a:defRPr sz="7200" b="1"/>
            </a:lvl2pPr>
            <a:lvl3pPr marL="3291778" indent="0">
              <a:buNone/>
              <a:defRPr sz="6480" b="1"/>
            </a:lvl3pPr>
            <a:lvl4pPr marL="4937665" indent="0">
              <a:buNone/>
              <a:defRPr sz="5760" b="1"/>
            </a:lvl4pPr>
            <a:lvl5pPr marL="6583552" indent="0">
              <a:buNone/>
              <a:defRPr sz="5760" b="1"/>
            </a:lvl5pPr>
            <a:lvl6pPr marL="8229441" indent="0">
              <a:buNone/>
              <a:defRPr sz="5760" b="1"/>
            </a:lvl6pPr>
            <a:lvl7pPr marL="9875328" indent="0">
              <a:buNone/>
              <a:defRPr sz="5760" b="1"/>
            </a:lvl7pPr>
            <a:lvl8pPr marL="11521217" indent="0">
              <a:buNone/>
              <a:defRPr sz="5760" b="1"/>
            </a:lvl8pPr>
            <a:lvl9pPr marL="13167106" indent="0">
              <a:buNone/>
              <a:defRPr sz="5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4" y="14028421"/>
            <a:ext cx="21769390" cy="206336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8443F7-337B-4539-A1B8-6CF339EE1AC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599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339489-7EEA-458A-B593-61043AA5632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533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CB2201-D8E2-4EA5-B353-B2619EFF2F8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14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5" y="2560320"/>
            <a:ext cx="16515395" cy="896112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529587"/>
            <a:ext cx="25923240" cy="27292300"/>
          </a:xfrm>
        </p:spPr>
        <p:txBody>
          <a:bodyPr/>
          <a:lstStyle>
            <a:lvl1pPr>
              <a:defRPr sz="11520"/>
            </a:lvl1pPr>
            <a:lvl2pPr>
              <a:defRPr sz="10080"/>
            </a:lvl2pPr>
            <a:lvl3pPr>
              <a:defRPr sz="8638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5" y="11521444"/>
            <a:ext cx="16515395" cy="21344893"/>
          </a:xfrm>
        </p:spPr>
        <p:txBody>
          <a:bodyPr/>
          <a:lstStyle>
            <a:lvl1pPr marL="0" indent="0">
              <a:buNone/>
              <a:defRPr sz="5760"/>
            </a:lvl1pPr>
            <a:lvl2pPr marL="1645888" indent="0">
              <a:buNone/>
              <a:defRPr sz="5040"/>
            </a:lvl2pPr>
            <a:lvl3pPr marL="3291778" indent="0">
              <a:buNone/>
              <a:defRPr sz="4320"/>
            </a:lvl3pPr>
            <a:lvl4pPr marL="4937665" indent="0">
              <a:buNone/>
              <a:defRPr sz="3600"/>
            </a:lvl4pPr>
            <a:lvl5pPr marL="6583552" indent="0">
              <a:buNone/>
              <a:defRPr sz="3600"/>
            </a:lvl5pPr>
            <a:lvl6pPr marL="8229441" indent="0">
              <a:buNone/>
              <a:defRPr sz="3600"/>
            </a:lvl6pPr>
            <a:lvl7pPr marL="9875328" indent="0">
              <a:buNone/>
              <a:defRPr sz="3600"/>
            </a:lvl7pPr>
            <a:lvl8pPr marL="11521217" indent="0">
              <a:buNone/>
              <a:defRPr sz="3600"/>
            </a:lvl8pPr>
            <a:lvl9pPr marL="13167106" indent="0">
              <a:buNone/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39631C-1AB1-43F9-BB4D-29339EE913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740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5" y="2560320"/>
            <a:ext cx="16515395" cy="896112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769390" y="5529587"/>
            <a:ext cx="25923240" cy="27292300"/>
          </a:xfrm>
        </p:spPr>
        <p:txBody>
          <a:bodyPr/>
          <a:lstStyle>
            <a:lvl1pPr marL="0" indent="0">
              <a:buNone/>
              <a:defRPr sz="11520"/>
            </a:lvl1pPr>
            <a:lvl2pPr marL="1645888" indent="0">
              <a:buNone/>
              <a:defRPr sz="10080"/>
            </a:lvl2pPr>
            <a:lvl3pPr marL="3291778" indent="0">
              <a:buNone/>
              <a:defRPr sz="8638"/>
            </a:lvl3pPr>
            <a:lvl4pPr marL="4937665" indent="0">
              <a:buNone/>
              <a:defRPr sz="7200"/>
            </a:lvl4pPr>
            <a:lvl5pPr marL="6583552" indent="0">
              <a:buNone/>
              <a:defRPr sz="7200"/>
            </a:lvl5pPr>
            <a:lvl6pPr marL="8229441" indent="0">
              <a:buNone/>
              <a:defRPr sz="7200"/>
            </a:lvl6pPr>
            <a:lvl7pPr marL="9875328" indent="0">
              <a:buNone/>
              <a:defRPr sz="7200"/>
            </a:lvl7pPr>
            <a:lvl8pPr marL="11521217" indent="0">
              <a:buNone/>
              <a:defRPr sz="7200"/>
            </a:lvl8pPr>
            <a:lvl9pPr marL="13167106" indent="0">
              <a:buNone/>
              <a:defRPr sz="72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5" y="11521444"/>
            <a:ext cx="16515395" cy="21344893"/>
          </a:xfrm>
        </p:spPr>
        <p:txBody>
          <a:bodyPr/>
          <a:lstStyle>
            <a:lvl1pPr marL="0" indent="0">
              <a:buNone/>
              <a:defRPr sz="5760"/>
            </a:lvl1pPr>
            <a:lvl2pPr marL="1645888" indent="0">
              <a:buNone/>
              <a:defRPr sz="5040"/>
            </a:lvl2pPr>
            <a:lvl3pPr marL="3291778" indent="0">
              <a:buNone/>
              <a:defRPr sz="4320"/>
            </a:lvl3pPr>
            <a:lvl4pPr marL="4937665" indent="0">
              <a:buNone/>
              <a:defRPr sz="3600"/>
            </a:lvl4pPr>
            <a:lvl5pPr marL="6583552" indent="0">
              <a:buNone/>
              <a:defRPr sz="3600"/>
            </a:lvl5pPr>
            <a:lvl6pPr marL="8229441" indent="0">
              <a:buNone/>
              <a:defRPr sz="3600"/>
            </a:lvl6pPr>
            <a:lvl7pPr marL="9875328" indent="0">
              <a:buNone/>
              <a:defRPr sz="3600"/>
            </a:lvl7pPr>
            <a:lvl8pPr marL="11521217" indent="0">
              <a:buNone/>
              <a:defRPr sz="3600"/>
            </a:lvl8pPr>
            <a:lvl9pPr marL="13167106" indent="0">
              <a:buNone/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9AC0F8-C000-4096-8C95-9234CB7A771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150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0" y="2044707"/>
            <a:ext cx="44165520" cy="74231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0" y="10223501"/>
            <a:ext cx="44165520" cy="243674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0" y="35595567"/>
            <a:ext cx="11521440" cy="2044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0" y="35595567"/>
            <a:ext cx="17282160" cy="2044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5595567"/>
            <a:ext cx="11521440" cy="2044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8D577F9-D52B-4CD3-B5D7-F3D269AE4FD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013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291778" rtl="0" eaLnBrk="1" latinLnBrk="0" hangingPunct="1">
        <a:lnSpc>
          <a:spcPct val="90000"/>
        </a:lnSpc>
        <a:spcBef>
          <a:spcPct val="0"/>
        </a:spcBef>
        <a:buNone/>
        <a:defRPr sz="1583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22945" indent="-822945" algn="l" defTabSz="3291778" rtl="0" eaLnBrk="1" latinLnBrk="0" hangingPunct="1">
        <a:lnSpc>
          <a:spcPct val="90000"/>
        </a:lnSpc>
        <a:spcBef>
          <a:spcPts val="36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1pPr>
      <a:lvl2pPr marL="2468832" indent="-822945" algn="l" defTabSz="3291778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8638" kern="1200">
          <a:solidFill>
            <a:schemeClr val="tx1"/>
          </a:solidFill>
          <a:latin typeface="+mn-lt"/>
          <a:ea typeface="+mn-ea"/>
          <a:cs typeface="+mn-cs"/>
        </a:defRPr>
      </a:lvl2pPr>
      <a:lvl3pPr marL="4114721" indent="-822945" algn="l" defTabSz="3291778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760608" indent="-822945" algn="l" defTabSz="3291778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7406496" indent="-822945" algn="l" defTabSz="3291778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9052384" indent="-822945" algn="l" defTabSz="3291778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273" indent="-822945" algn="l" defTabSz="3291778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2344162" indent="-822945" algn="l" defTabSz="3291778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990048" indent="-822945" algn="l" defTabSz="3291778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91778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1pPr>
      <a:lvl2pPr marL="1645888" algn="l" defTabSz="3291778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2pPr>
      <a:lvl3pPr marL="3291778" algn="l" defTabSz="3291778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3pPr>
      <a:lvl4pPr marL="4937665" algn="l" defTabSz="3291778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6583552" algn="l" defTabSz="3291778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8229441" algn="l" defTabSz="3291778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9875328" algn="l" defTabSz="3291778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1521217" algn="l" defTabSz="3291778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167106" algn="l" defTabSz="3291778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0.png"/><Relationship Id="rId13" Type="http://schemas.openxmlformats.org/officeDocument/2006/relationships/image" Target="../media/image5.png"/><Relationship Id="rId18" Type="http://schemas.openxmlformats.org/officeDocument/2006/relationships/image" Target="../media/image2.tif"/><Relationship Id="rId26" Type="http://schemas.openxmlformats.org/officeDocument/2006/relationships/image" Target="../media/image8.jpeg"/><Relationship Id="rId3" Type="http://schemas.openxmlformats.org/officeDocument/2006/relationships/image" Target="../media/image2.png"/><Relationship Id="rId21" Type="http://schemas.openxmlformats.org/officeDocument/2006/relationships/image" Target="../media/image1030.png"/><Relationship Id="rId7" Type="http://schemas.openxmlformats.org/officeDocument/2006/relationships/image" Target="../media/image650.png"/><Relationship Id="rId12" Type="http://schemas.openxmlformats.org/officeDocument/2006/relationships/image" Target="../media/image4.png"/><Relationship Id="rId17" Type="http://schemas.openxmlformats.org/officeDocument/2006/relationships/image" Target="../media/image115.png"/><Relationship Id="rId25" Type="http://schemas.openxmlformats.org/officeDocument/2006/relationships/image" Target="../media/image7.jpeg"/><Relationship Id="rId2" Type="http://schemas.openxmlformats.org/officeDocument/2006/relationships/image" Target="../media/image1.png"/><Relationship Id="rId16" Type="http://schemas.openxmlformats.org/officeDocument/2006/relationships/image" Target="../media/image114.png"/><Relationship Id="rId20" Type="http://schemas.openxmlformats.org/officeDocument/2006/relationships/image" Target="../media/image10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40.PNG"/><Relationship Id="rId11" Type="http://schemas.openxmlformats.org/officeDocument/2006/relationships/image" Target="../media/image690.png"/><Relationship Id="rId24" Type="http://schemas.openxmlformats.org/officeDocument/2006/relationships/image" Target="../media/image6.png"/><Relationship Id="rId5" Type="http://schemas.openxmlformats.org/officeDocument/2006/relationships/image" Target="../media/image630.png"/><Relationship Id="rId15" Type="http://schemas.openxmlformats.org/officeDocument/2006/relationships/image" Target="../media/image113.png"/><Relationship Id="rId23" Type="http://schemas.openxmlformats.org/officeDocument/2006/relationships/image" Target="../media/image3.png"/><Relationship Id="rId10" Type="http://schemas.openxmlformats.org/officeDocument/2006/relationships/image" Target="../media/image680.png"/><Relationship Id="rId19" Type="http://schemas.openxmlformats.org/officeDocument/2006/relationships/image" Target="../media/image1010.png"/><Relationship Id="rId4" Type="http://schemas.openxmlformats.org/officeDocument/2006/relationships/image" Target="../media/image1.tif"/><Relationship Id="rId9" Type="http://schemas.openxmlformats.org/officeDocument/2006/relationships/image" Target="../media/image670.png"/><Relationship Id="rId14" Type="http://schemas.openxmlformats.org/officeDocument/2006/relationships/image" Target="../media/image112.png"/><Relationship Id="rId22" Type="http://schemas.openxmlformats.org/officeDocument/2006/relationships/image" Target="../media/image10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/>
              <p:cNvSpPr txBox="1"/>
              <p:nvPr/>
            </p:nvSpPr>
            <p:spPr>
              <a:xfrm>
                <a:off x="17724843" y="8412598"/>
                <a:ext cx="16038910" cy="6001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71489" indent="-571489">
                  <a:buFont typeface="Arial" panose="020B0604020202020204" pitchFamily="34" charset="0"/>
                  <a:buChar char="•"/>
                </a:pPr>
                <a:r>
                  <a:rPr lang="en-US" sz="4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Field at nanowire tip is proportional to the bulk field</a:t>
                </a:r>
              </a:p>
              <a:p>
                <a:pPr marL="571489" indent="-571489">
                  <a:buFont typeface="Arial" panose="020B0604020202020204" pitchFamily="34" charset="0"/>
                  <a:buChar char="•"/>
                </a:pPr>
                <a:endParaRPr lang="en-US" sz="4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71489" indent="-571489">
                  <a:buFont typeface="Arial" panose="020B0604020202020204" pitchFamily="34" charset="0"/>
                  <a:buChar char="•"/>
                </a:pPr>
                <a:endParaRPr lang="en-US" sz="4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71489" indent="-571489">
                  <a:buFont typeface="Arial" panose="020B0604020202020204" pitchFamily="34" charset="0"/>
                  <a:buChar char="•"/>
                </a:pPr>
                <a:endParaRPr lang="en-US" sz="4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71489" indent="-571489">
                  <a:buFont typeface="Arial" panose="020B0604020202020204" pitchFamily="34" charset="0"/>
                  <a:buChar char="•"/>
                </a:pPr>
                <a:endParaRPr lang="en-US" sz="4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71489" indent="-571489">
                  <a:buFont typeface="Arial" panose="020B0604020202020204" pitchFamily="34" charset="0"/>
                  <a:buChar char="•"/>
                </a:pPr>
                <a:r>
                  <a:rPr lang="en-US" sz="4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Field enhancement factor, </a:t>
                </a:r>
                <a14:m>
                  <m:oMath xmlns:m="http://schemas.openxmlformats.org/officeDocument/2006/math">
                    <m:r>
                      <a:rPr lang="en-US" sz="4800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4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is purely geometric</a:t>
                </a:r>
              </a:p>
              <a:p>
                <a:pPr marL="571489" indent="-571489">
                  <a:buFont typeface="Arial" panose="020B0604020202020204" pitchFamily="34" charset="0"/>
                  <a:buChar char="•"/>
                </a:pPr>
                <a:r>
                  <a:rPr lang="en-US" sz="4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Goal of simulations: to find the array geometry that optimizes the FEF without significantly sacrificing nanowire density</a:t>
                </a:r>
              </a:p>
            </p:txBody>
          </p:sp>
        </mc:Choice>
        <mc:Fallback xmlns="">
          <p:sp>
            <p:nvSpPr>
              <p:cNvPr id="155" name="TextBox 1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24843" y="8412598"/>
                <a:ext cx="16038910" cy="6001643"/>
              </a:xfrm>
              <a:prstGeom prst="rect">
                <a:avLst/>
              </a:prstGeom>
              <a:blipFill rotWithShape="0">
                <a:blip r:embed="rId2"/>
                <a:stretch>
                  <a:fillRect l="-1596" t="-2234" r="-1406" b="-44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1040282" y="259103"/>
            <a:ext cx="49125836" cy="36317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 and scalable field ionization of neutral atoms by an orderly array of gold-doped silicon nanowires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872572" y="4092616"/>
            <a:ext cx="41461256" cy="23083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Igal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Bucay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Ahmed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Helal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Alex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Leviyev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David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Dunsky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Akhila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Mallavarapu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SV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Sreenivasan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Mark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Raizen</a:t>
            </a:r>
            <a:endParaRPr lang="en-US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Texas at Austin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0" y="6492379"/>
            <a:ext cx="51206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591521" y="6949564"/>
            <a:ext cx="15544800" cy="914400"/>
          </a:xfrm>
          <a:prstGeom prst="rect">
            <a:avLst/>
          </a:prstGeom>
          <a:solidFill>
            <a:srgbClr val="BF57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graphicFrame>
        <p:nvGraphicFramePr>
          <p:cNvPr id="56" name="Table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7110965"/>
              </p:ext>
            </p:extLst>
          </p:nvPr>
        </p:nvGraphicFramePr>
        <p:xfrm>
          <a:off x="542860" y="10297380"/>
          <a:ext cx="15642123" cy="5613216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52140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140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40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8179">
                <a:tc>
                  <a:txBody>
                    <a:bodyPr/>
                    <a:lstStyle/>
                    <a:p>
                      <a:pPr algn="l"/>
                      <a:r>
                        <a:rPr lang="en-US" sz="3600" b="0" dirty="0"/>
                        <a:t>Method</a:t>
                      </a:r>
                    </a:p>
                  </a:txBody>
                  <a:tcPr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b="0" dirty="0"/>
                        <a:t>Pros</a:t>
                      </a:r>
                    </a:p>
                  </a:txBody>
                  <a:tcPr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b="0" dirty="0"/>
                        <a:t>Cons</a:t>
                      </a:r>
                    </a:p>
                  </a:txBody>
                  <a:tcPr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0757">
                <a:tc>
                  <a:txBody>
                    <a:bodyPr/>
                    <a:lstStyle/>
                    <a:p>
                      <a:pPr algn="l"/>
                      <a:r>
                        <a:rPr lang="en-US" sz="3600" dirty="0"/>
                        <a:t>Photoionization</a:t>
                      </a:r>
                    </a:p>
                  </a:txBody>
                  <a:tcPr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/>
                        <a:t>Efficient, universal</a:t>
                      </a:r>
                    </a:p>
                  </a:txBody>
                  <a:tcPr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/>
                        <a:t>Limited by laser properties, not scalable</a:t>
                      </a:r>
                    </a:p>
                  </a:txBody>
                  <a:tcPr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2331">
                <a:tc>
                  <a:txBody>
                    <a:bodyPr/>
                    <a:lstStyle/>
                    <a:p>
                      <a:pPr algn="l"/>
                      <a:r>
                        <a:rPr lang="en-US" sz="3600" dirty="0"/>
                        <a:t>Electron impact ionization</a:t>
                      </a:r>
                    </a:p>
                  </a:txBody>
                  <a:tcPr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/>
                        <a:t>Simple, universal</a:t>
                      </a:r>
                    </a:p>
                  </a:txBody>
                  <a:tcPr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/>
                        <a:t>Low efficiency,</a:t>
                      </a:r>
                      <a:r>
                        <a:rPr lang="en-US" sz="3600" baseline="0" dirty="0"/>
                        <a:t> non-resonant</a:t>
                      </a:r>
                      <a:endParaRPr lang="en-US" sz="3600" dirty="0"/>
                    </a:p>
                  </a:txBody>
                  <a:tcPr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2898">
                <a:tc>
                  <a:txBody>
                    <a:bodyPr/>
                    <a:lstStyle/>
                    <a:p>
                      <a:pPr algn="l"/>
                      <a:r>
                        <a:rPr lang="en-US" sz="3600" dirty="0"/>
                        <a:t>Surface ionization</a:t>
                      </a:r>
                    </a:p>
                  </a:txBody>
                  <a:tcPr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/>
                        <a:t>Efficient, scalable, simple</a:t>
                      </a:r>
                    </a:p>
                  </a:txBody>
                  <a:tcPr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/>
                        <a:t>Applicable</a:t>
                      </a:r>
                      <a:r>
                        <a:rPr lang="en-US" sz="3600" baseline="0" dirty="0"/>
                        <a:t> only to alkalis</a:t>
                      </a:r>
                      <a:endParaRPr lang="en-US" sz="3600" dirty="0"/>
                    </a:p>
                  </a:txBody>
                  <a:tcPr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10757"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/>
                        <a:t>Static electric field ionization</a:t>
                      </a:r>
                    </a:p>
                  </a:txBody>
                  <a:tcPr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/>
                        <a:t>Efficient, universal, scalable</a:t>
                      </a:r>
                    </a:p>
                  </a:txBody>
                  <a:tcPr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/>
                        <a:t>Difficult to produce large,</a:t>
                      </a:r>
                      <a:r>
                        <a:rPr lang="en-US" sz="3600" b="1" baseline="0" dirty="0"/>
                        <a:t> static electric fields</a:t>
                      </a:r>
                      <a:endParaRPr lang="en-US" sz="3600" b="1" dirty="0"/>
                    </a:p>
                  </a:txBody>
                  <a:tcPr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3" name="Rectangle 62"/>
          <p:cNvSpPr/>
          <p:nvPr/>
        </p:nvSpPr>
        <p:spPr>
          <a:xfrm>
            <a:off x="548914" y="16184903"/>
            <a:ext cx="15544800" cy="914400"/>
          </a:xfrm>
          <a:prstGeom prst="rect">
            <a:avLst/>
          </a:prstGeom>
          <a:solidFill>
            <a:srgbClr val="BF57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 and theory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1266263" y="17298655"/>
                <a:ext cx="14195316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71489" indent="-571489">
                  <a:buFont typeface="Arial" panose="020B0604020202020204" pitchFamily="34" charset="0"/>
                  <a:buChar char="•"/>
                </a:pPr>
                <a:r>
                  <a:rPr lang="en-US" sz="4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Optimize electrode geometry to achieve enhanced static electric fields on the order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lang="en-US" sz="4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</m:oMath>
                </a14:m>
                <a:r>
                  <a:rPr lang="en-US" sz="4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V/m</a:t>
                </a:r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6263" y="17298655"/>
                <a:ext cx="14195316" cy="1446550"/>
              </a:xfrm>
              <a:prstGeom prst="rect">
                <a:avLst/>
              </a:prstGeom>
              <a:blipFill rotWithShape="0">
                <a:blip r:embed="rId3"/>
                <a:stretch>
                  <a:fillRect l="-1589" t="-8439" b="-198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5" name="Group 104"/>
          <p:cNvGrpSpPr/>
          <p:nvPr/>
        </p:nvGrpSpPr>
        <p:grpSpPr>
          <a:xfrm>
            <a:off x="1803148" y="18716092"/>
            <a:ext cx="13376024" cy="10727476"/>
            <a:chOff x="274557" y="20923843"/>
            <a:chExt cx="14337011" cy="10870341"/>
          </a:xfrm>
        </p:grpSpPr>
        <p:pic>
          <p:nvPicPr>
            <p:cNvPr id="71" name="Picture 70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707" r="13222" b="5192"/>
            <a:stretch/>
          </p:blipFill>
          <p:spPr>
            <a:xfrm>
              <a:off x="274557" y="21831061"/>
              <a:ext cx="13715850" cy="8845729"/>
            </a:xfrm>
            <a:prstGeom prst="rect">
              <a:avLst/>
            </a:prstGeom>
          </p:spPr>
        </p:pic>
        <p:sp>
          <p:nvSpPr>
            <p:cNvPr id="75" name="TextBox 74"/>
            <p:cNvSpPr txBox="1"/>
            <p:nvPr/>
          </p:nvSpPr>
          <p:spPr>
            <a:xfrm>
              <a:off x="3726316" y="20923843"/>
              <a:ext cx="7016173" cy="9792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Electron energy diagram in an electric field</a:t>
              </a:r>
            </a:p>
            <a:p>
              <a:pPr algn="ctr"/>
              <a:r>
                <a:rPr lang="en-US" sz="3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Potential (eV)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1521553" y="24088577"/>
              <a:ext cx="3090015" cy="5341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Axial distance (Å)</a:t>
              </a:r>
            </a:p>
          </p:txBody>
        </p:sp>
        <p:cxnSp>
          <p:nvCxnSpPr>
            <p:cNvPr id="59" name="Straight Connector 58"/>
            <p:cNvCxnSpPr/>
            <p:nvPr/>
          </p:nvCxnSpPr>
          <p:spPr>
            <a:xfrm>
              <a:off x="2286214" y="30349441"/>
              <a:ext cx="1005829" cy="0"/>
            </a:xfrm>
            <a:prstGeom prst="line">
              <a:avLst/>
            </a:prstGeom>
            <a:ln w="76200">
              <a:solidFill>
                <a:srgbClr val="3131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2286215" y="30974143"/>
              <a:ext cx="1005829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3657800" y="30059753"/>
              <a:ext cx="2360913" cy="5637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Electric field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647834" y="30681754"/>
              <a:ext cx="6372603" cy="5637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Coulomb potential with electric field</a:t>
              </a:r>
            </a:p>
          </p:txBody>
        </p:sp>
        <p:cxnSp>
          <p:nvCxnSpPr>
            <p:cNvPr id="72" name="Straight Connector 71"/>
            <p:cNvCxnSpPr/>
            <p:nvPr/>
          </p:nvCxnSpPr>
          <p:spPr>
            <a:xfrm>
              <a:off x="2286214" y="31522777"/>
              <a:ext cx="1005829" cy="0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3657800" y="31230389"/>
              <a:ext cx="6907166" cy="5637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Coulomb potential without electric field</a:t>
              </a:r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1320588" y="30827544"/>
            <a:ext cx="13953256" cy="7577046"/>
            <a:chOff x="503746" y="1365310"/>
            <a:chExt cx="6763828" cy="3574268"/>
          </a:xfrm>
        </p:grpSpPr>
        <p:sp>
          <p:nvSpPr>
            <p:cNvPr id="121" name="Rounded Rectangle 120"/>
            <p:cNvSpPr/>
            <p:nvPr/>
          </p:nvSpPr>
          <p:spPr>
            <a:xfrm>
              <a:off x="2425700" y="2895600"/>
              <a:ext cx="203200" cy="16383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tx1">
                    <a:lumMod val="65000"/>
                    <a:lumOff val="35000"/>
                    <a:alpha val="30000"/>
                  </a:schemeClr>
                </a:gs>
                <a:gs pos="100000">
                  <a:schemeClr val="tx1">
                    <a:lumMod val="65000"/>
                    <a:lumOff val="35000"/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solidFill>
                <a:schemeClr val="bg1">
                  <a:lumMod val="50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2" name="Straight Arrow Connector 121"/>
            <p:cNvCxnSpPr/>
            <p:nvPr/>
          </p:nvCxnSpPr>
          <p:spPr>
            <a:xfrm>
              <a:off x="1737360" y="1555604"/>
              <a:ext cx="0" cy="2844946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TextBox 122"/>
                <p:cNvSpPr txBox="1"/>
                <p:nvPr/>
              </p:nvSpPr>
              <p:spPr>
                <a:xfrm>
                  <a:off x="1360596" y="2791141"/>
                  <a:ext cx="282350" cy="30488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0596" y="2791141"/>
                  <a:ext cx="377924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4" name="Straight Connector 123"/>
            <p:cNvCxnSpPr/>
            <p:nvPr/>
          </p:nvCxnSpPr>
          <p:spPr>
            <a:xfrm>
              <a:off x="1311275" y="1549976"/>
              <a:ext cx="5910407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Rounded Rectangle 124"/>
            <p:cNvSpPr/>
            <p:nvPr/>
          </p:nvSpPr>
          <p:spPr>
            <a:xfrm>
              <a:off x="3316080" y="2895600"/>
              <a:ext cx="203200" cy="16383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tx1">
                    <a:lumMod val="65000"/>
                    <a:lumOff val="35000"/>
                    <a:alpha val="30000"/>
                  </a:schemeClr>
                </a:gs>
                <a:gs pos="100000">
                  <a:schemeClr val="tx1">
                    <a:lumMod val="65000"/>
                    <a:lumOff val="35000"/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solidFill>
                <a:schemeClr val="bg1">
                  <a:lumMod val="50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6" name="Rounded Rectangle 125"/>
            <p:cNvSpPr/>
            <p:nvPr/>
          </p:nvSpPr>
          <p:spPr>
            <a:xfrm>
              <a:off x="4206460" y="2895600"/>
              <a:ext cx="203200" cy="16383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65000"/>
                    <a:lumOff val="35000"/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7" name="Rounded Rectangle 126"/>
            <p:cNvSpPr/>
            <p:nvPr/>
          </p:nvSpPr>
          <p:spPr>
            <a:xfrm>
              <a:off x="5096840" y="2895600"/>
              <a:ext cx="203200" cy="16383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tx1">
                    <a:lumMod val="65000"/>
                    <a:lumOff val="35000"/>
                    <a:alpha val="30000"/>
                  </a:schemeClr>
                </a:gs>
                <a:gs pos="100000">
                  <a:schemeClr val="tx1">
                    <a:lumMod val="65000"/>
                    <a:lumOff val="35000"/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solidFill>
                <a:schemeClr val="bg1">
                  <a:lumMod val="50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8" name="Rounded Rectangle 127"/>
            <p:cNvSpPr/>
            <p:nvPr/>
          </p:nvSpPr>
          <p:spPr>
            <a:xfrm>
              <a:off x="5987220" y="2895600"/>
              <a:ext cx="203200" cy="16383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tx1">
                    <a:lumMod val="65000"/>
                    <a:lumOff val="35000"/>
                    <a:alpha val="30000"/>
                  </a:schemeClr>
                </a:gs>
                <a:gs pos="100000">
                  <a:schemeClr val="tx1">
                    <a:lumMod val="65000"/>
                    <a:lumOff val="35000"/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solidFill>
                <a:schemeClr val="bg1">
                  <a:lumMod val="50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1333499" y="4415703"/>
              <a:ext cx="5934075" cy="5238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0" name="Straight Connector 129"/>
            <p:cNvCxnSpPr/>
            <p:nvPr/>
          </p:nvCxnSpPr>
          <p:spPr>
            <a:xfrm>
              <a:off x="1314450" y="4400550"/>
              <a:ext cx="5907232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TextBox 130"/>
                <p:cNvSpPr txBox="1"/>
                <p:nvPr/>
              </p:nvSpPr>
              <p:spPr>
                <a:xfrm>
                  <a:off x="503746" y="1365310"/>
                  <a:ext cx="707399" cy="30488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0" name="TextBox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746" y="1365310"/>
                  <a:ext cx="818750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TextBox 131"/>
                <p:cNvSpPr txBox="1"/>
                <p:nvPr/>
              </p:nvSpPr>
              <p:spPr>
                <a:xfrm>
                  <a:off x="503746" y="4223461"/>
                  <a:ext cx="798097" cy="30488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1" name="TextBox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746" y="4223461"/>
                  <a:ext cx="911467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3" name="Straight Arrow Connector 132"/>
            <p:cNvCxnSpPr/>
            <p:nvPr/>
          </p:nvCxnSpPr>
          <p:spPr>
            <a:xfrm>
              <a:off x="3861435" y="1555604"/>
              <a:ext cx="0" cy="2850574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/>
            <p:nvPr/>
          </p:nvCxnSpPr>
          <p:spPr>
            <a:xfrm>
              <a:off x="4766310" y="1555604"/>
              <a:ext cx="0" cy="2850574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TextBox 134"/>
                <p:cNvSpPr txBox="1"/>
                <p:nvPr/>
              </p:nvSpPr>
              <p:spPr>
                <a:xfrm>
                  <a:off x="3475796" y="4428571"/>
                  <a:ext cx="473381" cy="48930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num>
                          <m:den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7" name="TextBox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75796" y="4428571"/>
                  <a:ext cx="577402" cy="56483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TextBox 135"/>
                <p:cNvSpPr txBox="1"/>
                <p:nvPr/>
              </p:nvSpPr>
              <p:spPr>
                <a:xfrm>
                  <a:off x="4582431" y="4433858"/>
                  <a:ext cx="269016" cy="48930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num>
                          <m:den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8" name="TextBox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82431" y="4433858"/>
                  <a:ext cx="365806" cy="56483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7" name="Straight Arrow Connector 136"/>
            <p:cNvCxnSpPr/>
            <p:nvPr/>
          </p:nvCxnSpPr>
          <p:spPr>
            <a:xfrm>
              <a:off x="3581400" y="2202873"/>
              <a:ext cx="280035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/>
            <p:nvPr/>
          </p:nvCxnSpPr>
          <p:spPr>
            <a:xfrm>
              <a:off x="4778888" y="2202873"/>
              <a:ext cx="269362" cy="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TextBox 138"/>
                <p:cNvSpPr txBox="1"/>
                <p:nvPr/>
              </p:nvSpPr>
              <p:spPr>
                <a:xfrm>
                  <a:off x="2527300" y="1863961"/>
                  <a:ext cx="1001063" cy="5404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num>
                          <m:den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acc>
                          <m:accPr>
                            <m:chr m:val="̂"/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5" name="TextBox 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7300" y="1863961"/>
                  <a:ext cx="1122487" cy="619016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TextBox 139"/>
                <p:cNvSpPr txBox="1"/>
                <p:nvPr/>
              </p:nvSpPr>
              <p:spPr>
                <a:xfrm>
                  <a:off x="4992563" y="1861051"/>
                  <a:ext cx="1001063" cy="5404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num>
                          <m:den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acc>
                          <m:accPr>
                            <m:chr m:val="̂"/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6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92563" y="1861051"/>
                  <a:ext cx="1122487" cy="619016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4" name="Rectangle 153"/>
          <p:cNvSpPr/>
          <p:nvPr/>
        </p:nvSpPr>
        <p:spPr>
          <a:xfrm>
            <a:off x="548914" y="29809314"/>
            <a:ext cx="15544800" cy="914400"/>
          </a:xfrm>
          <a:prstGeom prst="rect">
            <a:avLst/>
          </a:prstGeom>
          <a:solidFill>
            <a:srgbClr val="BF57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Electrostatic simulations</a:t>
            </a:r>
          </a:p>
        </p:txBody>
      </p:sp>
      <p:grpSp>
        <p:nvGrpSpPr>
          <p:cNvPr id="104" name="Group 103"/>
          <p:cNvGrpSpPr/>
          <p:nvPr/>
        </p:nvGrpSpPr>
        <p:grpSpPr>
          <a:xfrm>
            <a:off x="23574404" y="9479053"/>
            <a:ext cx="3882537" cy="2403963"/>
            <a:chOff x="33593910" y="14157476"/>
            <a:chExt cx="3150812" cy="294937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/>
                <p:cNvSpPr txBox="1"/>
                <p:nvPr/>
              </p:nvSpPr>
              <p:spPr>
                <a:xfrm>
                  <a:off x="33593910" y="14157476"/>
                  <a:ext cx="3150812" cy="108938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4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𝑡𝑖𝑝</m:t>
                            </m:r>
                          </m:sub>
                        </m:sSub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sz="4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𝑏𝑢𝑙𝑘</m:t>
                            </m:r>
                          </m:sub>
                        </m:sSub>
                      </m:oMath>
                    </m:oMathPara>
                  </a14:m>
                  <a:endParaRPr lang="en-US" sz="48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4" name="TextBox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93910" y="14157476"/>
                  <a:ext cx="3150812" cy="1089389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TextBox 147"/>
                <p:cNvSpPr txBox="1"/>
                <p:nvPr/>
              </p:nvSpPr>
              <p:spPr>
                <a:xfrm>
                  <a:off x="33593910" y="15296941"/>
                  <a:ext cx="2589399" cy="18099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4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4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𝑡𝑖𝑝</m:t>
                            </m:r>
                          </m:sub>
                        </m:sSub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𝛾</m:t>
                        </m:r>
                        <m:f>
                          <m:fPr>
                            <m:ctrlPr>
                              <a:rPr lang="en-US" sz="4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4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8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4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den>
                        </m:f>
                      </m:oMath>
                    </m:oMathPara>
                  </a14:m>
                  <a:endParaRPr lang="en-US" sz="48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48" name="TextBox 1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93910" y="15296941"/>
                  <a:ext cx="2589399" cy="1809906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8" name="Rectangle 157"/>
          <p:cNvSpPr/>
          <p:nvPr/>
        </p:nvSpPr>
        <p:spPr>
          <a:xfrm>
            <a:off x="17743273" y="6900209"/>
            <a:ext cx="15544800" cy="914400"/>
          </a:xfrm>
          <a:prstGeom prst="rect">
            <a:avLst/>
          </a:prstGeom>
          <a:solidFill>
            <a:srgbClr val="BF57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results</a:t>
            </a:r>
          </a:p>
        </p:txBody>
      </p:sp>
      <p:sp>
        <p:nvSpPr>
          <p:cNvPr id="159" name="Rectangle 158"/>
          <p:cNvSpPr/>
          <p:nvPr/>
        </p:nvSpPr>
        <p:spPr>
          <a:xfrm>
            <a:off x="34835956" y="6928107"/>
            <a:ext cx="15544800" cy="914400"/>
          </a:xfrm>
          <a:prstGeom prst="rect">
            <a:avLst/>
          </a:prstGeom>
          <a:solidFill>
            <a:srgbClr val="BF57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setup</a:t>
            </a:r>
          </a:p>
        </p:txBody>
      </p:sp>
      <p:grpSp>
        <p:nvGrpSpPr>
          <p:cNvPr id="169" name="Group 168"/>
          <p:cNvGrpSpPr/>
          <p:nvPr/>
        </p:nvGrpSpPr>
        <p:grpSpPr>
          <a:xfrm>
            <a:off x="35331146" y="8194397"/>
            <a:ext cx="14479031" cy="8630589"/>
            <a:chOff x="207884" y="1083349"/>
            <a:chExt cx="8572333" cy="5109754"/>
          </a:xfrm>
        </p:grpSpPr>
        <p:sp>
          <p:nvSpPr>
            <p:cNvPr id="170" name="Rectangle 169"/>
            <p:cNvSpPr/>
            <p:nvPr/>
          </p:nvSpPr>
          <p:spPr>
            <a:xfrm>
              <a:off x="3146323" y="1439755"/>
              <a:ext cx="4227871" cy="233527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4096034" y="2013921"/>
              <a:ext cx="2104103" cy="23597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4096035" y="2967651"/>
              <a:ext cx="633434" cy="23597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4124612" y="2249895"/>
              <a:ext cx="127819" cy="71775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6043740" y="2249895"/>
              <a:ext cx="127819" cy="71775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4252431" y="2902972"/>
              <a:ext cx="1791309" cy="6467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76" name="Group 175"/>
            <p:cNvGrpSpPr/>
            <p:nvPr/>
          </p:nvGrpSpPr>
          <p:grpSpPr>
            <a:xfrm>
              <a:off x="4418454" y="2630045"/>
              <a:ext cx="1459263" cy="272927"/>
              <a:chOff x="4402070" y="2031794"/>
              <a:chExt cx="1459263" cy="272927"/>
            </a:xfrm>
          </p:grpSpPr>
          <p:sp>
            <p:nvSpPr>
              <p:cNvPr id="251" name="Rectangle 250"/>
              <p:cNvSpPr/>
              <p:nvPr/>
            </p:nvSpPr>
            <p:spPr>
              <a:xfrm>
                <a:off x="4402070" y="2033258"/>
                <a:ext cx="45719" cy="271463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2" name="Rectangle 251"/>
              <p:cNvSpPr/>
              <p:nvPr/>
            </p:nvSpPr>
            <p:spPr>
              <a:xfrm>
                <a:off x="4642088" y="2031797"/>
                <a:ext cx="45719" cy="271463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3" name="Rectangle 252"/>
              <p:cNvSpPr/>
              <p:nvPr/>
            </p:nvSpPr>
            <p:spPr>
              <a:xfrm>
                <a:off x="4877801" y="2031796"/>
                <a:ext cx="45719" cy="271463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" name="Rectangle 253"/>
              <p:cNvSpPr/>
              <p:nvPr/>
            </p:nvSpPr>
            <p:spPr>
              <a:xfrm>
                <a:off x="5112848" y="2031795"/>
                <a:ext cx="45719" cy="271463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" name="Rectangle 254"/>
              <p:cNvSpPr/>
              <p:nvPr/>
            </p:nvSpPr>
            <p:spPr>
              <a:xfrm>
                <a:off x="5349618" y="2031794"/>
                <a:ext cx="45719" cy="271463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" name="Rectangle 255"/>
              <p:cNvSpPr/>
              <p:nvPr/>
            </p:nvSpPr>
            <p:spPr>
              <a:xfrm>
                <a:off x="5582616" y="2031794"/>
                <a:ext cx="45719" cy="271463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7" name="Rectangle 256"/>
              <p:cNvSpPr/>
              <p:nvPr/>
            </p:nvSpPr>
            <p:spPr>
              <a:xfrm>
                <a:off x="5815614" y="2031794"/>
                <a:ext cx="45719" cy="271463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77" name="Straight Connector 176"/>
            <p:cNvCxnSpPr/>
            <p:nvPr/>
          </p:nvCxnSpPr>
          <p:spPr>
            <a:xfrm flipV="1">
              <a:off x="5467350" y="1764703"/>
              <a:ext cx="0" cy="249219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>
              <a:off x="5467350" y="1764703"/>
              <a:ext cx="12192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6686550" y="1764703"/>
              <a:ext cx="0" cy="1696967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 flipH="1">
              <a:off x="5360743" y="3461670"/>
              <a:ext cx="1325809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>
              <a:off x="5360743" y="3461670"/>
              <a:ext cx="0" cy="313365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flipH="1">
              <a:off x="4836397" y="2966500"/>
              <a:ext cx="321" cy="808535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Rectangle 182"/>
            <p:cNvSpPr/>
            <p:nvPr/>
          </p:nvSpPr>
          <p:spPr>
            <a:xfrm>
              <a:off x="4749845" y="3783610"/>
              <a:ext cx="164228" cy="42862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5278629" y="3784774"/>
              <a:ext cx="164228" cy="42862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85" name="Group 184"/>
            <p:cNvGrpSpPr/>
            <p:nvPr/>
          </p:nvGrpSpPr>
          <p:grpSpPr>
            <a:xfrm>
              <a:off x="481781" y="1990846"/>
              <a:ext cx="2650253" cy="1505047"/>
              <a:chOff x="481781" y="1548949"/>
              <a:chExt cx="2650253" cy="1505047"/>
            </a:xfrm>
          </p:grpSpPr>
          <p:sp>
            <p:nvSpPr>
              <p:cNvPr id="245" name="Rounded Rectangle 244"/>
              <p:cNvSpPr/>
              <p:nvPr/>
            </p:nvSpPr>
            <p:spPr>
              <a:xfrm>
                <a:off x="2898290" y="1548949"/>
                <a:ext cx="233744" cy="124008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6" name="Rectangle 245"/>
              <p:cNvSpPr/>
              <p:nvPr/>
            </p:nvSpPr>
            <p:spPr>
              <a:xfrm>
                <a:off x="1681316" y="1719803"/>
                <a:ext cx="1215183" cy="88557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7" name="Rectangle 246"/>
              <p:cNvSpPr/>
              <p:nvPr/>
            </p:nvSpPr>
            <p:spPr>
              <a:xfrm>
                <a:off x="2235613" y="2605374"/>
                <a:ext cx="102444" cy="44862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8" name="Rounded Rectangle 247"/>
              <p:cNvSpPr/>
              <p:nvPr/>
            </p:nvSpPr>
            <p:spPr>
              <a:xfrm rot="5400000">
                <a:off x="2233104" y="2629989"/>
                <a:ext cx="111174" cy="399392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9" name="Rounded Rectangle 248"/>
              <p:cNvSpPr/>
              <p:nvPr/>
            </p:nvSpPr>
            <p:spPr>
              <a:xfrm rot="5400000">
                <a:off x="2236098" y="2741163"/>
                <a:ext cx="111174" cy="399392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50" name="Straight Connector 249"/>
              <p:cNvCxnSpPr>
                <a:stCxn id="246" idx="1"/>
              </p:cNvCxnSpPr>
              <p:nvPr/>
            </p:nvCxnSpPr>
            <p:spPr>
              <a:xfrm flipH="1" flipV="1">
                <a:off x="481781" y="2162588"/>
                <a:ext cx="1199535" cy="1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6" name="Straight Connector 185"/>
            <p:cNvCxnSpPr>
              <a:stCxn id="183" idx="2"/>
            </p:cNvCxnSpPr>
            <p:nvPr/>
          </p:nvCxnSpPr>
          <p:spPr>
            <a:xfrm>
              <a:off x="4831959" y="4212235"/>
              <a:ext cx="0" cy="319880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flipH="1">
              <a:off x="3146323" y="4532115"/>
              <a:ext cx="1685636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>
              <a:off x="4831959" y="4532115"/>
              <a:ext cx="0" cy="115145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5360743" y="4212235"/>
              <a:ext cx="0" cy="319880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0" name="Group 189"/>
            <p:cNvGrpSpPr/>
            <p:nvPr/>
          </p:nvGrpSpPr>
          <p:grpSpPr>
            <a:xfrm>
              <a:off x="4769934" y="4632765"/>
              <a:ext cx="124050" cy="501669"/>
              <a:chOff x="4753751" y="4462411"/>
              <a:chExt cx="169769" cy="584337"/>
            </a:xfrm>
          </p:grpSpPr>
          <p:cxnSp>
            <p:nvCxnSpPr>
              <p:cNvPr id="236" name="Straight Connector 235"/>
              <p:cNvCxnSpPr/>
              <p:nvPr/>
            </p:nvCxnSpPr>
            <p:spPr bwMode="auto">
              <a:xfrm flipV="1">
                <a:off x="4838089" y="4994592"/>
                <a:ext cx="0" cy="5215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/>
              <p:cNvCxnSpPr/>
              <p:nvPr/>
            </p:nvCxnSpPr>
            <p:spPr bwMode="auto">
              <a:xfrm flipH="1" flipV="1">
                <a:off x="4753752" y="4955230"/>
                <a:ext cx="84884" cy="4602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/>
              <p:cNvCxnSpPr/>
              <p:nvPr/>
            </p:nvCxnSpPr>
            <p:spPr bwMode="auto">
              <a:xfrm flipV="1">
                <a:off x="4753752" y="4713695"/>
                <a:ext cx="169767" cy="8436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/>
              <p:cNvCxnSpPr/>
              <p:nvPr/>
            </p:nvCxnSpPr>
            <p:spPr bwMode="auto">
              <a:xfrm flipH="1" flipV="1">
                <a:off x="4753752" y="4634935"/>
                <a:ext cx="169768" cy="8590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/>
              <p:cNvCxnSpPr/>
              <p:nvPr/>
            </p:nvCxnSpPr>
            <p:spPr bwMode="auto">
              <a:xfrm flipV="1">
                <a:off x="4753752" y="4548505"/>
                <a:ext cx="169768" cy="9203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 bwMode="auto">
              <a:xfrm flipH="1" flipV="1">
                <a:off x="4838636" y="4507249"/>
                <a:ext cx="84884" cy="4601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 bwMode="auto">
              <a:xfrm flipV="1">
                <a:off x="4838635" y="4462411"/>
                <a:ext cx="0" cy="5215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 bwMode="auto">
              <a:xfrm flipV="1">
                <a:off x="4753751" y="4873328"/>
                <a:ext cx="169767" cy="8436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/>
              <p:cNvCxnSpPr/>
              <p:nvPr/>
            </p:nvCxnSpPr>
            <p:spPr bwMode="auto">
              <a:xfrm flipH="1" flipV="1">
                <a:off x="4753751" y="4794568"/>
                <a:ext cx="169768" cy="8590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1" name="Group 190"/>
            <p:cNvGrpSpPr/>
            <p:nvPr/>
          </p:nvGrpSpPr>
          <p:grpSpPr>
            <a:xfrm>
              <a:off x="4769934" y="5240472"/>
              <a:ext cx="124050" cy="501669"/>
              <a:chOff x="4753751" y="4462411"/>
              <a:chExt cx="169769" cy="584337"/>
            </a:xfrm>
          </p:grpSpPr>
          <p:cxnSp>
            <p:nvCxnSpPr>
              <p:cNvPr id="227" name="Straight Connector 226"/>
              <p:cNvCxnSpPr/>
              <p:nvPr/>
            </p:nvCxnSpPr>
            <p:spPr bwMode="auto">
              <a:xfrm flipV="1">
                <a:off x="4838089" y="4994592"/>
                <a:ext cx="0" cy="5215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/>
              <p:cNvCxnSpPr/>
              <p:nvPr/>
            </p:nvCxnSpPr>
            <p:spPr bwMode="auto">
              <a:xfrm flipH="1" flipV="1">
                <a:off x="4753752" y="4955230"/>
                <a:ext cx="84884" cy="4602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/>
              <p:cNvCxnSpPr/>
              <p:nvPr/>
            </p:nvCxnSpPr>
            <p:spPr bwMode="auto">
              <a:xfrm flipV="1">
                <a:off x="4753752" y="4713695"/>
                <a:ext cx="169767" cy="8436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/>
              <p:cNvCxnSpPr/>
              <p:nvPr/>
            </p:nvCxnSpPr>
            <p:spPr bwMode="auto">
              <a:xfrm flipH="1" flipV="1">
                <a:off x="4753752" y="4634935"/>
                <a:ext cx="169768" cy="8590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/>
              <p:cNvCxnSpPr/>
              <p:nvPr/>
            </p:nvCxnSpPr>
            <p:spPr bwMode="auto">
              <a:xfrm flipV="1">
                <a:off x="4753752" y="4548505"/>
                <a:ext cx="169768" cy="9203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/>
              <p:cNvCxnSpPr/>
              <p:nvPr/>
            </p:nvCxnSpPr>
            <p:spPr bwMode="auto">
              <a:xfrm flipH="1" flipV="1">
                <a:off x="4838636" y="4507249"/>
                <a:ext cx="84884" cy="4601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/>
              <p:cNvCxnSpPr/>
              <p:nvPr/>
            </p:nvCxnSpPr>
            <p:spPr bwMode="auto">
              <a:xfrm flipV="1">
                <a:off x="4838635" y="4462411"/>
                <a:ext cx="0" cy="5215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/>
              <p:cNvCxnSpPr/>
              <p:nvPr/>
            </p:nvCxnSpPr>
            <p:spPr bwMode="auto">
              <a:xfrm flipV="1">
                <a:off x="4753751" y="4873328"/>
                <a:ext cx="169767" cy="8436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/>
              <p:cNvCxnSpPr/>
              <p:nvPr/>
            </p:nvCxnSpPr>
            <p:spPr bwMode="auto">
              <a:xfrm flipH="1" flipV="1">
                <a:off x="4753751" y="4794568"/>
                <a:ext cx="169768" cy="8590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2" name="Straight Connector 191"/>
            <p:cNvCxnSpPr/>
            <p:nvPr/>
          </p:nvCxnSpPr>
          <p:spPr>
            <a:xfrm>
              <a:off x="3146323" y="4530114"/>
              <a:ext cx="0" cy="1343490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3146323" y="5873604"/>
              <a:ext cx="3932657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/>
          </p:nvCxnSpPr>
          <p:spPr>
            <a:xfrm flipV="1">
              <a:off x="7086600" y="4530115"/>
              <a:ext cx="0" cy="1343489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>
              <a:off x="5360743" y="4530114"/>
              <a:ext cx="1718237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Oval 195"/>
            <p:cNvSpPr/>
            <p:nvPr/>
          </p:nvSpPr>
          <p:spPr>
            <a:xfrm>
              <a:off x="5838473" y="4116880"/>
              <a:ext cx="819834" cy="81983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cxnSp>
          <p:nvCxnSpPr>
            <p:cNvPr id="197" name="Straight Arrow Connector 196"/>
            <p:cNvCxnSpPr/>
            <p:nvPr/>
          </p:nvCxnSpPr>
          <p:spPr>
            <a:xfrm flipV="1">
              <a:off x="3532327" y="4089850"/>
              <a:ext cx="856082" cy="85608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Oval 197"/>
            <p:cNvSpPr/>
            <p:nvPr/>
          </p:nvSpPr>
          <p:spPr>
            <a:xfrm>
              <a:off x="3532327" y="4126097"/>
              <a:ext cx="819834" cy="81983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9" name="TextBox 198"/>
                <p:cNvSpPr txBox="1"/>
                <p:nvPr/>
              </p:nvSpPr>
              <p:spPr>
                <a:xfrm>
                  <a:off x="3443763" y="4221127"/>
                  <a:ext cx="1005890" cy="60132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6000" b="0" i="1" smtClean="0">
                            <a:latin typeface="Cambria Math" panose="02040503050406030204" pitchFamily="18" charset="0"/>
                          </a:rPr>
                          <m:t>−+</m:t>
                        </m:r>
                      </m:oMath>
                    </m:oMathPara>
                  </a14:m>
                  <a:endParaRPr lang="en-US" sz="6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21" name="TextBox 1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3763" y="4221127"/>
                  <a:ext cx="981166" cy="584775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0" name="Straight Connector 199"/>
            <p:cNvCxnSpPr/>
            <p:nvPr/>
          </p:nvCxnSpPr>
          <p:spPr>
            <a:xfrm flipV="1">
              <a:off x="4831560" y="5134435"/>
              <a:ext cx="0" cy="94531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 flipV="1">
              <a:off x="4831560" y="5730729"/>
              <a:ext cx="0" cy="142876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Oval 201"/>
            <p:cNvSpPr/>
            <p:nvPr/>
          </p:nvSpPr>
          <p:spPr>
            <a:xfrm flipV="1">
              <a:off x="4785222" y="5824070"/>
              <a:ext cx="99068" cy="9906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3" name="Oval 202"/>
            <p:cNvSpPr/>
            <p:nvPr/>
          </p:nvSpPr>
          <p:spPr>
            <a:xfrm flipV="1">
              <a:off x="4778733" y="5146126"/>
              <a:ext cx="99068" cy="9906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4" name="Oval 203"/>
            <p:cNvSpPr/>
            <p:nvPr/>
          </p:nvSpPr>
          <p:spPr>
            <a:xfrm flipV="1">
              <a:off x="4778733" y="4486480"/>
              <a:ext cx="99068" cy="9906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05" name="Straight Connector 204"/>
            <p:cNvCxnSpPr/>
            <p:nvPr/>
          </p:nvCxnSpPr>
          <p:spPr>
            <a:xfrm flipH="1">
              <a:off x="4829180" y="5195629"/>
              <a:ext cx="731039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Oval 205"/>
            <p:cNvSpPr/>
            <p:nvPr/>
          </p:nvSpPr>
          <p:spPr>
            <a:xfrm flipV="1">
              <a:off x="5533606" y="5146994"/>
              <a:ext cx="99068" cy="9906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238125" y="1596879"/>
              <a:ext cx="2015045" cy="3826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Gas feed-through</a:t>
              </a:r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4349951" y="1083349"/>
              <a:ext cx="2015121" cy="3826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Vacuum chamber</a:t>
              </a:r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7516827" y="2460768"/>
              <a:ext cx="1263390" cy="3826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Electrodes</a:t>
              </a:r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3257466" y="1560786"/>
              <a:ext cx="1589866" cy="3826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Macor</a:t>
              </a:r>
              <a:r>
                <a:rPr lang="en-US" sz="3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spacer</a:t>
              </a:r>
            </a:p>
          </p:txBody>
        </p:sp>
        <p:sp>
          <p:nvSpPr>
            <p:cNvPr id="211" name="TextBox 210"/>
            <p:cNvSpPr txBox="1"/>
            <p:nvPr/>
          </p:nvSpPr>
          <p:spPr>
            <a:xfrm>
              <a:off x="207884" y="4036461"/>
              <a:ext cx="2204933" cy="3826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Variable leak valve</a:t>
              </a:r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3257466" y="3360533"/>
              <a:ext cx="1529126" cy="3826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Si nanowires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3" name="TextBox 212"/>
                <p:cNvSpPr txBox="1"/>
                <p:nvPr/>
              </p:nvSpPr>
              <p:spPr>
                <a:xfrm>
                  <a:off x="4382204" y="4733413"/>
                  <a:ext cx="427609" cy="34621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55" name="TextBox 1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2204" y="4733413"/>
                  <a:ext cx="414088" cy="307777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4" name="TextBox 213"/>
                <p:cNvSpPr txBox="1"/>
                <p:nvPr/>
              </p:nvSpPr>
              <p:spPr>
                <a:xfrm>
                  <a:off x="4386270" y="5297591"/>
                  <a:ext cx="433227" cy="34621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56" name="TextBox 1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6270" y="5297591"/>
                  <a:ext cx="418256" cy="307777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5" name="TextBox 214"/>
                <p:cNvSpPr txBox="1"/>
                <p:nvPr/>
              </p:nvSpPr>
              <p:spPr>
                <a:xfrm>
                  <a:off x="5614995" y="5049728"/>
                  <a:ext cx="994957" cy="34621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𝑇𝑜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𝐷𝐴𝑄</m:t>
                        </m:r>
                      </m:oMath>
                    </m:oMathPara>
                  </a14:m>
                  <a:endPara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57" name="TextBox 1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14995" y="5049728"/>
                  <a:ext cx="838306" cy="307777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6" name="Straight Arrow Connector 215"/>
            <p:cNvCxnSpPr/>
            <p:nvPr/>
          </p:nvCxnSpPr>
          <p:spPr>
            <a:xfrm>
              <a:off x="3624052" y="1899340"/>
              <a:ext cx="433895" cy="591834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Arrow Connector 216"/>
            <p:cNvCxnSpPr/>
            <p:nvPr/>
          </p:nvCxnSpPr>
          <p:spPr>
            <a:xfrm>
              <a:off x="911229" y="1980963"/>
              <a:ext cx="0" cy="528334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Arrow Connector 217"/>
            <p:cNvCxnSpPr/>
            <p:nvPr/>
          </p:nvCxnSpPr>
          <p:spPr>
            <a:xfrm flipV="1">
              <a:off x="1466850" y="3493617"/>
              <a:ext cx="518315" cy="542844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/>
            <p:cNvCxnSpPr/>
            <p:nvPr/>
          </p:nvCxnSpPr>
          <p:spPr>
            <a:xfrm flipV="1">
              <a:off x="4096034" y="2799322"/>
              <a:ext cx="492117" cy="610703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Arrow Connector 219"/>
            <p:cNvCxnSpPr/>
            <p:nvPr/>
          </p:nvCxnSpPr>
          <p:spPr>
            <a:xfrm flipH="1" flipV="1">
              <a:off x="6266802" y="2177035"/>
              <a:ext cx="1294896" cy="38572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Arrow Connector 220"/>
            <p:cNvCxnSpPr/>
            <p:nvPr/>
          </p:nvCxnSpPr>
          <p:spPr>
            <a:xfrm flipH="1">
              <a:off x="6283758" y="2694848"/>
              <a:ext cx="1277940" cy="409825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>
              <a:off x="4672090" y="6091373"/>
              <a:ext cx="32861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flipV="1">
              <a:off x="4729468" y="6142237"/>
              <a:ext cx="213855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flipV="1">
              <a:off x="4783366" y="6193101"/>
              <a:ext cx="106058" cy="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>
              <a:off x="4836718" y="5824070"/>
              <a:ext cx="0" cy="272887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6" name="Rectangle 225"/>
            <p:cNvSpPr/>
            <p:nvPr/>
          </p:nvSpPr>
          <p:spPr>
            <a:xfrm>
              <a:off x="4938887" y="2966143"/>
              <a:ext cx="1260233" cy="23597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9" name="Group 258"/>
          <p:cNvGrpSpPr/>
          <p:nvPr/>
        </p:nvGrpSpPr>
        <p:grpSpPr>
          <a:xfrm>
            <a:off x="36296430" y="17229295"/>
            <a:ext cx="13134354" cy="8099518"/>
            <a:chOff x="0" y="609600"/>
            <a:chExt cx="9144000" cy="5638800"/>
          </a:xfrm>
        </p:grpSpPr>
        <p:pic>
          <p:nvPicPr>
            <p:cNvPr id="260" name="Picture 259"/>
            <p:cNvPicPr>
              <a:picLocks noChangeAspect="1"/>
            </p:cNvPicPr>
            <p:nvPr/>
          </p:nvPicPr>
          <p:blipFill rotWithShape="1"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7778"/>
            <a:stretch/>
          </p:blipFill>
          <p:spPr>
            <a:xfrm>
              <a:off x="0" y="609600"/>
              <a:ext cx="9144000" cy="56388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1" name="TextBox 260"/>
                <p:cNvSpPr txBox="1"/>
                <p:nvPr/>
              </p:nvSpPr>
              <p:spPr>
                <a:xfrm>
                  <a:off x="2452356" y="701946"/>
                  <a:ext cx="1317786" cy="389215"/>
                </a:xfrm>
                <a:prstGeom prst="rect">
                  <a:avLst/>
                </a:prstGeom>
                <a:solidFill>
                  <a:schemeClr val="tx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04.2 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nm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2356" y="701946"/>
                  <a:ext cx="1317786" cy="373990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2" name="TextBox 261"/>
                <p:cNvSpPr txBox="1"/>
                <p:nvPr/>
              </p:nvSpPr>
              <p:spPr>
                <a:xfrm>
                  <a:off x="7362825" y="3123230"/>
                  <a:ext cx="1262954" cy="389215"/>
                </a:xfrm>
                <a:prstGeom prst="rect">
                  <a:avLst/>
                </a:prstGeom>
                <a:solidFill>
                  <a:schemeClr val="tx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1.027 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2825" y="3123230"/>
                  <a:ext cx="1262954" cy="373990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b="-16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3" name="TextBox 262"/>
                <p:cNvSpPr txBox="1"/>
                <p:nvPr/>
              </p:nvSpPr>
              <p:spPr>
                <a:xfrm>
                  <a:off x="1202310" y="3429000"/>
                  <a:ext cx="1297672" cy="389215"/>
                </a:xfrm>
                <a:prstGeom prst="rect">
                  <a:avLst/>
                </a:prstGeom>
                <a:solidFill>
                  <a:schemeClr val="tx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132.4</m:t>
                        </m:r>
                        <m:r>
                          <a:rPr lang="en-U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nm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2310" y="3429000"/>
                  <a:ext cx="1297672" cy="369332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4" name="TextBox 263"/>
                <p:cNvSpPr txBox="1"/>
                <p:nvPr/>
              </p:nvSpPr>
              <p:spPr>
                <a:xfrm>
                  <a:off x="2461881" y="5663104"/>
                  <a:ext cx="1243344" cy="389215"/>
                </a:xfrm>
                <a:prstGeom prst="rect">
                  <a:avLst/>
                </a:prstGeom>
                <a:solidFill>
                  <a:schemeClr val="tx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210.5</m:t>
                        </m:r>
                        <m:r>
                          <a:rPr lang="en-U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nm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1881" y="5663104"/>
                  <a:ext cx="1243344" cy="373990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65" name="Rectangle 264"/>
          <p:cNvSpPr/>
          <p:nvPr/>
        </p:nvSpPr>
        <p:spPr>
          <a:xfrm>
            <a:off x="34889646" y="25694559"/>
            <a:ext cx="15544800" cy="914400"/>
          </a:xfrm>
          <a:prstGeom prst="rect">
            <a:avLst/>
          </a:prstGeom>
          <a:solidFill>
            <a:srgbClr val="BF57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Gold-doping for low voltage field ionization</a:t>
            </a:r>
            <a:r>
              <a:rPr lang="en-US" sz="60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1,2</a:t>
            </a:r>
            <a:endParaRPr lang="en-US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66" name="Picture 265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3" r="93" b="3011"/>
          <a:stretch/>
        </p:blipFill>
        <p:spPr>
          <a:xfrm>
            <a:off x="41629627" y="26737327"/>
            <a:ext cx="8844981" cy="6180923"/>
          </a:xfrm>
          <a:prstGeom prst="rect">
            <a:avLst/>
          </a:prstGeom>
        </p:spPr>
      </p:pic>
      <p:pic>
        <p:nvPicPr>
          <p:cNvPr id="267" name="Content Placeholder 5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7100" y="26794240"/>
            <a:ext cx="7534532" cy="6124010"/>
          </a:xfrm>
          <a:prstGeom prst="rect">
            <a:avLst/>
          </a:prstGeom>
        </p:spPr>
      </p:pic>
      <p:sp>
        <p:nvSpPr>
          <p:cNvPr id="268" name="TextBox 267"/>
          <p:cNvSpPr txBox="1"/>
          <p:nvPr/>
        </p:nvSpPr>
        <p:spPr>
          <a:xfrm>
            <a:off x="34929978" y="34159955"/>
            <a:ext cx="1550446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Karaagac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MS Islam. Adv.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Mater.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(2014), 2224-223.2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RB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Sadeghian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MS Islam. Nat. Mater.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(2011), 135-140.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Read, Bowring.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Nucl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Instr. Meth. Phys. A.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519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(2004) 305-314.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KS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Selinidis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CB Brooks, et. al. “Progress in mask replication using jet and flash imprint lithography” 2011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 Ye, CB Brooks, et. al. “High density patterned media fabrication using jet and flash imprint lithography” 2011.</a:t>
            </a:r>
          </a:p>
        </p:txBody>
      </p:sp>
      <p:sp>
        <p:nvSpPr>
          <p:cNvPr id="271" name="Rectangle 270"/>
          <p:cNvSpPr/>
          <p:nvPr/>
        </p:nvSpPr>
        <p:spPr>
          <a:xfrm>
            <a:off x="34929978" y="32918240"/>
            <a:ext cx="15544800" cy="914400"/>
          </a:xfrm>
          <a:prstGeom prst="rect">
            <a:avLst/>
          </a:prstGeom>
          <a:solidFill>
            <a:srgbClr val="BF57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pic>
        <p:nvPicPr>
          <p:cNvPr id="164" name="Picture 163"/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127" y="14721889"/>
            <a:ext cx="17899380" cy="11932920"/>
          </a:xfrm>
          <a:prstGeom prst="rect">
            <a:avLst/>
          </a:prstGeom>
        </p:spPr>
      </p:pic>
      <p:pic>
        <p:nvPicPr>
          <p:cNvPr id="168" name="Picture 167"/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127" y="26484847"/>
            <a:ext cx="17899380" cy="11932920"/>
          </a:xfrm>
          <a:prstGeom prst="rect">
            <a:avLst/>
          </a:prstGeom>
        </p:spPr>
      </p:pic>
      <p:sp>
        <p:nvSpPr>
          <p:cNvPr id="149" name="TextBox 148"/>
          <p:cNvSpPr txBox="1"/>
          <p:nvPr/>
        </p:nvSpPr>
        <p:spPr>
          <a:xfrm>
            <a:off x="1266263" y="8026281"/>
            <a:ext cx="1442856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489" indent="-571489">
              <a:buFont typeface="Arial" panose="020B0604020202020204" pitchFamily="34" charset="0"/>
              <a:buChar char="•"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goal is to develop a method of ionization that is efficient, feasible over a large area, and applicable to all atoms on the periodic table.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093764C7-AA5F-4F5C-9E97-7D28D43356D9}" vid="{4A65DE37-CE73-4C39-B011-07B7F0AE3B73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27182</TotalTime>
  <Words>378</Words>
  <Application>Microsoft Office PowerPoint</Application>
  <PresentationFormat>Custom</PresentationFormat>
  <Paragraphs>69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Theme1</vt:lpstr>
      <vt:lpstr>PowerPoint Presentation</vt:lpstr>
    </vt:vector>
  </TitlesOfParts>
  <Company>Whitland Associates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Garrett Matthews</dc:creator>
  <cp:lastModifiedBy>alvarez.gabe11@gmail.com</cp:lastModifiedBy>
  <cp:revision>426</cp:revision>
  <cp:lastPrinted>2017-05-30T15:10:37Z</cp:lastPrinted>
  <dcterms:created xsi:type="dcterms:W3CDTF">1998-03-04T14:27:56Z</dcterms:created>
  <dcterms:modified xsi:type="dcterms:W3CDTF">2018-08-20T20:20:24Z</dcterms:modified>
</cp:coreProperties>
</file>