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38598E-D655-2065-8BC6-D8875365FA26}" v="1003" dt="2024-11-05T00:14:55.4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05/11/2024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05/11/2024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05/11/2024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05/11/2024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05/11/2024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05/11/2024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05/11/2024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29397/reciis.v10i4.1086" TargetMode="External"/><Relationship Id="rId2" Type="http://schemas.openxmlformats.org/officeDocument/2006/relationships/hyperlink" Target="https://doi.org/10.20396/rdbci.v22i00.867597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2.ufjf.br/critt/2024/02/01/o-que-sao-icts&#8203;" TargetMode="External"/><Relationship Id="rId4" Type="http://schemas.openxmlformats.org/officeDocument/2006/relationships/hyperlink" Target="https://10.20397/2177-6652/2018.v18i1.111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0">
            <a:extLst>
              <a:ext uri="{FF2B5EF4-FFF2-40B4-BE49-F238E27FC236}">
                <a16:creationId xmlns:a16="http://schemas.microsoft.com/office/drawing/2014/main" id="{BD02D496-6B73-4F97-A645-768B8C29F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83287" y="679730"/>
            <a:ext cx="6370513" cy="3932729"/>
          </a:xfrm>
        </p:spPr>
        <p:txBody>
          <a:bodyPr>
            <a:normAutofit/>
          </a:bodyPr>
          <a:lstStyle/>
          <a:p>
            <a:pPr algn="l"/>
            <a:r>
              <a:rPr lang="pt-PT" sz="5000" b="1">
                <a:latin typeface="Aptos Display"/>
                <a:cs typeface="Calibri"/>
              </a:rPr>
              <a:t>DATANIT: </a:t>
            </a:r>
            <a:br>
              <a:rPr lang="pt-PT" sz="5000" b="1">
                <a:latin typeface="Aptos Display"/>
                <a:cs typeface="Calibri"/>
              </a:rPr>
            </a:br>
            <a:r>
              <a:rPr lang="pt-PT" sz="5000" b="1">
                <a:latin typeface="Aptos Display"/>
                <a:cs typeface="Calibri"/>
              </a:rPr>
              <a:t>Base de Dados dos Núcleos de Inovação Tecnológica no Brasil</a:t>
            </a:r>
          </a:p>
        </p:txBody>
      </p:sp>
      <p:grpSp>
        <p:nvGrpSpPr>
          <p:cNvPr id="34" name="Group 12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2218698" y="2733627"/>
            <a:ext cx="1340409" cy="5777807"/>
            <a:chOff x="329184" y="2"/>
            <a:chExt cx="524256" cy="577780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solidFill>
              <a:schemeClr val="tx1"/>
            </a:solidFill>
            <a:ln w="152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14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2"/>
              <a:ext cx="524256" cy="566677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1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5" y="269325"/>
            <a:ext cx="3700492" cy="61719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Uma imagem com texto, Tipo de letra, captura de ecrã, preto&#10;&#10;Descrição gerada automaticamente">
            <a:extLst>
              <a:ext uri="{FF2B5EF4-FFF2-40B4-BE49-F238E27FC236}">
                <a16:creationId xmlns:a16="http://schemas.microsoft.com/office/drawing/2014/main" id="{9DE16E00-748F-BB25-4C63-44D965CB7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14" y="533803"/>
            <a:ext cx="3258588" cy="1621147"/>
          </a:xfrm>
          <a:prstGeom prst="rect">
            <a:avLst/>
          </a:prstGeom>
        </p:spPr>
      </p:pic>
      <p:pic>
        <p:nvPicPr>
          <p:cNvPr id="6" name="Imagem 5" descr="Uma imagem com texto, captura de ecrã, mapa&#10;&#10;Descrição gerada automaticamente">
            <a:extLst>
              <a:ext uri="{FF2B5EF4-FFF2-40B4-BE49-F238E27FC236}">
                <a16:creationId xmlns:a16="http://schemas.microsoft.com/office/drawing/2014/main" id="{47C4F448-4038-088A-BE81-C5804D2AD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14" y="2540786"/>
            <a:ext cx="3258588" cy="1613000"/>
          </a:xfrm>
          <a:prstGeom prst="rect">
            <a:avLst/>
          </a:prstGeom>
        </p:spPr>
      </p:pic>
      <p:pic>
        <p:nvPicPr>
          <p:cNvPr id="5" name="Imagem 4" descr="Uma imagem com texto, captura de ecrã, número, Tipo de letra&#10;&#10;Descrição gerada automaticamente">
            <a:extLst>
              <a:ext uri="{FF2B5EF4-FFF2-40B4-BE49-F238E27FC236}">
                <a16:creationId xmlns:a16="http://schemas.microsoft.com/office/drawing/2014/main" id="{45675D34-A8BA-6809-BFC1-37673DD53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714" y="4551841"/>
            <a:ext cx="3258588" cy="159670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549884E-33B3-ABD8-5661-893A8E53FA90}"/>
              </a:ext>
            </a:extLst>
          </p:cNvPr>
          <p:cNvSpPr txBox="1"/>
          <p:nvPr/>
        </p:nvSpPr>
        <p:spPr>
          <a:xfrm>
            <a:off x="8270240" y="6441440"/>
            <a:ext cx="39217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/>
              <a:t>Apresentador: Gabriel Bueno da Silva</a:t>
            </a:r>
          </a:p>
        </p:txBody>
      </p:sp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C393D-2A32-56F5-245C-AF62B3BE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92405"/>
            <a:ext cx="10515600" cy="1325563"/>
          </a:xfrm>
        </p:spPr>
        <p:txBody>
          <a:bodyPr/>
          <a:lstStyle/>
          <a:p>
            <a:r>
              <a:rPr lang="pt-PT" b="1"/>
              <a:t>Resumo do Projeto DATANIT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20EC2AA-90B1-F931-722E-AFC1490F75B3}"/>
              </a:ext>
            </a:extLst>
          </p:cNvPr>
          <p:cNvSpPr txBox="1"/>
          <p:nvPr/>
        </p:nvSpPr>
        <p:spPr>
          <a:xfrm>
            <a:off x="690880" y="1513840"/>
            <a:ext cx="3078480" cy="2585323"/>
          </a:xfrm>
          <a:prstGeom prst="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3844312185">
                  <a:custGeom>
                    <a:avLst/>
                    <a:gdLst>
                      <a:gd name="connsiteX0" fmla="*/ 0 w 3078480"/>
                      <a:gd name="connsiteY0" fmla="*/ 0 h 2308324"/>
                      <a:gd name="connsiteX1" fmla="*/ 3078480 w 3078480"/>
                      <a:gd name="connsiteY1" fmla="*/ 0 h 2308324"/>
                      <a:gd name="connsiteX2" fmla="*/ 3078480 w 3078480"/>
                      <a:gd name="connsiteY2" fmla="*/ 2308324 h 2308324"/>
                      <a:gd name="connsiteX3" fmla="*/ 0 w 3078480"/>
                      <a:gd name="connsiteY3" fmla="*/ 2308324 h 2308324"/>
                      <a:gd name="connsiteX4" fmla="*/ 0 w 3078480"/>
                      <a:gd name="connsiteY4" fmla="*/ 0 h 23083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78480" h="2308324" fill="none" extrusionOk="0">
                        <a:moveTo>
                          <a:pt x="0" y="0"/>
                        </a:moveTo>
                        <a:cubicBezTo>
                          <a:pt x="317058" y="-45246"/>
                          <a:pt x="2251114" y="147712"/>
                          <a:pt x="3078480" y="0"/>
                        </a:cubicBezTo>
                        <a:cubicBezTo>
                          <a:pt x="3171837" y="550031"/>
                          <a:pt x="2952834" y="1902105"/>
                          <a:pt x="3078480" y="2308324"/>
                        </a:cubicBezTo>
                        <a:cubicBezTo>
                          <a:pt x="2090090" y="2323569"/>
                          <a:pt x="418735" y="2375713"/>
                          <a:pt x="0" y="2308324"/>
                        </a:cubicBezTo>
                        <a:cubicBezTo>
                          <a:pt x="-155930" y="1641305"/>
                          <a:pt x="101352" y="942128"/>
                          <a:pt x="0" y="0"/>
                        </a:cubicBezTo>
                        <a:close/>
                      </a:path>
                      <a:path w="3078480" h="2308324" stroke="0" extrusionOk="0">
                        <a:moveTo>
                          <a:pt x="0" y="0"/>
                        </a:moveTo>
                        <a:cubicBezTo>
                          <a:pt x="1208929" y="-56584"/>
                          <a:pt x="2527480" y="128967"/>
                          <a:pt x="3078480" y="0"/>
                        </a:cubicBezTo>
                        <a:cubicBezTo>
                          <a:pt x="3241001" y="535177"/>
                          <a:pt x="3177983" y="1841960"/>
                          <a:pt x="3078480" y="2308324"/>
                        </a:cubicBezTo>
                        <a:cubicBezTo>
                          <a:pt x="1742991" y="2281290"/>
                          <a:pt x="506431" y="2332015"/>
                          <a:pt x="0" y="2308324"/>
                        </a:cubicBezTo>
                        <a:cubicBezTo>
                          <a:pt x="158182" y="1573030"/>
                          <a:pt x="12338" y="86326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>
                <a:ea typeface="+mn-lt"/>
                <a:cs typeface="+mn-lt"/>
              </a:rPr>
              <a:t>Objetivo:</a:t>
            </a:r>
          </a:p>
          <a:p>
            <a:br>
              <a:rPr lang="pt-PT">
                <a:ea typeface="+mn-lt"/>
                <a:cs typeface="+mn-lt"/>
              </a:rPr>
            </a:br>
            <a:r>
              <a:rPr lang="pt-PT">
                <a:ea typeface="+mn-lt"/>
                <a:cs typeface="+mn-lt"/>
              </a:rPr>
              <a:t>Construir uma base de dados chamada DATANIT para centralizar informações sobre os Núcleos de Inovação Tecnológica (NIT) das principais universidades brasileiras.</a:t>
            </a:r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1720742-24F3-9D8A-DB87-D97A337FE29C}"/>
              </a:ext>
            </a:extLst>
          </p:cNvPr>
          <p:cNvSpPr txBox="1"/>
          <p:nvPr/>
        </p:nvSpPr>
        <p:spPr>
          <a:xfrm>
            <a:off x="3962400" y="1513840"/>
            <a:ext cx="2743200" cy="258532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>
                <a:ea typeface="+mn-lt"/>
                <a:cs typeface="+mn-lt"/>
              </a:rPr>
              <a:t>Dados Coletados:</a:t>
            </a:r>
          </a:p>
          <a:p>
            <a:br>
              <a:rPr lang="pt-PT">
                <a:ea typeface="+mn-lt"/>
                <a:cs typeface="+mn-lt"/>
              </a:rPr>
            </a:br>
            <a:r>
              <a:rPr lang="pt-PT">
                <a:ea typeface="+mn-lt"/>
                <a:cs typeface="+mn-lt"/>
              </a:rPr>
              <a:t>• Nome do NIT</a:t>
            </a:r>
            <a:endParaRPr lang="pt-PT"/>
          </a:p>
          <a:p>
            <a:r>
              <a:rPr lang="pt-PT">
                <a:ea typeface="+mn-lt"/>
                <a:cs typeface="+mn-lt"/>
              </a:rPr>
              <a:t>• Website e endereço físico</a:t>
            </a:r>
            <a:endParaRPr lang="pt-PT"/>
          </a:p>
          <a:p>
            <a:r>
              <a:rPr lang="pt-PT">
                <a:ea typeface="+mn-lt"/>
                <a:cs typeface="+mn-lt"/>
              </a:rPr>
              <a:t>• Descrição e perfil no Instagram (quando disponível)</a:t>
            </a:r>
            <a:endParaRPr lang="pt-PT"/>
          </a:p>
          <a:p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8AB7CCB-8B14-0985-31C2-F2AD1E7BA998}"/>
              </a:ext>
            </a:extLst>
          </p:cNvPr>
          <p:cNvSpPr txBox="1"/>
          <p:nvPr/>
        </p:nvSpPr>
        <p:spPr>
          <a:xfrm>
            <a:off x="6888479" y="1513840"/>
            <a:ext cx="4785360" cy="258532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>
                <a:ea typeface="+mn-lt"/>
                <a:cs typeface="+mn-lt"/>
              </a:rPr>
              <a:t>Desenvolvimento:</a:t>
            </a:r>
          </a:p>
          <a:p>
            <a:endParaRPr lang="pt-PT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PT">
                <a:ea typeface="+mn-lt"/>
                <a:cs typeface="+mn-lt"/>
              </a:rPr>
              <a:t>Ferramentas Utilizadas: C#, JavaScript, Vue.js, HTML, CSS</a:t>
            </a:r>
            <a:endParaRPr lang="pt-PT"/>
          </a:p>
          <a:p>
            <a:pPr marL="285750" indent="-285750">
              <a:buFont typeface="Arial"/>
              <a:buChar char="•"/>
            </a:pPr>
            <a:r>
              <a:rPr lang="pt-PT">
                <a:ea typeface="+mn-lt"/>
                <a:cs typeface="+mn-lt"/>
              </a:rPr>
              <a:t>Funcionalidades: Busca por universidades/</a:t>
            </a:r>
            <a:r>
              <a:rPr lang="pt-PT" err="1">
                <a:ea typeface="+mn-lt"/>
                <a:cs typeface="+mn-lt"/>
              </a:rPr>
              <a:t>NITs</a:t>
            </a:r>
            <a:r>
              <a:rPr lang="pt-PT">
                <a:ea typeface="+mn-lt"/>
                <a:cs typeface="+mn-lt"/>
              </a:rPr>
              <a:t> e </a:t>
            </a:r>
            <a:r>
              <a:rPr lang="pt-PT" err="1">
                <a:ea typeface="+mn-lt"/>
                <a:cs typeface="+mn-lt"/>
              </a:rPr>
              <a:t>georreferenciamento</a:t>
            </a:r>
            <a:r>
              <a:rPr lang="pt-PT">
                <a:ea typeface="+mn-lt"/>
                <a:cs typeface="+mn-lt"/>
              </a:rPr>
              <a:t> dos núcleos no mapa</a:t>
            </a:r>
          </a:p>
          <a:p>
            <a:endParaRPr lang="pt-PT">
              <a:ea typeface="+mn-lt"/>
              <a:cs typeface="+mn-lt"/>
            </a:endParaRPr>
          </a:p>
          <a:p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F8FAAD1-4EFC-381F-73CB-863DDECE2A61}"/>
              </a:ext>
            </a:extLst>
          </p:cNvPr>
          <p:cNvSpPr txBox="1"/>
          <p:nvPr/>
        </p:nvSpPr>
        <p:spPr>
          <a:xfrm>
            <a:off x="690880" y="4307840"/>
            <a:ext cx="3078480" cy="20313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Resultados</a:t>
            </a:r>
            <a:r>
              <a:rPr lang="en-US"/>
              <a:t>:</a:t>
            </a:r>
          </a:p>
          <a:p>
            <a:endParaRPr lang="en-US"/>
          </a:p>
          <a:p>
            <a:r>
              <a:rPr lang="en-US"/>
              <a:t>• 156 NITs </a:t>
            </a:r>
            <a:r>
              <a:rPr lang="en-US" err="1"/>
              <a:t>identificados</a:t>
            </a:r>
            <a:r>
              <a:rPr lang="en-US"/>
              <a:t> </a:t>
            </a:r>
            <a:r>
              <a:rPr lang="en-US" err="1"/>
              <a:t>em</a:t>
            </a:r>
            <a:r>
              <a:rPr lang="en-US"/>
              <a:t> </a:t>
            </a:r>
            <a:r>
              <a:rPr lang="en-US" err="1"/>
              <a:t>universidades</a:t>
            </a:r>
            <a:r>
              <a:rPr lang="en-US"/>
              <a:t> </a:t>
            </a:r>
            <a:r>
              <a:rPr lang="en-US" err="1"/>
              <a:t>brasileiras</a:t>
            </a:r>
            <a:endParaRPr lang="en-US"/>
          </a:p>
          <a:p>
            <a:r>
              <a:rPr lang="en-US"/>
              <a:t>• </a:t>
            </a:r>
            <a:r>
              <a:rPr lang="en-US" err="1"/>
              <a:t>Mecanismo</a:t>
            </a:r>
            <a:r>
              <a:rPr lang="en-US"/>
              <a:t> de </a:t>
            </a:r>
            <a:r>
              <a:rPr lang="en-US" err="1"/>
              <a:t>busca</a:t>
            </a:r>
            <a:r>
              <a:rPr lang="en-US"/>
              <a:t> e </a:t>
            </a:r>
            <a:r>
              <a:rPr lang="en-US" err="1"/>
              <a:t>mapa</a:t>
            </a:r>
            <a:r>
              <a:rPr lang="en-US"/>
              <a:t> </a:t>
            </a:r>
            <a:r>
              <a:rPr lang="en-US" err="1"/>
              <a:t>interativo</a:t>
            </a:r>
            <a:r>
              <a:rPr lang="en-US"/>
              <a:t> para </a:t>
            </a:r>
            <a:r>
              <a:rPr lang="en-US" err="1"/>
              <a:t>localização</a:t>
            </a:r>
            <a:r>
              <a:rPr lang="en-US"/>
              <a:t> dos NITs</a:t>
            </a:r>
          </a:p>
        </p:txBody>
      </p:sp>
    </p:spTree>
    <p:extLst>
      <p:ext uri="{BB962C8B-B14F-4D97-AF65-F5344CB8AC3E}">
        <p14:creationId xmlns:p14="http://schemas.microsoft.com/office/powerpoint/2010/main" val="1704916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EDF30D-E160-019B-934E-0917B43F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t-PT" sz="4000" b="1">
                <a:solidFill>
                  <a:schemeClr val="bg1"/>
                </a:solidFill>
              </a:rPr>
              <a:t>Introdução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404D448-9756-2C17-9DEE-FC0131238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pt-PT" sz="2200">
                <a:ea typeface="+mn-lt"/>
                <a:cs typeface="+mn-lt"/>
              </a:rPr>
              <a:t>As universidades brasileiras são essenciais para o sistema de inovação do país, promovendo pesquisa científica, inovação tecnológica e colaborando com o setor produtivo para o desenvolvimento de novas tecnologias.</a:t>
            </a:r>
            <a:endParaRPr lang="pt-PT" sz="2200"/>
          </a:p>
          <a:p>
            <a:endParaRPr lang="pt-PT" sz="2200"/>
          </a:p>
          <a:p>
            <a:endParaRPr lang="pt-PT" sz="2200"/>
          </a:p>
          <a:p>
            <a:r>
              <a:rPr lang="pt-PT" sz="2200">
                <a:ea typeface="+mn-lt"/>
                <a:cs typeface="+mn-lt"/>
              </a:rPr>
              <a:t>Importância dos NITs (Núcleos de Inovação Tecnológica):</a:t>
            </a:r>
            <a:endParaRPr lang="pt-PT" sz="2200"/>
          </a:p>
          <a:p>
            <a:r>
              <a:rPr lang="pt-PT" sz="2200">
                <a:ea typeface="+mn-lt"/>
                <a:cs typeface="+mn-lt"/>
              </a:rPr>
              <a:t>• Criados pela Lei de Inovação (2004) para fomentar e organizar a inovação dentro das universidades e Instituições Científicas e Tecnológicas (</a:t>
            </a:r>
            <a:r>
              <a:rPr lang="pt-PT" sz="2200" err="1">
                <a:ea typeface="+mn-lt"/>
                <a:cs typeface="+mn-lt"/>
              </a:rPr>
              <a:t>ICTs</a:t>
            </a:r>
            <a:r>
              <a:rPr lang="pt-PT" sz="2200">
                <a:ea typeface="+mn-lt"/>
                <a:cs typeface="+mn-lt"/>
              </a:rPr>
              <a:t>)</a:t>
            </a:r>
            <a:endParaRPr lang="pt-PT" sz="2200"/>
          </a:p>
          <a:p>
            <a:r>
              <a:rPr lang="pt-PT" sz="2200">
                <a:ea typeface="+mn-lt"/>
                <a:cs typeface="+mn-lt"/>
              </a:rPr>
              <a:t>• Facilitam a proteção do conhecimento e a transferência de tecnologia ao mercado</a:t>
            </a:r>
            <a:endParaRPr lang="pt-PT" sz="2200"/>
          </a:p>
          <a:p>
            <a:endParaRPr lang="pt-PT" sz="2200"/>
          </a:p>
        </p:txBody>
      </p:sp>
    </p:spTree>
    <p:extLst>
      <p:ext uri="{BB962C8B-B14F-4D97-AF65-F5344CB8AC3E}">
        <p14:creationId xmlns:p14="http://schemas.microsoft.com/office/powerpoint/2010/main" val="1631608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3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4" descr="Person with idea concept">
            <a:extLst>
              <a:ext uri="{FF2B5EF4-FFF2-40B4-BE49-F238E27FC236}">
                <a16:creationId xmlns:a16="http://schemas.microsoft.com/office/drawing/2014/main" id="{A3B1C711-1607-D900-EEC6-3A2DF90848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84" r="-1" b="-1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8" name="Rectangle 41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B7F09D-8518-F8CE-4654-E8A69BD1B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228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b="1" err="1"/>
              <a:t>Problema</a:t>
            </a:r>
            <a:endParaRPr lang="en-US" sz="5200" b="1"/>
          </a:p>
        </p:txBody>
      </p:sp>
    </p:spTree>
    <p:extLst>
      <p:ext uri="{BB962C8B-B14F-4D97-AF65-F5344CB8AC3E}">
        <p14:creationId xmlns:p14="http://schemas.microsoft.com/office/powerpoint/2010/main" val="81999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3212F-3A17-673C-D135-F8A3C10B4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3031443"/>
            <a:ext cx="4978399" cy="8688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b="1" err="1"/>
              <a:t>Metodologia</a:t>
            </a:r>
            <a:r>
              <a:rPr lang="en-US" sz="5200" b="1"/>
              <a:t>:</a:t>
            </a:r>
            <a:endParaRPr lang="pt-PT"/>
          </a:p>
        </p:txBody>
      </p:sp>
      <p:pic>
        <p:nvPicPr>
          <p:cNvPr id="7" name="Graphic 6" descr="Alvo">
            <a:extLst>
              <a:ext uri="{FF2B5EF4-FFF2-40B4-BE49-F238E27FC236}">
                <a16:creationId xmlns:a16="http://schemas.microsoft.com/office/drawing/2014/main" id="{60C2BEB4-1657-5228-A425-F38885F46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Alvo">
            <a:extLst>
              <a:ext uri="{FF2B5EF4-FFF2-40B4-BE49-F238E27FC236}">
                <a16:creationId xmlns:a16="http://schemas.microsoft.com/office/drawing/2014/main" id="{078F7408-3768-4EBD-A3C2-EED978492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3865910-38BD-F293-B26C-00DEE0E5AFD2}"/>
              </a:ext>
            </a:extLst>
          </p:cNvPr>
          <p:cNvSpPr/>
          <p:nvPr/>
        </p:nvSpPr>
        <p:spPr>
          <a:xfrm>
            <a:off x="6350000" y="5750560"/>
            <a:ext cx="2540000" cy="7518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2F49D25-727B-7404-F741-D660C64A98E7}"/>
              </a:ext>
            </a:extLst>
          </p:cNvPr>
          <p:cNvSpPr/>
          <p:nvPr/>
        </p:nvSpPr>
        <p:spPr>
          <a:xfrm>
            <a:off x="3413760" y="5750559"/>
            <a:ext cx="2540000" cy="7518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9EA39D8-8921-6BF4-EFD6-C4361F9F87D2}"/>
              </a:ext>
            </a:extLst>
          </p:cNvPr>
          <p:cNvSpPr/>
          <p:nvPr/>
        </p:nvSpPr>
        <p:spPr>
          <a:xfrm>
            <a:off x="508000" y="5750558"/>
            <a:ext cx="2540000" cy="7518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FC35162-E4F8-094C-D255-74EF459860DC}"/>
              </a:ext>
            </a:extLst>
          </p:cNvPr>
          <p:cNvSpPr txBox="1"/>
          <p:nvPr/>
        </p:nvSpPr>
        <p:spPr>
          <a:xfrm>
            <a:off x="792480" y="5801360"/>
            <a:ext cx="212344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b="1">
                <a:solidFill>
                  <a:schemeClr val="bg1"/>
                </a:solidFill>
              </a:rPr>
              <a:t>Identificação</a:t>
            </a:r>
            <a:r>
              <a:rPr lang="pt-PT"/>
              <a:t> </a:t>
            </a:r>
            <a:r>
              <a:rPr lang="pt-PT" b="1">
                <a:solidFill>
                  <a:schemeClr val="bg1"/>
                </a:solidFill>
              </a:rPr>
              <a:t>das</a:t>
            </a:r>
            <a:r>
              <a:rPr lang="pt-PT" b="1"/>
              <a:t> </a:t>
            </a:r>
            <a:r>
              <a:rPr lang="pt-PT" b="1">
                <a:solidFill>
                  <a:schemeClr val="bg1"/>
                </a:solidFill>
              </a:rPr>
              <a:t>Universidades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A267A84-F98C-B235-748F-90F78481054C}"/>
              </a:ext>
            </a:extLst>
          </p:cNvPr>
          <p:cNvSpPr txBox="1"/>
          <p:nvPr/>
        </p:nvSpPr>
        <p:spPr>
          <a:xfrm>
            <a:off x="3484880" y="5801360"/>
            <a:ext cx="240792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b="1">
                <a:solidFill>
                  <a:srgbClr val="FFFFFF"/>
                </a:solidFill>
              </a:rPr>
              <a:t>Coleta de Dados dos </a:t>
            </a:r>
            <a:r>
              <a:rPr lang="pt-PT" b="1" err="1">
                <a:solidFill>
                  <a:srgbClr val="FFFFFF"/>
                </a:solidFill>
              </a:rPr>
              <a:t>NITs</a:t>
            </a:r>
            <a:endParaRPr lang="pt-PT" b="1">
              <a:solidFill>
                <a:srgbClr val="FFFFFF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7BAF269-223C-83CF-7F4B-92B42BF07E59}"/>
              </a:ext>
            </a:extLst>
          </p:cNvPr>
          <p:cNvSpPr txBox="1"/>
          <p:nvPr/>
        </p:nvSpPr>
        <p:spPr>
          <a:xfrm>
            <a:off x="6400799" y="5801360"/>
            <a:ext cx="24384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b="1">
                <a:solidFill>
                  <a:schemeClr val="bg1"/>
                </a:solidFill>
              </a:rPr>
              <a:t>Desenvolvimento da Base de Dados</a:t>
            </a:r>
          </a:p>
        </p:txBody>
      </p: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6194133D-78FC-B994-E7FD-3B6551AC58A5}"/>
              </a:ext>
            </a:extLst>
          </p:cNvPr>
          <p:cNvCxnSpPr/>
          <p:nvPr/>
        </p:nvCxnSpPr>
        <p:spPr>
          <a:xfrm>
            <a:off x="3090545" y="6123305"/>
            <a:ext cx="3251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unidirecional 17">
            <a:extLst>
              <a:ext uri="{FF2B5EF4-FFF2-40B4-BE49-F238E27FC236}">
                <a16:creationId xmlns:a16="http://schemas.microsoft.com/office/drawing/2014/main" id="{83E23464-0D49-DEFC-B124-12381B5EBA6A}"/>
              </a:ext>
            </a:extLst>
          </p:cNvPr>
          <p:cNvCxnSpPr>
            <a:cxnSpLocks/>
          </p:cNvCxnSpPr>
          <p:nvPr/>
        </p:nvCxnSpPr>
        <p:spPr>
          <a:xfrm>
            <a:off x="6026784" y="6123305"/>
            <a:ext cx="3251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014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E519B7-7D09-D119-1A10-E27499BA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Desenvolvimento</a:t>
            </a:r>
            <a:endParaRPr lang="en-US" sz="3200" b="1" kern="12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Marcador de Posição de Conteúdo 3" descr="Uma imagem com texto, captura de ecrã, logótipo, Tipo de letra&#10;&#10;Descrição gerada automaticamente">
            <a:extLst>
              <a:ext uri="{FF2B5EF4-FFF2-40B4-BE49-F238E27FC236}">
                <a16:creationId xmlns:a16="http://schemas.microsoft.com/office/drawing/2014/main" id="{C8FEE065-E6EE-5E31-362B-BDFDBF5DC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5514" y="1675227"/>
            <a:ext cx="950097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2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4">
            <a:extLst>
              <a:ext uri="{FF2B5EF4-FFF2-40B4-BE49-F238E27FC236}">
                <a16:creationId xmlns:a16="http://schemas.microsoft.com/office/drawing/2014/main" id="{19C052EA-05E2-403D-965E-52D1BFFA2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AFD333-9E3D-D6F1-1901-9D43403B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47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Resultado</a:t>
            </a:r>
            <a:r>
              <a:rPr lang="en-US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e </a:t>
            </a:r>
            <a:r>
              <a:rPr lang="en-US" b="1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Próximos</a:t>
            </a:r>
            <a:r>
              <a:rPr lang="en-US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Passos</a:t>
            </a:r>
          </a:p>
        </p:txBody>
      </p:sp>
      <p:sp useBgFill="1">
        <p:nvSpPr>
          <p:cNvPr id="26" name="Rectangle 16">
            <a:extLst>
              <a:ext uri="{FF2B5EF4-FFF2-40B4-BE49-F238E27FC236}">
                <a16:creationId xmlns:a16="http://schemas.microsoft.com/office/drawing/2014/main" id="{4C1936B8-2FFB-4F78-8388-B8C282B8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67C2EDD-4FB9-640F-7AA6-556CA6481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3939"/>
            <a:ext cx="5097779" cy="40763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br>
              <a:rPr lang="en-US" sz="1100"/>
            </a:br>
            <a:r>
              <a:rPr lang="en-US" sz="1100" b="1" err="1"/>
              <a:t>Resultado</a:t>
            </a:r>
            <a:r>
              <a:rPr lang="en-US" sz="1100" b="1"/>
              <a:t>:</a:t>
            </a:r>
            <a:endParaRPr lang="pt-PT" b="1"/>
          </a:p>
          <a:p>
            <a:pPr marL="0"/>
            <a:endParaRPr lang="en-US" sz="1100"/>
          </a:p>
          <a:p>
            <a:pPr marL="0" indent="0">
              <a:buNone/>
            </a:pPr>
            <a:r>
              <a:rPr lang="en-US" sz="1200"/>
              <a:t>• Base de Dados </a:t>
            </a:r>
            <a:r>
              <a:rPr lang="en-US" sz="1200" err="1"/>
              <a:t>Completa</a:t>
            </a:r>
            <a:r>
              <a:rPr lang="en-US" sz="1200"/>
              <a:t>:</a:t>
            </a:r>
          </a:p>
          <a:p>
            <a:pPr marL="0" indent="0">
              <a:buNone/>
            </a:pPr>
            <a:r>
              <a:rPr lang="en-US" sz="1200"/>
              <a:t>• 156 NITs </a:t>
            </a:r>
            <a:r>
              <a:rPr lang="en-US" sz="1200" err="1"/>
              <a:t>identificados</a:t>
            </a:r>
            <a:r>
              <a:rPr lang="en-US" sz="1200"/>
              <a:t> </a:t>
            </a:r>
            <a:r>
              <a:rPr lang="en-US" sz="1200" err="1"/>
              <a:t>em</a:t>
            </a:r>
            <a:r>
              <a:rPr lang="en-US" sz="1200"/>
              <a:t> </a:t>
            </a:r>
            <a:r>
              <a:rPr lang="en-US" sz="1200" err="1"/>
              <a:t>universidades</a:t>
            </a:r>
            <a:r>
              <a:rPr lang="en-US" sz="1200"/>
              <a:t> </a:t>
            </a:r>
            <a:r>
              <a:rPr lang="en-US" sz="1200" err="1"/>
              <a:t>brasileiras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• Dados </a:t>
            </a:r>
            <a:r>
              <a:rPr lang="en-US" sz="1200" err="1"/>
              <a:t>organizados</a:t>
            </a:r>
            <a:r>
              <a:rPr lang="en-US" sz="1200"/>
              <a:t> </a:t>
            </a:r>
            <a:r>
              <a:rPr lang="en-US" sz="1200" err="1"/>
              <a:t>em</a:t>
            </a:r>
            <a:r>
              <a:rPr lang="en-US" sz="1200"/>
              <a:t> </a:t>
            </a:r>
            <a:r>
              <a:rPr lang="en-US" sz="1200" err="1"/>
              <a:t>uma</a:t>
            </a:r>
            <a:r>
              <a:rPr lang="en-US" sz="1200"/>
              <a:t> </a:t>
            </a:r>
            <a:r>
              <a:rPr lang="en-US" sz="1200" err="1"/>
              <a:t>plataforma</a:t>
            </a:r>
            <a:r>
              <a:rPr lang="en-US" sz="1200"/>
              <a:t> que </a:t>
            </a:r>
            <a:r>
              <a:rPr lang="en-US" sz="1200" err="1"/>
              <a:t>permite</a:t>
            </a:r>
            <a:r>
              <a:rPr lang="en-US" sz="1200"/>
              <a:t> consulta e download</a:t>
            </a:r>
          </a:p>
          <a:p>
            <a:pPr marL="0" indent="0">
              <a:buNone/>
            </a:pPr>
            <a:r>
              <a:rPr lang="en-US" sz="1200"/>
              <a:t>• </a:t>
            </a:r>
            <a:r>
              <a:rPr lang="en-US" sz="1200" err="1"/>
              <a:t>Funcionalidades</a:t>
            </a:r>
            <a:r>
              <a:rPr lang="en-US" sz="1200"/>
              <a:t> da Plataforma:</a:t>
            </a:r>
          </a:p>
          <a:p>
            <a:pPr marL="0" indent="0">
              <a:buNone/>
            </a:pPr>
            <a:r>
              <a:rPr lang="en-US" sz="1200"/>
              <a:t>• </a:t>
            </a:r>
            <a:r>
              <a:rPr lang="en-US" sz="1200" err="1"/>
              <a:t>Busca</a:t>
            </a:r>
            <a:r>
              <a:rPr lang="en-US" sz="1200"/>
              <a:t> </a:t>
            </a:r>
            <a:r>
              <a:rPr lang="en-US" sz="1200" err="1"/>
              <a:t>por</a:t>
            </a:r>
            <a:r>
              <a:rPr lang="en-US" sz="1200"/>
              <a:t> </a:t>
            </a:r>
            <a:r>
              <a:rPr lang="en-US" sz="1200" err="1"/>
              <a:t>Universidades</a:t>
            </a:r>
            <a:r>
              <a:rPr lang="en-US" sz="1200"/>
              <a:t> e NITs</a:t>
            </a:r>
          </a:p>
          <a:p>
            <a:pPr marL="0" indent="0">
              <a:buNone/>
            </a:pPr>
            <a:r>
              <a:rPr lang="en-US" sz="1200"/>
              <a:t>• Mapa </a:t>
            </a:r>
            <a:r>
              <a:rPr lang="en-US" sz="1200" err="1"/>
              <a:t>Interativo</a:t>
            </a:r>
            <a:r>
              <a:rPr lang="en-US" sz="1200"/>
              <a:t> com </a:t>
            </a:r>
            <a:r>
              <a:rPr lang="en-US" sz="1200" err="1"/>
              <a:t>georreferenciamento</a:t>
            </a:r>
            <a:r>
              <a:rPr lang="en-US" sz="1200"/>
              <a:t> dos NITs</a:t>
            </a:r>
          </a:p>
          <a:p>
            <a:pPr marL="0" indent="0">
              <a:buNone/>
            </a:pPr>
            <a:r>
              <a:rPr lang="en-US" sz="1200"/>
              <a:t>• </a:t>
            </a:r>
            <a:r>
              <a:rPr lang="en-US" sz="1200" err="1"/>
              <a:t>Informações</a:t>
            </a:r>
            <a:r>
              <a:rPr lang="en-US" sz="1200"/>
              <a:t> </a:t>
            </a:r>
            <a:r>
              <a:rPr lang="en-US" sz="1200" err="1"/>
              <a:t>Detalhadas</a:t>
            </a:r>
            <a:r>
              <a:rPr lang="en-US" sz="1200"/>
              <a:t> </a:t>
            </a:r>
            <a:r>
              <a:rPr lang="en-US" sz="1200" err="1"/>
              <a:t>sobre</a:t>
            </a:r>
            <a:r>
              <a:rPr lang="en-US" sz="1200"/>
              <a:t> </a:t>
            </a:r>
            <a:r>
              <a:rPr lang="en-US" sz="1200" err="1"/>
              <a:t>cada</a:t>
            </a:r>
            <a:r>
              <a:rPr lang="en-US" sz="1200"/>
              <a:t> NIT (</a:t>
            </a:r>
            <a:r>
              <a:rPr lang="en-US" sz="1200" err="1"/>
              <a:t>nome</a:t>
            </a:r>
            <a:r>
              <a:rPr lang="en-US" sz="1200"/>
              <a:t>, </a:t>
            </a:r>
            <a:r>
              <a:rPr lang="en-US" sz="1200" err="1"/>
              <a:t>endereço</a:t>
            </a:r>
            <a:r>
              <a:rPr lang="en-US" sz="1200"/>
              <a:t>, website, redes </a:t>
            </a:r>
            <a:r>
              <a:rPr lang="en-US" sz="1200" err="1"/>
              <a:t>sociais</a:t>
            </a:r>
            <a:r>
              <a:rPr lang="en-US" sz="1200"/>
              <a:t>)</a:t>
            </a:r>
          </a:p>
          <a:p>
            <a:pPr marL="0" indent="0">
              <a:buNone/>
            </a:pPr>
            <a:r>
              <a:rPr lang="en-US" sz="1200"/>
              <a:t>• </a:t>
            </a:r>
            <a:r>
              <a:rPr lang="en-US" sz="1200" err="1"/>
              <a:t>Acesso</a:t>
            </a:r>
            <a:r>
              <a:rPr lang="en-US" sz="1200"/>
              <a:t> Público e </a:t>
            </a:r>
            <a:r>
              <a:rPr lang="en-US" sz="1200" err="1"/>
              <a:t>Prático</a:t>
            </a:r>
            <a:r>
              <a:rPr lang="en-US" sz="1200"/>
              <a:t>:</a:t>
            </a:r>
          </a:p>
          <a:p>
            <a:pPr marL="0" indent="0">
              <a:buNone/>
            </a:pPr>
            <a:r>
              <a:rPr lang="en-US" sz="1200"/>
              <a:t>• </a:t>
            </a:r>
            <a:r>
              <a:rPr lang="en-US" sz="1200" err="1"/>
              <a:t>Usuários</a:t>
            </a:r>
            <a:r>
              <a:rPr lang="en-US" sz="1200"/>
              <a:t> </a:t>
            </a:r>
            <a:r>
              <a:rPr lang="en-US" sz="1200" err="1"/>
              <a:t>podem</a:t>
            </a:r>
            <a:r>
              <a:rPr lang="en-US" sz="1200"/>
              <a:t> </a:t>
            </a:r>
            <a:r>
              <a:rPr lang="en-US" sz="1200" err="1"/>
              <a:t>baixar</a:t>
            </a:r>
            <a:r>
              <a:rPr lang="en-US" sz="1200"/>
              <a:t> a </a:t>
            </a:r>
            <a:r>
              <a:rPr lang="en-US" sz="1200" err="1"/>
              <a:t>coleção</a:t>
            </a:r>
            <a:r>
              <a:rPr lang="en-US" sz="1200"/>
              <a:t> </a:t>
            </a:r>
            <a:r>
              <a:rPr lang="en-US" sz="1200" err="1"/>
              <a:t>completa</a:t>
            </a:r>
            <a:r>
              <a:rPr lang="en-US" sz="1200"/>
              <a:t> de dados</a:t>
            </a:r>
          </a:p>
          <a:p>
            <a:pPr marL="0" indent="0">
              <a:buNone/>
            </a:pPr>
            <a:r>
              <a:rPr lang="en-US" sz="1200"/>
              <a:t>• </a:t>
            </a:r>
            <a:r>
              <a:rPr lang="en-US" sz="1200" err="1"/>
              <a:t>Filtros</a:t>
            </a:r>
            <a:r>
              <a:rPr lang="en-US" sz="1200"/>
              <a:t> </a:t>
            </a:r>
            <a:r>
              <a:rPr lang="en-US" sz="1200" err="1"/>
              <a:t>por</a:t>
            </a:r>
            <a:r>
              <a:rPr lang="en-US" sz="1200"/>
              <a:t> </a:t>
            </a:r>
            <a:r>
              <a:rPr lang="en-US" sz="1200" err="1"/>
              <a:t>instituição</a:t>
            </a:r>
            <a:r>
              <a:rPr lang="en-US" sz="1200"/>
              <a:t>, </a:t>
            </a:r>
            <a:r>
              <a:rPr lang="en-US" sz="1200" err="1"/>
              <a:t>estado</a:t>
            </a:r>
            <a:r>
              <a:rPr lang="en-US" sz="1200"/>
              <a:t>, e outros </a:t>
            </a:r>
            <a:r>
              <a:rPr lang="en-US" sz="1200" err="1"/>
              <a:t>critérios</a:t>
            </a:r>
            <a:endParaRPr lang="en-US" sz="1200"/>
          </a:p>
          <a:p>
            <a:pPr marL="0"/>
            <a:endParaRPr lang="en-US" sz="1100"/>
          </a:p>
          <a:p>
            <a:pPr marL="0"/>
            <a:endParaRPr lang="en-US" sz="1100"/>
          </a:p>
          <a:p>
            <a:pPr marL="0"/>
            <a:endParaRPr lang="en-US" sz="1100"/>
          </a:p>
          <a:p>
            <a:pPr marL="0"/>
            <a:endParaRPr lang="en-US" sz="1100"/>
          </a:p>
          <a:p>
            <a:endParaRPr lang="en-US" sz="1100"/>
          </a:p>
          <a:p>
            <a:pPr marL="0"/>
            <a:endParaRPr lang="en-US" sz="110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95BDCF-7FCF-CCCE-6E0E-6DFE8474DBEB}"/>
              </a:ext>
            </a:extLst>
          </p:cNvPr>
          <p:cNvSpPr txBox="1"/>
          <p:nvPr/>
        </p:nvSpPr>
        <p:spPr>
          <a:xfrm>
            <a:off x="6256020" y="2100579"/>
            <a:ext cx="5097780" cy="407638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b="1" err="1"/>
              <a:t>Próximos</a:t>
            </a:r>
            <a:r>
              <a:rPr lang="en-US" sz="1600" b="1"/>
              <a:t> </a:t>
            </a:r>
            <a:r>
              <a:rPr lang="en-US" sz="1600" b="1" err="1"/>
              <a:t>passos</a:t>
            </a:r>
            <a:r>
              <a:rPr lang="en-US" sz="1600" b="1"/>
              <a:t>:</a:t>
            </a:r>
            <a:br>
              <a:rPr lang="en-US" sz="1600"/>
            </a:br>
            <a:br>
              <a:rPr lang="en-US" sz="1600"/>
            </a:br>
            <a:r>
              <a:rPr lang="en-US" sz="1600"/>
              <a:t>     1. </a:t>
            </a:r>
            <a:r>
              <a:rPr lang="en-US" sz="1600" err="1"/>
              <a:t>Atualização</a:t>
            </a:r>
            <a:r>
              <a:rPr lang="en-US" sz="1600"/>
              <a:t> </a:t>
            </a:r>
            <a:r>
              <a:rPr lang="en-US" sz="1600" err="1"/>
              <a:t>Contínua</a:t>
            </a:r>
            <a:r>
              <a:rPr lang="en-US" sz="1600"/>
              <a:t> dos Dados:</a:t>
            </a:r>
            <a:endParaRPr lang="pt-PT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/>
              <a:t>• </a:t>
            </a:r>
            <a:r>
              <a:rPr lang="en-US" sz="1600" err="1"/>
              <a:t>Implementar</a:t>
            </a:r>
            <a:r>
              <a:rPr lang="en-US" sz="1600"/>
              <a:t> </a:t>
            </a:r>
            <a:r>
              <a:rPr lang="en-US" sz="1600" err="1"/>
              <a:t>métodos</a:t>
            </a:r>
            <a:r>
              <a:rPr lang="en-US" sz="1600"/>
              <a:t> </a:t>
            </a:r>
            <a:r>
              <a:rPr lang="en-US" sz="1600" err="1"/>
              <a:t>automáticos</a:t>
            </a:r>
            <a:r>
              <a:rPr lang="en-US" sz="1600"/>
              <a:t> para </a:t>
            </a:r>
            <a:r>
              <a:rPr lang="en-US" sz="1600" err="1"/>
              <a:t>manter</a:t>
            </a:r>
            <a:r>
              <a:rPr lang="en-US" sz="1600"/>
              <a:t> </a:t>
            </a:r>
            <a:r>
              <a:rPr lang="en-US" sz="1600" err="1"/>
              <a:t>os</a:t>
            </a:r>
            <a:r>
              <a:rPr lang="en-US" sz="1600"/>
              <a:t> dados </a:t>
            </a:r>
            <a:r>
              <a:rPr lang="en-US" sz="1600" err="1"/>
              <a:t>atualizados</a:t>
            </a:r>
            <a:endParaRPr lang="en-US" sz="160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/>
              <a:t>     2. </a:t>
            </a:r>
            <a:r>
              <a:rPr lang="en-US" sz="1600" err="1"/>
              <a:t>Expansão</a:t>
            </a:r>
            <a:r>
              <a:rPr lang="en-US" sz="1600"/>
              <a:t> das </a:t>
            </a:r>
            <a:r>
              <a:rPr lang="en-US" sz="1600" err="1"/>
              <a:t>Funcionalidades</a:t>
            </a:r>
            <a:r>
              <a:rPr lang="en-US" sz="1600"/>
              <a:t>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/>
              <a:t>• </a:t>
            </a:r>
            <a:r>
              <a:rPr lang="en-US" sz="1600" err="1"/>
              <a:t>Adicionar</a:t>
            </a:r>
            <a:r>
              <a:rPr lang="en-US" sz="1600"/>
              <a:t> </a:t>
            </a:r>
            <a:r>
              <a:rPr lang="en-US" sz="1600" err="1"/>
              <a:t>novos</a:t>
            </a:r>
            <a:r>
              <a:rPr lang="en-US" sz="1600"/>
              <a:t> </a:t>
            </a:r>
            <a:r>
              <a:rPr lang="en-US" sz="1600" err="1"/>
              <a:t>filtros</a:t>
            </a:r>
            <a:r>
              <a:rPr lang="en-US" sz="1600"/>
              <a:t> de </a:t>
            </a:r>
            <a:r>
              <a:rPr lang="en-US" sz="1600" err="1"/>
              <a:t>busca</a:t>
            </a:r>
            <a:r>
              <a:rPr lang="en-US" sz="1600"/>
              <a:t> e </a:t>
            </a:r>
            <a:r>
              <a:rPr lang="en-US" sz="1600" err="1"/>
              <a:t>mais</a:t>
            </a:r>
            <a:r>
              <a:rPr lang="en-US" sz="1600"/>
              <a:t> dados </a:t>
            </a:r>
            <a:r>
              <a:rPr lang="en-US" sz="1600" err="1"/>
              <a:t>relevantes</a:t>
            </a:r>
            <a:r>
              <a:rPr lang="en-US" sz="1600"/>
              <a:t> para </a:t>
            </a:r>
            <a:r>
              <a:rPr lang="en-US" sz="1600" err="1"/>
              <a:t>cada</a:t>
            </a:r>
            <a:r>
              <a:rPr lang="en-US" sz="1600"/>
              <a:t> NIT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sz="1600"/>
              <a:t>     3. </a:t>
            </a:r>
            <a:r>
              <a:rPr lang="en-US" sz="1600" err="1"/>
              <a:t>Integração</a:t>
            </a:r>
            <a:r>
              <a:rPr lang="en-US" sz="1600"/>
              <a:t> com Redes de </a:t>
            </a:r>
            <a:r>
              <a:rPr lang="en-US" sz="1600" err="1"/>
              <a:t>Inovação</a:t>
            </a:r>
            <a:r>
              <a:rPr lang="en-US" sz="1600"/>
              <a:t>:</a:t>
            </a:r>
            <a:endParaRPr lang="en-US"/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sz="1600"/>
              <a:t>• </a:t>
            </a:r>
            <a:r>
              <a:rPr lang="en-US" sz="1600" err="1"/>
              <a:t>Conectar</a:t>
            </a:r>
            <a:r>
              <a:rPr lang="en-US" sz="1600"/>
              <a:t> o DATANIT com </a:t>
            </a:r>
            <a:r>
              <a:rPr lang="en-US" sz="1600" err="1"/>
              <a:t>outras</a:t>
            </a:r>
            <a:r>
              <a:rPr lang="en-US" sz="1600"/>
              <a:t> redes e </a:t>
            </a:r>
            <a:r>
              <a:rPr lang="en-US" sz="1600" err="1"/>
              <a:t>plataformas</a:t>
            </a:r>
            <a:r>
              <a:rPr lang="en-US" sz="1600"/>
              <a:t> de </a:t>
            </a:r>
            <a:r>
              <a:rPr lang="en-US" sz="1600" err="1"/>
              <a:t>inovação</a:t>
            </a:r>
            <a:endParaRPr lang="en-US" err="1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/>
              <a:t>     4. </a:t>
            </a:r>
            <a:r>
              <a:rPr lang="en-US" sz="1600" err="1"/>
              <a:t>Aprimoramento</a:t>
            </a:r>
            <a:r>
              <a:rPr lang="en-US" sz="1600"/>
              <a:t> da </a:t>
            </a:r>
            <a:r>
              <a:rPr lang="en-US" sz="1600" err="1"/>
              <a:t>Experiência</a:t>
            </a:r>
            <a:r>
              <a:rPr lang="en-US" sz="1600"/>
              <a:t> do </a:t>
            </a:r>
            <a:r>
              <a:rPr lang="en-US" sz="1600" err="1"/>
              <a:t>Usuário</a:t>
            </a:r>
            <a:r>
              <a:rPr lang="en-US" sz="1600"/>
              <a:t>: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sz="1600"/>
              <a:t>• </a:t>
            </a:r>
            <a:r>
              <a:rPr lang="en-US" sz="1600" err="1"/>
              <a:t>Melhorias</a:t>
            </a:r>
            <a:r>
              <a:rPr lang="en-US" sz="1600"/>
              <a:t> no design da interface para </a:t>
            </a:r>
            <a:r>
              <a:rPr lang="en-US" sz="1600" err="1"/>
              <a:t>facilitar</a:t>
            </a:r>
            <a:r>
              <a:rPr lang="en-US" sz="1600"/>
              <a:t> </a:t>
            </a:r>
            <a:r>
              <a:rPr lang="en-US" sz="1600" err="1"/>
              <a:t>ainda</a:t>
            </a:r>
            <a:r>
              <a:rPr lang="en-US" sz="1600"/>
              <a:t> </a:t>
            </a:r>
            <a:r>
              <a:rPr lang="en-US" sz="1600" err="1"/>
              <a:t>mais</a:t>
            </a:r>
            <a:r>
              <a:rPr lang="en-US" sz="1600"/>
              <a:t> o </a:t>
            </a:r>
            <a:r>
              <a:rPr lang="en-US" sz="1600" err="1"/>
              <a:t>uso</a:t>
            </a:r>
            <a:r>
              <a:rPr lang="en-US" sz="1600"/>
              <a:t> e a </a:t>
            </a:r>
            <a:r>
              <a:rPr lang="en-US" sz="1600" err="1"/>
              <a:t>navegação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294684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485BFF-C80F-A322-A00F-ADB0434EE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t-PT" sz="4000" b="1">
                <a:solidFill>
                  <a:schemeClr val="bg1"/>
                </a:solidFill>
              </a:rPr>
              <a:t>Fontes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6EF8274-625C-910E-69AC-1FDF66C36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PT" sz="1900">
                <a:ea typeface="+mn-lt"/>
                <a:cs typeface="+mn-lt"/>
              </a:rPr>
              <a:t>ANDRADE, Elizete </a:t>
            </a:r>
            <a:r>
              <a:rPr lang="pt-PT" sz="1900" err="1">
                <a:ea typeface="+mn-lt"/>
                <a:cs typeface="+mn-lt"/>
              </a:rPr>
              <a:t>et</a:t>
            </a:r>
            <a:r>
              <a:rPr lang="pt-PT" sz="1900">
                <a:ea typeface="+mn-lt"/>
                <a:cs typeface="+mn-lt"/>
              </a:rPr>
              <a:t> al. Busca de anterioridade: resultado da parceria entre biblioteca universitária e Núcleo de Inovação Tecnológica. RDBCI, v. 22, p. e024021-e024021, 2024. DOI: </a:t>
            </a:r>
            <a:r>
              <a:rPr lang="pt-PT" sz="1900">
                <a:ea typeface="+mn-lt"/>
                <a:cs typeface="+mn-lt"/>
                <a:hlinkClick r:id="rId2"/>
              </a:rPr>
              <a:t>https://doi.org/10.20396/rdbci.v22i00.8675976</a:t>
            </a:r>
            <a:endParaRPr lang="pt-PT" sz="1900"/>
          </a:p>
          <a:p>
            <a:r>
              <a:rPr lang="pt-PT" sz="1900">
                <a:ea typeface="+mn-lt"/>
                <a:cs typeface="+mn-lt"/>
              </a:rPr>
              <a:t> BRAGA, </a:t>
            </a:r>
            <a:r>
              <a:rPr lang="pt-PT" sz="1900" err="1">
                <a:ea typeface="+mn-lt"/>
                <a:cs typeface="+mn-lt"/>
              </a:rPr>
              <a:t>Patricia</a:t>
            </a:r>
            <a:r>
              <a:rPr lang="pt-PT" sz="1900">
                <a:ea typeface="+mn-lt"/>
                <a:cs typeface="+mn-lt"/>
              </a:rPr>
              <a:t> Seixas da Costa; COSTA, Laís Silveira. A implantação de um núcleo de inovação tecnológica: a experiência da </a:t>
            </a:r>
            <a:r>
              <a:rPr lang="pt-PT" sz="1900" err="1">
                <a:ea typeface="+mn-lt"/>
                <a:cs typeface="+mn-lt"/>
              </a:rPr>
              <a:t>Fiocruz</a:t>
            </a:r>
            <a:r>
              <a:rPr lang="pt-PT" sz="1900">
                <a:ea typeface="+mn-lt"/>
                <a:cs typeface="+mn-lt"/>
              </a:rPr>
              <a:t>. Revista Eletrônica de Comunicação, Informação e Inovação em Saúde, v. 10, n. 4, p. 1-15. 2016. DOI: </a:t>
            </a:r>
            <a:r>
              <a:rPr lang="pt-PT" sz="1900">
                <a:ea typeface="+mn-lt"/>
                <a:cs typeface="+mn-lt"/>
                <a:hlinkClick r:id="rId3"/>
              </a:rPr>
              <a:t>https://doi.org/10.29397/reciis.v10i4.1086</a:t>
            </a:r>
            <a:endParaRPr lang="pt-PT" sz="1900">
              <a:ea typeface="+mn-lt"/>
              <a:cs typeface="+mn-lt"/>
            </a:endParaRPr>
          </a:p>
          <a:p>
            <a:r>
              <a:rPr lang="pt-PT" sz="1900">
                <a:ea typeface="+mn-lt"/>
                <a:cs typeface="+mn-lt"/>
              </a:rPr>
              <a:t> KATZ, Iana </a:t>
            </a:r>
            <a:r>
              <a:rPr lang="pt-PT" sz="1900" err="1">
                <a:ea typeface="+mn-lt"/>
                <a:cs typeface="+mn-lt"/>
              </a:rPr>
              <a:t>Suly</a:t>
            </a:r>
            <a:r>
              <a:rPr lang="pt-PT" sz="1900">
                <a:ea typeface="+mn-lt"/>
                <a:cs typeface="+mn-lt"/>
              </a:rPr>
              <a:t> Santos; PRADO, Flávia Oliveira; SOUZA, Maria Aparecida. Processo de implantação e estruturação do Núcleo de Inovação Tecnológica. Revista Gestão &amp; </a:t>
            </a:r>
            <a:r>
              <a:rPr lang="pt-PT" sz="1900" err="1">
                <a:ea typeface="+mn-lt"/>
                <a:cs typeface="+mn-lt"/>
              </a:rPr>
              <a:t>Tecnologia,v</a:t>
            </a:r>
            <a:r>
              <a:rPr lang="pt-PT" sz="1900">
                <a:ea typeface="+mn-lt"/>
                <a:cs typeface="+mn-lt"/>
              </a:rPr>
              <a:t>. 18, n. 1, p. 225–251, 2018. DOI: </a:t>
            </a:r>
            <a:r>
              <a:rPr lang="pt-PT" sz="1900">
                <a:ea typeface="+mn-lt"/>
                <a:cs typeface="+mn-lt"/>
                <a:hlinkClick r:id="rId4"/>
              </a:rPr>
              <a:t>https://10.20397/2177-6652/2018.v18i1.1112</a:t>
            </a:r>
            <a:endParaRPr lang="pt-PT" sz="1900">
              <a:ea typeface="+mn-lt"/>
              <a:cs typeface="+mn-lt"/>
            </a:endParaRPr>
          </a:p>
          <a:p>
            <a:r>
              <a:rPr lang="pt-PT" sz="1900">
                <a:ea typeface="+mn-lt"/>
                <a:cs typeface="+mn-lt"/>
              </a:rPr>
              <a:t> UNIVERSIDADE FEDERAL DE JUIZ DE FORA. O que são </a:t>
            </a:r>
            <a:r>
              <a:rPr lang="pt-PT" sz="1900" err="1">
                <a:ea typeface="+mn-lt"/>
                <a:cs typeface="+mn-lt"/>
              </a:rPr>
              <a:t>ICTs</a:t>
            </a:r>
            <a:r>
              <a:rPr lang="pt-PT" sz="1900">
                <a:ea typeface="+mn-lt"/>
                <a:cs typeface="+mn-lt"/>
              </a:rPr>
              <a:t>? 2024. Disponível em: </a:t>
            </a:r>
            <a:r>
              <a:rPr lang="pt-PT" sz="1900">
                <a:ea typeface="+mn-lt"/>
                <a:cs typeface="+mn-lt"/>
                <a:hlinkClick r:id="rId5"/>
              </a:rPr>
              <a:t>https://www2.ufjf.br/critt/2024/02/01/o-que-sao-icts</a:t>
            </a:r>
          </a:p>
          <a:p>
            <a:endParaRPr lang="pt-PT" sz="1900"/>
          </a:p>
        </p:txBody>
      </p:sp>
    </p:spTree>
    <p:extLst>
      <p:ext uri="{BB962C8B-B14F-4D97-AF65-F5344CB8AC3E}">
        <p14:creationId xmlns:p14="http://schemas.microsoft.com/office/powerpoint/2010/main" val="21773244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DATANIT:  Base de Dados dos Núcleos de Inovação Tecnológica no Brasil</vt:lpstr>
      <vt:lpstr>Resumo do Projeto DATANIT</vt:lpstr>
      <vt:lpstr>Introdução</vt:lpstr>
      <vt:lpstr>Problema</vt:lpstr>
      <vt:lpstr>Metodologia:</vt:lpstr>
      <vt:lpstr>Desenvolvimento</vt:lpstr>
      <vt:lpstr>Resultado e Próximos Passos</vt:lpstr>
      <vt:lpstr>Fontes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</cp:revision>
  <dcterms:created xsi:type="dcterms:W3CDTF">2024-11-04T22:58:51Z</dcterms:created>
  <dcterms:modified xsi:type="dcterms:W3CDTF">2024-11-05T12:21:27Z</dcterms:modified>
</cp:coreProperties>
</file>