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0" r:id="rId3"/>
    <p:sldId id="259" r:id="rId4"/>
    <p:sldId id="260" r:id="rId5"/>
    <p:sldId id="257" r:id="rId6"/>
    <p:sldId id="261" r:id="rId7"/>
    <p:sldId id="262" r:id="rId8"/>
    <p:sldId id="263" r:id="rId9"/>
    <p:sldId id="266" r:id="rId10"/>
    <p:sldId id="267" r:id="rId11"/>
    <p:sldId id="268" r:id="rId12"/>
    <p:sldId id="269" r:id="rId13"/>
    <p:sldId id="258" r:id="rId14"/>
    <p:sldId id="264" r:id="rId15"/>
    <p:sldId id="265"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A1D535-AB1A-49B1-917E-F40F5288BDAC}">
          <p14:sldIdLst>
            <p14:sldId id="256"/>
            <p14:sldId id="270"/>
            <p14:sldId id="259"/>
            <p14:sldId id="260"/>
            <p14:sldId id="257"/>
            <p14:sldId id="261"/>
            <p14:sldId id="262"/>
            <p14:sldId id="263"/>
            <p14:sldId id="266"/>
            <p14:sldId id="267"/>
            <p14:sldId id="268"/>
            <p14:sldId id="269"/>
          </p14:sldIdLst>
        </p14:section>
        <p14:section name="Appendix" id="{72C9C3D2-60B7-429C-BE66-C63B1BF5177F}">
          <p14:sldIdLst>
            <p14:sldId id="258"/>
            <p14:sldId id="264"/>
            <p14:sldId id="265"/>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Wesslen" initials="RW" lastIdx="2" clrIdx="0">
    <p:extLst>
      <p:ext uri="{19B8F6BF-5375-455C-9EA6-DF929625EA0E}">
        <p15:presenceInfo xmlns:p15="http://schemas.microsoft.com/office/powerpoint/2012/main" userId="4033c78e1b133f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2402" autoAdjust="0"/>
  </p:normalViewPr>
  <p:slideViewPr>
    <p:cSldViewPr snapToGrid="0">
      <p:cViewPr varScale="1">
        <p:scale>
          <a:sx n="56" d="100"/>
          <a:sy n="56" d="100"/>
        </p:scale>
        <p:origin x="518"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28T13:04:44.043" idx="1">
    <p:pos x="10" y="10"/>
    <p:text/>
    <p:extLst>
      <p:ext uri="{C676402C-5697-4E1C-873F-D02D1690AC5C}">
        <p15:threadingInfo xmlns:p15="http://schemas.microsoft.com/office/powerpoint/2012/main" timeZoneBias="300"/>
      </p:ext>
    </p:extLst>
  </p:cm>
  <p:cm authorId="1" dt="2015-11-28T13:04:55.498" idx="2">
    <p:pos x="106" y="106"/>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FC47CA-7181-459F-995C-2BA0029CF78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DF768D29-F362-4766-B717-6D8276F8338A}">
      <dgm:prSet phldrT="[Text]"/>
      <dgm:spPr>
        <a:xfrm>
          <a:off x="1056749" y="528"/>
          <a:ext cx="648751" cy="648751"/>
        </a:xfr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1. Crime Occurs</a:t>
          </a:r>
        </a:p>
      </dgm:t>
    </dgm:pt>
    <dgm:pt modelId="{1AEA2156-B35D-4C5D-A427-90AA82C9CD8D}" type="parTrans" cxnId="{275BB737-6067-46E0-8C08-35F1C4CD9304}">
      <dgm:prSet/>
      <dgm:spPr/>
      <dgm:t>
        <a:bodyPr/>
        <a:lstStyle/>
        <a:p>
          <a:endParaRPr lang="en-US"/>
        </a:p>
      </dgm:t>
    </dgm:pt>
    <dgm:pt modelId="{CEDBD4BF-5592-4DAB-A7B8-400379E026A4}" type="sibTrans" cxnId="{275BB737-6067-46E0-8C08-35F1C4CD9304}">
      <dgm:prSet/>
      <dgm:spPr>
        <a:xfrm rot="2160000">
          <a:off x="1685099" y="499083"/>
          <a:ext cx="172888" cy="218953"/>
        </a:xfr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EC2C69C6-B036-4221-93AC-AC374D8A15AA}">
      <dgm:prSet phldrT="[Text]"/>
      <dgm:spPr>
        <a:xfrm>
          <a:off x="1845504" y="573592"/>
          <a:ext cx="648751" cy="648751"/>
        </a:xfr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2. Crime Reported</a:t>
          </a:r>
        </a:p>
      </dgm:t>
    </dgm:pt>
    <dgm:pt modelId="{AF08CDE2-B494-4BD6-AFA6-CB72BAF66F28}" type="parTrans" cxnId="{16A2268F-6BB5-4A3D-B08A-E811B2965162}">
      <dgm:prSet/>
      <dgm:spPr/>
      <dgm:t>
        <a:bodyPr/>
        <a:lstStyle/>
        <a:p>
          <a:endParaRPr lang="en-US"/>
        </a:p>
      </dgm:t>
    </dgm:pt>
    <dgm:pt modelId="{2E61E77B-1DC8-4FCD-AA38-1A94A9A618C3}" type="sibTrans" cxnId="{16A2268F-6BB5-4A3D-B08A-E811B2965162}">
      <dgm:prSet/>
      <dgm:spPr>
        <a:xfrm rot="6480000">
          <a:off x="1934309" y="1247456"/>
          <a:ext cx="172888" cy="218953"/>
        </a:xfr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839A21B6-005D-4278-A3CE-2BA2A398AA3C}">
      <dgm:prSet phldrT="[Text]"/>
      <dgm:spPr>
        <a:xfrm>
          <a:off x="1544227" y="1500830"/>
          <a:ext cx="648751" cy="648751"/>
        </a:xfrm>
        <a:solidFill>
          <a:srgbClr val="70AD47"/>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3. Police Collect Info</a:t>
          </a:r>
        </a:p>
      </dgm:t>
    </dgm:pt>
    <dgm:pt modelId="{E81CC24F-2AD4-4F2C-B199-2C59FAD24A75}" type="parTrans" cxnId="{A213BBC0-40C8-4878-80F4-BB0C0B003021}">
      <dgm:prSet/>
      <dgm:spPr/>
      <dgm:t>
        <a:bodyPr/>
        <a:lstStyle/>
        <a:p>
          <a:endParaRPr lang="en-US"/>
        </a:p>
      </dgm:t>
    </dgm:pt>
    <dgm:pt modelId="{399E5954-4985-4106-9043-DA02AD99AD78}" type="sibTrans" cxnId="{A213BBC0-40C8-4878-80F4-BB0C0B003021}">
      <dgm:prSet/>
      <dgm:spPr>
        <a:xfrm rot="10800000">
          <a:off x="1299573" y="1715729"/>
          <a:ext cx="172888" cy="218953"/>
        </a:xfr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311EC74C-8959-4FFC-B8C6-A1095E14517A}">
      <dgm:prSet phldrT="[Text]"/>
      <dgm:spPr>
        <a:xfrm>
          <a:off x="569271" y="1500830"/>
          <a:ext cx="648751" cy="648751"/>
        </a:xfrm>
        <a:solidFill>
          <a:srgbClr val="ED7D31"/>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4. Police Prioritize Crime</a:t>
          </a:r>
        </a:p>
      </dgm:t>
    </dgm:pt>
    <dgm:pt modelId="{6B650AB4-56AC-4405-8902-749A9F55D58B}" type="parTrans" cxnId="{077F409E-7981-4707-BC5D-F5344AD277DB}">
      <dgm:prSet/>
      <dgm:spPr/>
      <dgm:t>
        <a:bodyPr/>
        <a:lstStyle/>
        <a:p>
          <a:endParaRPr lang="en-US"/>
        </a:p>
      </dgm:t>
    </dgm:pt>
    <dgm:pt modelId="{9B7D4A06-31DE-4238-9AD0-7D269BF53AF5}" type="sibTrans" cxnId="{077F409E-7981-4707-BC5D-F5344AD277DB}">
      <dgm:prSet/>
      <dgm:spPr>
        <a:xfrm rot="15120000">
          <a:off x="658076" y="1256763"/>
          <a:ext cx="172888" cy="218953"/>
        </a:xfr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EB7F11FF-5BEB-4F50-8EE6-EDB0A2538EF9}">
      <dgm:prSet phldrT="[Text]"/>
      <dgm:spPr>
        <a:xfrm>
          <a:off x="267994" y="573592"/>
          <a:ext cx="648751" cy="648751"/>
        </a:xfrm>
        <a:solidFill>
          <a:srgbClr val="ED7D31"/>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5. Solve or not solve.</a:t>
          </a:r>
        </a:p>
      </dgm:t>
    </dgm:pt>
    <dgm:pt modelId="{C2AE6AC1-CD05-40FF-8146-FD607D7C6CCD}" type="parTrans" cxnId="{72FDF0B8-0405-42C4-947A-07E6A7AB2CF0}">
      <dgm:prSet/>
      <dgm:spPr/>
      <dgm:t>
        <a:bodyPr/>
        <a:lstStyle/>
        <a:p>
          <a:endParaRPr lang="en-US"/>
        </a:p>
      </dgm:t>
    </dgm:pt>
    <dgm:pt modelId="{4E4E252A-8AB3-4559-8D3F-E6E99DD5D181}" type="sibTrans" cxnId="{72FDF0B8-0405-42C4-947A-07E6A7AB2CF0}">
      <dgm:prSet/>
      <dgm:spPr>
        <a:xfrm rot="19440000">
          <a:off x="896344" y="504835"/>
          <a:ext cx="172888" cy="218953"/>
        </a:xfr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8B83AEEA-0AB1-4F28-9958-F63EB0DA8B24}" type="pres">
      <dgm:prSet presAssocID="{83FC47CA-7181-459F-995C-2BA0029CF789}" presName="cycle" presStyleCnt="0">
        <dgm:presLayoutVars>
          <dgm:dir/>
          <dgm:resizeHandles val="exact"/>
        </dgm:presLayoutVars>
      </dgm:prSet>
      <dgm:spPr/>
      <dgm:t>
        <a:bodyPr/>
        <a:lstStyle/>
        <a:p>
          <a:endParaRPr lang="en-US"/>
        </a:p>
      </dgm:t>
    </dgm:pt>
    <dgm:pt modelId="{296F18C6-CBD3-4AEE-8A2E-87F86DEA1A53}" type="pres">
      <dgm:prSet presAssocID="{DF768D29-F362-4766-B717-6D8276F8338A}" presName="node" presStyleLbl="node1" presStyleIdx="0" presStyleCnt="5">
        <dgm:presLayoutVars>
          <dgm:bulletEnabled val="1"/>
        </dgm:presLayoutVars>
      </dgm:prSet>
      <dgm:spPr>
        <a:prstGeom prst="ellipse">
          <a:avLst/>
        </a:prstGeom>
      </dgm:spPr>
      <dgm:t>
        <a:bodyPr/>
        <a:lstStyle/>
        <a:p>
          <a:endParaRPr lang="en-US"/>
        </a:p>
      </dgm:t>
    </dgm:pt>
    <dgm:pt modelId="{2145E32D-6EA3-418E-A95A-74FCED340540}" type="pres">
      <dgm:prSet presAssocID="{CEDBD4BF-5592-4DAB-A7B8-400379E026A4}" presName="sibTrans" presStyleLbl="sibTrans2D1" presStyleIdx="0" presStyleCnt="5"/>
      <dgm:spPr>
        <a:prstGeom prst="rightArrow">
          <a:avLst>
            <a:gd name="adj1" fmla="val 60000"/>
            <a:gd name="adj2" fmla="val 50000"/>
          </a:avLst>
        </a:prstGeom>
      </dgm:spPr>
      <dgm:t>
        <a:bodyPr/>
        <a:lstStyle/>
        <a:p>
          <a:endParaRPr lang="en-US"/>
        </a:p>
      </dgm:t>
    </dgm:pt>
    <dgm:pt modelId="{605DAB6E-D087-43EE-BA88-301556458FDC}" type="pres">
      <dgm:prSet presAssocID="{CEDBD4BF-5592-4DAB-A7B8-400379E026A4}" presName="connectorText" presStyleLbl="sibTrans2D1" presStyleIdx="0" presStyleCnt="5"/>
      <dgm:spPr/>
      <dgm:t>
        <a:bodyPr/>
        <a:lstStyle/>
        <a:p>
          <a:endParaRPr lang="en-US"/>
        </a:p>
      </dgm:t>
    </dgm:pt>
    <dgm:pt modelId="{1DE0201E-A568-4867-8CF6-D5B3EC3A36DF}" type="pres">
      <dgm:prSet presAssocID="{EC2C69C6-B036-4221-93AC-AC374D8A15AA}" presName="node" presStyleLbl="node1" presStyleIdx="1" presStyleCnt="5" custRadScaleRad="97050" custRadScaleInc="-1575">
        <dgm:presLayoutVars>
          <dgm:bulletEnabled val="1"/>
        </dgm:presLayoutVars>
      </dgm:prSet>
      <dgm:spPr>
        <a:prstGeom prst="ellipse">
          <a:avLst/>
        </a:prstGeom>
      </dgm:spPr>
      <dgm:t>
        <a:bodyPr/>
        <a:lstStyle/>
        <a:p>
          <a:endParaRPr lang="en-US"/>
        </a:p>
      </dgm:t>
    </dgm:pt>
    <dgm:pt modelId="{0121E65C-DAD7-42CD-9C5C-3C97EE726528}" type="pres">
      <dgm:prSet presAssocID="{2E61E77B-1DC8-4FCD-AA38-1A94A9A618C3}" presName="sibTrans" presStyleLbl="sibTrans2D1" presStyleIdx="1" presStyleCnt="5"/>
      <dgm:spPr>
        <a:prstGeom prst="rightArrow">
          <a:avLst>
            <a:gd name="adj1" fmla="val 60000"/>
            <a:gd name="adj2" fmla="val 50000"/>
          </a:avLst>
        </a:prstGeom>
      </dgm:spPr>
      <dgm:t>
        <a:bodyPr/>
        <a:lstStyle/>
        <a:p>
          <a:endParaRPr lang="en-US"/>
        </a:p>
      </dgm:t>
    </dgm:pt>
    <dgm:pt modelId="{850D3DE7-4606-4BD5-9BFD-365890A6F59B}" type="pres">
      <dgm:prSet presAssocID="{2E61E77B-1DC8-4FCD-AA38-1A94A9A618C3}" presName="connectorText" presStyleLbl="sibTrans2D1" presStyleIdx="1" presStyleCnt="5"/>
      <dgm:spPr/>
      <dgm:t>
        <a:bodyPr/>
        <a:lstStyle/>
        <a:p>
          <a:endParaRPr lang="en-US"/>
        </a:p>
      </dgm:t>
    </dgm:pt>
    <dgm:pt modelId="{ABBF14AE-BAC4-4A9A-83D2-2F811A3D5289}" type="pres">
      <dgm:prSet presAssocID="{839A21B6-005D-4278-A3CE-2BA2A398AA3C}" presName="node" presStyleLbl="node1" presStyleIdx="2" presStyleCnt="5">
        <dgm:presLayoutVars>
          <dgm:bulletEnabled val="1"/>
        </dgm:presLayoutVars>
      </dgm:prSet>
      <dgm:spPr>
        <a:prstGeom prst="ellipse">
          <a:avLst/>
        </a:prstGeom>
      </dgm:spPr>
      <dgm:t>
        <a:bodyPr/>
        <a:lstStyle/>
        <a:p>
          <a:endParaRPr lang="en-US"/>
        </a:p>
      </dgm:t>
    </dgm:pt>
    <dgm:pt modelId="{A5482C53-4AA1-43B4-B8CB-A70232261AE1}" type="pres">
      <dgm:prSet presAssocID="{399E5954-4985-4106-9043-DA02AD99AD78}" presName="sibTrans" presStyleLbl="sibTrans2D1" presStyleIdx="2" presStyleCnt="5"/>
      <dgm:spPr>
        <a:prstGeom prst="rightArrow">
          <a:avLst>
            <a:gd name="adj1" fmla="val 60000"/>
            <a:gd name="adj2" fmla="val 50000"/>
          </a:avLst>
        </a:prstGeom>
      </dgm:spPr>
      <dgm:t>
        <a:bodyPr/>
        <a:lstStyle/>
        <a:p>
          <a:endParaRPr lang="en-US"/>
        </a:p>
      </dgm:t>
    </dgm:pt>
    <dgm:pt modelId="{BB13D8F2-8357-450A-A71E-D7A0B0BB80B2}" type="pres">
      <dgm:prSet presAssocID="{399E5954-4985-4106-9043-DA02AD99AD78}" presName="connectorText" presStyleLbl="sibTrans2D1" presStyleIdx="2" presStyleCnt="5"/>
      <dgm:spPr/>
      <dgm:t>
        <a:bodyPr/>
        <a:lstStyle/>
        <a:p>
          <a:endParaRPr lang="en-US"/>
        </a:p>
      </dgm:t>
    </dgm:pt>
    <dgm:pt modelId="{9CE6FC4D-640B-4EF7-A2E6-9B8114356E44}" type="pres">
      <dgm:prSet presAssocID="{311EC74C-8959-4FFC-B8C6-A1095E14517A}" presName="node" presStyleLbl="node1" presStyleIdx="3" presStyleCnt="5">
        <dgm:presLayoutVars>
          <dgm:bulletEnabled val="1"/>
        </dgm:presLayoutVars>
      </dgm:prSet>
      <dgm:spPr>
        <a:prstGeom prst="ellipse">
          <a:avLst/>
        </a:prstGeom>
      </dgm:spPr>
      <dgm:t>
        <a:bodyPr/>
        <a:lstStyle/>
        <a:p>
          <a:endParaRPr lang="en-US"/>
        </a:p>
      </dgm:t>
    </dgm:pt>
    <dgm:pt modelId="{3527918C-29E1-43FA-A105-80E8C18C57A2}" type="pres">
      <dgm:prSet presAssocID="{9B7D4A06-31DE-4238-9AD0-7D269BF53AF5}" presName="sibTrans" presStyleLbl="sibTrans2D1" presStyleIdx="3" presStyleCnt="5"/>
      <dgm:spPr>
        <a:prstGeom prst="rightArrow">
          <a:avLst>
            <a:gd name="adj1" fmla="val 60000"/>
            <a:gd name="adj2" fmla="val 50000"/>
          </a:avLst>
        </a:prstGeom>
      </dgm:spPr>
      <dgm:t>
        <a:bodyPr/>
        <a:lstStyle/>
        <a:p>
          <a:endParaRPr lang="en-US"/>
        </a:p>
      </dgm:t>
    </dgm:pt>
    <dgm:pt modelId="{DBC36F5C-AC57-45B4-BD9E-273A4DAE3EB2}" type="pres">
      <dgm:prSet presAssocID="{9B7D4A06-31DE-4238-9AD0-7D269BF53AF5}" presName="connectorText" presStyleLbl="sibTrans2D1" presStyleIdx="3" presStyleCnt="5"/>
      <dgm:spPr/>
      <dgm:t>
        <a:bodyPr/>
        <a:lstStyle/>
        <a:p>
          <a:endParaRPr lang="en-US"/>
        </a:p>
      </dgm:t>
    </dgm:pt>
    <dgm:pt modelId="{E6C1046C-655A-4F28-95F2-A2E8C4AB4B88}" type="pres">
      <dgm:prSet presAssocID="{EB7F11FF-5BEB-4F50-8EE6-EDB0A2538EF9}" presName="node" presStyleLbl="node1" presStyleIdx="4" presStyleCnt="5">
        <dgm:presLayoutVars>
          <dgm:bulletEnabled val="1"/>
        </dgm:presLayoutVars>
      </dgm:prSet>
      <dgm:spPr>
        <a:prstGeom prst="ellipse">
          <a:avLst/>
        </a:prstGeom>
      </dgm:spPr>
      <dgm:t>
        <a:bodyPr/>
        <a:lstStyle/>
        <a:p>
          <a:endParaRPr lang="en-US"/>
        </a:p>
      </dgm:t>
    </dgm:pt>
    <dgm:pt modelId="{158B6137-E052-407D-8D8C-59F43FC0BB89}" type="pres">
      <dgm:prSet presAssocID="{4E4E252A-8AB3-4559-8D3F-E6E99DD5D181}" presName="sibTrans" presStyleLbl="sibTrans2D1" presStyleIdx="4" presStyleCnt="5"/>
      <dgm:spPr>
        <a:prstGeom prst="rightArrow">
          <a:avLst>
            <a:gd name="adj1" fmla="val 60000"/>
            <a:gd name="adj2" fmla="val 50000"/>
          </a:avLst>
        </a:prstGeom>
      </dgm:spPr>
      <dgm:t>
        <a:bodyPr/>
        <a:lstStyle/>
        <a:p>
          <a:endParaRPr lang="en-US"/>
        </a:p>
      </dgm:t>
    </dgm:pt>
    <dgm:pt modelId="{EFE982E3-95D8-4A1B-A054-3AA0656B46C0}" type="pres">
      <dgm:prSet presAssocID="{4E4E252A-8AB3-4559-8D3F-E6E99DD5D181}" presName="connectorText" presStyleLbl="sibTrans2D1" presStyleIdx="4" presStyleCnt="5"/>
      <dgm:spPr/>
      <dgm:t>
        <a:bodyPr/>
        <a:lstStyle/>
        <a:p>
          <a:endParaRPr lang="en-US"/>
        </a:p>
      </dgm:t>
    </dgm:pt>
  </dgm:ptLst>
  <dgm:cxnLst>
    <dgm:cxn modelId="{2A822D8F-838E-4A83-8E5E-F5D8B679E41F}" type="presOf" srcId="{CEDBD4BF-5592-4DAB-A7B8-400379E026A4}" destId="{2145E32D-6EA3-418E-A95A-74FCED340540}" srcOrd="0" destOrd="0" presId="urn:microsoft.com/office/officeart/2005/8/layout/cycle2"/>
    <dgm:cxn modelId="{83A1DFC5-F640-428D-AAA7-0F51C2C2C1DF}" type="presOf" srcId="{839A21B6-005D-4278-A3CE-2BA2A398AA3C}" destId="{ABBF14AE-BAC4-4A9A-83D2-2F811A3D5289}" srcOrd="0" destOrd="0" presId="urn:microsoft.com/office/officeart/2005/8/layout/cycle2"/>
    <dgm:cxn modelId="{FBAC1CF0-A493-49D3-96A4-F898E7D64A47}" type="presOf" srcId="{399E5954-4985-4106-9043-DA02AD99AD78}" destId="{BB13D8F2-8357-450A-A71E-D7A0B0BB80B2}" srcOrd="1" destOrd="0" presId="urn:microsoft.com/office/officeart/2005/8/layout/cycle2"/>
    <dgm:cxn modelId="{16A2268F-6BB5-4A3D-B08A-E811B2965162}" srcId="{83FC47CA-7181-459F-995C-2BA0029CF789}" destId="{EC2C69C6-B036-4221-93AC-AC374D8A15AA}" srcOrd="1" destOrd="0" parTransId="{AF08CDE2-B494-4BD6-AFA6-CB72BAF66F28}" sibTransId="{2E61E77B-1DC8-4FCD-AA38-1A94A9A618C3}"/>
    <dgm:cxn modelId="{C1CD5A68-9632-4F31-9AD3-3C4C245B0AE0}" type="presOf" srcId="{9B7D4A06-31DE-4238-9AD0-7D269BF53AF5}" destId="{DBC36F5C-AC57-45B4-BD9E-273A4DAE3EB2}" srcOrd="1" destOrd="0" presId="urn:microsoft.com/office/officeart/2005/8/layout/cycle2"/>
    <dgm:cxn modelId="{4B4C1863-C7EB-453E-A0D3-9A2FDDD6DD02}" type="presOf" srcId="{4E4E252A-8AB3-4559-8D3F-E6E99DD5D181}" destId="{158B6137-E052-407D-8D8C-59F43FC0BB89}" srcOrd="0" destOrd="0" presId="urn:microsoft.com/office/officeart/2005/8/layout/cycle2"/>
    <dgm:cxn modelId="{D3C55606-2862-41F0-B576-99AF305E5595}" type="presOf" srcId="{399E5954-4985-4106-9043-DA02AD99AD78}" destId="{A5482C53-4AA1-43B4-B8CB-A70232261AE1}" srcOrd="0" destOrd="0" presId="urn:microsoft.com/office/officeart/2005/8/layout/cycle2"/>
    <dgm:cxn modelId="{72FDF0B8-0405-42C4-947A-07E6A7AB2CF0}" srcId="{83FC47CA-7181-459F-995C-2BA0029CF789}" destId="{EB7F11FF-5BEB-4F50-8EE6-EDB0A2538EF9}" srcOrd="4" destOrd="0" parTransId="{C2AE6AC1-CD05-40FF-8146-FD607D7C6CCD}" sibTransId="{4E4E252A-8AB3-4559-8D3F-E6E99DD5D181}"/>
    <dgm:cxn modelId="{8E5FB3FD-CCB8-4C0F-A565-FD9FC981FEAD}" type="presOf" srcId="{4E4E252A-8AB3-4559-8D3F-E6E99DD5D181}" destId="{EFE982E3-95D8-4A1B-A054-3AA0656B46C0}" srcOrd="1" destOrd="0" presId="urn:microsoft.com/office/officeart/2005/8/layout/cycle2"/>
    <dgm:cxn modelId="{D8ADF02E-4BD8-4A51-B727-544F52282064}" type="presOf" srcId="{DF768D29-F362-4766-B717-6D8276F8338A}" destId="{296F18C6-CBD3-4AEE-8A2E-87F86DEA1A53}" srcOrd="0" destOrd="0" presId="urn:microsoft.com/office/officeart/2005/8/layout/cycle2"/>
    <dgm:cxn modelId="{9D8E243D-7A4A-48E1-B86F-DDA559384E06}" type="presOf" srcId="{2E61E77B-1DC8-4FCD-AA38-1A94A9A618C3}" destId="{0121E65C-DAD7-42CD-9C5C-3C97EE726528}" srcOrd="0" destOrd="0" presId="urn:microsoft.com/office/officeart/2005/8/layout/cycle2"/>
    <dgm:cxn modelId="{275BB737-6067-46E0-8C08-35F1C4CD9304}" srcId="{83FC47CA-7181-459F-995C-2BA0029CF789}" destId="{DF768D29-F362-4766-B717-6D8276F8338A}" srcOrd="0" destOrd="0" parTransId="{1AEA2156-B35D-4C5D-A427-90AA82C9CD8D}" sibTransId="{CEDBD4BF-5592-4DAB-A7B8-400379E026A4}"/>
    <dgm:cxn modelId="{A213BBC0-40C8-4878-80F4-BB0C0B003021}" srcId="{83FC47CA-7181-459F-995C-2BA0029CF789}" destId="{839A21B6-005D-4278-A3CE-2BA2A398AA3C}" srcOrd="2" destOrd="0" parTransId="{E81CC24F-2AD4-4F2C-B199-2C59FAD24A75}" sibTransId="{399E5954-4985-4106-9043-DA02AD99AD78}"/>
    <dgm:cxn modelId="{5BDB5F28-3F27-4FC5-945A-84B6581FDC98}" type="presOf" srcId="{EC2C69C6-B036-4221-93AC-AC374D8A15AA}" destId="{1DE0201E-A568-4867-8CF6-D5B3EC3A36DF}" srcOrd="0" destOrd="0" presId="urn:microsoft.com/office/officeart/2005/8/layout/cycle2"/>
    <dgm:cxn modelId="{0A843377-BC85-4DE3-A0F9-0473BE10D141}" type="presOf" srcId="{9B7D4A06-31DE-4238-9AD0-7D269BF53AF5}" destId="{3527918C-29E1-43FA-A105-80E8C18C57A2}" srcOrd="0" destOrd="0" presId="urn:microsoft.com/office/officeart/2005/8/layout/cycle2"/>
    <dgm:cxn modelId="{981AF791-EBCE-4FE8-801E-429B7E221B5C}" type="presOf" srcId="{CEDBD4BF-5592-4DAB-A7B8-400379E026A4}" destId="{605DAB6E-D087-43EE-BA88-301556458FDC}" srcOrd="1" destOrd="0" presId="urn:microsoft.com/office/officeart/2005/8/layout/cycle2"/>
    <dgm:cxn modelId="{743159F5-DE25-448F-BFD8-45F708C3133C}" type="presOf" srcId="{EB7F11FF-5BEB-4F50-8EE6-EDB0A2538EF9}" destId="{E6C1046C-655A-4F28-95F2-A2E8C4AB4B88}" srcOrd="0" destOrd="0" presId="urn:microsoft.com/office/officeart/2005/8/layout/cycle2"/>
    <dgm:cxn modelId="{E79E164D-4654-49C0-A66E-17EEED3114E4}" type="presOf" srcId="{311EC74C-8959-4FFC-B8C6-A1095E14517A}" destId="{9CE6FC4D-640B-4EF7-A2E6-9B8114356E44}" srcOrd="0" destOrd="0" presId="urn:microsoft.com/office/officeart/2005/8/layout/cycle2"/>
    <dgm:cxn modelId="{41BA436C-2486-4839-830D-9B6AFB81ED23}" type="presOf" srcId="{2E61E77B-1DC8-4FCD-AA38-1A94A9A618C3}" destId="{850D3DE7-4606-4BD5-9BFD-365890A6F59B}" srcOrd="1" destOrd="0" presId="urn:microsoft.com/office/officeart/2005/8/layout/cycle2"/>
    <dgm:cxn modelId="{F8527556-B2E4-4023-A5BA-7ADBFFE68A7A}" type="presOf" srcId="{83FC47CA-7181-459F-995C-2BA0029CF789}" destId="{8B83AEEA-0AB1-4F28-9958-F63EB0DA8B24}" srcOrd="0" destOrd="0" presId="urn:microsoft.com/office/officeart/2005/8/layout/cycle2"/>
    <dgm:cxn modelId="{077F409E-7981-4707-BC5D-F5344AD277DB}" srcId="{83FC47CA-7181-459F-995C-2BA0029CF789}" destId="{311EC74C-8959-4FFC-B8C6-A1095E14517A}" srcOrd="3" destOrd="0" parTransId="{6B650AB4-56AC-4405-8902-749A9F55D58B}" sibTransId="{9B7D4A06-31DE-4238-9AD0-7D269BF53AF5}"/>
    <dgm:cxn modelId="{F0252061-DFE4-4C03-A2FB-369C076002F5}" type="presParOf" srcId="{8B83AEEA-0AB1-4F28-9958-F63EB0DA8B24}" destId="{296F18C6-CBD3-4AEE-8A2E-87F86DEA1A53}" srcOrd="0" destOrd="0" presId="urn:microsoft.com/office/officeart/2005/8/layout/cycle2"/>
    <dgm:cxn modelId="{038CB712-1F66-47BC-9D51-20324001ED8E}" type="presParOf" srcId="{8B83AEEA-0AB1-4F28-9958-F63EB0DA8B24}" destId="{2145E32D-6EA3-418E-A95A-74FCED340540}" srcOrd="1" destOrd="0" presId="urn:microsoft.com/office/officeart/2005/8/layout/cycle2"/>
    <dgm:cxn modelId="{1D8717EE-C6C0-47D1-8F27-1971F99744F5}" type="presParOf" srcId="{2145E32D-6EA3-418E-A95A-74FCED340540}" destId="{605DAB6E-D087-43EE-BA88-301556458FDC}" srcOrd="0" destOrd="0" presId="urn:microsoft.com/office/officeart/2005/8/layout/cycle2"/>
    <dgm:cxn modelId="{550988E3-FDD7-49BE-A56A-7DE4F368E4D0}" type="presParOf" srcId="{8B83AEEA-0AB1-4F28-9958-F63EB0DA8B24}" destId="{1DE0201E-A568-4867-8CF6-D5B3EC3A36DF}" srcOrd="2" destOrd="0" presId="urn:microsoft.com/office/officeart/2005/8/layout/cycle2"/>
    <dgm:cxn modelId="{4365D577-B780-489E-BD16-04E87F1E58C4}" type="presParOf" srcId="{8B83AEEA-0AB1-4F28-9958-F63EB0DA8B24}" destId="{0121E65C-DAD7-42CD-9C5C-3C97EE726528}" srcOrd="3" destOrd="0" presId="urn:microsoft.com/office/officeart/2005/8/layout/cycle2"/>
    <dgm:cxn modelId="{F9FBAAEC-FD9F-468F-A2B8-0D88D0BDD88A}" type="presParOf" srcId="{0121E65C-DAD7-42CD-9C5C-3C97EE726528}" destId="{850D3DE7-4606-4BD5-9BFD-365890A6F59B}" srcOrd="0" destOrd="0" presId="urn:microsoft.com/office/officeart/2005/8/layout/cycle2"/>
    <dgm:cxn modelId="{A8C25995-0F88-489B-9150-28633BA28C8C}" type="presParOf" srcId="{8B83AEEA-0AB1-4F28-9958-F63EB0DA8B24}" destId="{ABBF14AE-BAC4-4A9A-83D2-2F811A3D5289}" srcOrd="4" destOrd="0" presId="urn:microsoft.com/office/officeart/2005/8/layout/cycle2"/>
    <dgm:cxn modelId="{0751EBA9-4D8F-4749-967D-A6D5F7BE3B3E}" type="presParOf" srcId="{8B83AEEA-0AB1-4F28-9958-F63EB0DA8B24}" destId="{A5482C53-4AA1-43B4-B8CB-A70232261AE1}" srcOrd="5" destOrd="0" presId="urn:microsoft.com/office/officeart/2005/8/layout/cycle2"/>
    <dgm:cxn modelId="{7A67F636-82EC-4FFE-8A2A-7F5FC8540D70}" type="presParOf" srcId="{A5482C53-4AA1-43B4-B8CB-A70232261AE1}" destId="{BB13D8F2-8357-450A-A71E-D7A0B0BB80B2}" srcOrd="0" destOrd="0" presId="urn:microsoft.com/office/officeart/2005/8/layout/cycle2"/>
    <dgm:cxn modelId="{2F5A4150-C622-473A-9520-32D5AB5EA800}" type="presParOf" srcId="{8B83AEEA-0AB1-4F28-9958-F63EB0DA8B24}" destId="{9CE6FC4D-640B-4EF7-A2E6-9B8114356E44}" srcOrd="6" destOrd="0" presId="urn:microsoft.com/office/officeart/2005/8/layout/cycle2"/>
    <dgm:cxn modelId="{7FBC7780-CA9D-4873-B1A8-27A6000D6862}" type="presParOf" srcId="{8B83AEEA-0AB1-4F28-9958-F63EB0DA8B24}" destId="{3527918C-29E1-43FA-A105-80E8C18C57A2}" srcOrd="7" destOrd="0" presId="urn:microsoft.com/office/officeart/2005/8/layout/cycle2"/>
    <dgm:cxn modelId="{74195586-1BC1-434F-A614-ECD7E43E2D59}" type="presParOf" srcId="{3527918C-29E1-43FA-A105-80E8C18C57A2}" destId="{DBC36F5C-AC57-45B4-BD9E-273A4DAE3EB2}" srcOrd="0" destOrd="0" presId="urn:microsoft.com/office/officeart/2005/8/layout/cycle2"/>
    <dgm:cxn modelId="{9331F8A9-88D9-4FFA-BFBC-1CCB4C95D24B}" type="presParOf" srcId="{8B83AEEA-0AB1-4F28-9958-F63EB0DA8B24}" destId="{E6C1046C-655A-4F28-95F2-A2E8C4AB4B88}" srcOrd="8" destOrd="0" presId="urn:microsoft.com/office/officeart/2005/8/layout/cycle2"/>
    <dgm:cxn modelId="{4EC834BD-14C5-40B7-88F0-C654218E2CF5}" type="presParOf" srcId="{8B83AEEA-0AB1-4F28-9958-F63EB0DA8B24}" destId="{158B6137-E052-407D-8D8C-59F43FC0BB89}" srcOrd="9" destOrd="0" presId="urn:microsoft.com/office/officeart/2005/8/layout/cycle2"/>
    <dgm:cxn modelId="{606D2B61-04D5-4D1A-B900-6C90EBEFC9A7}" type="presParOf" srcId="{158B6137-E052-407D-8D8C-59F43FC0BB89}" destId="{EFE982E3-95D8-4A1B-A054-3AA0656B46C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F18C6-CBD3-4AEE-8A2E-87F86DEA1A53}">
      <dsp:nvSpPr>
        <dsp:cNvPr id="0" name=""/>
        <dsp:cNvSpPr/>
      </dsp:nvSpPr>
      <dsp:spPr>
        <a:xfrm>
          <a:off x="2215037" y="1376"/>
          <a:ext cx="1391415" cy="1391415"/>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a:solidFill>
                <a:sysClr val="window" lastClr="FFFFFF"/>
              </a:solidFill>
              <a:latin typeface="Calibri" panose="020F0502020204030204"/>
              <a:ea typeface="+mn-ea"/>
              <a:cs typeface="+mn-cs"/>
            </a:rPr>
            <a:t>1. Crime Occurs</a:t>
          </a:r>
        </a:p>
      </dsp:txBody>
      <dsp:txXfrm>
        <a:off x="2418805" y="205144"/>
        <a:ext cx="983879" cy="983879"/>
      </dsp:txXfrm>
    </dsp:sp>
    <dsp:sp modelId="{2145E32D-6EA3-418E-A95A-74FCED340540}">
      <dsp:nvSpPr>
        <dsp:cNvPr id="0" name=""/>
        <dsp:cNvSpPr/>
      </dsp:nvSpPr>
      <dsp:spPr>
        <a:xfrm rot="2214559">
          <a:off x="3547158" y="1070161"/>
          <a:ext cx="345859" cy="469602"/>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solidFill>
              <a:sysClr val="window" lastClr="FFFFFF"/>
            </a:solidFill>
            <a:latin typeface="Calibri" panose="020F0502020204030204"/>
            <a:ea typeface="+mn-ea"/>
            <a:cs typeface="+mn-cs"/>
          </a:endParaRPr>
        </a:p>
      </dsp:txBody>
      <dsp:txXfrm>
        <a:off x="3557555" y="1132925"/>
        <a:ext cx="242101" cy="281762"/>
      </dsp:txXfrm>
    </dsp:sp>
    <dsp:sp modelId="{1DE0201E-A568-4867-8CF6-D5B3EC3A36DF}">
      <dsp:nvSpPr>
        <dsp:cNvPr id="0" name=""/>
        <dsp:cNvSpPr/>
      </dsp:nvSpPr>
      <dsp:spPr>
        <a:xfrm>
          <a:off x="3849378" y="1228889"/>
          <a:ext cx="1391415" cy="1391415"/>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a:solidFill>
                <a:sysClr val="window" lastClr="FFFFFF"/>
              </a:solidFill>
              <a:latin typeface="Calibri" panose="020F0502020204030204"/>
              <a:ea typeface="+mn-ea"/>
              <a:cs typeface="+mn-cs"/>
            </a:rPr>
            <a:t>2. Crime Reported</a:t>
          </a:r>
        </a:p>
      </dsp:txBody>
      <dsp:txXfrm>
        <a:off x="4053146" y="1432657"/>
        <a:ext cx="983879" cy="983879"/>
      </dsp:txXfrm>
    </dsp:sp>
    <dsp:sp modelId="{0121E65C-DAD7-42CD-9C5C-3C97EE726528}">
      <dsp:nvSpPr>
        <dsp:cNvPr id="0" name=""/>
        <dsp:cNvSpPr/>
      </dsp:nvSpPr>
      <dsp:spPr>
        <a:xfrm rot="6392895">
          <a:off x="4072564" y="2673096"/>
          <a:ext cx="360706" cy="469602"/>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solidFill>
              <a:sysClr val="window" lastClr="FFFFFF"/>
            </a:solidFill>
            <a:latin typeface="Calibri" panose="020F0502020204030204"/>
            <a:ea typeface="+mn-ea"/>
            <a:cs typeface="+mn-cs"/>
          </a:endParaRPr>
        </a:p>
      </dsp:txBody>
      <dsp:txXfrm rot="10800000">
        <a:off x="4142081" y="2715151"/>
        <a:ext cx="252494" cy="281762"/>
      </dsp:txXfrm>
    </dsp:sp>
    <dsp:sp modelId="{ABBF14AE-BAC4-4A9A-83D2-2F811A3D5289}">
      <dsp:nvSpPr>
        <dsp:cNvPr id="0" name=""/>
        <dsp:cNvSpPr/>
      </dsp:nvSpPr>
      <dsp:spPr>
        <a:xfrm>
          <a:off x="3259226" y="3215062"/>
          <a:ext cx="1391415" cy="1391415"/>
        </a:xfrm>
        <a:prstGeom prst="ellipse">
          <a:avLst/>
        </a:prstGeom>
        <a:solidFill>
          <a:srgbClr val="70AD47"/>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a:solidFill>
                <a:sysClr val="window" lastClr="FFFFFF"/>
              </a:solidFill>
              <a:latin typeface="Calibri" panose="020F0502020204030204"/>
              <a:ea typeface="+mn-ea"/>
              <a:cs typeface="+mn-cs"/>
            </a:rPr>
            <a:t>3. Police Collect Info</a:t>
          </a:r>
        </a:p>
      </dsp:txBody>
      <dsp:txXfrm>
        <a:off x="3462994" y="3418830"/>
        <a:ext cx="983879" cy="983879"/>
      </dsp:txXfrm>
    </dsp:sp>
    <dsp:sp modelId="{A5482C53-4AA1-43B4-B8CB-A70232261AE1}">
      <dsp:nvSpPr>
        <dsp:cNvPr id="0" name=""/>
        <dsp:cNvSpPr/>
      </dsp:nvSpPr>
      <dsp:spPr>
        <a:xfrm rot="10800000">
          <a:off x="2736504" y="3675969"/>
          <a:ext cx="369390" cy="469602"/>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solidFill>
              <a:sysClr val="window" lastClr="FFFFFF"/>
            </a:solidFill>
            <a:latin typeface="Calibri" panose="020F0502020204030204"/>
            <a:ea typeface="+mn-ea"/>
            <a:cs typeface="+mn-cs"/>
          </a:endParaRPr>
        </a:p>
      </dsp:txBody>
      <dsp:txXfrm rot="10800000">
        <a:off x="2847321" y="3769889"/>
        <a:ext cx="258573" cy="281762"/>
      </dsp:txXfrm>
    </dsp:sp>
    <dsp:sp modelId="{9CE6FC4D-640B-4EF7-A2E6-9B8114356E44}">
      <dsp:nvSpPr>
        <dsp:cNvPr id="0" name=""/>
        <dsp:cNvSpPr/>
      </dsp:nvSpPr>
      <dsp:spPr>
        <a:xfrm>
          <a:off x="1170847" y="3215062"/>
          <a:ext cx="1391415" cy="1391415"/>
        </a:xfrm>
        <a:prstGeom prst="ellipse">
          <a:avLst/>
        </a:prstGeom>
        <a:solidFill>
          <a:srgbClr val="ED7D31"/>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a:solidFill>
                <a:sysClr val="window" lastClr="FFFFFF"/>
              </a:solidFill>
              <a:latin typeface="Calibri" panose="020F0502020204030204"/>
              <a:ea typeface="+mn-ea"/>
              <a:cs typeface="+mn-cs"/>
            </a:rPr>
            <a:t>4. Police Prioritize Crime</a:t>
          </a:r>
        </a:p>
      </dsp:txBody>
      <dsp:txXfrm>
        <a:off x="1374615" y="3418830"/>
        <a:ext cx="983879" cy="983879"/>
      </dsp:txXfrm>
    </dsp:sp>
    <dsp:sp modelId="{3527918C-29E1-43FA-A105-80E8C18C57A2}">
      <dsp:nvSpPr>
        <dsp:cNvPr id="0" name=""/>
        <dsp:cNvSpPr/>
      </dsp:nvSpPr>
      <dsp:spPr>
        <a:xfrm rot="15120000">
          <a:off x="1362417" y="2692828"/>
          <a:ext cx="369390" cy="469602"/>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solidFill>
              <a:sysClr val="window" lastClr="FFFFFF"/>
            </a:solidFill>
            <a:latin typeface="Calibri" panose="020F0502020204030204"/>
            <a:ea typeface="+mn-ea"/>
            <a:cs typeface="+mn-cs"/>
          </a:endParaRPr>
        </a:p>
      </dsp:txBody>
      <dsp:txXfrm rot="10800000">
        <a:off x="1434948" y="2839445"/>
        <a:ext cx="258573" cy="281762"/>
      </dsp:txXfrm>
    </dsp:sp>
    <dsp:sp modelId="{E6C1046C-655A-4F28-95F2-A2E8C4AB4B88}">
      <dsp:nvSpPr>
        <dsp:cNvPr id="0" name=""/>
        <dsp:cNvSpPr/>
      </dsp:nvSpPr>
      <dsp:spPr>
        <a:xfrm>
          <a:off x="525502" y="1228895"/>
          <a:ext cx="1391415" cy="1391415"/>
        </a:xfrm>
        <a:prstGeom prst="ellipse">
          <a:avLst/>
        </a:prstGeom>
        <a:solidFill>
          <a:srgbClr val="ED7D31"/>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a:solidFill>
                <a:sysClr val="window" lastClr="FFFFFF"/>
              </a:solidFill>
              <a:latin typeface="Calibri" panose="020F0502020204030204"/>
              <a:ea typeface="+mn-ea"/>
              <a:cs typeface="+mn-cs"/>
            </a:rPr>
            <a:t>5. Solve or not solve.</a:t>
          </a:r>
        </a:p>
      </dsp:txBody>
      <dsp:txXfrm>
        <a:off x="729270" y="1432663"/>
        <a:ext cx="983879" cy="983879"/>
      </dsp:txXfrm>
    </dsp:sp>
    <dsp:sp modelId="{158B6137-E052-407D-8D8C-59F43FC0BB89}">
      <dsp:nvSpPr>
        <dsp:cNvPr id="0" name=""/>
        <dsp:cNvSpPr/>
      </dsp:nvSpPr>
      <dsp:spPr>
        <a:xfrm rot="19440000">
          <a:off x="1872824" y="1082187"/>
          <a:ext cx="369390" cy="469602"/>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solidFill>
              <a:sysClr val="window" lastClr="FFFFFF"/>
            </a:solidFill>
            <a:latin typeface="Calibri" panose="020F0502020204030204"/>
            <a:ea typeface="+mn-ea"/>
            <a:cs typeface="+mn-cs"/>
          </a:endParaRPr>
        </a:p>
      </dsp:txBody>
      <dsp:txXfrm>
        <a:off x="1883406" y="1208675"/>
        <a:ext cx="258573" cy="28176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2A440-5F3E-42FD-9DDB-91D6BF9E0A66}" type="datetimeFigureOut">
              <a:rPr lang="en-US" smtClean="0"/>
              <a:t>12/18/2015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0358A-2BE4-406B-BD42-9CE228A8B1D6}" type="slidenum">
              <a:rPr lang="en-US" smtClean="0"/>
              <a:t>‹#›</a:t>
            </a:fld>
            <a:endParaRPr lang="en-US"/>
          </a:p>
        </p:txBody>
      </p:sp>
    </p:spTree>
    <p:extLst>
      <p:ext uri="{BB962C8B-B14F-4D97-AF65-F5344CB8AC3E}">
        <p14:creationId xmlns:p14="http://schemas.microsoft.com/office/powerpoint/2010/main" val="2840777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CART and “Simple” CART models performed well too. The CART model performed better than the simpler model, showing the trade-off that simplicity and interpretability can be exchanged for increased predictive power. Even better, both models showed little signs of overfitting as its performance was nearly identical on the training, validation and test dataset.</a:t>
            </a:r>
          </a:p>
          <a:p>
            <a:r>
              <a:rPr lang="en-US" sz="1200" kern="1200" dirty="0" smtClean="0">
                <a:solidFill>
                  <a:schemeClr val="tx1"/>
                </a:solidFill>
                <a:effectLst/>
                <a:latin typeface="+mn-lt"/>
                <a:ea typeface="+mn-ea"/>
                <a:cs typeface="+mn-cs"/>
              </a:rPr>
              <a:t>GLM showed signs of overfitting. Its training accuracy was 82.6% while its test accuracy was 78.3%, which was lower than the “Simple” CART model. Likely, more rigorous feature transformation for non-</a:t>
            </a:r>
            <a:r>
              <a:rPr lang="en-US" sz="1200" kern="1200" dirty="0" err="1" smtClean="0">
                <a:solidFill>
                  <a:schemeClr val="tx1"/>
                </a:solidFill>
                <a:effectLst/>
                <a:latin typeface="+mn-lt"/>
                <a:ea typeface="+mn-ea"/>
                <a:cs typeface="+mn-cs"/>
              </a:rPr>
              <a:t>linearities</a:t>
            </a:r>
            <a:r>
              <a:rPr lang="en-US" sz="1200" kern="1200" dirty="0" smtClean="0">
                <a:solidFill>
                  <a:schemeClr val="tx1"/>
                </a:solidFill>
                <a:effectLst/>
                <a:latin typeface="+mn-lt"/>
                <a:ea typeface="+mn-ea"/>
                <a:cs typeface="+mn-cs"/>
              </a:rPr>
              <a:t> and perhaps other feature selection techniques (e.g. forward or backward stepwise) may provide less overfitting results.</a:t>
            </a:r>
          </a:p>
          <a:p>
            <a:r>
              <a:rPr lang="en-US" sz="1200" kern="1200" dirty="0" smtClean="0">
                <a:solidFill>
                  <a:schemeClr val="tx1"/>
                </a:solidFill>
                <a:effectLst/>
                <a:latin typeface="+mn-lt"/>
                <a:ea typeface="+mn-ea"/>
                <a:cs typeface="+mn-cs"/>
              </a:rPr>
              <a:t>In conclusion, from a predictive accuracy point of view, GBM was the best model and predicted clear rates with nearly 85% (out-of-sample) accuracy. Nevertheless, this model remains largely a “black box” model in which its components are difficult to interpret. Therefore, for practical use, we recommend that CART models can perform quite well along with interpretable results that practitioners may find usable than black box algorithms like GBM and Deep Learning. </a:t>
            </a:r>
          </a:p>
          <a:p>
            <a:endParaRPr lang="en-US" dirty="0"/>
          </a:p>
        </p:txBody>
      </p:sp>
      <p:sp>
        <p:nvSpPr>
          <p:cNvPr id="4" name="Slide Number Placeholder 3"/>
          <p:cNvSpPr>
            <a:spLocks noGrp="1"/>
          </p:cNvSpPr>
          <p:nvPr>
            <p:ph type="sldNum" sz="quarter" idx="10"/>
          </p:nvPr>
        </p:nvSpPr>
        <p:spPr/>
        <p:txBody>
          <a:bodyPr/>
          <a:lstStyle/>
          <a:p>
            <a:fld id="{15C0358A-2BE4-406B-BD42-9CE228A8B1D6}" type="slidenum">
              <a:rPr lang="en-US" smtClean="0"/>
              <a:t>2</a:t>
            </a:fld>
            <a:endParaRPr lang="en-US"/>
          </a:p>
        </p:txBody>
      </p:sp>
    </p:spTree>
    <p:extLst>
      <p:ext uri="{BB962C8B-B14F-4D97-AF65-F5344CB8AC3E}">
        <p14:creationId xmlns:p14="http://schemas.microsoft.com/office/powerpoint/2010/main" val="29520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are Clearance Rates important:</a:t>
            </a:r>
          </a:p>
          <a:p>
            <a:pPr marL="228600" indent="-228600">
              <a:buAutoNum type="arabicParenR"/>
            </a:pPr>
            <a:r>
              <a:rPr lang="en-US" baseline="0" dirty="0" smtClean="0"/>
              <a:t>They are official metrics tracked by local police departments and the FBI</a:t>
            </a:r>
          </a:p>
          <a:p>
            <a:pPr marL="228600" indent="-228600">
              <a:buAutoNum type="arabicParenR"/>
            </a:pPr>
            <a:r>
              <a:rPr lang="en-US" baseline="0" dirty="0" smtClean="0"/>
              <a:t>They measure how effective at solving and thus, with crime feedback theory, also at preventing crime </a:t>
            </a:r>
          </a:p>
          <a:p>
            <a:pPr marL="228600" indent="-228600">
              <a:buAutoNum type="arabicParenR"/>
            </a:pPr>
            <a:r>
              <a:rPr lang="en-US" baseline="0" dirty="0" smtClean="0"/>
              <a:t>Lower crime rates don’t tell the whole story – use example that “tradeoff”</a:t>
            </a:r>
            <a:endParaRPr lang="en-US" dirty="0"/>
          </a:p>
        </p:txBody>
      </p:sp>
      <p:sp>
        <p:nvSpPr>
          <p:cNvPr id="4" name="Slide Number Placeholder 3"/>
          <p:cNvSpPr>
            <a:spLocks noGrp="1"/>
          </p:cNvSpPr>
          <p:nvPr>
            <p:ph type="sldNum" sz="quarter" idx="10"/>
          </p:nvPr>
        </p:nvSpPr>
        <p:spPr/>
        <p:txBody>
          <a:bodyPr/>
          <a:lstStyle/>
          <a:p>
            <a:fld id="{15C0358A-2BE4-406B-BD42-9CE228A8B1D6}" type="slidenum">
              <a:rPr lang="en-US" smtClean="0"/>
              <a:t>3</a:t>
            </a:fld>
            <a:endParaRPr lang="en-US"/>
          </a:p>
        </p:txBody>
      </p:sp>
    </p:spTree>
    <p:extLst>
      <p:ext uri="{BB962C8B-B14F-4D97-AF65-F5344CB8AC3E}">
        <p14:creationId xmlns:p14="http://schemas.microsoft.com/office/powerpoint/2010/main" val="3710970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approach was to use the software and tools that would work best for the various</a:t>
            </a:r>
            <a:r>
              <a:rPr lang="en-US" baseline="0" dirty="0" smtClean="0"/>
              <a:t> parts of our project. For the data prep phase we used SQL, </a:t>
            </a:r>
            <a:r>
              <a:rPr lang="en-US" baseline="0" dirty="0" err="1" smtClean="0"/>
              <a:t>OpenRefine</a:t>
            </a:r>
            <a:r>
              <a:rPr lang="en-US" baseline="0" dirty="0" smtClean="0"/>
              <a:t>, and </a:t>
            </a:r>
            <a:r>
              <a:rPr lang="en-US" baseline="0" dirty="0" err="1" smtClean="0"/>
              <a:t>OpenGIS</a:t>
            </a:r>
            <a:r>
              <a:rPr lang="en-US" baseline="0" dirty="0" smtClean="0"/>
              <a:t> for the data wrangling. We then used ArcGIS and Tableau for exploring the data and looking for any high level patterns. External data sets were found and were run through SQL for standardization. Our datasets were merged with the external datasets we found, using the SAS EG software. Once we had our aggregated dataset we loaded this into R Studio for object building. Lastly, H2O was used for in-memory predictive analytics and fast data mining.</a:t>
            </a:r>
            <a:endParaRPr lang="en-US" dirty="0"/>
          </a:p>
        </p:txBody>
      </p:sp>
      <p:sp>
        <p:nvSpPr>
          <p:cNvPr id="4" name="Slide Number Placeholder 3"/>
          <p:cNvSpPr>
            <a:spLocks noGrp="1"/>
          </p:cNvSpPr>
          <p:nvPr>
            <p:ph type="sldNum" sz="quarter" idx="10"/>
          </p:nvPr>
        </p:nvSpPr>
        <p:spPr/>
        <p:txBody>
          <a:bodyPr/>
          <a:lstStyle/>
          <a:p>
            <a:fld id="{15C0358A-2BE4-406B-BD42-9CE228A8B1D6}" type="slidenum">
              <a:rPr lang="en-US" smtClean="0"/>
              <a:t>5</a:t>
            </a:fld>
            <a:endParaRPr lang="en-US"/>
          </a:p>
        </p:txBody>
      </p:sp>
    </p:spTree>
    <p:extLst>
      <p:ext uri="{BB962C8B-B14F-4D97-AF65-F5344CB8AC3E}">
        <p14:creationId xmlns:p14="http://schemas.microsoft.com/office/powerpoint/2010/main" val="356414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running our models, we evaluated on a “filter” basis the variable of importance of each predictor using a statistical approach (Chi-Square). We chose Chi-Square given than nearly all of the variables were categorical and given that all variables were originally screened to ensure that they aligned to one of our hypotheses. However, as we explain later, most of our methods (like GBM and GLM with regularization) have their own wrapper based feature selection algorithms that will further refine the list of variables.</a:t>
            </a:r>
            <a:endParaRPr lang="en-US" dirty="0" smtClean="0"/>
          </a:p>
          <a:p>
            <a:r>
              <a:rPr lang="en-US" dirty="0" smtClean="0"/>
              <a:t>Notice</a:t>
            </a:r>
            <a:r>
              <a:rPr lang="en-US" baseline="0" dirty="0" smtClean="0"/>
              <a:t> the crime types are consistent year after year.  </a:t>
            </a:r>
            <a:endParaRPr lang="en-US" dirty="0"/>
          </a:p>
        </p:txBody>
      </p:sp>
      <p:sp>
        <p:nvSpPr>
          <p:cNvPr id="4" name="Slide Number Placeholder 3"/>
          <p:cNvSpPr>
            <a:spLocks noGrp="1"/>
          </p:cNvSpPr>
          <p:nvPr>
            <p:ph type="sldNum" sz="quarter" idx="10"/>
          </p:nvPr>
        </p:nvSpPr>
        <p:spPr/>
        <p:txBody>
          <a:bodyPr/>
          <a:lstStyle/>
          <a:p>
            <a:fld id="{15C0358A-2BE4-406B-BD42-9CE228A8B1D6}" type="slidenum">
              <a:rPr lang="en-US" smtClean="0"/>
              <a:t>7</a:t>
            </a:fld>
            <a:endParaRPr lang="en-US"/>
          </a:p>
        </p:txBody>
      </p:sp>
    </p:spTree>
    <p:extLst>
      <p:ext uri="{BB962C8B-B14F-4D97-AF65-F5344CB8AC3E}">
        <p14:creationId xmlns:p14="http://schemas.microsoft.com/office/powerpoint/2010/main" val="429406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classification, we surveyed a range of models going from simple and intuitive (CART) to more complex, black box models like Gradient Boosting Models and Deep Learning. For more advanced models, we used the H2O R Wrapper to run H2O. H2O is an open-source machine and deep learning suite of applications used to increase the scalability for a broad range of algorithms. It uses in-memory compression to run millions of rows of data with a small cluster. </a:t>
            </a:r>
          </a:p>
          <a:p>
            <a:endParaRPr lang="en-US" dirty="0" smtClean="0"/>
          </a:p>
          <a:p>
            <a:r>
              <a:rPr lang="en-US" dirty="0" smtClean="0"/>
              <a:t>We started with a</a:t>
            </a:r>
            <a:r>
              <a:rPr lang="en-US" baseline="0" dirty="0" smtClean="0"/>
              <a:t> small decision tree where we selected for features with the largest predictive power. We called this our simple CART as it small and was easily interpretable. We then gave all of our features to a second decision tree to see if more variables would provide better predictive power. </a:t>
            </a:r>
          </a:p>
          <a:p>
            <a:r>
              <a:rPr lang="en-US" baseline="0" dirty="0" smtClean="0"/>
              <a:t>Using the H2O engine we then used a Naïve Bayes </a:t>
            </a:r>
            <a:r>
              <a:rPr lang="en-US" sz="1200" kern="1200" dirty="0" smtClean="0">
                <a:solidFill>
                  <a:schemeClr val="tx1"/>
                </a:solidFill>
                <a:effectLst/>
                <a:latin typeface="+mn-lt"/>
                <a:ea typeface="+mn-ea"/>
                <a:cs typeface="+mn-cs"/>
              </a:rPr>
              <a:t>on a limited number of variables with a Laplace smoother (lambda = 3). Fourth, we ran Regularized (Lasso) Generalized Linear Regression. We ran regularization on the model in order to reduce unnecessary and redundant features that are included in the dataset. We selected regularized instead of stepwise given that only regularization was available in the H2O package. We selected Lasso (Alpha = 1) instead of Ridge (Alpha = 0) because we found the Lasso performed better on the validation dataset.</a:t>
            </a:r>
          </a:p>
          <a:p>
            <a:r>
              <a:rPr lang="en-US" sz="1200" kern="1200" dirty="0" smtClean="0">
                <a:solidFill>
                  <a:schemeClr val="tx1"/>
                </a:solidFill>
                <a:effectLst/>
                <a:latin typeface="+mn-lt"/>
                <a:ea typeface="+mn-ea"/>
                <a:cs typeface="+mn-cs"/>
              </a:rPr>
              <a:t>In addition to the traditional methods (GLM, CART, Naïve Bayes), we ran three more advanced, black box methods: GBM, Deep Learning and Random Forests. For all three of these models, there were several tuning parameters (e.g. the number of trees and the maximum tree depth for GBM or the number of hidden neurons for Deep Learning).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5C0358A-2BE4-406B-BD42-9CE228A8B1D6}" type="slidenum">
              <a:rPr lang="en-US" smtClean="0"/>
              <a:t>8</a:t>
            </a:fld>
            <a:endParaRPr lang="en-US"/>
          </a:p>
        </p:txBody>
      </p:sp>
    </p:spTree>
    <p:extLst>
      <p:ext uri="{BB962C8B-B14F-4D97-AF65-F5344CB8AC3E}">
        <p14:creationId xmlns:p14="http://schemas.microsoft.com/office/powerpoint/2010/main" val="567600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what our simple decision tree looks like.  This </a:t>
            </a:r>
            <a:r>
              <a:rPr lang="en-US" sz="1200" kern="1200" dirty="0" smtClean="0">
                <a:solidFill>
                  <a:schemeClr val="tx1"/>
                </a:solidFill>
                <a:effectLst/>
                <a:latin typeface="+mn-lt"/>
                <a:ea typeface="+mn-ea"/>
                <a:cs typeface="+mn-cs"/>
              </a:rPr>
              <a:t>“simple” CART that restricted our decision tree to only the top variables (from filter selection) in order to gain intuition on our dataset. In particular, we restricted the “type of crime” variable to the variable “Against” rather than the more detailed “</a:t>
            </a:r>
            <a:r>
              <a:rPr lang="en-US" sz="1200" kern="1200" dirty="0" err="1" smtClean="0">
                <a:solidFill>
                  <a:schemeClr val="tx1"/>
                </a:solidFill>
                <a:effectLst/>
                <a:latin typeface="+mn-lt"/>
                <a:ea typeface="+mn-ea"/>
                <a:cs typeface="+mn-cs"/>
              </a:rPr>
              <a:t>NIBRS_Hi_Class</a:t>
            </a:r>
            <a:r>
              <a:rPr lang="en-US" sz="1200" kern="1200" dirty="0" smtClean="0">
                <a:solidFill>
                  <a:schemeClr val="tx1"/>
                </a:solidFill>
                <a:effectLst/>
                <a:latin typeface="+mn-lt"/>
                <a:ea typeface="+mn-ea"/>
                <a:cs typeface="+mn-cs"/>
              </a:rPr>
              <a:t>” or “Category” because this variable had far fewer classes (only four versus 30+) which made the interpretation much easier. </a:t>
            </a:r>
            <a:endParaRPr lang="en-US" dirty="0"/>
          </a:p>
        </p:txBody>
      </p:sp>
      <p:sp>
        <p:nvSpPr>
          <p:cNvPr id="4" name="Slide Number Placeholder 3"/>
          <p:cNvSpPr>
            <a:spLocks noGrp="1"/>
          </p:cNvSpPr>
          <p:nvPr>
            <p:ph type="sldNum" sz="quarter" idx="10"/>
          </p:nvPr>
        </p:nvSpPr>
        <p:spPr/>
        <p:txBody>
          <a:bodyPr/>
          <a:lstStyle/>
          <a:p>
            <a:fld id="{15C0358A-2BE4-406B-BD42-9CE228A8B1D6}" type="slidenum">
              <a:rPr lang="en-US" smtClean="0"/>
              <a:t>9</a:t>
            </a:fld>
            <a:endParaRPr lang="en-US"/>
          </a:p>
        </p:txBody>
      </p:sp>
    </p:spTree>
    <p:extLst>
      <p:ext uri="{BB962C8B-B14F-4D97-AF65-F5344CB8AC3E}">
        <p14:creationId xmlns:p14="http://schemas.microsoft.com/office/powerpoint/2010/main" val="315607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number of theories</a:t>
            </a:r>
            <a:r>
              <a:rPr lang="en-US" baseline="0" dirty="0" smtClean="0"/>
              <a:t> and crime models have been proposed over the years to explain </a:t>
            </a:r>
            <a:r>
              <a:rPr lang="en-US" dirty="0" smtClean="0"/>
              <a:t>the existence of a positive feedback loop between the level of crime at one point in time in a neighborhood, and the level of crime at a later point of time in the same neighborhood…  Dr. </a:t>
            </a:r>
            <a:r>
              <a:rPr lang="en-US" dirty="0" err="1" smtClean="0"/>
              <a:t>Weatherburn</a:t>
            </a:r>
            <a:r>
              <a:rPr lang="en-US" dirty="0" smtClean="0"/>
              <a:t>, a crime professor at</a:t>
            </a:r>
            <a:r>
              <a:rPr lang="en-US" baseline="0" dirty="0" smtClean="0"/>
              <a:t> Cambridge writes, </a:t>
            </a:r>
            <a:r>
              <a:rPr lang="en-US" dirty="0" smtClean="0"/>
              <a:t>In the book “Delinquent-prone Communities” the following</a:t>
            </a:r>
            <a:r>
              <a:rPr lang="en-US" baseline="0" dirty="0" smtClean="0"/>
              <a:t>, “In the epidemic model of crime the positive feedback loop is created by the fact that each increase in the prevalence of involvement in crime expands the scope for further contact between delinquents and susceptibles, thereby fueling further increases in the level of participation in crime.”</a:t>
            </a:r>
            <a:endParaRPr lang="en-US" dirty="0"/>
          </a:p>
        </p:txBody>
      </p:sp>
      <p:sp>
        <p:nvSpPr>
          <p:cNvPr id="4" name="Slide Number Placeholder 3"/>
          <p:cNvSpPr>
            <a:spLocks noGrp="1"/>
          </p:cNvSpPr>
          <p:nvPr>
            <p:ph type="sldNum" sz="quarter" idx="10"/>
          </p:nvPr>
        </p:nvSpPr>
        <p:spPr/>
        <p:txBody>
          <a:bodyPr/>
          <a:lstStyle/>
          <a:p>
            <a:fld id="{15C0358A-2BE4-406B-BD42-9CE228A8B1D6}" type="slidenum">
              <a:rPr lang="en-US" smtClean="0"/>
              <a:t>13</a:t>
            </a:fld>
            <a:endParaRPr lang="en-US"/>
          </a:p>
        </p:txBody>
      </p:sp>
    </p:spTree>
    <p:extLst>
      <p:ext uri="{BB962C8B-B14F-4D97-AF65-F5344CB8AC3E}">
        <p14:creationId xmlns:p14="http://schemas.microsoft.com/office/powerpoint/2010/main" val="4103507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C0358A-2BE4-406B-BD42-9CE228A8B1D6}" type="slidenum">
              <a:rPr lang="en-US" smtClean="0"/>
              <a:t>15</a:t>
            </a:fld>
            <a:endParaRPr lang="en-US"/>
          </a:p>
        </p:txBody>
      </p:sp>
    </p:spTree>
    <p:extLst>
      <p:ext uri="{BB962C8B-B14F-4D97-AF65-F5344CB8AC3E}">
        <p14:creationId xmlns:p14="http://schemas.microsoft.com/office/powerpoint/2010/main" val="1271558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12/18/2015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12/18/2015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12/18/2015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12/18/2015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12/18/2015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12/18/2015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12/18/2015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12/18/2015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12/18/2015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12/18/2015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12/18/2015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12/18/2015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12/18/2015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12/18/2015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12/18/2015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12/18/2015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12/18/2015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12/18/2015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1646" y="3492833"/>
            <a:ext cx="9144000" cy="1641490"/>
          </a:xfrm>
        </p:spPr>
        <p:txBody>
          <a:bodyPr>
            <a:noAutofit/>
          </a:bodyPr>
          <a:lstStyle/>
          <a:p>
            <a:r>
              <a:rPr lang="en-US" sz="5400" dirty="0" smtClean="0"/>
              <a:t>Predicting Crime Clearance Rates</a:t>
            </a:r>
            <a:r>
              <a:rPr lang="en-US" sz="5400" dirty="0"/>
              <a:t> </a:t>
            </a:r>
            <a:r>
              <a:rPr lang="en-US" sz="5400" dirty="0" smtClean="0"/>
              <a:t/>
            </a:r>
            <a:br>
              <a:rPr lang="en-US" sz="5400" dirty="0" smtClean="0"/>
            </a:br>
            <a:r>
              <a:rPr lang="en-US" sz="5400" dirty="0" smtClean="0"/>
              <a:t>for </a:t>
            </a:r>
            <a:r>
              <a:rPr lang="en-US" sz="5400" dirty="0" smtClean="0"/>
              <a:t>Charlotte-Mecklenburg with h20</a:t>
            </a:r>
            <a:endParaRPr lang="en-US" sz="4000" dirty="0"/>
          </a:p>
        </p:txBody>
      </p:sp>
      <p:sp>
        <p:nvSpPr>
          <p:cNvPr id="3" name="Subtitle 2"/>
          <p:cNvSpPr>
            <a:spLocks noGrp="1"/>
          </p:cNvSpPr>
          <p:nvPr>
            <p:ph type="subTitle" idx="1"/>
          </p:nvPr>
        </p:nvSpPr>
        <p:spPr>
          <a:xfrm>
            <a:off x="2141646" y="4966584"/>
            <a:ext cx="9144000" cy="754025"/>
          </a:xfrm>
        </p:spPr>
        <p:txBody>
          <a:bodyPr/>
          <a:lstStyle/>
          <a:p>
            <a:r>
              <a:rPr lang="en-US" dirty="0" smtClean="0"/>
              <a:t>Ryan Wesslen and Gabriel Fair</a:t>
            </a:r>
            <a:endParaRPr lang="en-US" dirty="0"/>
          </a:p>
        </p:txBody>
      </p:sp>
    </p:spTree>
    <p:extLst>
      <p:ext uri="{BB962C8B-B14F-4D97-AF65-F5344CB8AC3E}">
        <p14:creationId xmlns:p14="http://schemas.microsoft.com/office/powerpoint/2010/main" val="35165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l="50659"/>
          <a:stretch/>
        </p:blipFill>
        <p:spPr bwMode="auto">
          <a:xfrm>
            <a:off x="7639050" y="3786410"/>
            <a:ext cx="4216400" cy="2244271"/>
          </a:xfrm>
          <a:prstGeom prst="rect">
            <a:avLst/>
          </a:prstGeom>
          <a:solidFill>
            <a:schemeClr val="tx1"/>
          </a:solidFill>
          <a:ln>
            <a:no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946784" y="1517650"/>
            <a:ext cx="6406515" cy="5016500"/>
          </a:xfrm>
          <a:prstGeom prst="rect">
            <a:avLst/>
          </a:prstGeom>
        </p:spPr>
      </p:pic>
      <p:pic>
        <p:nvPicPr>
          <p:cNvPr id="6" name="Content Placeholder 3"/>
          <p:cNvPicPr>
            <a:picLocks/>
          </p:cNvPicPr>
          <p:nvPr/>
        </p:nvPicPr>
        <p:blipFill rotWithShape="1">
          <a:blip r:embed="rId2" cstate="print">
            <a:extLst>
              <a:ext uri="{28A0092B-C50C-407E-A947-70E740481C1C}">
                <a14:useLocalDpi xmlns:a14="http://schemas.microsoft.com/office/drawing/2010/main" val="0"/>
              </a:ext>
            </a:extLst>
          </a:blip>
          <a:srcRect r="50805"/>
          <a:stretch/>
        </p:blipFill>
        <p:spPr bwMode="auto">
          <a:xfrm>
            <a:off x="7639050" y="1278161"/>
            <a:ext cx="4216400" cy="2279650"/>
          </a:xfrm>
          <a:prstGeom prst="rect">
            <a:avLst/>
          </a:prstGeom>
          <a:solidFill>
            <a:schemeClr val="tx1"/>
          </a:solidFill>
          <a:ln>
            <a:noFill/>
          </a:ln>
        </p:spPr>
      </p:pic>
      <p:sp>
        <p:nvSpPr>
          <p:cNvPr id="3" name="Rectangle 2"/>
          <p:cNvSpPr/>
          <p:nvPr/>
        </p:nvSpPr>
        <p:spPr>
          <a:xfrm>
            <a:off x="11067143" y="2706911"/>
            <a:ext cx="718457" cy="2975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107964" y="5167083"/>
            <a:ext cx="718457" cy="2975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554687" y="6113117"/>
            <a:ext cx="4542970" cy="369332"/>
          </a:xfrm>
          <a:prstGeom prst="rect">
            <a:avLst/>
          </a:prstGeom>
          <a:noFill/>
        </p:spPr>
        <p:txBody>
          <a:bodyPr wrap="square" rtlCol="0">
            <a:spAutoFit/>
          </a:bodyPr>
          <a:lstStyle/>
          <a:p>
            <a:r>
              <a:rPr lang="en-US" dirty="0" smtClean="0"/>
              <a:t>Appendix includes Model Tuning Parameters </a:t>
            </a:r>
            <a:endParaRPr lang="en-US" dirty="0"/>
          </a:p>
        </p:txBody>
      </p:sp>
    </p:spTree>
    <p:extLst>
      <p:ext uri="{BB962C8B-B14F-4D97-AF65-F5344CB8AC3E}">
        <p14:creationId xmlns:p14="http://schemas.microsoft.com/office/powerpoint/2010/main" val="1658623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for future research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Rebuild the model with a crime type segmentation</a:t>
            </a:r>
          </a:p>
          <a:p>
            <a:pPr lvl="1"/>
            <a:r>
              <a:rPr lang="en-US" dirty="0" smtClean="0"/>
              <a:t>Build three models: Person, society</a:t>
            </a:r>
            <a:r>
              <a:rPr lang="en-US" dirty="0"/>
              <a:t> </a:t>
            </a:r>
            <a:r>
              <a:rPr lang="en-US" dirty="0" smtClean="0"/>
              <a:t>and property</a:t>
            </a:r>
          </a:p>
          <a:p>
            <a:r>
              <a:rPr lang="en-US" dirty="0" smtClean="0"/>
              <a:t>Expand to multinomial classification</a:t>
            </a:r>
          </a:p>
          <a:p>
            <a:pPr lvl="1"/>
            <a:r>
              <a:rPr lang="en-US" dirty="0" smtClean="0"/>
              <a:t>Add in “unfounded” and other clearance status that were excluded as classes</a:t>
            </a:r>
          </a:p>
          <a:p>
            <a:r>
              <a:rPr lang="en-US" dirty="0" smtClean="0"/>
              <a:t>Append police strategy and response to reported crimes</a:t>
            </a:r>
          </a:p>
          <a:p>
            <a:pPr lvl="1"/>
            <a:r>
              <a:rPr lang="en-US" dirty="0" smtClean="0"/>
              <a:t>Integrate domain expertise</a:t>
            </a:r>
          </a:p>
          <a:p>
            <a:pPr lvl="1"/>
            <a:r>
              <a:rPr lang="en-US" dirty="0" smtClean="0"/>
              <a:t>Officer data like assignments, demographics, experience, level</a:t>
            </a:r>
          </a:p>
          <a:p>
            <a:r>
              <a:rPr lang="en-US" dirty="0" smtClean="0"/>
              <a:t>Better account for spatial attributes (</a:t>
            </a:r>
            <a:r>
              <a:rPr lang="en-US" dirty="0" err="1" smtClean="0"/>
              <a:t>lat</a:t>
            </a:r>
            <a:r>
              <a:rPr lang="en-US" dirty="0" smtClean="0"/>
              <a:t>/long)</a:t>
            </a:r>
          </a:p>
          <a:p>
            <a:pPr lvl="1"/>
            <a:r>
              <a:rPr lang="en-US" dirty="0"/>
              <a:t>U</a:t>
            </a:r>
            <a:r>
              <a:rPr lang="en-US" dirty="0" smtClean="0"/>
              <a:t>se spatial models (spatially weighted regression models)</a:t>
            </a:r>
          </a:p>
          <a:p>
            <a:r>
              <a:rPr lang="en-US" dirty="0" smtClean="0"/>
              <a:t>Get redacted data to find hidden relationships (same victim)</a:t>
            </a:r>
          </a:p>
          <a:p>
            <a:pPr lvl="1"/>
            <a:r>
              <a:rPr lang="en-US" dirty="0" smtClean="0"/>
              <a:t>Use Network Science to evaluate connections between crimes.</a:t>
            </a:r>
          </a:p>
          <a:p>
            <a:endParaRPr lang="en-US" dirty="0" smtClean="0"/>
          </a:p>
          <a:p>
            <a:pPr lvl="1"/>
            <a:endParaRPr lang="en-US" dirty="0"/>
          </a:p>
        </p:txBody>
      </p:sp>
    </p:spTree>
    <p:extLst>
      <p:ext uri="{BB962C8B-B14F-4D97-AF65-F5344CB8AC3E}">
        <p14:creationId xmlns:p14="http://schemas.microsoft.com/office/powerpoint/2010/main" val="987007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9450" y="5000625"/>
            <a:ext cx="3276600" cy="1325563"/>
          </a:xfrm>
        </p:spPr>
        <p:txBody>
          <a:bodyPr/>
          <a:lstStyle/>
          <a:p>
            <a:r>
              <a:rPr lang="en-US" dirty="0" smtClean="0"/>
              <a:t>Thank You</a:t>
            </a:r>
            <a:endParaRPr lang="en-US" dirty="0"/>
          </a:p>
        </p:txBody>
      </p:sp>
      <p:sp>
        <p:nvSpPr>
          <p:cNvPr id="3" name="Rectangle 2"/>
          <p:cNvSpPr/>
          <p:nvPr/>
        </p:nvSpPr>
        <p:spPr>
          <a:xfrm>
            <a:off x="976738" y="5340240"/>
            <a:ext cx="5758308" cy="707886"/>
          </a:xfrm>
          <a:prstGeom prst="rect">
            <a:avLst/>
          </a:prstGeom>
        </p:spPr>
        <p:txBody>
          <a:bodyPr wrap="none">
            <a:spAutoFit/>
          </a:bodyPr>
          <a:lstStyle/>
          <a:p>
            <a:r>
              <a:rPr lang="en-US" sz="2000" dirty="0" smtClean="0"/>
              <a:t>R Code is available on GitHub:</a:t>
            </a:r>
            <a:br>
              <a:rPr lang="en-US" sz="2000" dirty="0" smtClean="0"/>
            </a:br>
            <a:r>
              <a:rPr lang="en-US" sz="2000" dirty="0" smtClean="0"/>
              <a:t>https</a:t>
            </a:r>
            <a:r>
              <a:rPr lang="en-US" sz="2000" dirty="0"/>
              <a:t>://github.com/wesslen/MachineLearningProject</a:t>
            </a:r>
          </a:p>
        </p:txBody>
      </p:sp>
    </p:spTree>
    <p:extLst>
      <p:ext uri="{BB962C8B-B14F-4D97-AF65-F5344CB8AC3E}">
        <p14:creationId xmlns:p14="http://schemas.microsoft.com/office/powerpoint/2010/main" val="150380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Feedback Theories</a:t>
            </a:r>
            <a:endParaRPr lang="en-US" dirty="0"/>
          </a:p>
        </p:txBody>
      </p:sp>
      <p:graphicFrame>
        <p:nvGraphicFramePr>
          <p:cNvPr id="4" name="Diagram 3"/>
          <p:cNvGraphicFramePr>
            <a:graphicFrameLocks/>
          </p:cNvGraphicFramePr>
          <p:nvPr>
            <p:extLst>
              <p:ext uri="{D42A27DB-BD31-4B8C-83A1-F6EECF244321}">
                <p14:modId xmlns:p14="http://schemas.microsoft.com/office/powerpoint/2010/main" val="622665999"/>
              </p:ext>
            </p:extLst>
          </p:nvPr>
        </p:nvGraphicFramePr>
        <p:xfrm>
          <a:off x="-10188" y="1746235"/>
          <a:ext cx="5821490" cy="4607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6735891" y="5957445"/>
            <a:ext cx="5193432" cy="523220"/>
          </a:xfrm>
          <a:prstGeom prst="rect">
            <a:avLst/>
          </a:prstGeom>
        </p:spPr>
        <p:txBody>
          <a:bodyPr wrap="square">
            <a:spAutoFit/>
          </a:bodyPr>
          <a:lstStyle/>
          <a:p>
            <a:r>
              <a:rPr lang="en-US" sz="1400" dirty="0" err="1">
                <a:latin typeface="Calibri" panose="020F0502020204030204" pitchFamily="34" charset="0"/>
                <a:ea typeface="Calibri" panose="020F0502020204030204" pitchFamily="34" charset="0"/>
                <a:cs typeface="Times New Roman" panose="02020603050405020304" pitchFamily="18" charset="0"/>
              </a:rPr>
              <a:t>Weatherburn</a:t>
            </a:r>
            <a:r>
              <a:rPr lang="en-US" sz="1400" dirty="0">
                <a:latin typeface="Calibri" panose="020F0502020204030204" pitchFamily="34" charset="0"/>
                <a:ea typeface="Calibri" panose="020F0502020204030204" pitchFamily="34" charset="0"/>
                <a:cs typeface="Times New Roman" panose="02020603050405020304" pitchFamily="18" charset="0"/>
              </a:rPr>
              <a:t>, Donald James., and Bronwyn Lind. </a:t>
            </a:r>
            <a:r>
              <a:rPr lang="en-US" sz="1400" i="1" dirty="0">
                <a:latin typeface="Calibri" panose="020F0502020204030204" pitchFamily="34" charset="0"/>
                <a:ea typeface="Calibri" panose="020F0502020204030204" pitchFamily="34" charset="0"/>
                <a:cs typeface="Times New Roman" panose="02020603050405020304" pitchFamily="18" charset="0"/>
              </a:rPr>
              <a:t>Delinquent-prone Communities</a:t>
            </a:r>
            <a:r>
              <a:rPr lang="en-US" sz="1400" dirty="0">
                <a:latin typeface="Calibri" panose="020F0502020204030204" pitchFamily="34" charset="0"/>
                <a:ea typeface="Calibri" panose="020F0502020204030204" pitchFamily="34" charset="0"/>
                <a:cs typeface="Times New Roman" panose="02020603050405020304" pitchFamily="18" charset="0"/>
              </a:rPr>
              <a:t>. Cambridge, UK: Cambridge UP, 2001. Print.</a:t>
            </a:r>
            <a:endParaRPr lang="en-US" sz="1400" dirty="0"/>
          </a:p>
        </p:txBody>
      </p:sp>
      <p:pic>
        <p:nvPicPr>
          <p:cNvPr id="3" name="Picture 2"/>
          <p:cNvPicPr>
            <a:picLocks noChangeAspect="1"/>
          </p:cNvPicPr>
          <p:nvPr/>
        </p:nvPicPr>
        <p:blipFill>
          <a:blip r:embed="rId8">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505707" y="614856"/>
            <a:ext cx="3003476" cy="5117421"/>
          </a:xfrm>
          <a:prstGeom prst="rect">
            <a:avLst/>
          </a:prstGeom>
        </p:spPr>
      </p:pic>
      <p:sp>
        <p:nvSpPr>
          <p:cNvPr id="9" name="Rounded Rectangle 8"/>
          <p:cNvSpPr/>
          <p:nvPr/>
        </p:nvSpPr>
        <p:spPr>
          <a:xfrm>
            <a:off x="8505707" y="3674049"/>
            <a:ext cx="3003476" cy="6697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TextBox 5"/>
          <p:cNvSpPr txBox="1"/>
          <p:nvPr/>
        </p:nvSpPr>
        <p:spPr>
          <a:xfrm>
            <a:off x="4314056" y="1864184"/>
            <a:ext cx="6705599" cy="923330"/>
          </a:xfrm>
          <a:prstGeom prst="rect">
            <a:avLst/>
          </a:prstGeom>
          <a:ln w="25400">
            <a:solidFill>
              <a:srgbClr val="FF0000"/>
            </a:solidFill>
          </a:ln>
        </p:spPr>
        <p:txBody>
          <a:bodyPr wrap="square" rtlCol="0">
            <a:spAutoFit/>
          </a:bodyPr>
          <a:lstStyle/>
          <a:p>
            <a:r>
              <a:rPr lang="en-US" dirty="0" smtClean="0"/>
              <a:t>“…Each increase in the prevalence of involvement in crime expands the scope for further  contact between delinquents and susceptibles, thereby fueling further increases in the level of participation in crime”</a:t>
            </a:r>
            <a:endParaRPr lang="en-US" dirty="0"/>
          </a:p>
        </p:txBody>
      </p:sp>
      <p:cxnSp>
        <p:nvCxnSpPr>
          <p:cNvPr id="11" name="Straight Connector 10"/>
          <p:cNvCxnSpPr/>
          <p:nvPr/>
        </p:nvCxnSpPr>
        <p:spPr>
          <a:xfrm>
            <a:off x="11019655" y="2787514"/>
            <a:ext cx="489528" cy="971686"/>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4314056" y="2807855"/>
            <a:ext cx="4191651" cy="1535958"/>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35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910960" y="556808"/>
            <a:ext cx="9821507" cy="5773412"/>
          </a:xfrm>
          <a:prstGeom prst="rect">
            <a:avLst/>
          </a:prstGeom>
        </p:spPr>
      </p:pic>
      <p:sp>
        <p:nvSpPr>
          <p:cNvPr id="2" name="Left Brace 1"/>
          <p:cNvSpPr/>
          <p:nvPr/>
        </p:nvSpPr>
        <p:spPr>
          <a:xfrm>
            <a:off x="2090057" y="1328057"/>
            <a:ext cx="94343" cy="936172"/>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328903" y="1472977"/>
            <a:ext cx="1582057" cy="646331"/>
          </a:xfrm>
          <a:prstGeom prst="rect">
            <a:avLst/>
          </a:prstGeom>
          <a:noFill/>
        </p:spPr>
        <p:txBody>
          <a:bodyPr wrap="square" rtlCol="0">
            <a:spAutoFit/>
          </a:bodyPr>
          <a:lstStyle/>
          <a:p>
            <a:pPr algn="r"/>
            <a:r>
              <a:rPr lang="en-US" dirty="0" smtClean="0"/>
              <a:t>“Redhanded” Crimes</a:t>
            </a:r>
            <a:endParaRPr lang="en-US" dirty="0"/>
          </a:p>
        </p:txBody>
      </p:sp>
    </p:spTree>
    <p:extLst>
      <p:ext uri="{BB962C8B-B14F-4D97-AF65-F5344CB8AC3E}">
        <p14:creationId xmlns:p14="http://schemas.microsoft.com/office/powerpoint/2010/main" val="111310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Clearance Status</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909544" y="1491797"/>
            <a:ext cx="7174914" cy="4430032"/>
          </a:xfrm>
          <a:prstGeom prst="rect">
            <a:avLst/>
          </a:prstGeom>
          <a:solidFill>
            <a:schemeClr val="tx1"/>
          </a:solidFill>
          <a:ln>
            <a:noFill/>
          </a:ln>
        </p:spPr>
      </p:pic>
      <p:sp>
        <p:nvSpPr>
          <p:cNvPr id="5" name="TextBox 4"/>
          <p:cNvSpPr txBox="1"/>
          <p:nvPr/>
        </p:nvSpPr>
        <p:spPr>
          <a:xfrm>
            <a:off x="8374743" y="1625599"/>
            <a:ext cx="3258458" cy="2308324"/>
          </a:xfrm>
          <a:prstGeom prst="rect">
            <a:avLst/>
          </a:prstGeom>
          <a:noFill/>
        </p:spPr>
        <p:txBody>
          <a:bodyPr wrap="square" rtlCol="0">
            <a:spAutoFit/>
          </a:bodyPr>
          <a:lstStyle/>
          <a:p>
            <a:r>
              <a:rPr lang="en-US" dirty="0" smtClean="0"/>
              <a:t>Blue  = Excluded from model</a:t>
            </a:r>
          </a:p>
          <a:p>
            <a:endParaRPr lang="en-US" dirty="0" smtClean="0"/>
          </a:p>
          <a:p>
            <a:r>
              <a:rPr lang="en-US" dirty="0" smtClean="0"/>
              <a:t>Yellow = Event in the Dependent Variable Flag (i.e. equal to 1)</a:t>
            </a:r>
          </a:p>
          <a:p>
            <a:endParaRPr lang="en-US" dirty="0" smtClean="0"/>
          </a:p>
          <a:p>
            <a:r>
              <a:rPr lang="en-US" dirty="0" smtClean="0"/>
              <a:t>Green = Non-event in the Dependent Variable Flag (i.e. equal to 0)</a:t>
            </a:r>
            <a:endParaRPr lang="en-US" dirty="0"/>
          </a:p>
        </p:txBody>
      </p:sp>
    </p:spTree>
    <p:extLst>
      <p:ext uri="{BB962C8B-B14F-4D97-AF65-F5344CB8AC3E}">
        <p14:creationId xmlns:p14="http://schemas.microsoft.com/office/powerpoint/2010/main" val="2230019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Tuning Parameters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8803790"/>
              </p:ext>
            </p:extLst>
          </p:nvPr>
        </p:nvGraphicFramePr>
        <p:xfrm>
          <a:off x="1120774" y="1825625"/>
          <a:ext cx="10309226" cy="4211320"/>
        </p:xfrm>
        <a:graphic>
          <a:graphicData uri="http://schemas.openxmlformats.org/drawingml/2006/table">
            <a:tbl>
              <a:tblPr firstRow="1" bandRow="1">
                <a:tableStyleId>{5C22544A-7EE6-4342-B048-85BDC9FD1C3A}</a:tableStyleId>
              </a:tblPr>
              <a:tblGrid>
                <a:gridCol w="3598504"/>
                <a:gridCol w="6710722"/>
              </a:tblGrid>
              <a:tr h="370840">
                <a:tc>
                  <a:txBody>
                    <a:bodyPr/>
                    <a:lstStyle/>
                    <a:p>
                      <a:r>
                        <a:rPr lang="en-US" dirty="0" smtClean="0"/>
                        <a:t>Model</a:t>
                      </a:r>
                      <a:endParaRPr lang="en-US" dirty="0"/>
                    </a:p>
                  </a:txBody>
                  <a:tcPr/>
                </a:tc>
                <a:tc>
                  <a:txBody>
                    <a:bodyPr/>
                    <a:lstStyle/>
                    <a:p>
                      <a:r>
                        <a:rPr lang="en-US" dirty="0" smtClean="0"/>
                        <a:t>Tuning Parameters</a:t>
                      </a:r>
                      <a:endParaRPr lang="en-US" dirty="0"/>
                    </a:p>
                  </a:txBody>
                  <a:tcPr/>
                </a:tc>
              </a:tr>
              <a:tr h="640080">
                <a:tc>
                  <a:txBody>
                    <a:bodyPr/>
                    <a:lstStyle/>
                    <a:p>
                      <a:r>
                        <a:rPr lang="en-US" dirty="0" smtClean="0"/>
                        <a:t>CART (Simple</a:t>
                      </a:r>
                      <a:r>
                        <a:rPr lang="en-US" baseline="0" dirty="0" smtClean="0"/>
                        <a:t> and Normal) </a:t>
                      </a:r>
                      <a:endParaRPr lang="en-US" dirty="0"/>
                    </a:p>
                  </a:txBody>
                  <a:tcPr/>
                </a:tc>
                <a:tc>
                  <a:txBody>
                    <a:bodyPr/>
                    <a:lstStyle/>
                    <a:p>
                      <a:r>
                        <a:rPr lang="en-US" sz="1800" kern="1200" dirty="0" smtClean="0">
                          <a:solidFill>
                            <a:schemeClr val="dk1"/>
                          </a:solidFill>
                          <a:effectLst/>
                          <a:latin typeface="+mn-lt"/>
                          <a:ea typeface="+mn-ea"/>
                          <a:cs typeface="+mn-cs"/>
                        </a:rPr>
                        <a:t>Complexity</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=0.001</a:t>
                      </a:r>
                      <a:r>
                        <a:rPr lang="en-US" dirty="0" smtClean="0"/>
                        <a:t>, </a:t>
                      </a:r>
                      <a:r>
                        <a:rPr lang="en-US" sz="1800" kern="1200" dirty="0" smtClean="0">
                          <a:solidFill>
                            <a:schemeClr val="dk1"/>
                          </a:solidFill>
                          <a:effectLst/>
                          <a:latin typeface="+mn-lt"/>
                          <a:ea typeface="+mn-ea"/>
                          <a:cs typeface="+mn-cs"/>
                        </a:rPr>
                        <a:t>Minimum</a:t>
                      </a:r>
                      <a:r>
                        <a:rPr lang="en-US" sz="1800" kern="1200" baseline="0" dirty="0" smtClean="0">
                          <a:solidFill>
                            <a:schemeClr val="dk1"/>
                          </a:solidFill>
                          <a:effectLst/>
                          <a:latin typeface="+mn-lt"/>
                          <a:ea typeface="+mn-ea"/>
                          <a:cs typeface="+mn-cs"/>
                        </a:rPr>
                        <a:t> Split </a:t>
                      </a:r>
                      <a:r>
                        <a:rPr lang="en-US" sz="1800" kern="1200" dirty="0" smtClean="0">
                          <a:solidFill>
                            <a:schemeClr val="dk1"/>
                          </a:solidFill>
                          <a:effectLst/>
                          <a:latin typeface="+mn-lt"/>
                          <a:ea typeface="+mn-ea"/>
                          <a:cs typeface="+mn-cs"/>
                        </a:rPr>
                        <a:t>= 1000</a:t>
                      </a:r>
                      <a:r>
                        <a:rPr lang="en-US" dirty="0" smtClean="0"/>
                        <a:t>, </a:t>
                      </a:r>
                      <a:r>
                        <a:rPr lang="en-US" sz="1800" kern="1200" dirty="0" smtClean="0">
                          <a:solidFill>
                            <a:schemeClr val="dk1"/>
                          </a:solidFill>
                          <a:effectLst/>
                          <a:latin typeface="+mn-lt"/>
                          <a:ea typeface="+mn-ea"/>
                          <a:cs typeface="+mn-cs"/>
                        </a:rPr>
                        <a:t>Minimum</a:t>
                      </a:r>
                      <a:r>
                        <a:rPr lang="en-US" sz="1800" kern="1200" baseline="0" dirty="0" smtClean="0">
                          <a:solidFill>
                            <a:schemeClr val="dk1"/>
                          </a:solidFill>
                          <a:effectLst/>
                          <a:latin typeface="+mn-lt"/>
                          <a:ea typeface="+mn-ea"/>
                          <a:cs typeface="+mn-cs"/>
                        </a:rPr>
                        <a:t> Bucket Size </a:t>
                      </a:r>
                      <a:r>
                        <a:rPr lang="en-US" sz="1800" kern="1200" dirty="0" smtClean="0">
                          <a:solidFill>
                            <a:schemeClr val="dk1"/>
                          </a:solidFill>
                          <a:effectLst/>
                          <a:latin typeface="+mn-lt"/>
                          <a:ea typeface="+mn-ea"/>
                          <a:cs typeface="+mn-cs"/>
                        </a:rPr>
                        <a:t>=1000</a:t>
                      </a:r>
                      <a:r>
                        <a:rPr lang="en-US" dirty="0" smtClean="0"/>
                        <a:t>, </a:t>
                      </a:r>
                      <a:r>
                        <a:rPr lang="en-US" sz="1800" kern="1200" dirty="0" smtClean="0">
                          <a:solidFill>
                            <a:schemeClr val="dk1"/>
                          </a:solidFill>
                          <a:effectLst/>
                          <a:latin typeface="+mn-lt"/>
                          <a:ea typeface="+mn-ea"/>
                          <a:cs typeface="+mn-cs"/>
                        </a:rPr>
                        <a:t>Maximum Depth = 5</a:t>
                      </a:r>
                      <a:endParaRPr lang="en-US" dirty="0"/>
                    </a:p>
                  </a:txBody>
                  <a:tcPr/>
                </a:tc>
              </a:tr>
              <a:tr h="640080">
                <a:tc>
                  <a:txBody>
                    <a:bodyPr/>
                    <a:lstStyle/>
                    <a:p>
                      <a:r>
                        <a:rPr lang="en-US" dirty="0" smtClean="0"/>
                        <a:t>Naïve Bayes</a:t>
                      </a:r>
                      <a:endParaRPr lang="en-US" dirty="0"/>
                    </a:p>
                  </a:txBody>
                  <a:tcPr/>
                </a:tc>
                <a:tc>
                  <a:txBody>
                    <a:bodyPr/>
                    <a:lstStyle/>
                    <a:p>
                      <a:r>
                        <a:rPr lang="en-US" dirty="0" smtClean="0"/>
                        <a:t>Laplace</a:t>
                      </a:r>
                      <a:r>
                        <a:rPr lang="en-US" baseline="0" dirty="0" smtClean="0"/>
                        <a:t> Smoother = 3</a:t>
                      </a:r>
                      <a:endParaRPr lang="en-US" dirty="0"/>
                    </a:p>
                  </a:txBody>
                  <a:tcPr/>
                </a:tc>
              </a:tr>
              <a:tr h="640080">
                <a:tc>
                  <a:txBody>
                    <a:bodyPr/>
                    <a:lstStyle/>
                    <a:p>
                      <a:r>
                        <a:rPr lang="en-US" dirty="0" smtClean="0"/>
                        <a:t>GLM with Regularization</a:t>
                      </a:r>
                      <a:endParaRPr lang="en-US" dirty="0"/>
                    </a:p>
                  </a:txBody>
                  <a:tcPr/>
                </a:tc>
                <a:tc>
                  <a:txBody>
                    <a:bodyPr/>
                    <a:lstStyle/>
                    <a:p>
                      <a:r>
                        <a:rPr lang="en-US" dirty="0" smtClean="0"/>
                        <a:t>Alpha =</a:t>
                      </a:r>
                      <a:r>
                        <a:rPr lang="en-US" baseline="0" dirty="0" smtClean="0"/>
                        <a:t> 1 (Lasso)</a:t>
                      </a:r>
                      <a:endParaRPr lang="en-US" dirty="0"/>
                    </a:p>
                  </a:txBody>
                  <a:tcPr/>
                </a:tc>
              </a:tr>
              <a:tr h="640080">
                <a:tc>
                  <a:txBody>
                    <a:bodyPr/>
                    <a:lstStyle/>
                    <a:p>
                      <a:r>
                        <a:rPr lang="en-US" dirty="0" smtClean="0"/>
                        <a:t>GBM</a:t>
                      </a:r>
                      <a:endParaRPr lang="en-US" dirty="0"/>
                    </a:p>
                  </a:txBody>
                  <a:tcPr/>
                </a:tc>
                <a:tc>
                  <a:txBody>
                    <a:bodyPr/>
                    <a:lstStyle/>
                    <a:p>
                      <a:r>
                        <a:rPr lang="en-US" sz="1800" kern="1200" dirty="0" smtClean="0">
                          <a:solidFill>
                            <a:schemeClr val="dk1"/>
                          </a:solidFill>
                          <a:effectLst/>
                          <a:latin typeface="+mn-lt"/>
                          <a:ea typeface="+mn-ea"/>
                          <a:cs typeface="+mn-cs"/>
                        </a:rPr>
                        <a:t>Number of Trees</a:t>
                      </a:r>
                      <a:r>
                        <a:rPr lang="en-US" sz="1800" kern="1200" baseline="0" dirty="0" smtClean="0">
                          <a:solidFill>
                            <a:schemeClr val="dk1"/>
                          </a:solidFill>
                          <a:effectLst/>
                          <a:latin typeface="+mn-lt"/>
                          <a:ea typeface="+mn-ea"/>
                          <a:cs typeface="+mn-cs"/>
                        </a:rPr>
                        <a:t> </a:t>
                      </a:r>
                      <a:r>
                        <a:rPr lang="en-US" dirty="0" smtClean="0"/>
                        <a:t> </a:t>
                      </a:r>
                      <a:r>
                        <a:rPr lang="en-US" sz="1800" kern="1200" dirty="0" smtClean="0">
                          <a:solidFill>
                            <a:schemeClr val="dk1"/>
                          </a:solidFill>
                          <a:effectLst/>
                          <a:latin typeface="+mn-lt"/>
                          <a:ea typeface="+mn-ea"/>
                          <a:cs typeface="+mn-cs"/>
                        </a:rPr>
                        <a:t>=</a:t>
                      </a:r>
                      <a:r>
                        <a:rPr lang="en-US" dirty="0" smtClean="0"/>
                        <a:t> </a:t>
                      </a:r>
                      <a:r>
                        <a:rPr lang="en-US" sz="1800" kern="1200" dirty="0" smtClean="0">
                          <a:solidFill>
                            <a:schemeClr val="dk1"/>
                          </a:solidFill>
                          <a:effectLst/>
                          <a:latin typeface="+mn-lt"/>
                          <a:ea typeface="+mn-ea"/>
                          <a:cs typeface="+mn-cs"/>
                        </a:rPr>
                        <a:t>200</a:t>
                      </a:r>
                      <a:r>
                        <a:rPr lang="en-US" dirty="0" smtClean="0"/>
                        <a:t>, Maximum Depth </a:t>
                      </a:r>
                      <a:r>
                        <a:rPr lang="en-US" sz="1800" kern="1200" dirty="0" smtClean="0">
                          <a:solidFill>
                            <a:schemeClr val="dk1"/>
                          </a:solidFill>
                          <a:effectLst/>
                          <a:latin typeface="+mn-lt"/>
                          <a:ea typeface="+mn-ea"/>
                          <a:cs typeface="+mn-cs"/>
                        </a:rPr>
                        <a:t>= 5</a:t>
                      </a:r>
                      <a:r>
                        <a:rPr lang="en-US" dirty="0" smtClean="0"/>
                        <a:t>, </a:t>
                      </a:r>
                      <a:r>
                        <a:rPr lang="en-US" sz="1800" kern="1200" dirty="0" smtClean="0">
                          <a:solidFill>
                            <a:schemeClr val="dk1"/>
                          </a:solidFill>
                          <a:effectLst/>
                          <a:latin typeface="+mn-lt"/>
                          <a:ea typeface="+mn-ea"/>
                          <a:cs typeface="+mn-cs"/>
                        </a:rPr>
                        <a:t>Interaction Depth =</a:t>
                      </a:r>
                      <a:r>
                        <a:rPr lang="en-US" dirty="0" smtClean="0"/>
                        <a:t> </a:t>
                      </a:r>
                      <a:r>
                        <a:rPr lang="en-US" sz="1800" kern="1200" dirty="0" smtClean="0">
                          <a:solidFill>
                            <a:schemeClr val="dk1"/>
                          </a:solidFill>
                          <a:effectLst/>
                          <a:latin typeface="+mn-lt"/>
                          <a:ea typeface="+mn-ea"/>
                          <a:cs typeface="+mn-cs"/>
                        </a:rPr>
                        <a:t>2</a:t>
                      </a:r>
                      <a:r>
                        <a:rPr lang="en-US" dirty="0" smtClean="0"/>
                        <a:t>, </a:t>
                      </a:r>
                      <a:r>
                        <a:rPr lang="en-US" sz="1800" kern="1200" dirty="0" smtClean="0">
                          <a:solidFill>
                            <a:schemeClr val="dk1"/>
                          </a:solidFill>
                          <a:effectLst/>
                          <a:latin typeface="+mn-lt"/>
                          <a:ea typeface="+mn-ea"/>
                          <a:cs typeface="+mn-cs"/>
                        </a:rPr>
                        <a:t>Learning Rate =</a:t>
                      </a:r>
                      <a:r>
                        <a:rPr lang="en-US" dirty="0" smtClean="0"/>
                        <a:t> </a:t>
                      </a:r>
                      <a:r>
                        <a:rPr lang="en-US" sz="1800" kern="1200" dirty="0" smtClean="0">
                          <a:solidFill>
                            <a:schemeClr val="dk1"/>
                          </a:solidFill>
                          <a:effectLst/>
                          <a:latin typeface="+mn-lt"/>
                          <a:ea typeface="+mn-ea"/>
                          <a:cs typeface="+mn-cs"/>
                        </a:rPr>
                        <a:t>0.2</a:t>
                      </a:r>
                      <a:endParaRPr lang="en-US" dirty="0"/>
                    </a:p>
                  </a:txBody>
                  <a:tcPr/>
                </a:tc>
              </a:tr>
              <a:tr h="640080">
                <a:tc>
                  <a:txBody>
                    <a:bodyPr/>
                    <a:lstStyle/>
                    <a:p>
                      <a:r>
                        <a:rPr lang="en-US" dirty="0" smtClean="0"/>
                        <a:t>Deep Learning</a:t>
                      </a:r>
                      <a:endParaRPr lang="en-US" dirty="0"/>
                    </a:p>
                  </a:txBody>
                  <a:tcPr/>
                </a:tc>
                <a:tc>
                  <a:txBody>
                    <a:bodyPr/>
                    <a:lstStyle/>
                    <a:p>
                      <a:r>
                        <a:rPr lang="en-US" sz="1800" kern="1200" dirty="0" smtClean="0">
                          <a:solidFill>
                            <a:schemeClr val="dk1"/>
                          </a:solidFill>
                          <a:effectLst/>
                          <a:latin typeface="+mn-lt"/>
                          <a:ea typeface="+mn-ea"/>
                          <a:cs typeface="+mn-cs"/>
                        </a:rPr>
                        <a:t>3</a:t>
                      </a:r>
                      <a:r>
                        <a:rPr lang="en-US" sz="1800" kern="1200" baseline="0" dirty="0" smtClean="0">
                          <a:solidFill>
                            <a:schemeClr val="dk1"/>
                          </a:solidFill>
                          <a:effectLst/>
                          <a:latin typeface="+mn-lt"/>
                          <a:ea typeface="+mn-ea"/>
                          <a:cs typeface="+mn-cs"/>
                        </a:rPr>
                        <a:t> Hidden Layers, each with 200 nodes</a:t>
                      </a:r>
                      <a:endParaRPr lang="en-US" dirty="0"/>
                    </a:p>
                  </a:txBody>
                  <a:tcPr/>
                </a:tc>
              </a:tr>
              <a:tr h="640080">
                <a:tc>
                  <a:txBody>
                    <a:bodyPr/>
                    <a:lstStyle/>
                    <a:p>
                      <a:r>
                        <a:rPr lang="en-US" dirty="0" smtClean="0"/>
                        <a:t>Random Forests</a:t>
                      </a:r>
                      <a:endParaRPr lang="en-US" dirty="0"/>
                    </a:p>
                  </a:txBody>
                  <a:tcPr/>
                </a:tc>
                <a:tc>
                  <a:txBody>
                    <a:bodyPr/>
                    <a:lstStyle/>
                    <a:p>
                      <a:r>
                        <a:rPr lang="en-US" sz="1800" kern="1200" dirty="0" smtClean="0">
                          <a:solidFill>
                            <a:schemeClr val="dk1"/>
                          </a:solidFill>
                          <a:effectLst/>
                          <a:latin typeface="+mn-lt"/>
                          <a:ea typeface="+mn-ea"/>
                          <a:cs typeface="+mn-cs"/>
                        </a:rPr>
                        <a:t>Number of Trees =</a:t>
                      </a:r>
                      <a:r>
                        <a:rPr lang="en-US" dirty="0" smtClean="0"/>
                        <a:t> </a:t>
                      </a:r>
                      <a:r>
                        <a:rPr lang="en-US" sz="1800" kern="1200" dirty="0" smtClean="0">
                          <a:solidFill>
                            <a:schemeClr val="dk1"/>
                          </a:solidFill>
                          <a:effectLst/>
                          <a:latin typeface="+mn-lt"/>
                          <a:ea typeface="+mn-ea"/>
                          <a:cs typeface="+mn-cs"/>
                        </a:rPr>
                        <a:t>50</a:t>
                      </a:r>
                      <a:r>
                        <a:rPr lang="en-US" dirty="0" smtClean="0"/>
                        <a:t>, </a:t>
                      </a:r>
                      <a:r>
                        <a:rPr lang="en-US" sz="1800" kern="1200" dirty="0" smtClean="0">
                          <a:solidFill>
                            <a:schemeClr val="dk1"/>
                          </a:solidFill>
                          <a:effectLst/>
                          <a:latin typeface="+mn-lt"/>
                          <a:ea typeface="+mn-ea"/>
                          <a:cs typeface="+mn-cs"/>
                        </a:rPr>
                        <a:t>Maximum Depth =</a:t>
                      </a:r>
                      <a:r>
                        <a:rPr lang="en-US" dirty="0" smtClean="0"/>
                        <a:t> </a:t>
                      </a:r>
                      <a:r>
                        <a:rPr lang="en-US" sz="1800" kern="1200" dirty="0" smtClean="0">
                          <a:solidFill>
                            <a:schemeClr val="dk1"/>
                          </a:solidFill>
                          <a:effectLst/>
                          <a:latin typeface="+mn-lt"/>
                          <a:ea typeface="+mn-ea"/>
                          <a:cs typeface="+mn-cs"/>
                        </a:rPr>
                        <a:t>10</a:t>
                      </a:r>
                      <a:r>
                        <a:rPr lang="en-US" dirty="0" smtClean="0"/>
                        <a:t>, </a:t>
                      </a:r>
                      <a:r>
                        <a:rPr lang="en-US" sz="1800" kern="1200" dirty="0" smtClean="0">
                          <a:solidFill>
                            <a:schemeClr val="dk1"/>
                          </a:solidFill>
                          <a:effectLst/>
                          <a:latin typeface="+mn-lt"/>
                          <a:ea typeface="+mn-ea"/>
                          <a:cs typeface="+mn-cs"/>
                        </a:rPr>
                        <a:t>Minimum Rows =</a:t>
                      </a:r>
                      <a:r>
                        <a:rPr lang="en-US" dirty="0" smtClean="0"/>
                        <a:t> </a:t>
                      </a:r>
                      <a:r>
                        <a:rPr lang="en-US" sz="1800" kern="1200" dirty="0" smtClean="0">
                          <a:solidFill>
                            <a:schemeClr val="dk1"/>
                          </a:solidFill>
                          <a:effectLst/>
                          <a:latin typeface="+mn-lt"/>
                          <a:ea typeface="+mn-ea"/>
                          <a:cs typeface="+mn-cs"/>
                        </a:rPr>
                        <a:t>5</a:t>
                      </a:r>
                      <a:r>
                        <a:rPr lang="en-US" dirty="0" smtClean="0"/>
                        <a:t>, </a:t>
                      </a:r>
                      <a:r>
                        <a:rPr lang="en-US" sz="1800" kern="1200" dirty="0" smtClean="0">
                          <a:solidFill>
                            <a:schemeClr val="dk1"/>
                          </a:solidFill>
                          <a:effectLst/>
                          <a:latin typeface="+mn-lt"/>
                          <a:ea typeface="+mn-ea"/>
                          <a:cs typeface="+mn-cs"/>
                        </a:rPr>
                        <a:t>Number of Bins =</a:t>
                      </a:r>
                      <a:r>
                        <a:rPr lang="en-US" dirty="0" smtClean="0"/>
                        <a:t> </a:t>
                      </a:r>
                      <a:r>
                        <a:rPr lang="en-US" sz="1800" kern="1200" dirty="0" smtClean="0">
                          <a:solidFill>
                            <a:schemeClr val="dk1"/>
                          </a:solidFill>
                          <a:effectLst/>
                          <a:latin typeface="+mn-lt"/>
                          <a:ea typeface="+mn-ea"/>
                          <a:cs typeface="+mn-cs"/>
                        </a:rPr>
                        <a:t>20</a:t>
                      </a:r>
                      <a:endParaRPr lang="en-US" dirty="0"/>
                    </a:p>
                  </a:txBody>
                  <a:tcPr/>
                </a:tc>
              </a:tr>
            </a:tbl>
          </a:graphicData>
        </a:graphic>
      </p:graphicFrame>
    </p:spTree>
    <p:extLst>
      <p:ext uri="{BB962C8B-B14F-4D97-AF65-F5344CB8AC3E}">
        <p14:creationId xmlns:p14="http://schemas.microsoft.com/office/powerpoint/2010/main" val="187204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Findings</a:t>
            </a:r>
            <a:endParaRPr lang="en-US" dirty="0"/>
          </a:p>
        </p:txBody>
      </p:sp>
      <p:sp>
        <p:nvSpPr>
          <p:cNvPr id="3" name="Content Placeholder 2"/>
          <p:cNvSpPr>
            <a:spLocks noGrp="1"/>
          </p:cNvSpPr>
          <p:nvPr>
            <p:ph idx="1"/>
          </p:nvPr>
        </p:nvSpPr>
        <p:spPr/>
        <p:txBody>
          <a:bodyPr>
            <a:normAutofit lnSpcReduction="10000"/>
          </a:bodyPr>
          <a:lstStyle/>
          <a:p>
            <a:r>
              <a:rPr lang="en-US" dirty="0" smtClean="0"/>
              <a:t>Gradient Boosting Model has the highest accuracy in predicting crime clear </a:t>
            </a:r>
            <a:r>
              <a:rPr lang="en-US" dirty="0" smtClean="0"/>
              <a:t>rates (“arrests”)</a:t>
            </a:r>
            <a:endParaRPr lang="en-US" dirty="0" smtClean="0"/>
          </a:p>
          <a:p>
            <a:pPr lvl="1"/>
            <a:r>
              <a:rPr lang="en-US" dirty="0" smtClean="0"/>
              <a:t>Nearly 85% out-of-sample, 0.92 AUC</a:t>
            </a:r>
          </a:p>
          <a:p>
            <a:pPr lvl="1"/>
            <a:r>
              <a:rPr lang="en-US" dirty="0" smtClean="0"/>
              <a:t>Deep Learning and Random Forest were a close second</a:t>
            </a:r>
          </a:p>
          <a:p>
            <a:r>
              <a:rPr lang="en-US" dirty="0" smtClean="0"/>
              <a:t>Crime type is the strongest predictor of clear rates</a:t>
            </a:r>
          </a:p>
          <a:p>
            <a:pPr lvl="1"/>
            <a:r>
              <a:rPr lang="en-US" dirty="0" smtClean="0"/>
              <a:t>People vs society vs property </a:t>
            </a:r>
          </a:p>
          <a:p>
            <a:r>
              <a:rPr lang="en-US" dirty="0" smtClean="0"/>
              <a:t>Several secondary variables have some predictive lift</a:t>
            </a:r>
          </a:p>
          <a:p>
            <a:pPr lvl="1"/>
            <a:r>
              <a:rPr lang="en-US" dirty="0" smtClean="0"/>
              <a:t>Location type, witness present, victim attributes, property value</a:t>
            </a:r>
          </a:p>
          <a:p>
            <a:r>
              <a:rPr lang="en-US" dirty="0"/>
              <a:t>A simple CART </a:t>
            </a:r>
            <a:r>
              <a:rPr lang="en-US" dirty="0" smtClean="0"/>
              <a:t>may be all that’s needed to predict clear rates</a:t>
            </a:r>
          </a:p>
          <a:p>
            <a:pPr lvl="1"/>
            <a:r>
              <a:rPr lang="en-US" dirty="0" smtClean="0"/>
              <a:t>It can </a:t>
            </a:r>
            <a:r>
              <a:rPr lang="en-US" dirty="0"/>
              <a:t>provide an </a:t>
            </a:r>
            <a:r>
              <a:rPr lang="en-US" dirty="0" smtClean="0"/>
              <a:t>interpretable, fairly strong predictive model</a:t>
            </a:r>
          </a:p>
        </p:txBody>
      </p:sp>
    </p:spTree>
    <p:extLst>
      <p:ext uri="{BB962C8B-B14F-4D97-AF65-F5344CB8AC3E}">
        <p14:creationId xmlns:p14="http://schemas.microsoft.com/office/powerpoint/2010/main" val="422715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Clearance Rates (“Closing Cases”)</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647" y="1611861"/>
            <a:ext cx="5152022" cy="4351338"/>
          </a:xfrm>
        </p:spPr>
      </p:pic>
      <p:sp>
        <p:nvSpPr>
          <p:cNvPr id="8" name="Rectangle 7"/>
          <p:cNvSpPr/>
          <p:nvPr/>
        </p:nvSpPr>
        <p:spPr>
          <a:xfrm>
            <a:off x="6096000" y="2488115"/>
            <a:ext cx="5693979" cy="2677656"/>
          </a:xfrm>
          <a:prstGeom prst="rect">
            <a:avLst/>
          </a:prstGeom>
        </p:spPr>
        <p:txBody>
          <a:bodyPr wrap="square">
            <a:spAutoFit/>
          </a:bodyPr>
          <a:lstStyle/>
          <a:p>
            <a:r>
              <a:rPr lang="en-US" sz="2800" dirty="0" smtClean="0"/>
              <a:t>“In </a:t>
            </a:r>
            <a:r>
              <a:rPr lang="en-US" sz="2800" dirty="0"/>
              <a:t>short, the falling crime rate we've enjoyed may come at a cost: police indifference when you report your stereo was stolen</a:t>
            </a:r>
            <a:r>
              <a:rPr lang="en-US" sz="2800" dirty="0" smtClean="0"/>
              <a:t>.”</a:t>
            </a:r>
          </a:p>
          <a:p>
            <a:endParaRPr lang="en-US" sz="2800" dirty="0"/>
          </a:p>
          <a:p>
            <a:r>
              <a:rPr lang="en-US" sz="2800" dirty="0" smtClean="0"/>
              <a:t>From NPR.org March 30</a:t>
            </a:r>
            <a:r>
              <a:rPr lang="en-US" sz="2800" baseline="30000" dirty="0" smtClean="0"/>
              <a:t>th</a:t>
            </a:r>
            <a:r>
              <a:rPr lang="en-US" sz="2800" dirty="0" smtClean="0"/>
              <a:t> 2015</a:t>
            </a:r>
            <a:endParaRPr lang="en-US" sz="2800" dirty="0"/>
          </a:p>
        </p:txBody>
      </p:sp>
    </p:spTree>
    <p:extLst>
      <p:ext uri="{BB962C8B-B14F-4D97-AF65-F5344CB8AC3E}">
        <p14:creationId xmlns:p14="http://schemas.microsoft.com/office/powerpoint/2010/main" val="4158938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5580701"/>
              </p:ext>
            </p:extLst>
          </p:nvPr>
        </p:nvGraphicFramePr>
        <p:xfrm>
          <a:off x="669239" y="1817877"/>
          <a:ext cx="5394960" cy="4752387"/>
        </p:xfrm>
        <a:graphic>
          <a:graphicData uri="http://schemas.openxmlformats.org/drawingml/2006/table">
            <a:tbl>
              <a:tblPr firstRow="1" firstCol="1" bandRow="1">
                <a:tableStyleId>{5C22544A-7EE6-4342-B048-85BDC9FD1C3A}</a:tableStyleId>
              </a:tblPr>
              <a:tblGrid>
                <a:gridCol w="2468880"/>
                <a:gridCol w="2926080"/>
              </a:tblGrid>
              <a:tr h="137527">
                <a:tc>
                  <a:txBody>
                    <a:bodyPr/>
                    <a:lstStyle/>
                    <a:p>
                      <a:pPr marL="0" marR="0">
                        <a:lnSpc>
                          <a:spcPct val="107000"/>
                        </a:lnSpc>
                        <a:spcBef>
                          <a:spcPts val="0"/>
                        </a:spcBef>
                        <a:spcAft>
                          <a:spcPts val="0"/>
                        </a:spcAft>
                      </a:pPr>
                      <a:r>
                        <a:rPr lang="en-US" sz="1600" dirty="0">
                          <a:effectLst/>
                          <a:latin typeface="Calibri" panose="020F0502020204030204" pitchFamily="34" charset="0"/>
                        </a:rPr>
                        <a:t>Hypothesis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c>
                  <a:txBody>
                    <a:bodyPr/>
                    <a:lstStyle/>
                    <a:p>
                      <a:pPr marL="0" marR="0">
                        <a:lnSpc>
                          <a:spcPct val="107000"/>
                        </a:lnSpc>
                        <a:spcBef>
                          <a:spcPts val="0"/>
                        </a:spcBef>
                        <a:spcAft>
                          <a:spcPts val="0"/>
                        </a:spcAft>
                      </a:pPr>
                      <a:r>
                        <a:rPr lang="en-US" sz="1600" dirty="0">
                          <a:effectLst/>
                          <a:latin typeface="Calibri" panose="020F0502020204030204" pitchFamily="34" charset="0"/>
                        </a:rPr>
                        <a:t>Potential Attributes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r>
              <a:tr h="457200">
                <a:tc>
                  <a:txBody>
                    <a:bodyPr/>
                    <a:lstStyle/>
                    <a:p>
                      <a:pPr marL="0" marR="0">
                        <a:lnSpc>
                          <a:spcPct val="107000"/>
                        </a:lnSpc>
                        <a:spcBef>
                          <a:spcPts val="0"/>
                        </a:spcBef>
                        <a:spcAft>
                          <a:spcPts val="0"/>
                        </a:spcAft>
                      </a:pPr>
                      <a:r>
                        <a:rPr lang="en-US" sz="1600" dirty="0">
                          <a:effectLst/>
                          <a:latin typeface="Calibri" panose="020F0502020204030204" pitchFamily="34" charset="0"/>
                        </a:rPr>
                        <a:t>Type of crime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c>
                  <a:txBody>
                    <a:bodyPr/>
                    <a:lstStyle/>
                    <a:p>
                      <a:pPr marL="0" marR="0">
                        <a:lnSpc>
                          <a:spcPct val="107000"/>
                        </a:lnSpc>
                        <a:spcBef>
                          <a:spcPts val="0"/>
                        </a:spcBef>
                        <a:spcAft>
                          <a:spcPts val="0"/>
                        </a:spcAft>
                      </a:pPr>
                      <a:r>
                        <a:rPr lang="en-US" sz="1600" dirty="0">
                          <a:effectLst/>
                          <a:latin typeface="Calibri" panose="020F0502020204030204" pitchFamily="34" charset="0"/>
                        </a:rPr>
                        <a:t>Crime Type (</a:t>
                      </a:r>
                      <a:r>
                        <a:rPr lang="en-US" sz="1600" dirty="0" smtClean="0">
                          <a:effectLst/>
                          <a:latin typeface="Calibri" panose="020F0502020204030204" pitchFamily="34" charset="0"/>
                        </a:rPr>
                        <a:t>NIBRS</a:t>
                      </a:r>
                      <a:r>
                        <a:rPr lang="en-US" sz="1600" baseline="0" dirty="0" smtClean="0">
                          <a:effectLst/>
                          <a:latin typeface="Calibri" panose="020F0502020204030204" pitchFamily="34" charset="0"/>
                        </a:rPr>
                        <a:t> raw class, NIBRS category/against)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r>
              <a:tr h="391001">
                <a:tc>
                  <a:txBody>
                    <a:bodyPr/>
                    <a:lstStyle/>
                    <a:p>
                      <a:pPr marL="0" marR="0">
                        <a:lnSpc>
                          <a:spcPct val="107000"/>
                        </a:lnSpc>
                        <a:spcBef>
                          <a:spcPts val="0"/>
                        </a:spcBef>
                        <a:spcAft>
                          <a:spcPts val="0"/>
                        </a:spcAft>
                      </a:pPr>
                      <a:r>
                        <a:rPr lang="en-US" sz="1600">
                          <a:effectLst/>
                          <a:latin typeface="Calibri" panose="020F0502020204030204" pitchFamily="34" charset="0"/>
                        </a:rPr>
                        <a:t>Location of crime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c>
                  <a:txBody>
                    <a:bodyPr/>
                    <a:lstStyle/>
                    <a:p>
                      <a:pPr marL="0" marR="0">
                        <a:lnSpc>
                          <a:spcPct val="107000"/>
                        </a:lnSpc>
                        <a:spcBef>
                          <a:spcPts val="0"/>
                        </a:spcBef>
                        <a:spcAft>
                          <a:spcPts val="0"/>
                        </a:spcAft>
                      </a:pPr>
                      <a:r>
                        <a:rPr lang="en-US" sz="1600" dirty="0" err="1">
                          <a:effectLst/>
                          <a:latin typeface="Calibri" panose="020F0502020204030204" pitchFamily="34" charset="0"/>
                        </a:rPr>
                        <a:t>Lat</a:t>
                      </a:r>
                      <a:r>
                        <a:rPr lang="en-US" sz="1600" dirty="0">
                          <a:effectLst/>
                          <a:latin typeface="Calibri" panose="020F0502020204030204" pitchFamily="34" charset="0"/>
                        </a:rPr>
                        <a:t> / </a:t>
                      </a:r>
                      <a:r>
                        <a:rPr lang="en-US" sz="1600" dirty="0" smtClean="0">
                          <a:effectLst/>
                          <a:latin typeface="Calibri" panose="020F0502020204030204" pitchFamily="34" charset="0"/>
                        </a:rPr>
                        <a:t>Long, </a:t>
                      </a:r>
                      <a:r>
                        <a:rPr lang="en-US" sz="1600" dirty="0">
                          <a:effectLst/>
                          <a:latin typeface="Calibri" panose="020F0502020204030204" pitchFamily="34" charset="0"/>
                        </a:rPr>
                        <a:t>Distance to high risk locations (homeless shelter, etc.)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r>
              <a:tr h="274320">
                <a:tc>
                  <a:txBody>
                    <a:bodyPr/>
                    <a:lstStyle/>
                    <a:p>
                      <a:pPr marL="0" marR="0">
                        <a:lnSpc>
                          <a:spcPct val="107000"/>
                        </a:lnSpc>
                        <a:spcBef>
                          <a:spcPts val="0"/>
                        </a:spcBef>
                        <a:spcAft>
                          <a:spcPts val="0"/>
                        </a:spcAft>
                      </a:pPr>
                      <a:r>
                        <a:rPr lang="en-US" sz="1600" dirty="0">
                          <a:effectLst/>
                          <a:latin typeface="Calibri" panose="020F0502020204030204" pitchFamily="34" charset="0"/>
                        </a:rPr>
                        <a:t>Victim </a:t>
                      </a:r>
                      <a:r>
                        <a:rPr lang="en-US" sz="1600" dirty="0" smtClean="0">
                          <a:effectLst/>
                          <a:latin typeface="Calibri" panose="020F0502020204030204" pitchFamily="34" charset="0"/>
                        </a:rPr>
                        <a:t>Profile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c>
                  <a:txBody>
                    <a:bodyPr/>
                    <a:lstStyle/>
                    <a:p>
                      <a:pPr marL="0" marR="0">
                        <a:lnSpc>
                          <a:spcPct val="107000"/>
                        </a:lnSpc>
                        <a:spcBef>
                          <a:spcPts val="0"/>
                        </a:spcBef>
                        <a:spcAft>
                          <a:spcPts val="0"/>
                        </a:spcAft>
                      </a:pPr>
                      <a:r>
                        <a:rPr lang="en-US" sz="1600" dirty="0">
                          <a:effectLst/>
                          <a:latin typeface="Calibri" panose="020F0502020204030204" pitchFamily="34" charset="0"/>
                        </a:rPr>
                        <a:t>Age</a:t>
                      </a:r>
                      <a:r>
                        <a:rPr lang="en-US" sz="1600" dirty="0" smtClean="0">
                          <a:effectLst/>
                          <a:latin typeface="Calibri" panose="020F0502020204030204" pitchFamily="34" charset="0"/>
                        </a:rPr>
                        <a:t>, </a:t>
                      </a:r>
                      <a:r>
                        <a:rPr lang="en-US" sz="1600" dirty="0">
                          <a:effectLst/>
                          <a:latin typeface="Calibri" panose="020F0502020204030204" pitchFamily="34" charset="0"/>
                        </a:rPr>
                        <a:t>race, </a:t>
                      </a:r>
                      <a:r>
                        <a:rPr lang="en-US" sz="1600" dirty="0" smtClean="0">
                          <a:effectLst/>
                          <a:latin typeface="Calibri" panose="020F0502020204030204" pitchFamily="34" charset="0"/>
                        </a:rPr>
                        <a:t>ethnicity, gender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r>
              <a:tr h="312123">
                <a:tc>
                  <a:txBody>
                    <a:bodyPr/>
                    <a:lstStyle/>
                    <a:p>
                      <a:pPr marL="0" marR="0">
                        <a:lnSpc>
                          <a:spcPct val="107000"/>
                        </a:lnSpc>
                        <a:spcBef>
                          <a:spcPts val="0"/>
                        </a:spcBef>
                        <a:spcAft>
                          <a:spcPts val="0"/>
                        </a:spcAft>
                      </a:pPr>
                      <a:r>
                        <a:rPr lang="en-US" sz="1600">
                          <a:effectLst/>
                          <a:latin typeface="Calibri" panose="020F0502020204030204" pitchFamily="34" charset="0"/>
                        </a:rPr>
                        <a:t>“Crime waves”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rPr>
                        <a:t>Normalized rolling count of crimes in the last 7 or 30 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r>
              <a:tr h="550110">
                <a:tc>
                  <a:txBody>
                    <a:bodyPr/>
                    <a:lstStyle/>
                    <a:p>
                      <a:pPr marL="0" marR="0">
                        <a:lnSpc>
                          <a:spcPct val="107000"/>
                        </a:lnSpc>
                        <a:spcBef>
                          <a:spcPts val="0"/>
                        </a:spcBef>
                        <a:spcAft>
                          <a:spcPts val="0"/>
                        </a:spcAft>
                      </a:pPr>
                      <a:r>
                        <a:rPr lang="en-US" sz="1600">
                          <a:effectLst/>
                          <a:latin typeface="Calibri" panose="020F0502020204030204" pitchFamily="34" charset="0"/>
                        </a:rPr>
                        <a:t>Information Provided (“Clues”)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c>
                  <a:txBody>
                    <a:bodyPr/>
                    <a:lstStyle/>
                    <a:p>
                      <a:pPr marL="0" marR="0">
                        <a:lnSpc>
                          <a:spcPct val="107000"/>
                        </a:lnSpc>
                        <a:spcBef>
                          <a:spcPts val="0"/>
                        </a:spcBef>
                        <a:spcAft>
                          <a:spcPts val="0"/>
                        </a:spcAft>
                      </a:pPr>
                      <a:r>
                        <a:rPr lang="en-US" sz="1600" dirty="0">
                          <a:effectLst/>
                          <a:latin typeface="Calibri" panose="020F0502020204030204" pitchFamily="34" charset="0"/>
                        </a:rPr>
                        <a:t>Witness Present Flag, Witness Demographics (age, </a:t>
                      </a:r>
                      <a:r>
                        <a:rPr lang="en-US" sz="1600" dirty="0" smtClean="0">
                          <a:effectLst/>
                          <a:latin typeface="Calibri" panose="020F0502020204030204" pitchFamily="34" charset="0"/>
                        </a:rPr>
                        <a:t>gender)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r>
              <a:tr h="275055">
                <a:tc>
                  <a:txBody>
                    <a:bodyPr/>
                    <a:lstStyle/>
                    <a:p>
                      <a:pPr marL="0" marR="0">
                        <a:lnSpc>
                          <a:spcPct val="107000"/>
                        </a:lnSpc>
                        <a:spcBef>
                          <a:spcPts val="0"/>
                        </a:spcBef>
                        <a:spcAft>
                          <a:spcPts val="0"/>
                        </a:spcAft>
                      </a:pPr>
                      <a:r>
                        <a:rPr lang="en-US" sz="1600" dirty="0">
                          <a:effectLst/>
                          <a:latin typeface="Calibri" panose="020F0502020204030204" pitchFamily="34" charset="0"/>
                        </a:rPr>
                        <a:t>Time of Crime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c>
                  <a:txBody>
                    <a:bodyPr/>
                    <a:lstStyle/>
                    <a:p>
                      <a:pPr marL="0" marR="0">
                        <a:lnSpc>
                          <a:spcPct val="107000"/>
                        </a:lnSpc>
                        <a:spcBef>
                          <a:spcPts val="0"/>
                        </a:spcBef>
                        <a:spcAft>
                          <a:spcPts val="0"/>
                        </a:spcAft>
                      </a:pPr>
                      <a:r>
                        <a:rPr lang="en-US" sz="1600">
                          <a:effectLst/>
                          <a:latin typeface="Calibri" panose="020F0502020204030204" pitchFamily="34" charset="0"/>
                        </a:rPr>
                        <a:t>Hour of the 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r>
              <a:tr h="275055">
                <a:tc>
                  <a:txBody>
                    <a:bodyPr/>
                    <a:lstStyle/>
                    <a:p>
                      <a:pPr marL="0" marR="0">
                        <a:lnSpc>
                          <a:spcPct val="107000"/>
                        </a:lnSpc>
                        <a:spcBef>
                          <a:spcPts val="0"/>
                        </a:spcBef>
                        <a:spcAft>
                          <a:spcPts val="0"/>
                        </a:spcAft>
                      </a:pPr>
                      <a:r>
                        <a:rPr lang="en-US" sz="1600">
                          <a:effectLst/>
                          <a:latin typeface="Calibri" panose="020F0502020204030204" pitchFamily="34" charset="0"/>
                        </a:rPr>
                        <a:t>Day/Week of Crime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c>
                  <a:txBody>
                    <a:bodyPr/>
                    <a:lstStyle/>
                    <a:p>
                      <a:pPr marL="0" marR="0">
                        <a:lnSpc>
                          <a:spcPct val="107000"/>
                        </a:lnSpc>
                        <a:spcBef>
                          <a:spcPts val="0"/>
                        </a:spcBef>
                        <a:spcAft>
                          <a:spcPts val="0"/>
                        </a:spcAft>
                      </a:pPr>
                      <a:r>
                        <a:rPr lang="en-US" sz="1600">
                          <a:effectLst/>
                          <a:latin typeface="Calibri" panose="020F0502020204030204" pitchFamily="34" charset="0"/>
                        </a:rPr>
                        <a:t>Day of the week, Week of the year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r>
              <a:tr h="412582">
                <a:tc>
                  <a:txBody>
                    <a:bodyPr/>
                    <a:lstStyle/>
                    <a:p>
                      <a:pPr marL="0" marR="0">
                        <a:lnSpc>
                          <a:spcPct val="107000"/>
                        </a:lnSpc>
                        <a:spcBef>
                          <a:spcPts val="0"/>
                        </a:spcBef>
                        <a:spcAft>
                          <a:spcPts val="0"/>
                        </a:spcAft>
                      </a:pPr>
                      <a:r>
                        <a:rPr lang="en-US" sz="1600" dirty="0" smtClean="0">
                          <a:effectLst/>
                          <a:latin typeface="Calibri" panose="020F0502020204030204" pitchFamily="34" charset="0"/>
                        </a:rPr>
                        <a:t>Extreme Weather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rPr>
                        <a:t>Days with Snow (e.g. Feb 2014 Snowstorm), Days with Severe Weather</a:t>
                      </a:r>
                      <a:r>
                        <a:rPr lang="en-US" sz="1600" baseline="0" dirty="0" smtClean="0">
                          <a:effectLst/>
                          <a:latin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r>
              <a:tr h="412582">
                <a:tc>
                  <a:txBody>
                    <a:bodyPr/>
                    <a:lstStyle/>
                    <a:p>
                      <a:pPr marL="0" marR="0">
                        <a:lnSpc>
                          <a:spcPct val="107000"/>
                        </a:lnSpc>
                        <a:spcBef>
                          <a:spcPts val="0"/>
                        </a:spcBef>
                        <a:spcAft>
                          <a:spcPts val="0"/>
                        </a:spcAft>
                      </a:pPr>
                      <a:r>
                        <a:rPr lang="en-US" sz="1600">
                          <a:effectLst/>
                          <a:latin typeface="Calibri" panose="020F0502020204030204" pitchFamily="34" charset="0"/>
                        </a:rPr>
                        <a:t>Amount of Damage (Property Crimes only)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c>
                  <a:txBody>
                    <a:bodyPr/>
                    <a:lstStyle/>
                    <a:p>
                      <a:pPr marL="0" marR="0">
                        <a:lnSpc>
                          <a:spcPct val="107000"/>
                        </a:lnSpc>
                        <a:spcBef>
                          <a:spcPts val="0"/>
                        </a:spcBef>
                        <a:spcAft>
                          <a:spcPts val="0"/>
                        </a:spcAft>
                      </a:pPr>
                      <a:r>
                        <a:rPr lang="en-US" sz="1600" dirty="0">
                          <a:effectLst/>
                          <a:latin typeface="Calibri" panose="020F0502020204030204" pitchFamily="34" charset="0"/>
                        </a:rPr>
                        <a:t>Property Damage Amount, Property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54" marR="63554"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05702686"/>
              </p:ext>
            </p:extLst>
          </p:nvPr>
        </p:nvGraphicFramePr>
        <p:xfrm>
          <a:off x="6245623" y="1817875"/>
          <a:ext cx="4937760" cy="4394521"/>
        </p:xfrm>
        <a:graphic>
          <a:graphicData uri="http://schemas.openxmlformats.org/drawingml/2006/table">
            <a:tbl>
              <a:tblPr firstRow="1" firstCol="1" bandRow="1">
                <a:tableStyleId>{5C22544A-7EE6-4342-B048-85BDC9FD1C3A}</a:tableStyleId>
              </a:tblPr>
              <a:tblGrid>
                <a:gridCol w="2447111"/>
                <a:gridCol w="2490649"/>
              </a:tblGrid>
              <a:tr h="148359">
                <a:tc>
                  <a:txBody>
                    <a:bodyPr/>
                    <a:lstStyle/>
                    <a:p>
                      <a:pPr marL="0" marR="0">
                        <a:lnSpc>
                          <a:spcPct val="107000"/>
                        </a:lnSpc>
                        <a:spcBef>
                          <a:spcPts val="0"/>
                        </a:spcBef>
                        <a:spcAft>
                          <a:spcPts val="0"/>
                        </a:spcAft>
                      </a:pPr>
                      <a:r>
                        <a:rPr lang="en-US" sz="1600" dirty="0">
                          <a:effectLst/>
                          <a:latin typeface="Calibri" panose="020F0502020204030204" pitchFamily="34" charset="0"/>
                        </a:rPr>
                        <a:t>Hypothesis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rPr>
                        <a:t>Potential Attributes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833">
                <a:tc>
                  <a:txBody>
                    <a:bodyPr/>
                    <a:lstStyle/>
                    <a:p>
                      <a:pPr marL="0" marR="0">
                        <a:lnSpc>
                          <a:spcPct val="107000"/>
                        </a:lnSpc>
                        <a:spcBef>
                          <a:spcPts val="0"/>
                        </a:spcBef>
                        <a:spcAft>
                          <a:spcPts val="0"/>
                        </a:spcAft>
                      </a:pPr>
                      <a:r>
                        <a:rPr lang="en-US" sz="1600" dirty="0">
                          <a:effectLst/>
                          <a:latin typeface="Calibri" panose="020F0502020204030204" pitchFamily="34" charset="0"/>
                        </a:rPr>
                        <a:t>Police/Department strategy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rPr>
                        <a:t>Not included in the dataset.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517">
                <a:tc>
                  <a:txBody>
                    <a:bodyPr/>
                    <a:lstStyle/>
                    <a:p>
                      <a:pPr marL="0" marR="0">
                        <a:lnSpc>
                          <a:spcPct val="107000"/>
                        </a:lnSpc>
                        <a:spcBef>
                          <a:spcPts val="0"/>
                        </a:spcBef>
                        <a:spcAft>
                          <a:spcPts val="0"/>
                        </a:spcAft>
                      </a:pPr>
                      <a:r>
                        <a:rPr lang="en-US" sz="1600">
                          <a:effectLst/>
                          <a:latin typeface="Calibri" panose="020F0502020204030204" pitchFamily="34" charset="0"/>
                        </a:rPr>
                        <a:t>Police Response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rPr>
                        <a:t>Not included in the dataset.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517">
                <a:tc>
                  <a:txBody>
                    <a:bodyPr/>
                    <a:lstStyle/>
                    <a:p>
                      <a:pPr marL="0" marR="0">
                        <a:lnSpc>
                          <a:spcPct val="107000"/>
                        </a:lnSpc>
                        <a:spcBef>
                          <a:spcPts val="0"/>
                        </a:spcBef>
                        <a:spcAft>
                          <a:spcPts val="0"/>
                        </a:spcAft>
                      </a:pPr>
                      <a:r>
                        <a:rPr lang="en-US" sz="1600">
                          <a:effectLst/>
                          <a:latin typeface="Calibri" panose="020F0502020204030204" pitchFamily="34" charset="0"/>
                        </a:rPr>
                        <a:t>Police Bias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rPr>
                        <a:t>Not included in the dataset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517">
                <a:tc>
                  <a:txBody>
                    <a:bodyPr/>
                    <a:lstStyle/>
                    <a:p>
                      <a:pPr marL="0" marR="0">
                        <a:lnSpc>
                          <a:spcPct val="107000"/>
                        </a:lnSpc>
                        <a:spcBef>
                          <a:spcPts val="0"/>
                        </a:spcBef>
                        <a:spcAft>
                          <a:spcPts val="0"/>
                        </a:spcAft>
                      </a:pPr>
                      <a:r>
                        <a:rPr lang="en-US" sz="1600">
                          <a:effectLst/>
                          <a:latin typeface="Calibri" panose="020F0502020204030204" pitchFamily="34" charset="0"/>
                        </a:rPr>
                        <a:t>Officer / Department Training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rPr>
                        <a:t>Not included in the dataset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517">
                <a:tc>
                  <a:txBody>
                    <a:bodyPr/>
                    <a:lstStyle/>
                    <a:p>
                      <a:pPr marL="0" marR="0">
                        <a:lnSpc>
                          <a:spcPct val="107000"/>
                        </a:lnSpc>
                        <a:spcBef>
                          <a:spcPts val="0"/>
                        </a:spcBef>
                        <a:spcAft>
                          <a:spcPts val="0"/>
                        </a:spcAft>
                      </a:pPr>
                      <a:r>
                        <a:rPr lang="en-US" sz="1600">
                          <a:effectLst/>
                          <a:latin typeface="Calibri" panose="020F0502020204030204" pitchFamily="34" charset="0"/>
                        </a:rPr>
                        <a:t>Demographics of Officer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rPr>
                        <a:t>Not included in the dataset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517">
                <a:tc>
                  <a:txBody>
                    <a:bodyPr/>
                    <a:lstStyle/>
                    <a:p>
                      <a:pPr marL="0" marR="0">
                        <a:lnSpc>
                          <a:spcPct val="107000"/>
                        </a:lnSpc>
                        <a:spcBef>
                          <a:spcPts val="0"/>
                        </a:spcBef>
                        <a:spcAft>
                          <a:spcPts val="0"/>
                        </a:spcAft>
                      </a:pPr>
                      <a:r>
                        <a:rPr lang="en-US" sz="1600">
                          <a:effectLst/>
                          <a:latin typeface="Calibri" panose="020F0502020204030204" pitchFamily="34" charset="0"/>
                        </a:rPr>
                        <a:t>Association of Crimes (“Hidden Network”)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rPr>
                        <a:t>Not included in the dataset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517">
                <a:tc>
                  <a:txBody>
                    <a:bodyPr/>
                    <a:lstStyle/>
                    <a:p>
                      <a:pPr marL="0" marR="0">
                        <a:lnSpc>
                          <a:spcPct val="107000"/>
                        </a:lnSpc>
                        <a:spcBef>
                          <a:spcPts val="0"/>
                        </a:spcBef>
                        <a:spcAft>
                          <a:spcPts val="0"/>
                        </a:spcAft>
                      </a:pPr>
                      <a:r>
                        <a:rPr lang="en-US" sz="1600">
                          <a:effectLst/>
                          <a:latin typeface="Calibri" panose="020F0502020204030204" pitchFamily="34" charset="0"/>
                        </a:rPr>
                        <a:t>Institutional Factors (DA Office, etc.)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rPr>
                        <a:t>Not included in the dataset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833">
                <a:tc>
                  <a:txBody>
                    <a:bodyPr/>
                    <a:lstStyle/>
                    <a:p>
                      <a:pPr marL="0" marR="0">
                        <a:lnSpc>
                          <a:spcPct val="107000"/>
                        </a:lnSpc>
                        <a:spcBef>
                          <a:spcPts val="0"/>
                        </a:spcBef>
                        <a:spcAft>
                          <a:spcPts val="0"/>
                        </a:spcAft>
                      </a:pPr>
                      <a:r>
                        <a:rPr lang="en-US" sz="1600" dirty="0">
                          <a:effectLst/>
                          <a:latin typeface="Calibri" panose="020F0502020204030204" pitchFamily="34" charset="0"/>
                        </a:rPr>
                        <a:t>Other External Factors (e.g. media coverage of a crime)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rPr>
                        <a:t>Difficult to measure and out of scope. Would need to append data (e.g. # of media articles per crime)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838200" y="1363851"/>
            <a:ext cx="2369949" cy="369332"/>
          </a:xfrm>
          <a:prstGeom prst="rect">
            <a:avLst/>
          </a:prstGeom>
          <a:noFill/>
        </p:spPr>
        <p:txBody>
          <a:bodyPr wrap="square" rtlCol="0">
            <a:spAutoFit/>
          </a:bodyPr>
          <a:lstStyle/>
          <a:p>
            <a:r>
              <a:rPr lang="en-US" dirty="0" smtClean="0"/>
              <a:t>Testable Hypotheses</a:t>
            </a:r>
            <a:endParaRPr lang="en-US" dirty="0"/>
          </a:p>
        </p:txBody>
      </p:sp>
      <p:sp>
        <p:nvSpPr>
          <p:cNvPr id="7" name="TextBox 6"/>
          <p:cNvSpPr txBox="1"/>
          <p:nvPr/>
        </p:nvSpPr>
        <p:spPr>
          <a:xfrm>
            <a:off x="6245623" y="1338019"/>
            <a:ext cx="2898377" cy="369332"/>
          </a:xfrm>
          <a:prstGeom prst="rect">
            <a:avLst/>
          </a:prstGeom>
          <a:noFill/>
        </p:spPr>
        <p:txBody>
          <a:bodyPr wrap="square" rtlCol="0">
            <a:spAutoFit/>
          </a:bodyPr>
          <a:lstStyle/>
          <a:p>
            <a:r>
              <a:rPr lang="en-US" dirty="0" smtClean="0"/>
              <a:t>Non-Testable Hypotheses</a:t>
            </a:r>
            <a:endParaRPr lang="en-US" dirty="0"/>
          </a:p>
        </p:txBody>
      </p:sp>
    </p:spTree>
    <p:extLst>
      <p:ext uri="{BB962C8B-B14F-4D97-AF65-F5344CB8AC3E}">
        <p14:creationId xmlns:p14="http://schemas.microsoft.com/office/powerpoint/2010/main" val="1087387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074" y="352814"/>
            <a:ext cx="3358122" cy="22436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0768" y="272977"/>
            <a:ext cx="3196432" cy="2213458"/>
          </a:xfrm>
          <a:prstGeom prst="rect">
            <a:avLst/>
          </a:prstGeom>
          <a:ln w="28575">
            <a:solidFill>
              <a:schemeClr val="bg1"/>
            </a:solidFill>
          </a:ln>
        </p:spPr>
      </p:pic>
      <p:sp>
        <p:nvSpPr>
          <p:cNvPr id="2" name="Title 1"/>
          <p:cNvSpPr>
            <a:spLocks noGrp="1"/>
          </p:cNvSpPr>
          <p:nvPr>
            <p:ph type="title"/>
          </p:nvPr>
        </p:nvSpPr>
        <p:spPr>
          <a:xfrm>
            <a:off x="838200" y="365125"/>
            <a:ext cx="3755571" cy="1325563"/>
          </a:xfrm>
        </p:spPr>
        <p:txBody>
          <a:bodyPr/>
          <a:lstStyle/>
          <a:p>
            <a:r>
              <a:rPr lang="en-US" dirty="0" smtClean="0"/>
              <a:t>Tools Used</a:t>
            </a:r>
            <a:endParaRPr lang="en-US" dirty="0"/>
          </a:p>
        </p:txBody>
      </p:sp>
      <p:pic>
        <p:nvPicPr>
          <p:cNvPr id="4" name="Picture 3"/>
          <p:cNvPicPr>
            <a:picLocks noChangeAspect="1"/>
          </p:cNvPicPr>
          <p:nvPr/>
        </p:nvPicPr>
        <p:blipFill>
          <a:blip r:embed="rId5"/>
          <a:stretch>
            <a:fillRect/>
          </a:stretch>
        </p:blipFill>
        <p:spPr>
          <a:xfrm>
            <a:off x="7513082" y="1379706"/>
            <a:ext cx="3559445" cy="1990099"/>
          </a:xfrm>
          <a:prstGeom prst="rect">
            <a:avLst/>
          </a:prstGeom>
          <a:ln w="28575">
            <a:solidFill>
              <a:schemeClr val="bg1"/>
            </a:solidFill>
          </a:ln>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9441" y="2925559"/>
            <a:ext cx="2885698" cy="3227974"/>
          </a:xfrm>
          <a:prstGeom prst="rect">
            <a:avLst/>
          </a:prstGeom>
          <a:ln w="19050">
            <a:solidFill>
              <a:schemeClr val="bg1"/>
            </a:solidFill>
          </a:ln>
        </p:spPr>
      </p:pic>
      <p:pic>
        <p:nvPicPr>
          <p:cNvPr id="5" name="Content Placeholder 4"/>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0171736" y="2374755"/>
            <a:ext cx="1801582" cy="1833960"/>
          </a:xfrm>
          <a:ln w="28575">
            <a:solidFill>
              <a:schemeClr val="bg1"/>
            </a:solidFill>
          </a:ln>
        </p:spPr>
      </p:pic>
      <p:sp>
        <p:nvSpPr>
          <p:cNvPr id="10" name="Content Placeholder 2"/>
          <p:cNvSpPr txBox="1">
            <a:spLocks/>
          </p:cNvSpPr>
          <p:nvPr/>
        </p:nvSpPr>
        <p:spPr>
          <a:xfrm>
            <a:off x="1120000" y="1825625"/>
            <a:ext cx="10233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MySQL – SQL Database</a:t>
            </a:r>
          </a:p>
          <a:p>
            <a:pPr lvl="0"/>
            <a:r>
              <a:rPr lang="en-US" dirty="0" err="1"/>
              <a:t>OpenRefine</a:t>
            </a:r>
            <a:r>
              <a:rPr lang="en-US" dirty="0"/>
              <a:t> – Data Wrangling</a:t>
            </a:r>
          </a:p>
          <a:p>
            <a:pPr lvl="0"/>
            <a:r>
              <a:rPr lang="en-US" dirty="0" err="1"/>
              <a:t>OpenGIS</a:t>
            </a:r>
            <a:r>
              <a:rPr lang="en-US" dirty="0"/>
              <a:t> – </a:t>
            </a:r>
            <a:r>
              <a:rPr lang="en-US" dirty="0" err="1"/>
              <a:t>Lat</a:t>
            </a:r>
            <a:r>
              <a:rPr lang="en-US" dirty="0"/>
              <a:t>/Long Conversion</a:t>
            </a:r>
          </a:p>
          <a:p>
            <a:pPr lvl="0"/>
            <a:r>
              <a:rPr lang="en-US" dirty="0"/>
              <a:t>ArcGIS – Exploratory &amp; Spatial Attributes</a:t>
            </a:r>
          </a:p>
          <a:p>
            <a:pPr lvl="0"/>
            <a:r>
              <a:rPr lang="en-US" dirty="0"/>
              <a:t>Tableau – Exploratory</a:t>
            </a:r>
          </a:p>
          <a:p>
            <a:pPr lvl="0"/>
            <a:r>
              <a:rPr lang="en-US" dirty="0"/>
              <a:t>SAS EG – Aggregating (merging) for model dataset</a:t>
            </a:r>
          </a:p>
          <a:p>
            <a:pPr lvl="0"/>
            <a:r>
              <a:rPr lang="en-US" dirty="0" smtClean="0"/>
              <a:t>R Studio </a:t>
            </a:r>
            <a:r>
              <a:rPr lang="en-US" dirty="0"/>
              <a:t>– Data preparation &amp; interface with H2O</a:t>
            </a:r>
          </a:p>
          <a:p>
            <a:pPr lvl="0"/>
            <a:r>
              <a:rPr lang="en-US" dirty="0"/>
              <a:t>H2O – In-memory predictive analytics platform</a:t>
            </a:r>
          </a:p>
        </p:txBody>
      </p:sp>
      <p:pic>
        <p:nvPicPr>
          <p:cNvPr id="8" name="Picture 7"/>
          <p:cNvPicPr>
            <a:picLocks noChangeAspect="1"/>
          </p:cNvPicPr>
          <p:nvPr/>
        </p:nvPicPr>
        <p:blipFill>
          <a:blip r:embed="rId8"/>
          <a:stretch>
            <a:fillRect/>
          </a:stretch>
        </p:blipFill>
        <p:spPr>
          <a:xfrm>
            <a:off x="9330377" y="5404612"/>
            <a:ext cx="1650057" cy="1151718"/>
          </a:xfrm>
          <a:prstGeom prst="rect">
            <a:avLst/>
          </a:prstGeom>
          <a:ln w="28575">
            <a:solidFill>
              <a:schemeClr val="bg1"/>
            </a:solidFill>
          </a:ln>
        </p:spPr>
      </p:pic>
    </p:spTree>
    <p:extLst>
      <p:ext uri="{BB962C8B-B14F-4D97-AF65-F5344CB8AC3E}">
        <p14:creationId xmlns:p14="http://schemas.microsoft.com/office/powerpoint/2010/main" val="3877215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normAutofit/>
          </a:bodyPr>
          <a:lstStyle/>
          <a:p>
            <a:pPr lvl="0"/>
            <a:r>
              <a:rPr lang="en-US" dirty="0"/>
              <a:t>Dependent Variable</a:t>
            </a:r>
          </a:p>
          <a:p>
            <a:pPr lvl="1"/>
            <a:r>
              <a:rPr lang="en-US" dirty="0" smtClean="0"/>
              <a:t>Binary Flag = 1 if crime cleared, 0 if crime not cleared</a:t>
            </a:r>
          </a:p>
          <a:p>
            <a:pPr lvl="0"/>
            <a:r>
              <a:rPr lang="en-US" dirty="0" smtClean="0"/>
              <a:t>Exclusions</a:t>
            </a:r>
            <a:endParaRPr lang="en-US" dirty="0"/>
          </a:p>
          <a:p>
            <a:pPr lvl="1"/>
            <a:r>
              <a:rPr lang="en-US" dirty="0" smtClean="0"/>
              <a:t>Non-Crimes, Misc. Clearance Types, and Non-CLT</a:t>
            </a:r>
          </a:p>
          <a:p>
            <a:pPr lvl="0"/>
            <a:r>
              <a:rPr lang="en-US" dirty="0" smtClean="0"/>
              <a:t>Feature </a:t>
            </a:r>
            <a:r>
              <a:rPr lang="en-US" dirty="0"/>
              <a:t>Generation</a:t>
            </a:r>
          </a:p>
          <a:p>
            <a:pPr lvl="1"/>
            <a:r>
              <a:rPr lang="en-US" dirty="0" smtClean="0"/>
              <a:t>50 variables from 12 categories, including 15 external</a:t>
            </a:r>
          </a:p>
          <a:p>
            <a:pPr lvl="0"/>
            <a:r>
              <a:rPr lang="en-US" dirty="0" smtClean="0"/>
              <a:t>Dataset Partition </a:t>
            </a:r>
          </a:p>
          <a:p>
            <a:pPr lvl="1"/>
            <a:r>
              <a:rPr lang="en-US" dirty="0" smtClean="0"/>
              <a:t>70% (Training), 20% (Validation), 10% (Test)</a:t>
            </a:r>
          </a:p>
        </p:txBody>
      </p:sp>
      <p:pic>
        <p:nvPicPr>
          <p:cNvPr id="6" name="Picture 5"/>
          <p:cNvPicPr>
            <a:picLocks noChangeAspect="1"/>
          </p:cNvPicPr>
          <p:nvPr/>
        </p:nvPicPr>
        <p:blipFill rotWithShape="1">
          <a:blip r:embed="rId2"/>
          <a:srcRect t="2" r="38234" b="20039"/>
          <a:stretch/>
        </p:blipFill>
        <p:spPr>
          <a:xfrm>
            <a:off x="7563317" y="673863"/>
            <a:ext cx="4219108" cy="1340512"/>
          </a:xfrm>
          <a:prstGeom prst="rect">
            <a:avLst/>
          </a:prstGeom>
          <a:solidFill>
            <a:schemeClr val="tx1"/>
          </a:solidFill>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697913" y="3577714"/>
            <a:ext cx="2870200" cy="2682399"/>
          </a:xfrm>
          <a:prstGeom prst="rect">
            <a:avLst/>
          </a:prstGeom>
          <a:solidFill>
            <a:schemeClr val="tx1"/>
          </a:solidFill>
          <a:ln>
            <a:noFill/>
          </a:ln>
        </p:spPr>
      </p:pic>
      <p:sp>
        <p:nvSpPr>
          <p:cNvPr id="8" name="TextBox 7"/>
          <p:cNvSpPr txBox="1"/>
          <p:nvPr/>
        </p:nvSpPr>
        <p:spPr>
          <a:xfrm>
            <a:off x="8697913" y="3140914"/>
            <a:ext cx="2432050" cy="369332"/>
          </a:xfrm>
          <a:prstGeom prst="rect">
            <a:avLst/>
          </a:prstGeom>
          <a:noFill/>
        </p:spPr>
        <p:txBody>
          <a:bodyPr wrap="square" rtlCol="0">
            <a:spAutoFit/>
          </a:bodyPr>
          <a:lstStyle/>
          <a:p>
            <a:r>
              <a:rPr lang="en-US" dirty="0" smtClean="0"/>
              <a:t>Variables by Category</a:t>
            </a:r>
            <a:endParaRPr lang="en-US" dirty="0"/>
          </a:p>
        </p:txBody>
      </p:sp>
      <p:sp>
        <p:nvSpPr>
          <p:cNvPr id="9" name="TextBox 8"/>
          <p:cNvSpPr txBox="1"/>
          <p:nvPr/>
        </p:nvSpPr>
        <p:spPr>
          <a:xfrm>
            <a:off x="7490746" y="268371"/>
            <a:ext cx="2432050" cy="369332"/>
          </a:xfrm>
          <a:prstGeom prst="rect">
            <a:avLst/>
          </a:prstGeom>
          <a:noFill/>
        </p:spPr>
        <p:txBody>
          <a:bodyPr wrap="square" rtlCol="0">
            <a:spAutoFit/>
          </a:bodyPr>
          <a:lstStyle/>
          <a:p>
            <a:r>
              <a:rPr lang="en-US" dirty="0" smtClean="0"/>
              <a:t>Exclusions</a:t>
            </a:r>
            <a:endParaRPr lang="en-US" dirty="0"/>
          </a:p>
        </p:txBody>
      </p:sp>
    </p:spTree>
    <p:extLst>
      <p:ext uri="{BB962C8B-B14F-4D97-AF65-F5344CB8AC3E}">
        <p14:creationId xmlns:p14="http://schemas.microsoft.com/office/powerpoint/2010/main" val="2624161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01287" y="1736952"/>
            <a:ext cx="4223526" cy="4689887"/>
          </a:xfrm>
          <a:prstGeom prst="rect">
            <a:avLst/>
          </a:prstGeom>
          <a:solidFill>
            <a:schemeClr val="tx1"/>
          </a:solidFill>
        </p:spPr>
      </p:pic>
      <p:sp>
        <p:nvSpPr>
          <p:cNvPr id="2" name="Title 1"/>
          <p:cNvSpPr>
            <a:spLocks noGrp="1"/>
          </p:cNvSpPr>
          <p:nvPr>
            <p:ph type="title"/>
          </p:nvPr>
        </p:nvSpPr>
        <p:spPr/>
        <p:txBody>
          <a:bodyPr/>
          <a:lstStyle/>
          <a:p>
            <a:r>
              <a:rPr lang="en-US" dirty="0" smtClean="0"/>
              <a:t>Variable Importance &amp; Crime Type</a:t>
            </a:r>
            <a:endParaRPr lang="en-US" dirty="0"/>
          </a:p>
        </p:txBody>
      </p:sp>
      <p:sp>
        <p:nvSpPr>
          <p:cNvPr id="11" name="Rounded Rectangle 10"/>
          <p:cNvSpPr/>
          <p:nvPr/>
        </p:nvSpPr>
        <p:spPr>
          <a:xfrm>
            <a:off x="630463" y="1963964"/>
            <a:ext cx="4294349" cy="46717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701286" y="2854097"/>
            <a:ext cx="4223525" cy="2592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Brace 4"/>
          <p:cNvSpPr/>
          <p:nvPr/>
        </p:nvSpPr>
        <p:spPr>
          <a:xfrm>
            <a:off x="5094514" y="2024743"/>
            <a:ext cx="319315" cy="3795486"/>
          </a:xfrm>
          <a:prstGeom prst="leftBrace">
            <a:avLst>
              <a:gd name="adj1" fmla="val 8333"/>
              <a:gd name="adj2" fmla="val 25717"/>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5583530" y="1795143"/>
            <a:ext cx="6013384" cy="4297802"/>
          </a:xfrm>
          <a:prstGeom prst="rect">
            <a:avLst/>
          </a:prstGeom>
        </p:spPr>
      </p:pic>
      <p:sp>
        <p:nvSpPr>
          <p:cNvPr id="7" name="TextBox 6"/>
          <p:cNvSpPr txBox="1"/>
          <p:nvPr/>
        </p:nvSpPr>
        <p:spPr>
          <a:xfrm>
            <a:off x="5820229" y="6204857"/>
            <a:ext cx="5704114" cy="369332"/>
          </a:xfrm>
          <a:prstGeom prst="rect">
            <a:avLst/>
          </a:prstGeom>
          <a:noFill/>
        </p:spPr>
        <p:txBody>
          <a:bodyPr wrap="square" rtlCol="0">
            <a:spAutoFit/>
          </a:bodyPr>
          <a:lstStyle/>
          <a:p>
            <a:r>
              <a:rPr lang="en-US" dirty="0" smtClean="0"/>
              <a:t>Clearance Rates after exclusions (non-Crime, </a:t>
            </a:r>
            <a:r>
              <a:rPr lang="en-US" dirty="0" err="1" smtClean="0"/>
              <a:t>etc</a:t>
            </a:r>
            <a:r>
              <a:rPr lang="en-US" dirty="0" smtClean="0"/>
              <a:t>) applied</a:t>
            </a:r>
            <a:endParaRPr lang="en-US" dirty="0"/>
          </a:p>
        </p:txBody>
      </p:sp>
    </p:spTree>
    <p:extLst>
      <p:ext uri="{BB962C8B-B14F-4D97-AF65-F5344CB8AC3E}">
        <p14:creationId xmlns:p14="http://schemas.microsoft.com/office/powerpoint/2010/main" val="3979704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“Simple” </a:t>
            </a:r>
            <a:r>
              <a:rPr lang="en-US" dirty="0" smtClean="0"/>
              <a:t>CART </a:t>
            </a:r>
            <a:endParaRPr lang="en-US" dirty="0"/>
          </a:p>
          <a:p>
            <a:pPr marL="514350" lvl="0" indent="-514350">
              <a:buFont typeface="+mj-lt"/>
              <a:buAutoNum type="arabicPeriod"/>
            </a:pPr>
            <a:r>
              <a:rPr lang="en-US" dirty="0" smtClean="0"/>
              <a:t>CART </a:t>
            </a:r>
            <a:endParaRPr lang="en-US" dirty="0"/>
          </a:p>
          <a:p>
            <a:pPr marL="514350" lvl="0" indent="-514350">
              <a:buFont typeface="+mj-lt"/>
              <a:buAutoNum type="arabicPeriod"/>
            </a:pPr>
            <a:r>
              <a:rPr lang="en-US" dirty="0"/>
              <a:t>Naïve </a:t>
            </a:r>
            <a:r>
              <a:rPr lang="en-US" dirty="0" smtClean="0"/>
              <a:t>Bayes*</a:t>
            </a:r>
            <a:endParaRPr lang="en-US" dirty="0"/>
          </a:p>
          <a:p>
            <a:pPr marL="514350" lvl="0" indent="-514350">
              <a:buFont typeface="+mj-lt"/>
              <a:buAutoNum type="arabicPeriod"/>
            </a:pPr>
            <a:r>
              <a:rPr lang="en-US" dirty="0"/>
              <a:t>Generalized Linear </a:t>
            </a:r>
            <a:r>
              <a:rPr lang="en-US" dirty="0" smtClean="0"/>
              <a:t>Models (with </a:t>
            </a:r>
            <a:r>
              <a:rPr lang="en-US" dirty="0"/>
              <a:t>Regularization) (GLM</a:t>
            </a:r>
            <a:r>
              <a:rPr lang="en-US" dirty="0" smtClean="0"/>
              <a:t>)*</a:t>
            </a:r>
            <a:endParaRPr lang="en-US" dirty="0"/>
          </a:p>
          <a:p>
            <a:pPr marL="514350" lvl="0" indent="-514350">
              <a:buFont typeface="+mj-lt"/>
              <a:buAutoNum type="arabicPeriod"/>
            </a:pPr>
            <a:r>
              <a:rPr lang="en-US" dirty="0" smtClean="0"/>
              <a:t>Deep Learning*</a:t>
            </a:r>
            <a:endParaRPr lang="en-US" dirty="0"/>
          </a:p>
          <a:p>
            <a:pPr marL="514350" indent="-514350">
              <a:buFont typeface="+mj-lt"/>
              <a:buAutoNum type="arabicPeriod"/>
            </a:pPr>
            <a:r>
              <a:rPr lang="en-US" dirty="0"/>
              <a:t>Gradient Boosting Model (GBM</a:t>
            </a:r>
            <a:r>
              <a:rPr lang="en-US" dirty="0" smtClean="0"/>
              <a:t>)*</a:t>
            </a:r>
          </a:p>
          <a:p>
            <a:pPr marL="514350" lvl="0" indent="-514350">
              <a:buFont typeface="+mj-lt"/>
              <a:buAutoNum type="arabicPeriod"/>
            </a:pPr>
            <a:r>
              <a:rPr lang="en-US" dirty="0" smtClean="0"/>
              <a:t>Random Forests*</a:t>
            </a:r>
            <a:endParaRPr lang="en-US" dirty="0"/>
          </a:p>
          <a:p>
            <a:pPr marL="0" indent="0">
              <a:buNone/>
            </a:pPr>
            <a:endParaRPr lang="en-US" dirty="0"/>
          </a:p>
        </p:txBody>
      </p:sp>
      <p:sp>
        <p:nvSpPr>
          <p:cNvPr id="4" name="TextBox 3"/>
          <p:cNvSpPr txBox="1"/>
          <p:nvPr/>
        </p:nvSpPr>
        <p:spPr>
          <a:xfrm>
            <a:off x="1295400" y="5807631"/>
            <a:ext cx="5251450" cy="646331"/>
          </a:xfrm>
          <a:prstGeom prst="rect">
            <a:avLst/>
          </a:prstGeom>
          <a:noFill/>
        </p:spPr>
        <p:txBody>
          <a:bodyPr wrap="square" rtlCol="0">
            <a:spAutoFit/>
          </a:bodyPr>
          <a:lstStyle/>
          <a:p>
            <a:r>
              <a:rPr lang="en-US" dirty="0" smtClean="0"/>
              <a:t>*Used H2O (via R Studio interface) to model</a:t>
            </a:r>
          </a:p>
          <a:p>
            <a:r>
              <a:rPr lang="en-US" dirty="0" smtClean="0"/>
              <a:t>H20’s website: http</a:t>
            </a:r>
            <a:r>
              <a:rPr lang="en-US" dirty="0"/>
              <a:t>://h2o.ai</a:t>
            </a:r>
            <a:r>
              <a:rPr lang="en-US" dirty="0" smtClean="0"/>
              <a:t>/</a:t>
            </a:r>
            <a:endParaRPr lang="en-US" dirty="0"/>
          </a:p>
        </p:txBody>
      </p:sp>
      <p:sp>
        <p:nvSpPr>
          <p:cNvPr id="5" name="TextBox 4"/>
          <p:cNvSpPr txBox="1"/>
          <p:nvPr/>
        </p:nvSpPr>
        <p:spPr>
          <a:xfrm>
            <a:off x="8150087" y="934568"/>
            <a:ext cx="4214191" cy="923330"/>
          </a:xfrm>
          <a:prstGeom prst="rect">
            <a:avLst/>
          </a:prstGeom>
          <a:noFill/>
        </p:spPr>
        <p:txBody>
          <a:bodyPr wrap="square" rtlCol="0">
            <a:spAutoFit/>
          </a:bodyPr>
          <a:lstStyle/>
          <a:p>
            <a:r>
              <a:rPr lang="en-US" u="sng" dirty="0" smtClean="0"/>
              <a:t>Metrics used for Model Evaluation:</a:t>
            </a:r>
            <a:r>
              <a:rPr lang="en-US" dirty="0" smtClean="0"/>
              <a:t/>
            </a:r>
            <a:br>
              <a:rPr lang="en-US" dirty="0" smtClean="0"/>
            </a:br>
            <a:r>
              <a:rPr lang="en-US" dirty="0" smtClean="0"/>
              <a:t>1) Accuracy</a:t>
            </a:r>
          </a:p>
          <a:p>
            <a:r>
              <a:rPr lang="en-US" dirty="0" smtClean="0"/>
              <a:t>2) Area-under-the-Curve (AUC)</a:t>
            </a:r>
            <a:endParaRPr lang="en-US" dirty="0"/>
          </a:p>
        </p:txBody>
      </p:sp>
    </p:spTree>
    <p:extLst>
      <p:ext uri="{BB962C8B-B14F-4D97-AF65-F5344CB8AC3E}">
        <p14:creationId xmlns:p14="http://schemas.microsoft.com/office/powerpoint/2010/main" val="1361214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CART</a:t>
            </a:r>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b="4029"/>
          <a:stretch/>
        </p:blipFill>
        <p:spPr bwMode="auto">
          <a:xfrm>
            <a:off x="1365250" y="1690688"/>
            <a:ext cx="9937750" cy="4833938"/>
          </a:xfrm>
          <a:prstGeom prst="rect">
            <a:avLst/>
          </a:prstGeom>
          <a:ln>
            <a:noFill/>
          </a:ln>
          <a:extLst>
            <a:ext uri="{53640926-AAD7-44D8-BBD7-CCE9431645EC}">
              <a14:shadowObscured xmlns:a14="http://schemas.microsoft.com/office/drawing/2010/main"/>
            </a:ext>
          </a:extLst>
        </p:spPr>
      </p:pic>
      <p:pic>
        <p:nvPicPr>
          <p:cNvPr id="7" name="Picture 6"/>
          <p:cNvPicPr>
            <a:picLocks noChangeAspect="1"/>
          </p:cNvPicPr>
          <p:nvPr/>
        </p:nvPicPr>
        <p:blipFill rotWithShape="1">
          <a:blip r:embed="rId4"/>
          <a:srcRect l="18946" t="17805" r="33018" b="30659"/>
          <a:stretch/>
        </p:blipFill>
        <p:spPr>
          <a:xfrm>
            <a:off x="3271393" y="4015409"/>
            <a:ext cx="150875" cy="118872"/>
          </a:xfrm>
          <a:prstGeom prst="rect">
            <a:avLst/>
          </a:prstGeom>
        </p:spPr>
      </p:pic>
      <p:pic>
        <p:nvPicPr>
          <p:cNvPr id="8" name="Picture 7"/>
          <p:cNvPicPr>
            <a:picLocks noChangeAspect="1"/>
          </p:cNvPicPr>
          <p:nvPr/>
        </p:nvPicPr>
        <p:blipFill>
          <a:blip r:embed="rId5"/>
          <a:stretch>
            <a:fillRect/>
          </a:stretch>
        </p:blipFill>
        <p:spPr>
          <a:xfrm>
            <a:off x="7377740" y="525161"/>
            <a:ext cx="4356702" cy="781125"/>
          </a:xfrm>
          <a:prstGeom prst="rect">
            <a:avLst/>
          </a:prstGeom>
          <a:solidFill>
            <a:schemeClr val="tx1"/>
          </a:solidFill>
        </p:spPr>
      </p:pic>
      <p:pic>
        <p:nvPicPr>
          <p:cNvPr id="5" name="Picture 4"/>
          <p:cNvPicPr>
            <a:picLocks noChangeAspect="1"/>
          </p:cNvPicPr>
          <p:nvPr/>
        </p:nvPicPr>
        <p:blipFill rotWithShape="1">
          <a:blip r:embed="rId6"/>
          <a:srcRect l="5015" t="21534" r="6860" b="22571"/>
          <a:stretch/>
        </p:blipFill>
        <p:spPr>
          <a:xfrm>
            <a:off x="3977254" y="5411193"/>
            <a:ext cx="895760" cy="138203"/>
          </a:xfrm>
          <a:prstGeom prst="rect">
            <a:avLst/>
          </a:prstGeom>
        </p:spPr>
      </p:pic>
      <p:pic>
        <p:nvPicPr>
          <p:cNvPr id="10" name="Picture 9"/>
          <p:cNvPicPr>
            <a:picLocks/>
          </p:cNvPicPr>
          <p:nvPr/>
        </p:nvPicPr>
        <p:blipFill rotWithShape="1">
          <a:blip r:embed="rId7"/>
          <a:srcRect l="3996" t="21534" r="4225" b="22571"/>
          <a:stretch/>
        </p:blipFill>
        <p:spPr>
          <a:xfrm>
            <a:off x="5395528" y="3294114"/>
            <a:ext cx="1277888" cy="136308"/>
          </a:xfrm>
          <a:prstGeom prst="rect">
            <a:avLst/>
          </a:prstGeom>
        </p:spPr>
      </p:pic>
      <p:pic>
        <p:nvPicPr>
          <p:cNvPr id="11" name="Picture 10"/>
          <p:cNvPicPr>
            <a:picLocks noChangeAspect="1"/>
          </p:cNvPicPr>
          <p:nvPr/>
        </p:nvPicPr>
        <p:blipFill rotWithShape="1">
          <a:blip r:embed="rId8"/>
          <a:srcRect l="48864" b="-2745"/>
          <a:stretch/>
        </p:blipFill>
        <p:spPr>
          <a:xfrm>
            <a:off x="4175717" y="3186200"/>
            <a:ext cx="649930" cy="321913"/>
          </a:xfrm>
          <a:prstGeom prst="rect">
            <a:avLst/>
          </a:prstGeom>
        </p:spPr>
      </p:pic>
      <p:pic>
        <p:nvPicPr>
          <p:cNvPr id="12" name="Picture 11"/>
          <p:cNvPicPr>
            <a:picLocks noChangeAspect="1"/>
          </p:cNvPicPr>
          <p:nvPr/>
        </p:nvPicPr>
        <p:blipFill>
          <a:blip r:embed="rId9"/>
          <a:stretch>
            <a:fillRect/>
          </a:stretch>
        </p:blipFill>
        <p:spPr>
          <a:xfrm>
            <a:off x="6718856" y="3203240"/>
            <a:ext cx="731027" cy="340306"/>
          </a:xfrm>
          <a:prstGeom prst="rect">
            <a:avLst/>
          </a:prstGeom>
        </p:spPr>
      </p:pic>
    </p:spTree>
    <p:extLst>
      <p:ext uri="{BB962C8B-B14F-4D97-AF65-F5344CB8AC3E}">
        <p14:creationId xmlns:p14="http://schemas.microsoft.com/office/powerpoint/2010/main" val="1391824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1944</TotalTime>
  <Words>1891</Words>
  <Application>Microsoft Office PowerPoint</Application>
  <PresentationFormat>Widescreen</PresentationFormat>
  <Paragraphs>163</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Times New Roman</vt:lpstr>
      <vt:lpstr>Depth</vt:lpstr>
      <vt:lpstr>Predicting Crime Clearance Rates  for Charlotte-Mecklenburg with h20</vt:lpstr>
      <vt:lpstr>Key Findings</vt:lpstr>
      <vt:lpstr>Clearance Rates (“Closing Cases”)</vt:lpstr>
      <vt:lpstr>Hypotheses</vt:lpstr>
      <vt:lpstr>Tools Used</vt:lpstr>
      <vt:lpstr>Data Preparation</vt:lpstr>
      <vt:lpstr>Variable Importance &amp; Crime Type</vt:lpstr>
      <vt:lpstr>Models</vt:lpstr>
      <vt:lpstr>Simple CART</vt:lpstr>
      <vt:lpstr>Model Evaluation</vt:lpstr>
      <vt:lpstr>Areas for future research</vt:lpstr>
      <vt:lpstr>Thank You</vt:lpstr>
      <vt:lpstr>Crime Feedback Theories</vt:lpstr>
      <vt:lpstr>PowerPoint Presentation</vt:lpstr>
      <vt:lpstr>Clearance Status</vt:lpstr>
      <vt:lpstr>Model Tuning Parameters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Wesslen</dc:creator>
  <cp:lastModifiedBy>Ryan Wesslen</cp:lastModifiedBy>
  <cp:revision>54</cp:revision>
  <dcterms:created xsi:type="dcterms:W3CDTF">2015-11-28T15:54:48Z</dcterms:created>
  <dcterms:modified xsi:type="dcterms:W3CDTF">2015-12-18T14:57:28Z</dcterms:modified>
</cp:coreProperties>
</file>