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2.xml" ContentType="application/vnd.openxmlformats-officedocument.presentationml.comments+xml"/>
  <Override PartName="/ppt/comments/comment1.xml" ContentType="application/vnd.openxmlformats-officedocument.presentationml.comment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media/image8.gif" ContentType="image/gif"/>
  <Override PartName="/ppt/media/image9.png" ContentType="image/png"/>
  <Override PartName="/ppt/media/image5.gif" ContentType="image/gif"/>
  <Override PartName="/ppt/media/image4.gif" ContentType="image/gif"/>
  <Override PartName="/ppt/media/image6.gif" ContentType="image/gif"/>
  <Override PartName="/ppt/media/image3.gif" ContentType="image/gif"/>
  <Override PartName="/ppt/media/image2.png" ContentType="image/png"/>
  <Override PartName="/ppt/media/image7.gif" ContentType="image/gif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5-11-10T22:26:56.000000000" idx="1">
    <p:pos x="0" y="0"/>
    <p:text>Gabriel Slide</p:text>
  </p:cm>
</p:cmLst>
</file>

<file path=ppt/comments/comment2.xml><?xml version="1.0" encoding="utf-8"?>
<p:cmLst xmlns:p="http://schemas.openxmlformats.org/presentationml/2006/main">
  <p:cm authorId="0" dt="2015-11-10T22:27:54.000000000" idx="2">
    <p:pos x="0" y="0"/>
    <p:text>Gabriel
Add in something on crime strategy research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3F6111A-071D-49D7-B069-4635BECF131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gif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slideLayout" Target="../slideLayouts/slideLayout2.xml"/><Relationship Id="rId8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Purpose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Arial"/>
              </a:rPr>
              <a:t>What factors influence CMPD arrests? </a:t>
            </a:r>
            <a:endParaRPr/>
          </a:p>
          <a:p>
            <a:pPr>
              <a:buSzPct val="45000"/>
              <a:buFont typeface="StarSymbol"/>
              <a:buChar char=""/>
            </a:pPr>
            <a:r>
              <a:rPr lang="en-US" sz="3200">
                <a:latin typeface="Arial"/>
              </a:rPr>
              <a:t>Cleared Crimes</a:t>
            </a:r>
            <a:endParaRPr/>
          </a:p>
          <a:p>
            <a:endParaRPr/>
          </a:p>
          <a:p>
            <a:pPr>
              <a:buBlip>
                <a:blip r:embed="rId1"/>
              </a:buBlip>
            </a:pPr>
            <a:r>
              <a:rPr lang="en-US" sz="3200">
                <a:latin typeface="Arial"/>
              </a:rPr>
              <a:t>Measure and predict as binary classification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r>
              <a:rPr lang="en-US" sz="3200">
                <a:latin typeface="Arial"/>
              </a:rPr>
              <a:t>Survey of machine learning algorithms</a:t>
            </a:r>
            <a:endParaRPr/>
          </a:p>
          <a:p>
            <a:pPr lvl="1">
              <a:buBlip>
                <a:blip r:embed="rId4"/>
              </a:buBlip>
            </a:pPr>
            <a:r>
              <a:rPr lang="en-US" sz="3200">
                <a:latin typeface="Arial"/>
              </a:rPr>
              <a:t>Simple (CART, kNN, Naive Bayes)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3200">
                <a:latin typeface="Arial"/>
              </a:rPr>
              <a:t>Intermediate (SWR, Penalized GLM, SVM)</a:t>
            </a:r>
            <a:endParaRPr/>
          </a:p>
          <a:p>
            <a:pPr lvl="1">
              <a:buBlip>
                <a:blip r:embed="rId6"/>
              </a:buBlip>
            </a:pPr>
            <a:r>
              <a:rPr lang="en-US" sz="3200">
                <a:latin typeface="Arial"/>
              </a:rPr>
              <a:t>Advanced (GBM, Deep Learning, RF)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 Overview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2012-2014 Crimes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Property, Person &amp; Society Crimes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Incident Data (Lat/Long, Address, Time, Date, Type of Building)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Reported by, victim, property, weapon, victim relationship 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Clear Rate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Four classes: Clear, Exceptional Clear, Open or Unfounded</a:t>
            </a:r>
            <a:endParaRPr/>
          </a:p>
        </p:txBody>
      </p:sp>
      <p:sp>
        <p:nvSpPr>
          <p:cNvPr id="44" name="TextShape 4"/>
          <p:cNvSpPr txBox="1"/>
          <p:nvPr/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Feedback loop photo</a:t>
            </a:r>
            <a:endParaRPr/>
          </a:p>
        </p:txBody>
      </p:sp>
      <p:sp>
        <p:nvSpPr>
          <p:cNvPr id="45" name="TextShape 5"/>
          <p:cNvSpPr txBox="1"/>
          <p:nvPr/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Crime strategy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Hypotheses &amp; Methods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Type of Crime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Caught “Redhanded” or Not Present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Personal vs Property vs Society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Clues / Information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Witness present?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Public or private location?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Victim Age (child, early adult, adult, etc.)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Vulnerable witness (elderly, handicap, etc.)?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Time of Day (e.g. early AM)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“</a:t>
            </a:r>
            <a:r>
              <a:rPr lang="en-US" sz="2800">
                <a:latin typeface="Arial"/>
              </a:rPr>
              <a:t>Nosy” neighbor correlations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Resources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Homicide vs petty crimes (CSS Search)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Victim – Business, Person, Gov't?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Wealthy Area (House Price, Income, etc.)?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Crime Waves?</a:t>
            </a:r>
            <a:endParaRPr/>
          </a:p>
        </p:txBody>
      </p:sp>
      <p:sp>
        <p:nvSpPr>
          <p:cNvPr id="48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Methods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Clean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Wrangle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Exploratory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Feature Generation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Feature Selection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Model Selection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Feature Selection (Filter) 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Table Plot</a:t>
            </a:r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84640" y="1737360"/>
            <a:ext cx="7567920" cy="53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Property Crimes</a:t>
            </a:r>
            <a:endParaRPr/>
          </a:p>
        </p:txBody>
      </p:sp>
      <p:sp>
        <p:nvSpPr>
          <p:cNvPr id="54" name="TextShape 3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Person Crimes</a:t>
            </a:r>
            <a:endParaRPr/>
          </a:p>
        </p:txBody>
      </p:sp>
      <p:sp>
        <p:nvSpPr>
          <p:cNvPr id="55" name="TextShape 4"/>
          <p:cNvSpPr txBox="1"/>
          <p:nvPr/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All Other Crimes</a:t>
            </a:r>
            <a:endParaRPr/>
          </a:p>
        </p:txBody>
      </p:sp>
      <p:sp>
        <p:nvSpPr>
          <p:cNvPr id="56" name="TextShape 5"/>
          <p:cNvSpPr txBox="1"/>
          <p:nvPr/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Society Crimes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Model Performance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Next Steps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Change Weights Based on Crime Severity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Higher weight towards severe crimes (homicides)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Multinomial Classification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Arrest versus Unfounded versus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Append evidence data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Rerun models to determine the value in evidence.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Identify items (evidence) that increase arrest.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Append Police Strategy data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Number of Detectives in each Unit / Division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Neighborhood watch units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