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1e407a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21e407a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1e407a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21e407a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21e407a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21e407a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1e407a6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1e407a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21e407a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21e407a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24124c2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24124c2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21e407a6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21e407a6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21e407a6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21e407a6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21e407a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21e407a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21e407a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21e407a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1e407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1e407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86e1d6f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86e1d6f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1e407a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1e407a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1e407a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1e407a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1e407a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1e407a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21e407a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21e407a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24124c2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24124c2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21e407a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b21e407a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21e407a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21e407a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6316 Final Applications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Glass and Gabe Hanson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</a:t>
            </a:r>
            <a:r>
              <a:rPr b="1" lang="en"/>
              <a:t>Dataset 1 </a:t>
            </a:r>
            <a:endParaRPr b="1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35513" y="1018188"/>
            <a:ext cx="50430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Best classifier: three way tie between </a:t>
            </a:r>
            <a:r>
              <a:rPr lang="en" u="sng">
                <a:solidFill>
                  <a:schemeClr val="dk1"/>
                </a:solidFill>
              </a:rPr>
              <a:t>default parameters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dk1"/>
                </a:solidFill>
              </a:rPr>
              <a:t>tuned n_estimator parameter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lang="en" u="sng">
                <a:solidFill>
                  <a:schemeClr val="dk1"/>
                </a:solidFill>
              </a:rPr>
              <a:t>tuned criterion, max_depth, n_estimators, bootstrap, min_samples_split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All reported the same metrics. </a:t>
            </a: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95.1</a:t>
            </a:r>
            <a:r>
              <a:rPr b="1" lang="en">
                <a:solidFill>
                  <a:schemeClr val="dk1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79463" y="2883138"/>
            <a:ext cx="510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 of </a:t>
            </a:r>
            <a:r>
              <a:rPr b="1" lang="en" sz="1600"/>
              <a:t>Best Random Forest Dataset 1 Classifier Metrics (since there was a 3-way tie)</a:t>
            </a:r>
            <a:endParaRPr b="1" sz="16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5" y="3560251"/>
            <a:ext cx="5611074" cy="14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325" y="0"/>
            <a:ext cx="28421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</a:t>
            </a:r>
            <a:r>
              <a:rPr b="1" lang="en"/>
              <a:t>Dataset 2 </a:t>
            </a:r>
            <a:endParaRPr b="1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35513" y="1018188"/>
            <a:ext cx="50430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parameters from decision tree</a:t>
            </a:r>
            <a:r>
              <a:rPr lang="en">
                <a:solidFill>
                  <a:schemeClr val="dk1"/>
                </a:solidFill>
              </a:rPr>
              <a:t> (criterion=entropy, max_depth = 5, min_samples_split = 2)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71.6</a:t>
            </a:r>
            <a:r>
              <a:rPr b="1" lang="en">
                <a:solidFill>
                  <a:schemeClr val="dk1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79463" y="2883138"/>
            <a:ext cx="510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Example of Best Random Forest Dataset 2 Classifier Metrics </a:t>
            </a:r>
            <a:endParaRPr b="1" sz="16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875" y="0"/>
            <a:ext cx="26901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75" y="3560250"/>
            <a:ext cx="5560525" cy="1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- </a:t>
            </a:r>
            <a:r>
              <a:rPr b="1" lang="en"/>
              <a:t>Dataset 1</a:t>
            </a:r>
            <a:endParaRPr b="1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725" y="49700"/>
            <a:ext cx="4247276" cy="50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35513" y="1018188"/>
            <a:ext cx="50430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adaboost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tuned n_estimators, algorithm, and learning rate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97.9%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-57387" y="3192063"/>
            <a:ext cx="51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Adaboost Dataset 1 Classifier Metrics </a:t>
            </a:r>
            <a:endParaRPr b="1" sz="16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125" y="3725725"/>
            <a:ext cx="5042999" cy="11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- </a:t>
            </a:r>
            <a:r>
              <a:rPr b="1" lang="en"/>
              <a:t>Dataset 2</a:t>
            </a:r>
            <a:endParaRPr b="1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475" y="0"/>
            <a:ext cx="4069525" cy="51325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35513" y="1018188"/>
            <a:ext cx="50430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adaboost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tuned n_estimators, algorithm, and learning rate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72.4%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-57387" y="3192063"/>
            <a:ext cx="51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Adaboost Dataset 1 Classifier Metrics </a:t>
            </a:r>
            <a:endParaRPr b="1" sz="16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75" y="3770624"/>
            <a:ext cx="4825027" cy="11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- </a:t>
            </a:r>
            <a:r>
              <a:rPr b="1" lang="en"/>
              <a:t>Dataset 1</a:t>
            </a:r>
            <a:endParaRPr b="1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75" y="4370076"/>
            <a:ext cx="7885925" cy="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75" y="1676263"/>
            <a:ext cx="3833425" cy="23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6075" y="1360400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Machines - </a:t>
            </a:r>
            <a:r>
              <a:rPr b="1" lang="en"/>
              <a:t>Dataset 2</a:t>
            </a:r>
            <a:endParaRPr b="1"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75" y="4376526"/>
            <a:ext cx="8372949" cy="7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72388"/>
            <a:ext cx="3864250" cy="22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3125" y="1328738"/>
            <a:ext cx="48291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Overall Classifier - </a:t>
            </a:r>
            <a:r>
              <a:rPr b="1" lang="en"/>
              <a:t>Dataset 1</a:t>
            </a:r>
            <a:endParaRPr b="1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best overall classifier for dataset 1 was boosting with a test accuracy of 97.9% and a training accuracy of  100%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5" y="3463575"/>
            <a:ext cx="5042999" cy="11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295" y="1677400"/>
            <a:ext cx="287670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Overall Classifier - </a:t>
            </a:r>
            <a:r>
              <a:rPr b="1" lang="en"/>
              <a:t>Dataset 2</a:t>
            </a:r>
            <a:endParaRPr b="1"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overall classifier for dataset 2 was an rbf kernel SVM with a testing accuracy of 73.11% and a training accuracy of 74.5%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" y="3646651"/>
            <a:ext cx="8372949" cy="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43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(Modified National Institute of Standards and Technology)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Images of handwritten numbers commonly used to train and benchmark various image processing methods.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image is 28x28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50,000 training images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10,000 test images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10,000 validation images (not used in this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Train a deep learning model to classify the 10 handwritten digits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16645" t="0"/>
          <a:stretch/>
        </p:blipFill>
        <p:spPr>
          <a:xfrm>
            <a:off x="4650300" y="1819663"/>
            <a:ext cx="4338601" cy="20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- architecture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311700" y="1152475"/>
            <a:ext cx="28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its input, this model takes a flattened normalized image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2 hidden layers using sigmoid activation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number of hidden units were chosen after several rounds of parameter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has a softmax output layer which generates a prediction. 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75" y="1076275"/>
            <a:ext cx="6127825" cy="29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4520456" y="1587879"/>
            <a:ext cx="594300" cy="1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Sigmoid</a:t>
            </a:r>
            <a:endParaRPr sz="800"/>
          </a:p>
        </p:txBody>
      </p:sp>
      <p:sp>
        <p:nvSpPr>
          <p:cNvPr id="222" name="Google Shape;222;p31"/>
          <p:cNvSpPr/>
          <p:nvPr/>
        </p:nvSpPr>
        <p:spPr>
          <a:xfrm>
            <a:off x="5702131" y="1587879"/>
            <a:ext cx="594300" cy="1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Sigmoid</a:t>
            </a:r>
            <a:endParaRPr sz="1200"/>
          </a:p>
        </p:txBody>
      </p:sp>
      <p:sp>
        <p:nvSpPr>
          <p:cNvPr id="223" name="Google Shape;223;p31"/>
          <p:cNvSpPr/>
          <p:nvPr/>
        </p:nvSpPr>
        <p:spPr>
          <a:xfrm>
            <a:off x="7703655" y="2038593"/>
            <a:ext cx="1131000" cy="3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4640472" y="1405791"/>
            <a:ext cx="594300" cy="1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225" name="Google Shape;225;p31"/>
          <p:cNvSpPr/>
          <p:nvPr/>
        </p:nvSpPr>
        <p:spPr>
          <a:xfrm>
            <a:off x="5797283" y="1405791"/>
            <a:ext cx="594300" cy="1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150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 1:</a:t>
            </a:r>
            <a:r>
              <a:rPr lang="en">
                <a:solidFill>
                  <a:schemeClr val="dk1"/>
                </a:solidFill>
              </a:rPr>
              <a:t> 569 observations, 31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Dataset 2:</a:t>
            </a:r>
            <a:r>
              <a:rPr lang="en">
                <a:solidFill>
                  <a:schemeClr val="dk1"/>
                </a:solidFill>
              </a:rPr>
              <a:t> 462 observations, 10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Pre-processing: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Feature columns extracted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Data normalized with min-max normalization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Label column extracted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model: Results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52475"/>
            <a:ext cx="40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Hyperparameters tested: </a:t>
            </a:r>
            <a:endParaRPr u="sng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# of hidden units (first layer, second layer)</a:t>
            </a:r>
            <a:br>
              <a:rPr lang="en"/>
            </a:br>
            <a:r>
              <a:rPr lang="en"/>
              <a:t>	(2,2), (10,10), (70,70),  (150,150), (300,300), (300,150), (150,300)</a:t>
            </a:r>
            <a:br>
              <a:rPr lang="en"/>
            </a:b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rates</a:t>
            </a:r>
            <a:br>
              <a:rPr lang="en"/>
            </a:br>
            <a:r>
              <a:rPr lang="en"/>
              <a:t>	1E-1, 1E-2, 5E-3, 1E-3, 5E-4, 1E-4, 1E-5, 1E-6, 5E-7</a:t>
            </a:r>
            <a:br>
              <a:rPr lang="en"/>
            </a:b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Initialization wei</a:t>
            </a:r>
            <a:r>
              <a:rPr lang="en"/>
              <a:t>g</a:t>
            </a:r>
            <a:r>
              <a:rPr lang="en"/>
              <a:t>hts:</a:t>
            </a:r>
            <a:br>
              <a:rPr lang="en"/>
            </a:br>
            <a:r>
              <a:rPr lang="en"/>
              <a:t>	</a:t>
            </a:r>
            <a:r>
              <a:rPr lang="en"/>
              <a:t>Random uniform, random normal, glorot uniform, </a:t>
            </a:r>
            <a:br>
              <a:rPr lang="en"/>
            </a:br>
            <a:r>
              <a:rPr lang="en"/>
              <a:t>	glorot normal, truncated normal, ones, zeros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Parameters chosen for final model: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# hidden units = (300,150)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Learning rate = 1E-3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Initialization weights = Glorot Uniform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all models i trained</a:t>
            </a:r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2925"/>
            <a:ext cx="4440900" cy="196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25" y="4222475"/>
            <a:ext cx="5045074" cy="5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037" y="2886125"/>
            <a:ext cx="3884850" cy="12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Workflow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11875" y="77642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 data using train_test_split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 test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 training data</a:t>
            </a:r>
            <a:endParaRPr/>
          </a:p>
        </p:txBody>
      </p:sp>
      <p:cxnSp>
        <p:nvCxnSpPr>
          <p:cNvPr id="68" name="Google Shape;68;p15"/>
          <p:cNvCxnSpPr>
            <a:stCxn id="67" idx="3"/>
            <a:endCxn id="69" idx="1"/>
          </p:cNvCxnSpPr>
          <p:nvPr/>
        </p:nvCxnSpPr>
        <p:spPr>
          <a:xfrm>
            <a:off x="2193275" y="144062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2615425" y="77642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model instance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necessary parameters</a:t>
            </a:r>
            <a:endParaRPr/>
          </a:p>
        </p:txBody>
      </p:sp>
      <p:cxnSp>
        <p:nvCxnSpPr>
          <p:cNvPr id="70" name="Google Shape;70;p15"/>
          <p:cNvCxnSpPr>
            <a:stCxn id="69" idx="3"/>
            <a:endCxn id="71" idx="1"/>
          </p:cNvCxnSpPr>
          <p:nvPr/>
        </p:nvCxnSpPr>
        <p:spPr>
          <a:xfrm>
            <a:off x="4396825" y="144062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4818975" y="77642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Define gridsearch parameters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in gridsearchCV</a:t>
            </a:r>
            <a:endParaRPr/>
          </a:p>
        </p:txBody>
      </p:sp>
      <p:cxnSp>
        <p:nvCxnSpPr>
          <p:cNvPr id="72" name="Google Shape;72;p15"/>
          <p:cNvCxnSpPr>
            <a:stCxn id="71" idx="3"/>
            <a:endCxn id="73" idx="1"/>
          </p:cNvCxnSpPr>
          <p:nvPr/>
        </p:nvCxnSpPr>
        <p:spPr>
          <a:xfrm>
            <a:off x="6600375" y="144062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7022525" y="77642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Tune parameters with GridsearchCV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10 fold cross validation</a:t>
            </a:r>
            <a:endParaRPr/>
          </a:p>
        </p:txBody>
      </p:sp>
      <p:cxnSp>
        <p:nvCxnSpPr>
          <p:cNvPr id="74" name="Google Shape;74;p15"/>
          <p:cNvCxnSpPr>
            <a:stCxn id="73" idx="2"/>
            <a:endCxn id="75" idx="0"/>
          </p:cNvCxnSpPr>
          <p:nvPr/>
        </p:nvCxnSpPr>
        <p:spPr>
          <a:xfrm>
            <a:off x="7913225" y="2104825"/>
            <a:ext cx="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7022525" y="2266950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accuracy of trained model on training 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5"/>
          <p:cNvCxnSpPr>
            <a:stCxn id="75" idx="1"/>
            <a:endCxn id="77" idx="3"/>
          </p:cNvCxnSpPr>
          <p:nvPr/>
        </p:nvCxnSpPr>
        <p:spPr>
          <a:xfrm rot="10800000">
            <a:off x="6600425" y="2931150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5"/>
          <p:cNvSpPr/>
          <p:nvPr/>
        </p:nvSpPr>
        <p:spPr>
          <a:xfrm>
            <a:off x="4818975" y="2266950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accuracy of trained model on training 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training error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615425" y="2266950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 True pos/negatives on training set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to calculate precision, recall, F1</a:t>
            </a:r>
            <a:endParaRPr/>
          </a:p>
        </p:txBody>
      </p:sp>
      <p:cxnSp>
        <p:nvCxnSpPr>
          <p:cNvPr id="79" name="Google Shape;79;p15"/>
          <p:cNvCxnSpPr>
            <a:stCxn id="77" idx="1"/>
            <a:endCxn id="78" idx="3"/>
          </p:cNvCxnSpPr>
          <p:nvPr/>
        </p:nvCxnSpPr>
        <p:spPr>
          <a:xfrm rot="10800000">
            <a:off x="4396875" y="2931150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411875" y="2266950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 AUC for training set</a:t>
            </a:r>
            <a:endParaRPr/>
          </a:p>
        </p:txBody>
      </p:sp>
      <p:cxnSp>
        <p:nvCxnSpPr>
          <p:cNvPr id="81" name="Google Shape;81;p15"/>
          <p:cNvCxnSpPr>
            <a:stCxn id="78" idx="1"/>
            <a:endCxn id="80" idx="3"/>
          </p:cNvCxnSpPr>
          <p:nvPr/>
        </p:nvCxnSpPr>
        <p:spPr>
          <a:xfrm rot="10800000">
            <a:off x="2193325" y="2931150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80" idx="2"/>
            <a:endCxn id="83" idx="0"/>
          </p:cNvCxnSpPr>
          <p:nvPr/>
        </p:nvCxnSpPr>
        <p:spPr>
          <a:xfrm>
            <a:off x="1302575" y="3595350"/>
            <a:ext cx="0" cy="1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411875" y="375747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 Same metrics on the held out testing set</a:t>
            </a:r>
            <a:endParaRPr/>
          </a:p>
        </p:txBody>
      </p:sp>
      <p:cxnSp>
        <p:nvCxnSpPr>
          <p:cNvPr id="84" name="Google Shape;84;p15"/>
          <p:cNvCxnSpPr>
            <a:stCxn id="83" idx="3"/>
            <a:endCxn id="85" idx="1"/>
          </p:cNvCxnSpPr>
          <p:nvPr/>
        </p:nvCxnSpPr>
        <p:spPr>
          <a:xfrm>
            <a:off x="2193275" y="4421675"/>
            <a:ext cx="4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2615425" y="3757475"/>
            <a:ext cx="1781400" cy="13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Determine</a:t>
            </a:r>
            <a:r>
              <a:rPr b="1" lang="en"/>
              <a:t> optimal classifier implementation based on metrics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- </a:t>
            </a:r>
            <a:r>
              <a:rPr b="1" lang="en"/>
              <a:t>Dataset 1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50430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L2 regularization with Tuned C parameter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97.2%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600" y="58988"/>
            <a:ext cx="3604002" cy="50255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0" y="3213525"/>
            <a:ext cx="54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Logisitic Regression Dataset 1 Classifier Metrics</a:t>
            </a:r>
            <a:endParaRPr b="1"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42806"/>
            <a:ext cx="5107500" cy="12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</a:t>
            </a:r>
            <a:r>
              <a:rPr b="1" lang="en"/>
              <a:t>Dataset 2</a:t>
            </a:r>
            <a:endParaRPr b="1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50430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L2 regularization with Tuned C parameter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74.1%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2075" y="3213525"/>
            <a:ext cx="55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Logisitic Regression Dataset 2Classifier Metrics</a:t>
            </a:r>
            <a:endParaRPr b="1" sz="16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44629"/>
            <a:ext cx="5386948" cy="127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26" y="22454"/>
            <a:ext cx="3590875" cy="509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</a:t>
            </a:r>
            <a:r>
              <a:rPr b="1" lang="en"/>
              <a:t> Dataset 1</a:t>
            </a:r>
            <a:endParaRPr b="1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0" y="1036638"/>
            <a:ext cx="442912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175" y="3983425"/>
            <a:ext cx="4821075" cy="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 -</a:t>
            </a:r>
            <a:r>
              <a:rPr b="1" lang="en"/>
              <a:t> Dataset 2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50" y="1017725"/>
            <a:ext cx="4835975" cy="38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25" y="4350875"/>
            <a:ext cx="4725075" cy="4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</a:t>
            </a:r>
            <a:r>
              <a:rPr b="1" lang="en"/>
              <a:t> Dataset 1</a:t>
            </a:r>
            <a:endParaRPr b="1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50430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tuned citerion/max_depth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93.0</a:t>
            </a:r>
            <a:r>
              <a:rPr b="1" lang="en">
                <a:solidFill>
                  <a:schemeClr val="dk1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79450" y="3213525"/>
            <a:ext cx="51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Decision Tree Dataset 1 Classifier Metrics</a:t>
            </a:r>
            <a:endParaRPr b="1" sz="16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3098"/>
            <a:ext cx="5354701" cy="122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701" y="0"/>
            <a:ext cx="36367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</a:t>
            </a:r>
            <a:r>
              <a:rPr b="1" lang="en"/>
              <a:t> Dataset 2</a:t>
            </a:r>
            <a:endParaRPr b="1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50430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Trained 4 classifiers with different tuned parameters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classifier: </a:t>
            </a:r>
            <a:r>
              <a:rPr lang="en" u="sng">
                <a:solidFill>
                  <a:schemeClr val="dk1"/>
                </a:solidFill>
              </a:rPr>
              <a:t>tuned citerion, max_depth, splitter, min_samples_split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Highest accuracy (</a:t>
            </a:r>
            <a:r>
              <a:rPr b="1" lang="en">
                <a:solidFill>
                  <a:schemeClr val="dk1"/>
                </a:solidFill>
              </a:rPr>
              <a:t>68.1</a:t>
            </a:r>
            <a:r>
              <a:rPr b="1" lang="en">
                <a:solidFill>
                  <a:schemeClr val="dk1"/>
                </a:solidFill>
              </a:rPr>
              <a:t>%</a:t>
            </a:r>
            <a:r>
              <a:rPr lang="en">
                <a:solidFill>
                  <a:schemeClr val="dk1"/>
                </a:solidFill>
              </a:rPr>
              <a:t>), lowest testing error, lowest bias, highest variance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00063" y="3130263"/>
            <a:ext cx="51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Best Decision Tree Dataset 2 Classifier Metrics</a:t>
            </a:r>
            <a:endParaRPr b="1" sz="16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75" y="3612850"/>
            <a:ext cx="5266275" cy="1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186" y="0"/>
            <a:ext cx="36598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