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40" r:id="rId1"/>
  </p:sldMasterIdLst>
  <p:notesMasterIdLst>
    <p:notesMasterId r:id="rId14"/>
  </p:notesMasterIdLst>
  <p:sldIdLst>
    <p:sldId id="257" r:id="rId2"/>
    <p:sldId id="258" r:id="rId3"/>
    <p:sldId id="273" r:id="rId4"/>
    <p:sldId id="274" r:id="rId5"/>
    <p:sldId id="275" r:id="rId6"/>
    <p:sldId id="264" r:id="rId7"/>
    <p:sldId id="276" r:id="rId8"/>
    <p:sldId id="277" r:id="rId9"/>
    <p:sldId id="278" r:id="rId10"/>
    <p:sldId id="279"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howGuides="1">
      <p:cViewPr varScale="1">
        <p:scale>
          <a:sx n="69" d="100"/>
          <a:sy n="69" d="100"/>
        </p:scale>
        <p:origin x="7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57435-5882-48D8-AC28-D9E108CC0EBA}" type="datetimeFigureOut">
              <a:rPr lang="en-US" smtClean="0"/>
              <a:t>6/27/2021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2D489-7D83-479B-9D58-E3B7B67D73EA}" type="slidenum">
              <a:rPr lang="en-US" smtClean="0"/>
              <a:t>‹#›</a:t>
            </a:fld>
            <a:endParaRPr lang="en-US"/>
          </a:p>
        </p:txBody>
      </p:sp>
    </p:spTree>
    <p:extLst>
      <p:ext uri="{BB962C8B-B14F-4D97-AF65-F5344CB8AC3E}">
        <p14:creationId xmlns:p14="http://schemas.microsoft.com/office/powerpoint/2010/main" val="82302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A2D489-7D83-479B-9D58-E3B7B67D73EA}" type="slidenum">
              <a:rPr lang="en-US" smtClean="0"/>
              <a:t>3</a:t>
            </a:fld>
            <a:endParaRPr lang="en-US"/>
          </a:p>
        </p:txBody>
      </p:sp>
    </p:spTree>
    <p:extLst>
      <p:ext uri="{BB962C8B-B14F-4D97-AF65-F5344CB8AC3E}">
        <p14:creationId xmlns:p14="http://schemas.microsoft.com/office/powerpoint/2010/main" val="211897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8744ED-9988-4313-A051-4F12EF84E102}"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88199-55E7-4186-9BF5-20164CF748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02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8744ED-9988-4313-A051-4F12EF84E102}"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402470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8744ED-9988-4313-A051-4F12EF84E102}"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210503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8744ED-9988-4313-A051-4F12EF84E102}"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404816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8744ED-9988-4313-A051-4F12EF84E102}" type="datetimeFigureOut">
              <a:rPr lang="en-US" smtClean="0"/>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488199-55E7-4186-9BF5-20164CF748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46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8744ED-9988-4313-A051-4F12EF84E102}"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198836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8744ED-9988-4313-A051-4F12EF84E102}" type="datetimeFigureOut">
              <a:rPr lang="en-US" smtClean="0"/>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841455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8744ED-9988-4313-A051-4F12EF84E102}" type="datetimeFigureOut">
              <a:rPr lang="en-US" smtClean="0"/>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172329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68744ED-9988-4313-A051-4F12EF84E102}" type="datetimeFigureOut">
              <a:rPr lang="en-US" smtClean="0"/>
              <a:t>6/27/2021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144994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8744ED-9988-4313-A051-4F12EF84E102}" type="datetimeFigureOut">
              <a:rPr lang="en-US" smtClean="0"/>
              <a:t>6/27/2021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488199-55E7-4186-9BF5-20164CF7481F}" type="slidenum">
              <a:rPr lang="en-US" smtClean="0"/>
              <a:t>‹#›</a:t>
            </a:fld>
            <a:endParaRPr lang="en-US"/>
          </a:p>
        </p:txBody>
      </p:sp>
    </p:spTree>
    <p:extLst>
      <p:ext uri="{BB962C8B-B14F-4D97-AF65-F5344CB8AC3E}">
        <p14:creationId xmlns:p14="http://schemas.microsoft.com/office/powerpoint/2010/main" val="255024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8744ED-9988-4313-A051-4F12EF84E102}" type="datetimeFigureOut">
              <a:rPr lang="en-US" smtClean="0"/>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488199-55E7-4186-9BF5-20164CF7481F}" type="slidenum">
              <a:rPr lang="en-US" smtClean="0"/>
              <a:t>‹#›</a:t>
            </a:fld>
            <a:endParaRPr lang="en-US"/>
          </a:p>
        </p:txBody>
      </p:sp>
    </p:spTree>
    <p:extLst>
      <p:ext uri="{BB962C8B-B14F-4D97-AF65-F5344CB8AC3E}">
        <p14:creationId xmlns:p14="http://schemas.microsoft.com/office/powerpoint/2010/main" val="3118016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8744ED-9988-4313-A051-4F12EF84E102}" type="datetimeFigureOut">
              <a:rPr lang="en-US" smtClean="0"/>
              <a:t>6/27/2021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488199-55E7-4186-9BF5-20164CF7481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285661"/>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PROJECT PROPOSAL</a:t>
            </a:r>
            <a:endParaRPr lang="en-US" b="1" u="sng" dirty="0"/>
          </a:p>
        </p:txBody>
      </p:sp>
      <p:sp>
        <p:nvSpPr>
          <p:cNvPr id="3" name="Content Placeholder 2"/>
          <p:cNvSpPr>
            <a:spLocks noGrp="1"/>
          </p:cNvSpPr>
          <p:nvPr>
            <p:ph idx="1"/>
          </p:nvPr>
        </p:nvSpPr>
        <p:spPr/>
        <p:txBody>
          <a:bodyPr>
            <a:normAutofit/>
          </a:bodyPr>
          <a:lstStyle/>
          <a:p>
            <a:pPr marL="0" indent="0">
              <a:buNone/>
            </a:pPr>
            <a:r>
              <a:rPr lang="en-ZW" b="1" dirty="0"/>
              <a:t>	            </a:t>
            </a:r>
            <a:endParaRPr lang="en-US" dirty="0"/>
          </a:p>
          <a:p>
            <a:r>
              <a:rPr lang="en-ZW" b="1" dirty="0"/>
              <a:t>NAME........................................JOSCELYNE</a:t>
            </a:r>
            <a:endParaRPr lang="en-US" dirty="0"/>
          </a:p>
          <a:p>
            <a:r>
              <a:rPr lang="en-ZW" b="1" dirty="0"/>
              <a:t>SURNAME................................MATAMBO</a:t>
            </a:r>
            <a:endParaRPr lang="en-US" dirty="0"/>
          </a:p>
          <a:p>
            <a:r>
              <a:rPr lang="en-ZW" b="1" dirty="0"/>
              <a:t>STUDENT ID............................5105/T1857582T</a:t>
            </a:r>
            <a:endParaRPr lang="en-US" dirty="0"/>
          </a:p>
          <a:p>
            <a:r>
              <a:rPr lang="en-ZW" b="1" dirty="0" smtClean="0"/>
              <a:t>PROGRAMM.........................</a:t>
            </a:r>
            <a:r>
              <a:rPr lang="en-ZW" b="1" dirty="0"/>
              <a:t>DIPLOMA IN TELECOMMUNICATION</a:t>
            </a:r>
            <a:endParaRPr lang="en-US" dirty="0"/>
          </a:p>
          <a:p>
            <a:r>
              <a:rPr lang="en-ZW" b="1" dirty="0"/>
              <a:t>ASSIGNMENT.........................PROJECT PROPOSAL</a:t>
            </a:r>
            <a:endParaRPr lang="en-US" dirty="0"/>
          </a:p>
          <a:p>
            <a:r>
              <a:rPr lang="en-ZW" b="1" dirty="0"/>
              <a:t>DUE DATE</a:t>
            </a:r>
            <a:r>
              <a:rPr lang="en-ZW" b="1" dirty="0" smtClean="0"/>
              <a:t>.................................05/05/21</a:t>
            </a:r>
          </a:p>
          <a:p>
            <a:r>
              <a:rPr lang="en-ZW" b="1" smtClean="0"/>
              <a:t>TITTLE:</a:t>
            </a:r>
            <a:r>
              <a:rPr lang="en-ZW" b="1" u="sng" smtClean="0">
                <a:solidFill>
                  <a:srgbClr val="0070C0"/>
                </a:solidFill>
              </a:rPr>
              <a:t>DESIGNING A </a:t>
            </a:r>
            <a:r>
              <a:rPr lang="en-ZW" b="1" u="sng" dirty="0" smtClean="0">
                <a:solidFill>
                  <a:srgbClr val="0070C0"/>
                </a:solidFill>
              </a:rPr>
              <a:t>PLANT </a:t>
            </a:r>
            <a:r>
              <a:rPr lang="en-ZW" b="1" u="sng" smtClean="0">
                <a:solidFill>
                  <a:srgbClr val="0070C0"/>
                </a:solidFill>
              </a:rPr>
              <a:t>IRRIGATION SYSTEM BASED ON THE WEATHER FORECAST .</a:t>
            </a:r>
            <a:endParaRPr lang="en-US" b="1" u="sng" dirty="0">
              <a:solidFill>
                <a:srgbClr val="0070C0"/>
              </a:solidFill>
            </a:endParaRPr>
          </a:p>
          <a:p>
            <a:endParaRPr lang="en-US" dirty="0"/>
          </a:p>
        </p:txBody>
      </p:sp>
    </p:spTree>
    <p:extLst>
      <p:ext uri="{BB962C8B-B14F-4D97-AF65-F5344CB8AC3E}">
        <p14:creationId xmlns:p14="http://schemas.microsoft.com/office/powerpoint/2010/main" val="517504781"/>
      </p:ext>
    </p:extLst>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BLOCK DIAGRAM</a:t>
            </a:r>
            <a:endParaRPr lang="en-US" b="1" u="sng" dirty="0"/>
          </a:p>
        </p:txBody>
      </p:sp>
      <p:sp>
        <p:nvSpPr>
          <p:cNvPr id="3" name="Content Placeholder 2"/>
          <p:cNvSpPr>
            <a:spLocks noGrp="1"/>
          </p:cNvSpPr>
          <p:nvPr>
            <p:ph idx="1"/>
          </p:nvPr>
        </p:nvSpPr>
        <p:spPr>
          <a:solidFill>
            <a:schemeClr val="tx2">
              <a:lumMod val="50000"/>
            </a:schemeClr>
          </a:solidFill>
        </p:spPr>
        <p:txBody>
          <a:bodyPr/>
          <a:lstStyle/>
          <a:p>
            <a:endParaRPr lang="en-US" dirty="0"/>
          </a:p>
        </p:txBody>
      </p:sp>
      <p:sp>
        <p:nvSpPr>
          <p:cNvPr id="4" name="Rectangle 3"/>
          <p:cNvSpPr/>
          <p:nvPr/>
        </p:nvSpPr>
        <p:spPr>
          <a:xfrm flipH="1">
            <a:off x="5550029" y="2824514"/>
            <a:ext cx="1409327"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 pi processor</a:t>
            </a:r>
          </a:p>
          <a:p>
            <a:pPr algn="ctr"/>
            <a:endParaRPr lang="en-US" dirty="0"/>
          </a:p>
        </p:txBody>
      </p:sp>
      <p:sp>
        <p:nvSpPr>
          <p:cNvPr id="6" name="Flowchart: Decision 5"/>
          <p:cNvSpPr/>
          <p:nvPr/>
        </p:nvSpPr>
        <p:spPr>
          <a:xfrm>
            <a:off x="1097281" y="2956421"/>
            <a:ext cx="2047702" cy="945157"/>
          </a:xfrm>
          <a:prstGeom prst="flowChartDecis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Soil moisture sensor</a:t>
            </a:r>
            <a:endParaRPr lang="en-US" dirty="0"/>
          </a:p>
        </p:txBody>
      </p:sp>
      <p:sp>
        <p:nvSpPr>
          <p:cNvPr id="13" name="Rounded Rectangle 12"/>
          <p:cNvSpPr/>
          <p:nvPr/>
        </p:nvSpPr>
        <p:spPr>
          <a:xfrm>
            <a:off x="7556274" y="2866505"/>
            <a:ext cx="1376711"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Amplifier circuit</a:t>
            </a:r>
            <a:endParaRPr lang="en-US" dirty="0"/>
          </a:p>
        </p:txBody>
      </p:sp>
      <p:sp>
        <p:nvSpPr>
          <p:cNvPr id="14" name="Rounded Rectangle 13"/>
          <p:cNvSpPr/>
          <p:nvPr/>
        </p:nvSpPr>
        <p:spPr>
          <a:xfrm>
            <a:off x="5373858" y="4696167"/>
            <a:ext cx="1564498" cy="101531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Weather forecasting process</a:t>
            </a:r>
            <a:endParaRPr lang="en-US" dirty="0"/>
          </a:p>
        </p:txBody>
      </p:sp>
      <p:sp>
        <p:nvSpPr>
          <p:cNvPr id="15" name="Rounded Rectangle 14"/>
          <p:cNvSpPr/>
          <p:nvPr/>
        </p:nvSpPr>
        <p:spPr>
          <a:xfrm>
            <a:off x="9498996" y="2900464"/>
            <a:ext cx="1473803" cy="9144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Pumping motor</a:t>
            </a:r>
            <a:endParaRPr lang="en-US" dirty="0"/>
          </a:p>
        </p:txBody>
      </p:sp>
      <p:sp>
        <p:nvSpPr>
          <p:cNvPr id="16" name="Flowchart: Decision 15"/>
          <p:cNvSpPr/>
          <p:nvPr/>
        </p:nvSpPr>
        <p:spPr>
          <a:xfrm flipH="1">
            <a:off x="3640979" y="2813751"/>
            <a:ext cx="1481692" cy="1087827"/>
          </a:xfrm>
          <a:prstGeom prst="flowChartDecis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Converter</a:t>
            </a:r>
          </a:p>
          <a:p>
            <a:pPr algn="ctr"/>
            <a:endParaRPr lang="en-US" dirty="0"/>
          </a:p>
        </p:txBody>
      </p:sp>
      <p:sp>
        <p:nvSpPr>
          <p:cNvPr id="17" name="Flowchart: Decision 16"/>
          <p:cNvSpPr/>
          <p:nvPr/>
        </p:nvSpPr>
        <p:spPr>
          <a:xfrm>
            <a:off x="9498996" y="1969477"/>
            <a:ext cx="1473803" cy="534572"/>
          </a:xfrm>
          <a:prstGeom prst="flowChartDecis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Agri</a:t>
            </a:r>
            <a:r>
              <a:rPr lang="en-US" dirty="0" smtClean="0"/>
              <a:t> app</a:t>
            </a:r>
            <a:endParaRPr lang="en-US" dirty="0"/>
          </a:p>
        </p:txBody>
      </p:sp>
      <p:cxnSp>
        <p:nvCxnSpPr>
          <p:cNvPr id="19" name="Straight Arrow Connector 18"/>
          <p:cNvCxnSpPr/>
          <p:nvPr/>
        </p:nvCxnSpPr>
        <p:spPr>
          <a:xfrm>
            <a:off x="3144983" y="3429000"/>
            <a:ext cx="495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22671" y="3429000"/>
            <a:ext cx="566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32985" y="3429000"/>
            <a:ext cx="566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098009" y="3429000"/>
            <a:ext cx="458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2"/>
          </p:cNvCxnSpPr>
          <p:nvPr/>
        </p:nvCxnSpPr>
        <p:spPr>
          <a:xfrm>
            <a:off x="6254692" y="3738914"/>
            <a:ext cx="0" cy="957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88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FLOW CHART</a:t>
            </a:r>
            <a:endParaRPr lang="en-US" u="sng" dirty="0"/>
          </a:p>
        </p:txBody>
      </p:sp>
      <p:sp>
        <p:nvSpPr>
          <p:cNvPr id="3" name="Content Placeholder 2"/>
          <p:cNvSpPr>
            <a:spLocks noGrp="1"/>
          </p:cNvSpPr>
          <p:nvPr>
            <p:ph idx="1"/>
          </p:nvPr>
        </p:nvSpPr>
        <p:spPr>
          <a:xfrm>
            <a:off x="980548" y="1907516"/>
            <a:ext cx="10058400" cy="4023360"/>
          </a:xfrm>
        </p:spPr>
        <p:txBody>
          <a:bodyPr>
            <a:normAutofit/>
          </a:bodyPr>
          <a:lstStyle/>
          <a:p>
            <a:pPr marL="0" indent="0">
              <a:buNone/>
            </a:pPr>
            <a:endParaRPr lang="en-US" sz="1000" dirty="0"/>
          </a:p>
        </p:txBody>
      </p:sp>
      <p:sp>
        <p:nvSpPr>
          <p:cNvPr id="4" name="Rounded Rectangle 3"/>
          <p:cNvSpPr/>
          <p:nvPr/>
        </p:nvSpPr>
        <p:spPr>
          <a:xfrm>
            <a:off x="3795712" y="1884892"/>
            <a:ext cx="819150" cy="20002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start</a:t>
            </a:r>
            <a:endParaRPr lang="en-US" sz="1050" dirty="0"/>
          </a:p>
        </p:txBody>
      </p:sp>
      <p:sp>
        <p:nvSpPr>
          <p:cNvPr id="5" name="Rounded Rectangle 4"/>
          <p:cNvSpPr/>
          <p:nvPr/>
        </p:nvSpPr>
        <p:spPr>
          <a:xfrm>
            <a:off x="2743200" y="2390775"/>
            <a:ext cx="2905125" cy="3429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soil moisture sensor senses the moisture of the soil continuously</a:t>
            </a:r>
            <a:endParaRPr lang="en-US" sz="1050" dirty="0"/>
          </a:p>
        </p:txBody>
      </p:sp>
      <p:sp>
        <p:nvSpPr>
          <p:cNvPr id="6" name="Rounded Rectangle 5"/>
          <p:cNvSpPr/>
          <p:nvPr/>
        </p:nvSpPr>
        <p:spPr>
          <a:xfrm>
            <a:off x="2743200" y="2938462"/>
            <a:ext cx="2905125" cy="33469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ADC converts the analog value from the sensor to the digital value</a:t>
            </a:r>
          </a:p>
        </p:txBody>
      </p:sp>
      <p:sp>
        <p:nvSpPr>
          <p:cNvPr id="7" name="Rounded Rectangle 6"/>
          <p:cNvSpPr/>
          <p:nvPr/>
        </p:nvSpPr>
        <p:spPr>
          <a:xfrm>
            <a:off x="2743200" y="3429000"/>
            <a:ext cx="2905125" cy="46147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 pi </a:t>
            </a:r>
            <a:r>
              <a:rPr lang="en-US" sz="1050" dirty="0"/>
              <a:t>processes the values received from the ADC and compares with the threshold value to determine soil moisture status</a:t>
            </a:r>
          </a:p>
        </p:txBody>
      </p:sp>
      <p:sp>
        <p:nvSpPr>
          <p:cNvPr id="8" name="Flowchart: Decision 7"/>
          <p:cNvSpPr/>
          <p:nvPr/>
        </p:nvSpPr>
        <p:spPr>
          <a:xfrm>
            <a:off x="3686174" y="4052211"/>
            <a:ext cx="1038225" cy="502178"/>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If soil is wet</a:t>
            </a:r>
          </a:p>
        </p:txBody>
      </p:sp>
      <p:sp>
        <p:nvSpPr>
          <p:cNvPr id="9" name="Flowchart: Decision 8"/>
          <p:cNvSpPr/>
          <p:nvPr/>
        </p:nvSpPr>
        <p:spPr>
          <a:xfrm>
            <a:off x="2097405" y="4518782"/>
            <a:ext cx="1102995" cy="704689"/>
          </a:xfrm>
          <a:prstGeom prst="flowChartDecisi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Checks weather</a:t>
            </a:r>
          </a:p>
        </p:txBody>
      </p:sp>
      <p:sp>
        <p:nvSpPr>
          <p:cNvPr id="10" name="Rounded Rectangle 9"/>
          <p:cNvSpPr/>
          <p:nvPr/>
        </p:nvSpPr>
        <p:spPr>
          <a:xfrm>
            <a:off x="1097280" y="5424274"/>
            <a:ext cx="1000125" cy="35812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Waits for 6 hours </a:t>
            </a:r>
          </a:p>
        </p:txBody>
      </p:sp>
      <p:sp>
        <p:nvSpPr>
          <p:cNvPr id="11" name="Rounded Rectangle 10"/>
          <p:cNvSpPr/>
          <p:nvPr/>
        </p:nvSpPr>
        <p:spPr>
          <a:xfrm flipH="1">
            <a:off x="4618813" y="4593336"/>
            <a:ext cx="897256" cy="5748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Relay is ON until soil becomes wet </a:t>
            </a:r>
          </a:p>
        </p:txBody>
      </p:sp>
      <p:sp>
        <p:nvSpPr>
          <p:cNvPr id="12" name="Rounded Rectangle 11"/>
          <p:cNvSpPr/>
          <p:nvPr/>
        </p:nvSpPr>
        <p:spPr>
          <a:xfrm>
            <a:off x="4688918" y="5515716"/>
            <a:ext cx="897256" cy="25475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Water flows to the field</a:t>
            </a:r>
          </a:p>
        </p:txBody>
      </p:sp>
      <p:sp>
        <p:nvSpPr>
          <p:cNvPr id="14" name="Rounded Rectangle 13"/>
          <p:cNvSpPr/>
          <p:nvPr/>
        </p:nvSpPr>
        <p:spPr>
          <a:xfrm>
            <a:off x="6096000" y="4754721"/>
            <a:ext cx="2398394" cy="28839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No Water flows to the field</a:t>
            </a:r>
          </a:p>
        </p:txBody>
      </p:sp>
      <p:sp>
        <p:nvSpPr>
          <p:cNvPr id="15" name="Rounded Rectangle 14"/>
          <p:cNvSpPr/>
          <p:nvPr/>
        </p:nvSpPr>
        <p:spPr>
          <a:xfrm flipH="1">
            <a:off x="6162675" y="5515716"/>
            <a:ext cx="2331719" cy="34854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Android Application monitors the status </a:t>
            </a:r>
          </a:p>
        </p:txBody>
      </p:sp>
      <p:cxnSp>
        <p:nvCxnSpPr>
          <p:cNvPr id="17" name="Straight Arrow Connector 16"/>
          <p:cNvCxnSpPr>
            <a:stCxn id="4" idx="2"/>
            <a:endCxn id="5" idx="0"/>
          </p:cNvCxnSpPr>
          <p:nvPr/>
        </p:nvCxnSpPr>
        <p:spPr>
          <a:xfrm flipH="1">
            <a:off x="4195763" y="2084917"/>
            <a:ext cx="9524" cy="30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6" idx="0"/>
          </p:cNvCxnSpPr>
          <p:nvPr/>
        </p:nvCxnSpPr>
        <p:spPr>
          <a:xfrm flipH="1">
            <a:off x="4195763" y="2733675"/>
            <a:ext cx="4762"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a:off x="4195763" y="3273161"/>
            <a:ext cx="0" cy="155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p:cNvCxnSpPr>
          <p:nvPr/>
        </p:nvCxnSpPr>
        <p:spPr>
          <a:xfrm>
            <a:off x="4195763" y="3890472"/>
            <a:ext cx="9524" cy="12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837997" y="4218452"/>
            <a:ext cx="914400" cy="29078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Relay is off</a:t>
            </a:r>
            <a:endParaRPr lang="en-US" sz="1050" dirty="0"/>
          </a:p>
        </p:txBody>
      </p:sp>
      <p:cxnSp>
        <p:nvCxnSpPr>
          <p:cNvPr id="37" name="Straight Connector 36"/>
          <p:cNvCxnSpPr/>
          <p:nvPr/>
        </p:nvCxnSpPr>
        <p:spPr>
          <a:xfrm flipH="1">
            <a:off x="2648902" y="4303300"/>
            <a:ext cx="10372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648902" y="4303300"/>
            <a:ext cx="0" cy="215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529240" y="4871126"/>
            <a:ext cx="5681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4" idx="0"/>
          </p:cNvCxnSpPr>
          <p:nvPr/>
        </p:nvCxnSpPr>
        <p:spPr>
          <a:xfrm>
            <a:off x="7295197" y="4538255"/>
            <a:ext cx="0" cy="216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574032" y="5698930"/>
            <a:ext cx="617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15" idx="0"/>
          </p:cNvCxnSpPr>
          <p:nvPr/>
        </p:nvCxnSpPr>
        <p:spPr>
          <a:xfrm>
            <a:off x="7328534" y="4990440"/>
            <a:ext cx="0" cy="52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flipH="1">
            <a:off x="2855119" y="3992187"/>
            <a:ext cx="730808" cy="369332"/>
          </a:xfrm>
          <a:prstGeom prst="rect">
            <a:avLst/>
          </a:prstGeom>
          <a:noFill/>
        </p:spPr>
        <p:txBody>
          <a:bodyPr wrap="square" rtlCol="0">
            <a:spAutoFit/>
          </a:bodyPr>
          <a:lstStyle/>
          <a:p>
            <a:r>
              <a:rPr lang="en-US" dirty="0" smtClean="0"/>
              <a:t>NO</a:t>
            </a:r>
            <a:endParaRPr lang="en-US" dirty="0"/>
          </a:p>
        </p:txBody>
      </p:sp>
      <p:sp>
        <p:nvSpPr>
          <p:cNvPr id="84" name="TextBox 83"/>
          <p:cNvSpPr txBox="1"/>
          <p:nvPr/>
        </p:nvSpPr>
        <p:spPr>
          <a:xfrm>
            <a:off x="5138737" y="4019550"/>
            <a:ext cx="623888" cy="369332"/>
          </a:xfrm>
          <a:prstGeom prst="rect">
            <a:avLst/>
          </a:prstGeom>
          <a:noFill/>
        </p:spPr>
        <p:txBody>
          <a:bodyPr wrap="square" rtlCol="0">
            <a:spAutoFit/>
          </a:bodyPr>
          <a:lstStyle/>
          <a:p>
            <a:r>
              <a:rPr lang="en-US" dirty="0" smtClean="0"/>
              <a:t>YES</a:t>
            </a:r>
            <a:endParaRPr lang="en-US" dirty="0"/>
          </a:p>
        </p:txBody>
      </p:sp>
      <p:cxnSp>
        <p:nvCxnSpPr>
          <p:cNvPr id="88" name="Straight Arrow Connector 87"/>
          <p:cNvCxnSpPr/>
          <p:nvPr/>
        </p:nvCxnSpPr>
        <p:spPr>
          <a:xfrm>
            <a:off x="4724399" y="4303300"/>
            <a:ext cx="2113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3307404" y="4871126"/>
            <a:ext cx="1276026" cy="9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1" idx="2"/>
          </p:cNvCxnSpPr>
          <p:nvPr/>
        </p:nvCxnSpPr>
        <p:spPr>
          <a:xfrm>
            <a:off x="5067441" y="5168140"/>
            <a:ext cx="0" cy="387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529240" y="4871126"/>
            <a:ext cx="0" cy="55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3307403" y="4554389"/>
            <a:ext cx="1092193" cy="400110"/>
          </a:xfrm>
          <a:prstGeom prst="rect">
            <a:avLst/>
          </a:prstGeom>
          <a:noFill/>
        </p:spPr>
        <p:txBody>
          <a:bodyPr wrap="square" rtlCol="0">
            <a:spAutoFit/>
          </a:bodyPr>
          <a:lstStyle/>
          <a:p>
            <a:r>
              <a:rPr lang="en-US" sz="1000" dirty="0" smtClean="0"/>
              <a:t>No rainfall prediction</a:t>
            </a:r>
            <a:endParaRPr lang="en-US" sz="1000" dirty="0"/>
          </a:p>
        </p:txBody>
      </p:sp>
      <p:sp>
        <p:nvSpPr>
          <p:cNvPr id="98" name="TextBox 97"/>
          <p:cNvSpPr txBox="1"/>
          <p:nvPr/>
        </p:nvSpPr>
        <p:spPr>
          <a:xfrm>
            <a:off x="1529240" y="5043118"/>
            <a:ext cx="785943" cy="400110"/>
          </a:xfrm>
          <a:prstGeom prst="rect">
            <a:avLst/>
          </a:prstGeom>
          <a:noFill/>
        </p:spPr>
        <p:txBody>
          <a:bodyPr wrap="square" rtlCol="0">
            <a:spAutoFit/>
          </a:bodyPr>
          <a:lstStyle/>
          <a:p>
            <a:r>
              <a:rPr lang="en-US" sz="1000" dirty="0" smtClean="0"/>
              <a:t>Rainfall prediction</a:t>
            </a:r>
            <a:endParaRPr lang="en-US" sz="1000" dirty="0"/>
          </a:p>
        </p:txBody>
      </p:sp>
      <p:cxnSp>
        <p:nvCxnSpPr>
          <p:cNvPr id="100" name="Straight Connector 99"/>
          <p:cNvCxnSpPr/>
          <p:nvPr/>
        </p:nvCxnSpPr>
        <p:spPr>
          <a:xfrm>
            <a:off x="2097405" y="5594392"/>
            <a:ext cx="1698307" cy="8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3795712" y="5141726"/>
            <a:ext cx="0" cy="459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3795712" y="5147700"/>
            <a:ext cx="819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97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BUDGET</a:t>
            </a:r>
            <a:endParaRPr lang="en-US" b="1"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24722987"/>
              </p:ext>
            </p:extLst>
          </p:nvPr>
        </p:nvGraphicFramePr>
        <p:xfrm>
          <a:off x="1096963" y="1846259"/>
          <a:ext cx="10058400" cy="38001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75491633"/>
                    </a:ext>
                  </a:extLst>
                </a:gridCol>
                <a:gridCol w="5029200">
                  <a:extLst>
                    <a:ext uri="{9D8B030D-6E8A-4147-A177-3AD203B41FA5}">
                      <a16:colId xmlns:a16="http://schemas.microsoft.com/office/drawing/2014/main" val="1758027583"/>
                    </a:ext>
                  </a:extLst>
                </a:gridCol>
              </a:tblGrid>
              <a:tr h="475020">
                <a:tc>
                  <a:txBody>
                    <a:bodyPr/>
                    <a:lstStyle/>
                    <a:p>
                      <a:r>
                        <a:rPr lang="en-US" sz="1400" b="0" u="none" dirty="0" smtClean="0">
                          <a:solidFill>
                            <a:schemeClr val="bg1"/>
                          </a:solidFill>
                          <a:effectLst>
                            <a:outerShdw blurRad="38100" dist="38100" dir="2700000" algn="tl">
                              <a:srgbClr val="000000">
                                <a:alpha val="43137"/>
                              </a:srgbClr>
                            </a:outerShdw>
                          </a:effectLst>
                        </a:rPr>
                        <a:t>Sensors</a:t>
                      </a:r>
                      <a:endParaRPr lang="en-US" sz="1400" b="0" u="none" dirty="0">
                        <a:solidFill>
                          <a:schemeClr val="bg1"/>
                        </a:solidFill>
                        <a:effectLst>
                          <a:outerShdw blurRad="38100" dist="38100" dir="2700000" algn="tl">
                            <a:srgbClr val="000000">
                              <a:alpha val="43137"/>
                            </a:srgbClr>
                          </a:outerShdw>
                        </a:effectLst>
                      </a:endParaRPr>
                    </a:p>
                  </a:txBody>
                  <a:tcPr/>
                </a:tc>
                <a:tc>
                  <a:txBody>
                    <a:bodyPr/>
                    <a:lstStyle/>
                    <a:p>
                      <a:r>
                        <a:rPr lang="en-US" sz="1400" dirty="0" smtClean="0"/>
                        <a:t>15</a:t>
                      </a:r>
                      <a:endParaRPr lang="en-US" sz="1400" dirty="0"/>
                    </a:p>
                  </a:txBody>
                  <a:tcPr/>
                </a:tc>
                <a:extLst>
                  <a:ext uri="{0D108BD9-81ED-4DB2-BD59-A6C34878D82A}">
                    <a16:rowId xmlns:a16="http://schemas.microsoft.com/office/drawing/2014/main" val="314726814"/>
                  </a:ext>
                </a:extLst>
              </a:tr>
              <a:tr h="475020">
                <a:tc>
                  <a:txBody>
                    <a:bodyPr/>
                    <a:lstStyle/>
                    <a:p>
                      <a:r>
                        <a:rPr lang="en-US" sz="1400" dirty="0" smtClean="0"/>
                        <a:t>ADC converters</a:t>
                      </a:r>
                      <a:endParaRPr lang="en-US" sz="1400" dirty="0"/>
                    </a:p>
                  </a:txBody>
                  <a:tcPr/>
                </a:tc>
                <a:tc>
                  <a:txBody>
                    <a:bodyPr/>
                    <a:lstStyle/>
                    <a:p>
                      <a:r>
                        <a:rPr lang="en-US" sz="1400" dirty="0" smtClean="0"/>
                        <a:t>10</a:t>
                      </a:r>
                      <a:endParaRPr lang="en-US" sz="1400" dirty="0"/>
                    </a:p>
                  </a:txBody>
                  <a:tcPr/>
                </a:tc>
                <a:extLst>
                  <a:ext uri="{0D108BD9-81ED-4DB2-BD59-A6C34878D82A}">
                    <a16:rowId xmlns:a16="http://schemas.microsoft.com/office/drawing/2014/main" val="2541202180"/>
                  </a:ext>
                </a:extLst>
              </a:tr>
              <a:tr h="475020">
                <a:tc>
                  <a:txBody>
                    <a:bodyPr/>
                    <a:lstStyle/>
                    <a:p>
                      <a:r>
                        <a:rPr lang="en-US" sz="1400" dirty="0" smtClean="0"/>
                        <a:t>Raspberry</a:t>
                      </a:r>
                      <a:r>
                        <a:rPr lang="en-US" sz="1400" baseline="0" dirty="0" smtClean="0"/>
                        <a:t> pi processor</a:t>
                      </a:r>
                      <a:endParaRPr lang="en-US" sz="1400" dirty="0"/>
                    </a:p>
                  </a:txBody>
                  <a:tcPr/>
                </a:tc>
                <a:tc>
                  <a:txBody>
                    <a:bodyPr/>
                    <a:lstStyle/>
                    <a:p>
                      <a:r>
                        <a:rPr lang="en-US" sz="1400" dirty="0" smtClean="0"/>
                        <a:t>35</a:t>
                      </a:r>
                      <a:endParaRPr lang="en-US" sz="1400" dirty="0"/>
                    </a:p>
                  </a:txBody>
                  <a:tcPr/>
                </a:tc>
                <a:extLst>
                  <a:ext uri="{0D108BD9-81ED-4DB2-BD59-A6C34878D82A}">
                    <a16:rowId xmlns:a16="http://schemas.microsoft.com/office/drawing/2014/main" val="3477748099"/>
                  </a:ext>
                </a:extLst>
              </a:tr>
              <a:tr h="475020">
                <a:tc>
                  <a:txBody>
                    <a:bodyPr/>
                    <a:lstStyle/>
                    <a:p>
                      <a:r>
                        <a:rPr lang="en-US" sz="1400" dirty="0" smtClean="0"/>
                        <a:t>Amplifier</a:t>
                      </a:r>
                      <a:endParaRPr lang="en-US" sz="1400" dirty="0"/>
                    </a:p>
                  </a:txBody>
                  <a:tcPr/>
                </a:tc>
                <a:tc>
                  <a:txBody>
                    <a:bodyPr/>
                    <a:lstStyle/>
                    <a:p>
                      <a:r>
                        <a:rPr lang="en-US" sz="1400" dirty="0" smtClean="0"/>
                        <a:t>10</a:t>
                      </a:r>
                      <a:endParaRPr lang="en-US" sz="1400" dirty="0"/>
                    </a:p>
                  </a:txBody>
                  <a:tcPr/>
                </a:tc>
                <a:extLst>
                  <a:ext uri="{0D108BD9-81ED-4DB2-BD59-A6C34878D82A}">
                    <a16:rowId xmlns:a16="http://schemas.microsoft.com/office/drawing/2014/main" val="1534853373"/>
                  </a:ext>
                </a:extLst>
              </a:tr>
              <a:tr h="475020">
                <a:tc>
                  <a:txBody>
                    <a:bodyPr/>
                    <a:lstStyle/>
                    <a:p>
                      <a:r>
                        <a:rPr lang="en-US" sz="1400" dirty="0" smtClean="0"/>
                        <a:t>Pumping motor</a:t>
                      </a:r>
                      <a:endParaRPr lang="en-US" sz="1400" dirty="0"/>
                    </a:p>
                  </a:txBody>
                  <a:tcPr/>
                </a:tc>
                <a:tc>
                  <a:txBody>
                    <a:bodyPr/>
                    <a:lstStyle/>
                    <a:p>
                      <a:r>
                        <a:rPr lang="en-US" sz="1400" dirty="0" smtClean="0"/>
                        <a:t>25</a:t>
                      </a:r>
                      <a:endParaRPr lang="en-US" sz="1400" dirty="0"/>
                    </a:p>
                  </a:txBody>
                  <a:tcPr/>
                </a:tc>
                <a:extLst>
                  <a:ext uri="{0D108BD9-81ED-4DB2-BD59-A6C34878D82A}">
                    <a16:rowId xmlns:a16="http://schemas.microsoft.com/office/drawing/2014/main" val="3760838161"/>
                  </a:ext>
                </a:extLst>
              </a:tr>
              <a:tr h="475020">
                <a:tc>
                  <a:txBody>
                    <a:bodyPr/>
                    <a:lstStyle/>
                    <a:p>
                      <a:endParaRPr lang="en-US" dirty="0"/>
                    </a:p>
                  </a:txBody>
                  <a:tcPr/>
                </a:tc>
                <a:tc>
                  <a:txBody>
                    <a:bodyPr/>
                    <a:lstStyle/>
                    <a:p>
                      <a:endParaRPr lang="en-US"/>
                    </a:p>
                  </a:txBody>
                  <a:tcPr/>
                </a:tc>
                <a:extLst>
                  <a:ext uri="{0D108BD9-81ED-4DB2-BD59-A6C34878D82A}">
                    <a16:rowId xmlns:a16="http://schemas.microsoft.com/office/drawing/2014/main" val="3843206615"/>
                  </a:ext>
                </a:extLst>
              </a:tr>
              <a:tr h="475020">
                <a:tc>
                  <a:txBody>
                    <a:bodyPr/>
                    <a:lstStyle/>
                    <a:p>
                      <a:endParaRPr lang="en-US"/>
                    </a:p>
                  </a:txBody>
                  <a:tcPr/>
                </a:tc>
                <a:tc>
                  <a:txBody>
                    <a:bodyPr/>
                    <a:lstStyle/>
                    <a:p>
                      <a:endParaRPr lang="en-US"/>
                    </a:p>
                  </a:txBody>
                  <a:tcPr/>
                </a:tc>
                <a:extLst>
                  <a:ext uri="{0D108BD9-81ED-4DB2-BD59-A6C34878D82A}">
                    <a16:rowId xmlns:a16="http://schemas.microsoft.com/office/drawing/2014/main" val="1997824269"/>
                  </a:ext>
                </a:extLst>
              </a:tr>
              <a:tr h="475020">
                <a:tc>
                  <a:txBody>
                    <a:bodyPr/>
                    <a:lstStyle/>
                    <a:p>
                      <a:endParaRPr lang="en-US"/>
                    </a:p>
                  </a:txBody>
                  <a:tcPr/>
                </a:tc>
                <a:tc>
                  <a:txBody>
                    <a:bodyPr/>
                    <a:lstStyle/>
                    <a:p>
                      <a:endParaRPr lang="en-US" dirty="0"/>
                    </a:p>
                  </a:txBody>
                  <a:tcPr/>
                </a:tc>
                <a:extLst>
                  <a:ext uri="{0D108BD9-81ED-4DB2-BD59-A6C34878D82A}">
                    <a16:rowId xmlns:a16="http://schemas.microsoft.com/office/drawing/2014/main" val="187522781"/>
                  </a:ext>
                </a:extLst>
              </a:tr>
            </a:tbl>
          </a:graphicData>
        </a:graphic>
      </p:graphicFrame>
    </p:spTree>
    <p:extLst>
      <p:ext uri="{BB962C8B-B14F-4D97-AF65-F5344CB8AC3E}">
        <p14:creationId xmlns:p14="http://schemas.microsoft.com/office/powerpoint/2010/main" val="214188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TABLE OF CONTENTS</a:t>
            </a:r>
            <a:endParaRPr lang="en-US" b="1" u="sng" dirty="0"/>
          </a:p>
        </p:txBody>
      </p:sp>
      <p:sp>
        <p:nvSpPr>
          <p:cNvPr id="4" name="Content Placeholder 3"/>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TITLE</a:t>
            </a:r>
          </a:p>
          <a:p>
            <a:r>
              <a:rPr lang="en-US" dirty="0" smtClean="0">
                <a:latin typeface="Times New Roman" panose="02020603050405020304" pitchFamily="18" charset="0"/>
                <a:cs typeface="Times New Roman" panose="02020603050405020304" pitchFamily="18" charset="0"/>
              </a:rPr>
              <a:t>BACKGROUND</a:t>
            </a:r>
          </a:p>
          <a:p>
            <a:r>
              <a:rPr lang="en-US" dirty="0" smtClean="0">
                <a:latin typeface="Times New Roman" panose="02020603050405020304" pitchFamily="18" charset="0"/>
                <a:cs typeface="Times New Roman" panose="02020603050405020304" pitchFamily="18" charset="0"/>
              </a:rPr>
              <a:t>PROBLEM STATEMENT</a:t>
            </a:r>
          </a:p>
          <a:p>
            <a:r>
              <a:rPr lang="en-US" dirty="0" smtClean="0">
                <a:latin typeface="Times New Roman" panose="02020603050405020304" pitchFamily="18" charset="0"/>
                <a:cs typeface="Times New Roman" panose="02020603050405020304" pitchFamily="18" charset="0"/>
              </a:rPr>
              <a:t>PROPOSED SOLUTION</a:t>
            </a:r>
          </a:p>
          <a:p>
            <a:r>
              <a:rPr lang="en-US" dirty="0" smtClean="0">
                <a:latin typeface="Times New Roman" panose="02020603050405020304" pitchFamily="18" charset="0"/>
                <a:cs typeface="Times New Roman" panose="02020603050405020304" pitchFamily="18" charset="0"/>
              </a:rPr>
              <a:t>AIM</a:t>
            </a:r>
          </a:p>
          <a:p>
            <a:r>
              <a:rPr lang="en-US" dirty="0" smtClean="0">
                <a:latin typeface="Times New Roman" panose="02020603050405020304" pitchFamily="18" charset="0"/>
                <a:cs typeface="Times New Roman" panose="02020603050405020304" pitchFamily="18" charset="0"/>
              </a:rPr>
              <a:t>OBJECTIVES</a:t>
            </a:r>
          </a:p>
          <a:p>
            <a:r>
              <a:rPr lang="en-US" dirty="0" smtClean="0">
                <a:latin typeface="Times New Roman" panose="02020603050405020304" pitchFamily="18" charset="0"/>
                <a:cs typeface="Times New Roman" panose="02020603050405020304" pitchFamily="18" charset="0"/>
              </a:rPr>
              <a:t>METHODOLOGY</a:t>
            </a:r>
          </a:p>
          <a:p>
            <a:r>
              <a:rPr lang="en-US" dirty="0" smtClean="0">
                <a:latin typeface="Times New Roman" panose="02020603050405020304" pitchFamily="18" charset="0"/>
                <a:cs typeface="Times New Roman" panose="02020603050405020304" pitchFamily="18" charset="0"/>
              </a:rPr>
              <a:t>BUDGET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173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cs typeface="Calibri" panose="020F0502020204030204" pitchFamily="34" charset="0"/>
              </a:rPr>
              <a:t>BACKGROUND</a:t>
            </a:r>
            <a:endParaRPr lang="en-US" b="1" u="sng" dirty="0">
              <a:cs typeface="Times New Roman" panose="02020603050405020304" pitchFamily="18" charset="0"/>
            </a:endParaRPr>
          </a:p>
        </p:txBody>
      </p:sp>
      <p:sp>
        <p:nvSpPr>
          <p:cNvPr id="4" name="Content Placeholder 3"/>
          <p:cNvSpPr>
            <a:spLocks noGrp="1"/>
          </p:cNvSpPr>
          <p:nvPr>
            <p:ph idx="1"/>
          </p:nvPr>
        </p:nvSpPr>
        <p:spPr/>
        <p:txBody>
          <a:bodyPr>
            <a:normAutofit fontScale="25000" lnSpcReduction="20000"/>
          </a:bodyPr>
          <a:lstStyle/>
          <a:p>
            <a:pPr marL="0" indent="0">
              <a:buNone/>
            </a:pPr>
            <a:r>
              <a:rPr lang="en-US" sz="7200" dirty="0" smtClean="0">
                <a:latin typeface="Times New Roman" panose="02020603050405020304" pitchFamily="18" charset="0"/>
                <a:cs typeface="Times New Roman" panose="02020603050405020304" pitchFamily="18" charset="0"/>
              </a:rPr>
              <a:t>A plant irrigation system it refers to the operation of the system with no or just a minimum of manual intervention beside the surveillance. Irrigation is the artificial process of applying amounts </a:t>
            </a:r>
            <a:r>
              <a:rPr lang="en-US" sz="7200" dirty="0">
                <a:latin typeface="Times New Roman" panose="02020603050405020304" pitchFamily="18" charset="0"/>
                <a:cs typeface="Times New Roman" panose="02020603050405020304" pitchFamily="18" charset="0"/>
              </a:rPr>
              <a:t>o</a:t>
            </a:r>
            <a:r>
              <a:rPr lang="en-US" sz="7200" dirty="0" smtClean="0">
                <a:latin typeface="Times New Roman" panose="02020603050405020304" pitchFamily="18" charset="0"/>
                <a:cs typeface="Times New Roman" panose="02020603050405020304" pitchFamily="18" charset="0"/>
              </a:rPr>
              <a:t>f water to land to assist in production of crops, It helps to grow agricultural crops, maintain landscapes, and revegetate disturbed soil in dry areas and during periods of less than average rainfall. In late decades, there was a quick advancement in Smart Agricultural Systems. Showing  that agriculture has great importance worldwide. Indeed, in India for example, about 70 % of the people rely upon the vital sector of agriculture . In the past, irrigation systems used to be dependent on the mills to irrigate the farm by conventional methods without knowing the appropriate quantities of these crops. These old systems are a major cause of the waste of large quantities of water and thus destroy some crops because of the lack of adequate quantities of water. However, with the recent technological developments, there have been innovative systems for irrigation without the farmer interfering in the irrigation process. That is, whenever </a:t>
            </a:r>
            <a:r>
              <a:rPr lang="en-US" sz="7200" dirty="0">
                <a:latin typeface="Times New Roman" panose="02020603050405020304" pitchFamily="18" charset="0"/>
                <a:cs typeface="Times New Roman" panose="02020603050405020304" pitchFamily="18" charset="0"/>
              </a:rPr>
              <a:t>we go out of town for few days, we always used to worry about our plants as they need water on regular basis. So here we are making </a:t>
            </a:r>
            <a:r>
              <a:rPr lang="en-US" sz="7200" b="1" dirty="0" smtClean="0">
                <a:latin typeface="Times New Roman" panose="02020603050405020304" pitchFamily="18" charset="0"/>
                <a:cs typeface="Times New Roman" panose="02020603050405020304" pitchFamily="18" charset="0"/>
              </a:rPr>
              <a:t>A </a:t>
            </a:r>
            <a:r>
              <a:rPr lang="en-US" sz="7200" b="1" dirty="0">
                <a:latin typeface="Times New Roman" panose="02020603050405020304" pitchFamily="18" charset="0"/>
                <a:cs typeface="Times New Roman" panose="02020603050405020304" pitchFamily="18" charset="0"/>
              </a:rPr>
              <a:t>Plant Irrigation </a:t>
            </a:r>
            <a:r>
              <a:rPr lang="en-US" sz="7200" b="1" dirty="0" smtClean="0">
                <a:latin typeface="Times New Roman" panose="02020603050405020304" pitchFamily="18" charset="0"/>
                <a:cs typeface="Times New Roman" panose="02020603050405020304" pitchFamily="18" charset="0"/>
              </a:rPr>
              <a:t>System based on weather forecast</a:t>
            </a:r>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which automatically provides water to </a:t>
            </a:r>
            <a:r>
              <a:rPr lang="en-US" sz="7200" dirty="0" smtClean="0">
                <a:latin typeface="Times New Roman" panose="02020603050405020304" pitchFamily="18" charset="0"/>
                <a:cs typeface="Times New Roman" panose="02020603050405020304" pitchFamily="18" charset="0"/>
              </a:rPr>
              <a:t>our </a:t>
            </a:r>
            <a:r>
              <a:rPr lang="en-US" sz="7200" dirty="0">
                <a:latin typeface="Times New Roman" panose="02020603050405020304" pitchFamily="18" charset="0"/>
                <a:cs typeface="Times New Roman" panose="02020603050405020304" pitchFamily="18" charset="0"/>
              </a:rPr>
              <a:t>plants and keep </a:t>
            </a:r>
            <a:r>
              <a:rPr lang="en-US" sz="7200" dirty="0" smtClean="0">
                <a:latin typeface="Times New Roman" panose="02020603050405020304" pitchFamily="18" charset="0"/>
                <a:cs typeface="Times New Roman" panose="02020603050405020304" pitchFamily="18" charset="0"/>
              </a:rPr>
              <a:t>us </a:t>
            </a:r>
            <a:r>
              <a:rPr lang="en-US" sz="7200" dirty="0">
                <a:latin typeface="Times New Roman" panose="02020603050405020304" pitchFamily="18" charset="0"/>
                <a:cs typeface="Times New Roman" panose="02020603050405020304" pitchFamily="18" charset="0"/>
              </a:rPr>
              <a:t>updated by sending message to your cell </a:t>
            </a:r>
            <a:r>
              <a:rPr lang="en-US" sz="7200" dirty="0" smtClean="0">
                <a:latin typeface="Times New Roman" panose="02020603050405020304" pitchFamily="18" charset="0"/>
                <a:cs typeface="Times New Roman" panose="02020603050405020304" pitchFamily="18" charset="0"/>
              </a:rPr>
              <a:t>phone.</a:t>
            </a:r>
          </a:p>
          <a:p>
            <a:pPr marL="0" indent="0">
              <a:buNone/>
            </a:pPr>
            <a:r>
              <a:rPr lang="en-US" sz="7200" dirty="0" smtClean="0">
                <a:latin typeface="Times New Roman" panose="02020603050405020304" pitchFamily="18" charset="0"/>
                <a:cs typeface="Times New Roman" panose="02020603050405020304" pitchFamily="18" charset="0"/>
              </a:rPr>
              <a:t>Some countries suffering from lack of rain throughout the year and lack of groundwater, this modern irrigation systems will reduce this issue of lack of water. Indeed, smart systems have proven their capability to regulate the irrigation of crops. It also works to stop the waste of water in irrigation. Furthermore, it will work to minimize number of employees which lead to saving money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33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BACKGROUND</a:t>
            </a:r>
            <a:endParaRPr lang="en-US" b="1" u="sng" dirty="0"/>
          </a:p>
        </p:txBody>
      </p:sp>
      <p:sp>
        <p:nvSpPr>
          <p:cNvPr id="3" name="Content Placeholder 2"/>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In this plant irrigation watering system,</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soil moisture sensor checks moisture level</a:t>
            </a:r>
            <a:r>
              <a:rPr lang="en-US" sz="1800" dirty="0">
                <a:latin typeface="Times New Roman" panose="02020603050405020304" pitchFamily="18" charset="0"/>
                <a:cs typeface="Times New Roman" panose="02020603050405020304" pitchFamily="18" charset="0"/>
              </a:rPr>
              <a:t> in the soil and if moisture level is low then </a:t>
            </a:r>
            <a:r>
              <a:rPr lang="en-US" dirty="0" smtClean="0">
                <a:latin typeface="Times New Roman" panose="02020603050405020304" pitchFamily="18" charset="0"/>
                <a:cs typeface="Times New Roman" panose="02020603050405020304" pitchFamily="18" charset="0"/>
              </a:rPr>
              <a:t>it checks weather before it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switches </a:t>
            </a:r>
            <a:r>
              <a:rPr lang="en-US" sz="1800" dirty="0" smtClean="0">
                <a:latin typeface="Times New Roman" panose="02020603050405020304" pitchFamily="18" charset="0"/>
                <a:cs typeface="Times New Roman" panose="02020603050405020304" pitchFamily="18" charset="0"/>
              </a:rPr>
              <a:t>on </a:t>
            </a:r>
            <a:r>
              <a:rPr lang="en-US" sz="1800" dirty="0">
                <a:latin typeface="Times New Roman" panose="02020603050405020304" pitchFamily="18" charset="0"/>
                <a:cs typeface="Times New Roman" panose="02020603050405020304" pitchFamily="18" charset="0"/>
              </a:rPr>
              <a:t>a water pump to provide water to the plant. Water pump gets automatically off when system finds enough moisture in the soil. Whenever system switched On or off the pump, a message is sent to the </a:t>
            </a:r>
            <a:r>
              <a:rPr lang="en-US" sz="1800" dirty="0" smtClean="0">
                <a:latin typeface="Times New Roman" panose="02020603050405020304" pitchFamily="18" charset="0"/>
                <a:cs typeface="Times New Roman" panose="02020603050405020304" pitchFamily="18" charset="0"/>
              </a:rPr>
              <a:t>user, </a:t>
            </a:r>
            <a:r>
              <a:rPr lang="en-US" sz="1800" dirty="0">
                <a:latin typeface="Times New Roman" panose="02020603050405020304" pitchFamily="18" charset="0"/>
                <a:cs typeface="Times New Roman" panose="02020603050405020304" pitchFamily="18" charset="0"/>
              </a:rPr>
              <a:t>updating the status of water pump and soil moisture. This system is very useful in Farms, gardens, home etc.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353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PROBLEM STATEMENT</a:t>
            </a:r>
            <a:endParaRPr lang="en-US" b="1" u="sng" dirty="0"/>
          </a:p>
        </p:txBody>
      </p:sp>
      <p:sp>
        <p:nvSpPr>
          <p:cNvPr id="3" name="Content Placeholder 2"/>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Farmers are facing a challenge when they go out for vacation, or often forget to water plants, or they can pour too much or less water to the plants as a result there is a chance to get plants damaged.</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67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cs typeface="Times New Roman" panose="02020603050405020304" pitchFamily="18" charset="0"/>
              </a:rPr>
              <a:t>PROPOSED SOLUTION</a:t>
            </a:r>
            <a:endParaRPr lang="en-US" b="1" u="sng" dirty="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latin typeface="Times New Roman" panose="02020603050405020304" pitchFamily="18" charset="0"/>
                <a:cs typeface="Times New Roman" panose="02020603050405020304" pitchFamily="18" charset="0"/>
              </a:rPr>
              <a:t>The economy of many countries depends on agriculture. To achieve the best quality from this research, </a:t>
            </a: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his system will work to minimize the number of workers in a crop field, control and save , Increase agricultural production using small quantities of water, minimize manual intervention in watering operations with increasing watering speed and preserving plants from fungi. All these features make these research sustainable option to be considered to improve the agriculture and irrigation efficiency.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044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AIM</a:t>
            </a:r>
            <a:endParaRPr lang="en-US" b="1" u="sng" dirty="0"/>
          </a:p>
        </p:txBody>
      </p:sp>
      <p:sp>
        <p:nvSpPr>
          <p:cNvPr id="3" name="Content Placeholder 2"/>
          <p:cNvSpPr>
            <a:spLocks noGrp="1"/>
          </p:cNvSpPr>
          <p:nvPr>
            <p:ph idx="1"/>
          </p:nvPr>
        </p:nvSpPr>
        <p:spPr/>
        <p:txBody>
          <a:bodyPr/>
          <a:lstStyle/>
          <a:p>
            <a:pPr marL="0" indent="0">
              <a:buNone/>
            </a:pPr>
            <a:r>
              <a:rPr lang="en-US" dirty="0"/>
              <a:t> </a:t>
            </a:r>
            <a:r>
              <a:rPr lang="en-GB" sz="1800" dirty="0">
                <a:latin typeface="Times New Roman" panose="02020603050405020304" pitchFamily="18" charset="0"/>
                <a:cs typeface="Times New Roman" panose="02020603050405020304" pitchFamily="18" charset="0"/>
              </a:rPr>
              <a:t>The aim of this project is to create </a:t>
            </a:r>
            <a:r>
              <a:rPr lang="en-GB" sz="1800" dirty="0" smtClean="0">
                <a:latin typeface="Times New Roman" panose="02020603050405020304" pitchFamily="18" charset="0"/>
                <a:cs typeface="Times New Roman" panose="02020603050405020304" pitchFamily="18" charset="0"/>
              </a:rPr>
              <a:t>a plant irrigation system </a:t>
            </a:r>
            <a:r>
              <a:rPr lang="en-GB" sz="1800" dirty="0">
                <a:latin typeface="Times New Roman" panose="02020603050405020304" pitchFamily="18" charset="0"/>
                <a:cs typeface="Times New Roman" panose="02020603050405020304" pitchFamily="18" charset="0"/>
              </a:rPr>
              <a:t>that can monitor </a:t>
            </a:r>
            <a:r>
              <a:rPr lang="en-GB" sz="1800" dirty="0" smtClean="0">
                <a:latin typeface="Times New Roman" panose="02020603050405020304" pitchFamily="18" charset="0"/>
                <a:cs typeface="Times New Roman" panose="02020603050405020304" pitchFamily="18" charset="0"/>
              </a:rPr>
              <a:t>soil </a:t>
            </a:r>
            <a:r>
              <a:rPr lang="en-GB" sz="1800" dirty="0">
                <a:latin typeface="Times New Roman" panose="02020603050405020304" pitchFamily="18" charset="0"/>
                <a:cs typeface="Times New Roman" panose="02020603050405020304" pitchFamily="18" charset="0"/>
              </a:rPr>
              <a:t>moisture </a:t>
            </a:r>
            <a:r>
              <a:rPr lang="en-GB" sz="1800" dirty="0" smtClean="0">
                <a:latin typeface="Times New Roman" panose="02020603050405020304" pitchFamily="18" charset="0"/>
                <a:cs typeface="Times New Roman" panose="02020603050405020304" pitchFamily="18" charset="0"/>
              </a:rPr>
              <a:t>levels ,weather forecasting report and watering system. </a:t>
            </a:r>
            <a:r>
              <a:rPr lang="en-GB" sz="1800" dirty="0">
                <a:latin typeface="Times New Roman" panose="02020603050405020304" pitchFamily="18" charset="0"/>
                <a:cs typeface="Times New Roman" panose="02020603050405020304" pitchFamily="18" charset="0"/>
              </a:rPr>
              <a:t>The controller would </a:t>
            </a:r>
            <a:r>
              <a:rPr lang="en-GB" sz="1800" dirty="0" smtClean="0">
                <a:latin typeface="Times New Roman" panose="02020603050405020304" pitchFamily="18" charset="0"/>
                <a:cs typeface="Times New Roman" panose="02020603050405020304" pitchFamily="18" charset="0"/>
              </a:rPr>
              <a:t>need </a:t>
            </a:r>
            <a:r>
              <a:rPr lang="en-GB" sz="1800" dirty="0">
                <a:latin typeface="Times New Roman" panose="02020603050405020304" pitchFamily="18" charset="0"/>
                <a:cs typeface="Times New Roman" panose="02020603050405020304" pitchFamily="18" charset="0"/>
              </a:rPr>
              <a:t>user </a:t>
            </a:r>
            <a:r>
              <a:rPr lang="en-GB" sz="1800" dirty="0" smtClean="0">
                <a:latin typeface="Times New Roman" panose="02020603050405020304" pitchFamily="18" charset="0"/>
                <a:cs typeface="Times New Roman" panose="02020603050405020304" pitchFamily="18" charset="0"/>
              </a:rPr>
              <a:t>to be update in </a:t>
            </a:r>
            <a:r>
              <a:rPr lang="en-GB" sz="1800" dirty="0">
                <a:latin typeface="Times New Roman" panose="02020603050405020304" pitchFamily="18" charset="0"/>
                <a:cs typeface="Times New Roman" panose="02020603050405020304" pitchFamily="18" charset="0"/>
              </a:rPr>
              <a:t>order to keep plants growing even during the </a:t>
            </a:r>
            <a:r>
              <a:rPr lang="en-GB" sz="1800" dirty="0" smtClean="0">
                <a:latin typeface="Times New Roman" panose="02020603050405020304" pitchFamily="18" charset="0"/>
                <a:cs typeface="Times New Roman" panose="02020603050405020304" pitchFamily="18" charset="0"/>
              </a:rPr>
              <a:t>offseason and when the owner is not around.</a:t>
            </a:r>
            <a:endParaRPr lang="en-US" sz="1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94250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OBJECTIVES</a:t>
            </a:r>
            <a:endParaRPr lang="en-US" b="1" u="sng" dirty="0"/>
          </a:p>
        </p:txBody>
      </p:sp>
      <p:sp>
        <p:nvSpPr>
          <p:cNvPr id="3" name="Content Placeholder 2"/>
          <p:cNvSpPr>
            <a:spLocks noGrp="1"/>
          </p:cNvSpPr>
          <p:nvPr>
            <p:ph idx="1"/>
          </p:nvPr>
        </p:nvSpPr>
        <p:spPr/>
        <p:txBody>
          <a:bodyPr>
            <a:normAutofit fontScale="92500" lnSpcReduction="20000"/>
          </a:bodyPr>
          <a:lstStyle/>
          <a:p>
            <a:pPr marL="0" indent="0">
              <a:buNone/>
            </a:pPr>
            <a:r>
              <a:rPr lang="en-US" sz="1800" dirty="0" smtClean="0">
                <a:latin typeface="Times New Roman" panose="02020603050405020304" pitchFamily="18" charset="0"/>
                <a:cs typeface="Times New Roman" panose="02020603050405020304" pitchFamily="18" charset="0"/>
              </a:rPr>
              <a:t>The main objective of this project is to develop an automated system that solves most problems related to irrigation and agriculture. such as controlling and saving both the water and electricity, Increasing agricultural production using small quantities of water , Minimize manual intervention in watering operations with increasing watering speed, Preserving plants from fungi, and finally. All these features make the automated system sustainable option to be considered to improve the agriculture and irrigation efficiency. The goals of this study are to discover the excellent automation technique for irrigation system automatically controlled through software in a way that allows the user to  monitor all information and manage the device immediately from mobile. The objectives to consider are: </a:t>
            </a:r>
          </a:p>
          <a:p>
            <a:pPr marL="0" indent="0">
              <a:buNone/>
            </a:pP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Simplify the irrigation system by installing and designing the whole irrigation system.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Save energy, which allows the application of smart irrigation system used more other application. </a:t>
            </a:r>
          </a:p>
          <a:p>
            <a:pPr marL="0" indent="0">
              <a:buNone/>
            </a:pP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Optimize water consumption. </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Automated system fully. </a:t>
            </a:r>
          </a:p>
          <a:p>
            <a:pPr marL="0" indent="0">
              <a:buNone/>
            </a:pP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Decrease the cost of operation. </a:t>
            </a:r>
          </a:p>
          <a:p>
            <a:pPr marL="0" indent="0">
              <a:buNone/>
            </a:pP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Make system easy to use by farmers.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59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METHODOLOGY</a:t>
            </a:r>
            <a:endParaRPr lang="en-US" b="1" u="sng" dirty="0"/>
          </a:p>
        </p:txBody>
      </p:sp>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This Plant Watering System, </a:t>
            </a:r>
            <a:r>
              <a:rPr lang="en-US" dirty="0">
                <a:latin typeface="Times New Roman" panose="02020603050405020304" pitchFamily="18" charset="0"/>
                <a:cs typeface="Times New Roman" panose="02020603050405020304" pitchFamily="18" charset="0"/>
              </a:rPr>
              <a:t>s</a:t>
            </a:r>
            <a:r>
              <a:rPr lang="en-US" sz="1800" dirty="0" smtClean="0">
                <a:latin typeface="Times New Roman" panose="02020603050405020304" pitchFamily="18" charset="0"/>
                <a:cs typeface="Times New Roman" panose="02020603050405020304" pitchFamily="18" charset="0"/>
              </a:rPr>
              <a:t>oil moisture </a:t>
            </a:r>
            <a:r>
              <a:rPr lang="en-US" dirty="0">
                <a:latin typeface="Times New Roman" panose="02020603050405020304" pitchFamily="18" charset="0"/>
                <a:cs typeface="Times New Roman" panose="02020603050405020304" pitchFamily="18" charset="0"/>
              </a:rPr>
              <a:t>s</a:t>
            </a:r>
            <a:r>
              <a:rPr lang="en-US" sz="1800" dirty="0" smtClean="0">
                <a:latin typeface="Times New Roman" panose="02020603050405020304" pitchFamily="18" charset="0"/>
                <a:cs typeface="Times New Roman" panose="02020603050405020304" pitchFamily="18" charset="0"/>
              </a:rPr>
              <a:t>ensor</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checks the moisture level</a:t>
            </a:r>
            <a:r>
              <a:rPr lang="en-US" sz="1800" dirty="0">
                <a:latin typeface="Times New Roman" panose="02020603050405020304" pitchFamily="18" charset="0"/>
                <a:cs typeface="Times New Roman" panose="02020603050405020304" pitchFamily="18" charset="0"/>
              </a:rPr>
              <a:t> in the soil and if moisture level is </a:t>
            </a:r>
            <a:r>
              <a:rPr lang="en-US" sz="1800" dirty="0" smtClean="0">
                <a:latin typeface="Times New Roman" panose="02020603050405020304" pitchFamily="18" charset="0"/>
                <a:cs typeface="Times New Roman" panose="02020603050405020304" pitchFamily="18" charset="0"/>
              </a:rPr>
              <a:t>low it will also do weather forecasting report  process checking whether if the rain is coming in the next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six hours on not. lf no rain is expected </a:t>
            </a:r>
            <a:r>
              <a:rPr lang="en-US" sz="1800" dirty="0">
                <a:latin typeface="Times New Roman" panose="02020603050405020304" pitchFamily="18" charset="0"/>
                <a:cs typeface="Times New Roman" panose="02020603050405020304" pitchFamily="18" charset="0"/>
              </a:rPr>
              <a:t>then </a:t>
            </a:r>
            <a:r>
              <a:rPr lang="en-US" dirty="0" smtClean="0">
                <a:latin typeface="Times New Roman" panose="02020603050405020304" pitchFamily="18" charset="0"/>
                <a:cs typeface="Times New Roman" panose="02020603050405020304" pitchFamily="18" charset="0"/>
              </a:rPr>
              <a:t>it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switches On a water pump to provide water to the plant. Water pump gets automatically off when system finds enough moisture in the soil. Whenever system switched On or off the pump, </a:t>
            </a:r>
            <a:r>
              <a:rPr lang="en-US" sz="1800" dirty="0" smtClean="0">
                <a:latin typeface="Times New Roman" panose="02020603050405020304" pitchFamily="18" charset="0"/>
                <a:cs typeface="Times New Roman" panose="02020603050405020304" pitchFamily="18" charset="0"/>
              </a:rPr>
              <a:t>an update </a:t>
            </a:r>
            <a:r>
              <a:rPr lang="en-US" sz="1800" dirty="0">
                <a:latin typeface="Times New Roman" panose="02020603050405020304" pitchFamily="18" charset="0"/>
                <a:cs typeface="Times New Roman" panose="02020603050405020304" pitchFamily="18" charset="0"/>
              </a:rPr>
              <a:t>is sent to the user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updating the status of water pump and soil </a:t>
            </a:r>
            <a:r>
              <a:rPr lang="en-US" sz="1800" dirty="0" smtClean="0">
                <a:latin typeface="Times New Roman" panose="02020603050405020304" pitchFamily="18" charset="0"/>
                <a:cs typeface="Times New Roman" panose="02020603050405020304" pitchFamily="18" charset="0"/>
              </a:rPr>
              <a:t>moisture. However if we are expecting rain in the next few hours then </a:t>
            </a:r>
            <a:r>
              <a:rPr lang="en-US" dirty="0" smtClean="0">
                <a:latin typeface="Times New Roman" panose="02020603050405020304" pitchFamily="18" charset="0"/>
                <a:cs typeface="Times New Roman" panose="02020603050405020304" pitchFamily="18" charset="0"/>
              </a:rPr>
              <a:t>it</a:t>
            </a:r>
            <a:r>
              <a:rPr lang="en-US" sz="1800" dirty="0" smtClean="0">
                <a:latin typeface="Times New Roman" panose="02020603050405020304" pitchFamily="18" charset="0"/>
                <a:cs typeface="Times New Roman" panose="02020603050405020304" pitchFamily="18" charset="0"/>
              </a:rPr>
              <a:t> switches off the water pump then it will check if the prediction was true</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system is very useful in Farms, gardens, home etc. This system is completely automated and there is no need for any human intervention</a:t>
            </a:r>
          </a:p>
        </p:txBody>
      </p:sp>
    </p:spTree>
    <p:extLst>
      <p:ext uri="{BB962C8B-B14F-4D97-AF65-F5344CB8AC3E}">
        <p14:creationId xmlns:p14="http://schemas.microsoft.com/office/powerpoint/2010/main" val="629684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2819</TotalTime>
  <Words>744</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PROJECT PROPOSAL</vt:lpstr>
      <vt:lpstr>TABLE OF CONTENTS</vt:lpstr>
      <vt:lpstr>BACKGROUND</vt:lpstr>
      <vt:lpstr>BACKGROUND</vt:lpstr>
      <vt:lpstr>PROBLEM STATEMENT</vt:lpstr>
      <vt:lpstr>PROPOSED SOLUTION</vt:lpstr>
      <vt:lpstr>AIM</vt:lpstr>
      <vt:lpstr>OBJECTIVES</vt:lpstr>
      <vt:lpstr>METHODOLOGY</vt:lpstr>
      <vt:lpstr>BLOCK DIAGRAM</vt:lpstr>
      <vt:lpstr>FLOW CHART</vt:lpstr>
      <vt:lpstr>BUDGET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DEPARTMENT</dc:title>
  <dc:creator>JOSCELYNE</dc:creator>
  <cp:lastModifiedBy>TALENT</cp:lastModifiedBy>
  <cp:revision>74</cp:revision>
  <dcterms:created xsi:type="dcterms:W3CDTF">2021-03-08T19:10:58Z</dcterms:created>
  <dcterms:modified xsi:type="dcterms:W3CDTF">2021-06-27T04:35:41Z</dcterms:modified>
</cp:coreProperties>
</file>