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360" r:id="rId2"/>
    <p:sldId id="373" r:id="rId3"/>
    <p:sldId id="362" r:id="rId4"/>
    <p:sldId id="392" r:id="rId5"/>
    <p:sldId id="363" r:id="rId6"/>
    <p:sldId id="391" r:id="rId7"/>
    <p:sldId id="364" r:id="rId8"/>
    <p:sldId id="365" r:id="rId9"/>
    <p:sldId id="366" r:id="rId10"/>
    <p:sldId id="371" r:id="rId11"/>
    <p:sldId id="367" r:id="rId12"/>
    <p:sldId id="378" r:id="rId13"/>
    <p:sldId id="377" r:id="rId14"/>
    <p:sldId id="372" r:id="rId15"/>
    <p:sldId id="374" r:id="rId16"/>
    <p:sldId id="375" r:id="rId17"/>
    <p:sldId id="393" r:id="rId18"/>
    <p:sldId id="395" r:id="rId19"/>
    <p:sldId id="397" r:id="rId20"/>
    <p:sldId id="345" r:id="rId21"/>
    <p:sldId id="346" r:id="rId22"/>
    <p:sldId id="347" r:id="rId23"/>
    <p:sldId id="348" r:id="rId24"/>
    <p:sldId id="349" r:id="rId25"/>
    <p:sldId id="350" r:id="rId26"/>
    <p:sldId id="351" r:id="rId27"/>
    <p:sldId id="352" r:id="rId28"/>
    <p:sldId id="357" r:id="rId29"/>
    <p:sldId id="353" r:id="rId30"/>
    <p:sldId id="354" r:id="rId31"/>
    <p:sldId id="355" r:id="rId32"/>
    <p:sldId id="359" r:id="rId33"/>
    <p:sldId id="376" r:id="rId34"/>
    <p:sldId id="262" r:id="rId35"/>
    <p:sldId id="414" r:id="rId36"/>
    <p:sldId id="310" r:id="rId37"/>
    <p:sldId id="384" r:id="rId38"/>
    <p:sldId id="409" r:id="rId39"/>
    <p:sldId id="332" r:id="rId40"/>
    <p:sldId id="401" r:id="rId41"/>
    <p:sldId id="406" r:id="rId42"/>
    <p:sldId id="412" r:id="rId43"/>
    <p:sldId id="410" r:id="rId44"/>
    <p:sldId id="403" r:id="rId45"/>
    <p:sldId id="413" r:id="rId46"/>
    <p:sldId id="411" r:id="rId47"/>
    <p:sldId id="402" r:id="rId48"/>
    <p:sldId id="408" r:id="rId49"/>
    <p:sldId id="405" r:id="rId50"/>
    <p:sldId id="407" r:id="rId51"/>
    <p:sldId id="41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EB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8" autoAdjust="0"/>
    <p:restoredTop sz="83774" autoAdjust="0"/>
  </p:normalViewPr>
  <p:slideViewPr>
    <p:cSldViewPr snapToGrid="0">
      <p:cViewPr varScale="1">
        <p:scale>
          <a:sx n="94" d="100"/>
          <a:sy n="94" d="100"/>
        </p:scale>
        <p:origin x="1398" y="78"/>
      </p:cViewPr>
      <p:guideLst/>
    </p:cSldViewPr>
  </p:slideViewPr>
  <p:notesTextViewPr>
    <p:cViewPr>
      <p:scale>
        <a:sx n="1" d="1"/>
        <a:sy n="1" d="1"/>
      </p:scale>
      <p:origin x="0" y="0"/>
    </p:cViewPr>
  </p:notesTextViewPr>
  <p:sorterViewPr>
    <p:cViewPr>
      <p:scale>
        <a:sx n="50" d="100"/>
        <a:sy n="50" d="100"/>
      </p:scale>
      <p:origin x="0" y="-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2F46F-0A87-4F90-946D-209D07E176EC}" type="datetimeFigureOut">
              <a:rPr lang="en-GB" smtClean="0"/>
              <a:t>01/04/2018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124E0A-30F0-4A9C-A21F-2170D11E1D73}" type="slidenum">
              <a:rPr lang="en-GB" smtClean="0"/>
              <a:t>‹#›</a:t>
            </a:fld>
            <a:endParaRPr lang="en-GB"/>
          </a:p>
        </p:txBody>
      </p:sp>
    </p:spTree>
    <p:extLst>
      <p:ext uri="{BB962C8B-B14F-4D97-AF65-F5344CB8AC3E}">
        <p14:creationId xmlns:p14="http://schemas.microsoft.com/office/powerpoint/2010/main" val="2381550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6124E0A-30F0-4A9C-A21F-2170D11E1D73}" type="slidenum">
              <a:rPr lang="en-GB" smtClean="0"/>
              <a:t>13</a:t>
            </a:fld>
            <a:endParaRPr lang="en-GB"/>
          </a:p>
        </p:txBody>
      </p:sp>
    </p:spTree>
    <p:extLst>
      <p:ext uri="{BB962C8B-B14F-4D97-AF65-F5344CB8AC3E}">
        <p14:creationId xmlns:p14="http://schemas.microsoft.com/office/powerpoint/2010/main" val="4115507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20</a:t>
            </a:fld>
            <a:endParaRPr lang="en-GB"/>
          </a:p>
        </p:txBody>
      </p:sp>
    </p:spTree>
    <p:extLst>
      <p:ext uri="{BB962C8B-B14F-4D97-AF65-F5344CB8AC3E}">
        <p14:creationId xmlns:p14="http://schemas.microsoft.com/office/powerpoint/2010/main" val="3348184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Slide</a:t>
            </a:r>
            <a:r>
              <a:rPr lang="en-GB" baseline="0" dirty="0" smtClean="0"/>
              <a:t> 4</a:t>
            </a:r>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34</a:t>
            </a:fld>
            <a:endParaRPr lang="en-GB"/>
          </a:p>
        </p:txBody>
      </p:sp>
    </p:spTree>
    <p:extLst>
      <p:ext uri="{BB962C8B-B14F-4D97-AF65-F5344CB8AC3E}">
        <p14:creationId xmlns:p14="http://schemas.microsoft.com/office/powerpoint/2010/main" val="2456067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Slide 10</a:t>
            </a:r>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37</a:t>
            </a:fld>
            <a:endParaRPr lang="en-GB"/>
          </a:p>
        </p:txBody>
      </p:sp>
    </p:spTree>
    <p:extLst>
      <p:ext uri="{BB962C8B-B14F-4D97-AF65-F5344CB8AC3E}">
        <p14:creationId xmlns:p14="http://schemas.microsoft.com/office/powerpoint/2010/main" val="2444740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Slide 17</a:t>
            </a:r>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40</a:t>
            </a:fld>
            <a:endParaRPr lang="en-GB"/>
          </a:p>
        </p:txBody>
      </p:sp>
    </p:spTree>
    <p:extLst>
      <p:ext uri="{BB962C8B-B14F-4D97-AF65-F5344CB8AC3E}">
        <p14:creationId xmlns:p14="http://schemas.microsoft.com/office/powerpoint/2010/main" val="258490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Slide 35</a:t>
            </a:r>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44</a:t>
            </a:fld>
            <a:endParaRPr lang="en-GB"/>
          </a:p>
        </p:txBody>
      </p:sp>
    </p:spTree>
    <p:extLst>
      <p:ext uri="{BB962C8B-B14F-4D97-AF65-F5344CB8AC3E}">
        <p14:creationId xmlns:p14="http://schemas.microsoft.com/office/powerpoint/2010/main" val="810652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Slide 83</a:t>
            </a:r>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47</a:t>
            </a:fld>
            <a:endParaRPr lang="en-GB"/>
          </a:p>
        </p:txBody>
      </p:sp>
    </p:spTree>
    <p:extLst>
      <p:ext uri="{BB962C8B-B14F-4D97-AF65-F5344CB8AC3E}">
        <p14:creationId xmlns:p14="http://schemas.microsoft.com/office/powerpoint/2010/main" val="2808035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Slide 22</a:t>
            </a:r>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49</a:t>
            </a:fld>
            <a:endParaRPr lang="en-GB"/>
          </a:p>
        </p:txBody>
      </p:sp>
    </p:spTree>
    <p:extLst>
      <p:ext uri="{BB962C8B-B14F-4D97-AF65-F5344CB8AC3E}">
        <p14:creationId xmlns:p14="http://schemas.microsoft.com/office/powerpoint/2010/main" val="4070929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BA393DF-068A-498C-8581-9A6E4F99FDC3}" type="datetimeFigureOut">
              <a:rPr lang="en-GB" smtClean="0"/>
              <a:t>01/04/2018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55627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A393DF-068A-498C-8581-9A6E4F99FDC3}" type="datetimeFigureOut">
              <a:rPr lang="en-GB" smtClean="0"/>
              <a:t>01/04/2018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2351512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A393DF-068A-498C-8581-9A6E4F99FDC3}" type="datetimeFigureOut">
              <a:rPr lang="en-GB" smtClean="0"/>
              <a:t>01/04/2018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2492020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A393DF-068A-498C-8581-9A6E4F99FDC3}" type="datetimeFigureOut">
              <a:rPr lang="en-GB" smtClean="0"/>
              <a:t>01/04/2018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365325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A393DF-068A-498C-8581-9A6E4F99FDC3}" type="datetimeFigureOut">
              <a:rPr lang="en-GB" smtClean="0"/>
              <a:t>01/04/2018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185237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BA393DF-068A-498C-8581-9A6E4F99FDC3}" type="datetimeFigureOut">
              <a:rPr lang="en-GB" smtClean="0"/>
              <a:t>01/04/2018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2865542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BA393DF-068A-498C-8581-9A6E4F99FDC3}" type="datetimeFigureOut">
              <a:rPr lang="en-GB" smtClean="0"/>
              <a:t>01/04/2018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3187406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BA393DF-068A-498C-8581-9A6E4F99FDC3}" type="datetimeFigureOut">
              <a:rPr lang="en-GB" smtClean="0"/>
              <a:t>01/04/2018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45193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A393DF-068A-498C-8581-9A6E4F99FDC3}" type="datetimeFigureOut">
              <a:rPr lang="en-GB" smtClean="0"/>
              <a:t>01/04/2018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1919088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393DF-068A-498C-8581-9A6E4F99FDC3}" type="datetimeFigureOut">
              <a:rPr lang="en-GB" smtClean="0"/>
              <a:t>01/04/2018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4124523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393DF-068A-498C-8581-9A6E4F99FDC3}" type="datetimeFigureOut">
              <a:rPr lang="en-GB" smtClean="0"/>
              <a:t>01/04/2018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383389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393DF-068A-498C-8581-9A6E4F99FDC3}" type="datetimeFigureOut">
              <a:rPr lang="en-GB" smtClean="0"/>
              <a:t>01/04/2018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1E5E3-4896-4DFC-B5EA-66E8C5350132}" type="slidenum">
              <a:rPr lang="en-GB" smtClean="0"/>
              <a:t>‹#›</a:t>
            </a:fld>
            <a:endParaRPr lang="en-GB"/>
          </a:p>
        </p:txBody>
      </p:sp>
    </p:spTree>
    <p:extLst>
      <p:ext uri="{BB962C8B-B14F-4D97-AF65-F5344CB8AC3E}">
        <p14:creationId xmlns:p14="http://schemas.microsoft.com/office/powerpoint/2010/main" val="1354385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image" Target="../media/image23.jpg"/><Relationship Id="rId2" Type="http://schemas.openxmlformats.org/officeDocument/2006/relationships/image" Target="../media/image18.jpg"/><Relationship Id="rId1" Type="http://schemas.openxmlformats.org/officeDocument/2006/relationships/slideLayout" Target="../slideLayouts/slideLayout2.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07720" y="2000888"/>
            <a:ext cx="10515600" cy="21951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smtClean="0"/>
              <a:t>We will now do a group memory test. This will be similar to the individual memory tasks you completed earlier.</a:t>
            </a:r>
          </a:p>
          <a:p>
            <a:endParaRPr lang="en-GB" dirty="0"/>
          </a:p>
          <a:p>
            <a:r>
              <a:rPr lang="en-GB" dirty="0" smtClean="0"/>
              <a:t>First, we’ll do a practice round</a:t>
            </a:r>
          </a:p>
        </p:txBody>
      </p:sp>
      <p:sp>
        <p:nvSpPr>
          <p:cNvPr id="2" name="TextBox 1"/>
          <p:cNvSpPr txBox="1"/>
          <p:nvPr/>
        </p:nvSpPr>
        <p:spPr>
          <a:xfrm rot="20090046">
            <a:off x="3823111" y="1225617"/>
            <a:ext cx="4127020" cy="646331"/>
          </a:xfrm>
          <a:prstGeom prst="rect">
            <a:avLst/>
          </a:prstGeom>
          <a:noFill/>
        </p:spPr>
        <p:txBody>
          <a:bodyPr wrap="square" rtlCol="0">
            <a:spAutoFit/>
          </a:bodyPr>
          <a:lstStyle/>
          <a:p>
            <a:r>
              <a:rPr lang="en-GB" i="1" dirty="0" smtClean="0">
                <a:solidFill>
                  <a:srgbClr val="FF0000"/>
                </a:solidFill>
              </a:rPr>
              <a:t>All comments in RED are intended as explanation for Gabe</a:t>
            </a:r>
            <a:endParaRPr lang="en-GB" i="1" dirty="0">
              <a:solidFill>
                <a:srgbClr val="FF0000"/>
              </a:solidFill>
            </a:endParaRPr>
          </a:p>
        </p:txBody>
      </p:sp>
      <p:sp>
        <p:nvSpPr>
          <p:cNvPr id="3" name="Rounded Rectangle 2"/>
          <p:cNvSpPr/>
          <p:nvPr/>
        </p:nvSpPr>
        <p:spPr>
          <a:xfrm>
            <a:off x="4841240" y="4744720"/>
            <a:ext cx="2448560" cy="833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Next</a:t>
            </a:r>
            <a:endParaRPr lang="en-GB" dirty="0"/>
          </a:p>
        </p:txBody>
      </p:sp>
    </p:spTree>
    <p:extLst>
      <p:ext uri="{BB962C8B-B14F-4D97-AF65-F5344CB8AC3E}">
        <p14:creationId xmlns:p14="http://schemas.microsoft.com/office/powerpoint/2010/main" val="2068065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Story practice</a:t>
            </a:r>
            <a:endParaRPr lang="en-GB" dirty="0"/>
          </a:p>
        </p:txBody>
      </p:sp>
      <p:sp>
        <p:nvSpPr>
          <p:cNvPr id="6" name="Title 1">
            <a:extLst>
              <a:ext uri="{FF2B5EF4-FFF2-40B4-BE49-F238E27FC236}">
                <a16:creationId xmlns:a16="http://schemas.microsoft.com/office/drawing/2014/main" xmlns="" id="{1DB85F28-B6C3-4082-A621-228E9FAB77C8}"/>
              </a:ext>
            </a:extLst>
          </p:cNvPr>
          <p:cNvSpPr txBox="1">
            <a:spLocks/>
          </p:cNvSpPr>
          <p:nvPr/>
        </p:nvSpPr>
        <p:spPr>
          <a:xfrm>
            <a:off x="838200" y="2701928"/>
            <a:ext cx="10515600" cy="192087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700" dirty="0"/>
              <a:t>Short example ‘story</a:t>
            </a:r>
            <a:r>
              <a:rPr lang="en-GB" sz="4700" dirty="0" smtClean="0"/>
              <a:t>’:</a:t>
            </a:r>
          </a:p>
          <a:p>
            <a:endParaRPr lang="en-GB" dirty="0"/>
          </a:p>
          <a:p>
            <a:r>
              <a:rPr lang="en-GB" sz="4500" dirty="0"/>
              <a:t>Joe was running late for a job interview because his train broke down outside of Chicago</a:t>
            </a:r>
          </a:p>
        </p:txBody>
      </p:sp>
      <p:sp>
        <p:nvSpPr>
          <p:cNvPr id="5" name="Right Arrow 4"/>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Tree>
    <p:extLst>
      <p:ext uri="{BB962C8B-B14F-4D97-AF65-F5344CB8AC3E}">
        <p14:creationId xmlns:p14="http://schemas.microsoft.com/office/powerpoint/2010/main" val="2321362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7BBBD2-E889-425B-A820-AC2CF58403B7}"/>
              </a:ext>
            </a:extLst>
          </p:cNvPr>
          <p:cNvSpPr>
            <a:spLocks noGrp="1"/>
          </p:cNvSpPr>
          <p:nvPr>
            <p:ph type="title"/>
          </p:nvPr>
        </p:nvSpPr>
        <p:spPr/>
        <p:txBody>
          <a:bodyPr>
            <a:normAutofit fontScale="90000"/>
          </a:bodyPr>
          <a:lstStyle/>
          <a:p>
            <a:r>
              <a:rPr lang="en-GB" dirty="0"/>
              <a:t>Next we will ask you some questions about the stimuli</a:t>
            </a:r>
            <a:r>
              <a:rPr lang="en-GB" dirty="0" smtClean="0"/>
              <a:t>. Remember, you answer these as a group.</a:t>
            </a:r>
            <a:endParaRPr lang="en-GB" dirty="0"/>
          </a:p>
        </p:txBody>
      </p:sp>
      <p:sp>
        <p:nvSpPr>
          <p:cNvPr id="3" name="Rounded Rectangle 2"/>
          <p:cNvSpPr/>
          <p:nvPr/>
        </p:nvSpPr>
        <p:spPr>
          <a:xfrm>
            <a:off x="4480560" y="3200400"/>
            <a:ext cx="3230880" cy="1259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Continue to questions</a:t>
            </a:r>
            <a:endParaRPr lang="en-GB" sz="2400" dirty="0"/>
          </a:p>
        </p:txBody>
      </p:sp>
    </p:spTree>
    <p:extLst>
      <p:ext uri="{BB962C8B-B14F-4D97-AF65-F5344CB8AC3E}">
        <p14:creationId xmlns:p14="http://schemas.microsoft.com/office/powerpoint/2010/main" val="1467086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491893" y="2598233"/>
            <a:ext cx="3454400" cy="923330"/>
          </a:xfrm>
          <a:prstGeom prst="rect">
            <a:avLst/>
          </a:prstGeom>
          <a:noFill/>
        </p:spPr>
        <p:txBody>
          <a:bodyPr wrap="square" rtlCol="0">
            <a:spAutoFit/>
          </a:bodyPr>
          <a:lstStyle/>
          <a:p>
            <a:pPr algn="ctr"/>
            <a:r>
              <a:rPr lang="en-GB" sz="5400" dirty="0" smtClean="0"/>
              <a:t>SNOW</a:t>
            </a:r>
            <a:endParaRPr lang="en-GB" sz="54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5283200" y="2598233"/>
            <a:ext cx="1932878" cy="923330"/>
          </a:xfrm>
          <a:prstGeom prst="rect">
            <a:avLst/>
          </a:prstGeom>
          <a:noFill/>
        </p:spPr>
        <p:txBody>
          <a:bodyPr wrap="square" rtlCol="0">
            <a:spAutoFit/>
          </a:bodyPr>
          <a:lstStyle/>
          <a:p>
            <a:pPr algn="ctr"/>
            <a:r>
              <a:rPr lang="en-GB" sz="5400" dirty="0" smtClean="0"/>
              <a:t>patrol</a:t>
            </a:r>
            <a:endParaRPr lang="en-GB" sz="54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8824944" y="2598233"/>
            <a:ext cx="2385121" cy="923330"/>
          </a:xfrm>
          <a:prstGeom prst="rect">
            <a:avLst/>
          </a:prstGeom>
          <a:noFill/>
        </p:spPr>
        <p:txBody>
          <a:bodyPr wrap="square" rtlCol="0">
            <a:spAutoFit/>
          </a:bodyPr>
          <a:lstStyle/>
          <a:p>
            <a:pPr algn="ctr"/>
            <a:r>
              <a:rPr lang="en-GB" sz="5400" dirty="0" smtClean="0"/>
              <a:t>wet</a:t>
            </a:r>
            <a:endParaRPr lang="en-GB" sz="54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fontScale="90000"/>
          </a:bodyPr>
          <a:lstStyle/>
          <a:p>
            <a:pPr algn="ctr"/>
            <a:r>
              <a:rPr lang="en-GB" dirty="0"/>
              <a:t>Practice </a:t>
            </a:r>
            <a:r>
              <a:rPr lang="en-GB" dirty="0" smtClean="0"/>
              <a:t>question 1</a:t>
            </a:r>
            <a:r>
              <a:rPr lang="en-GB" dirty="0"/>
              <a:t/>
            </a:r>
            <a:br>
              <a:rPr lang="en-GB" dirty="0"/>
            </a:br>
            <a:r>
              <a:rPr lang="en-GB" dirty="0"/>
              <a:t>Which of the following are target words </a:t>
            </a:r>
            <a:br>
              <a:rPr lang="en-GB" dirty="0"/>
            </a:br>
            <a:r>
              <a:rPr lang="en-GB" dirty="0"/>
              <a:t>(tick </a:t>
            </a:r>
            <a:r>
              <a:rPr lang="en-GB" dirty="0" smtClean="0"/>
              <a:t>ALL that apply</a:t>
            </a:r>
            <a:r>
              <a:rPr lang="en-GB" dirty="0"/>
              <a:t>, 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23500" y="497429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
        <p:nvSpPr>
          <p:cNvPr id="14" name="TextBox 13"/>
          <p:cNvSpPr txBox="1"/>
          <p:nvPr/>
        </p:nvSpPr>
        <p:spPr>
          <a:xfrm>
            <a:off x="5023500" y="6322098"/>
            <a:ext cx="1834500" cy="369332"/>
          </a:xfrm>
          <a:prstGeom prst="rect">
            <a:avLst/>
          </a:prstGeom>
          <a:noFill/>
        </p:spPr>
        <p:txBody>
          <a:bodyPr wrap="square" rtlCol="0">
            <a:spAutoFit/>
          </a:bodyPr>
          <a:lstStyle/>
          <a:p>
            <a:r>
              <a:rPr lang="en-GB" dirty="0" smtClean="0"/>
              <a:t>Question 1 of 3</a:t>
            </a:r>
            <a:endParaRPr lang="en-GB" dirty="0"/>
          </a:p>
        </p:txBody>
      </p:sp>
    </p:spTree>
    <p:extLst>
      <p:ext uri="{BB962C8B-B14F-4D97-AF65-F5344CB8AC3E}">
        <p14:creationId xmlns:p14="http://schemas.microsoft.com/office/powerpoint/2010/main" val="1026384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56197" y="758043"/>
            <a:ext cx="11110385" cy="1325563"/>
          </a:xfrm>
        </p:spPr>
        <p:txBody>
          <a:bodyPr>
            <a:normAutofit fontScale="90000"/>
          </a:bodyPr>
          <a:lstStyle/>
          <a:p>
            <a:pPr algn="ctr"/>
            <a:r>
              <a:rPr lang="en-GB" dirty="0"/>
              <a:t>Practice </a:t>
            </a:r>
            <a:r>
              <a:rPr lang="en-GB" dirty="0" smtClean="0"/>
              <a:t>2</a:t>
            </a:r>
            <a:r>
              <a:rPr lang="en-GB" dirty="0"/>
              <a:t/>
            </a:r>
            <a:br>
              <a:rPr lang="en-GB" dirty="0"/>
            </a:br>
            <a:r>
              <a:rPr lang="en-GB" dirty="0"/>
              <a:t>Which of the following </a:t>
            </a:r>
            <a:r>
              <a:rPr lang="en-GB" dirty="0" smtClean="0"/>
              <a:t>cars is </a:t>
            </a:r>
            <a:r>
              <a:rPr lang="en-GB" dirty="0"/>
              <a:t>a “target” </a:t>
            </a:r>
            <a:r>
              <a:rPr lang="en-GB" dirty="0" smtClean="0"/>
              <a:t>car? </a:t>
            </a:r>
            <a:r>
              <a:rPr lang="en-GB" dirty="0"/>
              <a:t/>
            </a:r>
            <a:br>
              <a:rPr lang="en-GB" dirty="0"/>
            </a:br>
            <a:r>
              <a:rPr lang="en-GB" dirty="0"/>
              <a:t>[type 1, 2 or 3]</a:t>
            </a:r>
            <a:br>
              <a:rPr lang="en-GB" dirty="0"/>
            </a:br>
            <a:endParaRPr lang="en-GB" dirty="0"/>
          </a:p>
        </p:txBody>
      </p:sp>
      <p:sp>
        <p:nvSpPr>
          <p:cNvPr id="9" name="TextBox 8"/>
          <p:cNvSpPr txBox="1"/>
          <p:nvPr/>
        </p:nvSpPr>
        <p:spPr>
          <a:xfrm>
            <a:off x="5232400" y="5375729"/>
            <a:ext cx="1161143" cy="646331"/>
          </a:xfrm>
          <a:prstGeom prst="rect">
            <a:avLst/>
          </a:prstGeom>
          <a:noFill/>
        </p:spPr>
        <p:txBody>
          <a:bodyPr wrap="square" rtlCol="0">
            <a:spAutoFit/>
          </a:bodyPr>
          <a:lstStyle/>
          <a:p>
            <a:pPr algn="ctr"/>
            <a:r>
              <a:rPr lang="en-GB" sz="3600" dirty="0"/>
              <a:t>2</a:t>
            </a:r>
            <a:endParaRPr lang="en-GB" dirty="0"/>
          </a:p>
        </p:txBody>
      </p:sp>
      <p:sp>
        <p:nvSpPr>
          <p:cNvPr id="10" name="TextBox 9"/>
          <p:cNvSpPr txBox="1"/>
          <p:nvPr/>
        </p:nvSpPr>
        <p:spPr>
          <a:xfrm>
            <a:off x="7692572" y="5375729"/>
            <a:ext cx="1161143" cy="646331"/>
          </a:xfrm>
          <a:prstGeom prst="rect">
            <a:avLst/>
          </a:prstGeom>
          <a:noFill/>
        </p:spPr>
        <p:txBody>
          <a:bodyPr wrap="square" rtlCol="0">
            <a:spAutoFit/>
          </a:bodyPr>
          <a:lstStyle/>
          <a:p>
            <a:pPr algn="ctr"/>
            <a:r>
              <a:rPr lang="en-GB" sz="3600" dirty="0"/>
              <a:t>3</a:t>
            </a:r>
            <a:endParaRPr lang="en-GB" dirty="0"/>
          </a:p>
        </p:txBody>
      </p:sp>
      <p:sp>
        <p:nvSpPr>
          <p:cNvPr id="11" name="TextBox 10"/>
          <p:cNvSpPr txBox="1"/>
          <p:nvPr/>
        </p:nvSpPr>
        <p:spPr>
          <a:xfrm>
            <a:off x="5023500" y="6471946"/>
            <a:ext cx="1834500" cy="369332"/>
          </a:xfrm>
          <a:prstGeom prst="rect">
            <a:avLst/>
          </a:prstGeom>
          <a:noFill/>
        </p:spPr>
        <p:txBody>
          <a:bodyPr wrap="square" rtlCol="0">
            <a:spAutoFit/>
          </a:bodyPr>
          <a:lstStyle/>
          <a:p>
            <a:r>
              <a:rPr lang="en-GB" dirty="0" smtClean="0"/>
              <a:t>Question 2 of 3</a:t>
            </a:r>
            <a:endParaRPr lang="en-GB" dirty="0"/>
          </a:p>
        </p:txBody>
      </p:sp>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t="35163"/>
          <a:stretch/>
        </p:blipFill>
        <p:spPr>
          <a:xfrm>
            <a:off x="3493841" y="3870960"/>
            <a:ext cx="5483098" cy="2346352"/>
          </a:xfrm>
          <a:prstGeom prst="rect">
            <a:avLst/>
          </a:prstGeom>
        </p:spPr>
      </p:pic>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l="43600" t="67929"/>
          <a:stretch/>
        </p:blipFill>
        <p:spPr>
          <a:xfrm>
            <a:off x="5297876" y="4978424"/>
            <a:ext cx="4033937" cy="1493521"/>
          </a:xfrm>
          <a:prstGeom prst="rect">
            <a:avLst/>
          </a:prstGeom>
        </p:spPr>
      </p:pic>
      <p:sp>
        <p:nvSpPr>
          <p:cNvPr id="20" name="TextBox 19"/>
          <p:cNvSpPr txBox="1"/>
          <p:nvPr/>
        </p:nvSpPr>
        <p:spPr>
          <a:xfrm>
            <a:off x="3058160" y="3065194"/>
            <a:ext cx="508000" cy="461665"/>
          </a:xfrm>
          <a:prstGeom prst="rect">
            <a:avLst/>
          </a:prstGeom>
          <a:noFill/>
        </p:spPr>
        <p:txBody>
          <a:bodyPr wrap="square" rtlCol="0">
            <a:spAutoFit/>
          </a:bodyPr>
          <a:lstStyle/>
          <a:p>
            <a:r>
              <a:rPr lang="en-GB" sz="2400" dirty="0" smtClean="0"/>
              <a:t>1</a:t>
            </a:r>
            <a:endParaRPr lang="en-GB" sz="2400" dirty="0"/>
          </a:p>
        </p:txBody>
      </p:sp>
      <p:sp>
        <p:nvSpPr>
          <p:cNvPr id="21" name="TextBox 20"/>
          <p:cNvSpPr txBox="1"/>
          <p:nvPr/>
        </p:nvSpPr>
        <p:spPr>
          <a:xfrm>
            <a:off x="4419600" y="4175481"/>
            <a:ext cx="508000" cy="461665"/>
          </a:xfrm>
          <a:prstGeom prst="rect">
            <a:avLst/>
          </a:prstGeom>
          <a:solidFill>
            <a:schemeClr val="bg1"/>
          </a:solidFill>
        </p:spPr>
        <p:txBody>
          <a:bodyPr wrap="square" rtlCol="0">
            <a:spAutoFit/>
          </a:bodyPr>
          <a:lstStyle/>
          <a:p>
            <a:r>
              <a:rPr lang="en-GB" sz="2400" dirty="0" smtClean="0"/>
              <a:t>2</a:t>
            </a:r>
            <a:endParaRPr lang="en-GB" sz="2400" dirty="0"/>
          </a:p>
        </p:txBody>
      </p:sp>
      <p:sp>
        <p:nvSpPr>
          <p:cNvPr id="22" name="TextBox 21"/>
          <p:cNvSpPr txBox="1"/>
          <p:nvPr/>
        </p:nvSpPr>
        <p:spPr>
          <a:xfrm>
            <a:off x="5447426" y="5753610"/>
            <a:ext cx="508000" cy="461665"/>
          </a:xfrm>
          <a:prstGeom prst="rect">
            <a:avLst/>
          </a:prstGeom>
          <a:solidFill>
            <a:schemeClr val="bg1"/>
          </a:solidFill>
        </p:spPr>
        <p:txBody>
          <a:bodyPr wrap="square" rtlCol="0">
            <a:spAutoFit/>
          </a:bodyPr>
          <a:lstStyle/>
          <a:p>
            <a:r>
              <a:rPr lang="en-GB" sz="2400" dirty="0" smtClean="0"/>
              <a:t>3</a:t>
            </a:r>
            <a:endParaRPr lang="en-GB" sz="2400" dirty="0"/>
          </a:p>
        </p:txBody>
      </p:sp>
      <p:pic>
        <p:nvPicPr>
          <p:cNvPr id="23" name="Picture 22"/>
          <p:cNvPicPr>
            <a:picLocks noChangeAspect="1"/>
          </p:cNvPicPr>
          <p:nvPr/>
        </p:nvPicPr>
        <p:blipFill rotWithShape="1">
          <a:blip r:embed="rId4">
            <a:extLst>
              <a:ext uri="{28A0092B-C50C-407E-A947-70E740481C1C}">
                <a14:useLocalDpi xmlns:a14="http://schemas.microsoft.com/office/drawing/2010/main" val="0"/>
              </a:ext>
            </a:extLst>
          </a:blip>
          <a:srcRect l="29970" t="35347" r="24400" b="32616"/>
          <a:stretch/>
        </p:blipFill>
        <p:spPr>
          <a:xfrm>
            <a:off x="3606800" y="2369463"/>
            <a:ext cx="2992684" cy="1368085"/>
          </a:xfrm>
          <a:prstGeom prst="rect">
            <a:avLst/>
          </a:prstGeom>
        </p:spPr>
      </p:pic>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l="19724" t="31301" r="19386" b="32182"/>
          <a:stretch/>
        </p:blipFill>
        <p:spPr>
          <a:xfrm>
            <a:off x="4927601" y="3569419"/>
            <a:ext cx="3210560" cy="1442095"/>
          </a:xfrm>
          <a:prstGeom prst="rect">
            <a:avLst/>
          </a:prstGeom>
        </p:spPr>
      </p:pic>
    </p:spTree>
    <p:extLst>
      <p:ext uri="{BB962C8B-B14F-4D97-AF65-F5344CB8AC3E}">
        <p14:creationId xmlns:p14="http://schemas.microsoft.com/office/powerpoint/2010/main" val="4039478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2665144" y="3543299"/>
            <a:ext cx="7917362" cy="830997"/>
          </a:xfrm>
          <a:prstGeom prst="rect">
            <a:avLst/>
          </a:prstGeom>
          <a:noFill/>
        </p:spPr>
        <p:txBody>
          <a:bodyPr wrap="square" rtlCol="0">
            <a:spAutoFit/>
          </a:bodyPr>
          <a:lstStyle/>
          <a:p>
            <a:r>
              <a:rPr lang="en-GB" sz="4800" dirty="0"/>
              <a:t>He lived in Chicago</a:t>
            </a:r>
          </a:p>
        </p:txBody>
      </p:sp>
      <p:sp>
        <p:nvSpPr>
          <p:cNvPr id="6" name="TextBox 5">
            <a:extLst>
              <a:ext uri="{FF2B5EF4-FFF2-40B4-BE49-F238E27FC236}">
                <a16:creationId xmlns:a16="http://schemas.microsoft.com/office/drawing/2014/main" xmlns="" id="{15CF00B5-FFF9-4E96-B9E0-B0EB6B19E53D}"/>
              </a:ext>
            </a:extLst>
          </p:cNvPr>
          <p:cNvSpPr txBox="1"/>
          <p:nvPr/>
        </p:nvSpPr>
        <p:spPr>
          <a:xfrm>
            <a:off x="2665143" y="4580928"/>
            <a:ext cx="8519530" cy="830997"/>
          </a:xfrm>
          <a:prstGeom prst="rect">
            <a:avLst/>
          </a:prstGeom>
          <a:noFill/>
        </p:spPr>
        <p:txBody>
          <a:bodyPr wrap="square" rtlCol="0">
            <a:spAutoFit/>
          </a:bodyPr>
          <a:lstStyle/>
          <a:p>
            <a:r>
              <a:rPr lang="en-GB" sz="4800" dirty="0"/>
              <a:t>His job interview ran over time</a:t>
            </a:r>
          </a:p>
        </p:txBody>
      </p:sp>
      <p:sp>
        <p:nvSpPr>
          <p:cNvPr id="7" name="TextBox 6">
            <a:extLst>
              <a:ext uri="{FF2B5EF4-FFF2-40B4-BE49-F238E27FC236}">
                <a16:creationId xmlns:a16="http://schemas.microsoft.com/office/drawing/2014/main" xmlns="" id="{31DF7826-7E8B-47C1-9D5C-B9F9D81089A8}"/>
              </a:ext>
            </a:extLst>
          </p:cNvPr>
          <p:cNvSpPr txBox="1"/>
          <p:nvPr/>
        </p:nvSpPr>
        <p:spPr>
          <a:xfrm>
            <a:off x="2665143" y="2505670"/>
            <a:ext cx="7917363" cy="830997"/>
          </a:xfrm>
          <a:prstGeom prst="rect">
            <a:avLst/>
          </a:prstGeom>
          <a:noFill/>
        </p:spPr>
        <p:txBody>
          <a:bodyPr wrap="square" rtlCol="0">
            <a:spAutoFit/>
          </a:bodyPr>
          <a:lstStyle/>
          <a:p>
            <a:r>
              <a:rPr lang="en-GB" sz="4800" dirty="0"/>
              <a:t>His train broke down</a:t>
            </a:r>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1862254" y="4757856"/>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1862254" y="2646554"/>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a:t>Practice question </a:t>
            </a:r>
            <a:r>
              <a:rPr lang="en-GB" dirty="0" smtClean="0"/>
              <a:t>3:</a:t>
            </a:r>
            <a:r>
              <a:rPr lang="en-GB" dirty="0"/>
              <a:t/>
            </a:r>
            <a:br>
              <a:rPr lang="en-GB" dirty="0"/>
            </a:br>
            <a:r>
              <a:rPr lang="en-GB" dirty="0"/>
              <a:t>Why was Joe running late? Because:</a:t>
            </a:r>
          </a:p>
        </p:txBody>
      </p:sp>
      <p:sp>
        <p:nvSpPr>
          <p:cNvPr id="13" name="TextBox 12"/>
          <p:cNvSpPr txBox="1"/>
          <p:nvPr/>
        </p:nvSpPr>
        <p:spPr>
          <a:xfrm>
            <a:off x="5023500" y="6322098"/>
            <a:ext cx="1834500" cy="369332"/>
          </a:xfrm>
          <a:prstGeom prst="rect">
            <a:avLst/>
          </a:prstGeom>
          <a:noFill/>
        </p:spPr>
        <p:txBody>
          <a:bodyPr wrap="square" rtlCol="0">
            <a:spAutoFit/>
          </a:bodyPr>
          <a:lstStyle/>
          <a:p>
            <a:r>
              <a:rPr lang="en-GB" dirty="0" smtClean="0"/>
              <a:t>Question 3 of 3</a:t>
            </a:r>
            <a:endParaRPr lang="en-GB" dirty="0"/>
          </a:p>
        </p:txBody>
      </p:sp>
    </p:spTree>
    <p:extLst>
      <p:ext uri="{BB962C8B-B14F-4D97-AF65-F5344CB8AC3E}">
        <p14:creationId xmlns:p14="http://schemas.microsoft.com/office/powerpoint/2010/main" val="2985663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48360" y="1178560"/>
            <a:ext cx="10515600" cy="3892023"/>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800" dirty="0" smtClean="0"/>
              <a:t>Your </a:t>
            </a:r>
            <a:r>
              <a:rPr lang="en-GB" sz="2800" dirty="0"/>
              <a:t>group will </a:t>
            </a:r>
            <a:r>
              <a:rPr lang="en-GB" sz="2800" dirty="0" smtClean="0"/>
              <a:t>now have </a:t>
            </a:r>
            <a:r>
              <a:rPr lang="en-GB" sz="2800" b="1" dirty="0"/>
              <a:t>50 </a:t>
            </a:r>
            <a:r>
              <a:rPr lang="en-GB" sz="2800" dirty="0"/>
              <a:t>seconds to memorize </a:t>
            </a:r>
            <a:r>
              <a:rPr lang="en-GB" sz="2800" dirty="0" smtClean="0"/>
              <a:t>6 images</a:t>
            </a:r>
            <a:r>
              <a:rPr lang="en-GB" sz="2800" dirty="0"/>
              <a:t>, </a:t>
            </a:r>
            <a:r>
              <a:rPr lang="en-GB" sz="2800" dirty="0" smtClean="0"/>
              <a:t>12 words </a:t>
            </a:r>
            <a:r>
              <a:rPr lang="en-GB" sz="2800" dirty="0"/>
              <a:t>and a </a:t>
            </a:r>
            <a:r>
              <a:rPr lang="en-GB" sz="2800" dirty="0" smtClean="0"/>
              <a:t>short </a:t>
            </a:r>
            <a:r>
              <a:rPr lang="en-GB" sz="2800" dirty="0"/>
              <a:t>story. </a:t>
            </a:r>
            <a:r>
              <a:rPr lang="en-GB" sz="2800" b="1" dirty="0"/>
              <a:t>You will answer as a group. </a:t>
            </a:r>
          </a:p>
          <a:p>
            <a:endParaRPr lang="en-GB" sz="2800" b="1" dirty="0" smtClean="0"/>
          </a:p>
          <a:p>
            <a:r>
              <a:rPr lang="en-GB" sz="2800" b="1" dirty="0" smtClean="0"/>
              <a:t>You’re NOT allowed to write anything down.</a:t>
            </a:r>
            <a:endParaRPr lang="en-GB" sz="2800" b="1" dirty="0"/>
          </a:p>
          <a:p>
            <a:endParaRPr lang="en-GB" sz="2800" b="1" dirty="0"/>
          </a:p>
          <a:p>
            <a:r>
              <a:rPr lang="en-GB" sz="2800" dirty="0" smtClean="0"/>
              <a:t>Remember, group </a:t>
            </a:r>
            <a:r>
              <a:rPr lang="en-GB" sz="2800" dirty="0"/>
              <a:t>member can look at all three types of stimuli </a:t>
            </a:r>
            <a:r>
              <a:rPr lang="en-GB" sz="2800" i="1" dirty="0" smtClean="0"/>
              <a:t>OR </a:t>
            </a:r>
            <a:r>
              <a:rPr lang="en-GB" sz="2800" dirty="0" smtClean="0"/>
              <a:t>you </a:t>
            </a:r>
            <a:r>
              <a:rPr lang="en-GB" sz="2800" dirty="0"/>
              <a:t>can divide the tasks amongst yourselves</a:t>
            </a:r>
            <a:r>
              <a:rPr lang="en-GB" sz="2800" dirty="0" smtClean="0"/>
              <a:t>. Take a minute to discuss a strategy.</a:t>
            </a:r>
            <a:endParaRPr lang="en-GB" sz="2800" dirty="0"/>
          </a:p>
          <a:p>
            <a:r>
              <a:rPr lang="en-GB" sz="2800" dirty="0"/>
              <a:t> </a:t>
            </a:r>
          </a:p>
          <a:p>
            <a:r>
              <a:rPr lang="en-GB" sz="2800" dirty="0"/>
              <a:t>After the 50 seconds is up, we will ask you questions about all three types of things: images, words, story. There will be roughly the same number of questions about each type</a:t>
            </a:r>
            <a:r>
              <a:rPr lang="en-GB" sz="2800" dirty="0" smtClean="0"/>
              <a:t>.</a:t>
            </a:r>
            <a:endParaRPr lang="en-GB" sz="2800" dirty="0"/>
          </a:p>
        </p:txBody>
      </p:sp>
      <p:sp>
        <p:nvSpPr>
          <p:cNvPr id="3" name="Rounded Rectangle 2"/>
          <p:cNvSpPr/>
          <p:nvPr/>
        </p:nvSpPr>
        <p:spPr>
          <a:xfrm>
            <a:off x="4871720" y="5466080"/>
            <a:ext cx="2448560" cy="833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Next</a:t>
            </a:r>
            <a:endParaRPr lang="en-GB" dirty="0"/>
          </a:p>
        </p:txBody>
      </p:sp>
    </p:spTree>
    <p:extLst>
      <p:ext uri="{BB962C8B-B14F-4D97-AF65-F5344CB8AC3E}">
        <p14:creationId xmlns:p14="http://schemas.microsoft.com/office/powerpoint/2010/main" val="3322352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38C779BB-370E-4338-BF28-65A43C909975}"/>
              </a:ext>
            </a:extLst>
          </p:cNvPr>
          <p:cNvSpPr/>
          <p:nvPr/>
        </p:nvSpPr>
        <p:spPr>
          <a:xfrm>
            <a:off x="1550020" y="2931036"/>
            <a:ext cx="2575932" cy="1254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Images</a:t>
            </a:r>
          </a:p>
        </p:txBody>
      </p:sp>
      <p:sp>
        <p:nvSpPr>
          <p:cNvPr id="5" name="Rectangle: Rounded Corners 4">
            <a:extLst>
              <a:ext uri="{FF2B5EF4-FFF2-40B4-BE49-F238E27FC236}">
                <a16:creationId xmlns:a16="http://schemas.microsoft.com/office/drawing/2014/main" xmlns="" id="{51F2800B-B6F6-42C8-B287-A1D25BEDB9DE}"/>
              </a:ext>
            </a:extLst>
          </p:cNvPr>
          <p:cNvSpPr/>
          <p:nvPr/>
        </p:nvSpPr>
        <p:spPr>
          <a:xfrm>
            <a:off x="4808034" y="2931036"/>
            <a:ext cx="2575932" cy="1254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Words</a:t>
            </a:r>
          </a:p>
        </p:txBody>
      </p:sp>
      <p:sp>
        <p:nvSpPr>
          <p:cNvPr id="6" name="Rectangle: Rounded Corners 5">
            <a:extLst>
              <a:ext uri="{FF2B5EF4-FFF2-40B4-BE49-F238E27FC236}">
                <a16:creationId xmlns:a16="http://schemas.microsoft.com/office/drawing/2014/main" xmlns="" id="{31C6A7FC-2E87-4705-9796-400F10FD3769}"/>
              </a:ext>
            </a:extLst>
          </p:cNvPr>
          <p:cNvSpPr/>
          <p:nvPr/>
        </p:nvSpPr>
        <p:spPr>
          <a:xfrm>
            <a:off x="8066048" y="2931036"/>
            <a:ext cx="2575932" cy="1254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Story</a:t>
            </a:r>
          </a:p>
        </p:txBody>
      </p:sp>
      <p:sp>
        <p:nvSpPr>
          <p:cNvPr id="7" name="TextBox 6">
            <a:extLst>
              <a:ext uri="{FF2B5EF4-FFF2-40B4-BE49-F238E27FC236}">
                <a16:creationId xmlns:a16="http://schemas.microsoft.com/office/drawing/2014/main" xmlns="" id="{9D82AE84-8976-4F19-A0BC-F4F4AAA9700F}"/>
              </a:ext>
            </a:extLst>
          </p:cNvPr>
          <p:cNvSpPr txBox="1"/>
          <p:nvPr/>
        </p:nvSpPr>
        <p:spPr>
          <a:xfrm>
            <a:off x="1561173" y="334537"/>
            <a:ext cx="8642195" cy="1200329"/>
          </a:xfrm>
          <a:prstGeom prst="rect">
            <a:avLst/>
          </a:prstGeom>
          <a:noFill/>
        </p:spPr>
        <p:txBody>
          <a:bodyPr wrap="square" rtlCol="0">
            <a:spAutoFit/>
          </a:bodyPr>
          <a:lstStyle/>
          <a:p>
            <a:r>
              <a:rPr lang="en-GB" sz="2400" dirty="0" smtClean="0"/>
              <a:t>This is now the test. You will have </a:t>
            </a:r>
            <a:r>
              <a:rPr lang="en-GB" sz="2400" b="1" dirty="0" smtClean="0"/>
              <a:t>50 </a:t>
            </a:r>
            <a:r>
              <a:rPr lang="en-GB" sz="2400" dirty="0" smtClean="0"/>
              <a:t>seconds </a:t>
            </a:r>
            <a:r>
              <a:rPr lang="en-GB" sz="2400" dirty="0"/>
              <a:t>to memorise the following stimuli as a group</a:t>
            </a:r>
            <a:r>
              <a:rPr lang="en-GB" sz="2400" dirty="0" smtClean="0"/>
              <a:t>. The time starts when everyone has clicked on a button below. </a:t>
            </a:r>
            <a:endParaRPr lang="en-GB" sz="2400" dirty="0"/>
          </a:p>
        </p:txBody>
      </p:sp>
    </p:spTree>
    <p:extLst>
      <p:ext uri="{BB962C8B-B14F-4D97-AF65-F5344CB8AC3E}">
        <p14:creationId xmlns:p14="http://schemas.microsoft.com/office/powerpoint/2010/main" val="891787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096370" y="995680"/>
            <a:ext cx="7126121" cy="4734560"/>
            <a:chOff x="1107440" y="335279"/>
            <a:chExt cx="8795772" cy="5843868"/>
          </a:xfrm>
        </p:grpSpPr>
        <p:sp>
          <p:nvSpPr>
            <p:cNvPr id="8" name="Rectangle 7"/>
            <p:cNvSpPr/>
            <p:nvPr/>
          </p:nvSpPr>
          <p:spPr>
            <a:xfrm>
              <a:off x="1107440" y="335279"/>
              <a:ext cx="8795772" cy="5843868"/>
            </a:xfrm>
            <a:prstGeom prst="rect">
              <a:avLst/>
            </a:prstGeom>
            <a:solidFill>
              <a:srgbClr val="F5E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8619" t="32414" r="19339" b="30685"/>
            <a:stretch/>
          </p:blipFill>
          <p:spPr>
            <a:xfrm>
              <a:off x="1246892" y="487681"/>
              <a:ext cx="4162250" cy="185418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8381" t="31307" r="20153" b="30447"/>
            <a:stretch/>
          </p:blipFill>
          <p:spPr>
            <a:xfrm>
              <a:off x="5625852" y="335279"/>
              <a:ext cx="4123622" cy="1921783"/>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20165" t="33850" r="19128" b="29825"/>
            <a:stretch/>
          </p:blipFill>
          <p:spPr>
            <a:xfrm>
              <a:off x="5679440" y="2357120"/>
              <a:ext cx="4072686" cy="1825210"/>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17130" t="31205" r="19676" b="31317"/>
            <a:stretch/>
          </p:blipFill>
          <p:spPr>
            <a:xfrm>
              <a:off x="5503932" y="4197947"/>
              <a:ext cx="4239508" cy="1883153"/>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18907" t="31712" r="20922" b="36577"/>
            <a:stretch/>
          </p:blipFill>
          <p:spPr>
            <a:xfrm>
              <a:off x="1257052" y="2521547"/>
              <a:ext cx="4036707" cy="1593437"/>
            </a:xfrm>
            <a:prstGeom prst="rect">
              <a:avLst/>
            </a:prstGeom>
          </p:spPr>
        </p:pic>
        <p:pic>
          <p:nvPicPr>
            <p:cNvPr id="10" name="Picture 9"/>
            <p:cNvPicPr>
              <a:picLocks noChangeAspect="1"/>
            </p:cNvPicPr>
            <p:nvPr/>
          </p:nvPicPr>
          <p:blipFill rotWithShape="1">
            <a:blip r:embed="rId7">
              <a:extLst>
                <a:ext uri="{28A0092B-C50C-407E-A947-70E740481C1C}">
                  <a14:useLocalDpi xmlns:a14="http://schemas.microsoft.com/office/drawing/2010/main" val="0"/>
                </a:ext>
              </a:extLst>
            </a:blip>
            <a:srcRect l="19770" t="32799" r="19339" b="32991"/>
            <a:stretch/>
          </p:blipFill>
          <p:spPr>
            <a:xfrm>
              <a:off x="1206252" y="4230294"/>
              <a:ext cx="4084993" cy="1718981"/>
            </a:xfrm>
            <a:prstGeom prst="rect">
              <a:avLst/>
            </a:prstGeom>
          </p:spPr>
        </p:pic>
      </p:grpSp>
      <p:sp>
        <p:nvSpPr>
          <p:cNvPr id="13" name="TextBox 12">
            <a:extLst>
              <a:ext uri="{FF2B5EF4-FFF2-40B4-BE49-F238E27FC236}">
                <a16:creationId xmlns:a16="http://schemas.microsoft.com/office/drawing/2014/main" xmlns="" id="{B2A0ECF0-331A-4EB2-86F3-77CAECDBE218}"/>
              </a:ext>
            </a:extLst>
          </p:cNvPr>
          <p:cNvSpPr txBox="1"/>
          <p:nvPr/>
        </p:nvSpPr>
        <p:spPr>
          <a:xfrm>
            <a:off x="0" y="6396335"/>
            <a:ext cx="2832410" cy="461665"/>
          </a:xfrm>
          <a:prstGeom prst="rect">
            <a:avLst/>
          </a:prstGeom>
          <a:noFill/>
        </p:spPr>
        <p:txBody>
          <a:bodyPr wrap="square" rtlCol="0">
            <a:spAutoFit/>
          </a:bodyPr>
          <a:lstStyle/>
          <a:p>
            <a:r>
              <a:rPr lang="en-GB" sz="2400" dirty="0">
                <a:solidFill>
                  <a:srgbClr val="FF0000"/>
                </a:solidFill>
              </a:rPr>
              <a:t>Images </a:t>
            </a:r>
            <a:r>
              <a:rPr lang="en-GB" sz="2400" dirty="0" smtClean="0">
                <a:solidFill>
                  <a:srgbClr val="FF0000"/>
                </a:solidFill>
              </a:rPr>
              <a:t>TEST</a:t>
            </a:r>
            <a:endParaRPr lang="en-GB" dirty="0">
              <a:solidFill>
                <a:srgbClr val="FF0000"/>
              </a:solidFill>
            </a:endParaRPr>
          </a:p>
        </p:txBody>
      </p:sp>
      <p:sp>
        <p:nvSpPr>
          <p:cNvPr id="14" name="Right Arrow 13"/>
          <p:cNvSpPr/>
          <p:nvPr/>
        </p:nvSpPr>
        <p:spPr>
          <a:xfrm flipH="1">
            <a:off x="10059902" y="51343"/>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10053955" y="815819"/>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16" name="TextBox 15"/>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0:48</a:t>
            </a:r>
            <a:endParaRPr lang="en-GB" dirty="0"/>
          </a:p>
        </p:txBody>
      </p:sp>
      <p:sp>
        <p:nvSpPr>
          <p:cNvPr id="18" name="TextBox 17"/>
          <p:cNvSpPr txBox="1"/>
          <p:nvPr/>
        </p:nvSpPr>
        <p:spPr>
          <a:xfrm>
            <a:off x="213360" y="152400"/>
            <a:ext cx="4866640" cy="646331"/>
          </a:xfrm>
          <a:prstGeom prst="rect">
            <a:avLst/>
          </a:prstGeom>
          <a:noFill/>
        </p:spPr>
        <p:txBody>
          <a:bodyPr wrap="square" rtlCol="0">
            <a:spAutoFit/>
          </a:bodyPr>
          <a:lstStyle/>
          <a:p>
            <a:r>
              <a:rPr lang="en-GB" dirty="0" smtClean="0"/>
              <a:t>Remember the following cars </a:t>
            </a:r>
            <a:br>
              <a:rPr lang="en-GB" dirty="0" smtClean="0"/>
            </a:br>
            <a:r>
              <a:rPr lang="en-GB" dirty="0" smtClean="0"/>
              <a:t>(click next for a different angle)</a:t>
            </a:r>
            <a:endParaRPr lang="en-GB" dirty="0"/>
          </a:p>
        </p:txBody>
      </p:sp>
      <p:sp>
        <p:nvSpPr>
          <p:cNvPr id="19" name="Rounded Rectangle 18"/>
          <p:cNvSpPr/>
          <p:nvPr/>
        </p:nvSpPr>
        <p:spPr>
          <a:xfrm>
            <a:off x="5084460" y="6027776"/>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a:t>
            </a:r>
            <a:endParaRPr lang="en-GB" dirty="0"/>
          </a:p>
        </p:txBody>
      </p:sp>
    </p:spTree>
    <p:extLst>
      <p:ext uri="{BB962C8B-B14F-4D97-AF65-F5344CB8AC3E}">
        <p14:creationId xmlns:p14="http://schemas.microsoft.com/office/powerpoint/2010/main" val="2371569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B2A0ECF0-331A-4EB2-86F3-77CAECDBE218}"/>
              </a:ext>
            </a:extLst>
          </p:cNvPr>
          <p:cNvSpPr txBox="1"/>
          <p:nvPr/>
        </p:nvSpPr>
        <p:spPr>
          <a:xfrm>
            <a:off x="0" y="6396335"/>
            <a:ext cx="2832410" cy="461665"/>
          </a:xfrm>
          <a:prstGeom prst="rect">
            <a:avLst/>
          </a:prstGeom>
          <a:noFill/>
        </p:spPr>
        <p:txBody>
          <a:bodyPr wrap="square" rtlCol="0">
            <a:spAutoFit/>
          </a:bodyPr>
          <a:lstStyle/>
          <a:p>
            <a:r>
              <a:rPr lang="en-GB" sz="2400" dirty="0">
                <a:solidFill>
                  <a:srgbClr val="FF0000"/>
                </a:solidFill>
              </a:rPr>
              <a:t>Images </a:t>
            </a:r>
            <a:r>
              <a:rPr lang="en-GB" sz="2400" dirty="0" smtClean="0">
                <a:solidFill>
                  <a:srgbClr val="FF0000"/>
                </a:solidFill>
              </a:rPr>
              <a:t>TEST</a:t>
            </a:r>
            <a:endParaRPr lang="en-GB" dirty="0">
              <a:solidFill>
                <a:srgbClr val="FF0000"/>
              </a:solidFill>
            </a:endParaRPr>
          </a:p>
        </p:txBody>
      </p:sp>
      <p:sp>
        <p:nvSpPr>
          <p:cNvPr id="14" name="Right Arrow 13"/>
          <p:cNvSpPr/>
          <p:nvPr/>
        </p:nvSpPr>
        <p:spPr>
          <a:xfrm flipH="1">
            <a:off x="10059902" y="51343"/>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10053955" y="815819"/>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16" name="TextBox 15"/>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0:48</a:t>
            </a:r>
            <a:endParaRPr lang="en-GB" dirty="0"/>
          </a:p>
        </p:txBody>
      </p:sp>
      <p:sp>
        <p:nvSpPr>
          <p:cNvPr id="18" name="TextBox 17"/>
          <p:cNvSpPr txBox="1"/>
          <p:nvPr/>
        </p:nvSpPr>
        <p:spPr>
          <a:xfrm>
            <a:off x="213360" y="152400"/>
            <a:ext cx="4866640" cy="646331"/>
          </a:xfrm>
          <a:prstGeom prst="rect">
            <a:avLst/>
          </a:prstGeom>
          <a:noFill/>
        </p:spPr>
        <p:txBody>
          <a:bodyPr wrap="square" rtlCol="0">
            <a:spAutoFit/>
          </a:bodyPr>
          <a:lstStyle/>
          <a:p>
            <a:r>
              <a:rPr lang="en-GB" dirty="0" smtClean="0"/>
              <a:t>Remember the following cars </a:t>
            </a:r>
            <a:br>
              <a:rPr lang="en-GB" dirty="0" smtClean="0"/>
            </a:br>
            <a:r>
              <a:rPr lang="en-GB" dirty="0" smtClean="0"/>
              <a:t>(click next for a different angle)</a:t>
            </a:r>
            <a:endParaRPr lang="en-GB" dirty="0"/>
          </a:p>
        </p:txBody>
      </p:sp>
      <p:sp>
        <p:nvSpPr>
          <p:cNvPr id="17" name="Rounded Rectangle 16"/>
          <p:cNvSpPr/>
          <p:nvPr/>
        </p:nvSpPr>
        <p:spPr>
          <a:xfrm>
            <a:off x="3855720" y="6027776"/>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a:t>
            </a:r>
            <a:endParaRPr lang="en-GB" dirty="0"/>
          </a:p>
        </p:txBody>
      </p:sp>
      <p:sp>
        <p:nvSpPr>
          <p:cNvPr id="20" name="Rounded Rectangle 19"/>
          <p:cNvSpPr/>
          <p:nvPr/>
        </p:nvSpPr>
        <p:spPr>
          <a:xfrm>
            <a:off x="6036965" y="6017672"/>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a:t>
            </a:r>
            <a:endParaRPr lang="en-GB" dirty="0"/>
          </a:p>
        </p:txBody>
      </p:sp>
      <p:sp>
        <p:nvSpPr>
          <p:cNvPr id="22" name="Rectangle 21"/>
          <p:cNvSpPr/>
          <p:nvPr/>
        </p:nvSpPr>
        <p:spPr>
          <a:xfrm>
            <a:off x="2096370" y="995680"/>
            <a:ext cx="7126121" cy="4734560"/>
          </a:xfrm>
          <a:prstGeom prst="rect">
            <a:avLst/>
          </a:prstGeom>
          <a:solidFill>
            <a:srgbClr val="F5E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8763" t="29916" r="20059" b="32991"/>
          <a:stretch/>
        </p:blipFill>
        <p:spPr>
          <a:xfrm>
            <a:off x="2265680" y="1129905"/>
            <a:ext cx="3393750" cy="1541163"/>
          </a:xfrm>
          <a:prstGeom prst="rect">
            <a:avLst/>
          </a:prstGeom>
        </p:spPr>
      </p:pic>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19770" t="30493" r="22218" b="32030"/>
          <a:stretch/>
        </p:blipFill>
        <p:spPr>
          <a:xfrm>
            <a:off x="6004417" y="1029225"/>
            <a:ext cx="3218074" cy="1557133"/>
          </a:xfrm>
          <a:prstGeom prst="rect">
            <a:avLst/>
          </a:prstGeom>
        </p:spPr>
      </p:pic>
      <p:pic>
        <p:nvPicPr>
          <p:cNvPr id="29" name="Picture 28"/>
          <p:cNvPicPr>
            <a:picLocks noChangeAspect="1"/>
          </p:cNvPicPr>
          <p:nvPr/>
        </p:nvPicPr>
        <p:blipFill rotWithShape="1">
          <a:blip r:embed="rId4">
            <a:extLst>
              <a:ext uri="{28A0092B-C50C-407E-A947-70E740481C1C}">
                <a14:useLocalDpi xmlns:a14="http://schemas.microsoft.com/office/drawing/2010/main" val="0"/>
              </a:ext>
            </a:extLst>
          </a:blip>
          <a:srcRect l="18331" t="33375" r="21642" b="32991"/>
          <a:stretch/>
        </p:blipFill>
        <p:spPr>
          <a:xfrm>
            <a:off x="2297621" y="2727026"/>
            <a:ext cx="3329868" cy="1397427"/>
          </a:xfrm>
          <a:prstGeom prst="rect">
            <a:avLst/>
          </a:prstGeom>
        </p:spPr>
      </p:pic>
      <p:pic>
        <p:nvPicPr>
          <p:cNvPr id="30" name="Picture 29"/>
          <p:cNvPicPr>
            <a:picLocks noChangeAspect="1"/>
          </p:cNvPicPr>
          <p:nvPr/>
        </p:nvPicPr>
        <p:blipFill rotWithShape="1">
          <a:blip r:embed="rId5">
            <a:extLst>
              <a:ext uri="{28A0092B-C50C-407E-A947-70E740481C1C}">
                <a14:useLocalDpi xmlns:a14="http://schemas.microsoft.com/office/drawing/2010/main" val="0"/>
              </a:ext>
            </a:extLst>
          </a:blip>
          <a:srcRect l="19627" t="31645" r="20490" b="30685"/>
          <a:stretch/>
        </p:blipFill>
        <p:spPr>
          <a:xfrm>
            <a:off x="5814849" y="2671068"/>
            <a:ext cx="3321882" cy="1565117"/>
          </a:xfrm>
          <a:prstGeom prst="rect">
            <a:avLst/>
          </a:prstGeom>
        </p:spPr>
      </p:pic>
      <p:pic>
        <p:nvPicPr>
          <p:cNvPr id="31" name="Picture 30"/>
          <p:cNvPicPr>
            <a:picLocks noChangeAspect="1"/>
          </p:cNvPicPr>
          <p:nvPr/>
        </p:nvPicPr>
        <p:blipFill rotWithShape="1">
          <a:blip r:embed="rId6">
            <a:extLst>
              <a:ext uri="{28A0092B-C50C-407E-A947-70E740481C1C}">
                <a14:useLocalDpi xmlns:a14="http://schemas.microsoft.com/office/drawing/2010/main" val="0"/>
              </a:ext>
            </a:extLst>
          </a:blip>
          <a:srcRect l="23369" t="32030" r="23081" b="31261"/>
          <a:stretch/>
        </p:blipFill>
        <p:spPr>
          <a:xfrm>
            <a:off x="2631786" y="4260249"/>
            <a:ext cx="2858646" cy="1467746"/>
          </a:xfrm>
          <a:prstGeom prst="rect">
            <a:avLst/>
          </a:prstGeom>
        </p:spPr>
      </p:pic>
      <p:pic>
        <p:nvPicPr>
          <p:cNvPr id="32" name="Picture 31"/>
          <p:cNvPicPr>
            <a:picLocks noChangeAspect="1"/>
          </p:cNvPicPr>
          <p:nvPr/>
        </p:nvPicPr>
        <p:blipFill rotWithShape="1">
          <a:blip r:embed="rId7">
            <a:extLst>
              <a:ext uri="{28A0092B-C50C-407E-A947-70E740481C1C}">
                <a14:useLocalDpi xmlns:a14="http://schemas.microsoft.com/office/drawing/2010/main" val="0"/>
              </a:ext>
            </a:extLst>
          </a:blip>
          <a:srcRect l="17900" t="33376" r="20059" b="33567"/>
          <a:stretch/>
        </p:blipFill>
        <p:spPr>
          <a:xfrm>
            <a:off x="5758055" y="4275489"/>
            <a:ext cx="3441662" cy="1373471"/>
          </a:xfrm>
          <a:prstGeom prst="rect">
            <a:avLst/>
          </a:prstGeom>
        </p:spPr>
      </p:pic>
    </p:spTree>
    <p:extLst>
      <p:ext uri="{BB962C8B-B14F-4D97-AF65-F5344CB8AC3E}">
        <p14:creationId xmlns:p14="http://schemas.microsoft.com/office/powerpoint/2010/main" val="2949903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B2A0ECF0-331A-4EB2-86F3-77CAECDBE218}"/>
              </a:ext>
            </a:extLst>
          </p:cNvPr>
          <p:cNvSpPr txBox="1"/>
          <p:nvPr/>
        </p:nvSpPr>
        <p:spPr>
          <a:xfrm>
            <a:off x="0" y="6396335"/>
            <a:ext cx="2832410" cy="461665"/>
          </a:xfrm>
          <a:prstGeom prst="rect">
            <a:avLst/>
          </a:prstGeom>
          <a:noFill/>
        </p:spPr>
        <p:txBody>
          <a:bodyPr wrap="square" rtlCol="0">
            <a:spAutoFit/>
          </a:bodyPr>
          <a:lstStyle/>
          <a:p>
            <a:r>
              <a:rPr lang="en-GB" sz="2400" dirty="0">
                <a:solidFill>
                  <a:srgbClr val="FF0000"/>
                </a:solidFill>
              </a:rPr>
              <a:t>Images </a:t>
            </a:r>
            <a:r>
              <a:rPr lang="en-GB" sz="2400" dirty="0" smtClean="0">
                <a:solidFill>
                  <a:srgbClr val="FF0000"/>
                </a:solidFill>
              </a:rPr>
              <a:t>TEST</a:t>
            </a:r>
            <a:endParaRPr lang="en-GB" dirty="0">
              <a:solidFill>
                <a:srgbClr val="FF0000"/>
              </a:solidFill>
            </a:endParaRPr>
          </a:p>
        </p:txBody>
      </p:sp>
      <p:sp>
        <p:nvSpPr>
          <p:cNvPr id="14" name="Right Arrow 13"/>
          <p:cNvSpPr/>
          <p:nvPr/>
        </p:nvSpPr>
        <p:spPr>
          <a:xfrm flipH="1">
            <a:off x="10059902" y="51343"/>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10053955" y="815819"/>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16" name="TextBox 15"/>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0:48</a:t>
            </a:r>
            <a:endParaRPr lang="en-GB" dirty="0"/>
          </a:p>
        </p:txBody>
      </p:sp>
      <p:sp>
        <p:nvSpPr>
          <p:cNvPr id="18" name="TextBox 17"/>
          <p:cNvSpPr txBox="1"/>
          <p:nvPr/>
        </p:nvSpPr>
        <p:spPr>
          <a:xfrm>
            <a:off x="213360" y="152400"/>
            <a:ext cx="4866640" cy="646331"/>
          </a:xfrm>
          <a:prstGeom prst="rect">
            <a:avLst/>
          </a:prstGeom>
          <a:noFill/>
        </p:spPr>
        <p:txBody>
          <a:bodyPr wrap="square" rtlCol="0">
            <a:spAutoFit/>
          </a:bodyPr>
          <a:lstStyle/>
          <a:p>
            <a:r>
              <a:rPr lang="en-GB" dirty="0" smtClean="0"/>
              <a:t>Remember the following cars </a:t>
            </a:r>
            <a:br>
              <a:rPr lang="en-GB" dirty="0" smtClean="0"/>
            </a:br>
            <a:r>
              <a:rPr lang="en-GB" dirty="0" smtClean="0"/>
              <a:t>(click PREVIOUS for a different angle)</a:t>
            </a:r>
            <a:endParaRPr lang="en-GB" dirty="0"/>
          </a:p>
        </p:txBody>
      </p:sp>
      <p:sp>
        <p:nvSpPr>
          <p:cNvPr id="17" name="Rounded Rectangle 16"/>
          <p:cNvSpPr/>
          <p:nvPr/>
        </p:nvSpPr>
        <p:spPr>
          <a:xfrm>
            <a:off x="4953000" y="5990418"/>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a:t>
            </a:r>
            <a:endParaRPr lang="en-GB" dirty="0"/>
          </a:p>
        </p:txBody>
      </p:sp>
      <p:sp>
        <p:nvSpPr>
          <p:cNvPr id="22" name="Rectangle 21"/>
          <p:cNvSpPr/>
          <p:nvPr/>
        </p:nvSpPr>
        <p:spPr>
          <a:xfrm>
            <a:off x="2096370" y="995680"/>
            <a:ext cx="7126121" cy="4734560"/>
          </a:xfrm>
          <a:prstGeom prst="rect">
            <a:avLst/>
          </a:prstGeom>
          <a:solidFill>
            <a:srgbClr val="F5E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9339" t="32991" r="20490" b="31069"/>
          <a:stretch/>
        </p:blipFill>
        <p:spPr>
          <a:xfrm>
            <a:off x="2644648" y="1117808"/>
            <a:ext cx="3171952" cy="1419031"/>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0635" t="32030" r="22794" b="31838"/>
          <a:stretch/>
        </p:blipFill>
        <p:spPr>
          <a:xfrm>
            <a:off x="6138226" y="1050314"/>
            <a:ext cx="2982242" cy="1426619"/>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20922" t="32414" r="19339" b="30685"/>
          <a:stretch/>
        </p:blipFill>
        <p:spPr>
          <a:xfrm>
            <a:off x="6048495" y="2594671"/>
            <a:ext cx="3149187" cy="1456973"/>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17900" t="31838" r="24233" b="31453"/>
          <a:stretch/>
        </p:blipFill>
        <p:spPr>
          <a:xfrm>
            <a:off x="2565894" y="4138615"/>
            <a:ext cx="3050538" cy="1449385"/>
          </a:xfrm>
          <a:prstGeom prst="rect">
            <a:avLst/>
          </a:prstGeom>
        </p:spPr>
      </p:pic>
      <p:pic>
        <p:nvPicPr>
          <p:cNvPr id="8" name="Picture 7"/>
          <p:cNvPicPr>
            <a:picLocks noChangeAspect="1"/>
          </p:cNvPicPr>
          <p:nvPr/>
        </p:nvPicPr>
        <p:blipFill rotWithShape="1">
          <a:blip r:embed="rId6">
            <a:extLst>
              <a:ext uri="{28A0092B-C50C-407E-A947-70E740481C1C}">
                <a14:useLocalDpi xmlns:a14="http://schemas.microsoft.com/office/drawing/2010/main" val="0"/>
              </a:ext>
            </a:extLst>
          </a:blip>
          <a:srcRect l="17611" t="31069" r="20202" b="32991"/>
          <a:stretch/>
        </p:blipFill>
        <p:spPr>
          <a:xfrm>
            <a:off x="5841839" y="4208786"/>
            <a:ext cx="3278190" cy="1419031"/>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l="17036" t="31645" r="22937" b="30877"/>
          <a:stretch/>
        </p:blipFill>
        <p:spPr>
          <a:xfrm>
            <a:off x="2453045" y="2594671"/>
            <a:ext cx="3276236" cy="1532053"/>
          </a:xfrm>
          <a:prstGeom prst="rect">
            <a:avLst/>
          </a:prstGeom>
        </p:spPr>
      </p:pic>
    </p:spTree>
    <p:extLst>
      <p:ext uri="{BB962C8B-B14F-4D97-AF65-F5344CB8AC3E}">
        <p14:creationId xmlns:p14="http://schemas.microsoft.com/office/powerpoint/2010/main" val="1166833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1290320"/>
            <a:ext cx="10515600" cy="4927600"/>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smtClean="0"/>
              <a:t>In this practice round, you will have </a:t>
            </a:r>
            <a:r>
              <a:rPr lang="en-GB" b="1" dirty="0" smtClean="0"/>
              <a:t>15 </a:t>
            </a:r>
            <a:r>
              <a:rPr lang="en-GB" dirty="0" smtClean="0"/>
              <a:t>seconds </a:t>
            </a:r>
            <a:r>
              <a:rPr lang="en-GB" dirty="0" smtClean="0"/>
              <a:t>to remember </a:t>
            </a:r>
            <a:r>
              <a:rPr lang="en-GB" b="1" dirty="0" smtClean="0"/>
              <a:t>3</a:t>
            </a:r>
            <a:r>
              <a:rPr lang="en-GB" dirty="0" smtClean="0"/>
              <a:t> images</a:t>
            </a:r>
            <a:r>
              <a:rPr lang="en-GB" dirty="0"/>
              <a:t>, </a:t>
            </a:r>
            <a:r>
              <a:rPr lang="en-GB" b="1" dirty="0" smtClean="0"/>
              <a:t>3</a:t>
            </a:r>
            <a:r>
              <a:rPr lang="en-GB" dirty="0" smtClean="0"/>
              <a:t> words </a:t>
            </a:r>
            <a:r>
              <a:rPr lang="en-GB" dirty="0"/>
              <a:t>and a </a:t>
            </a:r>
            <a:r>
              <a:rPr lang="en-GB" dirty="0" smtClean="0"/>
              <a:t>one sentence story.</a:t>
            </a:r>
          </a:p>
          <a:p>
            <a:endParaRPr lang="en-GB" b="1" dirty="0"/>
          </a:p>
          <a:p>
            <a:r>
              <a:rPr lang="en-GB" b="1" dirty="0" smtClean="0"/>
              <a:t>You </a:t>
            </a:r>
            <a:r>
              <a:rPr lang="en-GB" b="1" dirty="0"/>
              <a:t>will answer as a group</a:t>
            </a:r>
            <a:r>
              <a:rPr lang="en-GB" b="1" dirty="0" smtClean="0"/>
              <a:t>.</a:t>
            </a:r>
          </a:p>
          <a:p>
            <a:endParaRPr lang="en-GB" b="1" dirty="0"/>
          </a:p>
          <a:p>
            <a:r>
              <a:rPr lang="en-GB" dirty="0"/>
              <a:t>This means that each group member can look at all three types of stimuli (images, words, story), or you can divide the tasks amongst yourselves</a:t>
            </a:r>
            <a:r>
              <a:rPr lang="en-GB" dirty="0" smtClean="0"/>
              <a:t>.</a:t>
            </a:r>
            <a:endParaRPr lang="en-GB" dirty="0" smtClean="0"/>
          </a:p>
          <a:p>
            <a:endParaRPr lang="en-GB" dirty="0"/>
          </a:p>
          <a:p>
            <a:r>
              <a:rPr lang="en-GB" dirty="0"/>
              <a:t>After the </a:t>
            </a:r>
            <a:r>
              <a:rPr lang="en-GB" dirty="0" smtClean="0"/>
              <a:t>15 seconds </a:t>
            </a:r>
            <a:r>
              <a:rPr lang="en-GB" dirty="0"/>
              <a:t>is up, we will ask you questions about all three types of things: images, words, story. There will be roughly the same number of questions about each type.</a:t>
            </a:r>
          </a:p>
          <a:p>
            <a:endParaRPr lang="en-GB" dirty="0"/>
          </a:p>
          <a:p>
            <a:endParaRPr lang="en-GB" b="1" dirty="0" smtClean="0"/>
          </a:p>
          <a:p>
            <a:endParaRPr lang="en-GB" b="1" dirty="0"/>
          </a:p>
          <a:p>
            <a:endParaRPr lang="en-GB" dirty="0"/>
          </a:p>
        </p:txBody>
      </p:sp>
      <p:sp>
        <p:nvSpPr>
          <p:cNvPr id="3" name="Rounded Rectangle 2"/>
          <p:cNvSpPr/>
          <p:nvPr/>
        </p:nvSpPr>
        <p:spPr>
          <a:xfrm>
            <a:off x="4871720" y="5466080"/>
            <a:ext cx="2448560" cy="833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Next</a:t>
            </a:r>
            <a:endParaRPr lang="en-GB" dirty="0"/>
          </a:p>
        </p:txBody>
      </p:sp>
    </p:spTree>
    <p:extLst>
      <p:ext uri="{BB962C8B-B14F-4D97-AF65-F5344CB8AC3E}">
        <p14:creationId xmlns:p14="http://schemas.microsoft.com/office/powerpoint/2010/main" val="516813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Pistol</a:t>
            </a:r>
          </a:p>
        </p:txBody>
      </p:sp>
      <p:sp>
        <p:nvSpPr>
          <p:cNvPr id="3" name="TextBox 2">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solidFill>
                  <a:srgbClr val="FF0000"/>
                </a:solidFill>
              </a:rPr>
              <a:t>Words </a:t>
            </a:r>
            <a:r>
              <a:rPr lang="en-GB" sz="2400" dirty="0" smtClean="0">
                <a:solidFill>
                  <a:srgbClr val="FF0000"/>
                </a:solidFill>
              </a:rPr>
              <a:t>TEST</a:t>
            </a:r>
            <a:endParaRPr lang="en-GB" dirty="0">
              <a:solidFill>
                <a:srgbClr val="FF0000"/>
              </a:solidFill>
            </a:endParaRPr>
          </a:p>
        </p:txBody>
      </p:sp>
      <p:sp>
        <p:nvSpPr>
          <p:cNvPr id="5" name="TextBox 4">
            <a:extLst>
              <a:ext uri="{FF2B5EF4-FFF2-40B4-BE49-F238E27FC236}">
                <a16:creationId xmlns:a16="http://schemas.microsoft.com/office/drawing/2014/main" xmlns="" id="{85B1B715-13F4-4ED4-AA8E-2510299DB547}"/>
              </a:ext>
            </a:extLst>
          </p:cNvPr>
          <p:cNvSpPr txBox="1"/>
          <p:nvPr/>
        </p:nvSpPr>
        <p:spPr>
          <a:xfrm>
            <a:off x="4460736" y="5704899"/>
            <a:ext cx="2442117" cy="646331"/>
          </a:xfrm>
          <a:prstGeom prst="rect">
            <a:avLst/>
          </a:prstGeom>
          <a:noFill/>
        </p:spPr>
        <p:txBody>
          <a:bodyPr wrap="square" rtlCol="0">
            <a:spAutoFit/>
          </a:bodyPr>
          <a:lstStyle/>
          <a:p>
            <a:pPr algn="ctr"/>
            <a:r>
              <a:rPr lang="en-GB" dirty="0"/>
              <a:t>Click </a:t>
            </a:r>
            <a:r>
              <a:rPr lang="en-GB" dirty="0" smtClean="0"/>
              <a:t>Next Word when you’re ready</a:t>
            </a:r>
            <a:endParaRPr lang="en-GB" dirty="0"/>
          </a:p>
        </p:txBody>
      </p:sp>
      <p:sp>
        <p:nvSpPr>
          <p:cNvPr id="6" name="Rounded Rectangle 5"/>
          <p:cNvSpPr/>
          <p:nvPr/>
        </p:nvSpPr>
        <p:spPr>
          <a:xfrm>
            <a:off x="4701354" y="50393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7" name="Right Arrow 6"/>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2" name="TextBox 1"/>
          <p:cNvSpPr txBox="1"/>
          <p:nvPr/>
        </p:nvSpPr>
        <p:spPr>
          <a:xfrm>
            <a:off x="8361680" y="3657600"/>
            <a:ext cx="1971040" cy="1200329"/>
          </a:xfrm>
          <a:prstGeom prst="rect">
            <a:avLst/>
          </a:prstGeom>
          <a:noFill/>
        </p:spPr>
        <p:txBody>
          <a:bodyPr wrap="square" rtlCol="0">
            <a:spAutoFit/>
          </a:bodyPr>
          <a:lstStyle/>
          <a:p>
            <a:r>
              <a:rPr lang="en-GB" i="1" dirty="0" smtClean="0">
                <a:solidFill>
                  <a:srgbClr val="FF0000"/>
                </a:solidFill>
              </a:rPr>
              <a:t>Can we have a max time that one word will stay up (e.g. 2 seconds)</a:t>
            </a:r>
            <a:endParaRPr lang="en-GB" i="1" dirty="0">
              <a:solidFill>
                <a:srgbClr val="FF0000"/>
              </a:solidFill>
            </a:endParaRPr>
          </a:p>
        </p:txBody>
      </p:sp>
      <p:sp>
        <p:nvSpPr>
          <p:cNvPr id="9" name="TextBox 8"/>
          <p:cNvSpPr txBox="1"/>
          <p:nvPr/>
        </p:nvSpPr>
        <p:spPr>
          <a:xfrm>
            <a:off x="5384800" y="6351230"/>
            <a:ext cx="670560" cy="369332"/>
          </a:xfrm>
          <a:prstGeom prst="rect">
            <a:avLst/>
          </a:prstGeom>
          <a:noFill/>
        </p:spPr>
        <p:txBody>
          <a:bodyPr wrap="square" rtlCol="0">
            <a:spAutoFit/>
          </a:bodyPr>
          <a:lstStyle/>
          <a:p>
            <a:r>
              <a:rPr lang="en-GB" dirty="0" smtClean="0"/>
              <a:t>1/12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0:50</a:t>
            </a:r>
            <a:endParaRPr lang="en-GB" dirty="0"/>
          </a:p>
        </p:txBody>
      </p:sp>
    </p:spTree>
    <p:extLst>
      <p:ext uri="{BB962C8B-B14F-4D97-AF65-F5344CB8AC3E}">
        <p14:creationId xmlns:p14="http://schemas.microsoft.com/office/powerpoint/2010/main" val="3854024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Fork</a:t>
            </a:r>
          </a:p>
        </p:txBody>
      </p:sp>
      <p:sp>
        <p:nvSpPr>
          <p:cNvPr id="3" name="TextBox 2">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solidFill>
                  <a:srgbClr val="FF0000"/>
                </a:solidFill>
              </a:rPr>
              <a:t>Words </a:t>
            </a:r>
            <a:r>
              <a:rPr lang="en-GB" sz="2400" dirty="0" smtClean="0">
                <a:solidFill>
                  <a:srgbClr val="FF0000"/>
                </a:solidFill>
              </a:rPr>
              <a:t>TEST</a:t>
            </a:r>
            <a:endParaRPr lang="en-GB" dirty="0">
              <a:solidFill>
                <a:srgbClr val="FF0000"/>
              </a:solidFill>
            </a:endParaRPr>
          </a:p>
        </p:txBody>
      </p:sp>
      <p:sp>
        <p:nvSpPr>
          <p:cNvPr id="6" name="Rounded Rectangle 5"/>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7" name="Right Arrow 6"/>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10" name="Rounded Rectangle 9"/>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11" name="TextBox 10"/>
          <p:cNvSpPr txBox="1"/>
          <p:nvPr/>
        </p:nvSpPr>
        <p:spPr>
          <a:xfrm>
            <a:off x="5384800" y="6351230"/>
            <a:ext cx="670560" cy="369332"/>
          </a:xfrm>
          <a:prstGeom prst="rect">
            <a:avLst/>
          </a:prstGeom>
          <a:noFill/>
        </p:spPr>
        <p:txBody>
          <a:bodyPr wrap="square" rtlCol="0">
            <a:spAutoFit/>
          </a:bodyPr>
          <a:lstStyle/>
          <a:p>
            <a:r>
              <a:rPr lang="en-GB" dirty="0"/>
              <a:t>2</a:t>
            </a:r>
            <a:r>
              <a:rPr lang="en-GB" dirty="0" smtClean="0"/>
              <a:t>/12</a:t>
            </a:r>
            <a:endParaRPr lang="en-GB" dirty="0"/>
          </a:p>
        </p:txBody>
      </p:sp>
      <p:sp>
        <p:nvSpPr>
          <p:cNvPr id="12" name="TextBox 11"/>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0:47</a:t>
            </a:r>
            <a:endParaRPr lang="en-GB" dirty="0"/>
          </a:p>
        </p:txBody>
      </p:sp>
    </p:spTree>
    <p:extLst>
      <p:ext uri="{BB962C8B-B14F-4D97-AF65-F5344CB8AC3E}">
        <p14:creationId xmlns:p14="http://schemas.microsoft.com/office/powerpoint/2010/main" val="967481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Pot</a:t>
            </a:r>
          </a:p>
        </p:txBody>
      </p:sp>
      <p:sp>
        <p:nvSpPr>
          <p:cNvPr id="3" name="TextBox 2">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9" name="TextBox 8">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14" name="TextBox 13">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15" name="Rounded Rectangle 1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16" name="Right Arrow 1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18" name="Rounded Rectangle 1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19" name="TextBox 18"/>
          <p:cNvSpPr txBox="1"/>
          <p:nvPr/>
        </p:nvSpPr>
        <p:spPr>
          <a:xfrm>
            <a:off x="5384800" y="6351230"/>
            <a:ext cx="670560" cy="369332"/>
          </a:xfrm>
          <a:prstGeom prst="rect">
            <a:avLst/>
          </a:prstGeom>
          <a:noFill/>
        </p:spPr>
        <p:txBody>
          <a:bodyPr wrap="square" rtlCol="0">
            <a:spAutoFit/>
          </a:bodyPr>
          <a:lstStyle/>
          <a:p>
            <a:r>
              <a:rPr lang="en-GB" dirty="0"/>
              <a:t>3</a:t>
            </a:r>
            <a:r>
              <a:rPr lang="en-GB" dirty="0" smtClean="0"/>
              <a:t>/12</a:t>
            </a:r>
            <a:endParaRPr lang="en-GB" dirty="0"/>
          </a:p>
        </p:txBody>
      </p:sp>
      <p:sp>
        <p:nvSpPr>
          <p:cNvPr id="20" name="TextBox 1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0:42</a:t>
            </a:r>
            <a:endParaRPr lang="en-GB" dirty="0"/>
          </a:p>
        </p:txBody>
      </p:sp>
    </p:spTree>
    <p:extLst>
      <p:ext uri="{BB962C8B-B14F-4D97-AF65-F5344CB8AC3E}">
        <p14:creationId xmlns:p14="http://schemas.microsoft.com/office/powerpoint/2010/main" val="4190826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Sword</a:t>
            </a:r>
          </a:p>
        </p:txBody>
      </p:sp>
      <p:sp>
        <p:nvSpPr>
          <p:cNvPr id="3" name="TextBox 2">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670560" cy="369332"/>
          </a:xfrm>
          <a:prstGeom prst="rect">
            <a:avLst/>
          </a:prstGeom>
          <a:noFill/>
        </p:spPr>
        <p:txBody>
          <a:bodyPr wrap="square" rtlCol="0">
            <a:spAutoFit/>
          </a:bodyPr>
          <a:lstStyle/>
          <a:p>
            <a:r>
              <a:rPr lang="en-GB" dirty="0"/>
              <a:t>4</a:t>
            </a:r>
            <a:r>
              <a:rPr lang="en-GB" dirty="0" smtClean="0"/>
              <a:t>/12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0:39</a:t>
            </a:r>
            <a:endParaRPr lang="en-GB" dirty="0"/>
          </a:p>
        </p:txBody>
      </p:sp>
    </p:spTree>
    <p:extLst>
      <p:ext uri="{BB962C8B-B14F-4D97-AF65-F5344CB8AC3E}">
        <p14:creationId xmlns:p14="http://schemas.microsoft.com/office/powerpoint/2010/main" val="197364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Vodka</a:t>
            </a:r>
          </a:p>
        </p:txBody>
      </p:sp>
      <p:sp>
        <p:nvSpPr>
          <p:cNvPr id="3" name="TextBox 2">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670560" cy="369332"/>
          </a:xfrm>
          <a:prstGeom prst="rect">
            <a:avLst/>
          </a:prstGeom>
          <a:noFill/>
        </p:spPr>
        <p:txBody>
          <a:bodyPr wrap="square" rtlCol="0">
            <a:spAutoFit/>
          </a:bodyPr>
          <a:lstStyle/>
          <a:p>
            <a:r>
              <a:rPr lang="en-GB" dirty="0"/>
              <a:t>5</a:t>
            </a:r>
            <a:r>
              <a:rPr lang="en-GB" dirty="0" smtClean="0"/>
              <a:t>/12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0:35</a:t>
            </a:r>
            <a:endParaRPr lang="en-GB" dirty="0"/>
          </a:p>
        </p:txBody>
      </p:sp>
    </p:spTree>
    <p:extLst>
      <p:ext uri="{BB962C8B-B14F-4D97-AF65-F5344CB8AC3E}">
        <p14:creationId xmlns:p14="http://schemas.microsoft.com/office/powerpoint/2010/main" val="970401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Rum</a:t>
            </a:r>
          </a:p>
        </p:txBody>
      </p:sp>
      <p:sp>
        <p:nvSpPr>
          <p:cNvPr id="3" name="TextBox 2">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670560" cy="369332"/>
          </a:xfrm>
          <a:prstGeom prst="rect">
            <a:avLst/>
          </a:prstGeom>
          <a:noFill/>
        </p:spPr>
        <p:txBody>
          <a:bodyPr wrap="square" rtlCol="0">
            <a:spAutoFit/>
          </a:bodyPr>
          <a:lstStyle/>
          <a:p>
            <a:r>
              <a:rPr lang="en-GB" dirty="0"/>
              <a:t>6</a:t>
            </a:r>
            <a:r>
              <a:rPr lang="en-GB" dirty="0" smtClean="0"/>
              <a:t>/12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0:30</a:t>
            </a:r>
            <a:endParaRPr lang="en-GB" dirty="0"/>
          </a:p>
        </p:txBody>
      </p:sp>
    </p:spTree>
    <p:extLst>
      <p:ext uri="{BB962C8B-B14F-4D97-AF65-F5344CB8AC3E}">
        <p14:creationId xmlns:p14="http://schemas.microsoft.com/office/powerpoint/2010/main" val="1076645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Bomb</a:t>
            </a:r>
          </a:p>
        </p:txBody>
      </p:sp>
      <p:sp>
        <p:nvSpPr>
          <p:cNvPr id="3" name="TextBox 2">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670560" cy="369332"/>
          </a:xfrm>
          <a:prstGeom prst="rect">
            <a:avLst/>
          </a:prstGeom>
          <a:noFill/>
        </p:spPr>
        <p:txBody>
          <a:bodyPr wrap="square" rtlCol="0">
            <a:spAutoFit/>
          </a:bodyPr>
          <a:lstStyle/>
          <a:p>
            <a:r>
              <a:rPr lang="en-GB" dirty="0"/>
              <a:t>7</a:t>
            </a:r>
            <a:r>
              <a:rPr lang="en-GB" dirty="0" smtClean="0"/>
              <a:t>/12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0:38</a:t>
            </a:r>
            <a:endParaRPr lang="en-GB" dirty="0"/>
          </a:p>
        </p:txBody>
      </p:sp>
    </p:spTree>
    <p:extLst>
      <p:ext uri="{BB962C8B-B14F-4D97-AF65-F5344CB8AC3E}">
        <p14:creationId xmlns:p14="http://schemas.microsoft.com/office/powerpoint/2010/main" val="2197077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Pan</a:t>
            </a:r>
          </a:p>
        </p:txBody>
      </p:sp>
      <p:sp>
        <p:nvSpPr>
          <p:cNvPr id="3" name="TextBox 2">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670560" cy="369332"/>
          </a:xfrm>
          <a:prstGeom prst="rect">
            <a:avLst/>
          </a:prstGeom>
          <a:noFill/>
        </p:spPr>
        <p:txBody>
          <a:bodyPr wrap="square" rtlCol="0">
            <a:spAutoFit/>
          </a:bodyPr>
          <a:lstStyle/>
          <a:p>
            <a:r>
              <a:rPr lang="en-GB" dirty="0"/>
              <a:t>8</a:t>
            </a:r>
            <a:r>
              <a:rPr lang="en-GB" dirty="0" smtClean="0"/>
              <a:t>/12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0:40</a:t>
            </a:r>
            <a:endParaRPr lang="en-GB" dirty="0"/>
          </a:p>
        </p:txBody>
      </p:sp>
    </p:spTree>
    <p:extLst>
      <p:ext uri="{BB962C8B-B14F-4D97-AF65-F5344CB8AC3E}">
        <p14:creationId xmlns:p14="http://schemas.microsoft.com/office/powerpoint/2010/main" val="489673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Wine</a:t>
            </a:r>
          </a:p>
        </p:txBody>
      </p:sp>
      <p:sp>
        <p:nvSpPr>
          <p:cNvPr id="3" name="TextBox 2">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670560" cy="369332"/>
          </a:xfrm>
          <a:prstGeom prst="rect">
            <a:avLst/>
          </a:prstGeom>
          <a:noFill/>
        </p:spPr>
        <p:txBody>
          <a:bodyPr wrap="square" rtlCol="0">
            <a:spAutoFit/>
          </a:bodyPr>
          <a:lstStyle/>
          <a:p>
            <a:r>
              <a:rPr lang="en-GB" dirty="0"/>
              <a:t>9</a:t>
            </a:r>
            <a:r>
              <a:rPr lang="en-GB" dirty="0" smtClean="0"/>
              <a:t>/12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0:15</a:t>
            </a:r>
            <a:endParaRPr lang="en-GB" dirty="0"/>
          </a:p>
        </p:txBody>
      </p:sp>
    </p:spTree>
    <p:extLst>
      <p:ext uri="{BB962C8B-B14F-4D97-AF65-F5344CB8AC3E}">
        <p14:creationId xmlns:p14="http://schemas.microsoft.com/office/powerpoint/2010/main" val="3278387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Spatula</a:t>
            </a:r>
          </a:p>
        </p:txBody>
      </p:sp>
      <p:sp>
        <p:nvSpPr>
          <p:cNvPr id="3" name="TextBox 2">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792480" cy="369332"/>
          </a:xfrm>
          <a:prstGeom prst="rect">
            <a:avLst/>
          </a:prstGeom>
          <a:noFill/>
        </p:spPr>
        <p:txBody>
          <a:bodyPr wrap="square" rtlCol="0">
            <a:spAutoFit/>
          </a:bodyPr>
          <a:lstStyle/>
          <a:p>
            <a:r>
              <a:rPr lang="en-GB" dirty="0" smtClean="0"/>
              <a:t>10/12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0:02</a:t>
            </a:r>
            <a:endParaRPr lang="en-GB" dirty="0"/>
          </a:p>
        </p:txBody>
      </p:sp>
    </p:spTree>
    <p:extLst>
      <p:ext uri="{BB962C8B-B14F-4D97-AF65-F5344CB8AC3E}">
        <p14:creationId xmlns:p14="http://schemas.microsoft.com/office/powerpoint/2010/main" val="3762622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38C779BB-370E-4338-BF28-65A43C909975}"/>
              </a:ext>
            </a:extLst>
          </p:cNvPr>
          <p:cNvSpPr/>
          <p:nvPr/>
        </p:nvSpPr>
        <p:spPr>
          <a:xfrm>
            <a:off x="1550020" y="2931036"/>
            <a:ext cx="2575932" cy="1254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Images</a:t>
            </a:r>
          </a:p>
        </p:txBody>
      </p:sp>
      <p:sp>
        <p:nvSpPr>
          <p:cNvPr id="5" name="Rectangle: Rounded Corners 4">
            <a:extLst>
              <a:ext uri="{FF2B5EF4-FFF2-40B4-BE49-F238E27FC236}">
                <a16:creationId xmlns:a16="http://schemas.microsoft.com/office/drawing/2014/main" xmlns="" id="{51F2800B-B6F6-42C8-B287-A1D25BEDB9DE}"/>
              </a:ext>
            </a:extLst>
          </p:cNvPr>
          <p:cNvSpPr/>
          <p:nvPr/>
        </p:nvSpPr>
        <p:spPr>
          <a:xfrm>
            <a:off x="4808034" y="2931036"/>
            <a:ext cx="2575932" cy="1254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Words</a:t>
            </a:r>
          </a:p>
        </p:txBody>
      </p:sp>
      <p:sp>
        <p:nvSpPr>
          <p:cNvPr id="6" name="Rectangle: Rounded Corners 5">
            <a:extLst>
              <a:ext uri="{FF2B5EF4-FFF2-40B4-BE49-F238E27FC236}">
                <a16:creationId xmlns:a16="http://schemas.microsoft.com/office/drawing/2014/main" xmlns="" id="{31C6A7FC-2E87-4705-9796-400F10FD3769}"/>
              </a:ext>
            </a:extLst>
          </p:cNvPr>
          <p:cNvSpPr/>
          <p:nvPr/>
        </p:nvSpPr>
        <p:spPr>
          <a:xfrm>
            <a:off x="8066048" y="2931036"/>
            <a:ext cx="2575932" cy="1254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Story</a:t>
            </a:r>
          </a:p>
        </p:txBody>
      </p:sp>
      <p:sp>
        <p:nvSpPr>
          <p:cNvPr id="7" name="TextBox 6">
            <a:extLst>
              <a:ext uri="{FF2B5EF4-FFF2-40B4-BE49-F238E27FC236}">
                <a16:creationId xmlns:a16="http://schemas.microsoft.com/office/drawing/2014/main" xmlns="" id="{9D82AE84-8976-4F19-A0BC-F4F4AAA9700F}"/>
              </a:ext>
            </a:extLst>
          </p:cNvPr>
          <p:cNvSpPr txBox="1"/>
          <p:nvPr/>
        </p:nvSpPr>
        <p:spPr>
          <a:xfrm>
            <a:off x="1561173" y="334537"/>
            <a:ext cx="8642195" cy="1569660"/>
          </a:xfrm>
          <a:prstGeom prst="rect">
            <a:avLst/>
          </a:prstGeom>
          <a:noFill/>
        </p:spPr>
        <p:txBody>
          <a:bodyPr wrap="square" rtlCol="0">
            <a:spAutoFit/>
          </a:bodyPr>
          <a:lstStyle/>
          <a:p>
            <a:r>
              <a:rPr lang="en-GB" sz="2400" dirty="0" smtClean="0"/>
              <a:t>In this practice round, you have </a:t>
            </a:r>
            <a:r>
              <a:rPr lang="en-GB" sz="2400" b="1" dirty="0" smtClean="0"/>
              <a:t>15 </a:t>
            </a:r>
            <a:r>
              <a:rPr lang="en-GB" sz="2400" dirty="0" smtClean="0"/>
              <a:t>seconds to memorise the following stimuli as a group. Each person can look at different stimuli if they choose (by clicking on one of the buttons). The time starts when everyone in your group has clicked on a button below. </a:t>
            </a:r>
            <a:endParaRPr lang="en-GB" sz="2400" dirty="0"/>
          </a:p>
        </p:txBody>
      </p:sp>
      <p:sp>
        <p:nvSpPr>
          <p:cNvPr id="2" name="Rectangle 1"/>
          <p:cNvSpPr/>
          <p:nvPr/>
        </p:nvSpPr>
        <p:spPr>
          <a:xfrm>
            <a:off x="3592180" y="5671234"/>
            <a:ext cx="3580780" cy="646331"/>
          </a:xfrm>
          <a:prstGeom prst="rect">
            <a:avLst/>
          </a:prstGeom>
        </p:spPr>
        <p:txBody>
          <a:bodyPr wrap="square">
            <a:spAutoFit/>
          </a:bodyPr>
          <a:lstStyle/>
          <a:p>
            <a:r>
              <a:rPr lang="en-GB" i="1" dirty="0"/>
              <a:t>There is a clock in the bottom corner that tells you how much time is left.</a:t>
            </a:r>
          </a:p>
        </p:txBody>
      </p:sp>
      <p:cxnSp>
        <p:nvCxnSpPr>
          <p:cNvPr id="8" name="Straight Arrow Connector 7"/>
          <p:cNvCxnSpPr/>
          <p:nvPr/>
        </p:nvCxnSpPr>
        <p:spPr>
          <a:xfrm>
            <a:off x="7172960" y="5994400"/>
            <a:ext cx="2438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712960" y="5595035"/>
            <a:ext cx="2052320" cy="646331"/>
          </a:xfrm>
          <a:prstGeom prst="rect">
            <a:avLst/>
          </a:prstGeom>
          <a:noFill/>
        </p:spPr>
        <p:txBody>
          <a:bodyPr wrap="square" rtlCol="0">
            <a:spAutoFit/>
          </a:bodyPr>
          <a:lstStyle/>
          <a:p>
            <a:r>
              <a:rPr lang="en-GB" dirty="0" smtClean="0"/>
              <a:t>Time remaining:</a:t>
            </a:r>
          </a:p>
          <a:p>
            <a:r>
              <a:rPr lang="en-GB" dirty="0" smtClean="0"/>
              <a:t>0:15</a:t>
            </a:r>
            <a:endParaRPr lang="en-GB" dirty="0"/>
          </a:p>
        </p:txBody>
      </p:sp>
      <p:sp>
        <p:nvSpPr>
          <p:cNvPr id="10" name="TextBox 9"/>
          <p:cNvSpPr txBox="1"/>
          <p:nvPr/>
        </p:nvSpPr>
        <p:spPr>
          <a:xfrm>
            <a:off x="10641980" y="334537"/>
            <a:ext cx="1605280" cy="2585323"/>
          </a:xfrm>
          <a:prstGeom prst="rect">
            <a:avLst/>
          </a:prstGeom>
          <a:noFill/>
        </p:spPr>
        <p:txBody>
          <a:bodyPr wrap="square" rtlCol="0">
            <a:spAutoFit/>
          </a:bodyPr>
          <a:lstStyle/>
          <a:p>
            <a:pPr algn="r"/>
            <a:r>
              <a:rPr lang="en-GB" dirty="0" smtClean="0">
                <a:solidFill>
                  <a:srgbClr val="FF0000"/>
                </a:solidFill>
              </a:rPr>
              <a:t>Is this possible? (i.e. can we stop anyone from looking at the stimuli until </a:t>
            </a:r>
            <a:r>
              <a:rPr lang="en-GB" i="1" dirty="0" smtClean="0">
                <a:solidFill>
                  <a:srgbClr val="FF0000"/>
                </a:solidFill>
              </a:rPr>
              <a:t>everyone </a:t>
            </a:r>
            <a:r>
              <a:rPr lang="en-GB" dirty="0" smtClean="0">
                <a:solidFill>
                  <a:srgbClr val="FF0000"/>
                </a:solidFill>
              </a:rPr>
              <a:t>has clicked on a button?)</a:t>
            </a:r>
            <a:endParaRPr lang="en-GB" dirty="0">
              <a:solidFill>
                <a:srgbClr val="FF0000"/>
              </a:solidFill>
            </a:endParaRPr>
          </a:p>
        </p:txBody>
      </p:sp>
      <p:cxnSp>
        <p:nvCxnSpPr>
          <p:cNvPr id="12" name="Straight Arrow Connector 11"/>
          <p:cNvCxnSpPr/>
          <p:nvPr/>
        </p:nvCxnSpPr>
        <p:spPr>
          <a:xfrm flipH="1">
            <a:off x="9926320" y="1635760"/>
            <a:ext cx="88392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880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Bourbon</a:t>
            </a:r>
          </a:p>
        </p:txBody>
      </p:sp>
      <p:sp>
        <p:nvSpPr>
          <p:cNvPr id="3" name="TextBox 2">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792480" cy="369332"/>
          </a:xfrm>
          <a:prstGeom prst="rect">
            <a:avLst/>
          </a:prstGeom>
          <a:noFill/>
        </p:spPr>
        <p:txBody>
          <a:bodyPr wrap="square" rtlCol="0">
            <a:spAutoFit/>
          </a:bodyPr>
          <a:lstStyle/>
          <a:p>
            <a:r>
              <a:rPr lang="en-GB" dirty="0" smtClean="0"/>
              <a:t>11/12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0:05</a:t>
            </a:r>
            <a:endParaRPr lang="en-GB" dirty="0"/>
          </a:p>
        </p:txBody>
      </p:sp>
    </p:spTree>
    <p:extLst>
      <p:ext uri="{BB962C8B-B14F-4D97-AF65-F5344CB8AC3E}">
        <p14:creationId xmlns:p14="http://schemas.microsoft.com/office/powerpoint/2010/main" val="3065628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Rifle</a:t>
            </a:r>
          </a:p>
        </p:txBody>
      </p:sp>
      <p:sp>
        <p:nvSpPr>
          <p:cNvPr id="3" name="TextBox 2">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792480" cy="369332"/>
          </a:xfrm>
          <a:prstGeom prst="rect">
            <a:avLst/>
          </a:prstGeom>
          <a:noFill/>
        </p:spPr>
        <p:txBody>
          <a:bodyPr wrap="square" rtlCol="0">
            <a:spAutoFit/>
          </a:bodyPr>
          <a:lstStyle/>
          <a:p>
            <a:r>
              <a:rPr lang="en-GB" dirty="0" smtClean="0"/>
              <a:t>12/12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0:06</a:t>
            </a:r>
            <a:endParaRPr lang="en-GB" dirty="0"/>
          </a:p>
        </p:txBody>
      </p:sp>
    </p:spTree>
    <p:extLst>
      <p:ext uri="{BB962C8B-B14F-4D97-AF65-F5344CB8AC3E}">
        <p14:creationId xmlns:p14="http://schemas.microsoft.com/office/powerpoint/2010/main" val="1303588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2320" y="2404745"/>
            <a:ext cx="10515600" cy="2573655"/>
          </a:xfrm>
        </p:spPr>
        <p:txBody>
          <a:bodyPr>
            <a:normAutofit fontScale="92500" lnSpcReduction="10000"/>
          </a:bodyPr>
          <a:lstStyle/>
          <a:p>
            <a:pPr marL="0" indent="0">
              <a:buNone/>
            </a:pPr>
            <a:r>
              <a:rPr lang="en-AU" i="1" spc="-15" dirty="0" smtClean="0">
                <a:latin typeface="Times New Roman" panose="02020603050405020304" pitchFamily="18" charset="0"/>
                <a:ea typeface="Times New Roman" panose="02020603050405020304" pitchFamily="18" charset="0"/>
              </a:rPr>
              <a:t>STORY</a:t>
            </a:r>
          </a:p>
          <a:p>
            <a:pPr marL="0" indent="0">
              <a:buNone/>
            </a:pPr>
            <a:r>
              <a:rPr lang="en-AU" i="1" spc="-15" dirty="0" smtClean="0">
                <a:latin typeface="Times New Roman" panose="02020603050405020304" pitchFamily="18" charset="0"/>
                <a:ea typeface="Times New Roman" panose="02020603050405020304" pitchFamily="18" charset="0"/>
              </a:rPr>
              <a:t>A </a:t>
            </a:r>
            <a:r>
              <a:rPr lang="en-AU" i="1" spc="-15" dirty="0">
                <a:latin typeface="Times New Roman" panose="02020603050405020304" pitchFamily="18" charset="0"/>
                <a:ea typeface="Times New Roman" panose="02020603050405020304" pitchFamily="18" charset="0"/>
              </a:rPr>
              <a:t>recent survey of supermarket </a:t>
            </a:r>
            <a:r>
              <a:rPr lang="en-AU" i="1" spc="-15" dirty="0" smtClean="0">
                <a:latin typeface="Times New Roman" panose="02020603050405020304" pitchFamily="18" charset="0"/>
                <a:ea typeface="Times New Roman" panose="02020603050405020304" pitchFamily="18" charset="0"/>
              </a:rPr>
              <a:t>shoppers in Baytown </a:t>
            </a:r>
            <a:r>
              <a:rPr lang="en-AU" i="1" spc="-15" dirty="0">
                <a:latin typeface="Times New Roman" panose="02020603050405020304" pitchFamily="18" charset="0"/>
                <a:ea typeface="Times New Roman" panose="02020603050405020304" pitchFamily="18" charset="0"/>
              </a:rPr>
              <a:t>revealed that eight out of ten trolleys have faulty wheels or are difficult to steer.  More than half of </a:t>
            </a:r>
            <a:r>
              <a:rPr lang="en-AU" i="1" spc="-15" dirty="0" smtClean="0">
                <a:latin typeface="Times New Roman" panose="02020603050405020304" pitchFamily="18" charset="0"/>
                <a:ea typeface="Times New Roman" panose="02020603050405020304" pitchFamily="18" charset="0"/>
              </a:rPr>
              <a:t>people reported </a:t>
            </a:r>
            <a:r>
              <a:rPr lang="en-AU" i="1" spc="-15" dirty="0">
                <a:latin typeface="Times New Roman" panose="02020603050405020304" pitchFamily="18" charset="0"/>
                <a:ea typeface="Times New Roman" panose="02020603050405020304" pitchFamily="18" charset="0"/>
              </a:rPr>
              <a:t>having had accidents with their trolleys.  These ranged from collisions with other shoppers to knocking into stacks of groceries on display.  Retailers claim that the problem is not with the trolleys, but that shoppers are not using them carefully.</a:t>
            </a:r>
            <a:endParaRPr lang="en-GB" i="1" dirty="0"/>
          </a:p>
        </p:txBody>
      </p:sp>
      <p:sp>
        <p:nvSpPr>
          <p:cNvPr id="4" name="TextBox 3">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Story </a:t>
            </a:r>
            <a:r>
              <a:rPr lang="en-GB" sz="2400" dirty="0" smtClean="0"/>
              <a:t>TEST</a:t>
            </a:r>
            <a:endParaRPr lang="en-GB" dirty="0"/>
          </a:p>
        </p:txBody>
      </p:sp>
      <p:sp>
        <p:nvSpPr>
          <p:cNvPr id="5" name="Right Arrow 4"/>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7" name="TextBox 6"/>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0:30</a:t>
            </a:r>
            <a:endParaRPr lang="en-GB" dirty="0"/>
          </a:p>
        </p:txBody>
      </p:sp>
    </p:spTree>
    <p:extLst>
      <p:ext uri="{BB962C8B-B14F-4D97-AF65-F5344CB8AC3E}">
        <p14:creationId xmlns:p14="http://schemas.microsoft.com/office/powerpoint/2010/main" val="3359381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7BBBD2-E889-425B-A820-AC2CF58403B7}"/>
              </a:ext>
            </a:extLst>
          </p:cNvPr>
          <p:cNvSpPr>
            <a:spLocks noGrp="1"/>
          </p:cNvSpPr>
          <p:nvPr>
            <p:ph type="title"/>
          </p:nvPr>
        </p:nvSpPr>
        <p:spPr/>
        <p:txBody>
          <a:bodyPr/>
          <a:lstStyle/>
          <a:p>
            <a:r>
              <a:rPr lang="en-GB" dirty="0"/>
              <a:t>Next we will ask you some questions about the stimuli.</a:t>
            </a:r>
          </a:p>
        </p:txBody>
      </p:sp>
      <p:sp>
        <p:nvSpPr>
          <p:cNvPr id="3" name="Rounded Rectangle 2"/>
          <p:cNvSpPr/>
          <p:nvPr/>
        </p:nvSpPr>
        <p:spPr>
          <a:xfrm>
            <a:off x="4480560" y="3200400"/>
            <a:ext cx="3230880" cy="1259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Continue to questions</a:t>
            </a:r>
            <a:endParaRPr lang="en-GB" sz="2400" dirty="0"/>
          </a:p>
        </p:txBody>
      </p:sp>
    </p:spTree>
    <p:extLst>
      <p:ext uri="{BB962C8B-B14F-4D97-AF65-F5344CB8AC3E}">
        <p14:creationId xmlns:p14="http://schemas.microsoft.com/office/powerpoint/2010/main" val="859834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3</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5841" y="1365700"/>
            <a:ext cx="7472090" cy="5223049"/>
          </a:xfrm>
          <a:prstGeom prst="rect">
            <a:avLst/>
          </a:prstGeom>
        </p:spPr>
      </p:pic>
      <p:sp>
        <p:nvSpPr>
          <p:cNvPr id="17" name="Title 1"/>
          <p:cNvSpPr txBox="1">
            <a:spLocks/>
          </p:cNvSpPr>
          <p:nvPr/>
        </p:nvSpPr>
        <p:spPr>
          <a:xfrm>
            <a:off x="444437" y="204021"/>
            <a:ext cx="1111038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smtClean="0"/>
              <a:t>Which of the following is a “target” car? </a:t>
            </a:r>
            <a:br>
              <a:rPr lang="en-GB" sz="2800" smtClean="0"/>
            </a:br>
            <a:r>
              <a:rPr lang="en-GB" sz="2800" smtClean="0"/>
              <a:t>[type 1, 2 or 3]</a:t>
            </a:r>
            <a:br>
              <a:rPr lang="en-GB" sz="2800" smtClean="0"/>
            </a:br>
            <a:endParaRPr lang="en-GB" sz="2800" dirty="0"/>
          </a:p>
        </p:txBody>
      </p:sp>
    </p:spTree>
    <p:extLst>
      <p:ext uri="{BB962C8B-B14F-4D97-AF65-F5344CB8AC3E}">
        <p14:creationId xmlns:p14="http://schemas.microsoft.com/office/powerpoint/2010/main" val="3556758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2665144" y="3543299"/>
            <a:ext cx="9171256" cy="769441"/>
          </a:xfrm>
          <a:prstGeom prst="rect">
            <a:avLst/>
          </a:prstGeom>
          <a:noFill/>
        </p:spPr>
        <p:txBody>
          <a:bodyPr wrap="square" rtlCol="0">
            <a:spAutoFit/>
          </a:bodyPr>
          <a:lstStyle/>
          <a:p>
            <a:r>
              <a:rPr lang="en-GB" sz="4400" dirty="0" smtClean="0"/>
              <a:t>Running into stacks of groceries </a:t>
            </a:r>
            <a:endParaRPr lang="en-GB" sz="44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2665143" y="4580928"/>
            <a:ext cx="8449897" cy="769441"/>
          </a:xfrm>
          <a:prstGeom prst="rect">
            <a:avLst/>
          </a:prstGeom>
          <a:noFill/>
        </p:spPr>
        <p:txBody>
          <a:bodyPr wrap="square" rtlCol="0">
            <a:spAutoFit/>
          </a:bodyPr>
          <a:lstStyle/>
          <a:p>
            <a:r>
              <a:rPr lang="en-GB" sz="4400" b="1" dirty="0" smtClean="0"/>
              <a:t>Having accidents with their carts</a:t>
            </a:r>
            <a:endParaRPr lang="en-GB" sz="4400" b="1"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2665144" y="2505670"/>
            <a:ext cx="8094296" cy="769441"/>
          </a:xfrm>
          <a:prstGeom prst="rect">
            <a:avLst/>
          </a:prstGeom>
          <a:noFill/>
        </p:spPr>
        <p:txBody>
          <a:bodyPr wrap="square" rtlCol="0">
            <a:spAutoFit/>
          </a:bodyPr>
          <a:lstStyle/>
          <a:p>
            <a:r>
              <a:rPr lang="en-GB" sz="4400" dirty="0" smtClean="0"/>
              <a:t>Collisions with other shoppers</a:t>
            </a:r>
            <a:endParaRPr lang="en-GB" sz="44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1862254" y="4757856"/>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1862254" y="2646554"/>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fontScale="90000"/>
          </a:bodyPr>
          <a:lstStyle/>
          <a:p>
            <a:pPr algn="ctr" hangingPunct="0"/>
            <a:r>
              <a:rPr lang="en-GB" sz="2800" dirty="0" smtClean="0"/>
              <a:t>Story Question</a:t>
            </a:r>
            <a:br>
              <a:rPr lang="en-GB" sz="2800" dirty="0" smtClean="0"/>
            </a:br>
            <a:r>
              <a:rPr lang="en-AU" dirty="0"/>
              <a:t>More than half the respondents reported what?</a:t>
            </a:r>
            <a:endParaRPr lang="en-GB" dirty="0"/>
          </a:p>
        </p:txBody>
      </p:sp>
    </p:spTree>
    <p:extLst>
      <p:ext uri="{BB962C8B-B14F-4D97-AF65-F5344CB8AC3E}">
        <p14:creationId xmlns:p14="http://schemas.microsoft.com/office/powerpoint/2010/main" val="7064261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650241" y="2598233"/>
            <a:ext cx="3207340" cy="923330"/>
          </a:xfrm>
          <a:prstGeom prst="rect">
            <a:avLst/>
          </a:prstGeom>
          <a:noFill/>
        </p:spPr>
        <p:txBody>
          <a:bodyPr wrap="square" rtlCol="0">
            <a:spAutoFit/>
          </a:bodyPr>
          <a:lstStyle/>
          <a:p>
            <a:pPr algn="ctr"/>
            <a:r>
              <a:rPr lang="en-GB" sz="5400" dirty="0" smtClean="0"/>
              <a:t>FORK</a:t>
            </a:r>
            <a:endParaRPr lang="en-GB" sz="54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4480560" y="2598233"/>
            <a:ext cx="3641739" cy="923330"/>
          </a:xfrm>
          <a:prstGeom prst="rect">
            <a:avLst/>
          </a:prstGeom>
          <a:noFill/>
        </p:spPr>
        <p:txBody>
          <a:bodyPr wrap="square" rtlCol="0">
            <a:spAutoFit/>
          </a:bodyPr>
          <a:lstStyle/>
          <a:p>
            <a:pPr algn="ctr"/>
            <a:r>
              <a:rPr lang="en-GB" sz="5400" dirty="0" smtClean="0"/>
              <a:t>PAN</a:t>
            </a:r>
            <a:endParaRPr lang="en-GB" sz="54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8788400" y="2598233"/>
            <a:ext cx="2823984" cy="923330"/>
          </a:xfrm>
          <a:prstGeom prst="rect">
            <a:avLst/>
          </a:prstGeom>
          <a:noFill/>
        </p:spPr>
        <p:txBody>
          <a:bodyPr wrap="square" rtlCol="0">
            <a:spAutoFit/>
          </a:bodyPr>
          <a:lstStyle/>
          <a:p>
            <a:pPr algn="ctr"/>
            <a:r>
              <a:rPr lang="en-GB" sz="5400" dirty="0" smtClean="0"/>
              <a:t>knife</a:t>
            </a:r>
            <a:endParaRPr lang="en-GB" sz="54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Which </a:t>
            </a:r>
            <a:r>
              <a:rPr lang="en-GB" dirty="0"/>
              <a:t>of the following are target words </a:t>
            </a:r>
            <a:br>
              <a:rPr lang="en-GB" dirty="0"/>
            </a:br>
            <a:r>
              <a:rPr lang="en-GB" dirty="0"/>
              <a:t>(tick </a:t>
            </a:r>
            <a:r>
              <a:rPr lang="en-GB" dirty="0" smtClean="0"/>
              <a:t>ALL that apply</a:t>
            </a:r>
            <a:r>
              <a:rPr lang="en-GB" dirty="0"/>
              <a:t>, 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Tree>
    <p:extLst>
      <p:ext uri="{BB962C8B-B14F-4D97-AF65-F5344CB8AC3E}">
        <p14:creationId xmlns:p14="http://schemas.microsoft.com/office/powerpoint/2010/main" val="2514632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4437" y="204021"/>
            <a:ext cx="11110385" cy="1325563"/>
          </a:xfrm>
        </p:spPr>
        <p:txBody>
          <a:bodyPr>
            <a:noAutofit/>
          </a:bodyPr>
          <a:lstStyle/>
          <a:p>
            <a:pPr algn="ctr"/>
            <a:r>
              <a:rPr lang="en-GB" sz="2800" dirty="0" smtClean="0"/>
              <a:t>Which </a:t>
            </a:r>
            <a:r>
              <a:rPr lang="en-GB" sz="2800" dirty="0"/>
              <a:t>of the following </a:t>
            </a:r>
            <a:r>
              <a:rPr lang="en-GB" sz="2800" dirty="0" smtClean="0"/>
              <a:t>is </a:t>
            </a:r>
            <a:r>
              <a:rPr lang="en-GB" sz="2800" dirty="0"/>
              <a:t>a </a:t>
            </a:r>
            <a:r>
              <a:rPr lang="en-GB" sz="2800" dirty="0" smtClean="0"/>
              <a:t>“target</a:t>
            </a:r>
            <a:r>
              <a:rPr lang="en-GB" sz="2800" dirty="0"/>
              <a:t>” </a:t>
            </a:r>
            <a:r>
              <a:rPr lang="en-GB" sz="2800" dirty="0" smtClean="0"/>
              <a:t>car? </a:t>
            </a:r>
            <a:r>
              <a:rPr lang="en-GB" sz="2800" dirty="0"/>
              <a:t/>
            </a:r>
            <a:br>
              <a:rPr lang="en-GB" sz="2800" dirty="0"/>
            </a:br>
            <a:r>
              <a:rPr lang="en-GB" sz="2800" dirty="0"/>
              <a:t>[type 1, 2 or 3]</a:t>
            </a:r>
            <a:br>
              <a:rPr lang="en-GB" sz="2800" dirty="0"/>
            </a:br>
            <a:endParaRPr lang="en-GB" sz="2800" dirty="0"/>
          </a:p>
        </p:txBody>
      </p:sp>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1</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1520" y="1321096"/>
            <a:ext cx="7620000" cy="5326439"/>
          </a:xfrm>
          <a:prstGeom prst="rect">
            <a:avLst/>
          </a:prstGeom>
        </p:spPr>
      </p:pic>
    </p:spTree>
    <p:extLst>
      <p:ext uri="{BB962C8B-B14F-4D97-AF65-F5344CB8AC3E}">
        <p14:creationId xmlns:p14="http://schemas.microsoft.com/office/powerpoint/2010/main" val="911445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650241" y="2598233"/>
            <a:ext cx="3207340" cy="923330"/>
          </a:xfrm>
          <a:prstGeom prst="rect">
            <a:avLst/>
          </a:prstGeom>
          <a:noFill/>
        </p:spPr>
        <p:txBody>
          <a:bodyPr wrap="square" rtlCol="0">
            <a:spAutoFit/>
          </a:bodyPr>
          <a:lstStyle/>
          <a:p>
            <a:pPr algn="ctr"/>
            <a:r>
              <a:rPr lang="en-GB" sz="5400" dirty="0" smtClean="0"/>
              <a:t>SPATULA</a:t>
            </a:r>
            <a:endParaRPr lang="en-GB" sz="54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4480560" y="2598233"/>
            <a:ext cx="3641739" cy="923330"/>
          </a:xfrm>
          <a:prstGeom prst="rect">
            <a:avLst/>
          </a:prstGeom>
          <a:noFill/>
        </p:spPr>
        <p:txBody>
          <a:bodyPr wrap="square" rtlCol="0">
            <a:spAutoFit/>
          </a:bodyPr>
          <a:lstStyle/>
          <a:p>
            <a:pPr algn="ctr"/>
            <a:r>
              <a:rPr lang="en-GB" sz="5400" dirty="0" smtClean="0"/>
              <a:t>beer</a:t>
            </a:r>
            <a:endParaRPr lang="en-GB" sz="54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8788400" y="2598233"/>
            <a:ext cx="2823984" cy="923330"/>
          </a:xfrm>
          <a:prstGeom prst="rect">
            <a:avLst/>
          </a:prstGeom>
          <a:noFill/>
        </p:spPr>
        <p:txBody>
          <a:bodyPr wrap="square" rtlCol="0">
            <a:spAutoFit/>
          </a:bodyPr>
          <a:lstStyle/>
          <a:p>
            <a:pPr algn="ctr"/>
            <a:r>
              <a:rPr lang="en-GB" sz="5400" dirty="0" smtClean="0"/>
              <a:t>BOMB</a:t>
            </a:r>
            <a:endParaRPr lang="en-GB" sz="54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Which </a:t>
            </a:r>
            <a:r>
              <a:rPr lang="en-GB" dirty="0"/>
              <a:t>of the following are target words </a:t>
            </a:r>
            <a:br>
              <a:rPr lang="en-GB" dirty="0"/>
            </a:br>
            <a:r>
              <a:rPr lang="en-GB" dirty="0"/>
              <a:t>(tick </a:t>
            </a:r>
            <a:r>
              <a:rPr lang="en-GB" dirty="0" smtClean="0"/>
              <a:t>ALL that apply</a:t>
            </a:r>
            <a:r>
              <a:rPr lang="en-GB" dirty="0"/>
              <a:t>, 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Tree>
    <p:extLst>
      <p:ext uri="{BB962C8B-B14F-4D97-AF65-F5344CB8AC3E}">
        <p14:creationId xmlns:p14="http://schemas.microsoft.com/office/powerpoint/2010/main" val="327901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2665144" y="3543299"/>
            <a:ext cx="4371276" cy="830997"/>
          </a:xfrm>
          <a:prstGeom prst="rect">
            <a:avLst/>
          </a:prstGeom>
          <a:noFill/>
        </p:spPr>
        <p:txBody>
          <a:bodyPr wrap="square" rtlCol="0">
            <a:spAutoFit/>
          </a:bodyPr>
          <a:lstStyle/>
          <a:p>
            <a:r>
              <a:rPr lang="en-GB" sz="4800" dirty="0" smtClean="0"/>
              <a:t>Last year</a:t>
            </a:r>
            <a:endParaRPr lang="en-GB" sz="48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2665143" y="4580928"/>
            <a:ext cx="5430641" cy="830997"/>
          </a:xfrm>
          <a:prstGeom prst="rect">
            <a:avLst/>
          </a:prstGeom>
          <a:noFill/>
        </p:spPr>
        <p:txBody>
          <a:bodyPr wrap="square" rtlCol="0">
            <a:spAutoFit/>
          </a:bodyPr>
          <a:lstStyle/>
          <a:p>
            <a:r>
              <a:rPr lang="en-GB" sz="4800" dirty="0" smtClean="0"/>
              <a:t>A week ago</a:t>
            </a:r>
            <a:endParaRPr lang="en-GB" sz="48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2665144" y="2505670"/>
            <a:ext cx="5988202" cy="830997"/>
          </a:xfrm>
          <a:prstGeom prst="rect">
            <a:avLst/>
          </a:prstGeom>
          <a:noFill/>
        </p:spPr>
        <p:txBody>
          <a:bodyPr wrap="square" rtlCol="0">
            <a:spAutoFit/>
          </a:bodyPr>
          <a:lstStyle/>
          <a:p>
            <a:r>
              <a:rPr lang="en-GB" sz="4800" b="1" dirty="0" smtClean="0"/>
              <a:t>Recently</a:t>
            </a:r>
            <a:endParaRPr lang="en-GB" sz="4800" b="1"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1862254" y="4757856"/>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1862254" y="2646554"/>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sz="2800" dirty="0" smtClean="0"/>
              <a:t>Story Question</a:t>
            </a:r>
            <a:br>
              <a:rPr lang="en-GB" sz="2800" dirty="0" smtClean="0"/>
            </a:br>
            <a:r>
              <a:rPr lang="en-AU" dirty="0"/>
              <a:t>When was the survey done? </a:t>
            </a:r>
            <a:endParaRPr lang="en-GB" dirty="0"/>
          </a:p>
        </p:txBody>
      </p:sp>
    </p:spTree>
    <p:extLst>
      <p:ext uri="{BB962C8B-B14F-4D97-AF65-F5344CB8AC3E}">
        <p14:creationId xmlns:p14="http://schemas.microsoft.com/office/powerpoint/2010/main" val="796629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solidFill>
                  <a:srgbClr val="FF0000"/>
                </a:solidFill>
              </a:rPr>
              <a:t>Images Practice</a:t>
            </a:r>
            <a:endParaRPr lang="en-GB" dirty="0">
              <a:solidFill>
                <a:srgbClr val="FF0000"/>
              </a:solidFill>
            </a:endParaRPr>
          </a:p>
        </p:txBody>
      </p:sp>
      <p:sp>
        <p:nvSpPr>
          <p:cNvPr id="2" name="Right Arrow 1"/>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9" name="TextBox 8"/>
          <p:cNvSpPr txBox="1"/>
          <p:nvPr/>
        </p:nvSpPr>
        <p:spPr>
          <a:xfrm>
            <a:off x="9712960" y="5595035"/>
            <a:ext cx="2052320" cy="646331"/>
          </a:xfrm>
          <a:prstGeom prst="rect">
            <a:avLst/>
          </a:prstGeom>
          <a:noFill/>
        </p:spPr>
        <p:txBody>
          <a:bodyPr wrap="square" rtlCol="0">
            <a:spAutoFit/>
          </a:bodyPr>
          <a:lstStyle/>
          <a:p>
            <a:r>
              <a:rPr lang="en-GB" dirty="0" smtClean="0"/>
              <a:t>Time remaining:</a:t>
            </a:r>
          </a:p>
          <a:p>
            <a:r>
              <a:rPr lang="en-GB" dirty="0" smtClean="0"/>
              <a:t>0:15</a:t>
            </a:r>
            <a:endParaRPr lang="en-GB" dirty="0"/>
          </a:p>
        </p:txBody>
      </p:sp>
      <p:sp>
        <p:nvSpPr>
          <p:cNvPr id="13" name="TextBox 12"/>
          <p:cNvSpPr txBox="1"/>
          <p:nvPr/>
        </p:nvSpPr>
        <p:spPr>
          <a:xfrm>
            <a:off x="1239520" y="1016000"/>
            <a:ext cx="7538720" cy="461665"/>
          </a:xfrm>
          <a:prstGeom prst="rect">
            <a:avLst/>
          </a:prstGeom>
          <a:noFill/>
        </p:spPr>
        <p:txBody>
          <a:bodyPr wrap="square" rtlCol="0">
            <a:spAutoFit/>
          </a:bodyPr>
          <a:lstStyle/>
          <a:p>
            <a:r>
              <a:rPr lang="en-GB" sz="2400" dirty="0" smtClean="0"/>
              <a:t>Remember this car (1/3)</a:t>
            </a:r>
            <a:endParaRPr lang="en-GB" sz="2400"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32460" b="32369"/>
          <a:stretch/>
        </p:blipFill>
        <p:spPr>
          <a:xfrm>
            <a:off x="2716987" y="2651761"/>
            <a:ext cx="7058025" cy="1859280"/>
          </a:xfrm>
          <a:prstGeom prst="rect">
            <a:avLst/>
          </a:prstGeom>
        </p:spPr>
      </p:pic>
      <p:sp>
        <p:nvSpPr>
          <p:cNvPr id="5" name="Rectangle 4"/>
          <p:cNvSpPr/>
          <p:nvPr/>
        </p:nvSpPr>
        <p:spPr>
          <a:xfrm>
            <a:off x="5008880" y="4866640"/>
            <a:ext cx="2905760" cy="65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Click to see a different angle</a:t>
            </a:r>
            <a:endParaRPr lang="en-GB" dirty="0"/>
          </a:p>
        </p:txBody>
      </p:sp>
      <p:sp>
        <p:nvSpPr>
          <p:cNvPr id="6" name="TextBox 5"/>
          <p:cNvSpPr txBox="1"/>
          <p:nvPr/>
        </p:nvSpPr>
        <p:spPr>
          <a:xfrm>
            <a:off x="6245999" y="5631212"/>
            <a:ext cx="1107440" cy="369332"/>
          </a:xfrm>
          <a:prstGeom prst="rect">
            <a:avLst/>
          </a:prstGeom>
          <a:noFill/>
        </p:spPr>
        <p:txBody>
          <a:bodyPr wrap="square" rtlCol="0">
            <a:spAutoFit/>
          </a:bodyPr>
          <a:lstStyle/>
          <a:p>
            <a:r>
              <a:rPr lang="en-GB" dirty="0" smtClean="0"/>
              <a:t>1/3</a:t>
            </a:r>
            <a:endParaRPr lang="en-GB" dirty="0"/>
          </a:p>
        </p:txBody>
      </p:sp>
    </p:spTree>
    <p:extLst>
      <p:ext uri="{BB962C8B-B14F-4D97-AF65-F5344CB8AC3E}">
        <p14:creationId xmlns:p14="http://schemas.microsoft.com/office/powerpoint/2010/main" val="41947971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4437" y="204021"/>
            <a:ext cx="11110385" cy="1325563"/>
          </a:xfrm>
        </p:spPr>
        <p:txBody>
          <a:bodyPr>
            <a:noAutofit/>
          </a:bodyPr>
          <a:lstStyle/>
          <a:p>
            <a:pPr algn="ctr"/>
            <a:r>
              <a:rPr lang="en-GB" sz="2800" dirty="0" smtClean="0"/>
              <a:t>Which </a:t>
            </a:r>
            <a:r>
              <a:rPr lang="en-GB" sz="2800" dirty="0"/>
              <a:t>of the following </a:t>
            </a:r>
            <a:r>
              <a:rPr lang="en-GB" sz="2800" dirty="0" smtClean="0"/>
              <a:t>is </a:t>
            </a:r>
            <a:r>
              <a:rPr lang="en-GB" sz="2800" dirty="0"/>
              <a:t>a </a:t>
            </a:r>
            <a:r>
              <a:rPr lang="en-GB" sz="2800" dirty="0" smtClean="0"/>
              <a:t>“target</a:t>
            </a:r>
            <a:r>
              <a:rPr lang="en-GB" sz="2800" dirty="0"/>
              <a:t>” </a:t>
            </a:r>
            <a:r>
              <a:rPr lang="en-GB" sz="2800" dirty="0" smtClean="0"/>
              <a:t>car? </a:t>
            </a:r>
            <a:r>
              <a:rPr lang="en-GB" sz="2800" dirty="0"/>
              <a:t/>
            </a:r>
            <a:br>
              <a:rPr lang="en-GB" sz="2800" dirty="0"/>
            </a:br>
            <a:r>
              <a:rPr lang="en-GB" sz="2800" dirty="0"/>
              <a:t>[type 1, 2 or 3]</a:t>
            </a:r>
            <a:br>
              <a:rPr lang="en-GB" sz="2800" dirty="0"/>
            </a:br>
            <a:endParaRPr lang="en-GB" sz="2800" dirty="0"/>
          </a:p>
        </p:txBody>
      </p:sp>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1</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9120" y="1348137"/>
            <a:ext cx="7296467" cy="5100287"/>
          </a:xfrm>
          <a:prstGeom prst="rect">
            <a:avLst/>
          </a:prstGeom>
        </p:spPr>
      </p:pic>
    </p:spTree>
    <p:extLst>
      <p:ext uri="{BB962C8B-B14F-4D97-AF65-F5344CB8AC3E}">
        <p14:creationId xmlns:p14="http://schemas.microsoft.com/office/powerpoint/2010/main" val="1628834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650241" y="2598233"/>
            <a:ext cx="3207340" cy="923330"/>
          </a:xfrm>
          <a:prstGeom prst="rect">
            <a:avLst/>
          </a:prstGeom>
          <a:noFill/>
        </p:spPr>
        <p:txBody>
          <a:bodyPr wrap="square" rtlCol="0">
            <a:spAutoFit/>
          </a:bodyPr>
          <a:lstStyle/>
          <a:p>
            <a:pPr algn="ctr"/>
            <a:r>
              <a:rPr lang="en-GB" sz="5400" dirty="0" smtClean="0"/>
              <a:t>whiskey</a:t>
            </a:r>
            <a:endParaRPr lang="en-GB" sz="54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4480560" y="2598233"/>
            <a:ext cx="3641739" cy="923330"/>
          </a:xfrm>
          <a:prstGeom prst="rect">
            <a:avLst/>
          </a:prstGeom>
          <a:noFill/>
        </p:spPr>
        <p:txBody>
          <a:bodyPr wrap="square" rtlCol="0">
            <a:spAutoFit/>
          </a:bodyPr>
          <a:lstStyle/>
          <a:p>
            <a:pPr algn="ctr"/>
            <a:r>
              <a:rPr lang="en-GB" sz="5400" dirty="0" smtClean="0"/>
              <a:t>lemon</a:t>
            </a:r>
            <a:endParaRPr lang="en-GB" sz="54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8788400" y="2598233"/>
            <a:ext cx="2823984" cy="923330"/>
          </a:xfrm>
          <a:prstGeom prst="rect">
            <a:avLst/>
          </a:prstGeom>
          <a:noFill/>
        </p:spPr>
        <p:txBody>
          <a:bodyPr wrap="square" rtlCol="0">
            <a:spAutoFit/>
          </a:bodyPr>
          <a:lstStyle/>
          <a:p>
            <a:pPr algn="ctr"/>
            <a:r>
              <a:rPr lang="en-GB" sz="5400" dirty="0" smtClean="0"/>
              <a:t>gun</a:t>
            </a:r>
            <a:endParaRPr lang="en-GB" sz="54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Which </a:t>
            </a:r>
            <a:r>
              <a:rPr lang="en-GB" dirty="0"/>
              <a:t>of the following are target words </a:t>
            </a:r>
            <a:br>
              <a:rPr lang="en-GB" dirty="0"/>
            </a:br>
            <a:r>
              <a:rPr lang="en-GB" dirty="0"/>
              <a:t>(tick </a:t>
            </a:r>
            <a:r>
              <a:rPr lang="en-GB" dirty="0" smtClean="0"/>
              <a:t>ALL that apply</a:t>
            </a:r>
            <a:r>
              <a:rPr lang="en-GB" dirty="0"/>
              <a:t>, 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Tree>
    <p:extLst>
      <p:ext uri="{BB962C8B-B14F-4D97-AF65-F5344CB8AC3E}">
        <p14:creationId xmlns:p14="http://schemas.microsoft.com/office/powerpoint/2010/main" val="252661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2665144" y="3543299"/>
            <a:ext cx="4371276" cy="830997"/>
          </a:xfrm>
          <a:prstGeom prst="rect">
            <a:avLst/>
          </a:prstGeom>
          <a:noFill/>
        </p:spPr>
        <p:txBody>
          <a:bodyPr wrap="square" rtlCol="0">
            <a:spAutoFit/>
          </a:bodyPr>
          <a:lstStyle/>
          <a:p>
            <a:r>
              <a:rPr lang="en-GB" sz="4800" dirty="0" smtClean="0"/>
              <a:t>70%</a:t>
            </a:r>
            <a:endParaRPr lang="en-GB" sz="48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2665143" y="4580928"/>
            <a:ext cx="5430641" cy="830997"/>
          </a:xfrm>
          <a:prstGeom prst="rect">
            <a:avLst/>
          </a:prstGeom>
          <a:noFill/>
        </p:spPr>
        <p:txBody>
          <a:bodyPr wrap="square" rtlCol="0">
            <a:spAutoFit/>
          </a:bodyPr>
          <a:lstStyle/>
          <a:p>
            <a:r>
              <a:rPr lang="en-GB" sz="4800" b="1" dirty="0" smtClean="0"/>
              <a:t>80%</a:t>
            </a:r>
            <a:endParaRPr lang="en-GB" sz="4800" b="1"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2665144" y="2505670"/>
            <a:ext cx="5988202" cy="830997"/>
          </a:xfrm>
          <a:prstGeom prst="rect">
            <a:avLst/>
          </a:prstGeom>
          <a:noFill/>
        </p:spPr>
        <p:txBody>
          <a:bodyPr wrap="square" rtlCol="0">
            <a:spAutoFit/>
          </a:bodyPr>
          <a:lstStyle/>
          <a:p>
            <a:r>
              <a:rPr lang="en-GB" sz="4800" dirty="0" smtClean="0"/>
              <a:t>60%</a:t>
            </a:r>
            <a:endParaRPr lang="en-GB" sz="48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1862254" y="4757856"/>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1862254" y="2646554"/>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fontScale="90000"/>
          </a:bodyPr>
          <a:lstStyle/>
          <a:p>
            <a:pPr algn="ctr"/>
            <a:r>
              <a:rPr lang="en-GB" sz="2800" dirty="0" smtClean="0"/>
              <a:t>Story Question</a:t>
            </a:r>
            <a:br>
              <a:rPr lang="en-GB" sz="2800" dirty="0" smtClean="0"/>
            </a:br>
            <a:r>
              <a:rPr lang="en-AU" dirty="0" smtClean="0"/>
              <a:t>What proportion of shopping carts had some sort of issue?</a:t>
            </a:r>
            <a:endParaRPr lang="en-GB" dirty="0"/>
          </a:p>
        </p:txBody>
      </p:sp>
    </p:spTree>
    <p:extLst>
      <p:ext uri="{BB962C8B-B14F-4D97-AF65-F5344CB8AC3E}">
        <p14:creationId xmlns:p14="http://schemas.microsoft.com/office/powerpoint/2010/main" val="1797637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650241" y="2598233"/>
            <a:ext cx="3207340" cy="923330"/>
          </a:xfrm>
          <a:prstGeom prst="rect">
            <a:avLst/>
          </a:prstGeom>
          <a:noFill/>
        </p:spPr>
        <p:txBody>
          <a:bodyPr wrap="square" rtlCol="0">
            <a:spAutoFit/>
          </a:bodyPr>
          <a:lstStyle/>
          <a:p>
            <a:pPr algn="ctr"/>
            <a:r>
              <a:rPr lang="en-GB" sz="5400" dirty="0" smtClean="0"/>
              <a:t>gun</a:t>
            </a:r>
            <a:endParaRPr lang="en-GB" sz="54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4480560" y="2598233"/>
            <a:ext cx="3641739" cy="923330"/>
          </a:xfrm>
          <a:prstGeom prst="rect">
            <a:avLst/>
          </a:prstGeom>
          <a:noFill/>
        </p:spPr>
        <p:txBody>
          <a:bodyPr wrap="square" rtlCol="0">
            <a:spAutoFit/>
          </a:bodyPr>
          <a:lstStyle/>
          <a:p>
            <a:pPr algn="ctr"/>
            <a:r>
              <a:rPr lang="en-GB" sz="5400" dirty="0" smtClean="0"/>
              <a:t>PISTOL</a:t>
            </a:r>
            <a:endParaRPr lang="en-GB" sz="54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8788400" y="2598233"/>
            <a:ext cx="2823984" cy="923330"/>
          </a:xfrm>
          <a:prstGeom prst="rect">
            <a:avLst/>
          </a:prstGeom>
          <a:noFill/>
        </p:spPr>
        <p:txBody>
          <a:bodyPr wrap="square" rtlCol="0">
            <a:spAutoFit/>
          </a:bodyPr>
          <a:lstStyle/>
          <a:p>
            <a:pPr algn="ctr"/>
            <a:r>
              <a:rPr lang="en-GB" sz="5400" dirty="0" smtClean="0"/>
              <a:t>trout</a:t>
            </a:r>
            <a:endParaRPr lang="en-GB" sz="54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Which </a:t>
            </a:r>
            <a:r>
              <a:rPr lang="en-GB" dirty="0"/>
              <a:t>of the following are target words </a:t>
            </a:r>
            <a:br>
              <a:rPr lang="en-GB" dirty="0"/>
            </a:br>
            <a:r>
              <a:rPr lang="en-GB" dirty="0"/>
              <a:t>(tick </a:t>
            </a:r>
            <a:r>
              <a:rPr lang="en-GB" dirty="0" smtClean="0"/>
              <a:t>ALL that apply</a:t>
            </a:r>
            <a:r>
              <a:rPr lang="en-GB" dirty="0"/>
              <a:t>, 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Tree>
    <p:extLst>
      <p:ext uri="{BB962C8B-B14F-4D97-AF65-F5344CB8AC3E}">
        <p14:creationId xmlns:p14="http://schemas.microsoft.com/office/powerpoint/2010/main" val="20428022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4437" y="204021"/>
            <a:ext cx="11110385" cy="1325563"/>
          </a:xfrm>
        </p:spPr>
        <p:txBody>
          <a:bodyPr>
            <a:noAutofit/>
          </a:bodyPr>
          <a:lstStyle/>
          <a:p>
            <a:pPr algn="ctr"/>
            <a:r>
              <a:rPr lang="en-GB" sz="2800" dirty="0" smtClean="0"/>
              <a:t>Which </a:t>
            </a:r>
            <a:r>
              <a:rPr lang="en-GB" sz="2800" dirty="0"/>
              <a:t>of the following </a:t>
            </a:r>
            <a:r>
              <a:rPr lang="en-GB" sz="2800" dirty="0" smtClean="0"/>
              <a:t>is </a:t>
            </a:r>
            <a:r>
              <a:rPr lang="en-GB" sz="2800" dirty="0"/>
              <a:t>a </a:t>
            </a:r>
            <a:r>
              <a:rPr lang="en-GB" sz="2800" dirty="0" smtClean="0"/>
              <a:t>“target</a:t>
            </a:r>
            <a:r>
              <a:rPr lang="en-GB" sz="2800" dirty="0"/>
              <a:t>” </a:t>
            </a:r>
            <a:r>
              <a:rPr lang="en-GB" sz="2800" dirty="0" smtClean="0"/>
              <a:t>car? </a:t>
            </a:r>
            <a:r>
              <a:rPr lang="en-GB" sz="2800" dirty="0"/>
              <a:t/>
            </a:r>
            <a:br>
              <a:rPr lang="en-GB" sz="2800" dirty="0"/>
            </a:br>
            <a:r>
              <a:rPr lang="en-GB" sz="2800" dirty="0"/>
              <a:t>[type 1, 2 or 3]</a:t>
            </a:r>
            <a:br>
              <a:rPr lang="en-GB" sz="2800" dirty="0"/>
            </a:br>
            <a:endParaRPr lang="en-GB" sz="2800" dirty="0"/>
          </a:p>
        </p:txBody>
      </p:sp>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a:t>
            </a:r>
            <a:r>
              <a:rPr lang="en-GB" dirty="0" smtClean="0">
                <a:solidFill>
                  <a:srgbClr val="FF0000"/>
                </a:solidFill>
              </a:rPr>
              <a:t>2</a:t>
            </a:r>
            <a:endParaRPr lang="en-GB" dirty="0">
              <a:solidFill>
                <a:srgbClr val="FF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2080" y="1035653"/>
            <a:ext cx="7743507" cy="5412771"/>
          </a:xfrm>
          <a:prstGeom prst="rect">
            <a:avLst/>
          </a:prstGeom>
        </p:spPr>
      </p:pic>
    </p:spTree>
    <p:extLst>
      <p:ext uri="{BB962C8B-B14F-4D97-AF65-F5344CB8AC3E}">
        <p14:creationId xmlns:p14="http://schemas.microsoft.com/office/powerpoint/2010/main" val="1274000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2665144" y="3543299"/>
            <a:ext cx="6590616" cy="830997"/>
          </a:xfrm>
          <a:prstGeom prst="rect">
            <a:avLst/>
          </a:prstGeom>
          <a:noFill/>
        </p:spPr>
        <p:txBody>
          <a:bodyPr wrap="square" rtlCol="0">
            <a:spAutoFit/>
          </a:bodyPr>
          <a:lstStyle/>
          <a:p>
            <a:r>
              <a:rPr lang="en-GB" sz="4800" b="1" dirty="0" smtClean="0"/>
              <a:t>They have faulty wheels</a:t>
            </a:r>
            <a:endParaRPr lang="en-GB" sz="4800" b="1"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2665143" y="4580928"/>
            <a:ext cx="8449897" cy="830997"/>
          </a:xfrm>
          <a:prstGeom prst="rect">
            <a:avLst/>
          </a:prstGeom>
          <a:noFill/>
        </p:spPr>
        <p:txBody>
          <a:bodyPr wrap="square" rtlCol="0">
            <a:spAutoFit/>
          </a:bodyPr>
          <a:lstStyle/>
          <a:p>
            <a:r>
              <a:rPr lang="en-GB" sz="4800" dirty="0" smtClean="0"/>
              <a:t>They can be difficult to move</a:t>
            </a:r>
            <a:endParaRPr lang="en-GB" sz="48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2665144" y="2505670"/>
            <a:ext cx="8368616" cy="830997"/>
          </a:xfrm>
          <a:prstGeom prst="rect">
            <a:avLst/>
          </a:prstGeom>
          <a:noFill/>
        </p:spPr>
        <p:txBody>
          <a:bodyPr wrap="square" rtlCol="0">
            <a:spAutoFit/>
          </a:bodyPr>
          <a:lstStyle/>
          <a:p>
            <a:r>
              <a:rPr lang="en-GB" sz="4800" dirty="0" smtClean="0"/>
              <a:t>They make an annoying noise</a:t>
            </a:r>
            <a:endParaRPr lang="en-GB" sz="48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1862254" y="4757856"/>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1862254" y="2646554"/>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fontScale="90000"/>
          </a:bodyPr>
          <a:lstStyle/>
          <a:p>
            <a:pPr algn="ctr"/>
            <a:r>
              <a:rPr lang="en-GB" sz="2800" dirty="0" smtClean="0"/>
              <a:t>Story Question</a:t>
            </a:r>
            <a:br>
              <a:rPr lang="en-GB" sz="2800" dirty="0" smtClean="0"/>
            </a:br>
            <a:r>
              <a:rPr lang="en-AU" dirty="0" smtClean="0"/>
              <a:t>What problems did customers identify with the carts?</a:t>
            </a:r>
            <a:endParaRPr lang="en-GB" dirty="0"/>
          </a:p>
        </p:txBody>
      </p:sp>
    </p:spTree>
    <p:extLst>
      <p:ext uri="{BB962C8B-B14F-4D97-AF65-F5344CB8AC3E}">
        <p14:creationId xmlns:p14="http://schemas.microsoft.com/office/powerpoint/2010/main" val="42436954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2665144" y="3543299"/>
            <a:ext cx="4371276" cy="830997"/>
          </a:xfrm>
          <a:prstGeom prst="rect">
            <a:avLst/>
          </a:prstGeom>
          <a:noFill/>
        </p:spPr>
        <p:txBody>
          <a:bodyPr wrap="square" rtlCol="0">
            <a:spAutoFit/>
          </a:bodyPr>
          <a:lstStyle/>
          <a:p>
            <a:r>
              <a:rPr lang="en-GB" sz="4800" b="1" dirty="0" smtClean="0"/>
              <a:t>Baytown</a:t>
            </a:r>
            <a:endParaRPr lang="en-GB" sz="4800" b="1"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2665143" y="4580928"/>
            <a:ext cx="5430641" cy="830997"/>
          </a:xfrm>
          <a:prstGeom prst="rect">
            <a:avLst/>
          </a:prstGeom>
          <a:noFill/>
        </p:spPr>
        <p:txBody>
          <a:bodyPr wrap="square" rtlCol="0">
            <a:spAutoFit/>
          </a:bodyPr>
          <a:lstStyle/>
          <a:p>
            <a:r>
              <a:rPr lang="en-GB" sz="4800" dirty="0" smtClean="0"/>
              <a:t>Bridgetown</a:t>
            </a:r>
            <a:endParaRPr lang="en-GB" sz="48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2665144" y="2505670"/>
            <a:ext cx="5988202" cy="830997"/>
          </a:xfrm>
          <a:prstGeom prst="rect">
            <a:avLst/>
          </a:prstGeom>
          <a:noFill/>
        </p:spPr>
        <p:txBody>
          <a:bodyPr wrap="square" rtlCol="0">
            <a:spAutoFit/>
          </a:bodyPr>
          <a:lstStyle/>
          <a:p>
            <a:r>
              <a:rPr lang="en-GB" sz="4800" dirty="0" err="1" smtClean="0"/>
              <a:t>Bankstown</a:t>
            </a:r>
            <a:endParaRPr lang="en-GB" sz="48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1862254" y="4757856"/>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1862254" y="2646554"/>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sz="2800" dirty="0" smtClean="0"/>
              <a:t>Story Question</a:t>
            </a:r>
            <a:br>
              <a:rPr lang="en-GB" sz="2800" dirty="0" smtClean="0"/>
            </a:br>
            <a:r>
              <a:rPr lang="en-AU" dirty="0" smtClean="0"/>
              <a:t>The survey took place in</a:t>
            </a:r>
            <a:endParaRPr lang="en-GB" dirty="0"/>
          </a:p>
        </p:txBody>
      </p:sp>
    </p:spTree>
    <p:extLst>
      <p:ext uri="{BB962C8B-B14F-4D97-AF65-F5344CB8AC3E}">
        <p14:creationId xmlns:p14="http://schemas.microsoft.com/office/powerpoint/2010/main" val="24574200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4437" y="204021"/>
            <a:ext cx="11110385" cy="1325563"/>
          </a:xfrm>
        </p:spPr>
        <p:txBody>
          <a:bodyPr>
            <a:noAutofit/>
          </a:bodyPr>
          <a:lstStyle/>
          <a:p>
            <a:pPr algn="ctr"/>
            <a:r>
              <a:rPr lang="en-GB" sz="2800" dirty="0" smtClean="0"/>
              <a:t>Which </a:t>
            </a:r>
            <a:r>
              <a:rPr lang="en-GB" sz="2800" dirty="0"/>
              <a:t>of the following </a:t>
            </a:r>
            <a:r>
              <a:rPr lang="en-GB" sz="2800" dirty="0" smtClean="0"/>
              <a:t>is </a:t>
            </a:r>
            <a:r>
              <a:rPr lang="en-GB" sz="2800" dirty="0"/>
              <a:t>a </a:t>
            </a:r>
            <a:r>
              <a:rPr lang="en-GB" sz="2800" dirty="0" smtClean="0"/>
              <a:t>“target</a:t>
            </a:r>
            <a:r>
              <a:rPr lang="en-GB" sz="2800" dirty="0"/>
              <a:t>” </a:t>
            </a:r>
            <a:r>
              <a:rPr lang="en-GB" sz="2800" dirty="0" smtClean="0"/>
              <a:t>car? </a:t>
            </a:r>
            <a:r>
              <a:rPr lang="en-GB" sz="2800" dirty="0"/>
              <a:t/>
            </a:r>
            <a:br>
              <a:rPr lang="en-GB" sz="2800" dirty="0"/>
            </a:br>
            <a:r>
              <a:rPr lang="en-GB" sz="2800" dirty="0"/>
              <a:t>[type 1, 2 or 3]</a:t>
            </a:r>
            <a:br>
              <a:rPr lang="en-GB" sz="2800" dirty="0"/>
            </a:br>
            <a:endParaRPr lang="en-GB" sz="2800" dirty="0"/>
          </a:p>
        </p:txBody>
      </p:sp>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a:t>
            </a:r>
            <a:r>
              <a:rPr lang="en-GB" dirty="0" smtClean="0">
                <a:solidFill>
                  <a:srgbClr val="FF0000"/>
                </a:solidFill>
              </a:rPr>
              <a:t>3</a:t>
            </a:r>
            <a:endParaRPr lang="en-GB" dirty="0">
              <a:solidFill>
                <a:srgbClr val="FF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840" y="1113775"/>
            <a:ext cx="7631747" cy="5334650"/>
          </a:xfrm>
          <a:prstGeom prst="rect">
            <a:avLst/>
          </a:prstGeom>
        </p:spPr>
      </p:pic>
    </p:spTree>
    <p:extLst>
      <p:ext uri="{BB962C8B-B14F-4D97-AF65-F5344CB8AC3E}">
        <p14:creationId xmlns:p14="http://schemas.microsoft.com/office/powerpoint/2010/main" val="37018937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650241" y="2598233"/>
            <a:ext cx="3207340" cy="923330"/>
          </a:xfrm>
          <a:prstGeom prst="rect">
            <a:avLst/>
          </a:prstGeom>
          <a:noFill/>
        </p:spPr>
        <p:txBody>
          <a:bodyPr wrap="square" rtlCol="0">
            <a:spAutoFit/>
          </a:bodyPr>
          <a:lstStyle/>
          <a:p>
            <a:pPr algn="ctr"/>
            <a:r>
              <a:rPr lang="en-GB" sz="5400" dirty="0" smtClean="0"/>
              <a:t>WINE</a:t>
            </a:r>
            <a:endParaRPr lang="en-GB" sz="54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4480560" y="2598233"/>
            <a:ext cx="3641739" cy="923330"/>
          </a:xfrm>
          <a:prstGeom prst="rect">
            <a:avLst/>
          </a:prstGeom>
          <a:noFill/>
        </p:spPr>
        <p:txBody>
          <a:bodyPr wrap="square" rtlCol="0">
            <a:spAutoFit/>
          </a:bodyPr>
          <a:lstStyle/>
          <a:p>
            <a:pPr algn="ctr"/>
            <a:r>
              <a:rPr lang="en-GB" sz="5400" dirty="0" smtClean="0"/>
              <a:t>FORK</a:t>
            </a:r>
            <a:endParaRPr lang="en-GB" sz="54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8788400" y="2598233"/>
            <a:ext cx="2823984" cy="923330"/>
          </a:xfrm>
          <a:prstGeom prst="rect">
            <a:avLst/>
          </a:prstGeom>
          <a:noFill/>
        </p:spPr>
        <p:txBody>
          <a:bodyPr wrap="square" rtlCol="0">
            <a:spAutoFit/>
          </a:bodyPr>
          <a:lstStyle/>
          <a:p>
            <a:pPr algn="ctr"/>
            <a:r>
              <a:rPr lang="en-GB" sz="5400" dirty="0" smtClean="0"/>
              <a:t>SWORD</a:t>
            </a:r>
            <a:endParaRPr lang="en-GB" sz="54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Which </a:t>
            </a:r>
            <a:r>
              <a:rPr lang="en-GB" dirty="0"/>
              <a:t>of the following are target words </a:t>
            </a:r>
            <a:br>
              <a:rPr lang="en-GB" dirty="0"/>
            </a:br>
            <a:r>
              <a:rPr lang="en-GB" dirty="0"/>
              <a:t>(tick </a:t>
            </a:r>
            <a:r>
              <a:rPr lang="en-GB" dirty="0" smtClean="0"/>
              <a:t>ALL that apply</a:t>
            </a:r>
            <a:r>
              <a:rPr lang="en-GB" dirty="0"/>
              <a:t>, 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Tree>
    <p:extLst>
      <p:ext uri="{BB962C8B-B14F-4D97-AF65-F5344CB8AC3E}">
        <p14:creationId xmlns:p14="http://schemas.microsoft.com/office/powerpoint/2010/main" val="2176601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4437" y="204021"/>
            <a:ext cx="11110385" cy="1325563"/>
          </a:xfrm>
        </p:spPr>
        <p:txBody>
          <a:bodyPr>
            <a:noAutofit/>
          </a:bodyPr>
          <a:lstStyle/>
          <a:p>
            <a:pPr algn="ctr"/>
            <a:r>
              <a:rPr lang="en-GB" sz="2800" dirty="0" smtClean="0"/>
              <a:t>Which </a:t>
            </a:r>
            <a:r>
              <a:rPr lang="en-GB" sz="2800" dirty="0"/>
              <a:t>of the following </a:t>
            </a:r>
            <a:r>
              <a:rPr lang="en-GB" sz="2800" dirty="0" smtClean="0"/>
              <a:t>is </a:t>
            </a:r>
            <a:r>
              <a:rPr lang="en-GB" sz="2800" dirty="0"/>
              <a:t>a </a:t>
            </a:r>
            <a:r>
              <a:rPr lang="en-GB" sz="2800" dirty="0" smtClean="0"/>
              <a:t>“target</a:t>
            </a:r>
            <a:r>
              <a:rPr lang="en-GB" sz="2800" dirty="0"/>
              <a:t>” </a:t>
            </a:r>
            <a:r>
              <a:rPr lang="en-GB" sz="2800" dirty="0" smtClean="0"/>
              <a:t>car? </a:t>
            </a:r>
            <a:r>
              <a:rPr lang="en-GB" sz="2800" dirty="0"/>
              <a:t/>
            </a:r>
            <a:br>
              <a:rPr lang="en-GB" sz="2800" dirty="0"/>
            </a:br>
            <a:r>
              <a:rPr lang="en-GB" sz="2800" dirty="0"/>
              <a:t>[type 1, 2 or 3]</a:t>
            </a:r>
            <a:br>
              <a:rPr lang="en-GB" sz="2800" dirty="0"/>
            </a:br>
            <a:endParaRPr lang="en-GB" sz="2800" dirty="0"/>
          </a:p>
        </p:txBody>
      </p:sp>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2</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1920" y="1281598"/>
            <a:ext cx="7519987" cy="5256529"/>
          </a:xfrm>
          <a:prstGeom prst="rect">
            <a:avLst/>
          </a:prstGeom>
        </p:spPr>
      </p:pic>
    </p:spTree>
    <p:extLst>
      <p:ext uri="{BB962C8B-B14F-4D97-AF65-F5344CB8AC3E}">
        <p14:creationId xmlns:p14="http://schemas.microsoft.com/office/powerpoint/2010/main" val="57025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solidFill>
                  <a:srgbClr val="FF0000"/>
                </a:solidFill>
              </a:rPr>
              <a:t>Images Practice</a:t>
            </a:r>
            <a:endParaRPr lang="en-GB" dirty="0">
              <a:solidFill>
                <a:srgbClr val="FF0000"/>
              </a:solidFill>
            </a:endParaRPr>
          </a:p>
        </p:txBody>
      </p:sp>
      <p:sp>
        <p:nvSpPr>
          <p:cNvPr id="2" name="Right Arrow 1"/>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9" name="TextBox 8"/>
          <p:cNvSpPr txBox="1"/>
          <p:nvPr/>
        </p:nvSpPr>
        <p:spPr>
          <a:xfrm>
            <a:off x="9712960" y="5595035"/>
            <a:ext cx="2052320" cy="646331"/>
          </a:xfrm>
          <a:prstGeom prst="rect">
            <a:avLst/>
          </a:prstGeom>
          <a:noFill/>
        </p:spPr>
        <p:txBody>
          <a:bodyPr wrap="square" rtlCol="0">
            <a:spAutoFit/>
          </a:bodyPr>
          <a:lstStyle/>
          <a:p>
            <a:r>
              <a:rPr lang="en-GB" dirty="0" smtClean="0"/>
              <a:t>Time remaining:</a:t>
            </a:r>
          </a:p>
          <a:p>
            <a:r>
              <a:rPr lang="en-GB" dirty="0" smtClean="0"/>
              <a:t>0:15</a:t>
            </a:r>
            <a:endParaRPr lang="en-GB" dirty="0"/>
          </a:p>
        </p:txBody>
      </p:sp>
      <p:sp>
        <p:nvSpPr>
          <p:cNvPr id="13" name="TextBox 12"/>
          <p:cNvSpPr txBox="1"/>
          <p:nvPr/>
        </p:nvSpPr>
        <p:spPr>
          <a:xfrm>
            <a:off x="1239520" y="1016000"/>
            <a:ext cx="7538720" cy="461665"/>
          </a:xfrm>
          <a:prstGeom prst="rect">
            <a:avLst/>
          </a:prstGeom>
          <a:noFill/>
        </p:spPr>
        <p:txBody>
          <a:bodyPr wrap="square" rtlCol="0">
            <a:spAutoFit/>
          </a:bodyPr>
          <a:lstStyle/>
          <a:p>
            <a:r>
              <a:rPr lang="en-GB" sz="2400" dirty="0" smtClean="0"/>
              <a:t>Remember this car (2/3)</a:t>
            </a:r>
            <a:endParaRPr lang="en-GB" sz="2400" dirty="0"/>
          </a:p>
        </p:txBody>
      </p:sp>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t="29916" b="32030"/>
          <a:stretch/>
        </p:blipFill>
        <p:spPr>
          <a:xfrm>
            <a:off x="2942907" y="2428241"/>
            <a:ext cx="7058025" cy="2011680"/>
          </a:xfrm>
          <a:prstGeom prst="rect">
            <a:avLst/>
          </a:prstGeom>
        </p:spPr>
      </p:pic>
      <p:sp>
        <p:nvSpPr>
          <p:cNvPr id="10" name="TextBox 9"/>
          <p:cNvSpPr txBox="1"/>
          <p:nvPr/>
        </p:nvSpPr>
        <p:spPr>
          <a:xfrm>
            <a:off x="6245999" y="5631212"/>
            <a:ext cx="1107440" cy="369332"/>
          </a:xfrm>
          <a:prstGeom prst="rect">
            <a:avLst/>
          </a:prstGeom>
          <a:noFill/>
        </p:spPr>
        <p:txBody>
          <a:bodyPr wrap="square" rtlCol="0">
            <a:spAutoFit/>
          </a:bodyPr>
          <a:lstStyle/>
          <a:p>
            <a:r>
              <a:rPr lang="en-GB" dirty="0"/>
              <a:t>2</a:t>
            </a:r>
            <a:r>
              <a:rPr lang="en-GB" dirty="0" smtClean="0"/>
              <a:t>/3</a:t>
            </a:r>
            <a:endParaRPr lang="en-GB" dirty="0"/>
          </a:p>
        </p:txBody>
      </p:sp>
      <p:sp>
        <p:nvSpPr>
          <p:cNvPr id="5" name="Rectangle 4"/>
          <p:cNvSpPr/>
          <p:nvPr/>
        </p:nvSpPr>
        <p:spPr>
          <a:xfrm>
            <a:off x="5090160" y="5212080"/>
            <a:ext cx="1280160" cy="38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a:t>
            </a:r>
            <a:endParaRPr lang="en-GB" dirty="0"/>
          </a:p>
        </p:txBody>
      </p:sp>
      <p:sp>
        <p:nvSpPr>
          <p:cNvPr id="11" name="Rectangle 10"/>
          <p:cNvSpPr/>
          <p:nvPr/>
        </p:nvSpPr>
        <p:spPr>
          <a:xfrm>
            <a:off x="6612960" y="5212080"/>
            <a:ext cx="1280160" cy="38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a:t>
            </a:r>
            <a:endParaRPr lang="en-GB" dirty="0"/>
          </a:p>
        </p:txBody>
      </p:sp>
    </p:spTree>
    <p:extLst>
      <p:ext uri="{BB962C8B-B14F-4D97-AF65-F5344CB8AC3E}">
        <p14:creationId xmlns:p14="http://schemas.microsoft.com/office/powerpoint/2010/main" val="24278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650241" y="2598233"/>
            <a:ext cx="3207340" cy="923330"/>
          </a:xfrm>
          <a:prstGeom prst="rect">
            <a:avLst/>
          </a:prstGeom>
          <a:noFill/>
        </p:spPr>
        <p:txBody>
          <a:bodyPr wrap="square" rtlCol="0">
            <a:spAutoFit/>
          </a:bodyPr>
          <a:lstStyle/>
          <a:p>
            <a:pPr algn="ctr"/>
            <a:r>
              <a:rPr lang="en-GB" sz="5400" dirty="0" smtClean="0"/>
              <a:t>RUM</a:t>
            </a:r>
            <a:endParaRPr lang="en-GB" sz="54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4480560" y="2598233"/>
            <a:ext cx="3641739" cy="923330"/>
          </a:xfrm>
          <a:prstGeom prst="rect">
            <a:avLst/>
          </a:prstGeom>
          <a:noFill/>
        </p:spPr>
        <p:txBody>
          <a:bodyPr wrap="square" rtlCol="0">
            <a:spAutoFit/>
          </a:bodyPr>
          <a:lstStyle/>
          <a:p>
            <a:pPr algn="ctr"/>
            <a:r>
              <a:rPr lang="en-GB" sz="5400" dirty="0" smtClean="0"/>
              <a:t>pencil</a:t>
            </a:r>
            <a:endParaRPr lang="en-GB" sz="54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8788400" y="2598233"/>
            <a:ext cx="2823984" cy="923330"/>
          </a:xfrm>
          <a:prstGeom prst="rect">
            <a:avLst/>
          </a:prstGeom>
          <a:noFill/>
        </p:spPr>
        <p:txBody>
          <a:bodyPr wrap="square" rtlCol="0">
            <a:spAutoFit/>
          </a:bodyPr>
          <a:lstStyle/>
          <a:p>
            <a:pPr algn="ctr"/>
            <a:r>
              <a:rPr lang="en-GB" sz="5400" dirty="0" smtClean="0"/>
              <a:t>POT</a:t>
            </a:r>
            <a:endParaRPr lang="en-GB" sz="54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Which </a:t>
            </a:r>
            <a:r>
              <a:rPr lang="en-GB" dirty="0"/>
              <a:t>of the following are target words </a:t>
            </a:r>
            <a:br>
              <a:rPr lang="en-GB" dirty="0"/>
            </a:br>
            <a:r>
              <a:rPr lang="en-GB" dirty="0"/>
              <a:t>(tick </a:t>
            </a:r>
            <a:r>
              <a:rPr lang="en-GB" dirty="0" smtClean="0"/>
              <a:t>ALL that apply</a:t>
            </a:r>
            <a:r>
              <a:rPr lang="en-GB" dirty="0"/>
              <a:t>, 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Tree>
    <p:extLst>
      <p:ext uri="{BB962C8B-B14F-4D97-AF65-F5344CB8AC3E}">
        <p14:creationId xmlns:p14="http://schemas.microsoft.com/office/powerpoint/2010/main" val="2707927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2665143" y="3736339"/>
            <a:ext cx="8900529" cy="646331"/>
          </a:xfrm>
          <a:prstGeom prst="rect">
            <a:avLst/>
          </a:prstGeom>
          <a:noFill/>
        </p:spPr>
        <p:txBody>
          <a:bodyPr wrap="square" rtlCol="0">
            <a:spAutoFit/>
          </a:bodyPr>
          <a:lstStyle/>
          <a:p>
            <a:r>
              <a:rPr lang="en-GB" sz="3600" b="1" dirty="0" smtClean="0"/>
              <a:t>Claiming the problem is with the customers</a:t>
            </a:r>
            <a:endParaRPr lang="en-GB" sz="3600" b="1"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2665143" y="4865408"/>
            <a:ext cx="8073977" cy="646331"/>
          </a:xfrm>
          <a:prstGeom prst="rect">
            <a:avLst/>
          </a:prstGeom>
          <a:noFill/>
        </p:spPr>
        <p:txBody>
          <a:bodyPr wrap="square" rtlCol="0">
            <a:spAutoFit/>
          </a:bodyPr>
          <a:lstStyle/>
          <a:p>
            <a:r>
              <a:rPr lang="en-GB" sz="3600" dirty="0" smtClean="0"/>
              <a:t>Promising they’ll look into the issue</a:t>
            </a:r>
            <a:endParaRPr lang="en-GB" sz="36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2665144" y="2505670"/>
            <a:ext cx="7759016" cy="646331"/>
          </a:xfrm>
          <a:prstGeom prst="rect">
            <a:avLst/>
          </a:prstGeom>
          <a:noFill/>
        </p:spPr>
        <p:txBody>
          <a:bodyPr wrap="square" rtlCol="0">
            <a:spAutoFit/>
          </a:bodyPr>
          <a:lstStyle/>
          <a:p>
            <a:r>
              <a:rPr lang="en-GB" sz="3600" dirty="0" smtClean="0"/>
              <a:t>Saying they will fix their carts</a:t>
            </a:r>
            <a:endParaRPr lang="en-GB" sz="36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1862254" y="4798496"/>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1862254" y="2646554"/>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sz="2800" dirty="0" smtClean="0"/>
              <a:t>Story Question</a:t>
            </a:r>
            <a:br>
              <a:rPr lang="en-GB" sz="2800" dirty="0" smtClean="0"/>
            </a:br>
            <a:r>
              <a:rPr lang="en-AU" dirty="0" smtClean="0"/>
              <a:t>Retailers responded to the survey by</a:t>
            </a:r>
            <a:endParaRPr lang="en-GB" dirty="0"/>
          </a:p>
        </p:txBody>
      </p:sp>
    </p:spTree>
    <p:extLst>
      <p:ext uri="{BB962C8B-B14F-4D97-AF65-F5344CB8AC3E}">
        <p14:creationId xmlns:p14="http://schemas.microsoft.com/office/powerpoint/2010/main" val="2652136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solidFill>
                  <a:srgbClr val="FF0000"/>
                </a:solidFill>
              </a:rPr>
              <a:t>Images Practice</a:t>
            </a:r>
            <a:endParaRPr lang="en-GB" dirty="0">
              <a:solidFill>
                <a:srgbClr val="FF0000"/>
              </a:solidFill>
            </a:endParaRPr>
          </a:p>
        </p:txBody>
      </p:sp>
      <p:sp>
        <p:nvSpPr>
          <p:cNvPr id="2" name="Right Arrow 1"/>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9" name="TextBox 8"/>
          <p:cNvSpPr txBox="1"/>
          <p:nvPr/>
        </p:nvSpPr>
        <p:spPr>
          <a:xfrm>
            <a:off x="9712960" y="5595035"/>
            <a:ext cx="2052320" cy="646331"/>
          </a:xfrm>
          <a:prstGeom prst="rect">
            <a:avLst/>
          </a:prstGeom>
          <a:noFill/>
        </p:spPr>
        <p:txBody>
          <a:bodyPr wrap="square" rtlCol="0">
            <a:spAutoFit/>
          </a:bodyPr>
          <a:lstStyle/>
          <a:p>
            <a:r>
              <a:rPr lang="en-GB" dirty="0" smtClean="0"/>
              <a:t>Time remaining:</a:t>
            </a:r>
          </a:p>
          <a:p>
            <a:r>
              <a:rPr lang="en-GB" dirty="0" smtClean="0"/>
              <a:t>0:15</a:t>
            </a:r>
            <a:endParaRPr lang="en-GB" dirty="0"/>
          </a:p>
        </p:txBody>
      </p:sp>
      <p:sp>
        <p:nvSpPr>
          <p:cNvPr id="13" name="TextBox 12"/>
          <p:cNvSpPr txBox="1"/>
          <p:nvPr/>
        </p:nvSpPr>
        <p:spPr>
          <a:xfrm>
            <a:off x="1239520" y="1016000"/>
            <a:ext cx="7538720" cy="461665"/>
          </a:xfrm>
          <a:prstGeom prst="rect">
            <a:avLst/>
          </a:prstGeom>
          <a:noFill/>
        </p:spPr>
        <p:txBody>
          <a:bodyPr wrap="square" rtlCol="0">
            <a:spAutoFit/>
          </a:bodyPr>
          <a:lstStyle/>
          <a:p>
            <a:r>
              <a:rPr lang="en-GB" sz="2400" dirty="0" smtClean="0"/>
              <a:t>Remember this car (3/3)</a:t>
            </a:r>
            <a:endParaRPr lang="en-GB" sz="2400" dirty="0"/>
          </a:p>
        </p:txBody>
      </p:sp>
      <p:pic>
        <p:nvPicPr>
          <p:cNvPr id="17" name="Picture 16"/>
          <p:cNvPicPr>
            <a:picLocks noChangeAspect="1"/>
          </p:cNvPicPr>
          <p:nvPr/>
        </p:nvPicPr>
        <p:blipFill rotWithShape="1">
          <a:blip r:embed="rId2">
            <a:extLst>
              <a:ext uri="{28A0092B-C50C-407E-A947-70E740481C1C}">
                <a14:useLocalDpi xmlns:a14="http://schemas.microsoft.com/office/drawing/2010/main" val="0"/>
              </a:ext>
            </a:extLst>
          </a:blip>
          <a:srcRect t="28039" b="30447"/>
          <a:stretch/>
        </p:blipFill>
        <p:spPr>
          <a:xfrm>
            <a:off x="2716987" y="2418081"/>
            <a:ext cx="7058025" cy="2194560"/>
          </a:xfrm>
          <a:prstGeom prst="rect">
            <a:avLst/>
          </a:prstGeom>
        </p:spPr>
      </p:pic>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t="28227" b="29490"/>
          <a:stretch/>
        </p:blipFill>
        <p:spPr>
          <a:xfrm>
            <a:off x="2610961" y="2550160"/>
            <a:ext cx="7058025" cy="2235200"/>
          </a:xfrm>
          <a:prstGeom prst="rect">
            <a:avLst/>
          </a:prstGeom>
        </p:spPr>
      </p:pic>
      <p:sp>
        <p:nvSpPr>
          <p:cNvPr id="10" name="TextBox 9"/>
          <p:cNvSpPr txBox="1"/>
          <p:nvPr/>
        </p:nvSpPr>
        <p:spPr>
          <a:xfrm>
            <a:off x="6245999" y="5631212"/>
            <a:ext cx="1107440" cy="369332"/>
          </a:xfrm>
          <a:prstGeom prst="rect">
            <a:avLst/>
          </a:prstGeom>
          <a:noFill/>
        </p:spPr>
        <p:txBody>
          <a:bodyPr wrap="square" rtlCol="0">
            <a:spAutoFit/>
          </a:bodyPr>
          <a:lstStyle/>
          <a:p>
            <a:r>
              <a:rPr lang="en-GB" dirty="0" smtClean="0"/>
              <a:t>3/3</a:t>
            </a:r>
            <a:endParaRPr lang="en-GB" dirty="0"/>
          </a:p>
        </p:txBody>
      </p:sp>
      <p:sp>
        <p:nvSpPr>
          <p:cNvPr id="11" name="Rectangle 10"/>
          <p:cNvSpPr/>
          <p:nvPr/>
        </p:nvSpPr>
        <p:spPr>
          <a:xfrm>
            <a:off x="5842000" y="5238097"/>
            <a:ext cx="1280160" cy="38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a:t>
            </a:r>
            <a:endParaRPr lang="en-GB" dirty="0"/>
          </a:p>
        </p:txBody>
      </p:sp>
    </p:spTree>
    <p:extLst>
      <p:ext uri="{BB962C8B-B14F-4D97-AF65-F5344CB8AC3E}">
        <p14:creationId xmlns:p14="http://schemas.microsoft.com/office/powerpoint/2010/main" val="742257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solidFill>
                  <a:srgbClr val="FF0000"/>
                </a:solidFill>
              </a:rPr>
              <a:t>Words Practice (1)</a:t>
            </a:r>
            <a:endParaRPr lang="en-GB" dirty="0">
              <a:solidFill>
                <a:srgbClr val="FF0000"/>
              </a:solidFill>
            </a:endParaRPr>
          </a:p>
        </p:txBody>
      </p:sp>
      <p:sp>
        <p:nvSpPr>
          <p:cNvPr id="6" name="TextBox 5">
            <a:extLst>
              <a:ext uri="{FF2B5EF4-FFF2-40B4-BE49-F238E27FC236}">
                <a16:creationId xmlns:a16="http://schemas.microsoft.com/office/drawing/2014/main" xmlns="" id="{85B1B715-13F4-4ED4-AA8E-2510299DB547}"/>
              </a:ext>
            </a:extLst>
          </p:cNvPr>
          <p:cNvSpPr txBox="1"/>
          <p:nvPr/>
        </p:nvSpPr>
        <p:spPr>
          <a:xfrm>
            <a:off x="4989056" y="4912419"/>
            <a:ext cx="2442117" cy="646331"/>
          </a:xfrm>
          <a:prstGeom prst="rect">
            <a:avLst/>
          </a:prstGeom>
          <a:noFill/>
        </p:spPr>
        <p:txBody>
          <a:bodyPr wrap="square" rtlCol="0">
            <a:spAutoFit/>
          </a:bodyPr>
          <a:lstStyle/>
          <a:p>
            <a:pPr algn="ctr"/>
            <a:r>
              <a:rPr lang="en-GB" dirty="0"/>
              <a:t>Click NEXT to see the next word</a:t>
            </a:r>
          </a:p>
        </p:txBody>
      </p:sp>
      <p:sp>
        <p:nvSpPr>
          <p:cNvPr id="9" name="TextBox 8">
            <a:extLst>
              <a:ext uri="{FF2B5EF4-FFF2-40B4-BE49-F238E27FC236}">
                <a16:creationId xmlns:a16="http://schemas.microsoft.com/office/drawing/2014/main" xmlns="" id="{78F35A50-497B-4941-AA7E-C3BC44B8DB48}"/>
              </a:ext>
            </a:extLst>
          </p:cNvPr>
          <p:cNvSpPr txBox="1"/>
          <p:nvPr/>
        </p:nvSpPr>
        <p:spPr>
          <a:xfrm>
            <a:off x="4554158" y="2598233"/>
            <a:ext cx="3311912" cy="923330"/>
          </a:xfrm>
          <a:prstGeom prst="rect">
            <a:avLst/>
          </a:prstGeom>
          <a:noFill/>
        </p:spPr>
        <p:txBody>
          <a:bodyPr wrap="square" rtlCol="0">
            <a:spAutoFit/>
          </a:bodyPr>
          <a:lstStyle/>
          <a:p>
            <a:pPr algn="ctr"/>
            <a:r>
              <a:rPr lang="en-GB" sz="5400" dirty="0"/>
              <a:t>Mountain</a:t>
            </a:r>
          </a:p>
        </p:txBody>
      </p:sp>
      <p:sp>
        <p:nvSpPr>
          <p:cNvPr id="2" name="Rounded Rectangle 1"/>
          <p:cNvSpPr/>
          <p:nvPr/>
        </p:nvSpPr>
        <p:spPr>
          <a:xfrm>
            <a:off x="5229674" y="424688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a:t>
            </a:r>
            <a:endParaRPr lang="en-GB" dirty="0"/>
          </a:p>
        </p:txBody>
      </p:sp>
      <p:sp>
        <p:nvSpPr>
          <p:cNvPr id="7" name="Right Arrow 6"/>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10" name="TextBox 9"/>
          <p:cNvSpPr txBox="1"/>
          <p:nvPr/>
        </p:nvSpPr>
        <p:spPr>
          <a:xfrm>
            <a:off x="9712960" y="5595035"/>
            <a:ext cx="2052320" cy="646331"/>
          </a:xfrm>
          <a:prstGeom prst="rect">
            <a:avLst/>
          </a:prstGeom>
          <a:noFill/>
        </p:spPr>
        <p:txBody>
          <a:bodyPr wrap="square" rtlCol="0">
            <a:spAutoFit/>
          </a:bodyPr>
          <a:lstStyle/>
          <a:p>
            <a:r>
              <a:rPr lang="en-GB" dirty="0" smtClean="0"/>
              <a:t>Time remaining:</a:t>
            </a:r>
          </a:p>
          <a:p>
            <a:r>
              <a:rPr lang="en-GB" dirty="0" smtClean="0"/>
              <a:t>0:12</a:t>
            </a:r>
            <a:endParaRPr lang="en-GB" dirty="0"/>
          </a:p>
        </p:txBody>
      </p:sp>
      <p:sp>
        <p:nvSpPr>
          <p:cNvPr id="5" name="TextBox 4"/>
          <p:cNvSpPr txBox="1"/>
          <p:nvPr/>
        </p:nvSpPr>
        <p:spPr>
          <a:xfrm>
            <a:off x="5953760" y="5661698"/>
            <a:ext cx="955040" cy="369332"/>
          </a:xfrm>
          <a:prstGeom prst="rect">
            <a:avLst/>
          </a:prstGeom>
          <a:noFill/>
        </p:spPr>
        <p:txBody>
          <a:bodyPr wrap="square" rtlCol="0">
            <a:spAutoFit/>
          </a:bodyPr>
          <a:lstStyle/>
          <a:p>
            <a:r>
              <a:rPr lang="en-GB" dirty="0" smtClean="0"/>
              <a:t>1/3</a:t>
            </a:r>
            <a:endParaRPr lang="en-GB" dirty="0"/>
          </a:p>
        </p:txBody>
      </p:sp>
    </p:spTree>
    <p:extLst>
      <p:ext uri="{BB962C8B-B14F-4D97-AF65-F5344CB8AC3E}">
        <p14:creationId xmlns:p14="http://schemas.microsoft.com/office/powerpoint/2010/main" val="3699229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solidFill>
                  <a:srgbClr val="FF0000"/>
                </a:solidFill>
              </a:rPr>
              <a:t>Words Practice (2)</a:t>
            </a:r>
            <a:endParaRPr lang="en-GB" dirty="0">
              <a:solidFill>
                <a:srgbClr val="FF0000"/>
              </a:solidFill>
            </a:endParaRPr>
          </a:p>
        </p:txBody>
      </p:sp>
      <p:sp>
        <p:nvSpPr>
          <p:cNvPr id="5" name="TextBox 4">
            <a:extLst>
              <a:ext uri="{FF2B5EF4-FFF2-40B4-BE49-F238E27FC236}">
                <a16:creationId xmlns:a16="http://schemas.microsoft.com/office/drawing/2014/main" xmlns="" id="{EED22DD4-5D99-452E-8E00-29E44B303DC3}"/>
              </a:ext>
            </a:extLst>
          </p:cNvPr>
          <p:cNvSpPr txBox="1"/>
          <p:nvPr/>
        </p:nvSpPr>
        <p:spPr>
          <a:xfrm>
            <a:off x="4616233" y="2598233"/>
            <a:ext cx="2843561" cy="923330"/>
          </a:xfrm>
          <a:prstGeom prst="rect">
            <a:avLst/>
          </a:prstGeom>
          <a:noFill/>
        </p:spPr>
        <p:txBody>
          <a:bodyPr wrap="square" rtlCol="0">
            <a:spAutoFit/>
          </a:bodyPr>
          <a:lstStyle/>
          <a:p>
            <a:pPr algn="ctr"/>
            <a:r>
              <a:rPr lang="en-GB" sz="5400" dirty="0"/>
              <a:t>Cold</a:t>
            </a:r>
          </a:p>
        </p:txBody>
      </p:sp>
      <p:sp>
        <p:nvSpPr>
          <p:cNvPr id="8" name="Right Arrow 7"/>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10" name="Rounded Rectangle 9"/>
          <p:cNvSpPr/>
          <p:nvPr/>
        </p:nvSpPr>
        <p:spPr>
          <a:xfrm>
            <a:off x="6178519" y="424688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11" name="Rounded Rectangle 10"/>
          <p:cNvSpPr/>
          <p:nvPr/>
        </p:nvSpPr>
        <p:spPr>
          <a:xfrm>
            <a:off x="3977020" y="424688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12" name="TextBox 11"/>
          <p:cNvSpPr txBox="1"/>
          <p:nvPr/>
        </p:nvSpPr>
        <p:spPr>
          <a:xfrm>
            <a:off x="9712960" y="5595035"/>
            <a:ext cx="2052320" cy="646331"/>
          </a:xfrm>
          <a:prstGeom prst="rect">
            <a:avLst/>
          </a:prstGeom>
          <a:noFill/>
        </p:spPr>
        <p:txBody>
          <a:bodyPr wrap="square" rtlCol="0">
            <a:spAutoFit/>
          </a:bodyPr>
          <a:lstStyle/>
          <a:p>
            <a:r>
              <a:rPr lang="en-GB" dirty="0" smtClean="0"/>
              <a:t>Time remaining:</a:t>
            </a:r>
          </a:p>
          <a:p>
            <a:r>
              <a:rPr lang="en-GB" dirty="0" smtClean="0"/>
              <a:t>0:15</a:t>
            </a:r>
            <a:endParaRPr lang="en-GB" dirty="0"/>
          </a:p>
        </p:txBody>
      </p:sp>
      <p:sp>
        <p:nvSpPr>
          <p:cNvPr id="13" name="TextBox 12"/>
          <p:cNvSpPr txBox="1"/>
          <p:nvPr/>
        </p:nvSpPr>
        <p:spPr>
          <a:xfrm>
            <a:off x="5937900" y="5102898"/>
            <a:ext cx="955040" cy="369332"/>
          </a:xfrm>
          <a:prstGeom prst="rect">
            <a:avLst/>
          </a:prstGeom>
          <a:noFill/>
        </p:spPr>
        <p:txBody>
          <a:bodyPr wrap="square" rtlCol="0">
            <a:spAutoFit/>
          </a:bodyPr>
          <a:lstStyle/>
          <a:p>
            <a:r>
              <a:rPr lang="en-GB" dirty="0"/>
              <a:t>2</a:t>
            </a:r>
            <a:r>
              <a:rPr lang="en-GB" dirty="0" smtClean="0"/>
              <a:t>/3</a:t>
            </a:r>
            <a:endParaRPr lang="en-GB" dirty="0"/>
          </a:p>
        </p:txBody>
      </p:sp>
    </p:spTree>
    <p:extLst>
      <p:ext uri="{BB962C8B-B14F-4D97-AF65-F5344CB8AC3E}">
        <p14:creationId xmlns:p14="http://schemas.microsoft.com/office/powerpoint/2010/main" val="1508684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solidFill>
                  <a:srgbClr val="FF0000"/>
                </a:solidFill>
              </a:rPr>
              <a:t>Words Practice (3)</a:t>
            </a:r>
            <a:endParaRPr lang="en-GB" dirty="0">
              <a:solidFill>
                <a:srgbClr val="FF0000"/>
              </a:solidFill>
            </a:endParaRPr>
          </a:p>
        </p:txBody>
      </p:sp>
      <p:sp>
        <p:nvSpPr>
          <p:cNvPr id="5" name="TextBox 4">
            <a:extLst>
              <a:ext uri="{FF2B5EF4-FFF2-40B4-BE49-F238E27FC236}">
                <a16:creationId xmlns:a16="http://schemas.microsoft.com/office/drawing/2014/main" xmlns="" id="{A7A53C70-0C90-4ED8-AC28-1F49190B67F7}"/>
              </a:ext>
            </a:extLst>
          </p:cNvPr>
          <p:cNvSpPr txBox="1"/>
          <p:nvPr/>
        </p:nvSpPr>
        <p:spPr>
          <a:xfrm>
            <a:off x="4513518" y="2598233"/>
            <a:ext cx="2843561" cy="923330"/>
          </a:xfrm>
          <a:prstGeom prst="rect">
            <a:avLst/>
          </a:prstGeom>
          <a:noFill/>
        </p:spPr>
        <p:txBody>
          <a:bodyPr wrap="square" rtlCol="0">
            <a:spAutoFit/>
          </a:bodyPr>
          <a:lstStyle/>
          <a:p>
            <a:pPr algn="ctr"/>
            <a:r>
              <a:rPr lang="en-GB" sz="5400" dirty="0"/>
              <a:t>Snow</a:t>
            </a:r>
          </a:p>
        </p:txBody>
      </p:sp>
      <p:sp>
        <p:nvSpPr>
          <p:cNvPr id="8" name="Right Arrow 7"/>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10" name="Rounded Rectangle 9"/>
          <p:cNvSpPr/>
          <p:nvPr/>
        </p:nvSpPr>
        <p:spPr>
          <a:xfrm>
            <a:off x="6148039" y="424688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11" name="Rounded Rectangle 10"/>
          <p:cNvSpPr/>
          <p:nvPr/>
        </p:nvSpPr>
        <p:spPr>
          <a:xfrm>
            <a:off x="3946540" y="424688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12" name="TextBox 11"/>
          <p:cNvSpPr txBox="1"/>
          <p:nvPr/>
        </p:nvSpPr>
        <p:spPr>
          <a:xfrm>
            <a:off x="9712960" y="5595035"/>
            <a:ext cx="2052320" cy="646331"/>
          </a:xfrm>
          <a:prstGeom prst="rect">
            <a:avLst/>
          </a:prstGeom>
          <a:noFill/>
        </p:spPr>
        <p:txBody>
          <a:bodyPr wrap="square" rtlCol="0">
            <a:spAutoFit/>
          </a:bodyPr>
          <a:lstStyle/>
          <a:p>
            <a:r>
              <a:rPr lang="en-GB" dirty="0" smtClean="0"/>
              <a:t>Time remaining:</a:t>
            </a:r>
          </a:p>
          <a:p>
            <a:r>
              <a:rPr lang="en-GB" dirty="0" smtClean="0"/>
              <a:t>0:08</a:t>
            </a:r>
            <a:endParaRPr lang="en-GB" dirty="0"/>
          </a:p>
        </p:txBody>
      </p:sp>
      <p:sp>
        <p:nvSpPr>
          <p:cNvPr id="13" name="TextBox 12"/>
          <p:cNvSpPr txBox="1"/>
          <p:nvPr/>
        </p:nvSpPr>
        <p:spPr>
          <a:xfrm>
            <a:off x="5937900" y="5102898"/>
            <a:ext cx="955040" cy="369332"/>
          </a:xfrm>
          <a:prstGeom prst="rect">
            <a:avLst/>
          </a:prstGeom>
          <a:noFill/>
        </p:spPr>
        <p:txBody>
          <a:bodyPr wrap="square" rtlCol="0">
            <a:spAutoFit/>
          </a:bodyPr>
          <a:lstStyle/>
          <a:p>
            <a:r>
              <a:rPr lang="en-GB" dirty="0" smtClean="0"/>
              <a:t>3/3</a:t>
            </a:r>
            <a:endParaRPr lang="en-GB" dirty="0"/>
          </a:p>
        </p:txBody>
      </p:sp>
    </p:spTree>
    <p:extLst>
      <p:ext uri="{BB962C8B-B14F-4D97-AF65-F5344CB8AC3E}">
        <p14:creationId xmlns:p14="http://schemas.microsoft.com/office/powerpoint/2010/main" val="1319582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2940</TotalTime>
  <Words>1298</Words>
  <Application>Microsoft Office PowerPoint</Application>
  <PresentationFormat>Widescreen</PresentationFormat>
  <Paragraphs>312</Paragraphs>
  <Slides>51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we will ask you some questions about the stimuli. Remember, you answer these as a group.</vt:lpstr>
      <vt:lpstr>Practice question 1 Which of the following are target words  (tick ALL that apply, then hit next)</vt:lpstr>
      <vt:lpstr>Practice 2 Which of the following cars is a “target” car?  [type 1, 2 or 3] </vt:lpstr>
      <vt:lpstr>Practice question 3: Why was Joe running late? Because: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we will ask you some questions about the stimuli.</vt:lpstr>
      <vt:lpstr>PowerPoint Presentation</vt:lpstr>
      <vt:lpstr>Story Question More than half the respondents reported what?</vt:lpstr>
      <vt:lpstr>Which of the following are target words  (tick ALL that apply, then hit next)</vt:lpstr>
      <vt:lpstr>Which of the following is a “target” car?  [type 1, 2 or 3] </vt:lpstr>
      <vt:lpstr>Which of the following are target words  (tick ALL that apply, then hit next)</vt:lpstr>
      <vt:lpstr>Story Question When was the survey done? </vt:lpstr>
      <vt:lpstr>Which of the following is a “target” car?  [type 1, 2 or 3] </vt:lpstr>
      <vt:lpstr>Which of the following are target words  (tick ALL that apply, then hit next)</vt:lpstr>
      <vt:lpstr>Story Question What proportion of shopping carts had some sort of issue?</vt:lpstr>
      <vt:lpstr>Which of the following are target words  (tick ALL that apply, then hit next)</vt:lpstr>
      <vt:lpstr>Which of the following is a “target” car?  [type 1, 2 or 3] </vt:lpstr>
      <vt:lpstr>Story Question What problems did customers identify with the carts?</vt:lpstr>
      <vt:lpstr>Story Question The survey took place in</vt:lpstr>
      <vt:lpstr>Which of the following is a “target” car?  [type 1, 2 or 3] </vt:lpstr>
      <vt:lpstr>Which of the following are target words  (tick ALL that apply, then hit next)</vt:lpstr>
      <vt:lpstr>Which of the following is a “target” car?  [type 1, 2 or 3] </vt:lpstr>
      <vt:lpstr>Which of the following are target words  (tick ALL that apply, then hit next)</vt:lpstr>
      <vt:lpstr>Story Question Retailers responded to the survey by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mycomputer</dc:creator>
  <cp:lastModifiedBy>mycomputer</cp:lastModifiedBy>
  <cp:revision>86</cp:revision>
  <dcterms:created xsi:type="dcterms:W3CDTF">2018-03-28T21:17:57Z</dcterms:created>
  <dcterms:modified xsi:type="dcterms:W3CDTF">2018-04-01T16:47:26Z</dcterms:modified>
</cp:coreProperties>
</file>