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360" r:id="rId2"/>
    <p:sldId id="373" r:id="rId3"/>
    <p:sldId id="362" r:id="rId4"/>
    <p:sldId id="392" r:id="rId5"/>
    <p:sldId id="363" r:id="rId6"/>
    <p:sldId id="391" r:id="rId7"/>
    <p:sldId id="364" r:id="rId8"/>
    <p:sldId id="365" r:id="rId9"/>
    <p:sldId id="366" r:id="rId10"/>
    <p:sldId id="371" r:id="rId11"/>
    <p:sldId id="367" r:id="rId12"/>
    <p:sldId id="378" r:id="rId13"/>
    <p:sldId id="377" r:id="rId14"/>
    <p:sldId id="416" r:id="rId15"/>
    <p:sldId id="372" r:id="rId16"/>
    <p:sldId id="374" r:id="rId17"/>
    <p:sldId id="375" r:id="rId18"/>
    <p:sldId id="345" r:id="rId19"/>
    <p:sldId id="346" r:id="rId20"/>
    <p:sldId id="347" r:id="rId21"/>
    <p:sldId id="348" r:id="rId22"/>
    <p:sldId id="349" r:id="rId23"/>
    <p:sldId id="350" r:id="rId24"/>
    <p:sldId id="351" r:id="rId25"/>
    <p:sldId id="352" r:id="rId26"/>
    <p:sldId id="357" r:id="rId27"/>
    <p:sldId id="353" r:id="rId28"/>
    <p:sldId id="354" r:id="rId29"/>
    <p:sldId id="355" r:id="rId30"/>
    <p:sldId id="437" r:id="rId31"/>
    <p:sldId id="438" r:id="rId32"/>
    <p:sldId id="439" r:id="rId33"/>
    <p:sldId id="359" r:id="rId34"/>
    <p:sldId id="376" r:id="rId35"/>
    <p:sldId id="262" r:id="rId36"/>
    <p:sldId id="417" r:id="rId37"/>
    <p:sldId id="418" r:id="rId38"/>
    <p:sldId id="419" r:id="rId39"/>
    <p:sldId id="420" r:id="rId40"/>
    <p:sldId id="421" r:id="rId41"/>
    <p:sldId id="422" r:id="rId42"/>
    <p:sldId id="440" r:id="rId43"/>
    <p:sldId id="423" r:id="rId44"/>
    <p:sldId id="414" r:id="rId45"/>
    <p:sldId id="424" r:id="rId46"/>
    <p:sldId id="425" r:id="rId47"/>
    <p:sldId id="426" r:id="rId48"/>
    <p:sldId id="427" r:id="rId49"/>
    <p:sldId id="310" r:id="rId50"/>
    <p:sldId id="430" r:id="rId51"/>
    <p:sldId id="431" r:id="rId52"/>
    <p:sldId id="432" r:id="rId53"/>
    <p:sldId id="433" r:id="rId54"/>
    <p:sldId id="434" r:id="rId55"/>
    <p:sldId id="435" r:id="rId56"/>
    <p:sldId id="43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EB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8" autoAdjust="0"/>
    <p:restoredTop sz="83774" autoAdjust="0"/>
  </p:normalViewPr>
  <p:slideViewPr>
    <p:cSldViewPr snapToGrid="0">
      <p:cViewPr varScale="1">
        <p:scale>
          <a:sx n="94" d="100"/>
          <a:sy n="94" d="100"/>
        </p:scale>
        <p:origin x="1398" y="78"/>
      </p:cViewPr>
      <p:guideLst/>
    </p:cSldViewPr>
  </p:slideViewPr>
  <p:notesTextViewPr>
    <p:cViewPr>
      <p:scale>
        <a:sx n="1" d="1"/>
        <a:sy n="1" d="1"/>
      </p:scale>
      <p:origin x="0" y="0"/>
    </p:cViewPr>
  </p:notesTextViewPr>
  <p:sorterViewPr>
    <p:cViewPr>
      <p:scale>
        <a:sx n="50" d="100"/>
        <a:sy n="50" d="100"/>
      </p:scale>
      <p:origin x="0" y="-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2F46F-0A87-4F90-946D-209D07E176EC}" type="datetimeFigureOut">
              <a:rPr lang="en-GB" smtClean="0"/>
              <a:t>08/04/2018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124E0A-30F0-4A9C-A21F-2170D11E1D73}" type="slidenum">
              <a:rPr lang="en-GB" smtClean="0"/>
              <a:t>‹#›</a:t>
            </a:fld>
            <a:endParaRPr lang="en-GB"/>
          </a:p>
        </p:txBody>
      </p:sp>
    </p:spTree>
    <p:extLst>
      <p:ext uri="{BB962C8B-B14F-4D97-AF65-F5344CB8AC3E}">
        <p14:creationId xmlns:p14="http://schemas.microsoft.com/office/powerpoint/2010/main" val="2381550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6124E0A-30F0-4A9C-A21F-2170D11E1D73}" type="slidenum">
              <a:rPr lang="en-GB" smtClean="0"/>
              <a:t>13</a:t>
            </a:fld>
            <a:endParaRPr lang="en-GB"/>
          </a:p>
        </p:txBody>
      </p:sp>
    </p:spTree>
    <p:extLst>
      <p:ext uri="{BB962C8B-B14F-4D97-AF65-F5344CB8AC3E}">
        <p14:creationId xmlns:p14="http://schemas.microsoft.com/office/powerpoint/2010/main" val="4115507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42</a:t>
            </a:fld>
            <a:endParaRPr lang="en-GB"/>
          </a:p>
        </p:txBody>
      </p:sp>
    </p:spTree>
    <p:extLst>
      <p:ext uri="{BB962C8B-B14F-4D97-AF65-F5344CB8AC3E}">
        <p14:creationId xmlns:p14="http://schemas.microsoft.com/office/powerpoint/2010/main" val="1622085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18</a:t>
            </a:fld>
            <a:endParaRPr lang="en-GB"/>
          </a:p>
        </p:txBody>
      </p:sp>
    </p:spTree>
    <p:extLst>
      <p:ext uri="{BB962C8B-B14F-4D97-AF65-F5344CB8AC3E}">
        <p14:creationId xmlns:p14="http://schemas.microsoft.com/office/powerpoint/2010/main" val="3348184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35</a:t>
            </a:fld>
            <a:endParaRPr lang="en-GB"/>
          </a:p>
        </p:txBody>
      </p:sp>
    </p:spTree>
    <p:extLst>
      <p:ext uri="{BB962C8B-B14F-4D97-AF65-F5344CB8AC3E}">
        <p14:creationId xmlns:p14="http://schemas.microsoft.com/office/powerpoint/2010/main" val="2456067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36</a:t>
            </a:fld>
            <a:endParaRPr lang="en-GB"/>
          </a:p>
        </p:txBody>
      </p:sp>
    </p:spTree>
    <p:extLst>
      <p:ext uri="{BB962C8B-B14F-4D97-AF65-F5344CB8AC3E}">
        <p14:creationId xmlns:p14="http://schemas.microsoft.com/office/powerpoint/2010/main" val="2179182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37</a:t>
            </a:fld>
            <a:endParaRPr lang="en-GB"/>
          </a:p>
        </p:txBody>
      </p:sp>
    </p:spTree>
    <p:extLst>
      <p:ext uri="{BB962C8B-B14F-4D97-AF65-F5344CB8AC3E}">
        <p14:creationId xmlns:p14="http://schemas.microsoft.com/office/powerpoint/2010/main" val="1095519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38</a:t>
            </a:fld>
            <a:endParaRPr lang="en-GB"/>
          </a:p>
        </p:txBody>
      </p:sp>
    </p:spTree>
    <p:extLst>
      <p:ext uri="{BB962C8B-B14F-4D97-AF65-F5344CB8AC3E}">
        <p14:creationId xmlns:p14="http://schemas.microsoft.com/office/powerpoint/2010/main" val="3190798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39</a:t>
            </a:fld>
            <a:endParaRPr lang="en-GB"/>
          </a:p>
        </p:txBody>
      </p:sp>
    </p:spTree>
    <p:extLst>
      <p:ext uri="{BB962C8B-B14F-4D97-AF65-F5344CB8AC3E}">
        <p14:creationId xmlns:p14="http://schemas.microsoft.com/office/powerpoint/2010/main" val="738513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40</a:t>
            </a:fld>
            <a:endParaRPr lang="en-GB"/>
          </a:p>
        </p:txBody>
      </p:sp>
    </p:spTree>
    <p:extLst>
      <p:ext uri="{BB962C8B-B14F-4D97-AF65-F5344CB8AC3E}">
        <p14:creationId xmlns:p14="http://schemas.microsoft.com/office/powerpoint/2010/main" val="4209638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41</a:t>
            </a:fld>
            <a:endParaRPr lang="en-GB"/>
          </a:p>
        </p:txBody>
      </p:sp>
    </p:spTree>
    <p:extLst>
      <p:ext uri="{BB962C8B-B14F-4D97-AF65-F5344CB8AC3E}">
        <p14:creationId xmlns:p14="http://schemas.microsoft.com/office/powerpoint/2010/main" val="3811034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BA393DF-068A-498C-8581-9A6E4F99FDC3}" type="datetimeFigureOut">
              <a:rPr lang="en-GB" smtClean="0"/>
              <a:t>08/04/2018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55627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A393DF-068A-498C-8581-9A6E4F99FDC3}" type="datetimeFigureOut">
              <a:rPr lang="en-GB" smtClean="0"/>
              <a:t>08/04/2018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235151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A393DF-068A-498C-8581-9A6E4F99FDC3}" type="datetimeFigureOut">
              <a:rPr lang="en-GB" smtClean="0"/>
              <a:t>08/04/2018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2492020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A393DF-068A-498C-8581-9A6E4F99FDC3}" type="datetimeFigureOut">
              <a:rPr lang="en-GB" smtClean="0"/>
              <a:t>08/04/2018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365325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A393DF-068A-498C-8581-9A6E4F99FDC3}" type="datetimeFigureOut">
              <a:rPr lang="en-GB" smtClean="0"/>
              <a:t>08/04/2018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185237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BA393DF-068A-498C-8581-9A6E4F99FDC3}" type="datetimeFigureOut">
              <a:rPr lang="en-GB" smtClean="0"/>
              <a:t>08/04/2018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2865542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BA393DF-068A-498C-8581-9A6E4F99FDC3}" type="datetimeFigureOut">
              <a:rPr lang="en-GB" smtClean="0"/>
              <a:t>08/04/2018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3187406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BA393DF-068A-498C-8581-9A6E4F99FDC3}" type="datetimeFigureOut">
              <a:rPr lang="en-GB" smtClean="0"/>
              <a:t>08/04/2018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45193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A393DF-068A-498C-8581-9A6E4F99FDC3}" type="datetimeFigureOut">
              <a:rPr lang="en-GB" smtClean="0"/>
              <a:t>08/04/2018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1919088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393DF-068A-498C-8581-9A6E4F99FDC3}" type="datetimeFigureOut">
              <a:rPr lang="en-GB" smtClean="0"/>
              <a:t>08/04/2018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412452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393DF-068A-498C-8581-9A6E4F99FDC3}" type="datetimeFigureOut">
              <a:rPr lang="en-GB" smtClean="0"/>
              <a:t>08/04/2018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383389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393DF-068A-498C-8581-9A6E4F99FDC3}" type="datetimeFigureOut">
              <a:rPr lang="en-GB" smtClean="0"/>
              <a:t>08/04/2018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1E5E3-4896-4DFC-B5EA-66E8C5350132}" type="slidenum">
              <a:rPr lang="en-GB" smtClean="0"/>
              <a:t>‹#›</a:t>
            </a:fld>
            <a:endParaRPr lang="en-GB"/>
          </a:p>
        </p:txBody>
      </p:sp>
    </p:spTree>
    <p:extLst>
      <p:ext uri="{BB962C8B-B14F-4D97-AF65-F5344CB8AC3E}">
        <p14:creationId xmlns:p14="http://schemas.microsoft.com/office/powerpoint/2010/main" val="1354385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07720" y="2000888"/>
            <a:ext cx="10515600" cy="21951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smtClean="0"/>
              <a:t>We will now do a group memory test. This will be similar to the </a:t>
            </a:r>
            <a:r>
              <a:rPr lang="en-GB" dirty="0" smtClean="0"/>
              <a:t>group memory task you completed earlier.</a:t>
            </a:r>
            <a:endParaRPr lang="en-GB" dirty="0" smtClean="0"/>
          </a:p>
          <a:p>
            <a:endParaRPr lang="en-GB" dirty="0"/>
          </a:p>
          <a:p>
            <a:r>
              <a:rPr lang="en-GB" dirty="0" smtClean="0"/>
              <a:t>As a refresher, </a:t>
            </a:r>
            <a:r>
              <a:rPr lang="en-GB" dirty="0" smtClean="0"/>
              <a:t>we’ll do a practice round</a:t>
            </a:r>
          </a:p>
        </p:txBody>
      </p:sp>
      <p:sp>
        <p:nvSpPr>
          <p:cNvPr id="2" name="TextBox 1"/>
          <p:cNvSpPr txBox="1"/>
          <p:nvPr/>
        </p:nvSpPr>
        <p:spPr>
          <a:xfrm>
            <a:off x="386080" y="152400"/>
            <a:ext cx="4724400" cy="646331"/>
          </a:xfrm>
          <a:prstGeom prst="rect">
            <a:avLst/>
          </a:prstGeom>
          <a:noFill/>
        </p:spPr>
        <p:txBody>
          <a:bodyPr wrap="square" rtlCol="0">
            <a:spAutoFit/>
          </a:bodyPr>
          <a:lstStyle/>
          <a:p>
            <a:r>
              <a:rPr lang="en-GB" dirty="0" smtClean="0">
                <a:solidFill>
                  <a:srgbClr val="FF0000"/>
                </a:solidFill>
              </a:rPr>
              <a:t>All comments in RED are intended as explanation for Gabe</a:t>
            </a:r>
            <a:endParaRPr lang="en-GB" dirty="0">
              <a:solidFill>
                <a:srgbClr val="FF0000"/>
              </a:solidFill>
            </a:endParaRPr>
          </a:p>
        </p:txBody>
      </p:sp>
      <p:sp>
        <p:nvSpPr>
          <p:cNvPr id="3" name="Rounded Rectangle 2"/>
          <p:cNvSpPr/>
          <p:nvPr/>
        </p:nvSpPr>
        <p:spPr>
          <a:xfrm>
            <a:off x="4841240" y="4744720"/>
            <a:ext cx="2448560" cy="833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Next</a:t>
            </a:r>
            <a:endParaRPr lang="en-GB" dirty="0"/>
          </a:p>
        </p:txBody>
      </p:sp>
    </p:spTree>
    <p:extLst>
      <p:ext uri="{BB962C8B-B14F-4D97-AF65-F5344CB8AC3E}">
        <p14:creationId xmlns:p14="http://schemas.microsoft.com/office/powerpoint/2010/main" val="2068065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Story practice</a:t>
            </a:r>
            <a:endParaRPr lang="en-GB" dirty="0"/>
          </a:p>
        </p:txBody>
      </p:sp>
      <p:sp>
        <p:nvSpPr>
          <p:cNvPr id="6" name="Title 1">
            <a:extLst>
              <a:ext uri="{FF2B5EF4-FFF2-40B4-BE49-F238E27FC236}">
                <a16:creationId xmlns:a16="http://schemas.microsoft.com/office/drawing/2014/main" xmlns="" id="{1DB85F28-B6C3-4082-A621-228E9FAB77C8}"/>
              </a:ext>
            </a:extLst>
          </p:cNvPr>
          <p:cNvSpPr txBox="1">
            <a:spLocks/>
          </p:cNvSpPr>
          <p:nvPr/>
        </p:nvSpPr>
        <p:spPr>
          <a:xfrm>
            <a:off x="838200" y="2701928"/>
            <a:ext cx="10515600" cy="192087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700" dirty="0"/>
              <a:t>Short example ‘story</a:t>
            </a:r>
            <a:r>
              <a:rPr lang="en-GB" sz="4700" dirty="0" smtClean="0"/>
              <a:t>’:</a:t>
            </a:r>
          </a:p>
          <a:p>
            <a:endParaRPr lang="en-GB" dirty="0"/>
          </a:p>
          <a:p>
            <a:r>
              <a:rPr lang="en-GB" sz="4500" dirty="0" smtClean="0"/>
              <a:t>A poll, conducted a week ago by Pew Research, found that 60% of people prefer vanilla to chocolate</a:t>
            </a:r>
            <a:endParaRPr lang="en-GB" sz="4500" dirty="0"/>
          </a:p>
        </p:txBody>
      </p:sp>
      <p:sp>
        <p:nvSpPr>
          <p:cNvPr id="5" name="Right Arrow 4"/>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Tree>
    <p:extLst>
      <p:ext uri="{BB962C8B-B14F-4D97-AF65-F5344CB8AC3E}">
        <p14:creationId xmlns:p14="http://schemas.microsoft.com/office/powerpoint/2010/main" val="2321362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7BBBD2-E889-425B-A820-AC2CF58403B7}"/>
              </a:ext>
            </a:extLst>
          </p:cNvPr>
          <p:cNvSpPr>
            <a:spLocks noGrp="1"/>
          </p:cNvSpPr>
          <p:nvPr>
            <p:ph type="title"/>
          </p:nvPr>
        </p:nvSpPr>
        <p:spPr/>
        <p:txBody>
          <a:bodyPr>
            <a:normAutofit fontScale="90000"/>
          </a:bodyPr>
          <a:lstStyle/>
          <a:p>
            <a:r>
              <a:rPr lang="en-GB" dirty="0"/>
              <a:t>Next we will ask you some questions about the stimuli</a:t>
            </a:r>
            <a:r>
              <a:rPr lang="en-GB" dirty="0" smtClean="0"/>
              <a:t>. Remember, you answer these as a group.</a:t>
            </a:r>
            <a:endParaRPr lang="en-GB" dirty="0"/>
          </a:p>
        </p:txBody>
      </p:sp>
      <p:sp>
        <p:nvSpPr>
          <p:cNvPr id="3" name="Rounded Rectangle 2"/>
          <p:cNvSpPr/>
          <p:nvPr/>
        </p:nvSpPr>
        <p:spPr>
          <a:xfrm>
            <a:off x="4480560" y="3200400"/>
            <a:ext cx="3230880" cy="1259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Continue to questions</a:t>
            </a:r>
            <a:endParaRPr lang="en-GB" sz="2400" dirty="0"/>
          </a:p>
        </p:txBody>
      </p:sp>
    </p:spTree>
    <p:extLst>
      <p:ext uri="{BB962C8B-B14F-4D97-AF65-F5344CB8AC3E}">
        <p14:creationId xmlns:p14="http://schemas.microsoft.com/office/powerpoint/2010/main" val="1467086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491893" y="2598233"/>
            <a:ext cx="3454400" cy="923330"/>
          </a:xfrm>
          <a:prstGeom prst="rect">
            <a:avLst/>
          </a:prstGeom>
          <a:noFill/>
        </p:spPr>
        <p:txBody>
          <a:bodyPr wrap="square" rtlCol="0">
            <a:spAutoFit/>
          </a:bodyPr>
          <a:lstStyle/>
          <a:p>
            <a:pPr algn="ctr"/>
            <a:r>
              <a:rPr lang="en-GB" sz="5400" dirty="0" smtClean="0"/>
              <a:t>TREE</a:t>
            </a:r>
            <a:endParaRPr lang="en-GB" sz="54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5283200" y="2598233"/>
            <a:ext cx="1932878" cy="923330"/>
          </a:xfrm>
          <a:prstGeom prst="rect">
            <a:avLst/>
          </a:prstGeom>
          <a:noFill/>
        </p:spPr>
        <p:txBody>
          <a:bodyPr wrap="square" rtlCol="0">
            <a:spAutoFit/>
          </a:bodyPr>
          <a:lstStyle/>
          <a:p>
            <a:pPr algn="ctr"/>
            <a:r>
              <a:rPr lang="en-GB" sz="5400" dirty="0" smtClean="0"/>
              <a:t>PINE</a:t>
            </a:r>
            <a:endParaRPr lang="en-GB" sz="54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8824944" y="2598233"/>
            <a:ext cx="2385121" cy="923330"/>
          </a:xfrm>
          <a:prstGeom prst="rect">
            <a:avLst/>
          </a:prstGeom>
          <a:noFill/>
        </p:spPr>
        <p:txBody>
          <a:bodyPr wrap="square" rtlCol="0">
            <a:spAutoFit/>
          </a:bodyPr>
          <a:lstStyle/>
          <a:p>
            <a:pPr algn="ctr"/>
            <a:r>
              <a:rPr lang="en-GB" sz="5400" dirty="0" smtClean="0"/>
              <a:t>grow</a:t>
            </a:r>
            <a:endParaRPr lang="en-GB" sz="54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fontScale="90000"/>
          </a:bodyPr>
          <a:lstStyle/>
          <a:p>
            <a:pPr algn="ctr"/>
            <a:r>
              <a:rPr lang="en-GB" dirty="0"/>
              <a:t>Practice </a:t>
            </a:r>
            <a:r>
              <a:rPr lang="en-GB" dirty="0" smtClean="0"/>
              <a:t>question 1</a:t>
            </a:r>
            <a:r>
              <a:rPr lang="en-GB" dirty="0"/>
              <a:t/>
            </a:r>
            <a:br>
              <a:rPr lang="en-GB" dirty="0"/>
            </a:br>
            <a:r>
              <a:rPr lang="en-GB" dirty="0"/>
              <a:t>Which of the following are target words </a:t>
            </a:r>
            <a:br>
              <a:rPr lang="en-GB" dirty="0"/>
            </a:br>
            <a:r>
              <a:rPr lang="en-GB" dirty="0"/>
              <a:t>(tick all the apply,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23500" y="497429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
        <p:nvSpPr>
          <p:cNvPr id="14" name="TextBox 13"/>
          <p:cNvSpPr txBox="1"/>
          <p:nvPr/>
        </p:nvSpPr>
        <p:spPr>
          <a:xfrm>
            <a:off x="5023500" y="6322098"/>
            <a:ext cx="1834500" cy="369332"/>
          </a:xfrm>
          <a:prstGeom prst="rect">
            <a:avLst/>
          </a:prstGeom>
          <a:noFill/>
        </p:spPr>
        <p:txBody>
          <a:bodyPr wrap="square" rtlCol="0">
            <a:spAutoFit/>
          </a:bodyPr>
          <a:lstStyle/>
          <a:p>
            <a:r>
              <a:rPr lang="en-GB" dirty="0" smtClean="0"/>
              <a:t>Question 1 of 5</a:t>
            </a:r>
            <a:endParaRPr lang="en-GB" dirty="0"/>
          </a:p>
        </p:txBody>
      </p:sp>
    </p:spTree>
    <p:extLst>
      <p:ext uri="{BB962C8B-B14F-4D97-AF65-F5344CB8AC3E}">
        <p14:creationId xmlns:p14="http://schemas.microsoft.com/office/powerpoint/2010/main" val="1026384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56197" y="758043"/>
            <a:ext cx="11110385" cy="1325563"/>
          </a:xfrm>
        </p:spPr>
        <p:txBody>
          <a:bodyPr>
            <a:normAutofit fontScale="90000"/>
          </a:bodyPr>
          <a:lstStyle/>
          <a:p>
            <a:pPr algn="ctr"/>
            <a:r>
              <a:rPr lang="en-GB" dirty="0"/>
              <a:t>Practice </a:t>
            </a:r>
            <a:r>
              <a:rPr lang="en-GB" dirty="0" smtClean="0"/>
              <a:t>2</a:t>
            </a:r>
            <a:r>
              <a:rPr lang="en-GB" dirty="0"/>
              <a:t/>
            </a:r>
            <a:br>
              <a:rPr lang="en-GB" dirty="0"/>
            </a:br>
            <a:r>
              <a:rPr lang="en-GB" dirty="0"/>
              <a:t>Which of the following </a:t>
            </a:r>
            <a:r>
              <a:rPr lang="en-GB" dirty="0" smtClean="0"/>
              <a:t>is </a:t>
            </a:r>
            <a:r>
              <a:rPr lang="en-GB" dirty="0"/>
              <a:t>a “target” </a:t>
            </a:r>
            <a:r>
              <a:rPr lang="en-GB" dirty="0" smtClean="0"/>
              <a:t>face? </a:t>
            </a:r>
            <a:r>
              <a:rPr lang="en-GB" dirty="0"/>
              <a:t/>
            </a:r>
            <a:br>
              <a:rPr lang="en-GB" dirty="0"/>
            </a:br>
            <a:r>
              <a:rPr lang="en-GB" dirty="0"/>
              <a:t>[type 1, 2 or 3]</a:t>
            </a:r>
            <a:br>
              <a:rPr lang="en-GB" dirty="0"/>
            </a:br>
            <a:endParaRPr lang="en-GB" dirty="0"/>
          </a:p>
        </p:txBody>
      </p:sp>
      <p:sp>
        <p:nvSpPr>
          <p:cNvPr id="11" name="TextBox 10"/>
          <p:cNvSpPr txBox="1"/>
          <p:nvPr/>
        </p:nvSpPr>
        <p:spPr>
          <a:xfrm>
            <a:off x="5023500" y="6471946"/>
            <a:ext cx="1834500" cy="369332"/>
          </a:xfrm>
          <a:prstGeom prst="rect">
            <a:avLst/>
          </a:prstGeom>
          <a:noFill/>
        </p:spPr>
        <p:txBody>
          <a:bodyPr wrap="square" rtlCol="0">
            <a:spAutoFit/>
          </a:bodyPr>
          <a:lstStyle/>
          <a:p>
            <a:r>
              <a:rPr lang="en-GB" dirty="0" smtClean="0"/>
              <a:t>Question 2 of 5</a:t>
            </a:r>
            <a:endParaRPr lang="en-GB"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3789" y="2280920"/>
            <a:ext cx="7315200" cy="3657600"/>
          </a:xfrm>
          <a:prstGeom prst="rect">
            <a:avLst/>
          </a:prstGeom>
        </p:spPr>
      </p:pic>
    </p:spTree>
    <p:extLst>
      <p:ext uri="{BB962C8B-B14F-4D97-AF65-F5344CB8AC3E}">
        <p14:creationId xmlns:p14="http://schemas.microsoft.com/office/powerpoint/2010/main" val="4039478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491893" y="2598233"/>
            <a:ext cx="3454400" cy="923330"/>
          </a:xfrm>
          <a:prstGeom prst="rect">
            <a:avLst/>
          </a:prstGeom>
          <a:noFill/>
        </p:spPr>
        <p:txBody>
          <a:bodyPr wrap="square" rtlCol="0">
            <a:spAutoFit/>
          </a:bodyPr>
          <a:lstStyle/>
          <a:p>
            <a:pPr algn="ctr"/>
            <a:r>
              <a:rPr lang="en-GB" sz="5400" dirty="0" smtClean="0"/>
              <a:t>oven</a:t>
            </a:r>
            <a:endParaRPr lang="en-GB" sz="54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5283200" y="2598233"/>
            <a:ext cx="1932878" cy="923330"/>
          </a:xfrm>
          <a:prstGeom prst="rect">
            <a:avLst/>
          </a:prstGeom>
          <a:noFill/>
        </p:spPr>
        <p:txBody>
          <a:bodyPr wrap="square" rtlCol="0">
            <a:spAutoFit/>
          </a:bodyPr>
          <a:lstStyle/>
          <a:p>
            <a:pPr algn="ctr"/>
            <a:r>
              <a:rPr lang="en-GB" sz="5400" dirty="0" smtClean="0"/>
              <a:t>mitt</a:t>
            </a:r>
            <a:endParaRPr lang="en-GB" sz="54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8824944" y="2598233"/>
            <a:ext cx="2385121" cy="923330"/>
          </a:xfrm>
          <a:prstGeom prst="rect">
            <a:avLst/>
          </a:prstGeom>
          <a:noFill/>
        </p:spPr>
        <p:txBody>
          <a:bodyPr wrap="square" rtlCol="0">
            <a:spAutoFit/>
          </a:bodyPr>
          <a:lstStyle/>
          <a:p>
            <a:pPr algn="ctr"/>
            <a:r>
              <a:rPr lang="en-GB" sz="5400" dirty="0" smtClean="0"/>
              <a:t>scandal</a:t>
            </a:r>
            <a:endParaRPr lang="en-GB" sz="54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fontScale="90000"/>
          </a:bodyPr>
          <a:lstStyle/>
          <a:p>
            <a:pPr algn="ctr"/>
            <a:r>
              <a:rPr lang="en-GB" dirty="0"/>
              <a:t>Practice </a:t>
            </a:r>
            <a:r>
              <a:rPr lang="en-GB" dirty="0" smtClean="0"/>
              <a:t>3</a:t>
            </a:r>
            <a:r>
              <a:rPr lang="en-GB" dirty="0"/>
              <a:t/>
            </a:r>
            <a:br>
              <a:rPr lang="en-GB" dirty="0"/>
            </a:br>
            <a:r>
              <a:rPr lang="en-GB" dirty="0"/>
              <a:t>Which of the following are target words </a:t>
            </a:r>
            <a:br>
              <a:rPr lang="en-GB" dirty="0"/>
            </a:br>
            <a:r>
              <a:rPr lang="en-GB" dirty="0"/>
              <a:t>(tick all the apply,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23500" y="497429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
        <p:nvSpPr>
          <p:cNvPr id="14" name="TextBox 13"/>
          <p:cNvSpPr txBox="1"/>
          <p:nvPr/>
        </p:nvSpPr>
        <p:spPr>
          <a:xfrm>
            <a:off x="5023500" y="6322098"/>
            <a:ext cx="1834500" cy="369332"/>
          </a:xfrm>
          <a:prstGeom prst="rect">
            <a:avLst/>
          </a:prstGeom>
          <a:noFill/>
        </p:spPr>
        <p:txBody>
          <a:bodyPr wrap="square" rtlCol="0">
            <a:spAutoFit/>
          </a:bodyPr>
          <a:lstStyle/>
          <a:p>
            <a:r>
              <a:rPr lang="en-GB" dirty="0" smtClean="0"/>
              <a:t>Question 1 of 3</a:t>
            </a:r>
            <a:endParaRPr lang="en-GB" dirty="0"/>
          </a:p>
        </p:txBody>
      </p:sp>
    </p:spTree>
    <p:extLst>
      <p:ext uri="{BB962C8B-B14F-4D97-AF65-F5344CB8AC3E}">
        <p14:creationId xmlns:p14="http://schemas.microsoft.com/office/powerpoint/2010/main" val="3744565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2665144" y="3543299"/>
            <a:ext cx="7917362" cy="830997"/>
          </a:xfrm>
          <a:prstGeom prst="rect">
            <a:avLst/>
          </a:prstGeom>
          <a:noFill/>
        </p:spPr>
        <p:txBody>
          <a:bodyPr wrap="square" rtlCol="0">
            <a:spAutoFit/>
          </a:bodyPr>
          <a:lstStyle/>
          <a:p>
            <a:r>
              <a:rPr lang="en-GB" sz="4800" dirty="0" smtClean="0"/>
              <a:t>Gallup</a:t>
            </a:r>
            <a:endParaRPr lang="en-GB" sz="48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2665143" y="4580928"/>
            <a:ext cx="8519530" cy="830997"/>
          </a:xfrm>
          <a:prstGeom prst="rect">
            <a:avLst/>
          </a:prstGeom>
          <a:noFill/>
        </p:spPr>
        <p:txBody>
          <a:bodyPr wrap="square" rtlCol="0">
            <a:spAutoFit/>
          </a:bodyPr>
          <a:lstStyle/>
          <a:p>
            <a:r>
              <a:rPr lang="en-GB" sz="4800" dirty="0" err="1" smtClean="0"/>
              <a:t>Rasmussun</a:t>
            </a:r>
            <a:endParaRPr lang="en-GB" sz="48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3" y="2505670"/>
            <a:ext cx="7917363" cy="830997"/>
          </a:xfrm>
          <a:prstGeom prst="rect">
            <a:avLst/>
          </a:prstGeom>
          <a:noFill/>
        </p:spPr>
        <p:txBody>
          <a:bodyPr wrap="square" rtlCol="0">
            <a:spAutoFit/>
          </a:bodyPr>
          <a:lstStyle/>
          <a:p>
            <a:r>
              <a:rPr lang="en-GB" sz="4800" dirty="0" smtClean="0"/>
              <a:t>Pew</a:t>
            </a:r>
            <a:endParaRPr lang="en-GB" sz="48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1862254" y="4757856"/>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a:t>Practice 4</a:t>
            </a:r>
            <a:r>
              <a:rPr lang="en-GB" dirty="0" smtClean="0"/>
              <a:t>:</a:t>
            </a:r>
            <a:r>
              <a:rPr lang="en-GB" dirty="0"/>
              <a:t/>
            </a:r>
            <a:br>
              <a:rPr lang="en-GB" dirty="0"/>
            </a:br>
            <a:r>
              <a:rPr lang="en-GB" dirty="0" smtClean="0"/>
              <a:t>Which company conducted the poll?</a:t>
            </a:r>
            <a:endParaRPr lang="en-GB" dirty="0"/>
          </a:p>
        </p:txBody>
      </p:sp>
      <p:sp>
        <p:nvSpPr>
          <p:cNvPr id="13" name="TextBox 12"/>
          <p:cNvSpPr txBox="1"/>
          <p:nvPr/>
        </p:nvSpPr>
        <p:spPr>
          <a:xfrm>
            <a:off x="5023500" y="6322098"/>
            <a:ext cx="1834500" cy="369332"/>
          </a:xfrm>
          <a:prstGeom prst="rect">
            <a:avLst/>
          </a:prstGeom>
          <a:noFill/>
        </p:spPr>
        <p:txBody>
          <a:bodyPr wrap="square" rtlCol="0">
            <a:spAutoFit/>
          </a:bodyPr>
          <a:lstStyle/>
          <a:p>
            <a:r>
              <a:rPr lang="en-GB" dirty="0" smtClean="0"/>
              <a:t>Question 3 of 3</a:t>
            </a:r>
            <a:endParaRPr lang="en-GB" dirty="0"/>
          </a:p>
        </p:txBody>
      </p:sp>
    </p:spTree>
    <p:extLst>
      <p:ext uri="{BB962C8B-B14F-4D97-AF65-F5344CB8AC3E}">
        <p14:creationId xmlns:p14="http://schemas.microsoft.com/office/powerpoint/2010/main" val="2985663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48360" y="1178560"/>
            <a:ext cx="10515600" cy="389202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800" dirty="0" smtClean="0"/>
              <a:t>Your </a:t>
            </a:r>
            <a:r>
              <a:rPr lang="en-GB" sz="2800" dirty="0"/>
              <a:t>group will </a:t>
            </a:r>
            <a:r>
              <a:rPr lang="en-GB" sz="2800" dirty="0" smtClean="0"/>
              <a:t>now have </a:t>
            </a:r>
            <a:r>
              <a:rPr lang="en-GB" sz="2800" b="1" dirty="0"/>
              <a:t>50 </a:t>
            </a:r>
            <a:r>
              <a:rPr lang="en-GB" sz="2800" dirty="0"/>
              <a:t>seconds to memorize </a:t>
            </a:r>
            <a:r>
              <a:rPr lang="en-GB" sz="2800" dirty="0" smtClean="0"/>
              <a:t>6 images</a:t>
            </a:r>
            <a:r>
              <a:rPr lang="en-GB" sz="2800" dirty="0"/>
              <a:t>, </a:t>
            </a:r>
            <a:r>
              <a:rPr lang="en-GB" sz="2800" dirty="0" smtClean="0"/>
              <a:t>12 words </a:t>
            </a:r>
            <a:r>
              <a:rPr lang="en-GB" sz="2800" dirty="0"/>
              <a:t>and a </a:t>
            </a:r>
            <a:r>
              <a:rPr lang="en-GB" sz="2800" dirty="0" smtClean="0"/>
              <a:t>short </a:t>
            </a:r>
            <a:r>
              <a:rPr lang="en-GB" sz="2800" dirty="0"/>
              <a:t>story. </a:t>
            </a:r>
            <a:r>
              <a:rPr lang="en-GB" sz="2800" b="1" dirty="0"/>
              <a:t>You will answer as a group. </a:t>
            </a:r>
          </a:p>
          <a:p>
            <a:endParaRPr lang="en-GB" sz="2800" b="1" dirty="0" smtClean="0"/>
          </a:p>
          <a:p>
            <a:r>
              <a:rPr lang="en-GB" sz="2800" b="1" dirty="0" smtClean="0"/>
              <a:t>You’re NOT allowed to write anything down.</a:t>
            </a:r>
            <a:endParaRPr lang="en-GB" sz="2800" b="1" dirty="0"/>
          </a:p>
          <a:p>
            <a:endParaRPr lang="en-GB" sz="2800" b="1" dirty="0"/>
          </a:p>
          <a:p>
            <a:r>
              <a:rPr lang="en-GB" sz="2800" dirty="0" smtClean="0"/>
              <a:t>Remember, </a:t>
            </a:r>
            <a:r>
              <a:rPr lang="en-GB" sz="2800" dirty="0" smtClean="0"/>
              <a:t>each group </a:t>
            </a:r>
            <a:r>
              <a:rPr lang="en-GB" sz="2800" dirty="0"/>
              <a:t>member can look at all three types of stimuli </a:t>
            </a:r>
            <a:r>
              <a:rPr lang="en-GB" sz="2800" i="1" dirty="0" smtClean="0"/>
              <a:t>OR </a:t>
            </a:r>
            <a:r>
              <a:rPr lang="en-GB" sz="2800" dirty="0" smtClean="0"/>
              <a:t>you </a:t>
            </a:r>
            <a:r>
              <a:rPr lang="en-GB" sz="2800" dirty="0"/>
              <a:t>can divide the tasks amongst yourselves</a:t>
            </a:r>
            <a:r>
              <a:rPr lang="en-GB" sz="2800" dirty="0" smtClean="0"/>
              <a:t>. </a:t>
            </a:r>
          </a:p>
          <a:p>
            <a:endParaRPr lang="en-GB" sz="2800" dirty="0"/>
          </a:p>
          <a:p>
            <a:r>
              <a:rPr lang="en-GB" sz="2800" b="1" dirty="0" smtClean="0"/>
              <a:t>Take a minute to discuss a strategy.</a:t>
            </a:r>
            <a:endParaRPr lang="en-GB" sz="2800" b="1" dirty="0"/>
          </a:p>
          <a:p>
            <a:r>
              <a:rPr lang="en-GB" sz="2800" dirty="0"/>
              <a:t> </a:t>
            </a:r>
          </a:p>
          <a:p>
            <a:r>
              <a:rPr lang="en-GB" sz="2800" dirty="0"/>
              <a:t>After the </a:t>
            </a:r>
            <a:r>
              <a:rPr lang="en-GB" sz="2800" b="1" dirty="0"/>
              <a:t>50</a:t>
            </a:r>
            <a:r>
              <a:rPr lang="en-GB" sz="2800" dirty="0"/>
              <a:t> seconds is up, we will ask you questions about all three types of things: images, words, story. There will be roughly the same number of questions about each type</a:t>
            </a:r>
            <a:r>
              <a:rPr lang="en-GB" sz="2800" dirty="0" smtClean="0"/>
              <a:t>.</a:t>
            </a:r>
          </a:p>
          <a:p>
            <a:endParaRPr lang="en-GB" sz="2800" dirty="0"/>
          </a:p>
          <a:p>
            <a:r>
              <a:rPr lang="en-GB" sz="2800" dirty="0" smtClean="0"/>
              <a:t>Everyone in the group should hit Next on their laptop to continue.</a:t>
            </a:r>
          </a:p>
        </p:txBody>
      </p:sp>
      <p:sp>
        <p:nvSpPr>
          <p:cNvPr id="3" name="Rounded Rectangle 2"/>
          <p:cNvSpPr/>
          <p:nvPr/>
        </p:nvSpPr>
        <p:spPr>
          <a:xfrm>
            <a:off x="4871720" y="5466080"/>
            <a:ext cx="2448560" cy="833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Next</a:t>
            </a:r>
            <a:endParaRPr lang="en-GB" dirty="0"/>
          </a:p>
        </p:txBody>
      </p:sp>
    </p:spTree>
    <p:extLst>
      <p:ext uri="{BB962C8B-B14F-4D97-AF65-F5344CB8AC3E}">
        <p14:creationId xmlns:p14="http://schemas.microsoft.com/office/powerpoint/2010/main" val="3322352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38C779BB-370E-4338-BF28-65A43C909975}"/>
              </a:ext>
            </a:extLst>
          </p:cNvPr>
          <p:cNvSpPr/>
          <p:nvPr/>
        </p:nvSpPr>
        <p:spPr>
          <a:xfrm>
            <a:off x="1550020" y="2931036"/>
            <a:ext cx="2575932" cy="1254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Images</a:t>
            </a:r>
          </a:p>
        </p:txBody>
      </p:sp>
      <p:sp>
        <p:nvSpPr>
          <p:cNvPr id="5" name="Rectangle: Rounded Corners 4">
            <a:extLst>
              <a:ext uri="{FF2B5EF4-FFF2-40B4-BE49-F238E27FC236}">
                <a16:creationId xmlns:a16="http://schemas.microsoft.com/office/drawing/2014/main" xmlns="" id="{51F2800B-B6F6-42C8-B287-A1D25BEDB9DE}"/>
              </a:ext>
            </a:extLst>
          </p:cNvPr>
          <p:cNvSpPr/>
          <p:nvPr/>
        </p:nvSpPr>
        <p:spPr>
          <a:xfrm>
            <a:off x="4808034" y="2931036"/>
            <a:ext cx="2575932" cy="1254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Words</a:t>
            </a:r>
          </a:p>
        </p:txBody>
      </p:sp>
      <p:sp>
        <p:nvSpPr>
          <p:cNvPr id="6" name="Rectangle: Rounded Corners 5">
            <a:extLst>
              <a:ext uri="{FF2B5EF4-FFF2-40B4-BE49-F238E27FC236}">
                <a16:creationId xmlns:a16="http://schemas.microsoft.com/office/drawing/2014/main" xmlns="" id="{31C6A7FC-2E87-4705-9796-400F10FD3769}"/>
              </a:ext>
            </a:extLst>
          </p:cNvPr>
          <p:cNvSpPr/>
          <p:nvPr/>
        </p:nvSpPr>
        <p:spPr>
          <a:xfrm>
            <a:off x="8066048" y="2931036"/>
            <a:ext cx="2575932" cy="1254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Story</a:t>
            </a:r>
          </a:p>
        </p:txBody>
      </p:sp>
      <p:sp>
        <p:nvSpPr>
          <p:cNvPr id="7" name="TextBox 6">
            <a:extLst>
              <a:ext uri="{FF2B5EF4-FFF2-40B4-BE49-F238E27FC236}">
                <a16:creationId xmlns:a16="http://schemas.microsoft.com/office/drawing/2014/main" xmlns="" id="{9D82AE84-8976-4F19-A0BC-F4F4AAA9700F}"/>
              </a:ext>
            </a:extLst>
          </p:cNvPr>
          <p:cNvSpPr txBox="1"/>
          <p:nvPr/>
        </p:nvSpPr>
        <p:spPr>
          <a:xfrm>
            <a:off x="1561173" y="334537"/>
            <a:ext cx="8642195" cy="1569660"/>
          </a:xfrm>
          <a:prstGeom prst="rect">
            <a:avLst/>
          </a:prstGeom>
          <a:noFill/>
        </p:spPr>
        <p:txBody>
          <a:bodyPr wrap="square" rtlCol="0">
            <a:spAutoFit/>
          </a:bodyPr>
          <a:lstStyle/>
          <a:p>
            <a:r>
              <a:rPr lang="en-GB" sz="2400" dirty="0" smtClean="0"/>
              <a:t>Remember: you </a:t>
            </a:r>
            <a:r>
              <a:rPr lang="en-GB" sz="2400" dirty="0" smtClean="0"/>
              <a:t>will have </a:t>
            </a:r>
            <a:r>
              <a:rPr lang="en-GB" sz="2400" b="1" dirty="0" smtClean="0"/>
              <a:t>50 </a:t>
            </a:r>
            <a:r>
              <a:rPr lang="en-GB" sz="2400" dirty="0" smtClean="0"/>
              <a:t>seconds </a:t>
            </a:r>
            <a:r>
              <a:rPr lang="en-GB" sz="2400" dirty="0"/>
              <a:t>to memorise the following stimuli as a group</a:t>
            </a:r>
            <a:r>
              <a:rPr lang="en-GB" sz="2400" dirty="0" smtClean="0"/>
              <a:t>. </a:t>
            </a:r>
            <a:endParaRPr lang="en-GB" sz="2400" dirty="0" smtClean="0"/>
          </a:p>
          <a:p>
            <a:endParaRPr lang="en-GB" sz="2400" dirty="0"/>
          </a:p>
          <a:p>
            <a:r>
              <a:rPr lang="en-GB" sz="2400" dirty="0" smtClean="0"/>
              <a:t>The </a:t>
            </a:r>
            <a:r>
              <a:rPr lang="en-GB" sz="2400" dirty="0" smtClean="0"/>
              <a:t>time starts when everyone has clicked on a button below. </a:t>
            </a:r>
            <a:endParaRPr lang="en-GB" sz="2400" dirty="0"/>
          </a:p>
        </p:txBody>
      </p:sp>
    </p:spTree>
    <p:extLst>
      <p:ext uri="{BB962C8B-B14F-4D97-AF65-F5344CB8AC3E}">
        <p14:creationId xmlns:p14="http://schemas.microsoft.com/office/powerpoint/2010/main" val="891787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smtClean="0"/>
              <a:t>Garlic</a:t>
            </a:r>
            <a:endParaRPr lang="en-GB" sz="5400" dirty="0"/>
          </a:p>
        </p:txBody>
      </p:sp>
      <p:sp>
        <p:nvSpPr>
          <p:cNvPr id="3" name="TextBox 2">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solidFill>
                  <a:srgbClr val="FF0000"/>
                </a:solidFill>
              </a:rPr>
              <a:t>Words </a:t>
            </a:r>
            <a:r>
              <a:rPr lang="en-GB" sz="2400" dirty="0" smtClean="0">
                <a:solidFill>
                  <a:srgbClr val="FF0000"/>
                </a:solidFill>
              </a:rPr>
              <a:t>TEST</a:t>
            </a:r>
            <a:endParaRPr lang="en-GB" dirty="0">
              <a:solidFill>
                <a:srgbClr val="FF0000"/>
              </a:solidFill>
            </a:endParaRPr>
          </a:p>
        </p:txBody>
      </p:sp>
      <p:sp>
        <p:nvSpPr>
          <p:cNvPr id="5" name="TextBox 4">
            <a:extLst>
              <a:ext uri="{FF2B5EF4-FFF2-40B4-BE49-F238E27FC236}">
                <a16:creationId xmlns:a16="http://schemas.microsoft.com/office/drawing/2014/main" xmlns="" id="{85B1B715-13F4-4ED4-AA8E-2510299DB547}"/>
              </a:ext>
            </a:extLst>
          </p:cNvPr>
          <p:cNvSpPr txBox="1"/>
          <p:nvPr/>
        </p:nvSpPr>
        <p:spPr>
          <a:xfrm>
            <a:off x="4460736" y="5704899"/>
            <a:ext cx="2442117" cy="646331"/>
          </a:xfrm>
          <a:prstGeom prst="rect">
            <a:avLst/>
          </a:prstGeom>
          <a:noFill/>
        </p:spPr>
        <p:txBody>
          <a:bodyPr wrap="square" rtlCol="0">
            <a:spAutoFit/>
          </a:bodyPr>
          <a:lstStyle/>
          <a:p>
            <a:pPr algn="ctr"/>
            <a:r>
              <a:rPr lang="en-GB" dirty="0"/>
              <a:t>Click </a:t>
            </a:r>
            <a:r>
              <a:rPr lang="en-GB" dirty="0" smtClean="0"/>
              <a:t>Next Word when you’re ready</a:t>
            </a:r>
            <a:endParaRPr lang="en-GB" dirty="0"/>
          </a:p>
        </p:txBody>
      </p:sp>
      <p:sp>
        <p:nvSpPr>
          <p:cNvPr id="6" name="Rounded Rectangle 5"/>
          <p:cNvSpPr/>
          <p:nvPr/>
        </p:nvSpPr>
        <p:spPr>
          <a:xfrm>
            <a:off x="4701354" y="50393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7" name="Right Arrow 6"/>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2" name="TextBox 1"/>
          <p:cNvSpPr txBox="1"/>
          <p:nvPr/>
        </p:nvSpPr>
        <p:spPr>
          <a:xfrm>
            <a:off x="8361680" y="3657600"/>
            <a:ext cx="1971040" cy="1200329"/>
          </a:xfrm>
          <a:prstGeom prst="rect">
            <a:avLst/>
          </a:prstGeom>
          <a:noFill/>
        </p:spPr>
        <p:txBody>
          <a:bodyPr wrap="square" rtlCol="0">
            <a:spAutoFit/>
          </a:bodyPr>
          <a:lstStyle/>
          <a:p>
            <a:r>
              <a:rPr lang="en-GB" i="1" dirty="0" smtClean="0">
                <a:solidFill>
                  <a:srgbClr val="FF0000"/>
                </a:solidFill>
              </a:rPr>
              <a:t>Can we have a max time that one word will stay up (e.g. 2 seconds)</a:t>
            </a:r>
            <a:endParaRPr lang="en-GB" i="1" dirty="0">
              <a:solidFill>
                <a:srgbClr val="FF0000"/>
              </a:solidFill>
            </a:endParaRPr>
          </a:p>
        </p:txBody>
      </p:sp>
      <p:sp>
        <p:nvSpPr>
          <p:cNvPr id="9" name="TextBox 8"/>
          <p:cNvSpPr txBox="1"/>
          <p:nvPr/>
        </p:nvSpPr>
        <p:spPr>
          <a:xfrm>
            <a:off x="5384800" y="6351230"/>
            <a:ext cx="670560" cy="369332"/>
          </a:xfrm>
          <a:prstGeom prst="rect">
            <a:avLst/>
          </a:prstGeom>
          <a:noFill/>
        </p:spPr>
        <p:txBody>
          <a:bodyPr wrap="square" rtlCol="0">
            <a:spAutoFit/>
          </a:bodyPr>
          <a:lstStyle/>
          <a:p>
            <a:r>
              <a:rPr lang="en-GB" dirty="0" smtClean="0"/>
              <a:t>1/12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0:50</a:t>
            </a:r>
            <a:endParaRPr lang="en-GB" dirty="0"/>
          </a:p>
        </p:txBody>
      </p:sp>
    </p:spTree>
    <p:extLst>
      <p:ext uri="{BB962C8B-B14F-4D97-AF65-F5344CB8AC3E}">
        <p14:creationId xmlns:p14="http://schemas.microsoft.com/office/powerpoint/2010/main" val="3854024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smtClean="0"/>
              <a:t>Wood</a:t>
            </a:r>
            <a:endParaRPr lang="en-GB" sz="5400" dirty="0"/>
          </a:p>
        </p:txBody>
      </p:sp>
      <p:sp>
        <p:nvSpPr>
          <p:cNvPr id="3" name="TextBox 2">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solidFill>
                  <a:srgbClr val="FF0000"/>
                </a:solidFill>
              </a:rPr>
              <a:t>Words </a:t>
            </a:r>
            <a:r>
              <a:rPr lang="en-GB" sz="2400" dirty="0" smtClean="0">
                <a:solidFill>
                  <a:srgbClr val="FF0000"/>
                </a:solidFill>
              </a:rPr>
              <a:t>TEST</a:t>
            </a:r>
            <a:endParaRPr lang="en-GB" dirty="0">
              <a:solidFill>
                <a:srgbClr val="FF0000"/>
              </a:solidFill>
            </a:endParaRPr>
          </a:p>
        </p:txBody>
      </p:sp>
      <p:sp>
        <p:nvSpPr>
          <p:cNvPr id="6" name="Rounded Rectangle 5"/>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7" name="Right Arrow 6"/>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10" name="Rounded Rectangle 9"/>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11" name="TextBox 10"/>
          <p:cNvSpPr txBox="1"/>
          <p:nvPr/>
        </p:nvSpPr>
        <p:spPr>
          <a:xfrm>
            <a:off x="5384800" y="6351230"/>
            <a:ext cx="670560" cy="369332"/>
          </a:xfrm>
          <a:prstGeom prst="rect">
            <a:avLst/>
          </a:prstGeom>
          <a:noFill/>
        </p:spPr>
        <p:txBody>
          <a:bodyPr wrap="square" rtlCol="0">
            <a:spAutoFit/>
          </a:bodyPr>
          <a:lstStyle/>
          <a:p>
            <a:r>
              <a:rPr lang="en-GB" dirty="0"/>
              <a:t>2</a:t>
            </a:r>
            <a:r>
              <a:rPr lang="en-GB" dirty="0" smtClean="0"/>
              <a:t>/12</a:t>
            </a:r>
            <a:endParaRPr lang="en-GB" dirty="0"/>
          </a:p>
        </p:txBody>
      </p:sp>
      <p:sp>
        <p:nvSpPr>
          <p:cNvPr id="12" name="TextBox 11"/>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0:47</a:t>
            </a:r>
            <a:endParaRPr lang="en-GB" dirty="0"/>
          </a:p>
        </p:txBody>
      </p:sp>
    </p:spTree>
    <p:extLst>
      <p:ext uri="{BB962C8B-B14F-4D97-AF65-F5344CB8AC3E}">
        <p14:creationId xmlns:p14="http://schemas.microsoft.com/office/powerpoint/2010/main" val="967481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2701928"/>
            <a:ext cx="10515600" cy="3515992"/>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smtClean="0"/>
              <a:t>In this practice round, you will have </a:t>
            </a:r>
            <a:r>
              <a:rPr lang="en-GB" b="1" dirty="0" smtClean="0"/>
              <a:t>15 </a:t>
            </a:r>
            <a:r>
              <a:rPr lang="en-GB" dirty="0" smtClean="0"/>
              <a:t>seconds to remember </a:t>
            </a:r>
            <a:r>
              <a:rPr lang="en-GB" b="1" dirty="0" smtClean="0"/>
              <a:t>3</a:t>
            </a:r>
            <a:r>
              <a:rPr lang="en-GB" dirty="0" smtClean="0"/>
              <a:t> images</a:t>
            </a:r>
            <a:r>
              <a:rPr lang="en-GB" dirty="0"/>
              <a:t>, </a:t>
            </a:r>
            <a:r>
              <a:rPr lang="en-GB" b="1" dirty="0" smtClean="0"/>
              <a:t>3</a:t>
            </a:r>
            <a:r>
              <a:rPr lang="en-GB" dirty="0" smtClean="0"/>
              <a:t> words </a:t>
            </a:r>
            <a:r>
              <a:rPr lang="en-GB" dirty="0"/>
              <a:t>and a </a:t>
            </a:r>
            <a:r>
              <a:rPr lang="en-GB" dirty="0" smtClean="0"/>
              <a:t>one sentence story.</a:t>
            </a:r>
          </a:p>
          <a:p>
            <a:endParaRPr lang="en-GB" b="1" dirty="0"/>
          </a:p>
          <a:p>
            <a:r>
              <a:rPr lang="en-GB" b="1" dirty="0" smtClean="0"/>
              <a:t>You </a:t>
            </a:r>
            <a:r>
              <a:rPr lang="en-GB" b="1" dirty="0"/>
              <a:t>will answer as a group</a:t>
            </a:r>
            <a:r>
              <a:rPr lang="en-GB" b="1" dirty="0" smtClean="0"/>
              <a:t>.</a:t>
            </a:r>
          </a:p>
          <a:p>
            <a:endParaRPr lang="en-GB" b="1" dirty="0"/>
          </a:p>
          <a:p>
            <a:r>
              <a:rPr lang="en-GB" dirty="0"/>
              <a:t>This means that each group member can look at all three types of stimuli (images, words, story), or you can divide the tasks amongst yourselves</a:t>
            </a:r>
            <a:r>
              <a:rPr lang="en-GB" dirty="0" smtClean="0"/>
              <a:t>.</a:t>
            </a:r>
          </a:p>
          <a:p>
            <a:endParaRPr lang="en-GB" dirty="0"/>
          </a:p>
          <a:p>
            <a:r>
              <a:rPr lang="en-GB" dirty="0"/>
              <a:t>After the </a:t>
            </a:r>
            <a:r>
              <a:rPr lang="en-GB" dirty="0" smtClean="0"/>
              <a:t>15 seconds </a:t>
            </a:r>
            <a:r>
              <a:rPr lang="en-GB" dirty="0"/>
              <a:t>is up, we will ask you questions about all three types of things: images, words, story. There will be roughly the same number of questions about each type.</a:t>
            </a:r>
          </a:p>
          <a:p>
            <a:endParaRPr lang="en-GB" dirty="0"/>
          </a:p>
          <a:p>
            <a:endParaRPr lang="en-GB" b="1" dirty="0" smtClean="0"/>
          </a:p>
          <a:p>
            <a:endParaRPr lang="en-GB" b="1" dirty="0"/>
          </a:p>
          <a:p>
            <a:endParaRPr lang="en-GB" dirty="0"/>
          </a:p>
        </p:txBody>
      </p:sp>
      <p:sp>
        <p:nvSpPr>
          <p:cNvPr id="3" name="Rounded Rectangle 2"/>
          <p:cNvSpPr/>
          <p:nvPr/>
        </p:nvSpPr>
        <p:spPr>
          <a:xfrm>
            <a:off x="4871720" y="5466080"/>
            <a:ext cx="2448560" cy="833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Next</a:t>
            </a:r>
            <a:endParaRPr lang="en-GB" dirty="0"/>
          </a:p>
        </p:txBody>
      </p:sp>
    </p:spTree>
    <p:extLst>
      <p:ext uri="{BB962C8B-B14F-4D97-AF65-F5344CB8AC3E}">
        <p14:creationId xmlns:p14="http://schemas.microsoft.com/office/powerpoint/2010/main" val="516813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smtClean="0"/>
              <a:t>Sugar</a:t>
            </a:r>
            <a:endParaRPr lang="en-GB" sz="5400" dirty="0"/>
          </a:p>
        </p:txBody>
      </p:sp>
      <p:sp>
        <p:nvSpPr>
          <p:cNvPr id="3" name="TextBox 2">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9" name="TextBox 8">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14" name="TextBox 13">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15" name="Rounded Rectangle 1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16" name="Right Arrow 1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18" name="Rounded Rectangle 1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19" name="TextBox 18"/>
          <p:cNvSpPr txBox="1"/>
          <p:nvPr/>
        </p:nvSpPr>
        <p:spPr>
          <a:xfrm>
            <a:off x="5384800" y="6351230"/>
            <a:ext cx="670560" cy="369332"/>
          </a:xfrm>
          <a:prstGeom prst="rect">
            <a:avLst/>
          </a:prstGeom>
          <a:noFill/>
        </p:spPr>
        <p:txBody>
          <a:bodyPr wrap="square" rtlCol="0">
            <a:spAutoFit/>
          </a:bodyPr>
          <a:lstStyle/>
          <a:p>
            <a:r>
              <a:rPr lang="en-GB" dirty="0"/>
              <a:t>3</a:t>
            </a:r>
            <a:r>
              <a:rPr lang="en-GB" dirty="0" smtClean="0"/>
              <a:t>/12</a:t>
            </a:r>
            <a:endParaRPr lang="en-GB" dirty="0"/>
          </a:p>
        </p:txBody>
      </p:sp>
      <p:sp>
        <p:nvSpPr>
          <p:cNvPr id="20" name="TextBox 1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0:42</a:t>
            </a:r>
            <a:endParaRPr lang="en-GB" dirty="0"/>
          </a:p>
        </p:txBody>
      </p:sp>
    </p:spTree>
    <p:extLst>
      <p:ext uri="{BB962C8B-B14F-4D97-AF65-F5344CB8AC3E}">
        <p14:creationId xmlns:p14="http://schemas.microsoft.com/office/powerpoint/2010/main" val="4190826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smtClean="0"/>
              <a:t>Coal</a:t>
            </a:r>
            <a:endParaRPr lang="en-GB" sz="5400" dirty="0"/>
          </a:p>
        </p:txBody>
      </p:sp>
      <p:sp>
        <p:nvSpPr>
          <p:cNvPr id="3" name="TextBox 2">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670560" cy="369332"/>
          </a:xfrm>
          <a:prstGeom prst="rect">
            <a:avLst/>
          </a:prstGeom>
          <a:noFill/>
        </p:spPr>
        <p:txBody>
          <a:bodyPr wrap="square" rtlCol="0">
            <a:spAutoFit/>
          </a:bodyPr>
          <a:lstStyle/>
          <a:p>
            <a:r>
              <a:rPr lang="en-GB" dirty="0"/>
              <a:t>4</a:t>
            </a:r>
            <a:r>
              <a:rPr lang="en-GB" dirty="0" smtClean="0"/>
              <a:t>/12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0:39</a:t>
            </a:r>
            <a:endParaRPr lang="en-GB" dirty="0"/>
          </a:p>
        </p:txBody>
      </p:sp>
    </p:spTree>
    <p:extLst>
      <p:ext uri="{BB962C8B-B14F-4D97-AF65-F5344CB8AC3E}">
        <p14:creationId xmlns:p14="http://schemas.microsoft.com/office/powerpoint/2010/main" val="19736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smtClean="0"/>
              <a:t>Clarinet</a:t>
            </a:r>
            <a:endParaRPr lang="en-GB" sz="5400" dirty="0"/>
          </a:p>
        </p:txBody>
      </p:sp>
      <p:sp>
        <p:nvSpPr>
          <p:cNvPr id="3" name="TextBox 2">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670560" cy="369332"/>
          </a:xfrm>
          <a:prstGeom prst="rect">
            <a:avLst/>
          </a:prstGeom>
          <a:noFill/>
        </p:spPr>
        <p:txBody>
          <a:bodyPr wrap="square" rtlCol="0">
            <a:spAutoFit/>
          </a:bodyPr>
          <a:lstStyle/>
          <a:p>
            <a:r>
              <a:rPr lang="en-GB" dirty="0"/>
              <a:t>5</a:t>
            </a:r>
            <a:r>
              <a:rPr lang="en-GB" dirty="0" smtClean="0"/>
              <a:t>/12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0:35</a:t>
            </a:r>
            <a:endParaRPr lang="en-GB" dirty="0"/>
          </a:p>
        </p:txBody>
      </p:sp>
    </p:spTree>
    <p:extLst>
      <p:ext uri="{BB962C8B-B14F-4D97-AF65-F5344CB8AC3E}">
        <p14:creationId xmlns:p14="http://schemas.microsoft.com/office/powerpoint/2010/main" val="970401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smtClean="0"/>
              <a:t>Trumpet</a:t>
            </a:r>
            <a:endParaRPr lang="en-GB" sz="5400" dirty="0"/>
          </a:p>
        </p:txBody>
      </p:sp>
      <p:sp>
        <p:nvSpPr>
          <p:cNvPr id="3" name="TextBox 2">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670560" cy="369332"/>
          </a:xfrm>
          <a:prstGeom prst="rect">
            <a:avLst/>
          </a:prstGeom>
          <a:noFill/>
        </p:spPr>
        <p:txBody>
          <a:bodyPr wrap="square" rtlCol="0">
            <a:spAutoFit/>
          </a:bodyPr>
          <a:lstStyle/>
          <a:p>
            <a:r>
              <a:rPr lang="en-GB" dirty="0"/>
              <a:t>6</a:t>
            </a:r>
            <a:r>
              <a:rPr lang="en-GB" dirty="0" smtClean="0"/>
              <a:t>/12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0:30</a:t>
            </a:r>
            <a:endParaRPr lang="en-GB" dirty="0"/>
          </a:p>
        </p:txBody>
      </p:sp>
    </p:spTree>
    <p:extLst>
      <p:ext uri="{BB962C8B-B14F-4D97-AF65-F5344CB8AC3E}">
        <p14:creationId xmlns:p14="http://schemas.microsoft.com/office/powerpoint/2010/main" val="1076645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3269042" cy="923330"/>
          </a:xfrm>
          <a:prstGeom prst="rect">
            <a:avLst/>
          </a:prstGeom>
          <a:noFill/>
        </p:spPr>
        <p:txBody>
          <a:bodyPr wrap="square" rtlCol="0">
            <a:spAutoFit/>
          </a:bodyPr>
          <a:lstStyle/>
          <a:p>
            <a:r>
              <a:rPr lang="en-GB" sz="5400" dirty="0" smtClean="0"/>
              <a:t>Cinnamon</a:t>
            </a:r>
            <a:endParaRPr lang="en-GB" sz="5400" dirty="0"/>
          </a:p>
        </p:txBody>
      </p:sp>
      <p:sp>
        <p:nvSpPr>
          <p:cNvPr id="3" name="TextBox 2">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670560" cy="369332"/>
          </a:xfrm>
          <a:prstGeom prst="rect">
            <a:avLst/>
          </a:prstGeom>
          <a:noFill/>
        </p:spPr>
        <p:txBody>
          <a:bodyPr wrap="square" rtlCol="0">
            <a:spAutoFit/>
          </a:bodyPr>
          <a:lstStyle/>
          <a:p>
            <a:r>
              <a:rPr lang="en-GB" dirty="0"/>
              <a:t>7</a:t>
            </a:r>
            <a:r>
              <a:rPr lang="en-GB" dirty="0" smtClean="0"/>
              <a:t>/12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0:38</a:t>
            </a:r>
            <a:endParaRPr lang="en-GB" dirty="0"/>
          </a:p>
        </p:txBody>
      </p:sp>
    </p:spTree>
    <p:extLst>
      <p:ext uri="{BB962C8B-B14F-4D97-AF65-F5344CB8AC3E}">
        <p14:creationId xmlns:p14="http://schemas.microsoft.com/office/powerpoint/2010/main" val="2197077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smtClean="0"/>
              <a:t>Flute</a:t>
            </a:r>
            <a:endParaRPr lang="en-GB" sz="5400" dirty="0"/>
          </a:p>
        </p:txBody>
      </p:sp>
      <p:sp>
        <p:nvSpPr>
          <p:cNvPr id="3" name="TextBox 2">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670560" cy="369332"/>
          </a:xfrm>
          <a:prstGeom prst="rect">
            <a:avLst/>
          </a:prstGeom>
          <a:noFill/>
        </p:spPr>
        <p:txBody>
          <a:bodyPr wrap="square" rtlCol="0">
            <a:spAutoFit/>
          </a:bodyPr>
          <a:lstStyle/>
          <a:p>
            <a:r>
              <a:rPr lang="en-GB" dirty="0"/>
              <a:t>8</a:t>
            </a:r>
            <a:r>
              <a:rPr lang="en-GB" dirty="0" smtClean="0"/>
              <a:t>/12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0:40</a:t>
            </a:r>
            <a:endParaRPr lang="en-GB" dirty="0"/>
          </a:p>
        </p:txBody>
      </p:sp>
    </p:spTree>
    <p:extLst>
      <p:ext uri="{BB962C8B-B14F-4D97-AF65-F5344CB8AC3E}">
        <p14:creationId xmlns:p14="http://schemas.microsoft.com/office/powerpoint/2010/main" val="489673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err="1" smtClean="0"/>
              <a:t>Kerosine</a:t>
            </a:r>
            <a:endParaRPr lang="en-GB" sz="5400" dirty="0"/>
          </a:p>
        </p:txBody>
      </p:sp>
      <p:sp>
        <p:nvSpPr>
          <p:cNvPr id="3" name="TextBox 2">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670560" cy="369332"/>
          </a:xfrm>
          <a:prstGeom prst="rect">
            <a:avLst/>
          </a:prstGeom>
          <a:noFill/>
        </p:spPr>
        <p:txBody>
          <a:bodyPr wrap="square" rtlCol="0">
            <a:spAutoFit/>
          </a:bodyPr>
          <a:lstStyle/>
          <a:p>
            <a:r>
              <a:rPr lang="en-GB" dirty="0"/>
              <a:t>9</a:t>
            </a:r>
            <a:r>
              <a:rPr lang="en-GB" dirty="0" smtClean="0"/>
              <a:t>/12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0:15</a:t>
            </a:r>
            <a:endParaRPr lang="en-GB" dirty="0"/>
          </a:p>
        </p:txBody>
      </p:sp>
    </p:spTree>
    <p:extLst>
      <p:ext uri="{BB962C8B-B14F-4D97-AF65-F5344CB8AC3E}">
        <p14:creationId xmlns:p14="http://schemas.microsoft.com/office/powerpoint/2010/main" val="3278387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smtClean="0"/>
              <a:t>Vanilla</a:t>
            </a:r>
            <a:endParaRPr lang="en-GB" sz="5400" dirty="0"/>
          </a:p>
        </p:txBody>
      </p:sp>
      <p:sp>
        <p:nvSpPr>
          <p:cNvPr id="3" name="TextBox 2">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792480" cy="369332"/>
          </a:xfrm>
          <a:prstGeom prst="rect">
            <a:avLst/>
          </a:prstGeom>
          <a:noFill/>
        </p:spPr>
        <p:txBody>
          <a:bodyPr wrap="square" rtlCol="0">
            <a:spAutoFit/>
          </a:bodyPr>
          <a:lstStyle/>
          <a:p>
            <a:r>
              <a:rPr lang="en-GB" dirty="0" smtClean="0"/>
              <a:t>10/12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0:02</a:t>
            </a:r>
            <a:endParaRPr lang="en-GB" dirty="0"/>
          </a:p>
        </p:txBody>
      </p:sp>
    </p:spTree>
    <p:extLst>
      <p:ext uri="{BB962C8B-B14F-4D97-AF65-F5344CB8AC3E}">
        <p14:creationId xmlns:p14="http://schemas.microsoft.com/office/powerpoint/2010/main" val="3762622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smtClean="0"/>
              <a:t>Gasoline</a:t>
            </a:r>
            <a:endParaRPr lang="en-GB" sz="5400" dirty="0"/>
          </a:p>
        </p:txBody>
      </p:sp>
      <p:sp>
        <p:nvSpPr>
          <p:cNvPr id="3" name="TextBox 2">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792480" cy="369332"/>
          </a:xfrm>
          <a:prstGeom prst="rect">
            <a:avLst/>
          </a:prstGeom>
          <a:noFill/>
        </p:spPr>
        <p:txBody>
          <a:bodyPr wrap="square" rtlCol="0">
            <a:spAutoFit/>
          </a:bodyPr>
          <a:lstStyle/>
          <a:p>
            <a:r>
              <a:rPr lang="en-GB" dirty="0" smtClean="0"/>
              <a:t>11/12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0:05</a:t>
            </a:r>
            <a:endParaRPr lang="en-GB" dirty="0"/>
          </a:p>
        </p:txBody>
      </p:sp>
    </p:spTree>
    <p:extLst>
      <p:ext uri="{BB962C8B-B14F-4D97-AF65-F5344CB8AC3E}">
        <p14:creationId xmlns:p14="http://schemas.microsoft.com/office/powerpoint/2010/main" val="3065628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smtClean="0"/>
              <a:t>Violin</a:t>
            </a:r>
            <a:endParaRPr lang="en-GB" sz="5400" dirty="0"/>
          </a:p>
        </p:txBody>
      </p:sp>
      <p:sp>
        <p:nvSpPr>
          <p:cNvPr id="3" name="TextBox 2">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792480" cy="369332"/>
          </a:xfrm>
          <a:prstGeom prst="rect">
            <a:avLst/>
          </a:prstGeom>
          <a:noFill/>
        </p:spPr>
        <p:txBody>
          <a:bodyPr wrap="square" rtlCol="0">
            <a:spAutoFit/>
          </a:bodyPr>
          <a:lstStyle/>
          <a:p>
            <a:r>
              <a:rPr lang="en-GB" dirty="0" smtClean="0"/>
              <a:t>12/12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0:06</a:t>
            </a:r>
            <a:endParaRPr lang="en-GB" dirty="0"/>
          </a:p>
        </p:txBody>
      </p:sp>
    </p:spTree>
    <p:extLst>
      <p:ext uri="{BB962C8B-B14F-4D97-AF65-F5344CB8AC3E}">
        <p14:creationId xmlns:p14="http://schemas.microsoft.com/office/powerpoint/2010/main" val="1303588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38C779BB-370E-4338-BF28-65A43C909975}"/>
              </a:ext>
            </a:extLst>
          </p:cNvPr>
          <p:cNvSpPr/>
          <p:nvPr/>
        </p:nvSpPr>
        <p:spPr>
          <a:xfrm>
            <a:off x="1550020" y="2931036"/>
            <a:ext cx="2575932" cy="1254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Images</a:t>
            </a:r>
          </a:p>
        </p:txBody>
      </p:sp>
      <p:sp>
        <p:nvSpPr>
          <p:cNvPr id="5" name="Rectangle: Rounded Corners 4">
            <a:extLst>
              <a:ext uri="{FF2B5EF4-FFF2-40B4-BE49-F238E27FC236}">
                <a16:creationId xmlns:a16="http://schemas.microsoft.com/office/drawing/2014/main" xmlns="" id="{51F2800B-B6F6-42C8-B287-A1D25BEDB9DE}"/>
              </a:ext>
            </a:extLst>
          </p:cNvPr>
          <p:cNvSpPr/>
          <p:nvPr/>
        </p:nvSpPr>
        <p:spPr>
          <a:xfrm>
            <a:off x="4808034" y="2931036"/>
            <a:ext cx="2575932" cy="1254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Words</a:t>
            </a:r>
          </a:p>
        </p:txBody>
      </p:sp>
      <p:sp>
        <p:nvSpPr>
          <p:cNvPr id="6" name="Rectangle: Rounded Corners 5">
            <a:extLst>
              <a:ext uri="{FF2B5EF4-FFF2-40B4-BE49-F238E27FC236}">
                <a16:creationId xmlns:a16="http://schemas.microsoft.com/office/drawing/2014/main" xmlns="" id="{31C6A7FC-2E87-4705-9796-400F10FD3769}"/>
              </a:ext>
            </a:extLst>
          </p:cNvPr>
          <p:cNvSpPr/>
          <p:nvPr/>
        </p:nvSpPr>
        <p:spPr>
          <a:xfrm>
            <a:off x="8066048" y="2931036"/>
            <a:ext cx="2575932" cy="1254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Story</a:t>
            </a:r>
          </a:p>
        </p:txBody>
      </p:sp>
      <p:sp>
        <p:nvSpPr>
          <p:cNvPr id="7" name="TextBox 6">
            <a:extLst>
              <a:ext uri="{FF2B5EF4-FFF2-40B4-BE49-F238E27FC236}">
                <a16:creationId xmlns:a16="http://schemas.microsoft.com/office/drawing/2014/main" xmlns="" id="{9D82AE84-8976-4F19-A0BC-F4F4AAA9700F}"/>
              </a:ext>
            </a:extLst>
          </p:cNvPr>
          <p:cNvSpPr txBox="1"/>
          <p:nvPr/>
        </p:nvSpPr>
        <p:spPr>
          <a:xfrm>
            <a:off x="1561173" y="334537"/>
            <a:ext cx="8642195" cy="1569660"/>
          </a:xfrm>
          <a:prstGeom prst="rect">
            <a:avLst/>
          </a:prstGeom>
          <a:noFill/>
        </p:spPr>
        <p:txBody>
          <a:bodyPr wrap="square" rtlCol="0">
            <a:spAutoFit/>
          </a:bodyPr>
          <a:lstStyle/>
          <a:p>
            <a:r>
              <a:rPr lang="en-GB" sz="2400" dirty="0" smtClean="0"/>
              <a:t>In this practice round, you have </a:t>
            </a:r>
            <a:r>
              <a:rPr lang="en-GB" sz="2400" b="1" dirty="0" smtClean="0"/>
              <a:t>15 </a:t>
            </a:r>
            <a:r>
              <a:rPr lang="en-GB" sz="2400" dirty="0" smtClean="0"/>
              <a:t>seconds to memorise the following stimuli as a group. Each person can look at different stimuli if they choose (by clicking on one of the buttons). The time starts when everyone in your group has clicked on a button below. </a:t>
            </a:r>
            <a:endParaRPr lang="en-GB" sz="2400" dirty="0"/>
          </a:p>
        </p:txBody>
      </p:sp>
      <p:sp>
        <p:nvSpPr>
          <p:cNvPr id="2" name="Rectangle 1"/>
          <p:cNvSpPr/>
          <p:nvPr/>
        </p:nvSpPr>
        <p:spPr>
          <a:xfrm>
            <a:off x="3592180" y="5671234"/>
            <a:ext cx="3580780" cy="646331"/>
          </a:xfrm>
          <a:prstGeom prst="rect">
            <a:avLst/>
          </a:prstGeom>
        </p:spPr>
        <p:txBody>
          <a:bodyPr wrap="square">
            <a:spAutoFit/>
          </a:bodyPr>
          <a:lstStyle/>
          <a:p>
            <a:r>
              <a:rPr lang="en-GB" i="1" dirty="0"/>
              <a:t>There is a clock in the bottom corner that tells you how much time is left.</a:t>
            </a:r>
          </a:p>
        </p:txBody>
      </p:sp>
      <p:cxnSp>
        <p:nvCxnSpPr>
          <p:cNvPr id="8" name="Straight Arrow Connector 7"/>
          <p:cNvCxnSpPr/>
          <p:nvPr/>
        </p:nvCxnSpPr>
        <p:spPr>
          <a:xfrm>
            <a:off x="7172960" y="5994400"/>
            <a:ext cx="2438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712960" y="5595035"/>
            <a:ext cx="2052320" cy="646331"/>
          </a:xfrm>
          <a:prstGeom prst="rect">
            <a:avLst/>
          </a:prstGeom>
          <a:noFill/>
        </p:spPr>
        <p:txBody>
          <a:bodyPr wrap="square" rtlCol="0">
            <a:spAutoFit/>
          </a:bodyPr>
          <a:lstStyle/>
          <a:p>
            <a:r>
              <a:rPr lang="en-GB" dirty="0" smtClean="0"/>
              <a:t>Time remaining:</a:t>
            </a:r>
          </a:p>
          <a:p>
            <a:r>
              <a:rPr lang="en-GB" dirty="0" smtClean="0"/>
              <a:t>0:15</a:t>
            </a:r>
            <a:endParaRPr lang="en-GB" dirty="0"/>
          </a:p>
        </p:txBody>
      </p:sp>
      <p:sp>
        <p:nvSpPr>
          <p:cNvPr id="10" name="TextBox 9"/>
          <p:cNvSpPr txBox="1"/>
          <p:nvPr/>
        </p:nvSpPr>
        <p:spPr>
          <a:xfrm>
            <a:off x="10641980" y="334537"/>
            <a:ext cx="1605280" cy="2585323"/>
          </a:xfrm>
          <a:prstGeom prst="rect">
            <a:avLst/>
          </a:prstGeom>
          <a:noFill/>
        </p:spPr>
        <p:txBody>
          <a:bodyPr wrap="square" rtlCol="0">
            <a:spAutoFit/>
          </a:bodyPr>
          <a:lstStyle/>
          <a:p>
            <a:pPr algn="r"/>
            <a:r>
              <a:rPr lang="en-GB" dirty="0" smtClean="0">
                <a:solidFill>
                  <a:srgbClr val="FF0000"/>
                </a:solidFill>
              </a:rPr>
              <a:t>Is this possible? (i.e. can we stop anyone from looking at the stimuli until </a:t>
            </a:r>
            <a:r>
              <a:rPr lang="en-GB" i="1" dirty="0" smtClean="0">
                <a:solidFill>
                  <a:srgbClr val="FF0000"/>
                </a:solidFill>
              </a:rPr>
              <a:t>everyone </a:t>
            </a:r>
            <a:r>
              <a:rPr lang="en-GB" dirty="0" smtClean="0">
                <a:solidFill>
                  <a:srgbClr val="FF0000"/>
                </a:solidFill>
              </a:rPr>
              <a:t>has clicked on a button?)</a:t>
            </a:r>
            <a:endParaRPr lang="en-GB" dirty="0">
              <a:solidFill>
                <a:srgbClr val="FF0000"/>
              </a:solidFill>
            </a:endParaRPr>
          </a:p>
        </p:txBody>
      </p:sp>
      <p:cxnSp>
        <p:nvCxnSpPr>
          <p:cNvPr id="12" name="Straight Arrow Connector 11"/>
          <p:cNvCxnSpPr/>
          <p:nvPr/>
        </p:nvCxnSpPr>
        <p:spPr>
          <a:xfrm flipH="1">
            <a:off x="9926320" y="1635760"/>
            <a:ext cx="88392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8808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B2A0ECF0-331A-4EB2-86F3-77CAECDBE218}"/>
              </a:ext>
            </a:extLst>
          </p:cNvPr>
          <p:cNvSpPr txBox="1"/>
          <p:nvPr/>
        </p:nvSpPr>
        <p:spPr>
          <a:xfrm>
            <a:off x="0" y="6396335"/>
            <a:ext cx="2832410" cy="461665"/>
          </a:xfrm>
          <a:prstGeom prst="rect">
            <a:avLst/>
          </a:prstGeom>
          <a:noFill/>
        </p:spPr>
        <p:txBody>
          <a:bodyPr wrap="square" rtlCol="0">
            <a:spAutoFit/>
          </a:bodyPr>
          <a:lstStyle/>
          <a:p>
            <a:r>
              <a:rPr lang="en-GB" sz="2400" dirty="0">
                <a:solidFill>
                  <a:srgbClr val="FF0000"/>
                </a:solidFill>
              </a:rPr>
              <a:t>Images </a:t>
            </a:r>
            <a:r>
              <a:rPr lang="en-GB" sz="2400" dirty="0" smtClean="0">
                <a:solidFill>
                  <a:srgbClr val="FF0000"/>
                </a:solidFill>
              </a:rPr>
              <a:t>TEST</a:t>
            </a:r>
            <a:endParaRPr lang="en-GB" dirty="0">
              <a:solidFill>
                <a:srgbClr val="FF0000"/>
              </a:solidFill>
            </a:endParaRPr>
          </a:p>
        </p:txBody>
      </p:sp>
      <p:sp>
        <p:nvSpPr>
          <p:cNvPr id="14" name="Right Arrow 13"/>
          <p:cNvSpPr/>
          <p:nvPr/>
        </p:nvSpPr>
        <p:spPr>
          <a:xfrm flipH="1">
            <a:off x="10059902" y="51343"/>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10053955" y="815819"/>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16" name="TextBox 15"/>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0:48</a:t>
            </a:r>
            <a:endParaRPr lang="en-GB" dirty="0"/>
          </a:p>
        </p:txBody>
      </p:sp>
      <p:sp>
        <p:nvSpPr>
          <p:cNvPr id="18" name="TextBox 17"/>
          <p:cNvSpPr txBox="1"/>
          <p:nvPr/>
        </p:nvSpPr>
        <p:spPr>
          <a:xfrm>
            <a:off x="213360" y="152400"/>
            <a:ext cx="4866640" cy="646331"/>
          </a:xfrm>
          <a:prstGeom prst="rect">
            <a:avLst/>
          </a:prstGeom>
          <a:noFill/>
        </p:spPr>
        <p:txBody>
          <a:bodyPr wrap="square" rtlCol="0">
            <a:spAutoFit/>
          </a:bodyPr>
          <a:lstStyle/>
          <a:p>
            <a:r>
              <a:rPr lang="en-GB" dirty="0" smtClean="0"/>
              <a:t>Remember the following faces</a:t>
            </a:r>
            <a:br>
              <a:rPr lang="en-GB" dirty="0" smtClean="0"/>
            </a:br>
            <a:r>
              <a:rPr lang="en-GB" dirty="0" smtClean="0"/>
              <a:t>(click next for a different angle)</a:t>
            </a:r>
            <a:endParaRPr lang="en-GB" dirty="0"/>
          </a:p>
        </p:txBody>
      </p:sp>
      <p:sp>
        <p:nvSpPr>
          <p:cNvPr id="19" name="Rounded Rectangle 18"/>
          <p:cNvSpPr/>
          <p:nvPr/>
        </p:nvSpPr>
        <p:spPr>
          <a:xfrm>
            <a:off x="5084460" y="6027776"/>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a:t>
            </a:r>
            <a:endParaRPr lang="en-GB" dirty="0"/>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675" y="853983"/>
            <a:ext cx="5632450" cy="4788079"/>
          </a:xfrm>
          <a:prstGeom prst="rect">
            <a:avLst/>
          </a:prstGeom>
        </p:spPr>
      </p:pic>
    </p:spTree>
    <p:extLst>
      <p:ext uri="{BB962C8B-B14F-4D97-AF65-F5344CB8AC3E}">
        <p14:creationId xmlns:p14="http://schemas.microsoft.com/office/powerpoint/2010/main" val="1576425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B2A0ECF0-331A-4EB2-86F3-77CAECDBE218}"/>
              </a:ext>
            </a:extLst>
          </p:cNvPr>
          <p:cNvSpPr txBox="1"/>
          <p:nvPr/>
        </p:nvSpPr>
        <p:spPr>
          <a:xfrm>
            <a:off x="0" y="6396335"/>
            <a:ext cx="2832410" cy="461665"/>
          </a:xfrm>
          <a:prstGeom prst="rect">
            <a:avLst/>
          </a:prstGeom>
          <a:noFill/>
        </p:spPr>
        <p:txBody>
          <a:bodyPr wrap="square" rtlCol="0">
            <a:spAutoFit/>
          </a:bodyPr>
          <a:lstStyle/>
          <a:p>
            <a:r>
              <a:rPr lang="en-GB" sz="2400" dirty="0">
                <a:solidFill>
                  <a:srgbClr val="FF0000"/>
                </a:solidFill>
              </a:rPr>
              <a:t>Images </a:t>
            </a:r>
            <a:r>
              <a:rPr lang="en-GB" sz="2400" dirty="0" smtClean="0">
                <a:solidFill>
                  <a:srgbClr val="FF0000"/>
                </a:solidFill>
              </a:rPr>
              <a:t>TEST</a:t>
            </a:r>
            <a:endParaRPr lang="en-GB" dirty="0">
              <a:solidFill>
                <a:srgbClr val="FF0000"/>
              </a:solidFill>
            </a:endParaRPr>
          </a:p>
        </p:txBody>
      </p:sp>
      <p:sp>
        <p:nvSpPr>
          <p:cNvPr id="14" name="Right Arrow 13"/>
          <p:cNvSpPr/>
          <p:nvPr/>
        </p:nvSpPr>
        <p:spPr>
          <a:xfrm flipH="1">
            <a:off x="10059902" y="51343"/>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10053955" y="815819"/>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16" name="TextBox 15"/>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0:48</a:t>
            </a:r>
            <a:endParaRPr lang="en-GB" dirty="0"/>
          </a:p>
        </p:txBody>
      </p:sp>
      <p:sp>
        <p:nvSpPr>
          <p:cNvPr id="18" name="TextBox 17"/>
          <p:cNvSpPr txBox="1"/>
          <p:nvPr/>
        </p:nvSpPr>
        <p:spPr>
          <a:xfrm>
            <a:off x="213360" y="152400"/>
            <a:ext cx="4866640" cy="646331"/>
          </a:xfrm>
          <a:prstGeom prst="rect">
            <a:avLst/>
          </a:prstGeom>
          <a:noFill/>
        </p:spPr>
        <p:txBody>
          <a:bodyPr wrap="square" rtlCol="0">
            <a:spAutoFit/>
          </a:bodyPr>
          <a:lstStyle/>
          <a:p>
            <a:r>
              <a:rPr lang="en-GB" dirty="0" smtClean="0"/>
              <a:t>Remember the following faces</a:t>
            </a:r>
            <a:br>
              <a:rPr lang="en-GB" dirty="0" smtClean="0"/>
            </a:br>
            <a:r>
              <a:rPr lang="en-GB" dirty="0" smtClean="0"/>
              <a:t>(click next for a different angle)</a:t>
            </a:r>
            <a:endParaRPr lang="en-GB" dirty="0"/>
          </a:p>
        </p:txBody>
      </p:sp>
      <p:sp>
        <p:nvSpPr>
          <p:cNvPr id="17" name="Rounded Rectangle 16"/>
          <p:cNvSpPr/>
          <p:nvPr/>
        </p:nvSpPr>
        <p:spPr>
          <a:xfrm>
            <a:off x="3855720" y="6027776"/>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a:t>
            </a:r>
            <a:endParaRPr lang="en-GB" dirty="0"/>
          </a:p>
        </p:txBody>
      </p:sp>
      <p:sp>
        <p:nvSpPr>
          <p:cNvPr id="20" name="Rounded Rectangle 19"/>
          <p:cNvSpPr/>
          <p:nvPr/>
        </p:nvSpPr>
        <p:spPr>
          <a:xfrm>
            <a:off x="6036965" y="6017672"/>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a:t>
            </a:r>
            <a:endParaRPr lang="en-GB" dirty="0"/>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120" y="798731"/>
            <a:ext cx="5581650" cy="4744895"/>
          </a:xfrm>
          <a:prstGeom prst="rect">
            <a:avLst/>
          </a:prstGeom>
        </p:spPr>
      </p:pic>
    </p:spTree>
    <p:extLst>
      <p:ext uri="{BB962C8B-B14F-4D97-AF65-F5344CB8AC3E}">
        <p14:creationId xmlns:p14="http://schemas.microsoft.com/office/powerpoint/2010/main" val="480542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B2A0ECF0-331A-4EB2-86F3-77CAECDBE218}"/>
              </a:ext>
            </a:extLst>
          </p:cNvPr>
          <p:cNvSpPr txBox="1"/>
          <p:nvPr/>
        </p:nvSpPr>
        <p:spPr>
          <a:xfrm>
            <a:off x="0" y="6396335"/>
            <a:ext cx="2832410" cy="461665"/>
          </a:xfrm>
          <a:prstGeom prst="rect">
            <a:avLst/>
          </a:prstGeom>
          <a:noFill/>
        </p:spPr>
        <p:txBody>
          <a:bodyPr wrap="square" rtlCol="0">
            <a:spAutoFit/>
          </a:bodyPr>
          <a:lstStyle/>
          <a:p>
            <a:r>
              <a:rPr lang="en-GB" sz="2400" dirty="0">
                <a:solidFill>
                  <a:srgbClr val="FF0000"/>
                </a:solidFill>
              </a:rPr>
              <a:t>Images </a:t>
            </a:r>
            <a:r>
              <a:rPr lang="en-GB" sz="2400" dirty="0" smtClean="0">
                <a:solidFill>
                  <a:srgbClr val="FF0000"/>
                </a:solidFill>
              </a:rPr>
              <a:t>TEST</a:t>
            </a:r>
            <a:endParaRPr lang="en-GB" dirty="0">
              <a:solidFill>
                <a:srgbClr val="FF0000"/>
              </a:solidFill>
            </a:endParaRPr>
          </a:p>
        </p:txBody>
      </p:sp>
      <p:sp>
        <p:nvSpPr>
          <p:cNvPr id="14" name="Right Arrow 13"/>
          <p:cNvSpPr/>
          <p:nvPr/>
        </p:nvSpPr>
        <p:spPr>
          <a:xfrm flipH="1">
            <a:off x="10059902" y="51343"/>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10053955" y="815819"/>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16" name="TextBox 15"/>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0:48</a:t>
            </a:r>
            <a:endParaRPr lang="en-GB" dirty="0"/>
          </a:p>
        </p:txBody>
      </p:sp>
      <p:sp>
        <p:nvSpPr>
          <p:cNvPr id="18" name="TextBox 17"/>
          <p:cNvSpPr txBox="1"/>
          <p:nvPr/>
        </p:nvSpPr>
        <p:spPr>
          <a:xfrm>
            <a:off x="213360" y="152400"/>
            <a:ext cx="4866640" cy="646331"/>
          </a:xfrm>
          <a:prstGeom prst="rect">
            <a:avLst/>
          </a:prstGeom>
          <a:noFill/>
        </p:spPr>
        <p:txBody>
          <a:bodyPr wrap="square" rtlCol="0">
            <a:spAutoFit/>
          </a:bodyPr>
          <a:lstStyle/>
          <a:p>
            <a:r>
              <a:rPr lang="en-GB" dirty="0" smtClean="0"/>
              <a:t>Remember the following faces</a:t>
            </a:r>
            <a:br>
              <a:rPr lang="en-GB" dirty="0" smtClean="0"/>
            </a:br>
            <a:r>
              <a:rPr lang="en-GB" dirty="0" smtClean="0"/>
              <a:t>(click PREVIOUS for a different angle)</a:t>
            </a:r>
            <a:endParaRPr lang="en-GB" dirty="0"/>
          </a:p>
        </p:txBody>
      </p:sp>
      <p:sp>
        <p:nvSpPr>
          <p:cNvPr id="17" name="Rounded Rectangle 16"/>
          <p:cNvSpPr/>
          <p:nvPr/>
        </p:nvSpPr>
        <p:spPr>
          <a:xfrm>
            <a:off x="4953000" y="5990418"/>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a:t>
            </a:r>
            <a:endParaRPr lang="en-GB" dirty="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560" y="1003945"/>
            <a:ext cx="5624427" cy="4781259"/>
          </a:xfrm>
          <a:prstGeom prst="rect">
            <a:avLst/>
          </a:prstGeom>
        </p:spPr>
      </p:pic>
    </p:spTree>
    <p:extLst>
      <p:ext uri="{BB962C8B-B14F-4D97-AF65-F5344CB8AC3E}">
        <p14:creationId xmlns:p14="http://schemas.microsoft.com/office/powerpoint/2010/main" val="3206809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2320" y="2404745"/>
            <a:ext cx="10515600" cy="2573655"/>
          </a:xfrm>
        </p:spPr>
        <p:txBody>
          <a:bodyPr>
            <a:normAutofit fontScale="92500"/>
          </a:bodyPr>
          <a:lstStyle/>
          <a:p>
            <a:pPr marL="0" indent="0">
              <a:buNone/>
            </a:pPr>
            <a:r>
              <a:rPr lang="en-AU" i="1" spc="-15" dirty="0" smtClean="0">
                <a:latin typeface="Times New Roman" panose="02020603050405020304" pitchFamily="18" charset="0"/>
                <a:ea typeface="Times New Roman" panose="02020603050405020304" pitchFamily="18" charset="0"/>
              </a:rPr>
              <a:t>STORY</a:t>
            </a:r>
          </a:p>
          <a:p>
            <a:pPr marL="0" indent="0">
              <a:buNone/>
            </a:pPr>
            <a:r>
              <a:rPr lang="en-GB" i="1" spc="-15" dirty="0">
                <a:latin typeface="Times New Roman" panose="02020603050405020304" pitchFamily="18" charset="0"/>
                <a:ea typeface="Times New Roman" panose="02020603050405020304" pitchFamily="18" charset="0"/>
              </a:rPr>
              <a:t>Michael Simpson earned a reputation for being stubborn after refusing to accept pay cheques.  Instead of the cheques, he wanted his wages to be paid in cash.  He eventually won the battle and collected ten thousand dollars in back pay.  His wife was pleased because she had been forced to cook on a camping stove, after services to their home were cut off eighteen months ago. </a:t>
            </a:r>
            <a:endParaRPr lang="en-GB" i="1" dirty="0"/>
          </a:p>
        </p:txBody>
      </p:sp>
      <p:sp>
        <p:nvSpPr>
          <p:cNvPr id="4" name="TextBox 3">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Story </a:t>
            </a:r>
            <a:r>
              <a:rPr lang="en-GB" sz="2400" dirty="0" smtClean="0"/>
              <a:t>TEST</a:t>
            </a:r>
            <a:endParaRPr lang="en-GB" dirty="0"/>
          </a:p>
        </p:txBody>
      </p:sp>
      <p:sp>
        <p:nvSpPr>
          <p:cNvPr id="5" name="Right Arrow 4"/>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7" name="TextBox 6"/>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0:30</a:t>
            </a:r>
            <a:endParaRPr lang="en-GB" dirty="0"/>
          </a:p>
        </p:txBody>
      </p:sp>
    </p:spTree>
    <p:extLst>
      <p:ext uri="{BB962C8B-B14F-4D97-AF65-F5344CB8AC3E}">
        <p14:creationId xmlns:p14="http://schemas.microsoft.com/office/powerpoint/2010/main" val="3359381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7BBBD2-E889-425B-A820-AC2CF58403B7}"/>
              </a:ext>
            </a:extLst>
          </p:cNvPr>
          <p:cNvSpPr>
            <a:spLocks noGrp="1"/>
          </p:cNvSpPr>
          <p:nvPr>
            <p:ph type="title"/>
          </p:nvPr>
        </p:nvSpPr>
        <p:spPr/>
        <p:txBody>
          <a:bodyPr/>
          <a:lstStyle/>
          <a:p>
            <a:r>
              <a:rPr lang="en-GB" dirty="0"/>
              <a:t>Next we will ask you some questions about the stimuli.</a:t>
            </a:r>
          </a:p>
        </p:txBody>
      </p:sp>
      <p:sp>
        <p:nvSpPr>
          <p:cNvPr id="3" name="Rounded Rectangle 2"/>
          <p:cNvSpPr/>
          <p:nvPr/>
        </p:nvSpPr>
        <p:spPr>
          <a:xfrm>
            <a:off x="4480560" y="3200400"/>
            <a:ext cx="3230880" cy="1259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Continue to questions</a:t>
            </a:r>
            <a:endParaRPr lang="en-GB" sz="2400" dirty="0"/>
          </a:p>
        </p:txBody>
      </p:sp>
    </p:spTree>
    <p:extLst>
      <p:ext uri="{BB962C8B-B14F-4D97-AF65-F5344CB8AC3E}">
        <p14:creationId xmlns:p14="http://schemas.microsoft.com/office/powerpoint/2010/main" val="859834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a:t>
            </a:r>
            <a:r>
              <a:rPr lang="en-GB" dirty="0" smtClean="0">
                <a:solidFill>
                  <a:srgbClr val="FF0000"/>
                </a:solidFill>
              </a:rPr>
              <a:t>3</a:t>
            </a:r>
            <a:endParaRPr lang="en-GB" dirty="0">
              <a:solidFill>
                <a:srgbClr val="FF0000"/>
              </a:solidFill>
            </a:endParaRPr>
          </a:p>
        </p:txBody>
      </p:sp>
      <p:sp>
        <p:nvSpPr>
          <p:cNvPr id="17" name="Title 1"/>
          <p:cNvSpPr txBox="1">
            <a:spLocks/>
          </p:cNvSpPr>
          <p:nvPr/>
        </p:nvSpPr>
        <p:spPr>
          <a:xfrm>
            <a:off x="444437" y="204021"/>
            <a:ext cx="1111038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smtClean="0"/>
              <a:t>Which of the following is a “target” face? </a:t>
            </a:r>
            <a:br>
              <a:rPr lang="en-GB" sz="2800" dirty="0" smtClean="0"/>
            </a:br>
            <a:r>
              <a:rPr lang="en-GB" sz="2800" dirty="0" smtClean="0"/>
              <a:t>[type 1, 2 or 3]</a:t>
            </a:r>
            <a:br>
              <a:rPr lang="en-GB" sz="2800" dirty="0" smtClean="0"/>
            </a:br>
            <a:endParaRPr lang="en-GB"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600200"/>
            <a:ext cx="7315200" cy="3657600"/>
          </a:xfrm>
          <a:prstGeom prst="rect">
            <a:avLst/>
          </a:prstGeom>
        </p:spPr>
      </p:pic>
      <p:sp>
        <p:nvSpPr>
          <p:cNvPr id="5" name="TextBox 4"/>
          <p:cNvSpPr txBox="1"/>
          <p:nvPr/>
        </p:nvSpPr>
        <p:spPr>
          <a:xfrm>
            <a:off x="3220721" y="5298944"/>
            <a:ext cx="1161143" cy="646331"/>
          </a:xfrm>
          <a:prstGeom prst="rect">
            <a:avLst/>
          </a:prstGeom>
          <a:noFill/>
        </p:spPr>
        <p:txBody>
          <a:bodyPr wrap="square" rtlCol="0">
            <a:spAutoFit/>
          </a:bodyPr>
          <a:lstStyle/>
          <a:p>
            <a:pPr algn="ctr"/>
            <a:r>
              <a:rPr lang="en-GB" sz="3600" dirty="0"/>
              <a:t>1</a:t>
            </a:r>
            <a:endParaRPr lang="en-GB" dirty="0"/>
          </a:p>
        </p:txBody>
      </p:sp>
      <p:sp>
        <p:nvSpPr>
          <p:cNvPr id="6" name="TextBox 5"/>
          <p:cNvSpPr txBox="1"/>
          <p:nvPr/>
        </p:nvSpPr>
        <p:spPr>
          <a:xfrm>
            <a:off x="5561297" y="5298944"/>
            <a:ext cx="1161143" cy="646331"/>
          </a:xfrm>
          <a:prstGeom prst="rect">
            <a:avLst/>
          </a:prstGeom>
          <a:noFill/>
        </p:spPr>
        <p:txBody>
          <a:bodyPr wrap="square" rtlCol="0">
            <a:spAutoFit/>
          </a:bodyPr>
          <a:lstStyle/>
          <a:p>
            <a:pPr algn="ctr"/>
            <a:r>
              <a:rPr lang="en-GB" sz="3600" dirty="0"/>
              <a:t>2</a:t>
            </a:r>
            <a:endParaRPr lang="en-GB" dirty="0"/>
          </a:p>
        </p:txBody>
      </p:sp>
      <p:sp>
        <p:nvSpPr>
          <p:cNvPr id="7" name="TextBox 6"/>
          <p:cNvSpPr txBox="1"/>
          <p:nvPr/>
        </p:nvSpPr>
        <p:spPr>
          <a:xfrm>
            <a:off x="7894321" y="5298944"/>
            <a:ext cx="1161143" cy="646331"/>
          </a:xfrm>
          <a:prstGeom prst="rect">
            <a:avLst/>
          </a:prstGeom>
          <a:noFill/>
        </p:spPr>
        <p:txBody>
          <a:bodyPr wrap="square" rtlCol="0">
            <a:spAutoFit/>
          </a:bodyPr>
          <a:lstStyle/>
          <a:p>
            <a:pPr algn="ctr"/>
            <a:r>
              <a:rPr lang="en-GB" sz="3600" dirty="0"/>
              <a:t>3</a:t>
            </a:r>
            <a:endParaRPr lang="en-GB" dirty="0"/>
          </a:p>
        </p:txBody>
      </p:sp>
    </p:spTree>
    <p:extLst>
      <p:ext uri="{BB962C8B-B14F-4D97-AF65-F5344CB8AC3E}">
        <p14:creationId xmlns:p14="http://schemas.microsoft.com/office/powerpoint/2010/main" val="3556758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1</a:t>
            </a:r>
          </a:p>
        </p:txBody>
      </p:sp>
      <p:sp>
        <p:nvSpPr>
          <p:cNvPr id="17" name="Title 1"/>
          <p:cNvSpPr txBox="1">
            <a:spLocks/>
          </p:cNvSpPr>
          <p:nvPr/>
        </p:nvSpPr>
        <p:spPr>
          <a:xfrm>
            <a:off x="444437" y="204021"/>
            <a:ext cx="1111038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smtClean="0"/>
              <a:t>Which of the following is a “target” face? </a:t>
            </a:r>
            <a:br>
              <a:rPr lang="en-GB" sz="2800" dirty="0" smtClean="0"/>
            </a:br>
            <a:r>
              <a:rPr lang="en-GB" sz="2800" dirty="0" smtClean="0"/>
              <a:t>[type 1, 2 or 3]</a:t>
            </a:r>
            <a:br>
              <a:rPr lang="en-GB" sz="2800" dirty="0" smtClean="0"/>
            </a:br>
            <a:endParaRPr lang="en-GB" sz="2800" dirty="0"/>
          </a:p>
        </p:txBody>
      </p:sp>
      <p:sp>
        <p:nvSpPr>
          <p:cNvPr id="4" name="TextBox 3"/>
          <p:cNvSpPr txBox="1"/>
          <p:nvPr/>
        </p:nvSpPr>
        <p:spPr>
          <a:xfrm>
            <a:off x="3220721" y="5298944"/>
            <a:ext cx="1161143" cy="646331"/>
          </a:xfrm>
          <a:prstGeom prst="rect">
            <a:avLst/>
          </a:prstGeom>
          <a:noFill/>
        </p:spPr>
        <p:txBody>
          <a:bodyPr wrap="square" rtlCol="0">
            <a:spAutoFit/>
          </a:bodyPr>
          <a:lstStyle/>
          <a:p>
            <a:pPr algn="ctr"/>
            <a:r>
              <a:rPr lang="en-GB" sz="3600" dirty="0"/>
              <a:t>1</a:t>
            </a:r>
            <a:endParaRPr lang="en-GB" dirty="0"/>
          </a:p>
        </p:txBody>
      </p:sp>
      <p:sp>
        <p:nvSpPr>
          <p:cNvPr id="5" name="TextBox 4"/>
          <p:cNvSpPr txBox="1"/>
          <p:nvPr/>
        </p:nvSpPr>
        <p:spPr>
          <a:xfrm>
            <a:off x="5561297" y="5298944"/>
            <a:ext cx="1161143" cy="646331"/>
          </a:xfrm>
          <a:prstGeom prst="rect">
            <a:avLst/>
          </a:prstGeom>
          <a:noFill/>
        </p:spPr>
        <p:txBody>
          <a:bodyPr wrap="square" rtlCol="0">
            <a:spAutoFit/>
          </a:bodyPr>
          <a:lstStyle/>
          <a:p>
            <a:pPr algn="ctr"/>
            <a:r>
              <a:rPr lang="en-GB" sz="3600" dirty="0"/>
              <a:t>2</a:t>
            </a:r>
            <a:endParaRPr lang="en-GB" dirty="0"/>
          </a:p>
        </p:txBody>
      </p:sp>
      <p:sp>
        <p:nvSpPr>
          <p:cNvPr id="6" name="TextBox 5"/>
          <p:cNvSpPr txBox="1"/>
          <p:nvPr/>
        </p:nvSpPr>
        <p:spPr>
          <a:xfrm>
            <a:off x="7894321" y="5298944"/>
            <a:ext cx="1161143" cy="646331"/>
          </a:xfrm>
          <a:prstGeom prst="rect">
            <a:avLst/>
          </a:prstGeom>
          <a:noFill/>
        </p:spPr>
        <p:txBody>
          <a:bodyPr wrap="square" rtlCol="0">
            <a:spAutoFit/>
          </a:bodyPr>
          <a:lstStyle/>
          <a:p>
            <a:pPr algn="ctr"/>
            <a:r>
              <a:rPr lang="en-GB" sz="3600" dirty="0"/>
              <a:t>3</a:t>
            </a:r>
            <a:endParaRPr lang="en-GB"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600200"/>
            <a:ext cx="7315200" cy="3657600"/>
          </a:xfrm>
          <a:prstGeom prst="rect">
            <a:avLst/>
          </a:prstGeom>
        </p:spPr>
      </p:pic>
    </p:spTree>
    <p:extLst>
      <p:ext uri="{BB962C8B-B14F-4D97-AF65-F5344CB8AC3E}">
        <p14:creationId xmlns:p14="http://schemas.microsoft.com/office/powerpoint/2010/main" val="788808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2</a:t>
            </a:r>
          </a:p>
        </p:txBody>
      </p:sp>
      <p:sp>
        <p:nvSpPr>
          <p:cNvPr id="17" name="Title 1"/>
          <p:cNvSpPr txBox="1">
            <a:spLocks/>
          </p:cNvSpPr>
          <p:nvPr/>
        </p:nvSpPr>
        <p:spPr>
          <a:xfrm>
            <a:off x="444437" y="204021"/>
            <a:ext cx="1111038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smtClean="0"/>
              <a:t>Which of the following is a “target” face? </a:t>
            </a:r>
            <a:br>
              <a:rPr lang="en-GB" sz="2800" dirty="0" smtClean="0"/>
            </a:br>
            <a:r>
              <a:rPr lang="en-GB" sz="2800" dirty="0" smtClean="0"/>
              <a:t>[type 1, 2 or 3]</a:t>
            </a:r>
            <a:br>
              <a:rPr lang="en-GB" sz="2800" dirty="0" smtClean="0"/>
            </a:br>
            <a:endParaRPr lang="en-GB" sz="2800" dirty="0"/>
          </a:p>
        </p:txBody>
      </p:sp>
      <p:sp>
        <p:nvSpPr>
          <p:cNvPr id="4" name="TextBox 3"/>
          <p:cNvSpPr txBox="1"/>
          <p:nvPr/>
        </p:nvSpPr>
        <p:spPr>
          <a:xfrm>
            <a:off x="3220721" y="5298944"/>
            <a:ext cx="1161143" cy="646331"/>
          </a:xfrm>
          <a:prstGeom prst="rect">
            <a:avLst/>
          </a:prstGeom>
          <a:noFill/>
        </p:spPr>
        <p:txBody>
          <a:bodyPr wrap="square" rtlCol="0">
            <a:spAutoFit/>
          </a:bodyPr>
          <a:lstStyle/>
          <a:p>
            <a:pPr algn="ctr"/>
            <a:r>
              <a:rPr lang="en-GB" sz="3600" dirty="0"/>
              <a:t>1</a:t>
            </a:r>
            <a:endParaRPr lang="en-GB" dirty="0"/>
          </a:p>
        </p:txBody>
      </p:sp>
      <p:sp>
        <p:nvSpPr>
          <p:cNvPr id="5" name="TextBox 4"/>
          <p:cNvSpPr txBox="1"/>
          <p:nvPr/>
        </p:nvSpPr>
        <p:spPr>
          <a:xfrm>
            <a:off x="5561297" y="5298944"/>
            <a:ext cx="1161143" cy="646331"/>
          </a:xfrm>
          <a:prstGeom prst="rect">
            <a:avLst/>
          </a:prstGeom>
          <a:noFill/>
        </p:spPr>
        <p:txBody>
          <a:bodyPr wrap="square" rtlCol="0">
            <a:spAutoFit/>
          </a:bodyPr>
          <a:lstStyle/>
          <a:p>
            <a:pPr algn="ctr"/>
            <a:r>
              <a:rPr lang="en-GB" sz="3600" dirty="0"/>
              <a:t>2</a:t>
            </a:r>
            <a:endParaRPr lang="en-GB" dirty="0"/>
          </a:p>
        </p:txBody>
      </p:sp>
      <p:sp>
        <p:nvSpPr>
          <p:cNvPr id="6" name="TextBox 5"/>
          <p:cNvSpPr txBox="1"/>
          <p:nvPr/>
        </p:nvSpPr>
        <p:spPr>
          <a:xfrm>
            <a:off x="7894321" y="5298944"/>
            <a:ext cx="1161143" cy="646331"/>
          </a:xfrm>
          <a:prstGeom prst="rect">
            <a:avLst/>
          </a:prstGeom>
          <a:noFill/>
        </p:spPr>
        <p:txBody>
          <a:bodyPr wrap="square" rtlCol="0">
            <a:spAutoFit/>
          </a:bodyPr>
          <a:lstStyle/>
          <a:p>
            <a:pPr algn="ctr"/>
            <a:r>
              <a:rPr lang="en-GB" sz="3600" dirty="0"/>
              <a:t>3</a:t>
            </a:r>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550" y="1631950"/>
            <a:ext cx="7200900" cy="3594100"/>
          </a:xfrm>
          <a:prstGeom prst="rect">
            <a:avLst/>
          </a:prstGeom>
        </p:spPr>
      </p:pic>
    </p:spTree>
    <p:extLst>
      <p:ext uri="{BB962C8B-B14F-4D97-AF65-F5344CB8AC3E}">
        <p14:creationId xmlns:p14="http://schemas.microsoft.com/office/powerpoint/2010/main" val="29947521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3</a:t>
            </a:r>
          </a:p>
        </p:txBody>
      </p:sp>
      <p:sp>
        <p:nvSpPr>
          <p:cNvPr id="17" name="Title 1"/>
          <p:cNvSpPr txBox="1">
            <a:spLocks/>
          </p:cNvSpPr>
          <p:nvPr/>
        </p:nvSpPr>
        <p:spPr>
          <a:xfrm>
            <a:off x="444437" y="204021"/>
            <a:ext cx="1111038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smtClean="0"/>
              <a:t>Which of the following is a “target” face? </a:t>
            </a:r>
            <a:br>
              <a:rPr lang="en-GB" sz="2800" dirty="0" smtClean="0"/>
            </a:br>
            <a:r>
              <a:rPr lang="en-GB" sz="2800" dirty="0" smtClean="0"/>
              <a:t>[type 1, 2 or 3]</a:t>
            </a:r>
            <a:br>
              <a:rPr lang="en-GB" sz="2800" dirty="0" smtClean="0"/>
            </a:br>
            <a:endParaRPr lang="en-GB" sz="2800" dirty="0"/>
          </a:p>
        </p:txBody>
      </p:sp>
      <p:sp>
        <p:nvSpPr>
          <p:cNvPr id="4" name="TextBox 3"/>
          <p:cNvSpPr txBox="1"/>
          <p:nvPr/>
        </p:nvSpPr>
        <p:spPr>
          <a:xfrm>
            <a:off x="3220721" y="5298944"/>
            <a:ext cx="1161143" cy="646331"/>
          </a:xfrm>
          <a:prstGeom prst="rect">
            <a:avLst/>
          </a:prstGeom>
          <a:noFill/>
        </p:spPr>
        <p:txBody>
          <a:bodyPr wrap="square" rtlCol="0">
            <a:spAutoFit/>
          </a:bodyPr>
          <a:lstStyle/>
          <a:p>
            <a:pPr algn="ctr"/>
            <a:r>
              <a:rPr lang="en-GB" sz="3600" dirty="0"/>
              <a:t>1</a:t>
            </a:r>
            <a:endParaRPr lang="en-GB" dirty="0"/>
          </a:p>
        </p:txBody>
      </p:sp>
      <p:sp>
        <p:nvSpPr>
          <p:cNvPr id="5" name="TextBox 4"/>
          <p:cNvSpPr txBox="1"/>
          <p:nvPr/>
        </p:nvSpPr>
        <p:spPr>
          <a:xfrm>
            <a:off x="5561297" y="5298944"/>
            <a:ext cx="1161143" cy="646331"/>
          </a:xfrm>
          <a:prstGeom prst="rect">
            <a:avLst/>
          </a:prstGeom>
          <a:noFill/>
        </p:spPr>
        <p:txBody>
          <a:bodyPr wrap="square" rtlCol="0">
            <a:spAutoFit/>
          </a:bodyPr>
          <a:lstStyle/>
          <a:p>
            <a:pPr algn="ctr"/>
            <a:r>
              <a:rPr lang="en-GB" sz="3600" dirty="0"/>
              <a:t>2</a:t>
            </a:r>
            <a:endParaRPr lang="en-GB" dirty="0"/>
          </a:p>
        </p:txBody>
      </p:sp>
      <p:sp>
        <p:nvSpPr>
          <p:cNvPr id="6" name="TextBox 5"/>
          <p:cNvSpPr txBox="1"/>
          <p:nvPr/>
        </p:nvSpPr>
        <p:spPr>
          <a:xfrm>
            <a:off x="7894321" y="5298944"/>
            <a:ext cx="1161143" cy="646331"/>
          </a:xfrm>
          <a:prstGeom prst="rect">
            <a:avLst/>
          </a:prstGeom>
          <a:noFill/>
        </p:spPr>
        <p:txBody>
          <a:bodyPr wrap="square" rtlCol="0">
            <a:spAutoFit/>
          </a:bodyPr>
          <a:lstStyle/>
          <a:p>
            <a:pPr algn="ctr"/>
            <a:r>
              <a:rPr lang="en-GB" sz="3600" dirty="0"/>
              <a:t>3</a:t>
            </a:r>
            <a:endParaRPr lang="en-GB"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600200"/>
            <a:ext cx="7315200" cy="3657600"/>
          </a:xfrm>
          <a:prstGeom prst="rect">
            <a:avLst/>
          </a:prstGeom>
        </p:spPr>
      </p:pic>
    </p:spTree>
    <p:extLst>
      <p:ext uri="{BB962C8B-B14F-4D97-AF65-F5344CB8AC3E}">
        <p14:creationId xmlns:p14="http://schemas.microsoft.com/office/powerpoint/2010/main" val="1348771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1</a:t>
            </a:r>
          </a:p>
        </p:txBody>
      </p:sp>
      <p:sp>
        <p:nvSpPr>
          <p:cNvPr id="17" name="Title 1"/>
          <p:cNvSpPr txBox="1">
            <a:spLocks/>
          </p:cNvSpPr>
          <p:nvPr/>
        </p:nvSpPr>
        <p:spPr>
          <a:xfrm>
            <a:off x="444437" y="204021"/>
            <a:ext cx="1111038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smtClean="0"/>
              <a:t>Which of the following is a “target” face? </a:t>
            </a:r>
            <a:br>
              <a:rPr lang="en-GB" sz="2800" dirty="0" smtClean="0"/>
            </a:br>
            <a:r>
              <a:rPr lang="en-GB" sz="2800" dirty="0" smtClean="0"/>
              <a:t>[type 1, 2 or 3]</a:t>
            </a:r>
            <a:br>
              <a:rPr lang="en-GB" sz="2800" dirty="0" smtClean="0"/>
            </a:br>
            <a:endParaRPr lang="en-GB" sz="2800" dirty="0"/>
          </a:p>
        </p:txBody>
      </p:sp>
      <p:sp>
        <p:nvSpPr>
          <p:cNvPr id="4" name="TextBox 3"/>
          <p:cNvSpPr txBox="1"/>
          <p:nvPr/>
        </p:nvSpPr>
        <p:spPr>
          <a:xfrm>
            <a:off x="3220721" y="5298944"/>
            <a:ext cx="1161143" cy="646331"/>
          </a:xfrm>
          <a:prstGeom prst="rect">
            <a:avLst/>
          </a:prstGeom>
          <a:noFill/>
        </p:spPr>
        <p:txBody>
          <a:bodyPr wrap="square" rtlCol="0">
            <a:spAutoFit/>
          </a:bodyPr>
          <a:lstStyle/>
          <a:p>
            <a:pPr algn="ctr"/>
            <a:r>
              <a:rPr lang="en-GB" sz="3600" dirty="0"/>
              <a:t>1</a:t>
            </a:r>
            <a:endParaRPr lang="en-GB" dirty="0"/>
          </a:p>
        </p:txBody>
      </p:sp>
      <p:sp>
        <p:nvSpPr>
          <p:cNvPr id="5" name="TextBox 4"/>
          <p:cNvSpPr txBox="1"/>
          <p:nvPr/>
        </p:nvSpPr>
        <p:spPr>
          <a:xfrm>
            <a:off x="5561297" y="5298944"/>
            <a:ext cx="1161143" cy="646331"/>
          </a:xfrm>
          <a:prstGeom prst="rect">
            <a:avLst/>
          </a:prstGeom>
          <a:noFill/>
        </p:spPr>
        <p:txBody>
          <a:bodyPr wrap="square" rtlCol="0">
            <a:spAutoFit/>
          </a:bodyPr>
          <a:lstStyle/>
          <a:p>
            <a:pPr algn="ctr"/>
            <a:r>
              <a:rPr lang="en-GB" sz="3600" dirty="0"/>
              <a:t>2</a:t>
            </a:r>
            <a:endParaRPr lang="en-GB" dirty="0"/>
          </a:p>
        </p:txBody>
      </p:sp>
      <p:sp>
        <p:nvSpPr>
          <p:cNvPr id="6" name="TextBox 5"/>
          <p:cNvSpPr txBox="1"/>
          <p:nvPr/>
        </p:nvSpPr>
        <p:spPr>
          <a:xfrm>
            <a:off x="7894321" y="5298944"/>
            <a:ext cx="1161143" cy="646331"/>
          </a:xfrm>
          <a:prstGeom prst="rect">
            <a:avLst/>
          </a:prstGeom>
          <a:noFill/>
        </p:spPr>
        <p:txBody>
          <a:bodyPr wrap="square" rtlCol="0">
            <a:spAutoFit/>
          </a:bodyPr>
          <a:lstStyle/>
          <a:p>
            <a:pPr algn="ctr"/>
            <a:r>
              <a:rPr lang="en-GB" sz="3600" dirty="0"/>
              <a:t>3</a:t>
            </a:r>
            <a:endParaRPr lang="en-GB"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4268" y="1529584"/>
            <a:ext cx="7315200" cy="3657600"/>
          </a:xfrm>
          <a:prstGeom prst="rect">
            <a:avLst/>
          </a:prstGeom>
        </p:spPr>
      </p:pic>
    </p:spTree>
    <p:extLst>
      <p:ext uri="{BB962C8B-B14F-4D97-AF65-F5344CB8AC3E}">
        <p14:creationId xmlns:p14="http://schemas.microsoft.com/office/powerpoint/2010/main" val="128310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solidFill>
                  <a:srgbClr val="FF0000"/>
                </a:solidFill>
              </a:rPr>
              <a:t>Images Practice</a:t>
            </a:r>
            <a:endParaRPr lang="en-GB" dirty="0">
              <a:solidFill>
                <a:srgbClr val="FF0000"/>
              </a:solidFill>
            </a:endParaRPr>
          </a:p>
        </p:txBody>
      </p:sp>
      <p:sp>
        <p:nvSpPr>
          <p:cNvPr id="2" name="Right Arrow 1"/>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9" name="TextBox 8"/>
          <p:cNvSpPr txBox="1"/>
          <p:nvPr/>
        </p:nvSpPr>
        <p:spPr>
          <a:xfrm>
            <a:off x="9712960" y="5595035"/>
            <a:ext cx="2052320" cy="646331"/>
          </a:xfrm>
          <a:prstGeom prst="rect">
            <a:avLst/>
          </a:prstGeom>
          <a:noFill/>
        </p:spPr>
        <p:txBody>
          <a:bodyPr wrap="square" rtlCol="0">
            <a:spAutoFit/>
          </a:bodyPr>
          <a:lstStyle/>
          <a:p>
            <a:r>
              <a:rPr lang="en-GB" dirty="0" smtClean="0"/>
              <a:t>Time remaining:</a:t>
            </a:r>
          </a:p>
          <a:p>
            <a:r>
              <a:rPr lang="en-GB" dirty="0" smtClean="0"/>
              <a:t>0:15</a:t>
            </a:r>
            <a:endParaRPr lang="en-GB" dirty="0"/>
          </a:p>
        </p:txBody>
      </p:sp>
      <p:sp>
        <p:nvSpPr>
          <p:cNvPr id="5" name="Rectangle 4"/>
          <p:cNvSpPr/>
          <p:nvPr/>
        </p:nvSpPr>
        <p:spPr>
          <a:xfrm>
            <a:off x="5008880" y="4866640"/>
            <a:ext cx="2905760" cy="65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Click to see a different angle</a:t>
            </a:r>
            <a:endParaRPr lang="en-GB" dirty="0"/>
          </a:p>
        </p:txBody>
      </p:sp>
      <p:sp>
        <p:nvSpPr>
          <p:cNvPr id="6" name="TextBox 5"/>
          <p:cNvSpPr txBox="1"/>
          <p:nvPr/>
        </p:nvSpPr>
        <p:spPr>
          <a:xfrm>
            <a:off x="6245999" y="5631212"/>
            <a:ext cx="1107440" cy="369332"/>
          </a:xfrm>
          <a:prstGeom prst="rect">
            <a:avLst/>
          </a:prstGeom>
          <a:noFill/>
        </p:spPr>
        <p:txBody>
          <a:bodyPr wrap="square" rtlCol="0">
            <a:spAutoFit/>
          </a:bodyPr>
          <a:lstStyle/>
          <a:p>
            <a:r>
              <a:rPr lang="en-GB" dirty="0" smtClean="0"/>
              <a:t>1/3</a:t>
            </a:r>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6959" y="1663700"/>
            <a:ext cx="2489200" cy="2819400"/>
          </a:xfrm>
          <a:prstGeom prst="rect">
            <a:avLst/>
          </a:prstGeom>
        </p:spPr>
      </p:pic>
      <p:sp>
        <p:nvSpPr>
          <p:cNvPr id="11" name="TextBox 10"/>
          <p:cNvSpPr txBox="1"/>
          <p:nvPr/>
        </p:nvSpPr>
        <p:spPr>
          <a:xfrm>
            <a:off x="1239520" y="1016000"/>
            <a:ext cx="7538720" cy="461665"/>
          </a:xfrm>
          <a:prstGeom prst="rect">
            <a:avLst/>
          </a:prstGeom>
          <a:noFill/>
        </p:spPr>
        <p:txBody>
          <a:bodyPr wrap="square" rtlCol="0">
            <a:spAutoFit/>
          </a:bodyPr>
          <a:lstStyle/>
          <a:p>
            <a:r>
              <a:rPr lang="en-GB" sz="2400" dirty="0" smtClean="0"/>
              <a:t>Remember this “target” face (1/3)</a:t>
            </a:r>
            <a:endParaRPr lang="en-GB" sz="2400" dirty="0"/>
          </a:p>
        </p:txBody>
      </p:sp>
    </p:spTree>
    <p:extLst>
      <p:ext uri="{BB962C8B-B14F-4D97-AF65-F5344CB8AC3E}">
        <p14:creationId xmlns:p14="http://schemas.microsoft.com/office/powerpoint/2010/main" val="41947971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3</a:t>
            </a:r>
          </a:p>
        </p:txBody>
      </p:sp>
      <p:sp>
        <p:nvSpPr>
          <p:cNvPr id="17" name="Title 1"/>
          <p:cNvSpPr txBox="1">
            <a:spLocks/>
          </p:cNvSpPr>
          <p:nvPr/>
        </p:nvSpPr>
        <p:spPr>
          <a:xfrm>
            <a:off x="444437" y="204021"/>
            <a:ext cx="1111038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smtClean="0"/>
              <a:t>Which of the following is a “target” face? </a:t>
            </a:r>
            <a:br>
              <a:rPr lang="en-GB" sz="2800" dirty="0" smtClean="0"/>
            </a:br>
            <a:r>
              <a:rPr lang="en-GB" sz="2800" dirty="0" smtClean="0"/>
              <a:t>[type 1, 2 or 3]</a:t>
            </a:r>
            <a:br>
              <a:rPr lang="en-GB" sz="2800" dirty="0" smtClean="0"/>
            </a:br>
            <a:endParaRPr lang="en-GB" sz="2800" dirty="0"/>
          </a:p>
        </p:txBody>
      </p:sp>
      <p:sp>
        <p:nvSpPr>
          <p:cNvPr id="4" name="TextBox 3"/>
          <p:cNvSpPr txBox="1"/>
          <p:nvPr/>
        </p:nvSpPr>
        <p:spPr>
          <a:xfrm>
            <a:off x="3220721" y="5298944"/>
            <a:ext cx="1161143" cy="646331"/>
          </a:xfrm>
          <a:prstGeom prst="rect">
            <a:avLst/>
          </a:prstGeom>
          <a:noFill/>
        </p:spPr>
        <p:txBody>
          <a:bodyPr wrap="square" rtlCol="0">
            <a:spAutoFit/>
          </a:bodyPr>
          <a:lstStyle/>
          <a:p>
            <a:pPr algn="ctr"/>
            <a:r>
              <a:rPr lang="en-GB" sz="3600" dirty="0"/>
              <a:t>1</a:t>
            </a:r>
            <a:endParaRPr lang="en-GB" dirty="0"/>
          </a:p>
        </p:txBody>
      </p:sp>
      <p:sp>
        <p:nvSpPr>
          <p:cNvPr id="5" name="TextBox 4"/>
          <p:cNvSpPr txBox="1"/>
          <p:nvPr/>
        </p:nvSpPr>
        <p:spPr>
          <a:xfrm>
            <a:off x="5561297" y="5298944"/>
            <a:ext cx="1161143" cy="646331"/>
          </a:xfrm>
          <a:prstGeom prst="rect">
            <a:avLst/>
          </a:prstGeom>
          <a:noFill/>
        </p:spPr>
        <p:txBody>
          <a:bodyPr wrap="square" rtlCol="0">
            <a:spAutoFit/>
          </a:bodyPr>
          <a:lstStyle/>
          <a:p>
            <a:pPr algn="ctr"/>
            <a:r>
              <a:rPr lang="en-GB" sz="3600" dirty="0"/>
              <a:t>2</a:t>
            </a:r>
            <a:endParaRPr lang="en-GB" dirty="0"/>
          </a:p>
        </p:txBody>
      </p:sp>
      <p:sp>
        <p:nvSpPr>
          <p:cNvPr id="6" name="TextBox 5"/>
          <p:cNvSpPr txBox="1"/>
          <p:nvPr/>
        </p:nvSpPr>
        <p:spPr>
          <a:xfrm>
            <a:off x="7894321" y="5298944"/>
            <a:ext cx="1161143" cy="646331"/>
          </a:xfrm>
          <a:prstGeom prst="rect">
            <a:avLst/>
          </a:prstGeom>
          <a:noFill/>
        </p:spPr>
        <p:txBody>
          <a:bodyPr wrap="square" rtlCol="0">
            <a:spAutoFit/>
          </a:bodyPr>
          <a:lstStyle/>
          <a:p>
            <a:pPr algn="ctr"/>
            <a:r>
              <a:rPr lang="en-GB" sz="3600" dirty="0"/>
              <a:t>3</a:t>
            </a:r>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600200"/>
            <a:ext cx="7315200" cy="3657600"/>
          </a:xfrm>
          <a:prstGeom prst="rect">
            <a:avLst/>
          </a:prstGeom>
        </p:spPr>
      </p:pic>
    </p:spTree>
    <p:extLst>
      <p:ext uri="{BB962C8B-B14F-4D97-AF65-F5344CB8AC3E}">
        <p14:creationId xmlns:p14="http://schemas.microsoft.com/office/powerpoint/2010/main" val="1993373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2</a:t>
            </a:r>
          </a:p>
        </p:txBody>
      </p:sp>
      <p:sp>
        <p:nvSpPr>
          <p:cNvPr id="17" name="Title 1"/>
          <p:cNvSpPr txBox="1">
            <a:spLocks/>
          </p:cNvSpPr>
          <p:nvPr/>
        </p:nvSpPr>
        <p:spPr>
          <a:xfrm>
            <a:off x="444437" y="204021"/>
            <a:ext cx="1111038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smtClean="0"/>
              <a:t>Which of the following is a “target” face? </a:t>
            </a:r>
            <a:br>
              <a:rPr lang="en-GB" sz="2800" dirty="0" smtClean="0"/>
            </a:br>
            <a:r>
              <a:rPr lang="en-GB" sz="2800" dirty="0" smtClean="0"/>
              <a:t>[type 1, 2 or 3]</a:t>
            </a:r>
            <a:br>
              <a:rPr lang="en-GB" sz="2800" dirty="0" smtClean="0"/>
            </a:br>
            <a:endParaRPr lang="en-GB" sz="2800" dirty="0"/>
          </a:p>
        </p:txBody>
      </p:sp>
      <p:sp>
        <p:nvSpPr>
          <p:cNvPr id="4" name="TextBox 3"/>
          <p:cNvSpPr txBox="1"/>
          <p:nvPr/>
        </p:nvSpPr>
        <p:spPr>
          <a:xfrm>
            <a:off x="3220721" y="5298944"/>
            <a:ext cx="1161143" cy="646331"/>
          </a:xfrm>
          <a:prstGeom prst="rect">
            <a:avLst/>
          </a:prstGeom>
          <a:noFill/>
        </p:spPr>
        <p:txBody>
          <a:bodyPr wrap="square" rtlCol="0">
            <a:spAutoFit/>
          </a:bodyPr>
          <a:lstStyle/>
          <a:p>
            <a:pPr algn="ctr"/>
            <a:r>
              <a:rPr lang="en-GB" sz="3600" dirty="0"/>
              <a:t>1</a:t>
            </a:r>
            <a:endParaRPr lang="en-GB" dirty="0"/>
          </a:p>
        </p:txBody>
      </p:sp>
      <p:sp>
        <p:nvSpPr>
          <p:cNvPr id="5" name="TextBox 4"/>
          <p:cNvSpPr txBox="1"/>
          <p:nvPr/>
        </p:nvSpPr>
        <p:spPr>
          <a:xfrm>
            <a:off x="5561297" y="5298944"/>
            <a:ext cx="1161143" cy="646331"/>
          </a:xfrm>
          <a:prstGeom prst="rect">
            <a:avLst/>
          </a:prstGeom>
          <a:noFill/>
        </p:spPr>
        <p:txBody>
          <a:bodyPr wrap="square" rtlCol="0">
            <a:spAutoFit/>
          </a:bodyPr>
          <a:lstStyle/>
          <a:p>
            <a:pPr algn="ctr"/>
            <a:r>
              <a:rPr lang="en-GB" sz="3600" dirty="0"/>
              <a:t>2</a:t>
            </a:r>
            <a:endParaRPr lang="en-GB" dirty="0"/>
          </a:p>
        </p:txBody>
      </p:sp>
      <p:sp>
        <p:nvSpPr>
          <p:cNvPr id="6" name="TextBox 5"/>
          <p:cNvSpPr txBox="1"/>
          <p:nvPr/>
        </p:nvSpPr>
        <p:spPr>
          <a:xfrm>
            <a:off x="7894321" y="5298944"/>
            <a:ext cx="1161143" cy="646331"/>
          </a:xfrm>
          <a:prstGeom prst="rect">
            <a:avLst/>
          </a:prstGeom>
          <a:noFill/>
        </p:spPr>
        <p:txBody>
          <a:bodyPr wrap="square" rtlCol="0">
            <a:spAutoFit/>
          </a:bodyPr>
          <a:lstStyle/>
          <a:p>
            <a:pPr algn="ctr"/>
            <a:r>
              <a:rPr lang="en-GB" sz="3600" dirty="0"/>
              <a:t>3</a:t>
            </a:r>
            <a:endParaRPr lang="en-GB"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4268" y="1585464"/>
            <a:ext cx="7315200" cy="3657600"/>
          </a:xfrm>
          <a:prstGeom prst="rect">
            <a:avLst/>
          </a:prstGeom>
        </p:spPr>
      </p:pic>
    </p:spTree>
    <p:extLst>
      <p:ext uri="{BB962C8B-B14F-4D97-AF65-F5344CB8AC3E}">
        <p14:creationId xmlns:p14="http://schemas.microsoft.com/office/powerpoint/2010/main" val="1664104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 2</a:t>
            </a:r>
          </a:p>
        </p:txBody>
      </p:sp>
      <p:sp>
        <p:nvSpPr>
          <p:cNvPr id="17" name="Title 1"/>
          <p:cNvSpPr txBox="1">
            <a:spLocks/>
          </p:cNvSpPr>
          <p:nvPr/>
        </p:nvSpPr>
        <p:spPr>
          <a:xfrm>
            <a:off x="444437" y="204021"/>
            <a:ext cx="1111038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smtClean="0"/>
              <a:t>Which of the following is a “target” face? </a:t>
            </a:r>
            <a:br>
              <a:rPr lang="en-GB" sz="2800" dirty="0" smtClean="0"/>
            </a:br>
            <a:r>
              <a:rPr lang="en-GB" sz="2800" dirty="0" smtClean="0"/>
              <a:t>[type 1, 2 or 3]</a:t>
            </a:r>
            <a:br>
              <a:rPr lang="en-GB" sz="2800" dirty="0" smtClean="0"/>
            </a:br>
            <a:endParaRPr lang="en-GB" sz="2800" dirty="0"/>
          </a:p>
        </p:txBody>
      </p:sp>
      <p:sp>
        <p:nvSpPr>
          <p:cNvPr id="4" name="TextBox 3"/>
          <p:cNvSpPr txBox="1"/>
          <p:nvPr/>
        </p:nvSpPr>
        <p:spPr>
          <a:xfrm>
            <a:off x="3220721" y="5298944"/>
            <a:ext cx="1161143" cy="646331"/>
          </a:xfrm>
          <a:prstGeom prst="rect">
            <a:avLst/>
          </a:prstGeom>
          <a:noFill/>
        </p:spPr>
        <p:txBody>
          <a:bodyPr wrap="square" rtlCol="0">
            <a:spAutoFit/>
          </a:bodyPr>
          <a:lstStyle/>
          <a:p>
            <a:pPr algn="ctr"/>
            <a:r>
              <a:rPr lang="en-GB" sz="3600" dirty="0"/>
              <a:t>1</a:t>
            </a:r>
            <a:endParaRPr lang="en-GB" dirty="0"/>
          </a:p>
        </p:txBody>
      </p:sp>
      <p:sp>
        <p:nvSpPr>
          <p:cNvPr id="5" name="TextBox 4"/>
          <p:cNvSpPr txBox="1"/>
          <p:nvPr/>
        </p:nvSpPr>
        <p:spPr>
          <a:xfrm>
            <a:off x="5561297" y="5298944"/>
            <a:ext cx="1161143" cy="646331"/>
          </a:xfrm>
          <a:prstGeom prst="rect">
            <a:avLst/>
          </a:prstGeom>
          <a:noFill/>
        </p:spPr>
        <p:txBody>
          <a:bodyPr wrap="square" rtlCol="0">
            <a:spAutoFit/>
          </a:bodyPr>
          <a:lstStyle/>
          <a:p>
            <a:pPr algn="ctr"/>
            <a:r>
              <a:rPr lang="en-GB" sz="3600" dirty="0"/>
              <a:t>2</a:t>
            </a:r>
            <a:endParaRPr lang="en-GB" dirty="0"/>
          </a:p>
        </p:txBody>
      </p:sp>
      <p:sp>
        <p:nvSpPr>
          <p:cNvPr id="6" name="TextBox 5"/>
          <p:cNvSpPr txBox="1"/>
          <p:nvPr/>
        </p:nvSpPr>
        <p:spPr>
          <a:xfrm>
            <a:off x="7894321" y="5298944"/>
            <a:ext cx="1161143" cy="646331"/>
          </a:xfrm>
          <a:prstGeom prst="rect">
            <a:avLst/>
          </a:prstGeom>
          <a:noFill/>
        </p:spPr>
        <p:txBody>
          <a:bodyPr wrap="square" rtlCol="0">
            <a:spAutoFit/>
          </a:bodyPr>
          <a:lstStyle/>
          <a:p>
            <a:pPr algn="ctr"/>
            <a:r>
              <a:rPr lang="en-GB" sz="3600" dirty="0"/>
              <a:t>3</a:t>
            </a:r>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600200"/>
            <a:ext cx="7315200" cy="3657600"/>
          </a:xfrm>
          <a:prstGeom prst="rect">
            <a:avLst/>
          </a:prstGeom>
        </p:spPr>
      </p:pic>
    </p:spTree>
    <p:extLst>
      <p:ext uri="{BB962C8B-B14F-4D97-AF65-F5344CB8AC3E}">
        <p14:creationId xmlns:p14="http://schemas.microsoft.com/office/powerpoint/2010/main" val="2274663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2665144" y="3543299"/>
            <a:ext cx="9171256" cy="769441"/>
          </a:xfrm>
          <a:prstGeom prst="rect">
            <a:avLst/>
          </a:prstGeom>
          <a:noFill/>
        </p:spPr>
        <p:txBody>
          <a:bodyPr wrap="square" rtlCol="0">
            <a:spAutoFit/>
          </a:bodyPr>
          <a:lstStyle/>
          <a:p>
            <a:r>
              <a:rPr lang="en-AU" sz="4400" dirty="0" smtClean="0"/>
              <a:t>Michael Sampson</a:t>
            </a:r>
            <a:endParaRPr lang="en-GB" sz="44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2665143" y="4580928"/>
            <a:ext cx="8449897" cy="769441"/>
          </a:xfrm>
          <a:prstGeom prst="rect">
            <a:avLst/>
          </a:prstGeom>
          <a:noFill/>
        </p:spPr>
        <p:txBody>
          <a:bodyPr wrap="square" rtlCol="0">
            <a:spAutoFit/>
          </a:bodyPr>
          <a:lstStyle/>
          <a:p>
            <a:r>
              <a:rPr lang="en-AU" sz="4400" b="1" dirty="0" smtClean="0"/>
              <a:t>Michael Simpson</a:t>
            </a:r>
            <a:endParaRPr lang="en-GB" sz="4400" b="1"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4" y="2505670"/>
            <a:ext cx="8094296" cy="769441"/>
          </a:xfrm>
          <a:prstGeom prst="rect">
            <a:avLst/>
          </a:prstGeom>
          <a:noFill/>
        </p:spPr>
        <p:txBody>
          <a:bodyPr wrap="square" rtlCol="0">
            <a:spAutoFit/>
          </a:bodyPr>
          <a:lstStyle/>
          <a:p>
            <a:r>
              <a:rPr lang="en-AU" sz="4400" dirty="0" smtClean="0"/>
              <a:t>Michael Sanderson</a:t>
            </a:r>
            <a:endParaRPr lang="en-GB" sz="44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1862254" y="4757856"/>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hangingPunct="0"/>
            <a:r>
              <a:rPr lang="en-GB" sz="2800" dirty="0" smtClean="0"/>
              <a:t>Story Question</a:t>
            </a:r>
            <a:br>
              <a:rPr lang="en-GB" sz="2800" dirty="0" smtClean="0"/>
            </a:br>
            <a:r>
              <a:rPr lang="en-AU" dirty="0"/>
              <a:t>What was the </a:t>
            </a:r>
            <a:r>
              <a:rPr lang="en-AU" dirty="0" smtClean="0"/>
              <a:t>name of </a:t>
            </a:r>
            <a:r>
              <a:rPr lang="en-AU" dirty="0"/>
              <a:t>the </a:t>
            </a:r>
            <a:r>
              <a:rPr lang="en-AU" dirty="0" smtClean="0"/>
              <a:t>man in </a:t>
            </a:r>
            <a:r>
              <a:rPr lang="en-AU" dirty="0"/>
              <a:t>the story? </a:t>
            </a:r>
            <a:endParaRPr lang="en-GB" dirty="0"/>
          </a:p>
        </p:txBody>
      </p:sp>
    </p:spTree>
    <p:extLst>
      <p:ext uri="{BB962C8B-B14F-4D97-AF65-F5344CB8AC3E}">
        <p14:creationId xmlns:p14="http://schemas.microsoft.com/office/powerpoint/2010/main" val="3808405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2665144" y="3543299"/>
            <a:ext cx="9171256" cy="769441"/>
          </a:xfrm>
          <a:prstGeom prst="rect">
            <a:avLst/>
          </a:prstGeom>
          <a:noFill/>
        </p:spPr>
        <p:txBody>
          <a:bodyPr wrap="square" rtlCol="0">
            <a:spAutoFit/>
          </a:bodyPr>
          <a:lstStyle/>
          <a:p>
            <a:r>
              <a:rPr lang="en-AU" sz="4400" dirty="0" smtClean="0"/>
              <a:t>Inflexible	</a:t>
            </a:r>
            <a:endParaRPr lang="en-GB" sz="44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2665143" y="4580928"/>
            <a:ext cx="8449897" cy="769441"/>
          </a:xfrm>
          <a:prstGeom prst="rect">
            <a:avLst/>
          </a:prstGeom>
          <a:noFill/>
        </p:spPr>
        <p:txBody>
          <a:bodyPr wrap="square" rtlCol="0">
            <a:spAutoFit/>
          </a:bodyPr>
          <a:lstStyle/>
          <a:p>
            <a:r>
              <a:rPr lang="en-AU" sz="4400" dirty="0"/>
              <a:t>Rude</a:t>
            </a:r>
            <a:endParaRPr lang="en-GB" sz="44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4" y="2505670"/>
            <a:ext cx="8094296" cy="769441"/>
          </a:xfrm>
          <a:prstGeom prst="rect">
            <a:avLst/>
          </a:prstGeom>
          <a:noFill/>
        </p:spPr>
        <p:txBody>
          <a:bodyPr wrap="square" rtlCol="0">
            <a:spAutoFit/>
          </a:bodyPr>
          <a:lstStyle/>
          <a:p>
            <a:r>
              <a:rPr lang="en-AU" sz="4400" b="1" dirty="0"/>
              <a:t>Stubborn</a:t>
            </a:r>
            <a:endParaRPr lang="en-GB" sz="4400" b="1"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1862254" y="4757856"/>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hangingPunct="0"/>
            <a:r>
              <a:rPr lang="en-GB" sz="2800" dirty="0" smtClean="0"/>
              <a:t>Story Question</a:t>
            </a:r>
            <a:br>
              <a:rPr lang="en-GB" sz="2800" dirty="0" smtClean="0"/>
            </a:br>
            <a:r>
              <a:rPr lang="en-GB" dirty="0"/>
              <a:t>Michael had a reputation for being:</a:t>
            </a:r>
            <a:endParaRPr lang="en-GB" dirty="0"/>
          </a:p>
        </p:txBody>
      </p:sp>
    </p:spTree>
    <p:extLst>
      <p:ext uri="{BB962C8B-B14F-4D97-AF65-F5344CB8AC3E}">
        <p14:creationId xmlns:p14="http://schemas.microsoft.com/office/powerpoint/2010/main" val="706426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2665144" y="3543299"/>
            <a:ext cx="9171256" cy="769441"/>
          </a:xfrm>
          <a:prstGeom prst="rect">
            <a:avLst/>
          </a:prstGeom>
          <a:noFill/>
        </p:spPr>
        <p:txBody>
          <a:bodyPr wrap="square" rtlCol="0">
            <a:spAutoFit/>
          </a:bodyPr>
          <a:lstStyle/>
          <a:p>
            <a:r>
              <a:rPr lang="en-GB" sz="4400" dirty="0" smtClean="0"/>
              <a:t>Eleven thousand dollars</a:t>
            </a:r>
            <a:endParaRPr lang="en-GB" sz="44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2665143" y="4580928"/>
            <a:ext cx="8449897" cy="769441"/>
          </a:xfrm>
          <a:prstGeom prst="rect">
            <a:avLst/>
          </a:prstGeom>
          <a:noFill/>
        </p:spPr>
        <p:txBody>
          <a:bodyPr wrap="square" rtlCol="0">
            <a:spAutoFit/>
          </a:bodyPr>
          <a:lstStyle/>
          <a:p>
            <a:r>
              <a:rPr lang="en-GB" sz="4400" dirty="0" smtClean="0"/>
              <a:t>Twelve thousand dollars</a:t>
            </a:r>
            <a:endParaRPr lang="en-GB" sz="44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4" y="2505670"/>
            <a:ext cx="8094296" cy="769441"/>
          </a:xfrm>
          <a:prstGeom prst="rect">
            <a:avLst/>
          </a:prstGeom>
          <a:noFill/>
        </p:spPr>
        <p:txBody>
          <a:bodyPr wrap="square" rtlCol="0">
            <a:spAutoFit/>
          </a:bodyPr>
          <a:lstStyle/>
          <a:p>
            <a:r>
              <a:rPr lang="en-GB" sz="4400" b="1" dirty="0" smtClean="0"/>
              <a:t>Ten thousand dollars</a:t>
            </a:r>
            <a:endParaRPr lang="en-GB" sz="4400" b="1"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1862254" y="4757856"/>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hangingPunct="0"/>
            <a:r>
              <a:rPr lang="en-GB" sz="2800" dirty="0" smtClean="0"/>
              <a:t>Story Question</a:t>
            </a:r>
            <a:br>
              <a:rPr lang="en-GB" sz="2800" dirty="0" smtClean="0"/>
            </a:br>
            <a:r>
              <a:rPr lang="en-GB" dirty="0"/>
              <a:t>How much back pay did Michael receive?</a:t>
            </a:r>
            <a:endParaRPr lang="en-GB" dirty="0"/>
          </a:p>
        </p:txBody>
      </p:sp>
    </p:spTree>
    <p:extLst>
      <p:ext uri="{BB962C8B-B14F-4D97-AF65-F5344CB8AC3E}">
        <p14:creationId xmlns:p14="http://schemas.microsoft.com/office/powerpoint/2010/main" val="10987583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2665144" y="3543299"/>
            <a:ext cx="9171256" cy="769441"/>
          </a:xfrm>
          <a:prstGeom prst="rect">
            <a:avLst/>
          </a:prstGeom>
          <a:noFill/>
        </p:spPr>
        <p:txBody>
          <a:bodyPr wrap="square" rtlCol="0">
            <a:spAutoFit/>
          </a:bodyPr>
          <a:lstStyle/>
          <a:p>
            <a:r>
              <a:rPr lang="en-GB" sz="4400" b="1" dirty="0" smtClean="0"/>
              <a:t>Pleased</a:t>
            </a:r>
            <a:endParaRPr lang="en-GB" sz="4400" b="1"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2665143" y="4580928"/>
            <a:ext cx="8449897" cy="769441"/>
          </a:xfrm>
          <a:prstGeom prst="rect">
            <a:avLst/>
          </a:prstGeom>
          <a:noFill/>
        </p:spPr>
        <p:txBody>
          <a:bodyPr wrap="square" rtlCol="0">
            <a:spAutoFit/>
          </a:bodyPr>
          <a:lstStyle/>
          <a:p>
            <a:r>
              <a:rPr lang="en-GB" sz="4400" dirty="0" smtClean="0"/>
              <a:t>Grateful</a:t>
            </a:r>
            <a:endParaRPr lang="en-GB" sz="44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4" y="2505670"/>
            <a:ext cx="8094296" cy="769441"/>
          </a:xfrm>
          <a:prstGeom prst="rect">
            <a:avLst/>
          </a:prstGeom>
          <a:noFill/>
        </p:spPr>
        <p:txBody>
          <a:bodyPr wrap="square" rtlCol="0">
            <a:spAutoFit/>
          </a:bodyPr>
          <a:lstStyle/>
          <a:p>
            <a:r>
              <a:rPr lang="en-GB" sz="4400" dirty="0" smtClean="0"/>
              <a:t>Relieved</a:t>
            </a:r>
            <a:endParaRPr lang="en-GB" sz="44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1862254" y="4757856"/>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fontScale="90000"/>
          </a:bodyPr>
          <a:lstStyle/>
          <a:p>
            <a:pPr algn="ctr" hangingPunct="0"/>
            <a:r>
              <a:rPr lang="en-GB" sz="2800" dirty="0" smtClean="0"/>
              <a:t>Story Question</a:t>
            </a:r>
            <a:br>
              <a:rPr lang="en-GB" sz="2800" dirty="0" smtClean="0"/>
            </a:br>
            <a:r>
              <a:rPr lang="en-GB" dirty="0"/>
              <a:t>How did Michael’s wife feel when he finally got paid?</a:t>
            </a:r>
            <a:endParaRPr lang="en-GB" dirty="0"/>
          </a:p>
        </p:txBody>
      </p:sp>
    </p:spTree>
    <p:extLst>
      <p:ext uri="{BB962C8B-B14F-4D97-AF65-F5344CB8AC3E}">
        <p14:creationId xmlns:p14="http://schemas.microsoft.com/office/powerpoint/2010/main" val="25765081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2665144" y="3543299"/>
            <a:ext cx="9171256" cy="769441"/>
          </a:xfrm>
          <a:prstGeom prst="rect">
            <a:avLst/>
          </a:prstGeom>
          <a:noFill/>
        </p:spPr>
        <p:txBody>
          <a:bodyPr wrap="square" rtlCol="0">
            <a:spAutoFit/>
          </a:bodyPr>
          <a:lstStyle/>
          <a:p>
            <a:r>
              <a:rPr lang="en-GB" sz="4400" dirty="0" smtClean="0"/>
              <a:t>6 months ago</a:t>
            </a:r>
            <a:endParaRPr lang="en-GB" sz="44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2665143" y="4580928"/>
            <a:ext cx="8449897" cy="769441"/>
          </a:xfrm>
          <a:prstGeom prst="rect">
            <a:avLst/>
          </a:prstGeom>
          <a:noFill/>
        </p:spPr>
        <p:txBody>
          <a:bodyPr wrap="square" rtlCol="0">
            <a:spAutoFit/>
          </a:bodyPr>
          <a:lstStyle/>
          <a:p>
            <a:r>
              <a:rPr lang="en-GB" sz="4400" dirty="0" smtClean="0"/>
              <a:t>12 months ago</a:t>
            </a:r>
            <a:endParaRPr lang="en-GB" sz="44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4" y="2505670"/>
            <a:ext cx="8094296" cy="769441"/>
          </a:xfrm>
          <a:prstGeom prst="rect">
            <a:avLst/>
          </a:prstGeom>
          <a:noFill/>
        </p:spPr>
        <p:txBody>
          <a:bodyPr wrap="square" rtlCol="0">
            <a:spAutoFit/>
          </a:bodyPr>
          <a:lstStyle/>
          <a:p>
            <a:r>
              <a:rPr lang="en-GB" sz="4400" b="1" dirty="0" smtClean="0"/>
              <a:t>18 months ago</a:t>
            </a:r>
            <a:endParaRPr lang="en-GB" sz="4400" b="1"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1862254" y="4757856"/>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fontScale="90000"/>
          </a:bodyPr>
          <a:lstStyle/>
          <a:p>
            <a:pPr algn="ctr" hangingPunct="0"/>
            <a:r>
              <a:rPr lang="en-GB" sz="2800" dirty="0" smtClean="0"/>
              <a:t>Story Question</a:t>
            </a:r>
            <a:br>
              <a:rPr lang="en-GB" sz="2800" dirty="0" smtClean="0"/>
            </a:br>
            <a:r>
              <a:rPr lang="en-GB" dirty="0"/>
              <a:t>How long ago did the services in Michael’s house get turned off</a:t>
            </a:r>
            <a:endParaRPr lang="en-GB" dirty="0"/>
          </a:p>
        </p:txBody>
      </p:sp>
    </p:spTree>
    <p:extLst>
      <p:ext uri="{BB962C8B-B14F-4D97-AF65-F5344CB8AC3E}">
        <p14:creationId xmlns:p14="http://schemas.microsoft.com/office/powerpoint/2010/main" val="39228398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2665144" y="3543299"/>
            <a:ext cx="9526856" cy="707886"/>
          </a:xfrm>
          <a:prstGeom prst="rect">
            <a:avLst/>
          </a:prstGeom>
          <a:noFill/>
        </p:spPr>
        <p:txBody>
          <a:bodyPr wrap="square" rtlCol="0">
            <a:spAutoFit/>
          </a:bodyPr>
          <a:lstStyle/>
          <a:p>
            <a:r>
              <a:rPr lang="en-GB" sz="4000" dirty="0"/>
              <a:t>Because he wanted his cheques paid in cash</a:t>
            </a:r>
            <a:endParaRPr lang="en-GB" sz="40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2665143" y="4580928"/>
            <a:ext cx="8449897" cy="1323439"/>
          </a:xfrm>
          <a:prstGeom prst="rect">
            <a:avLst/>
          </a:prstGeom>
          <a:noFill/>
        </p:spPr>
        <p:txBody>
          <a:bodyPr wrap="square" rtlCol="0">
            <a:spAutoFit/>
          </a:bodyPr>
          <a:lstStyle/>
          <a:p>
            <a:r>
              <a:rPr lang="en-GB" sz="4000" dirty="0"/>
              <a:t>Because </a:t>
            </a:r>
            <a:r>
              <a:rPr lang="en-GB" sz="4000" dirty="0" smtClean="0"/>
              <a:t>he could only pay his utilities with cash</a:t>
            </a:r>
            <a:endParaRPr lang="en-GB" sz="40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2665144" y="2505670"/>
            <a:ext cx="8094296" cy="707886"/>
          </a:xfrm>
          <a:prstGeom prst="rect">
            <a:avLst/>
          </a:prstGeom>
          <a:noFill/>
        </p:spPr>
        <p:txBody>
          <a:bodyPr wrap="square" rtlCol="0">
            <a:spAutoFit/>
          </a:bodyPr>
          <a:lstStyle/>
          <a:p>
            <a:r>
              <a:rPr lang="en-GB" sz="4000" dirty="0"/>
              <a:t>Because he was stubborn</a:t>
            </a:r>
            <a:endParaRPr lang="en-GB" sz="40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1862254" y="4757856"/>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1862254" y="2646554"/>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fontScale="90000"/>
          </a:bodyPr>
          <a:lstStyle/>
          <a:p>
            <a:pPr algn="ctr" hangingPunct="0"/>
            <a:r>
              <a:rPr lang="en-GB" sz="2800" dirty="0" smtClean="0"/>
              <a:t>Story Question</a:t>
            </a:r>
            <a:br>
              <a:rPr lang="en-GB" sz="2800" dirty="0" smtClean="0"/>
            </a:br>
            <a:r>
              <a:rPr lang="en-GB" dirty="0"/>
              <a:t>Why did Michael refuse to accept his pay cheques</a:t>
            </a:r>
            <a:endParaRPr lang="en-GB" dirty="0"/>
          </a:p>
        </p:txBody>
      </p:sp>
    </p:spTree>
    <p:extLst>
      <p:ext uri="{BB962C8B-B14F-4D97-AF65-F5344CB8AC3E}">
        <p14:creationId xmlns:p14="http://schemas.microsoft.com/office/powerpoint/2010/main" val="4218026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650241" y="2598233"/>
            <a:ext cx="3207340" cy="923330"/>
          </a:xfrm>
          <a:prstGeom prst="rect">
            <a:avLst/>
          </a:prstGeom>
          <a:noFill/>
        </p:spPr>
        <p:txBody>
          <a:bodyPr wrap="square" rtlCol="0">
            <a:spAutoFit/>
          </a:bodyPr>
          <a:lstStyle/>
          <a:p>
            <a:pPr algn="ctr"/>
            <a:r>
              <a:rPr lang="en-GB" sz="5400" dirty="0"/>
              <a:t>o</a:t>
            </a:r>
            <a:r>
              <a:rPr lang="en-GB" sz="5400" dirty="0" smtClean="0"/>
              <a:t>il	</a:t>
            </a:r>
            <a:endParaRPr lang="en-GB" sz="54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4480560" y="2598233"/>
            <a:ext cx="3641739" cy="923330"/>
          </a:xfrm>
          <a:prstGeom prst="rect">
            <a:avLst/>
          </a:prstGeom>
          <a:noFill/>
        </p:spPr>
        <p:txBody>
          <a:bodyPr wrap="square" rtlCol="0">
            <a:spAutoFit/>
          </a:bodyPr>
          <a:lstStyle/>
          <a:p>
            <a:pPr algn="ctr"/>
            <a:r>
              <a:rPr lang="en-GB" sz="5400" dirty="0" smtClean="0"/>
              <a:t>KEROSINE</a:t>
            </a:r>
            <a:endParaRPr lang="en-GB" sz="54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8788400" y="2598233"/>
            <a:ext cx="2823984" cy="923330"/>
          </a:xfrm>
          <a:prstGeom prst="rect">
            <a:avLst/>
          </a:prstGeom>
          <a:noFill/>
        </p:spPr>
        <p:txBody>
          <a:bodyPr wrap="square" rtlCol="0">
            <a:spAutoFit/>
          </a:bodyPr>
          <a:lstStyle/>
          <a:p>
            <a:pPr algn="ctr"/>
            <a:r>
              <a:rPr lang="en-GB" sz="5400" dirty="0" smtClean="0"/>
              <a:t>priest</a:t>
            </a:r>
            <a:endParaRPr lang="en-GB" sz="54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Which </a:t>
            </a:r>
            <a:r>
              <a:rPr lang="en-GB" dirty="0"/>
              <a:t>of the following are target words </a:t>
            </a:r>
            <a:br>
              <a:rPr lang="en-GB" dirty="0"/>
            </a:br>
            <a:r>
              <a:rPr lang="en-GB" dirty="0"/>
              <a:t>(tick </a:t>
            </a:r>
            <a:r>
              <a:rPr lang="en-GB" dirty="0" smtClean="0"/>
              <a:t>ALL that apply</a:t>
            </a:r>
            <a:r>
              <a:rPr lang="en-GB" dirty="0"/>
              <a:t>,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Tree>
    <p:extLst>
      <p:ext uri="{BB962C8B-B14F-4D97-AF65-F5344CB8AC3E}">
        <p14:creationId xmlns:p14="http://schemas.microsoft.com/office/powerpoint/2010/main" val="2514632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solidFill>
                  <a:srgbClr val="FF0000"/>
                </a:solidFill>
              </a:rPr>
              <a:t>Images Practice</a:t>
            </a:r>
            <a:endParaRPr lang="en-GB" dirty="0">
              <a:solidFill>
                <a:srgbClr val="FF0000"/>
              </a:solidFill>
            </a:endParaRPr>
          </a:p>
        </p:txBody>
      </p:sp>
      <p:sp>
        <p:nvSpPr>
          <p:cNvPr id="2" name="Right Arrow 1"/>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9" name="TextBox 8"/>
          <p:cNvSpPr txBox="1"/>
          <p:nvPr/>
        </p:nvSpPr>
        <p:spPr>
          <a:xfrm>
            <a:off x="9712960" y="5595035"/>
            <a:ext cx="2052320" cy="646331"/>
          </a:xfrm>
          <a:prstGeom prst="rect">
            <a:avLst/>
          </a:prstGeom>
          <a:noFill/>
        </p:spPr>
        <p:txBody>
          <a:bodyPr wrap="square" rtlCol="0">
            <a:spAutoFit/>
          </a:bodyPr>
          <a:lstStyle/>
          <a:p>
            <a:r>
              <a:rPr lang="en-GB" dirty="0" smtClean="0"/>
              <a:t>Time remaining:</a:t>
            </a:r>
          </a:p>
          <a:p>
            <a:r>
              <a:rPr lang="en-GB" dirty="0" smtClean="0"/>
              <a:t>0:15</a:t>
            </a:r>
            <a:endParaRPr lang="en-GB" dirty="0"/>
          </a:p>
        </p:txBody>
      </p:sp>
      <p:sp>
        <p:nvSpPr>
          <p:cNvPr id="13" name="TextBox 12"/>
          <p:cNvSpPr txBox="1"/>
          <p:nvPr/>
        </p:nvSpPr>
        <p:spPr>
          <a:xfrm>
            <a:off x="1239520" y="1016000"/>
            <a:ext cx="7538720" cy="461665"/>
          </a:xfrm>
          <a:prstGeom prst="rect">
            <a:avLst/>
          </a:prstGeom>
          <a:noFill/>
        </p:spPr>
        <p:txBody>
          <a:bodyPr wrap="square" rtlCol="0">
            <a:spAutoFit/>
          </a:bodyPr>
          <a:lstStyle/>
          <a:p>
            <a:r>
              <a:rPr lang="en-GB" sz="2400" dirty="0" smtClean="0"/>
              <a:t>Remember this “target” face (2/3)</a:t>
            </a:r>
            <a:endParaRPr lang="en-GB" sz="2400" dirty="0"/>
          </a:p>
        </p:txBody>
      </p:sp>
      <p:sp>
        <p:nvSpPr>
          <p:cNvPr id="10" name="TextBox 9"/>
          <p:cNvSpPr txBox="1"/>
          <p:nvPr/>
        </p:nvSpPr>
        <p:spPr>
          <a:xfrm>
            <a:off x="6245999" y="5631212"/>
            <a:ext cx="1107440" cy="369332"/>
          </a:xfrm>
          <a:prstGeom prst="rect">
            <a:avLst/>
          </a:prstGeom>
          <a:noFill/>
        </p:spPr>
        <p:txBody>
          <a:bodyPr wrap="square" rtlCol="0">
            <a:spAutoFit/>
          </a:bodyPr>
          <a:lstStyle/>
          <a:p>
            <a:r>
              <a:rPr lang="en-GB" dirty="0"/>
              <a:t>2</a:t>
            </a:r>
            <a:r>
              <a:rPr lang="en-GB" dirty="0" smtClean="0"/>
              <a:t>/3</a:t>
            </a:r>
            <a:endParaRPr lang="en-GB" dirty="0"/>
          </a:p>
        </p:txBody>
      </p:sp>
      <p:sp>
        <p:nvSpPr>
          <p:cNvPr id="5" name="Rectangle 4"/>
          <p:cNvSpPr/>
          <p:nvPr/>
        </p:nvSpPr>
        <p:spPr>
          <a:xfrm>
            <a:off x="5090160" y="5212080"/>
            <a:ext cx="1280160" cy="38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a:t>
            </a:r>
            <a:endParaRPr lang="en-GB" dirty="0"/>
          </a:p>
        </p:txBody>
      </p:sp>
      <p:sp>
        <p:nvSpPr>
          <p:cNvPr id="11" name="Rectangle 10"/>
          <p:cNvSpPr/>
          <p:nvPr/>
        </p:nvSpPr>
        <p:spPr>
          <a:xfrm>
            <a:off x="6612960" y="5212080"/>
            <a:ext cx="1280160" cy="38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1420" y="2144738"/>
            <a:ext cx="2679700" cy="2819400"/>
          </a:xfrm>
          <a:prstGeom prst="rect">
            <a:avLst/>
          </a:prstGeom>
        </p:spPr>
      </p:pic>
    </p:spTree>
    <p:extLst>
      <p:ext uri="{BB962C8B-B14F-4D97-AF65-F5344CB8AC3E}">
        <p14:creationId xmlns:p14="http://schemas.microsoft.com/office/powerpoint/2010/main" val="24278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650241" y="2598233"/>
            <a:ext cx="3207340" cy="923330"/>
          </a:xfrm>
          <a:prstGeom prst="rect">
            <a:avLst/>
          </a:prstGeom>
          <a:noFill/>
        </p:spPr>
        <p:txBody>
          <a:bodyPr wrap="square" rtlCol="0">
            <a:spAutoFit/>
          </a:bodyPr>
          <a:lstStyle/>
          <a:p>
            <a:pPr algn="ctr"/>
            <a:r>
              <a:rPr lang="en-GB" sz="5400" dirty="0" smtClean="0"/>
              <a:t>salt</a:t>
            </a:r>
            <a:endParaRPr lang="en-GB" sz="54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4480560" y="2598233"/>
            <a:ext cx="3641739" cy="923330"/>
          </a:xfrm>
          <a:prstGeom prst="rect">
            <a:avLst/>
          </a:prstGeom>
          <a:noFill/>
        </p:spPr>
        <p:txBody>
          <a:bodyPr wrap="square" rtlCol="0">
            <a:spAutoFit/>
          </a:bodyPr>
          <a:lstStyle/>
          <a:p>
            <a:pPr algn="ctr"/>
            <a:r>
              <a:rPr lang="en-GB" sz="5400" dirty="0" smtClean="0"/>
              <a:t>basement</a:t>
            </a:r>
            <a:endParaRPr lang="en-GB" sz="54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8788400" y="2598233"/>
            <a:ext cx="2823984" cy="923330"/>
          </a:xfrm>
          <a:prstGeom prst="rect">
            <a:avLst/>
          </a:prstGeom>
          <a:noFill/>
        </p:spPr>
        <p:txBody>
          <a:bodyPr wrap="square" rtlCol="0">
            <a:spAutoFit/>
          </a:bodyPr>
          <a:lstStyle/>
          <a:p>
            <a:pPr algn="ctr"/>
            <a:r>
              <a:rPr lang="en-GB" sz="5400" dirty="0" smtClean="0"/>
              <a:t>piano</a:t>
            </a:r>
            <a:endParaRPr lang="en-GB" sz="54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Which </a:t>
            </a:r>
            <a:r>
              <a:rPr lang="en-GB" dirty="0"/>
              <a:t>of the following are target words </a:t>
            </a:r>
            <a:br>
              <a:rPr lang="en-GB" dirty="0"/>
            </a:br>
            <a:r>
              <a:rPr lang="en-GB" dirty="0"/>
              <a:t>(tick </a:t>
            </a:r>
            <a:r>
              <a:rPr lang="en-GB" dirty="0" smtClean="0"/>
              <a:t>ALL that apply</a:t>
            </a:r>
            <a:r>
              <a:rPr lang="en-GB" dirty="0"/>
              <a:t>,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Tree>
    <p:extLst>
      <p:ext uri="{BB962C8B-B14F-4D97-AF65-F5344CB8AC3E}">
        <p14:creationId xmlns:p14="http://schemas.microsoft.com/office/powerpoint/2010/main" val="11831287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650241" y="2598233"/>
            <a:ext cx="3207340" cy="923330"/>
          </a:xfrm>
          <a:prstGeom prst="rect">
            <a:avLst/>
          </a:prstGeom>
          <a:noFill/>
        </p:spPr>
        <p:txBody>
          <a:bodyPr wrap="square" rtlCol="0">
            <a:spAutoFit/>
          </a:bodyPr>
          <a:lstStyle/>
          <a:p>
            <a:pPr algn="ctr"/>
            <a:r>
              <a:rPr lang="en-GB" sz="5400" dirty="0" smtClean="0"/>
              <a:t>WOOD</a:t>
            </a:r>
            <a:endParaRPr lang="en-GB" sz="54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4480560" y="2598233"/>
            <a:ext cx="3641739" cy="923330"/>
          </a:xfrm>
          <a:prstGeom prst="rect">
            <a:avLst/>
          </a:prstGeom>
          <a:noFill/>
        </p:spPr>
        <p:txBody>
          <a:bodyPr wrap="square" rtlCol="0">
            <a:spAutoFit/>
          </a:bodyPr>
          <a:lstStyle/>
          <a:p>
            <a:pPr algn="ctr"/>
            <a:r>
              <a:rPr lang="en-GB" sz="5400" dirty="0" smtClean="0"/>
              <a:t>harmonica</a:t>
            </a:r>
            <a:endParaRPr lang="en-GB" sz="54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8656320" y="2598233"/>
            <a:ext cx="2956064" cy="923330"/>
          </a:xfrm>
          <a:prstGeom prst="rect">
            <a:avLst/>
          </a:prstGeom>
          <a:noFill/>
        </p:spPr>
        <p:txBody>
          <a:bodyPr wrap="square" rtlCol="0">
            <a:spAutoFit/>
          </a:bodyPr>
          <a:lstStyle/>
          <a:p>
            <a:pPr algn="ctr"/>
            <a:r>
              <a:rPr lang="en-GB" sz="5400" dirty="0" smtClean="0"/>
              <a:t>TRUMPET</a:t>
            </a:r>
            <a:endParaRPr lang="en-GB" sz="54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Which </a:t>
            </a:r>
            <a:r>
              <a:rPr lang="en-GB" dirty="0"/>
              <a:t>of the following are target words </a:t>
            </a:r>
            <a:br>
              <a:rPr lang="en-GB" dirty="0"/>
            </a:br>
            <a:r>
              <a:rPr lang="en-GB" dirty="0"/>
              <a:t>(tick </a:t>
            </a:r>
            <a:r>
              <a:rPr lang="en-GB" dirty="0" smtClean="0"/>
              <a:t>ALL that apply</a:t>
            </a:r>
            <a:r>
              <a:rPr lang="en-GB" dirty="0"/>
              <a:t>,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Tree>
    <p:extLst>
      <p:ext uri="{BB962C8B-B14F-4D97-AF65-F5344CB8AC3E}">
        <p14:creationId xmlns:p14="http://schemas.microsoft.com/office/powerpoint/2010/main" val="29569023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650241" y="2598233"/>
            <a:ext cx="3207340" cy="923330"/>
          </a:xfrm>
          <a:prstGeom prst="rect">
            <a:avLst/>
          </a:prstGeom>
          <a:noFill/>
        </p:spPr>
        <p:txBody>
          <a:bodyPr wrap="square" rtlCol="0">
            <a:spAutoFit/>
          </a:bodyPr>
          <a:lstStyle/>
          <a:p>
            <a:pPr algn="ctr"/>
            <a:r>
              <a:rPr lang="en-GB" sz="5400" dirty="0" smtClean="0"/>
              <a:t>FLUTE</a:t>
            </a:r>
            <a:endParaRPr lang="en-GB" sz="54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4480560" y="2598233"/>
            <a:ext cx="3641739" cy="923330"/>
          </a:xfrm>
          <a:prstGeom prst="rect">
            <a:avLst/>
          </a:prstGeom>
          <a:noFill/>
        </p:spPr>
        <p:txBody>
          <a:bodyPr wrap="square" rtlCol="0">
            <a:spAutoFit/>
          </a:bodyPr>
          <a:lstStyle/>
          <a:p>
            <a:pPr algn="ctr"/>
            <a:r>
              <a:rPr lang="en-GB" sz="5400" dirty="0" smtClean="0"/>
              <a:t>CLARINET</a:t>
            </a:r>
            <a:endParaRPr lang="en-GB" sz="54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8788400" y="2598233"/>
            <a:ext cx="2823984" cy="923330"/>
          </a:xfrm>
          <a:prstGeom prst="rect">
            <a:avLst/>
          </a:prstGeom>
          <a:noFill/>
        </p:spPr>
        <p:txBody>
          <a:bodyPr wrap="square" rtlCol="0">
            <a:spAutoFit/>
          </a:bodyPr>
          <a:lstStyle/>
          <a:p>
            <a:pPr algn="ctr"/>
            <a:r>
              <a:rPr lang="en-GB" sz="5400" dirty="0" smtClean="0"/>
              <a:t>piano</a:t>
            </a:r>
            <a:endParaRPr lang="en-GB" sz="54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Which </a:t>
            </a:r>
            <a:r>
              <a:rPr lang="en-GB" dirty="0"/>
              <a:t>of the following are target words </a:t>
            </a:r>
            <a:br>
              <a:rPr lang="en-GB" dirty="0"/>
            </a:br>
            <a:r>
              <a:rPr lang="en-GB" dirty="0"/>
              <a:t>(tick </a:t>
            </a:r>
            <a:r>
              <a:rPr lang="en-GB" dirty="0" smtClean="0"/>
              <a:t>ALL that apply</a:t>
            </a:r>
            <a:r>
              <a:rPr lang="en-GB" dirty="0"/>
              <a:t>,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Tree>
    <p:extLst>
      <p:ext uri="{BB962C8B-B14F-4D97-AF65-F5344CB8AC3E}">
        <p14:creationId xmlns:p14="http://schemas.microsoft.com/office/powerpoint/2010/main" val="25240871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650241" y="2598233"/>
            <a:ext cx="3207340" cy="923330"/>
          </a:xfrm>
          <a:prstGeom prst="rect">
            <a:avLst/>
          </a:prstGeom>
          <a:noFill/>
        </p:spPr>
        <p:txBody>
          <a:bodyPr wrap="square" rtlCol="0">
            <a:spAutoFit/>
          </a:bodyPr>
          <a:lstStyle/>
          <a:p>
            <a:pPr algn="ctr"/>
            <a:r>
              <a:rPr lang="en-GB" sz="5400" dirty="0" smtClean="0"/>
              <a:t>GARLIC</a:t>
            </a:r>
            <a:endParaRPr lang="en-GB" sz="54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4480560" y="2598233"/>
            <a:ext cx="3641739" cy="923330"/>
          </a:xfrm>
          <a:prstGeom prst="rect">
            <a:avLst/>
          </a:prstGeom>
          <a:noFill/>
        </p:spPr>
        <p:txBody>
          <a:bodyPr wrap="square" rtlCol="0">
            <a:spAutoFit/>
          </a:bodyPr>
          <a:lstStyle/>
          <a:p>
            <a:pPr algn="ctr"/>
            <a:r>
              <a:rPr lang="en-GB" sz="5400" dirty="0" smtClean="0"/>
              <a:t>VIOLIN</a:t>
            </a:r>
            <a:endParaRPr lang="en-GB" sz="54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8788400" y="2598233"/>
            <a:ext cx="2823984" cy="923330"/>
          </a:xfrm>
          <a:prstGeom prst="rect">
            <a:avLst/>
          </a:prstGeom>
          <a:noFill/>
        </p:spPr>
        <p:txBody>
          <a:bodyPr wrap="square" rtlCol="0">
            <a:spAutoFit/>
          </a:bodyPr>
          <a:lstStyle/>
          <a:p>
            <a:pPr algn="ctr"/>
            <a:r>
              <a:rPr lang="en-GB" sz="5400" dirty="0" smtClean="0"/>
              <a:t>VANILLA</a:t>
            </a:r>
            <a:endParaRPr lang="en-GB" sz="54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Which </a:t>
            </a:r>
            <a:r>
              <a:rPr lang="en-GB" dirty="0"/>
              <a:t>of the following are target words </a:t>
            </a:r>
            <a:br>
              <a:rPr lang="en-GB" dirty="0"/>
            </a:br>
            <a:r>
              <a:rPr lang="en-GB" dirty="0"/>
              <a:t>(tick </a:t>
            </a:r>
            <a:r>
              <a:rPr lang="en-GB" dirty="0" smtClean="0"/>
              <a:t>ALL that apply</a:t>
            </a:r>
            <a:r>
              <a:rPr lang="en-GB" dirty="0"/>
              <a:t>,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Tree>
    <p:extLst>
      <p:ext uri="{BB962C8B-B14F-4D97-AF65-F5344CB8AC3E}">
        <p14:creationId xmlns:p14="http://schemas.microsoft.com/office/powerpoint/2010/main" val="39993487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650241" y="2598233"/>
            <a:ext cx="3207340" cy="923330"/>
          </a:xfrm>
          <a:prstGeom prst="rect">
            <a:avLst/>
          </a:prstGeom>
          <a:noFill/>
        </p:spPr>
        <p:txBody>
          <a:bodyPr wrap="square" rtlCol="0">
            <a:spAutoFit/>
          </a:bodyPr>
          <a:lstStyle/>
          <a:p>
            <a:pPr algn="ctr"/>
            <a:r>
              <a:rPr lang="en-GB" sz="5400" dirty="0" smtClean="0"/>
              <a:t>chair</a:t>
            </a:r>
            <a:endParaRPr lang="en-GB" sz="54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4480560" y="2598233"/>
            <a:ext cx="3641739" cy="923330"/>
          </a:xfrm>
          <a:prstGeom prst="rect">
            <a:avLst/>
          </a:prstGeom>
          <a:noFill/>
        </p:spPr>
        <p:txBody>
          <a:bodyPr wrap="square" rtlCol="0">
            <a:spAutoFit/>
          </a:bodyPr>
          <a:lstStyle/>
          <a:p>
            <a:pPr algn="ctr"/>
            <a:r>
              <a:rPr lang="en-GB" sz="5400" dirty="0" smtClean="0"/>
              <a:t>pepper</a:t>
            </a:r>
            <a:endParaRPr lang="en-GB" sz="54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8788400" y="2598233"/>
            <a:ext cx="2823984" cy="923330"/>
          </a:xfrm>
          <a:prstGeom prst="rect">
            <a:avLst/>
          </a:prstGeom>
          <a:noFill/>
        </p:spPr>
        <p:txBody>
          <a:bodyPr wrap="square" rtlCol="0">
            <a:spAutoFit/>
          </a:bodyPr>
          <a:lstStyle/>
          <a:p>
            <a:pPr algn="ctr"/>
            <a:r>
              <a:rPr lang="en-GB" sz="5400" dirty="0" smtClean="0"/>
              <a:t>horn</a:t>
            </a:r>
            <a:endParaRPr lang="en-GB" sz="54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Which </a:t>
            </a:r>
            <a:r>
              <a:rPr lang="en-GB" dirty="0"/>
              <a:t>of the following are target words </a:t>
            </a:r>
            <a:br>
              <a:rPr lang="en-GB" dirty="0"/>
            </a:br>
            <a:r>
              <a:rPr lang="en-GB" dirty="0"/>
              <a:t>(tick </a:t>
            </a:r>
            <a:r>
              <a:rPr lang="en-GB" dirty="0" smtClean="0"/>
              <a:t>ALL that apply</a:t>
            </a:r>
            <a:r>
              <a:rPr lang="en-GB" dirty="0"/>
              <a:t>,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Tree>
    <p:extLst>
      <p:ext uri="{BB962C8B-B14F-4D97-AF65-F5344CB8AC3E}">
        <p14:creationId xmlns:p14="http://schemas.microsoft.com/office/powerpoint/2010/main" val="994674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650241" y="2598233"/>
            <a:ext cx="3207340" cy="923330"/>
          </a:xfrm>
          <a:prstGeom prst="rect">
            <a:avLst/>
          </a:prstGeom>
          <a:noFill/>
        </p:spPr>
        <p:txBody>
          <a:bodyPr wrap="square" rtlCol="0">
            <a:spAutoFit/>
          </a:bodyPr>
          <a:lstStyle/>
          <a:p>
            <a:pPr algn="ctr"/>
            <a:r>
              <a:rPr lang="en-GB" sz="5400" dirty="0" smtClean="0"/>
              <a:t>sand</a:t>
            </a:r>
            <a:endParaRPr lang="en-GB" sz="54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4480560" y="2598233"/>
            <a:ext cx="3641739" cy="923330"/>
          </a:xfrm>
          <a:prstGeom prst="rect">
            <a:avLst/>
          </a:prstGeom>
          <a:noFill/>
        </p:spPr>
        <p:txBody>
          <a:bodyPr wrap="square" rtlCol="0">
            <a:spAutoFit/>
          </a:bodyPr>
          <a:lstStyle/>
          <a:p>
            <a:pPr algn="ctr"/>
            <a:r>
              <a:rPr lang="en-GB" sz="5400" dirty="0" smtClean="0"/>
              <a:t>SUGAR</a:t>
            </a:r>
            <a:endParaRPr lang="en-GB" sz="54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8788400" y="2598233"/>
            <a:ext cx="2823984" cy="923330"/>
          </a:xfrm>
          <a:prstGeom prst="rect">
            <a:avLst/>
          </a:prstGeom>
          <a:noFill/>
        </p:spPr>
        <p:txBody>
          <a:bodyPr wrap="square" rtlCol="0">
            <a:spAutoFit/>
          </a:bodyPr>
          <a:lstStyle/>
          <a:p>
            <a:pPr algn="ctr"/>
            <a:r>
              <a:rPr lang="en-GB" sz="5400" dirty="0" smtClean="0"/>
              <a:t>drum</a:t>
            </a:r>
            <a:endParaRPr lang="en-GB" sz="54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Which </a:t>
            </a:r>
            <a:r>
              <a:rPr lang="en-GB" dirty="0"/>
              <a:t>of the following are target words </a:t>
            </a:r>
            <a:br>
              <a:rPr lang="en-GB" dirty="0"/>
            </a:br>
            <a:r>
              <a:rPr lang="en-GB" dirty="0"/>
              <a:t>(tick </a:t>
            </a:r>
            <a:r>
              <a:rPr lang="en-GB" dirty="0" smtClean="0"/>
              <a:t>ALL that apply</a:t>
            </a:r>
            <a:r>
              <a:rPr lang="en-GB" dirty="0"/>
              <a:t>,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Tree>
    <p:extLst>
      <p:ext uri="{BB962C8B-B14F-4D97-AF65-F5344CB8AC3E}">
        <p14:creationId xmlns:p14="http://schemas.microsoft.com/office/powerpoint/2010/main" val="42339802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745DEBB-7FA9-4C52-932D-C6439E6A9AD5}"/>
              </a:ext>
            </a:extLst>
          </p:cNvPr>
          <p:cNvSpPr txBox="1"/>
          <p:nvPr/>
        </p:nvSpPr>
        <p:spPr>
          <a:xfrm>
            <a:off x="650241" y="2598233"/>
            <a:ext cx="3207340" cy="923330"/>
          </a:xfrm>
          <a:prstGeom prst="rect">
            <a:avLst/>
          </a:prstGeom>
          <a:noFill/>
        </p:spPr>
        <p:txBody>
          <a:bodyPr wrap="square" rtlCol="0">
            <a:spAutoFit/>
          </a:bodyPr>
          <a:lstStyle/>
          <a:p>
            <a:pPr algn="ctr"/>
            <a:r>
              <a:rPr lang="en-GB" sz="5400" dirty="0" smtClean="0"/>
              <a:t>COAL</a:t>
            </a:r>
            <a:endParaRPr lang="en-GB" sz="5400" dirty="0"/>
          </a:p>
        </p:txBody>
      </p:sp>
      <p:sp>
        <p:nvSpPr>
          <p:cNvPr id="6" name="TextBox 5">
            <a:extLst>
              <a:ext uri="{FF2B5EF4-FFF2-40B4-BE49-F238E27FC236}">
                <a16:creationId xmlns:a16="http://schemas.microsoft.com/office/drawing/2014/main" xmlns="" id="{15CF00B5-FFF9-4E96-B9E0-B0EB6B19E53D}"/>
              </a:ext>
            </a:extLst>
          </p:cNvPr>
          <p:cNvSpPr txBox="1"/>
          <p:nvPr/>
        </p:nvSpPr>
        <p:spPr>
          <a:xfrm>
            <a:off x="4480560" y="2598233"/>
            <a:ext cx="3641739" cy="923330"/>
          </a:xfrm>
          <a:prstGeom prst="rect">
            <a:avLst/>
          </a:prstGeom>
          <a:noFill/>
        </p:spPr>
        <p:txBody>
          <a:bodyPr wrap="square" rtlCol="0">
            <a:spAutoFit/>
          </a:bodyPr>
          <a:lstStyle/>
          <a:p>
            <a:pPr algn="ctr"/>
            <a:r>
              <a:rPr lang="en-GB" sz="5400" dirty="0" smtClean="0"/>
              <a:t>electricity</a:t>
            </a:r>
            <a:endParaRPr lang="en-GB" sz="5400" dirty="0"/>
          </a:p>
        </p:txBody>
      </p:sp>
      <p:sp>
        <p:nvSpPr>
          <p:cNvPr id="7" name="TextBox 6">
            <a:extLst>
              <a:ext uri="{FF2B5EF4-FFF2-40B4-BE49-F238E27FC236}">
                <a16:creationId xmlns:a16="http://schemas.microsoft.com/office/drawing/2014/main" xmlns="" id="{31DF7826-7E8B-47C1-9D5C-B9F9D81089A8}"/>
              </a:ext>
            </a:extLst>
          </p:cNvPr>
          <p:cNvSpPr txBox="1"/>
          <p:nvPr/>
        </p:nvSpPr>
        <p:spPr>
          <a:xfrm>
            <a:off x="8788400" y="2598233"/>
            <a:ext cx="2823984" cy="923330"/>
          </a:xfrm>
          <a:prstGeom prst="rect">
            <a:avLst/>
          </a:prstGeom>
          <a:noFill/>
        </p:spPr>
        <p:txBody>
          <a:bodyPr wrap="square" rtlCol="0">
            <a:spAutoFit/>
          </a:bodyPr>
          <a:lstStyle/>
          <a:p>
            <a:pPr algn="ctr"/>
            <a:r>
              <a:rPr lang="en-GB" sz="5400" dirty="0" smtClean="0"/>
              <a:t>lemon</a:t>
            </a:r>
            <a:endParaRPr lang="en-GB" sz="5400" dirty="0"/>
          </a:p>
        </p:txBody>
      </p:sp>
      <p:sp>
        <p:nvSpPr>
          <p:cNvPr id="8" name="Rectangle 7">
            <a:extLst>
              <a:ext uri="{FF2B5EF4-FFF2-40B4-BE49-F238E27FC236}">
                <a16:creationId xmlns:a16="http://schemas.microsoft.com/office/drawing/2014/main" xmlns=""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xmlns=""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xmlns=""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Which </a:t>
            </a:r>
            <a:r>
              <a:rPr lang="en-GB" dirty="0"/>
              <a:t>of the following are target words </a:t>
            </a:r>
            <a:br>
              <a:rPr lang="en-GB" dirty="0"/>
            </a:br>
            <a:r>
              <a:rPr lang="en-GB" dirty="0"/>
              <a:t>(tick </a:t>
            </a:r>
            <a:r>
              <a:rPr lang="en-GB" dirty="0" smtClean="0"/>
              <a:t>ALL that apply</a:t>
            </a:r>
            <a:r>
              <a:rPr lang="en-GB" dirty="0"/>
              <a:t>, then hit next)</a:t>
            </a:r>
          </a:p>
        </p:txBody>
      </p:sp>
      <p:sp>
        <p:nvSpPr>
          <p:cNvPr id="13" name="Rectangle: Rounded Corners 12">
            <a:extLst>
              <a:ext uri="{FF2B5EF4-FFF2-40B4-BE49-F238E27FC236}">
                <a16:creationId xmlns:a16="http://schemas.microsoft.com/office/drawing/2014/main" xmlns=""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Tree>
    <p:extLst>
      <p:ext uri="{BB962C8B-B14F-4D97-AF65-F5344CB8AC3E}">
        <p14:creationId xmlns:p14="http://schemas.microsoft.com/office/powerpoint/2010/main" val="3852784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solidFill>
                  <a:srgbClr val="FF0000"/>
                </a:solidFill>
              </a:rPr>
              <a:t>Images Practice</a:t>
            </a:r>
            <a:endParaRPr lang="en-GB" dirty="0">
              <a:solidFill>
                <a:srgbClr val="FF0000"/>
              </a:solidFill>
            </a:endParaRPr>
          </a:p>
        </p:txBody>
      </p:sp>
      <p:sp>
        <p:nvSpPr>
          <p:cNvPr id="2" name="Right Arrow 1"/>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9" name="TextBox 8"/>
          <p:cNvSpPr txBox="1"/>
          <p:nvPr/>
        </p:nvSpPr>
        <p:spPr>
          <a:xfrm>
            <a:off x="9712960" y="5595035"/>
            <a:ext cx="2052320" cy="646331"/>
          </a:xfrm>
          <a:prstGeom prst="rect">
            <a:avLst/>
          </a:prstGeom>
          <a:noFill/>
        </p:spPr>
        <p:txBody>
          <a:bodyPr wrap="square" rtlCol="0">
            <a:spAutoFit/>
          </a:bodyPr>
          <a:lstStyle/>
          <a:p>
            <a:r>
              <a:rPr lang="en-GB" dirty="0" smtClean="0"/>
              <a:t>Time remaining:</a:t>
            </a:r>
          </a:p>
          <a:p>
            <a:r>
              <a:rPr lang="en-GB" dirty="0" smtClean="0"/>
              <a:t>0:15</a:t>
            </a:r>
            <a:endParaRPr lang="en-GB" dirty="0"/>
          </a:p>
        </p:txBody>
      </p:sp>
      <p:sp>
        <p:nvSpPr>
          <p:cNvPr id="10" name="TextBox 9"/>
          <p:cNvSpPr txBox="1"/>
          <p:nvPr/>
        </p:nvSpPr>
        <p:spPr>
          <a:xfrm>
            <a:off x="6245999" y="5631212"/>
            <a:ext cx="1107440" cy="369332"/>
          </a:xfrm>
          <a:prstGeom prst="rect">
            <a:avLst/>
          </a:prstGeom>
          <a:noFill/>
        </p:spPr>
        <p:txBody>
          <a:bodyPr wrap="square" rtlCol="0">
            <a:spAutoFit/>
          </a:bodyPr>
          <a:lstStyle/>
          <a:p>
            <a:r>
              <a:rPr lang="en-GB" dirty="0" smtClean="0"/>
              <a:t>3/3</a:t>
            </a:r>
            <a:endParaRPr lang="en-GB" dirty="0"/>
          </a:p>
        </p:txBody>
      </p:sp>
      <p:sp>
        <p:nvSpPr>
          <p:cNvPr id="11" name="Rectangle 10"/>
          <p:cNvSpPr/>
          <p:nvPr/>
        </p:nvSpPr>
        <p:spPr>
          <a:xfrm>
            <a:off x="5842000" y="5238097"/>
            <a:ext cx="1280160" cy="38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080" y="2144738"/>
            <a:ext cx="2540000" cy="2819400"/>
          </a:xfrm>
          <a:prstGeom prst="rect">
            <a:avLst/>
          </a:prstGeom>
        </p:spPr>
      </p:pic>
      <p:sp>
        <p:nvSpPr>
          <p:cNvPr id="12" name="TextBox 11"/>
          <p:cNvSpPr txBox="1"/>
          <p:nvPr/>
        </p:nvSpPr>
        <p:spPr>
          <a:xfrm>
            <a:off x="1239520" y="1016000"/>
            <a:ext cx="7538720" cy="461665"/>
          </a:xfrm>
          <a:prstGeom prst="rect">
            <a:avLst/>
          </a:prstGeom>
          <a:noFill/>
        </p:spPr>
        <p:txBody>
          <a:bodyPr wrap="square" rtlCol="0">
            <a:spAutoFit/>
          </a:bodyPr>
          <a:lstStyle/>
          <a:p>
            <a:r>
              <a:rPr lang="en-GB" sz="2400" dirty="0" smtClean="0"/>
              <a:t>Remember this “target” face (3/3)</a:t>
            </a:r>
            <a:endParaRPr lang="en-GB" sz="2400" dirty="0"/>
          </a:p>
        </p:txBody>
      </p:sp>
    </p:spTree>
    <p:extLst>
      <p:ext uri="{BB962C8B-B14F-4D97-AF65-F5344CB8AC3E}">
        <p14:creationId xmlns:p14="http://schemas.microsoft.com/office/powerpoint/2010/main" val="742257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solidFill>
                  <a:srgbClr val="FF0000"/>
                </a:solidFill>
              </a:rPr>
              <a:t>Words Practice (1)</a:t>
            </a:r>
            <a:endParaRPr lang="en-GB" dirty="0">
              <a:solidFill>
                <a:srgbClr val="FF0000"/>
              </a:solidFill>
            </a:endParaRPr>
          </a:p>
        </p:txBody>
      </p:sp>
      <p:sp>
        <p:nvSpPr>
          <p:cNvPr id="6" name="TextBox 5">
            <a:extLst>
              <a:ext uri="{FF2B5EF4-FFF2-40B4-BE49-F238E27FC236}">
                <a16:creationId xmlns:a16="http://schemas.microsoft.com/office/drawing/2014/main" xmlns="" id="{85B1B715-13F4-4ED4-AA8E-2510299DB547}"/>
              </a:ext>
            </a:extLst>
          </p:cNvPr>
          <p:cNvSpPr txBox="1"/>
          <p:nvPr/>
        </p:nvSpPr>
        <p:spPr>
          <a:xfrm>
            <a:off x="4989056" y="4912419"/>
            <a:ext cx="2442117" cy="646331"/>
          </a:xfrm>
          <a:prstGeom prst="rect">
            <a:avLst/>
          </a:prstGeom>
          <a:noFill/>
        </p:spPr>
        <p:txBody>
          <a:bodyPr wrap="square" rtlCol="0">
            <a:spAutoFit/>
          </a:bodyPr>
          <a:lstStyle/>
          <a:p>
            <a:pPr algn="ctr"/>
            <a:r>
              <a:rPr lang="en-GB" dirty="0"/>
              <a:t>Click NEXT to see the next word</a:t>
            </a:r>
          </a:p>
        </p:txBody>
      </p:sp>
      <p:sp>
        <p:nvSpPr>
          <p:cNvPr id="9" name="TextBox 8">
            <a:extLst>
              <a:ext uri="{FF2B5EF4-FFF2-40B4-BE49-F238E27FC236}">
                <a16:creationId xmlns:a16="http://schemas.microsoft.com/office/drawing/2014/main" xmlns="" id="{78F35A50-497B-4941-AA7E-C3BC44B8DB48}"/>
              </a:ext>
            </a:extLst>
          </p:cNvPr>
          <p:cNvSpPr txBox="1"/>
          <p:nvPr/>
        </p:nvSpPr>
        <p:spPr>
          <a:xfrm>
            <a:off x="4554158" y="2598233"/>
            <a:ext cx="3311912" cy="923330"/>
          </a:xfrm>
          <a:prstGeom prst="rect">
            <a:avLst/>
          </a:prstGeom>
          <a:noFill/>
        </p:spPr>
        <p:txBody>
          <a:bodyPr wrap="square" rtlCol="0">
            <a:spAutoFit/>
          </a:bodyPr>
          <a:lstStyle/>
          <a:p>
            <a:pPr algn="ctr"/>
            <a:r>
              <a:rPr lang="en-GB" sz="5400" dirty="0" smtClean="0"/>
              <a:t>Tree</a:t>
            </a:r>
            <a:endParaRPr lang="en-GB" sz="5400" dirty="0"/>
          </a:p>
        </p:txBody>
      </p:sp>
      <p:sp>
        <p:nvSpPr>
          <p:cNvPr id="2" name="Rounded Rectangle 1"/>
          <p:cNvSpPr/>
          <p:nvPr/>
        </p:nvSpPr>
        <p:spPr>
          <a:xfrm>
            <a:off x="5229674" y="424688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a:t>
            </a:r>
            <a:endParaRPr lang="en-GB" dirty="0"/>
          </a:p>
        </p:txBody>
      </p:sp>
      <p:sp>
        <p:nvSpPr>
          <p:cNvPr id="7" name="Right Arrow 6"/>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10" name="TextBox 9"/>
          <p:cNvSpPr txBox="1"/>
          <p:nvPr/>
        </p:nvSpPr>
        <p:spPr>
          <a:xfrm>
            <a:off x="9712960" y="5595035"/>
            <a:ext cx="2052320" cy="646331"/>
          </a:xfrm>
          <a:prstGeom prst="rect">
            <a:avLst/>
          </a:prstGeom>
          <a:noFill/>
        </p:spPr>
        <p:txBody>
          <a:bodyPr wrap="square" rtlCol="0">
            <a:spAutoFit/>
          </a:bodyPr>
          <a:lstStyle/>
          <a:p>
            <a:r>
              <a:rPr lang="en-GB" dirty="0" smtClean="0"/>
              <a:t>Time remaining:</a:t>
            </a:r>
          </a:p>
          <a:p>
            <a:r>
              <a:rPr lang="en-GB" dirty="0" smtClean="0"/>
              <a:t>0:12</a:t>
            </a:r>
            <a:endParaRPr lang="en-GB" dirty="0"/>
          </a:p>
        </p:txBody>
      </p:sp>
      <p:sp>
        <p:nvSpPr>
          <p:cNvPr id="5" name="TextBox 4"/>
          <p:cNvSpPr txBox="1"/>
          <p:nvPr/>
        </p:nvSpPr>
        <p:spPr>
          <a:xfrm>
            <a:off x="5953760" y="5661698"/>
            <a:ext cx="955040" cy="369332"/>
          </a:xfrm>
          <a:prstGeom prst="rect">
            <a:avLst/>
          </a:prstGeom>
          <a:noFill/>
        </p:spPr>
        <p:txBody>
          <a:bodyPr wrap="square" rtlCol="0">
            <a:spAutoFit/>
          </a:bodyPr>
          <a:lstStyle/>
          <a:p>
            <a:r>
              <a:rPr lang="en-GB" dirty="0" smtClean="0"/>
              <a:t>1/3</a:t>
            </a:r>
            <a:endParaRPr lang="en-GB" dirty="0"/>
          </a:p>
        </p:txBody>
      </p:sp>
    </p:spTree>
    <p:extLst>
      <p:ext uri="{BB962C8B-B14F-4D97-AF65-F5344CB8AC3E}">
        <p14:creationId xmlns:p14="http://schemas.microsoft.com/office/powerpoint/2010/main" val="369922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solidFill>
                  <a:srgbClr val="FF0000"/>
                </a:solidFill>
              </a:rPr>
              <a:t>Words Practice (2)</a:t>
            </a:r>
            <a:endParaRPr lang="en-GB" dirty="0">
              <a:solidFill>
                <a:srgbClr val="FF0000"/>
              </a:solidFill>
            </a:endParaRPr>
          </a:p>
        </p:txBody>
      </p:sp>
      <p:sp>
        <p:nvSpPr>
          <p:cNvPr id="5" name="TextBox 4">
            <a:extLst>
              <a:ext uri="{FF2B5EF4-FFF2-40B4-BE49-F238E27FC236}">
                <a16:creationId xmlns:a16="http://schemas.microsoft.com/office/drawing/2014/main" xmlns="" id="{EED22DD4-5D99-452E-8E00-29E44B303DC3}"/>
              </a:ext>
            </a:extLst>
          </p:cNvPr>
          <p:cNvSpPr txBox="1"/>
          <p:nvPr/>
        </p:nvSpPr>
        <p:spPr>
          <a:xfrm>
            <a:off x="4616233" y="2598233"/>
            <a:ext cx="2843561" cy="923330"/>
          </a:xfrm>
          <a:prstGeom prst="rect">
            <a:avLst/>
          </a:prstGeom>
          <a:noFill/>
        </p:spPr>
        <p:txBody>
          <a:bodyPr wrap="square" rtlCol="0">
            <a:spAutoFit/>
          </a:bodyPr>
          <a:lstStyle/>
          <a:p>
            <a:pPr algn="ctr"/>
            <a:r>
              <a:rPr lang="en-GB" sz="5400" dirty="0" smtClean="0"/>
              <a:t>Pine</a:t>
            </a:r>
            <a:endParaRPr lang="en-GB" sz="5400" dirty="0"/>
          </a:p>
        </p:txBody>
      </p:sp>
      <p:sp>
        <p:nvSpPr>
          <p:cNvPr id="8" name="Right Arrow 7"/>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10" name="Rounded Rectangle 9"/>
          <p:cNvSpPr/>
          <p:nvPr/>
        </p:nvSpPr>
        <p:spPr>
          <a:xfrm>
            <a:off x="6178519" y="424688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11" name="Rounded Rectangle 10"/>
          <p:cNvSpPr/>
          <p:nvPr/>
        </p:nvSpPr>
        <p:spPr>
          <a:xfrm>
            <a:off x="3977020" y="424688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12" name="TextBox 11"/>
          <p:cNvSpPr txBox="1"/>
          <p:nvPr/>
        </p:nvSpPr>
        <p:spPr>
          <a:xfrm>
            <a:off x="9712960" y="5595035"/>
            <a:ext cx="2052320" cy="646331"/>
          </a:xfrm>
          <a:prstGeom prst="rect">
            <a:avLst/>
          </a:prstGeom>
          <a:noFill/>
        </p:spPr>
        <p:txBody>
          <a:bodyPr wrap="square" rtlCol="0">
            <a:spAutoFit/>
          </a:bodyPr>
          <a:lstStyle/>
          <a:p>
            <a:r>
              <a:rPr lang="en-GB" dirty="0" smtClean="0"/>
              <a:t>Time remaining:</a:t>
            </a:r>
          </a:p>
          <a:p>
            <a:r>
              <a:rPr lang="en-GB" dirty="0" smtClean="0"/>
              <a:t>0:15</a:t>
            </a:r>
            <a:endParaRPr lang="en-GB" dirty="0"/>
          </a:p>
        </p:txBody>
      </p:sp>
      <p:sp>
        <p:nvSpPr>
          <p:cNvPr id="13" name="TextBox 12"/>
          <p:cNvSpPr txBox="1"/>
          <p:nvPr/>
        </p:nvSpPr>
        <p:spPr>
          <a:xfrm>
            <a:off x="5937900" y="5102898"/>
            <a:ext cx="955040" cy="369332"/>
          </a:xfrm>
          <a:prstGeom prst="rect">
            <a:avLst/>
          </a:prstGeom>
          <a:noFill/>
        </p:spPr>
        <p:txBody>
          <a:bodyPr wrap="square" rtlCol="0">
            <a:spAutoFit/>
          </a:bodyPr>
          <a:lstStyle/>
          <a:p>
            <a:r>
              <a:rPr lang="en-GB" dirty="0"/>
              <a:t>2</a:t>
            </a:r>
            <a:r>
              <a:rPr lang="en-GB" dirty="0" smtClean="0"/>
              <a:t>/3</a:t>
            </a:r>
            <a:endParaRPr lang="en-GB" dirty="0"/>
          </a:p>
        </p:txBody>
      </p:sp>
    </p:spTree>
    <p:extLst>
      <p:ext uri="{BB962C8B-B14F-4D97-AF65-F5344CB8AC3E}">
        <p14:creationId xmlns:p14="http://schemas.microsoft.com/office/powerpoint/2010/main" val="1508684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solidFill>
                  <a:srgbClr val="FF0000"/>
                </a:solidFill>
              </a:rPr>
              <a:t>Words Practice (3)</a:t>
            </a:r>
            <a:endParaRPr lang="en-GB" dirty="0">
              <a:solidFill>
                <a:srgbClr val="FF0000"/>
              </a:solidFill>
            </a:endParaRPr>
          </a:p>
        </p:txBody>
      </p:sp>
      <p:sp>
        <p:nvSpPr>
          <p:cNvPr id="5" name="TextBox 4">
            <a:extLst>
              <a:ext uri="{FF2B5EF4-FFF2-40B4-BE49-F238E27FC236}">
                <a16:creationId xmlns:a16="http://schemas.microsoft.com/office/drawing/2014/main" xmlns="" id="{A7A53C70-0C90-4ED8-AC28-1F49190B67F7}"/>
              </a:ext>
            </a:extLst>
          </p:cNvPr>
          <p:cNvSpPr txBox="1"/>
          <p:nvPr/>
        </p:nvSpPr>
        <p:spPr>
          <a:xfrm>
            <a:off x="4513518" y="2598233"/>
            <a:ext cx="2843561" cy="923330"/>
          </a:xfrm>
          <a:prstGeom prst="rect">
            <a:avLst/>
          </a:prstGeom>
          <a:noFill/>
        </p:spPr>
        <p:txBody>
          <a:bodyPr wrap="square" rtlCol="0">
            <a:spAutoFit/>
          </a:bodyPr>
          <a:lstStyle/>
          <a:p>
            <a:pPr algn="ctr"/>
            <a:r>
              <a:rPr lang="en-GB" sz="5400" dirty="0" smtClean="0"/>
              <a:t>Root</a:t>
            </a:r>
            <a:endParaRPr lang="en-GB" sz="5400" dirty="0"/>
          </a:p>
        </p:txBody>
      </p:sp>
      <p:sp>
        <p:nvSpPr>
          <p:cNvPr id="8" name="Right Arrow 7"/>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10" name="Rounded Rectangle 9"/>
          <p:cNvSpPr/>
          <p:nvPr/>
        </p:nvSpPr>
        <p:spPr>
          <a:xfrm>
            <a:off x="6148039" y="424688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11" name="Rounded Rectangle 10"/>
          <p:cNvSpPr/>
          <p:nvPr/>
        </p:nvSpPr>
        <p:spPr>
          <a:xfrm>
            <a:off x="3946540" y="424688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12" name="TextBox 11"/>
          <p:cNvSpPr txBox="1"/>
          <p:nvPr/>
        </p:nvSpPr>
        <p:spPr>
          <a:xfrm>
            <a:off x="9712960" y="5595035"/>
            <a:ext cx="2052320" cy="646331"/>
          </a:xfrm>
          <a:prstGeom prst="rect">
            <a:avLst/>
          </a:prstGeom>
          <a:noFill/>
        </p:spPr>
        <p:txBody>
          <a:bodyPr wrap="square" rtlCol="0">
            <a:spAutoFit/>
          </a:bodyPr>
          <a:lstStyle/>
          <a:p>
            <a:r>
              <a:rPr lang="en-GB" dirty="0" smtClean="0"/>
              <a:t>Time remaining:</a:t>
            </a:r>
          </a:p>
          <a:p>
            <a:r>
              <a:rPr lang="en-GB" dirty="0" smtClean="0"/>
              <a:t>0:08</a:t>
            </a:r>
            <a:endParaRPr lang="en-GB" dirty="0"/>
          </a:p>
        </p:txBody>
      </p:sp>
      <p:sp>
        <p:nvSpPr>
          <p:cNvPr id="13" name="TextBox 12"/>
          <p:cNvSpPr txBox="1"/>
          <p:nvPr/>
        </p:nvSpPr>
        <p:spPr>
          <a:xfrm>
            <a:off x="5937900" y="5102898"/>
            <a:ext cx="955040" cy="369332"/>
          </a:xfrm>
          <a:prstGeom prst="rect">
            <a:avLst/>
          </a:prstGeom>
          <a:noFill/>
        </p:spPr>
        <p:txBody>
          <a:bodyPr wrap="square" rtlCol="0">
            <a:spAutoFit/>
          </a:bodyPr>
          <a:lstStyle/>
          <a:p>
            <a:r>
              <a:rPr lang="en-GB" dirty="0" smtClean="0"/>
              <a:t>3/3</a:t>
            </a:r>
            <a:endParaRPr lang="en-GB" dirty="0"/>
          </a:p>
        </p:txBody>
      </p:sp>
    </p:spTree>
    <p:extLst>
      <p:ext uri="{BB962C8B-B14F-4D97-AF65-F5344CB8AC3E}">
        <p14:creationId xmlns:p14="http://schemas.microsoft.com/office/powerpoint/2010/main" val="1319582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3175</TotalTime>
  <Words>1355</Words>
  <Application>Microsoft Office PowerPoint</Application>
  <PresentationFormat>Widescreen</PresentationFormat>
  <Paragraphs>353</Paragraphs>
  <Slides>56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we will ask you some questions about the stimuli. Remember, you answer these as a group.</vt:lpstr>
      <vt:lpstr>Practice question 1 Which of the following are target words  (tick all the apply, then hit next)</vt:lpstr>
      <vt:lpstr>Practice 2 Which of the following is a “target” face?  [type 1, 2 or 3] </vt:lpstr>
      <vt:lpstr>Practice 3 Which of the following are target words  (tick all the apply, then hit next)</vt:lpstr>
      <vt:lpstr>Practice 4: Which company conducted the poll?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we will ask you some questions about the stimuli.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Story Question What was the name of the man in the story? </vt:lpstr>
      <vt:lpstr>Story Question Michael had a reputation for being:</vt:lpstr>
      <vt:lpstr>Story Question How much back pay did Michael receive?</vt:lpstr>
      <vt:lpstr>Story Question How did Michael’s wife feel when he finally got paid?</vt:lpstr>
      <vt:lpstr>Story Question How long ago did the services in Michael’s house get turned off</vt:lpstr>
      <vt:lpstr>Story Question Why did Michael refuse to accept his pay cheques</vt:lpstr>
      <vt:lpstr>Which of the following are target words  (tick ALL that apply, then hit next)</vt:lpstr>
      <vt:lpstr>Which of the following are target words  (tick ALL that apply, then hit next)</vt:lpstr>
      <vt:lpstr>Which of the following are target words  (tick ALL that apply, then hit next)</vt:lpstr>
      <vt:lpstr>Which of the following are target words  (tick ALL that apply, then hit next)</vt:lpstr>
      <vt:lpstr>Which of the following are target words  (tick ALL that apply, then hit next)</vt:lpstr>
      <vt:lpstr>Which of the following are target words  (tick ALL that apply, then hit next)</vt:lpstr>
      <vt:lpstr>Which of the following are target words  (tick ALL that apply, then hit next)</vt:lpstr>
      <vt:lpstr>Which of the following are target words  (tick ALL that apply, then hit next)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mycomputer</dc:creator>
  <cp:lastModifiedBy>mycomputer</cp:lastModifiedBy>
  <cp:revision>96</cp:revision>
  <dcterms:created xsi:type="dcterms:W3CDTF">2018-03-28T21:17:57Z</dcterms:created>
  <dcterms:modified xsi:type="dcterms:W3CDTF">2018-04-09T03:19:46Z</dcterms:modified>
</cp:coreProperties>
</file>