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60" r:id="rId2"/>
    <p:sldId id="374" r:id="rId3"/>
    <p:sldId id="375" r:id="rId4"/>
    <p:sldId id="345" r:id="rId5"/>
    <p:sldId id="346" r:id="rId6"/>
    <p:sldId id="347" r:id="rId7"/>
    <p:sldId id="348" r:id="rId8"/>
    <p:sldId id="349" r:id="rId9"/>
    <p:sldId id="350" r:id="rId10"/>
    <p:sldId id="351" r:id="rId11"/>
    <p:sldId id="352" r:id="rId12"/>
    <p:sldId id="357" r:id="rId13"/>
    <p:sldId id="353" r:id="rId14"/>
    <p:sldId id="354" r:id="rId15"/>
    <p:sldId id="355" r:id="rId16"/>
    <p:sldId id="437" r:id="rId17"/>
    <p:sldId id="449" r:id="rId18"/>
    <p:sldId id="450" r:id="rId19"/>
    <p:sldId id="359" r:id="rId20"/>
    <p:sldId id="376" r:id="rId21"/>
    <p:sldId id="262" r:id="rId22"/>
    <p:sldId id="451" r:id="rId23"/>
    <p:sldId id="452" r:id="rId24"/>
    <p:sldId id="453" r:id="rId25"/>
    <p:sldId id="454" r:id="rId26"/>
    <p:sldId id="455" r:id="rId27"/>
    <p:sldId id="456" r:id="rId28"/>
    <p:sldId id="457" r:id="rId29"/>
    <p:sldId id="423" r:id="rId30"/>
    <p:sldId id="414" r:id="rId31"/>
    <p:sldId id="458" r:id="rId32"/>
    <p:sldId id="424" r:id="rId33"/>
    <p:sldId id="425" r:id="rId34"/>
    <p:sldId id="426" r:id="rId35"/>
    <p:sldId id="427" r:id="rId36"/>
    <p:sldId id="428" r:id="rId37"/>
    <p:sldId id="310" r:id="rId38"/>
    <p:sldId id="430" r:id="rId39"/>
    <p:sldId id="431" r:id="rId40"/>
    <p:sldId id="432" r:id="rId41"/>
    <p:sldId id="433" r:id="rId42"/>
    <p:sldId id="434" r:id="rId43"/>
    <p:sldId id="435" r:id="rId44"/>
    <p:sldId id="43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83774" autoAdjust="0"/>
  </p:normalViewPr>
  <p:slideViewPr>
    <p:cSldViewPr snapToGrid="0">
      <p:cViewPr varScale="1">
        <p:scale>
          <a:sx n="94" d="100"/>
          <a:sy n="94" d="100"/>
        </p:scale>
        <p:origin x="204" y="78"/>
      </p:cViewPr>
      <p:guideLst/>
    </p:cSldViewPr>
  </p:slideViewPr>
  <p:notesTextViewPr>
    <p:cViewPr>
      <p:scale>
        <a:sx n="1" d="1"/>
        <a:sy n="1" d="1"/>
      </p:scale>
      <p:origin x="0" y="0"/>
    </p:cViewPr>
  </p:notesTextViewPr>
  <p:sorterViewPr>
    <p:cViewPr>
      <p:scale>
        <a:sx n="50" d="100"/>
        <a:sy n="50" d="100"/>
      </p:scale>
      <p:origin x="0" y="-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F46F-0A87-4F90-946D-209D07E176EC}" type="datetimeFigureOut">
              <a:rPr lang="en-GB" smtClean="0"/>
              <a:t>08/04/2018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24E0A-30F0-4A9C-A21F-2170D11E1D73}" type="slidenum">
              <a:rPr lang="en-GB" smtClean="0"/>
              <a:t>‹#›</a:t>
            </a:fld>
            <a:endParaRPr lang="en-GB"/>
          </a:p>
        </p:txBody>
      </p:sp>
    </p:spTree>
    <p:extLst>
      <p:ext uri="{BB962C8B-B14F-4D97-AF65-F5344CB8AC3E}">
        <p14:creationId xmlns:p14="http://schemas.microsoft.com/office/powerpoint/2010/main" val="23815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4</a:t>
            </a:fld>
            <a:endParaRPr lang="en-GB"/>
          </a:p>
        </p:txBody>
      </p:sp>
    </p:spTree>
    <p:extLst>
      <p:ext uri="{BB962C8B-B14F-4D97-AF65-F5344CB8AC3E}">
        <p14:creationId xmlns:p14="http://schemas.microsoft.com/office/powerpoint/2010/main" val="334818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21</a:t>
            </a:fld>
            <a:endParaRPr lang="en-GB"/>
          </a:p>
        </p:txBody>
      </p:sp>
    </p:spTree>
    <p:extLst>
      <p:ext uri="{BB962C8B-B14F-4D97-AF65-F5344CB8AC3E}">
        <p14:creationId xmlns:p14="http://schemas.microsoft.com/office/powerpoint/2010/main" val="245606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22</a:t>
            </a:fld>
            <a:endParaRPr lang="en-GB"/>
          </a:p>
        </p:txBody>
      </p:sp>
    </p:spTree>
    <p:extLst>
      <p:ext uri="{BB962C8B-B14F-4D97-AF65-F5344CB8AC3E}">
        <p14:creationId xmlns:p14="http://schemas.microsoft.com/office/powerpoint/2010/main" val="40707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23</a:t>
            </a:fld>
            <a:endParaRPr lang="en-GB"/>
          </a:p>
        </p:txBody>
      </p:sp>
    </p:spTree>
    <p:extLst>
      <p:ext uri="{BB962C8B-B14F-4D97-AF65-F5344CB8AC3E}">
        <p14:creationId xmlns:p14="http://schemas.microsoft.com/office/powerpoint/2010/main" val="405308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24</a:t>
            </a:fld>
            <a:endParaRPr lang="en-GB"/>
          </a:p>
        </p:txBody>
      </p:sp>
    </p:spTree>
    <p:extLst>
      <p:ext uri="{BB962C8B-B14F-4D97-AF65-F5344CB8AC3E}">
        <p14:creationId xmlns:p14="http://schemas.microsoft.com/office/powerpoint/2010/main" val="137442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25</a:t>
            </a:fld>
            <a:endParaRPr lang="en-GB"/>
          </a:p>
        </p:txBody>
      </p:sp>
    </p:spTree>
    <p:extLst>
      <p:ext uri="{BB962C8B-B14F-4D97-AF65-F5344CB8AC3E}">
        <p14:creationId xmlns:p14="http://schemas.microsoft.com/office/powerpoint/2010/main" val="323262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26</a:t>
            </a:fld>
            <a:endParaRPr lang="en-GB"/>
          </a:p>
        </p:txBody>
      </p:sp>
    </p:spTree>
    <p:extLst>
      <p:ext uri="{BB962C8B-B14F-4D97-AF65-F5344CB8AC3E}">
        <p14:creationId xmlns:p14="http://schemas.microsoft.com/office/powerpoint/2010/main" val="231119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27</a:t>
            </a:fld>
            <a:endParaRPr lang="en-GB"/>
          </a:p>
        </p:txBody>
      </p:sp>
    </p:spTree>
    <p:extLst>
      <p:ext uri="{BB962C8B-B14F-4D97-AF65-F5344CB8AC3E}">
        <p14:creationId xmlns:p14="http://schemas.microsoft.com/office/powerpoint/2010/main" val="16720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124E0A-30F0-4A9C-A21F-2170D11E1D73}" type="slidenum">
              <a:rPr lang="en-GB" smtClean="0"/>
              <a:t>28</a:t>
            </a:fld>
            <a:endParaRPr lang="en-GB"/>
          </a:p>
        </p:txBody>
      </p:sp>
    </p:spTree>
    <p:extLst>
      <p:ext uri="{BB962C8B-B14F-4D97-AF65-F5344CB8AC3E}">
        <p14:creationId xmlns:p14="http://schemas.microsoft.com/office/powerpoint/2010/main" val="2883012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5562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35151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4920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65325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393DF-068A-498C-8581-9A6E4F99FDC3}" type="datetimeFigureOut">
              <a:rPr lang="en-GB" smtClean="0"/>
              <a:t>08/04/2018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8523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28655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A393DF-068A-498C-8581-9A6E4F99FDC3}" type="datetimeFigureOut">
              <a:rPr lang="en-GB" smtClean="0"/>
              <a:t>08/04/2018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1874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A393DF-068A-498C-8581-9A6E4F99FDC3}" type="datetimeFigureOut">
              <a:rPr lang="en-GB" smtClean="0"/>
              <a:t>08/04/2018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519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393DF-068A-498C-8581-9A6E4F99FDC3}" type="datetimeFigureOut">
              <a:rPr lang="en-GB" smtClean="0"/>
              <a:t>08/04/2018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191908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412452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393DF-068A-498C-8581-9A6E4F99FDC3}" type="datetimeFigureOut">
              <a:rPr lang="en-GB" smtClean="0"/>
              <a:t>08/04/2018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11E5E3-4896-4DFC-B5EA-66E8C5350132}" type="slidenum">
              <a:rPr lang="en-GB" smtClean="0"/>
              <a:t>‹#›</a:t>
            </a:fld>
            <a:endParaRPr lang="en-GB"/>
          </a:p>
        </p:txBody>
      </p:sp>
    </p:spTree>
    <p:extLst>
      <p:ext uri="{BB962C8B-B14F-4D97-AF65-F5344CB8AC3E}">
        <p14:creationId xmlns:p14="http://schemas.microsoft.com/office/powerpoint/2010/main" val="38338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393DF-068A-498C-8581-9A6E4F99FDC3}" type="datetimeFigureOut">
              <a:rPr lang="en-GB" smtClean="0"/>
              <a:t>08/04/2018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E5E3-4896-4DFC-B5EA-66E8C5350132}" type="slidenum">
              <a:rPr lang="en-GB" smtClean="0"/>
              <a:t>‹#›</a:t>
            </a:fld>
            <a:endParaRPr lang="en-GB"/>
          </a:p>
        </p:txBody>
      </p:sp>
    </p:spTree>
    <p:extLst>
      <p:ext uri="{BB962C8B-B14F-4D97-AF65-F5344CB8AC3E}">
        <p14:creationId xmlns:p14="http://schemas.microsoft.com/office/powerpoint/2010/main" val="135438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07720" y="2000888"/>
            <a:ext cx="10515600" cy="21951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We will now do a group memory test. This will be </a:t>
            </a:r>
            <a:r>
              <a:rPr lang="en-GB" dirty="0" smtClean="0"/>
              <a:t>extremely similar to </a:t>
            </a:r>
            <a:r>
              <a:rPr lang="en-GB" dirty="0" smtClean="0"/>
              <a:t>the </a:t>
            </a:r>
            <a:r>
              <a:rPr lang="en-GB" dirty="0" smtClean="0"/>
              <a:t>group memory </a:t>
            </a:r>
            <a:r>
              <a:rPr lang="en-GB" dirty="0" smtClean="0"/>
              <a:t>tasks you completed </a:t>
            </a:r>
            <a:r>
              <a:rPr lang="en-GB" dirty="0" smtClean="0"/>
              <a:t>earlier in the session.</a:t>
            </a:r>
            <a:endParaRPr lang="en-GB" dirty="0" smtClean="0"/>
          </a:p>
          <a:p>
            <a:endParaRPr lang="en-GB" dirty="0"/>
          </a:p>
        </p:txBody>
      </p:sp>
      <p:sp>
        <p:nvSpPr>
          <p:cNvPr id="2" name="TextBox 1"/>
          <p:cNvSpPr txBox="1"/>
          <p:nvPr/>
        </p:nvSpPr>
        <p:spPr>
          <a:xfrm>
            <a:off x="386080" y="152400"/>
            <a:ext cx="4724400" cy="646331"/>
          </a:xfrm>
          <a:prstGeom prst="rect">
            <a:avLst/>
          </a:prstGeom>
          <a:noFill/>
        </p:spPr>
        <p:txBody>
          <a:bodyPr wrap="square" rtlCol="0">
            <a:spAutoFit/>
          </a:bodyPr>
          <a:lstStyle/>
          <a:p>
            <a:r>
              <a:rPr lang="en-GB" dirty="0" smtClean="0">
                <a:solidFill>
                  <a:srgbClr val="FF0000"/>
                </a:solidFill>
              </a:rPr>
              <a:t>All comments in RED are intended as explanation for Gabe</a:t>
            </a:r>
            <a:endParaRPr lang="en-GB" dirty="0">
              <a:solidFill>
                <a:srgbClr val="FF0000"/>
              </a:solidFill>
            </a:endParaRPr>
          </a:p>
        </p:txBody>
      </p:sp>
      <p:sp>
        <p:nvSpPr>
          <p:cNvPr id="3" name="Rounded Rectangle 2"/>
          <p:cNvSpPr/>
          <p:nvPr/>
        </p:nvSpPr>
        <p:spPr>
          <a:xfrm>
            <a:off x="4841240" y="474472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2068065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3269042" cy="923330"/>
          </a:xfrm>
          <a:prstGeom prst="rect">
            <a:avLst/>
          </a:prstGeom>
          <a:noFill/>
        </p:spPr>
        <p:txBody>
          <a:bodyPr wrap="square" rtlCol="0">
            <a:spAutoFit/>
          </a:bodyPr>
          <a:lstStyle/>
          <a:p>
            <a:r>
              <a:rPr lang="en-GB" sz="5400" dirty="0" smtClean="0"/>
              <a:t>Pants</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7</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0:38</a:t>
            </a:r>
            <a:endParaRPr lang="en-GB" dirty="0"/>
          </a:p>
        </p:txBody>
      </p:sp>
    </p:spTree>
    <p:extLst>
      <p:ext uri="{BB962C8B-B14F-4D97-AF65-F5344CB8AC3E}">
        <p14:creationId xmlns:p14="http://schemas.microsoft.com/office/powerpoint/2010/main" val="21970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Nails</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8</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0:40</a:t>
            </a:r>
            <a:endParaRPr lang="en-GB" dirty="0"/>
          </a:p>
        </p:txBody>
      </p:sp>
    </p:spTree>
    <p:extLst>
      <p:ext uri="{BB962C8B-B14F-4D97-AF65-F5344CB8AC3E}">
        <p14:creationId xmlns:p14="http://schemas.microsoft.com/office/powerpoint/2010/main" val="48967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Shoes</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9</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0:15</a:t>
            </a:r>
            <a:endParaRPr lang="en-GB" dirty="0"/>
          </a:p>
        </p:txBody>
      </p:sp>
    </p:spTree>
    <p:extLst>
      <p:ext uri="{BB962C8B-B14F-4D97-AF65-F5344CB8AC3E}">
        <p14:creationId xmlns:p14="http://schemas.microsoft.com/office/powerpoint/2010/main" val="327838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Canary</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10/12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0:02</a:t>
            </a:r>
            <a:endParaRPr lang="en-GB" dirty="0"/>
          </a:p>
        </p:txBody>
      </p:sp>
    </p:spTree>
    <p:extLst>
      <p:ext uri="{BB962C8B-B14F-4D97-AF65-F5344CB8AC3E}">
        <p14:creationId xmlns:p14="http://schemas.microsoft.com/office/powerpoint/2010/main" val="376262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Skirt</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0:05</a:t>
            </a:r>
            <a:endParaRPr lang="en-GB" dirty="0"/>
          </a:p>
        </p:txBody>
      </p:sp>
    </p:spTree>
    <p:extLst>
      <p:ext uri="{BB962C8B-B14F-4D97-AF65-F5344CB8AC3E}">
        <p14:creationId xmlns:p14="http://schemas.microsoft.com/office/powerpoint/2010/main" val="306562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Blouse</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792480" cy="369332"/>
          </a:xfrm>
          <a:prstGeom prst="rect">
            <a:avLst/>
          </a:prstGeom>
          <a:noFill/>
        </p:spPr>
        <p:txBody>
          <a:bodyPr wrap="square" rtlCol="0">
            <a:spAutoFit/>
          </a:bodyPr>
          <a:lstStyle/>
          <a:p>
            <a:r>
              <a:rPr lang="en-GB" dirty="0" smtClean="0"/>
              <a:t>12/12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0:06</a:t>
            </a:r>
            <a:endParaRPr lang="en-GB" dirty="0"/>
          </a:p>
        </p:txBody>
      </p:sp>
    </p:spTree>
    <p:extLst>
      <p:ext uri="{BB962C8B-B14F-4D97-AF65-F5344CB8AC3E}">
        <p14:creationId xmlns:p14="http://schemas.microsoft.com/office/powerpoint/2010/main" val="130358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a:t>
            </a:r>
            <a:r>
              <a:rPr lang="en-GB" dirty="0" smtClean="0"/>
              <a:t>images</a:t>
            </a:r>
            <a:r>
              <a:rPr lang="en-GB" dirty="0" smtClean="0"/>
              <a:t/>
            </a:r>
            <a:br>
              <a:rPr lang="en-GB" dirty="0" smtClean="0"/>
            </a:b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107" y="1195109"/>
            <a:ext cx="6583680" cy="4389120"/>
          </a:xfrm>
          <a:prstGeom prst="rect">
            <a:avLst/>
          </a:prstGeom>
        </p:spPr>
      </p:pic>
    </p:spTree>
    <p:extLst>
      <p:ext uri="{BB962C8B-B14F-4D97-AF65-F5344CB8AC3E}">
        <p14:creationId xmlns:p14="http://schemas.microsoft.com/office/powerpoint/2010/main" val="157642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a:t>
            </a:r>
            <a:r>
              <a:rPr lang="en-GB" dirty="0" smtClean="0"/>
              <a:t>images</a:t>
            </a:r>
            <a:r>
              <a:rPr lang="en-GB" dirty="0" smtClean="0"/>
              <a:t/>
            </a:r>
            <a:br>
              <a:rPr lang="en-GB" dirty="0" smtClean="0"/>
            </a:br>
            <a:endParaRPr lang="en-GB" dirty="0"/>
          </a:p>
        </p:txBody>
      </p:sp>
      <p:grpSp>
        <p:nvGrpSpPr>
          <p:cNvPr id="27" name="Group 26"/>
          <p:cNvGrpSpPr/>
          <p:nvPr/>
        </p:nvGrpSpPr>
        <p:grpSpPr>
          <a:xfrm>
            <a:off x="2580106" y="1195109"/>
            <a:ext cx="6629463" cy="4389120"/>
            <a:chOff x="848904" y="250216"/>
            <a:chExt cx="3316696" cy="2195861"/>
          </a:xfrm>
        </p:grpSpPr>
        <p:sp>
          <p:nvSpPr>
            <p:cNvPr id="28" name="Rectangle 27"/>
            <p:cNvSpPr/>
            <p:nvPr/>
          </p:nvSpPr>
          <p:spPr>
            <a:xfrm>
              <a:off x="848904" y="250216"/>
              <a:ext cx="3316696" cy="219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851" y="264068"/>
              <a:ext cx="1019749" cy="1013416"/>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940" y="1382665"/>
              <a:ext cx="1019749" cy="1013416"/>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098" y="250216"/>
              <a:ext cx="1021054" cy="1018508"/>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8773" y="1409649"/>
              <a:ext cx="1012614" cy="1012614"/>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2507" y="1409649"/>
              <a:ext cx="1017703" cy="1017703"/>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14163" y="264806"/>
              <a:ext cx="1012678" cy="1012678"/>
            </a:xfrm>
            <a:prstGeom prst="rect">
              <a:avLst/>
            </a:prstGeom>
          </p:spPr>
        </p:pic>
      </p:grpSp>
    </p:spTree>
    <p:extLst>
      <p:ext uri="{BB962C8B-B14F-4D97-AF65-F5344CB8AC3E}">
        <p14:creationId xmlns:p14="http://schemas.microsoft.com/office/powerpoint/2010/main" val="296091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2A0ECF0-331A-4EB2-86F3-77CAECDBE218}"/>
              </a:ext>
            </a:extLst>
          </p:cNvPr>
          <p:cNvSpPr txBox="1"/>
          <p:nvPr/>
        </p:nvSpPr>
        <p:spPr>
          <a:xfrm>
            <a:off x="0" y="6396335"/>
            <a:ext cx="2832410" cy="461665"/>
          </a:xfrm>
          <a:prstGeom prst="rect">
            <a:avLst/>
          </a:prstGeom>
          <a:noFill/>
        </p:spPr>
        <p:txBody>
          <a:bodyPr wrap="square" rtlCol="0">
            <a:spAutoFit/>
          </a:bodyPr>
          <a:lstStyle/>
          <a:p>
            <a:r>
              <a:rPr lang="en-GB" sz="2400" dirty="0">
                <a:solidFill>
                  <a:srgbClr val="FF0000"/>
                </a:solidFill>
              </a:rPr>
              <a:t>Images </a:t>
            </a:r>
            <a:r>
              <a:rPr lang="en-GB" sz="2400" dirty="0" smtClean="0">
                <a:solidFill>
                  <a:srgbClr val="FF0000"/>
                </a:solidFill>
              </a:rPr>
              <a:t>TEST</a:t>
            </a:r>
            <a:endParaRPr lang="en-GB" dirty="0">
              <a:solidFill>
                <a:srgbClr val="FF0000"/>
              </a:solidFill>
            </a:endParaRPr>
          </a:p>
        </p:txBody>
      </p:sp>
      <p:sp>
        <p:nvSpPr>
          <p:cNvPr id="14" name="Right Arrow 13"/>
          <p:cNvSpPr/>
          <p:nvPr/>
        </p:nvSpPr>
        <p:spPr>
          <a:xfrm flipH="1">
            <a:off x="10059902" y="51343"/>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053955" y="815819"/>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6" name="TextBox 15"/>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0:48</a:t>
            </a:r>
            <a:endParaRPr lang="en-GB" dirty="0"/>
          </a:p>
        </p:txBody>
      </p:sp>
      <p:sp>
        <p:nvSpPr>
          <p:cNvPr id="18" name="TextBox 17"/>
          <p:cNvSpPr txBox="1"/>
          <p:nvPr/>
        </p:nvSpPr>
        <p:spPr>
          <a:xfrm>
            <a:off x="213360" y="152400"/>
            <a:ext cx="4866640" cy="646331"/>
          </a:xfrm>
          <a:prstGeom prst="rect">
            <a:avLst/>
          </a:prstGeom>
          <a:noFill/>
        </p:spPr>
        <p:txBody>
          <a:bodyPr wrap="square" rtlCol="0">
            <a:spAutoFit/>
          </a:bodyPr>
          <a:lstStyle/>
          <a:p>
            <a:r>
              <a:rPr lang="en-GB" dirty="0" smtClean="0"/>
              <a:t>Remember the following </a:t>
            </a:r>
            <a:r>
              <a:rPr lang="en-GB" dirty="0" smtClean="0"/>
              <a:t>images</a:t>
            </a:r>
            <a:r>
              <a:rPr lang="en-GB" dirty="0" smtClean="0"/>
              <a:t/>
            </a:r>
            <a:br>
              <a:rPr lang="en-GB" dirty="0" smtClean="0"/>
            </a:br>
            <a:endParaRPr lang="en-GB" dirty="0"/>
          </a:p>
        </p:txBody>
      </p:sp>
      <p:sp>
        <p:nvSpPr>
          <p:cNvPr id="28" name="Rectangle 27"/>
          <p:cNvSpPr/>
          <p:nvPr/>
        </p:nvSpPr>
        <p:spPr>
          <a:xfrm>
            <a:off x="2580106" y="1195109"/>
            <a:ext cx="6629463" cy="4389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t="18409" r="7973" b="8974"/>
          <a:stretch/>
        </p:blipFill>
        <p:spPr>
          <a:xfrm>
            <a:off x="6927827" y="1594576"/>
            <a:ext cx="2089173" cy="16383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r="4365"/>
          <a:stretch/>
        </p:blipFill>
        <p:spPr>
          <a:xfrm>
            <a:off x="2689299" y="3395150"/>
            <a:ext cx="2009701" cy="20883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16" y="1361337"/>
            <a:ext cx="1896250" cy="1905778"/>
          </a:xfrm>
          <a:prstGeom prst="rect">
            <a:avLst/>
          </a:prstGeom>
        </p:spPr>
      </p:pic>
      <p:pic>
        <p:nvPicPr>
          <p:cNvPr id="21" name="Picture 20"/>
          <p:cNvPicPr>
            <a:picLocks noChangeAspect="1"/>
          </p:cNvPicPr>
          <p:nvPr/>
        </p:nvPicPr>
        <p:blipFill rotWithShape="1">
          <a:blip r:embed="rId5" cstate="print">
            <a:extLst>
              <a:ext uri="{28A0092B-C50C-407E-A947-70E740481C1C}">
                <a14:useLocalDpi xmlns:a14="http://schemas.microsoft.com/office/drawing/2010/main" val="0"/>
              </a:ext>
            </a:extLst>
          </a:blip>
          <a:srcRect t="16708"/>
          <a:stretch/>
        </p:blipFill>
        <p:spPr>
          <a:xfrm>
            <a:off x="4790711" y="3682999"/>
            <a:ext cx="2172543" cy="1800541"/>
          </a:xfrm>
          <a:prstGeom prst="rect">
            <a:avLst/>
          </a:prstGeom>
        </p:spPr>
      </p:pic>
      <p:pic>
        <p:nvPicPr>
          <p:cNvPr id="22" name="Picture 21"/>
          <p:cNvPicPr>
            <a:picLocks noChangeAspect="1"/>
          </p:cNvPicPr>
          <p:nvPr/>
        </p:nvPicPr>
        <p:blipFill rotWithShape="1">
          <a:blip r:embed="rId6" cstate="print">
            <a:extLst>
              <a:ext uri="{28A0092B-C50C-407E-A947-70E740481C1C}">
                <a14:useLocalDpi xmlns:a14="http://schemas.microsoft.com/office/drawing/2010/main" val="0"/>
              </a:ext>
            </a:extLst>
          </a:blip>
          <a:srcRect t="17518" b="8909"/>
          <a:stretch/>
        </p:blipFill>
        <p:spPr>
          <a:xfrm>
            <a:off x="6954501" y="3712150"/>
            <a:ext cx="2201208" cy="1627661"/>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55284" y="1285863"/>
            <a:ext cx="2184125" cy="2184125"/>
          </a:xfrm>
          <a:prstGeom prst="rect">
            <a:avLst/>
          </a:prstGeom>
        </p:spPr>
      </p:pic>
    </p:spTree>
    <p:extLst>
      <p:ext uri="{BB962C8B-B14F-4D97-AF65-F5344CB8AC3E}">
        <p14:creationId xmlns:p14="http://schemas.microsoft.com/office/powerpoint/2010/main" val="150772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320" y="2404745"/>
            <a:ext cx="10515600" cy="2573655"/>
          </a:xfrm>
        </p:spPr>
        <p:txBody>
          <a:bodyPr>
            <a:normAutofit fontScale="92500" lnSpcReduction="10000"/>
          </a:bodyPr>
          <a:lstStyle/>
          <a:p>
            <a:pPr marL="0" indent="0">
              <a:buNone/>
            </a:pPr>
            <a:r>
              <a:rPr lang="en-AU" i="1" spc="-15" dirty="0" smtClean="0">
                <a:latin typeface="Times New Roman" panose="02020603050405020304" pitchFamily="18" charset="0"/>
                <a:ea typeface="Times New Roman" panose="02020603050405020304" pitchFamily="18" charset="0"/>
              </a:rPr>
              <a:t>STORY</a:t>
            </a:r>
          </a:p>
          <a:p>
            <a:pPr marL="0" indent="0">
              <a:buNone/>
            </a:pPr>
            <a:r>
              <a:rPr lang="en-GB" i="1" spc="-15" dirty="0">
                <a:latin typeface="Times New Roman" panose="02020603050405020304" pitchFamily="18" charset="0"/>
                <a:ea typeface="Times New Roman" panose="02020603050405020304" pitchFamily="18" charset="0"/>
              </a:rPr>
              <a:t>At 7:35 on Monday evening, Joe Garcia of San Francisco was watching television as he dressed to go out. A weather bulletin interrupted the program to warn that thunderstorms would move into the area within the next two to three hours. The announcer said the storm could bring hail and up to four inches of rain and cause the temperature to drop by fifteen degrees. Joe decided to stay home. He took off his coat and sat down to watch old movies.</a:t>
            </a:r>
            <a:endParaRPr lang="en-AU" i="1" spc="-15" dirty="0" smtClean="0">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Story </a:t>
            </a:r>
            <a:r>
              <a:rPr lang="en-GB" sz="2400" dirty="0" smtClean="0"/>
              <a:t>TEST</a:t>
            </a:r>
            <a:endParaRPr lang="en-GB" dirty="0"/>
          </a:p>
        </p:txBody>
      </p:sp>
      <p:sp>
        <p:nvSpPr>
          <p:cNvPr id="5" name="Right Arrow 4"/>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7" name="TextBox 6"/>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335938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8360" y="629920"/>
            <a:ext cx="10515600" cy="44406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smtClean="0"/>
              <a:t>As a reminder, your </a:t>
            </a:r>
            <a:r>
              <a:rPr lang="en-GB" sz="2800" dirty="0"/>
              <a:t>group will </a:t>
            </a:r>
            <a:r>
              <a:rPr lang="en-GB" sz="2800" dirty="0" smtClean="0"/>
              <a:t>have </a:t>
            </a:r>
            <a:r>
              <a:rPr lang="en-GB" sz="2800" b="1" dirty="0"/>
              <a:t>50 </a:t>
            </a:r>
            <a:r>
              <a:rPr lang="en-GB" sz="2800" dirty="0"/>
              <a:t>seconds to memorize </a:t>
            </a:r>
            <a:r>
              <a:rPr lang="en-GB" sz="2800" dirty="0" smtClean="0"/>
              <a:t>6 images</a:t>
            </a:r>
            <a:r>
              <a:rPr lang="en-GB" sz="2800" dirty="0"/>
              <a:t>, </a:t>
            </a:r>
            <a:r>
              <a:rPr lang="en-GB" sz="2800" dirty="0" smtClean="0"/>
              <a:t>12 words </a:t>
            </a:r>
            <a:r>
              <a:rPr lang="en-GB" sz="2800" dirty="0"/>
              <a:t>and a </a:t>
            </a:r>
            <a:r>
              <a:rPr lang="en-GB" sz="2800" dirty="0" smtClean="0"/>
              <a:t>short </a:t>
            </a:r>
            <a:r>
              <a:rPr lang="en-GB" sz="2800" dirty="0"/>
              <a:t>story. </a:t>
            </a:r>
            <a:endParaRPr lang="en-GB" sz="2800" dirty="0" smtClean="0"/>
          </a:p>
          <a:p>
            <a:endParaRPr lang="en-GB" sz="2800" b="1" dirty="0"/>
          </a:p>
          <a:p>
            <a:r>
              <a:rPr lang="en-GB" sz="2800" b="1" dirty="0" smtClean="0"/>
              <a:t>You </a:t>
            </a:r>
            <a:r>
              <a:rPr lang="en-GB" sz="2800" b="1" dirty="0"/>
              <a:t>will answer as a group. </a:t>
            </a:r>
          </a:p>
          <a:p>
            <a:endParaRPr lang="en-GB" sz="2800" b="1" dirty="0" smtClean="0"/>
          </a:p>
          <a:p>
            <a:r>
              <a:rPr lang="en-GB" sz="2800" dirty="0" smtClean="0"/>
              <a:t>You’re NOT allowed to write anything down.</a:t>
            </a:r>
            <a:endParaRPr lang="en-GB" sz="2800" dirty="0"/>
          </a:p>
          <a:p>
            <a:endParaRPr lang="en-GB" sz="2800" b="1" dirty="0"/>
          </a:p>
          <a:p>
            <a:r>
              <a:rPr lang="en-GB" sz="2800" dirty="0" smtClean="0"/>
              <a:t>Remember, </a:t>
            </a:r>
            <a:r>
              <a:rPr lang="en-GB" sz="2800" dirty="0" smtClean="0"/>
              <a:t>each group </a:t>
            </a:r>
            <a:r>
              <a:rPr lang="en-GB" sz="2800" dirty="0"/>
              <a:t>member can look at all three types of stimuli </a:t>
            </a:r>
            <a:r>
              <a:rPr lang="en-GB" sz="2800" i="1" dirty="0" smtClean="0"/>
              <a:t>OR </a:t>
            </a:r>
            <a:r>
              <a:rPr lang="en-GB" sz="2800" dirty="0" smtClean="0"/>
              <a:t>you </a:t>
            </a:r>
            <a:r>
              <a:rPr lang="en-GB" sz="2800" dirty="0"/>
              <a:t>can divide the tasks amongst yourselves</a:t>
            </a:r>
            <a:r>
              <a:rPr lang="en-GB" sz="2800" dirty="0" smtClean="0"/>
              <a:t>. </a:t>
            </a:r>
          </a:p>
          <a:p>
            <a:endParaRPr lang="en-GB" sz="2800" dirty="0"/>
          </a:p>
          <a:p>
            <a:r>
              <a:rPr lang="en-GB" sz="2800" b="1" dirty="0" smtClean="0"/>
              <a:t>Take a minute to discuss a strategy.</a:t>
            </a:r>
            <a:endParaRPr lang="en-GB" sz="2800" b="1" dirty="0"/>
          </a:p>
          <a:p>
            <a:r>
              <a:rPr lang="en-GB" sz="2800" dirty="0"/>
              <a:t> </a:t>
            </a:r>
          </a:p>
          <a:p>
            <a:r>
              <a:rPr lang="en-GB" sz="2800" dirty="0"/>
              <a:t>After the </a:t>
            </a:r>
            <a:r>
              <a:rPr lang="en-GB" sz="2800" b="1" dirty="0"/>
              <a:t>50</a:t>
            </a:r>
            <a:r>
              <a:rPr lang="en-GB" sz="2800" dirty="0"/>
              <a:t> seconds is up, we will ask you questions about all three types of things: images, words, story. There will be roughly the same number of questions about each type</a:t>
            </a:r>
            <a:r>
              <a:rPr lang="en-GB" sz="2800" dirty="0" smtClean="0"/>
              <a:t>.</a:t>
            </a:r>
          </a:p>
          <a:p>
            <a:endParaRPr lang="en-GB" sz="2800" dirty="0"/>
          </a:p>
          <a:p>
            <a:r>
              <a:rPr lang="en-GB" sz="2800" dirty="0" smtClean="0"/>
              <a:t>Everyone in the group should hit “Next” on their laptop.</a:t>
            </a:r>
            <a:endParaRPr lang="en-GB" sz="2800" dirty="0"/>
          </a:p>
        </p:txBody>
      </p:sp>
      <p:sp>
        <p:nvSpPr>
          <p:cNvPr id="3" name="Rounded Rectangle 2"/>
          <p:cNvSpPr/>
          <p:nvPr/>
        </p:nvSpPr>
        <p:spPr>
          <a:xfrm>
            <a:off x="4871720" y="5466080"/>
            <a:ext cx="244856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Next</a:t>
            </a:r>
            <a:endParaRPr lang="en-GB" dirty="0"/>
          </a:p>
        </p:txBody>
      </p:sp>
    </p:spTree>
    <p:extLst>
      <p:ext uri="{BB962C8B-B14F-4D97-AF65-F5344CB8AC3E}">
        <p14:creationId xmlns:p14="http://schemas.microsoft.com/office/powerpoint/2010/main" val="332235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7BBBD2-E889-425B-A820-AC2CF58403B7}"/>
              </a:ext>
            </a:extLst>
          </p:cNvPr>
          <p:cNvSpPr>
            <a:spLocks noGrp="1"/>
          </p:cNvSpPr>
          <p:nvPr>
            <p:ph type="title"/>
          </p:nvPr>
        </p:nvSpPr>
        <p:spPr/>
        <p:txBody>
          <a:bodyPr/>
          <a:lstStyle/>
          <a:p>
            <a:r>
              <a:rPr lang="en-GB" dirty="0"/>
              <a:t>Next we will ask you some questions about the stimuli.</a:t>
            </a:r>
          </a:p>
        </p:txBody>
      </p:sp>
      <p:sp>
        <p:nvSpPr>
          <p:cNvPr id="3" name="Rounded Rectangle 2"/>
          <p:cNvSpPr/>
          <p:nvPr/>
        </p:nvSpPr>
        <p:spPr>
          <a:xfrm>
            <a:off x="4480560" y="3200400"/>
            <a:ext cx="3230880" cy="1259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Continue to questions</a:t>
            </a:r>
            <a:endParaRPr lang="en-GB" sz="2400" dirty="0"/>
          </a:p>
        </p:txBody>
      </p:sp>
    </p:spTree>
    <p:extLst>
      <p:ext uri="{BB962C8B-B14F-4D97-AF65-F5344CB8AC3E}">
        <p14:creationId xmlns:p14="http://schemas.microsoft.com/office/powerpoint/2010/main" val="85983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smtClean="0">
                <a:solidFill>
                  <a:srgbClr val="FF0000"/>
                </a:solidFill>
              </a:rPr>
              <a:t>Answer:1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3" name="Group 2"/>
          <p:cNvGrpSpPr>
            <a:grpSpLocks noChangeAspect="1"/>
          </p:cNvGrpSpPr>
          <p:nvPr/>
        </p:nvGrpSpPr>
        <p:grpSpPr>
          <a:xfrm>
            <a:off x="2819400" y="2235200"/>
            <a:ext cx="7116090" cy="2875991"/>
            <a:chOff x="3429000" y="1889760"/>
            <a:chExt cx="3550920" cy="1435116"/>
          </a:xfrm>
        </p:grpSpPr>
        <p:sp>
          <p:nvSpPr>
            <p:cNvPr id="18" name="Rectangle 17"/>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5967" y="2090464"/>
              <a:ext cx="1029033" cy="98886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662" y="2065908"/>
              <a:ext cx="1029252" cy="101341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2858" y="2065908"/>
              <a:ext cx="1029252" cy="1013416"/>
            </a:xfrm>
            <a:prstGeom prst="rect">
              <a:avLst/>
            </a:prstGeom>
          </p:spPr>
        </p:pic>
      </p:grpSp>
      <p:sp>
        <p:nvSpPr>
          <p:cNvPr id="4" name="TextBox 3"/>
          <p:cNvSpPr txBox="1"/>
          <p:nvPr/>
        </p:nvSpPr>
        <p:spPr>
          <a:xfrm rot="511742">
            <a:off x="444437" y="436880"/>
            <a:ext cx="2374963" cy="2031325"/>
          </a:xfrm>
          <a:prstGeom prst="rect">
            <a:avLst/>
          </a:prstGeom>
          <a:noFill/>
        </p:spPr>
        <p:txBody>
          <a:bodyPr wrap="square" rtlCol="0">
            <a:spAutoFit/>
          </a:bodyPr>
          <a:lstStyle/>
          <a:p>
            <a:r>
              <a:rPr lang="en-GB" dirty="0" smtClean="0">
                <a:solidFill>
                  <a:srgbClr val="FF0000"/>
                </a:solidFill>
              </a:rPr>
              <a:t>I’ve left these unjumbled, but ultimately we’d want them to be in a random-looking order (e.g. image; story; image; word …)</a:t>
            </a:r>
            <a:endParaRPr lang="en-GB" dirty="0">
              <a:solidFill>
                <a:srgbClr val="FF0000"/>
              </a:solidFill>
            </a:endParaRPr>
          </a:p>
        </p:txBody>
      </p:sp>
    </p:spTree>
    <p:extLst>
      <p:ext uri="{BB962C8B-B14F-4D97-AF65-F5344CB8AC3E}">
        <p14:creationId xmlns:p14="http://schemas.microsoft.com/office/powerpoint/2010/main" val="355675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2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11431" y="2235200"/>
            <a:ext cx="7116090"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7991" y="2100610"/>
              <a:ext cx="1029252" cy="1013416"/>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5916" y="2100610"/>
              <a:ext cx="1019750" cy="101341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6637" y="2095518"/>
              <a:ext cx="1059885" cy="1018508"/>
            </a:xfrm>
            <a:prstGeom prst="rect">
              <a:avLst/>
            </a:prstGeom>
          </p:spPr>
        </p:pic>
      </p:grpSp>
    </p:spTree>
    <p:extLst>
      <p:ext uri="{BB962C8B-B14F-4D97-AF65-F5344CB8AC3E}">
        <p14:creationId xmlns:p14="http://schemas.microsoft.com/office/powerpoint/2010/main" val="289501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1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8" name="Group 7"/>
          <p:cNvGrpSpPr>
            <a:grpSpLocks noChangeAspect="1"/>
          </p:cNvGrpSpPr>
          <p:nvPr/>
        </p:nvGrpSpPr>
        <p:grpSpPr>
          <a:xfrm>
            <a:off x="2819400" y="2265680"/>
            <a:ext cx="7116090" cy="2875991"/>
            <a:chOff x="3429000" y="1889760"/>
            <a:chExt cx="3550920" cy="1435116"/>
          </a:xfrm>
        </p:grpSpPr>
        <p:sp>
          <p:nvSpPr>
            <p:cNvPr id="10" name="Rectangle 9"/>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6189" y="2098064"/>
              <a:ext cx="1021054" cy="101850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174" y="2102339"/>
              <a:ext cx="1020572" cy="101423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1677" y="2074108"/>
              <a:ext cx="1020572" cy="1014233"/>
            </a:xfrm>
            <a:prstGeom prst="rect">
              <a:avLst/>
            </a:prstGeom>
          </p:spPr>
        </p:pic>
      </p:grpSp>
    </p:spTree>
    <p:extLst>
      <p:ext uri="{BB962C8B-B14F-4D97-AF65-F5344CB8AC3E}">
        <p14:creationId xmlns:p14="http://schemas.microsoft.com/office/powerpoint/2010/main" val="309610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2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19400" y="2265680"/>
            <a:ext cx="7116090"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0632" y="2099391"/>
              <a:ext cx="1017677" cy="101261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656" y="2061291"/>
              <a:ext cx="1020572" cy="101423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828" y="2061291"/>
              <a:ext cx="1020572" cy="1014233"/>
            </a:xfrm>
            <a:prstGeom prst="rect">
              <a:avLst/>
            </a:prstGeom>
          </p:spPr>
        </p:pic>
      </p:grpSp>
    </p:spTree>
    <p:extLst>
      <p:ext uri="{BB962C8B-B14F-4D97-AF65-F5344CB8AC3E}">
        <p14:creationId xmlns:p14="http://schemas.microsoft.com/office/powerpoint/2010/main" val="138793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3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19400" y="2262433"/>
            <a:ext cx="7116090"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571" y="2100488"/>
              <a:ext cx="1020572" cy="101423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542" y="2095390"/>
              <a:ext cx="1025701" cy="1019331"/>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5916" y="2101305"/>
              <a:ext cx="1019749" cy="1013416"/>
            </a:xfrm>
            <a:prstGeom prst="rect">
              <a:avLst/>
            </a:prstGeom>
          </p:spPr>
        </p:pic>
      </p:grpSp>
    </p:spTree>
    <p:extLst>
      <p:ext uri="{BB962C8B-B14F-4D97-AF65-F5344CB8AC3E}">
        <p14:creationId xmlns:p14="http://schemas.microsoft.com/office/powerpoint/2010/main" val="208833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3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33652" y="2257898"/>
            <a:ext cx="7101838"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530" y="2100201"/>
              <a:ext cx="1030080" cy="1014233"/>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6003" y="2101820"/>
              <a:ext cx="1017677" cy="1012614"/>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1696" y="2003312"/>
              <a:ext cx="1118067" cy="1111122"/>
            </a:xfrm>
            <a:prstGeom prst="rect">
              <a:avLst/>
            </a:prstGeom>
          </p:spPr>
        </p:pic>
      </p:grpSp>
    </p:spTree>
    <p:extLst>
      <p:ext uri="{BB962C8B-B14F-4D97-AF65-F5344CB8AC3E}">
        <p14:creationId xmlns:p14="http://schemas.microsoft.com/office/powerpoint/2010/main" val="369938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2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19400" y="2257898"/>
            <a:ext cx="7116090"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034" y="2098064"/>
              <a:ext cx="1024874" cy="101850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9022" y="2098064"/>
              <a:ext cx="1054586" cy="101341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6288" y="2098064"/>
              <a:ext cx="1029252" cy="1013416"/>
            </a:xfrm>
            <a:prstGeom prst="rect">
              <a:avLst/>
            </a:prstGeom>
          </p:spPr>
        </p:pic>
      </p:grpSp>
    </p:spTree>
    <p:extLst>
      <p:ext uri="{BB962C8B-B14F-4D97-AF65-F5344CB8AC3E}">
        <p14:creationId xmlns:p14="http://schemas.microsoft.com/office/powerpoint/2010/main" val="70131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286" y="6168795"/>
            <a:ext cx="2699657" cy="369332"/>
          </a:xfrm>
          <a:prstGeom prst="rect">
            <a:avLst/>
          </a:prstGeom>
          <a:noFill/>
        </p:spPr>
        <p:txBody>
          <a:bodyPr wrap="square" rtlCol="0">
            <a:spAutoFit/>
          </a:bodyPr>
          <a:lstStyle/>
          <a:p>
            <a:r>
              <a:rPr lang="en-GB" dirty="0">
                <a:solidFill>
                  <a:srgbClr val="FF0000"/>
                </a:solidFill>
              </a:rPr>
              <a:t>Answer</a:t>
            </a:r>
            <a:r>
              <a:rPr lang="en-GB" dirty="0" smtClean="0">
                <a:solidFill>
                  <a:srgbClr val="FF0000"/>
                </a:solidFill>
              </a:rPr>
              <a:t>: 3  </a:t>
            </a:r>
            <a:endParaRPr lang="en-GB" dirty="0">
              <a:solidFill>
                <a:srgbClr val="FF0000"/>
              </a:solidFill>
            </a:endParaRPr>
          </a:p>
        </p:txBody>
      </p:sp>
      <p:sp>
        <p:nvSpPr>
          <p:cNvPr id="17" name="Title 1"/>
          <p:cNvSpPr txBox="1">
            <a:spLocks/>
          </p:cNvSpPr>
          <p:nvPr/>
        </p:nvSpPr>
        <p:spPr>
          <a:xfrm>
            <a:off x="444437" y="204021"/>
            <a:ext cx="1111038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smtClean="0"/>
              <a:t>Which of the following is a “target” </a:t>
            </a:r>
            <a:r>
              <a:rPr lang="en-GB" sz="2800" dirty="0" smtClean="0"/>
              <a:t>bike? </a:t>
            </a:r>
            <a:r>
              <a:rPr lang="en-GB" sz="2800" dirty="0" smtClean="0"/>
              <a:t/>
            </a:r>
            <a:br>
              <a:rPr lang="en-GB" sz="2800" dirty="0" smtClean="0"/>
            </a:br>
            <a:r>
              <a:rPr lang="en-GB" sz="2800" dirty="0" smtClean="0"/>
              <a:t>[type 1, 2 or 3]</a:t>
            </a:r>
            <a:br>
              <a:rPr lang="en-GB" sz="2800" dirty="0" smtClean="0"/>
            </a:br>
            <a:endParaRPr lang="en-GB" sz="2800" dirty="0"/>
          </a:p>
        </p:txBody>
      </p:sp>
      <p:sp>
        <p:nvSpPr>
          <p:cNvPr id="5" name="TextBox 4"/>
          <p:cNvSpPr txBox="1"/>
          <p:nvPr/>
        </p:nvSpPr>
        <p:spPr>
          <a:xfrm>
            <a:off x="3220721" y="5298944"/>
            <a:ext cx="1161143" cy="646331"/>
          </a:xfrm>
          <a:prstGeom prst="rect">
            <a:avLst/>
          </a:prstGeom>
          <a:noFill/>
        </p:spPr>
        <p:txBody>
          <a:bodyPr wrap="square" rtlCol="0">
            <a:spAutoFit/>
          </a:bodyPr>
          <a:lstStyle/>
          <a:p>
            <a:pPr algn="ctr"/>
            <a:r>
              <a:rPr lang="en-GB" sz="3600" dirty="0"/>
              <a:t>1</a:t>
            </a:r>
            <a:endParaRPr lang="en-GB" dirty="0"/>
          </a:p>
        </p:txBody>
      </p:sp>
      <p:sp>
        <p:nvSpPr>
          <p:cNvPr id="6" name="TextBox 5"/>
          <p:cNvSpPr txBox="1"/>
          <p:nvPr/>
        </p:nvSpPr>
        <p:spPr>
          <a:xfrm>
            <a:off x="5561297" y="5298944"/>
            <a:ext cx="1161143" cy="646331"/>
          </a:xfrm>
          <a:prstGeom prst="rect">
            <a:avLst/>
          </a:prstGeom>
          <a:noFill/>
        </p:spPr>
        <p:txBody>
          <a:bodyPr wrap="square" rtlCol="0">
            <a:spAutoFit/>
          </a:bodyPr>
          <a:lstStyle/>
          <a:p>
            <a:pPr algn="ctr"/>
            <a:r>
              <a:rPr lang="en-GB" sz="3600" dirty="0"/>
              <a:t>2</a:t>
            </a:r>
            <a:endParaRPr lang="en-GB" dirty="0"/>
          </a:p>
        </p:txBody>
      </p:sp>
      <p:sp>
        <p:nvSpPr>
          <p:cNvPr id="7" name="TextBox 6"/>
          <p:cNvSpPr txBox="1"/>
          <p:nvPr/>
        </p:nvSpPr>
        <p:spPr>
          <a:xfrm>
            <a:off x="7894321" y="5298944"/>
            <a:ext cx="1161143" cy="646331"/>
          </a:xfrm>
          <a:prstGeom prst="rect">
            <a:avLst/>
          </a:prstGeom>
          <a:noFill/>
        </p:spPr>
        <p:txBody>
          <a:bodyPr wrap="square" rtlCol="0">
            <a:spAutoFit/>
          </a:bodyPr>
          <a:lstStyle/>
          <a:p>
            <a:pPr algn="ctr"/>
            <a:r>
              <a:rPr lang="en-GB" sz="3600" dirty="0"/>
              <a:t>3</a:t>
            </a:r>
            <a:endParaRPr lang="en-GB" dirty="0"/>
          </a:p>
        </p:txBody>
      </p:sp>
      <p:grpSp>
        <p:nvGrpSpPr>
          <p:cNvPr id="14" name="Group 13"/>
          <p:cNvGrpSpPr>
            <a:grpSpLocks noChangeAspect="1"/>
          </p:cNvGrpSpPr>
          <p:nvPr/>
        </p:nvGrpSpPr>
        <p:grpSpPr>
          <a:xfrm>
            <a:off x="2819400" y="2257898"/>
            <a:ext cx="7116090" cy="2875991"/>
            <a:chOff x="3429000" y="1889760"/>
            <a:chExt cx="3550920" cy="1435116"/>
          </a:xfrm>
        </p:grpSpPr>
        <p:sp>
          <p:nvSpPr>
            <p:cNvPr id="15" name="Rectangle 14"/>
            <p:cNvSpPr/>
            <p:nvPr/>
          </p:nvSpPr>
          <p:spPr>
            <a:xfrm>
              <a:off x="3429000" y="1889760"/>
              <a:ext cx="3550920" cy="1435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879" y="2060975"/>
              <a:ext cx="1047824" cy="100691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7991" y="2063531"/>
              <a:ext cx="1029252" cy="1013416"/>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6234" y="2054477"/>
              <a:ext cx="1019750" cy="1013416"/>
            </a:xfrm>
            <a:prstGeom prst="rect">
              <a:avLst/>
            </a:prstGeom>
          </p:spPr>
        </p:pic>
      </p:grpSp>
    </p:spTree>
    <p:extLst>
      <p:ext uri="{BB962C8B-B14F-4D97-AF65-F5344CB8AC3E}">
        <p14:creationId xmlns:p14="http://schemas.microsoft.com/office/powerpoint/2010/main" val="272499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Jose	</a:t>
            </a:r>
            <a:endParaRPr lang="en-GB" sz="4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Joel</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smtClean="0"/>
              <a:t>Joe</a:t>
            </a:r>
            <a:endParaRPr lang="en-GB" sz="4400" b="1"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What was the name of the main character? </a:t>
            </a:r>
            <a:endParaRPr lang="en-GB" dirty="0"/>
          </a:p>
        </p:txBody>
      </p:sp>
    </p:spTree>
    <p:extLst>
      <p:ext uri="{BB962C8B-B14F-4D97-AF65-F5344CB8AC3E}">
        <p14:creationId xmlns:p14="http://schemas.microsoft.com/office/powerpoint/2010/main" val="380840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38C779BB-370E-4338-BF28-65A43C909975}"/>
              </a:ext>
            </a:extLst>
          </p:cNvPr>
          <p:cNvSpPr/>
          <p:nvPr/>
        </p:nvSpPr>
        <p:spPr>
          <a:xfrm>
            <a:off x="1550020"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Images</a:t>
            </a:r>
          </a:p>
        </p:txBody>
      </p:sp>
      <p:sp>
        <p:nvSpPr>
          <p:cNvPr id="5" name="Rectangle: Rounded Corners 4">
            <a:extLst>
              <a:ext uri="{FF2B5EF4-FFF2-40B4-BE49-F238E27FC236}">
                <a16:creationId xmlns="" xmlns:a16="http://schemas.microsoft.com/office/drawing/2014/main" id="{51F2800B-B6F6-42C8-B287-A1D25BEDB9DE}"/>
              </a:ext>
            </a:extLst>
          </p:cNvPr>
          <p:cNvSpPr/>
          <p:nvPr/>
        </p:nvSpPr>
        <p:spPr>
          <a:xfrm>
            <a:off x="4808034"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Words</a:t>
            </a:r>
          </a:p>
        </p:txBody>
      </p:sp>
      <p:sp>
        <p:nvSpPr>
          <p:cNvPr id="6" name="Rectangle: Rounded Corners 5">
            <a:extLst>
              <a:ext uri="{FF2B5EF4-FFF2-40B4-BE49-F238E27FC236}">
                <a16:creationId xmlns="" xmlns:a16="http://schemas.microsoft.com/office/drawing/2014/main" id="{31C6A7FC-2E87-4705-9796-400F10FD3769}"/>
              </a:ext>
            </a:extLst>
          </p:cNvPr>
          <p:cNvSpPr/>
          <p:nvPr/>
        </p:nvSpPr>
        <p:spPr>
          <a:xfrm>
            <a:off x="8066048" y="2931036"/>
            <a:ext cx="2575932" cy="125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Story</a:t>
            </a:r>
          </a:p>
        </p:txBody>
      </p:sp>
      <p:sp>
        <p:nvSpPr>
          <p:cNvPr id="7" name="TextBox 6">
            <a:extLst>
              <a:ext uri="{FF2B5EF4-FFF2-40B4-BE49-F238E27FC236}">
                <a16:creationId xmlns="" xmlns:a16="http://schemas.microsoft.com/office/drawing/2014/main" id="{9D82AE84-8976-4F19-A0BC-F4F4AAA9700F}"/>
              </a:ext>
            </a:extLst>
          </p:cNvPr>
          <p:cNvSpPr txBox="1"/>
          <p:nvPr/>
        </p:nvSpPr>
        <p:spPr>
          <a:xfrm>
            <a:off x="1561173" y="334537"/>
            <a:ext cx="8642195" cy="1200329"/>
          </a:xfrm>
          <a:prstGeom prst="rect">
            <a:avLst/>
          </a:prstGeom>
          <a:noFill/>
        </p:spPr>
        <p:txBody>
          <a:bodyPr wrap="square" rtlCol="0">
            <a:spAutoFit/>
          </a:bodyPr>
          <a:lstStyle/>
          <a:p>
            <a:r>
              <a:rPr lang="en-GB" sz="2400" dirty="0" smtClean="0"/>
              <a:t>Remember: you </a:t>
            </a:r>
            <a:r>
              <a:rPr lang="en-GB" sz="2400" dirty="0" smtClean="0"/>
              <a:t>will have </a:t>
            </a:r>
            <a:r>
              <a:rPr lang="en-GB" sz="2400" b="1" dirty="0" smtClean="0"/>
              <a:t>50 </a:t>
            </a:r>
            <a:r>
              <a:rPr lang="en-GB" sz="2400" dirty="0" smtClean="0"/>
              <a:t>seconds </a:t>
            </a:r>
            <a:r>
              <a:rPr lang="en-GB" sz="2400" dirty="0"/>
              <a:t>to memorise the following stimuli as a group</a:t>
            </a:r>
            <a:r>
              <a:rPr lang="en-GB" sz="2400" dirty="0" smtClean="0"/>
              <a:t>. The time starts when everyone has clicked on a button below. </a:t>
            </a:r>
            <a:endParaRPr lang="en-GB" sz="2400" dirty="0"/>
          </a:p>
        </p:txBody>
      </p:sp>
    </p:spTree>
    <p:extLst>
      <p:ext uri="{BB962C8B-B14F-4D97-AF65-F5344CB8AC3E}">
        <p14:creationId xmlns:p14="http://schemas.microsoft.com/office/powerpoint/2010/main" val="89178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Afternoon</a:t>
            </a:r>
            <a:endParaRPr lang="en-GB" sz="4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Morning</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dirty="0" smtClean="0"/>
              <a:t>Evening</a:t>
            </a:r>
            <a:endParaRPr lang="en-GB" sz="4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What time of day was it when the story started? </a:t>
            </a:r>
            <a:endParaRPr lang="en-GB" dirty="0"/>
          </a:p>
        </p:txBody>
      </p:sp>
    </p:spTree>
    <p:extLst>
      <p:ext uri="{BB962C8B-B14F-4D97-AF65-F5344CB8AC3E}">
        <p14:creationId xmlns:p14="http://schemas.microsoft.com/office/powerpoint/2010/main" val="70642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8581976" cy="1077218"/>
          </a:xfrm>
          <a:prstGeom prst="rect">
            <a:avLst/>
          </a:prstGeom>
          <a:noFill/>
        </p:spPr>
        <p:txBody>
          <a:bodyPr wrap="square" rtlCol="0">
            <a:spAutoFit/>
          </a:bodyPr>
          <a:lstStyle/>
          <a:p>
            <a:r>
              <a:rPr lang="en-GB" sz="3200" b="1" dirty="0"/>
              <a:t>A weather </a:t>
            </a:r>
            <a:r>
              <a:rPr lang="en-GB" sz="3200" b="1" dirty="0" smtClean="0"/>
              <a:t>report interrupted </a:t>
            </a:r>
            <a:r>
              <a:rPr lang="en-GB" sz="3200" b="1" dirty="0"/>
              <a:t>the program he was watching</a:t>
            </a:r>
            <a:endParaRPr lang="en-GB" sz="3200" b="1"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4" y="4822307"/>
            <a:ext cx="8449897" cy="1077218"/>
          </a:xfrm>
          <a:prstGeom prst="rect">
            <a:avLst/>
          </a:prstGeom>
          <a:noFill/>
        </p:spPr>
        <p:txBody>
          <a:bodyPr wrap="square" rtlCol="0">
            <a:spAutoFit/>
          </a:bodyPr>
          <a:lstStyle/>
          <a:p>
            <a:r>
              <a:rPr lang="en-GB" sz="3200" dirty="0"/>
              <a:t>He </a:t>
            </a:r>
            <a:r>
              <a:rPr lang="en-GB" sz="3200" dirty="0" smtClean="0"/>
              <a:t>saw a weather bulletin between </a:t>
            </a:r>
            <a:r>
              <a:rPr lang="en-GB" sz="3200" dirty="0"/>
              <a:t>shows</a:t>
            </a:r>
          </a:p>
          <a:p>
            <a:endParaRPr lang="en-GB" sz="32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584775"/>
          </a:xfrm>
          <a:prstGeom prst="rect">
            <a:avLst/>
          </a:prstGeom>
          <a:noFill/>
        </p:spPr>
        <p:txBody>
          <a:bodyPr wrap="square" rtlCol="0">
            <a:spAutoFit/>
          </a:bodyPr>
          <a:lstStyle/>
          <a:p>
            <a:r>
              <a:rPr lang="en-GB" sz="3200" dirty="0"/>
              <a:t>He was watching a news program</a:t>
            </a:r>
            <a:endParaRPr lang="en-GB" sz="32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How did Joe find about the weather? </a:t>
            </a:r>
            <a:endParaRPr lang="en-GB" dirty="0"/>
          </a:p>
        </p:txBody>
      </p:sp>
    </p:spTree>
    <p:extLst>
      <p:ext uri="{BB962C8B-B14F-4D97-AF65-F5344CB8AC3E}">
        <p14:creationId xmlns:p14="http://schemas.microsoft.com/office/powerpoint/2010/main" val="1938835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3" y="3766656"/>
            <a:ext cx="9171256" cy="584775"/>
          </a:xfrm>
          <a:prstGeom prst="rect">
            <a:avLst/>
          </a:prstGeom>
          <a:noFill/>
        </p:spPr>
        <p:txBody>
          <a:bodyPr wrap="square" rtlCol="0">
            <a:spAutoFit/>
          </a:bodyPr>
          <a:lstStyle/>
          <a:p>
            <a:r>
              <a:rPr lang="en-GB" sz="3200" dirty="0"/>
              <a:t>San Diego</a:t>
            </a:r>
            <a:endParaRPr lang="en-GB" sz="3200" b="1"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845088"/>
            <a:ext cx="8449897" cy="584775"/>
          </a:xfrm>
          <a:prstGeom prst="rect">
            <a:avLst/>
          </a:prstGeom>
          <a:noFill/>
        </p:spPr>
        <p:txBody>
          <a:bodyPr wrap="square" rtlCol="0">
            <a:spAutoFit/>
          </a:bodyPr>
          <a:lstStyle/>
          <a:p>
            <a:r>
              <a:rPr lang="en-GB" sz="3200" b="1" dirty="0" smtClean="0"/>
              <a:t>San </a:t>
            </a:r>
            <a:r>
              <a:rPr lang="en-GB" sz="3200" b="1" dirty="0" err="1" smtClean="0"/>
              <a:t>Fransisco</a:t>
            </a:r>
            <a:endParaRPr lang="en-GB" sz="3200" b="1"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785176" cy="584775"/>
          </a:xfrm>
          <a:prstGeom prst="rect">
            <a:avLst/>
          </a:prstGeom>
          <a:noFill/>
        </p:spPr>
        <p:txBody>
          <a:bodyPr wrap="square" rtlCol="0">
            <a:spAutoFit/>
          </a:bodyPr>
          <a:lstStyle/>
          <a:p>
            <a:r>
              <a:rPr lang="en-GB" sz="3200" dirty="0" smtClean="0"/>
              <a:t>San Jose</a:t>
            </a:r>
            <a:endParaRPr lang="en-GB" sz="32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Where was the weather predicted to be bad</a:t>
            </a:r>
            <a:endParaRPr lang="en-GB" dirty="0"/>
          </a:p>
        </p:txBody>
      </p:sp>
    </p:spTree>
    <p:extLst>
      <p:ext uri="{BB962C8B-B14F-4D97-AF65-F5344CB8AC3E}">
        <p14:creationId xmlns:p14="http://schemas.microsoft.com/office/powerpoint/2010/main" val="1098758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Sunday</a:t>
            </a:r>
            <a:endParaRPr lang="en-GB" sz="4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smtClean="0"/>
              <a:t>Tuesday</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smtClean="0"/>
              <a:t>Monday</a:t>
            </a:r>
            <a:endParaRPr lang="en-GB" sz="4400" b="1"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AU" dirty="0" smtClean="0"/>
              <a:t>What day did the story take place</a:t>
            </a:r>
            <a:endParaRPr lang="en-GB" dirty="0"/>
          </a:p>
        </p:txBody>
      </p:sp>
    </p:spTree>
    <p:extLst>
      <p:ext uri="{BB962C8B-B14F-4D97-AF65-F5344CB8AC3E}">
        <p14:creationId xmlns:p14="http://schemas.microsoft.com/office/powerpoint/2010/main" val="2576508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drop </a:t>
            </a:r>
            <a:r>
              <a:rPr lang="en-GB" sz="4400" dirty="0"/>
              <a:t>by fifteen degrees</a:t>
            </a:r>
            <a:endParaRPr lang="en-GB" sz="4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a:t>d</a:t>
            </a:r>
            <a:r>
              <a:rPr lang="en-GB" sz="4400" dirty="0" smtClean="0"/>
              <a:t>rop by four degrees</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a:t>drop to </a:t>
            </a:r>
            <a:r>
              <a:rPr lang="en-GB" sz="4400" b="1" dirty="0" smtClean="0"/>
              <a:t>fifteen degrees</a:t>
            </a:r>
            <a:endParaRPr lang="en-GB" sz="4400" b="1"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What was predicted to happen to the temperature</a:t>
            </a:r>
            <a:endParaRPr lang="en-GB" dirty="0"/>
          </a:p>
        </p:txBody>
      </p:sp>
    </p:spTree>
    <p:extLst>
      <p:ext uri="{BB962C8B-B14F-4D97-AF65-F5344CB8AC3E}">
        <p14:creationId xmlns:p14="http://schemas.microsoft.com/office/powerpoint/2010/main" val="3922839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b="1" dirty="0"/>
              <a:t>Watch old movies</a:t>
            </a:r>
            <a:endParaRPr lang="en-GB" sz="4400" b="1"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a:t>Go back to watching </a:t>
            </a:r>
            <a:r>
              <a:rPr lang="en-GB" sz="4400" dirty="0" smtClean="0"/>
              <a:t>TV programs</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dirty="0"/>
              <a:t>Call in sick</a:t>
            </a:r>
            <a:endParaRPr lang="en-GB" sz="4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fontScale="90000"/>
          </a:bodyPr>
          <a:lstStyle/>
          <a:p>
            <a:pPr algn="ctr" hangingPunct="0"/>
            <a:r>
              <a:rPr lang="en-GB" sz="2800" dirty="0" smtClean="0"/>
              <a:t>Story Question</a:t>
            </a:r>
            <a:br>
              <a:rPr lang="en-GB" sz="2800" dirty="0" smtClean="0"/>
            </a:br>
            <a:r>
              <a:rPr lang="en-GB" dirty="0"/>
              <a:t>What did the main character do when he heard the news? </a:t>
            </a:r>
            <a:endParaRPr lang="en-GB" dirty="0"/>
          </a:p>
        </p:txBody>
      </p:sp>
    </p:spTree>
    <p:extLst>
      <p:ext uri="{BB962C8B-B14F-4D97-AF65-F5344CB8AC3E}">
        <p14:creationId xmlns:p14="http://schemas.microsoft.com/office/powerpoint/2010/main" val="421802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2665144" y="3543299"/>
            <a:ext cx="9171256" cy="769441"/>
          </a:xfrm>
          <a:prstGeom prst="rect">
            <a:avLst/>
          </a:prstGeom>
          <a:noFill/>
        </p:spPr>
        <p:txBody>
          <a:bodyPr wrap="square" rtlCol="0">
            <a:spAutoFit/>
          </a:bodyPr>
          <a:lstStyle/>
          <a:p>
            <a:r>
              <a:rPr lang="en-GB" sz="4400" dirty="0" smtClean="0"/>
              <a:t>15</a:t>
            </a:r>
            <a:endParaRPr lang="en-GB" sz="4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2665143" y="4580928"/>
            <a:ext cx="8449897" cy="769441"/>
          </a:xfrm>
          <a:prstGeom prst="rect">
            <a:avLst/>
          </a:prstGeom>
          <a:noFill/>
        </p:spPr>
        <p:txBody>
          <a:bodyPr wrap="square" rtlCol="0">
            <a:spAutoFit/>
          </a:bodyPr>
          <a:lstStyle/>
          <a:p>
            <a:r>
              <a:rPr lang="en-GB" sz="4400" dirty="0"/>
              <a:t>2</a:t>
            </a:r>
            <a:endParaRPr lang="en-GB" sz="4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2665144" y="2505670"/>
            <a:ext cx="8094296" cy="769441"/>
          </a:xfrm>
          <a:prstGeom prst="rect">
            <a:avLst/>
          </a:prstGeom>
          <a:noFill/>
        </p:spPr>
        <p:txBody>
          <a:bodyPr wrap="square" rtlCol="0">
            <a:spAutoFit/>
          </a:bodyPr>
          <a:lstStyle/>
          <a:p>
            <a:r>
              <a:rPr lang="en-GB" sz="4400" b="1" dirty="0"/>
              <a:t>4</a:t>
            </a:r>
            <a:endParaRPr lang="en-GB" sz="4400" b="1"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1862254" y="4757856"/>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1862254" y="2646554"/>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hangingPunct="0"/>
            <a:r>
              <a:rPr lang="en-GB" sz="2800" dirty="0" smtClean="0"/>
              <a:t>Story Question</a:t>
            </a:r>
            <a:br>
              <a:rPr lang="en-GB" sz="2800" dirty="0" smtClean="0"/>
            </a:br>
            <a:r>
              <a:rPr lang="en-GB" dirty="0"/>
              <a:t>How many inches of rain were forecast</a:t>
            </a:r>
            <a:endParaRPr lang="en-GB" dirty="0"/>
          </a:p>
        </p:txBody>
      </p:sp>
    </p:spTree>
    <p:extLst>
      <p:ext uri="{BB962C8B-B14F-4D97-AF65-F5344CB8AC3E}">
        <p14:creationId xmlns:p14="http://schemas.microsoft.com/office/powerpoint/2010/main" val="1397922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child</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BLUEBIRD</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chapel</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14632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CANARY</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socks</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robin</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1183128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hammer</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SKIRT</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apple</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95690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Bluebird</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5" name="TextBox 4">
            <a:extLst>
              <a:ext uri="{FF2B5EF4-FFF2-40B4-BE49-F238E27FC236}">
                <a16:creationId xmlns="" xmlns:a16="http://schemas.microsoft.com/office/drawing/2014/main" id="{85B1B715-13F4-4ED4-AA8E-2510299DB547}"/>
              </a:ext>
            </a:extLst>
          </p:cNvPr>
          <p:cNvSpPr txBox="1"/>
          <p:nvPr/>
        </p:nvSpPr>
        <p:spPr>
          <a:xfrm>
            <a:off x="4460736" y="5704899"/>
            <a:ext cx="2442117" cy="646331"/>
          </a:xfrm>
          <a:prstGeom prst="rect">
            <a:avLst/>
          </a:prstGeom>
          <a:noFill/>
        </p:spPr>
        <p:txBody>
          <a:bodyPr wrap="square" rtlCol="0">
            <a:spAutoFit/>
          </a:bodyPr>
          <a:lstStyle/>
          <a:p>
            <a:pPr algn="ctr"/>
            <a:r>
              <a:rPr lang="en-GB" dirty="0"/>
              <a:t>Click </a:t>
            </a:r>
            <a:r>
              <a:rPr lang="en-GB" dirty="0" smtClean="0"/>
              <a:t>Next Word when you’re ready</a:t>
            </a:r>
            <a:endParaRPr lang="en-GB" dirty="0"/>
          </a:p>
        </p:txBody>
      </p:sp>
      <p:sp>
        <p:nvSpPr>
          <p:cNvPr id="6" name="Rounded Rectangle 5"/>
          <p:cNvSpPr/>
          <p:nvPr/>
        </p:nvSpPr>
        <p:spPr>
          <a:xfrm>
            <a:off x="4701354" y="50393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2" name="TextBox 1"/>
          <p:cNvSpPr txBox="1"/>
          <p:nvPr/>
        </p:nvSpPr>
        <p:spPr>
          <a:xfrm>
            <a:off x="8361680" y="3657600"/>
            <a:ext cx="1971040" cy="1200329"/>
          </a:xfrm>
          <a:prstGeom prst="rect">
            <a:avLst/>
          </a:prstGeom>
          <a:noFill/>
        </p:spPr>
        <p:txBody>
          <a:bodyPr wrap="square" rtlCol="0">
            <a:spAutoFit/>
          </a:bodyPr>
          <a:lstStyle/>
          <a:p>
            <a:r>
              <a:rPr lang="en-GB" i="1" dirty="0" smtClean="0">
                <a:solidFill>
                  <a:srgbClr val="FF0000"/>
                </a:solidFill>
              </a:rPr>
              <a:t>Can we have a max time that one word will stay up (e.g. 2 seconds)</a:t>
            </a:r>
            <a:endParaRPr lang="en-GB" i="1" dirty="0">
              <a:solidFill>
                <a:srgbClr val="FF0000"/>
              </a:solidFill>
            </a:endParaRPr>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smtClean="0"/>
              <a:t>1/12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0:50</a:t>
            </a:r>
            <a:endParaRPr lang="en-GB" dirty="0"/>
          </a:p>
        </p:txBody>
      </p:sp>
    </p:spTree>
    <p:extLst>
      <p:ext uri="{BB962C8B-B14F-4D97-AF65-F5344CB8AC3E}">
        <p14:creationId xmlns:p14="http://schemas.microsoft.com/office/powerpoint/2010/main" val="3854024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shirt</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saw</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wren</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2524087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CHISEL</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274142" y="2598233"/>
            <a:ext cx="4264718" cy="923330"/>
          </a:xfrm>
          <a:prstGeom prst="rect">
            <a:avLst/>
          </a:prstGeom>
          <a:noFill/>
        </p:spPr>
        <p:txBody>
          <a:bodyPr wrap="square" rtlCol="0">
            <a:spAutoFit/>
          </a:bodyPr>
          <a:lstStyle/>
          <a:p>
            <a:pPr algn="ctr"/>
            <a:r>
              <a:rPr lang="en-GB" sz="5400" dirty="0" smtClean="0"/>
              <a:t>SCREWDRIVER</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sparrow</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3999348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silver</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NAILS</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EAGLE</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994674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CROW</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rock</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rook</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4233980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745DEBB-7FA9-4C52-932D-C6439E6A9AD5}"/>
              </a:ext>
            </a:extLst>
          </p:cNvPr>
          <p:cNvSpPr txBox="1"/>
          <p:nvPr/>
        </p:nvSpPr>
        <p:spPr>
          <a:xfrm>
            <a:off x="650241" y="2598233"/>
            <a:ext cx="3207340" cy="923330"/>
          </a:xfrm>
          <a:prstGeom prst="rect">
            <a:avLst/>
          </a:prstGeom>
          <a:noFill/>
        </p:spPr>
        <p:txBody>
          <a:bodyPr wrap="square" rtlCol="0">
            <a:spAutoFit/>
          </a:bodyPr>
          <a:lstStyle/>
          <a:p>
            <a:pPr algn="ctr"/>
            <a:r>
              <a:rPr lang="en-GB" sz="5400" dirty="0" smtClean="0"/>
              <a:t>BLOUSE</a:t>
            </a:r>
            <a:endParaRPr lang="en-GB" sz="5400" dirty="0"/>
          </a:p>
        </p:txBody>
      </p:sp>
      <p:sp>
        <p:nvSpPr>
          <p:cNvPr id="6" name="TextBox 5">
            <a:extLst>
              <a:ext uri="{FF2B5EF4-FFF2-40B4-BE49-F238E27FC236}">
                <a16:creationId xmlns="" xmlns:a16="http://schemas.microsoft.com/office/drawing/2014/main" id="{15CF00B5-FFF9-4E96-B9E0-B0EB6B19E53D}"/>
              </a:ext>
            </a:extLst>
          </p:cNvPr>
          <p:cNvSpPr txBox="1"/>
          <p:nvPr/>
        </p:nvSpPr>
        <p:spPr>
          <a:xfrm>
            <a:off x="4480560" y="2598233"/>
            <a:ext cx="3641739" cy="923330"/>
          </a:xfrm>
          <a:prstGeom prst="rect">
            <a:avLst/>
          </a:prstGeom>
          <a:noFill/>
        </p:spPr>
        <p:txBody>
          <a:bodyPr wrap="square" rtlCol="0">
            <a:spAutoFit/>
          </a:bodyPr>
          <a:lstStyle/>
          <a:p>
            <a:pPr algn="ctr"/>
            <a:r>
              <a:rPr lang="en-GB" sz="5400" dirty="0" smtClean="0"/>
              <a:t>PANTS</a:t>
            </a:r>
            <a:endParaRPr lang="en-GB" sz="5400" dirty="0"/>
          </a:p>
        </p:txBody>
      </p:sp>
      <p:sp>
        <p:nvSpPr>
          <p:cNvPr id="7" name="TextBox 6">
            <a:extLst>
              <a:ext uri="{FF2B5EF4-FFF2-40B4-BE49-F238E27FC236}">
                <a16:creationId xmlns="" xmlns:a16="http://schemas.microsoft.com/office/drawing/2014/main" id="{31DF7826-7E8B-47C1-9D5C-B9F9D81089A8}"/>
              </a:ext>
            </a:extLst>
          </p:cNvPr>
          <p:cNvSpPr txBox="1"/>
          <p:nvPr/>
        </p:nvSpPr>
        <p:spPr>
          <a:xfrm>
            <a:off x="8788400" y="2598233"/>
            <a:ext cx="2823984" cy="923330"/>
          </a:xfrm>
          <a:prstGeom prst="rect">
            <a:avLst/>
          </a:prstGeom>
          <a:noFill/>
        </p:spPr>
        <p:txBody>
          <a:bodyPr wrap="square" rtlCol="0">
            <a:spAutoFit/>
          </a:bodyPr>
          <a:lstStyle/>
          <a:p>
            <a:pPr algn="ctr"/>
            <a:r>
              <a:rPr lang="en-GB" sz="5400" dirty="0" smtClean="0"/>
              <a:t>WRENCH</a:t>
            </a:r>
            <a:endParaRPr lang="en-GB" sz="5400" dirty="0"/>
          </a:p>
        </p:txBody>
      </p:sp>
      <p:sp>
        <p:nvSpPr>
          <p:cNvPr id="8" name="Rectangle 7">
            <a:extLst>
              <a:ext uri="{FF2B5EF4-FFF2-40B4-BE49-F238E27FC236}">
                <a16:creationId xmlns="" xmlns:a16="http://schemas.microsoft.com/office/drawing/2014/main" id="{E9DB0663-DC8B-4EDE-A805-1F73B86479B8}"/>
              </a:ext>
            </a:extLst>
          </p:cNvPr>
          <p:cNvSpPr/>
          <p:nvPr/>
        </p:nvSpPr>
        <p:spPr>
          <a:xfrm>
            <a:off x="1862254" y="3702205"/>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 xmlns:a16="http://schemas.microsoft.com/office/drawing/2014/main" id="{230B9AE7-C242-40E9-8EDB-BF55442A9F75}"/>
              </a:ext>
            </a:extLst>
          </p:cNvPr>
          <p:cNvSpPr/>
          <p:nvPr/>
        </p:nvSpPr>
        <p:spPr>
          <a:xfrm>
            <a:off x="5850669" y="3698491"/>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 xmlns:a16="http://schemas.microsoft.com/office/drawing/2014/main" id="{35C0608A-21AF-4F57-B770-C530345E2A86}"/>
              </a:ext>
            </a:extLst>
          </p:cNvPr>
          <p:cNvSpPr/>
          <p:nvPr/>
        </p:nvSpPr>
        <p:spPr>
          <a:xfrm>
            <a:off x="9660666" y="3694777"/>
            <a:ext cx="713678" cy="713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 xmlns:a16="http://schemas.microsoft.com/office/drawing/2014/main" id="{09B808F7-43C7-4AF8-B0FF-99B9BD655DA5}"/>
              </a:ext>
            </a:extLst>
          </p:cNvPr>
          <p:cNvSpPr>
            <a:spLocks noGrp="1"/>
          </p:cNvSpPr>
          <p:nvPr>
            <p:ph type="title"/>
          </p:nvPr>
        </p:nvSpPr>
        <p:spPr>
          <a:xfrm>
            <a:off x="1050073" y="519568"/>
            <a:ext cx="10515600" cy="1325563"/>
          </a:xfrm>
        </p:spPr>
        <p:txBody>
          <a:bodyPr>
            <a:normAutofit/>
          </a:bodyPr>
          <a:lstStyle/>
          <a:p>
            <a:pPr algn="ctr"/>
            <a:r>
              <a:rPr lang="en-GB" dirty="0" smtClean="0"/>
              <a:t>Which </a:t>
            </a:r>
            <a:r>
              <a:rPr lang="en-GB" dirty="0"/>
              <a:t>of the following are target words </a:t>
            </a:r>
            <a:br>
              <a:rPr lang="en-GB" dirty="0"/>
            </a:br>
            <a:r>
              <a:rPr lang="en-GB" dirty="0"/>
              <a:t>(tick </a:t>
            </a:r>
            <a:r>
              <a:rPr lang="en-GB" dirty="0" smtClean="0"/>
              <a:t>ALL that apply</a:t>
            </a:r>
            <a:r>
              <a:rPr lang="en-GB" dirty="0"/>
              <a:t>, then hit next)</a:t>
            </a:r>
          </a:p>
        </p:txBody>
      </p:sp>
      <p:sp>
        <p:nvSpPr>
          <p:cNvPr id="13" name="Rectangle: Rounded Corners 12">
            <a:extLst>
              <a:ext uri="{FF2B5EF4-FFF2-40B4-BE49-F238E27FC236}">
                <a16:creationId xmlns="" xmlns:a16="http://schemas.microsoft.com/office/drawing/2014/main" id="{A9B196A3-D83B-41D4-B6B8-9AC04B9151CD}"/>
              </a:ext>
            </a:extLst>
          </p:cNvPr>
          <p:cNvSpPr/>
          <p:nvPr/>
        </p:nvSpPr>
        <p:spPr>
          <a:xfrm>
            <a:off x="5098895" y="5424032"/>
            <a:ext cx="225440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t>Next</a:t>
            </a:r>
            <a:endParaRPr lang="en-GB" b="1" dirty="0"/>
          </a:p>
        </p:txBody>
      </p:sp>
    </p:spTree>
    <p:extLst>
      <p:ext uri="{BB962C8B-B14F-4D97-AF65-F5344CB8AC3E}">
        <p14:creationId xmlns:p14="http://schemas.microsoft.com/office/powerpoint/2010/main" val="385278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Chisel</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solidFill>
                  <a:srgbClr val="FF0000"/>
                </a:solidFill>
              </a:rPr>
              <a:t>Words </a:t>
            </a:r>
            <a:r>
              <a:rPr lang="en-GB" sz="2400" dirty="0" smtClean="0">
                <a:solidFill>
                  <a:srgbClr val="FF0000"/>
                </a:solidFill>
              </a:rPr>
              <a:t>TEST</a:t>
            </a:r>
            <a:endParaRPr lang="en-GB" dirty="0">
              <a:solidFill>
                <a:srgbClr val="FF0000"/>
              </a:solidFill>
            </a:endParaRPr>
          </a:p>
        </p:txBody>
      </p:sp>
      <p:sp>
        <p:nvSpPr>
          <p:cNvPr id="6" name="Rounded Rectangle 5"/>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7" name="Right Arrow 6"/>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0" name="Rounded Rectangle 9"/>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1" name="TextBox 10"/>
          <p:cNvSpPr txBox="1"/>
          <p:nvPr/>
        </p:nvSpPr>
        <p:spPr>
          <a:xfrm>
            <a:off x="5384800" y="6351230"/>
            <a:ext cx="670560" cy="369332"/>
          </a:xfrm>
          <a:prstGeom prst="rect">
            <a:avLst/>
          </a:prstGeom>
          <a:noFill/>
        </p:spPr>
        <p:txBody>
          <a:bodyPr wrap="square" rtlCol="0">
            <a:spAutoFit/>
          </a:bodyPr>
          <a:lstStyle/>
          <a:p>
            <a:r>
              <a:rPr lang="en-GB" dirty="0"/>
              <a:t>2</a:t>
            </a:r>
            <a:r>
              <a:rPr lang="en-GB" dirty="0" smtClean="0"/>
              <a:t>/12</a:t>
            </a:r>
            <a:endParaRPr lang="en-GB" dirty="0"/>
          </a:p>
        </p:txBody>
      </p:sp>
      <p:sp>
        <p:nvSpPr>
          <p:cNvPr id="12" name="TextBox 11"/>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0:47</a:t>
            </a:r>
            <a:endParaRPr lang="en-GB" dirty="0"/>
          </a:p>
        </p:txBody>
      </p:sp>
    </p:spTree>
    <p:extLst>
      <p:ext uri="{BB962C8B-B14F-4D97-AF65-F5344CB8AC3E}">
        <p14:creationId xmlns:p14="http://schemas.microsoft.com/office/powerpoint/2010/main" val="96748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Eagle</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9" name="TextBox 8">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4" name="TextBox 13">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15" name="Rounded Rectangle 1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16" name="Right Arrow 1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18" name="Rounded Rectangle 1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19" name="TextBox 18"/>
          <p:cNvSpPr txBox="1"/>
          <p:nvPr/>
        </p:nvSpPr>
        <p:spPr>
          <a:xfrm>
            <a:off x="5384800" y="6351230"/>
            <a:ext cx="670560" cy="369332"/>
          </a:xfrm>
          <a:prstGeom prst="rect">
            <a:avLst/>
          </a:prstGeom>
          <a:noFill/>
        </p:spPr>
        <p:txBody>
          <a:bodyPr wrap="square" rtlCol="0">
            <a:spAutoFit/>
          </a:bodyPr>
          <a:lstStyle/>
          <a:p>
            <a:r>
              <a:rPr lang="en-GB" dirty="0"/>
              <a:t>3</a:t>
            </a:r>
            <a:r>
              <a:rPr lang="en-GB" dirty="0" smtClean="0"/>
              <a:t>/12</a:t>
            </a:r>
            <a:endParaRPr lang="en-GB" dirty="0"/>
          </a:p>
        </p:txBody>
      </p:sp>
      <p:sp>
        <p:nvSpPr>
          <p:cNvPr id="20" name="TextBox 1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0:42</a:t>
            </a:r>
            <a:endParaRPr lang="en-GB" dirty="0"/>
          </a:p>
        </p:txBody>
      </p:sp>
    </p:spTree>
    <p:extLst>
      <p:ext uri="{BB962C8B-B14F-4D97-AF65-F5344CB8AC3E}">
        <p14:creationId xmlns:p14="http://schemas.microsoft.com/office/powerpoint/2010/main" val="41908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3787202" cy="923330"/>
          </a:xfrm>
          <a:prstGeom prst="rect">
            <a:avLst/>
          </a:prstGeom>
          <a:noFill/>
        </p:spPr>
        <p:txBody>
          <a:bodyPr wrap="square" rtlCol="0">
            <a:spAutoFit/>
          </a:bodyPr>
          <a:lstStyle/>
          <a:p>
            <a:r>
              <a:rPr lang="en-GB" sz="5400" dirty="0" smtClean="0"/>
              <a:t>Screwdriver</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4</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0:39</a:t>
            </a:r>
            <a:endParaRPr lang="en-GB" dirty="0"/>
          </a:p>
        </p:txBody>
      </p:sp>
    </p:spTree>
    <p:extLst>
      <p:ext uri="{BB962C8B-B14F-4D97-AF65-F5344CB8AC3E}">
        <p14:creationId xmlns:p14="http://schemas.microsoft.com/office/powerpoint/2010/main" val="19736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Crow</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5</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0:35</a:t>
            </a:r>
            <a:endParaRPr lang="en-GB" dirty="0"/>
          </a:p>
        </p:txBody>
      </p:sp>
    </p:spTree>
    <p:extLst>
      <p:ext uri="{BB962C8B-B14F-4D97-AF65-F5344CB8AC3E}">
        <p14:creationId xmlns:p14="http://schemas.microsoft.com/office/powerpoint/2010/main" val="97040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95A99A-8B7D-4893-BA17-C5B4EA82F5DA}"/>
              </a:ext>
            </a:extLst>
          </p:cNvPr>
          <p:cNvSpPr txBox="1"/>
          <p:nvPr/>
        </p:nvSpPr>
        <p:spPr>
          <a:xfrm>
            <a:off x="4828478" y="2598233"/>
            <a:ext cx="2843561" cy="923330"/>
          </a:xfrm>
          <a:prstGeom prst="rect">
            <a:avLst/>
          </a:prstGeom>
          <a:noFill/>
        </p:spPr>
        <p:txBody>
          <a:bodyPr wrap="square" rtlCol="0">
            <a:spAutoFit/>
          </a:bodyPr>
          <a:lstStyle/>
          <a:p>
            <a:r>
              <a:rPr lang="en-GB" sz="5400" dirty="0" smtClean="0"/>
              <a:t>Wrench</a:t>
            </a:r>
            <a:endParaRPr lang="en-GB" sz="5400" dirty="0"/>
          </a:p>
        </p:txBody>
      </p:sp>
      <p:sp>
        <p:nvSpPr>
          <p:cNvPr id="3" name="TextBox 2">
            <a:extLst>
              <a:ext uri="{FF2B5EF4-FFF2-40B4-BE49-F238E27FC236}">
                <a16:creationId xmlns="" xmlns:a16="http://schemas.microsoft.com/office/drawing/2014/main" id="{B2A0ECF0-331A-4EB2-86F3-77CAECDBE218}"/>
              </a:ext>
            </a:extLst>
          </p:cNvPr>
          <p:cNvSpPr txBox="1"/>
          <p:nvPr/>
        </p:nvSpPr>
        <p:spPr>
          <a:xfrm>
            <a:off x="524107" y="289932"/>
            <a:ext cx="2832410" cy="461665"/>
          </a:xfrm>
          <a:prstGeom prst="rect">
            <a:avLst/>
          </a:prstGeom>
          <a:noFill/>
        </p:spPr>
        <p:txBody>
          <a:bodyPr wrap="square" rtlCol="0">
            <a:spAutoFit/>
          </a:bodyPr>
          <a:lstStyle/>
          <a:p>
            <a:r>
              <a:rPr lang="en-GB" sz="2400" dirty="0"/>
              <a:t>Words </a:t>
            </a:r>
            <a:r>
              <a:rPr lang="en-GB" sz="2400" dirty="0" smtClean="0"/>
              <a:t>TEST</a:t>
            </a:r>
            <a:endParaRPr lang="en-GB" dirty="0"/>
          </a:p>
        </p:txBody>
      </p:sp>
      <p:sp>
        <p:nvSpPr>
          <p:cNvPr id="5" name="Rounded Rectangle 4"/>
          <p:cNvSpPr/>
          <p:nvPr/>
        </p:nvSpPr>
        <p:spPr>
          <a:xfrm>
            <a:off x="5711159"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Next Word</a:t>
            </a:r>
            <a:endParaRPr lang="en-GB" dirty="0"/>
          </a:p>
        </p:txBody>
      </p:sp>
      <p:sp>
        <p:nvSpPr>
          <p:cNvPr id="6" name="Right Arrow 5"/>
          <p:cNvSpPr/>
          <p:nvPr/>
        </p:nvSpPr>
        <p:spPr>
          <a:xfrm flipH="1">
            <a:off x="9170267" y="119444"/>
            <a:ext cx="1574800" cy="80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64320" y="883920"/>
            <a:ext cx="2133600" cy="923330"/>
          </a:xfrm>
          <a:prstGeom prst="rect">
            <a:avLst/>
          </a:prstGeom>
          <a:noFill/>
        </p:spPr>
        <p:txBody>
          <a:bodyPr wrap="square" rtlCol="0">
            <a:spAutoFit/>
          </a:bodyPr>
          <a:lstStyle/>
          <a:p>
            <a:r>
              <a:rPr lang="en-GB" i="1" dirty="0" smtClean="0"/>
              <a:t>Click the arrow to go back to the options page</a:t>
            </a:r>
            <a:endParaRPr lang="en-GB" i="1" dirty="0"/>
          </a:p>
        </p:txBody>
      </p:sp>
      <p:sp>
        <p:nvSpPr>
          <p:cNvPr id="8" name="Rounded Rectangle 7"/>
          <p:cNvSpPr/>
          <p:nvPr/>
        </p:nvSpPr>
        <p:spPr>
          <a:xfrm>
            <a:off x="3509660" y="4836160"/>
            <a:ext cx="1960880" cy="57912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Previous Word</a:t>
            </a:r>
            <a:endParaRPr lang="en-GB" dirty="0"/>
          </a:p>
        </p:txBody>
      </p:sp>
      <p:sp>
        <p:nvSpPr>
          <p:cNvPr id="9" name="TextBox 8"/>
          <p:cNvSpPr txBox="1"/>
          <p:nvPr/>
        </p:nvSpPr>
        <p:spPr>
          <a:xfrm>
            <a:off x="5384800" y="6351230"/>
            <a:ext cx="670560" cy="369332"/>
          </a:xfrm>
          <a:prstGeom prst="rect">
            <a:avLst/>
          </a:prstGeom>
          <a:noFill/>
        </p:spPr>
        <p:txBody>
          <a:bodyPr wrap="square" rtlCol="0">
            <a:spAutoFit/>
          </a:bodyPr>
          <a:lstStyle/>
          <a:p>
            <a:r>
              <a:rPr lang="en-GB" dirty="0"/>
              <a:t>6</a:t>
            </a:r>
            <a:r>
              <a:rPr lang="en-GB" dirty="0" smtClean="0"/>
              <a:t>/12</a:t>
            </a:r>
            <a:endParaRPr lang="en-GB" dirty="0"/>
          </a:p>
        </p:txBody>
      </p:sp>
      <p:sp>
        <p:nvSpPr>
          <p:cNvPr id="10" name="TextBox 9"/>
          <p:cNvSpPr txBox="1"/>
          <p:nvPr/>
        </p:nvSpPr>
        <p:spPr>
          <a:xfrm>
            <a:off x="10139680" y="5980836"/>
            <a:ext cx="2052320" cy="646331"/>
          </a:xfrm>
          <a:prstGeom prst="rect">
            <a:avLst/>
          </a:prstGeom>
          <a:noFill/>
        </p:spPr>
        <p:txBody>
          <a:bodyPr wrap="square" rtlCol="0">
            <a:spAutoFit/>
          </a:bodyPr>
          <a:lstStyle/>
          <a:p>
            <a:r>
              <a:rPr lang="en-GB" dirty="0" smtClean="0"/>
              <a:t>Time remaining:</a:t>
            </a:r>
          </a:p>
          <a:p>
            <a:r>
              <a:rPr lang="en-GB" dirty="0" smtClean="0"/>
              <a:t>0:30</a:t>
            </a:r>
            <a:endParaRPr lang="en-GB" dirty="0"/>
          </a:p>
        </p:txBody>
      </p:sp>
    </p:spTree>
    <p:extLst>
      <p:ext uri="{BB962C8B-B14F-4D97-AF65-F5344CB8AC3E}">
        <p14:creationId xmlns:p14="http://schemas.microsoft.com/office/powerpoint/2010/main" val="107664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3288</TotalTime>
  <Words>943</Words>
  <Application>Microsoft Office PowerPoint</Application>
  <PresentationFormat>Widescreen</PresentationFormat>
  <Paragraphs>265</Paragraphs>
  <Slides>44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we will ask you some questions about the stimuli.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 Question What was the name of the main character? </vt:lpstr>
      <vt:lpstr>Story Question What time of day was it when the story started? </vt:lpstr>
      <vt:lpstr>Story Question How did Joe find about the weather? </vt:lpstr>
      <vt:lpstr>Story Question Where was the weather predicted to be bad</vt:lpstr>
      <vt:lpstr>Story Question What day did the story take place</vt:lpstr>
      <vt:lpstr>Story Question What was predicted to happen to the temperature</vt:lpstr>
      <vt:lpstr>Story Question What did the main character do when he heard the news? </vt:lpstr>
      <vt:lpstr>Story Question How many inches of rain were forecast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lpstr>Which of the following are target words  (tick ALL that apply, then hit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mycomputer</dc:creator>
  <cp:lastModifiedBy>mycomputer</cp:lastModifiedBy>
  <cp:revision>104</cp:revision>
  <dcterms:created xsi:type="dcterms:W3CDTF">2018-03-28T21:17:57Z</dcterms:created>
  <dcterms:modified xsi:type="dcterms:W3CDTF">2018-04-09T03:05:34Z</dcterms:modified>
</cp:coreProperties>
</file>