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80" r:id="rId3"/>
    <p:sldId id="260" r:id="rId4"/>
    <p:sldId id="261" r:id="rId5"/>
    <p:sldId id="344" r:id="rId6"/>
    <p:sldId id="257" r:id="rId7"/>
    <p:sldId id="348" r:id="rId8"/>
    <p:sldId id="347" r:id="rId9"/>
    <p:sldId id="346" r:id="rId10"/>
    <p:sldId id="259" r:id="rId11"/>
    <p:sldId id="262" r:id="rId12"/>
    <p:sldId id="264" r:id="rId13"/>
    <p:sldId id="265" r:id="rId14"/>
    <p:sldId id="266" r:id="rId15"/>
    <p:sldId id="267" r:id="rId16"/>
    <p:sldId id="268" r:id="rId17"/>
    <p:sldId id="269" r:id="rId18"/>
    <p:sldId id="270" r:id="rId19"/>
    <p:sldId id="271" r:id="rId20"/>
    <p:sldId id="274" r:id="rId21"/>
    <p:sldId id="275" r:id="rId22"/>
    <p:sldId id="272" r:id="rId23"/>
    <p:sldId id="278" r:id="rId24"/>
    <p:sldId id="277" r:id="rId25"/>
    <p:sldId id="273" r:id="rId26"/>
    <p:sldId id="276" r:id="rId27"/>
    <p:sldId id="279" r:id="rId28"/>
    <p:sldId id="282" r:id="rId29"/>
    <p:sldId id="284" r:id="rId30"/>
    <p:sldId id="299" r:id="rId31"/>
    <p:sldId id="302" r:id="rId32"/>
    <p:sldId id="303" r:id="rId33"/>
    <p:sldId id="304" r:id="rId34"/>
    <p:sldId id="308" r:id="rId35"/>
    <p:sldId id="309" r:id="rId36"/>
    <p:sldId id="283" r:id="rId37"/>
    <p:sldId id="286" r:id="rId38"/>
    <p:sldId id="285" r:id="rId39"/>
    <p:sldId id="287" r:id="rId40"/>
    <p:sldId id="288" r:id="rId41"/>
    <p:sldId id="289" r:id="rId42"/>
    <p:sldId id="290" r:id="rId43"/>
    <p:sldId id="291" r:id="rId44"/>
    <p:sldId id="292" r:id="rId45"/>
    <p:sldId id="293" r:id="rId46"/>
    <p:sldId id="294" r:id="rId47"/>
    <p:sldId id="295" r:id="rId48"/>
    <p:sldId id="343" r:id="rId49"/>
    <p:sldId id="298" r:id="rId50"/>
    <p:sldId id="310" r:id="rId51"/>
    <p:sldId id="311" r:id="rId52"/>
    <p:sldId id="312" r:id="rId53"/>
    <p:sldId id="313" r:id="rId54"/>
    <p:sldId id="315" r:id="rId55"/>
    <p:sldId id="316" r:id="rId56"/>
    <p:sldId id="317" r:id="rId57"/>
    <p:sldId id="318" r:id="rId58"/>
    <p:sldId id="320" r:id="rId59"/>
    <p:sldId id="321" r:id="rId60"/>
    <p:sldId id="345" r:id="rId61"/>
    <p:sldId id="324" r:id="rId62"/>
    <p:sldId id="333" r:id="rId63"/>
    <p:sldId id="327" r:id="rId64"/>
    <p:sldId id="329" r:id="rId65"/>
    <p:sldId id="331" r:id="rId66"/>
    <p:sldId id="332" r:id="rId67"/>
    <p:sldId id="334" r:id="rId68"/>
    <p:sldId id="335" r:id="rId69"/>
    <p:sldId id="336" r:id="rId70"/>
    <p:sldId id="337" r:id="rId71"/>
    <p:sldId id="338" r:id="rId72"/>
    <p:sldId id="339" r:id="rId73"/>
    <p:sldId id="340" r:id="rId74"/>
    <p:sldId id="341" r:id="rId75"/>
    <p:sldId id="34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774"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F46F-0A87-4F90-946D-209D07E176EC}" type="datetimeFigureOut">
              <a:rPr lang="en-GB" smtClean="0"/>
              <a:t>31/03/2018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24E0A-30F0-4A9C-A21F-2170D11E1D73}" type="slidenum">
              <a:rPr lang="en-GB" smtClean="0"/>
              <a:t>‹#›</a:t>
            </a:fld>
            <a:endParaRPr lang="en-GB"/>
          </a:p>
        </p:txBody>
      </p:sp>
    </p:spTree>
    <p:extLst>
      <p:ext uri="{BB962C8B-B14F-4D97-AF65-F5344CB8AC3E}">
        <p14:creationId xmlns:p14="http://schemas.microsoft.com/office/powerpoint/2010/main" val="23815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5</a:t>
            </a:fld>
            <a:endParaRPr lang="en-GB"/>
          </a:p>
        </p:txBody>
      </p:sp>
    </p:spTree>
    <p:extLst>
      <p:ext uri="{BB962C8B-B14F-4D97-AF65-F5344CB8AC3E}">
        <p14:creationId xmlns:p14="http://schemas.microsoft.com/office/powerpoint/2010/main" val="329262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Matt Left</a:t>
            </a:r>
          </a:p>
        </p:txBody>
      </p:sp>
      <p:sp>
        <p:nvSpPr>
          <p:cNvPr id="4" name="Slide Number Placeholder 3"/>
          <p:cNvSpPr>
            <a:spLocks noGrp="1"/>
          </p:cNvSpPr>
          <p:nvPr>
            <p:ph type="sldNum" sz="quarter" idx="10"/>
          </p:nvPr>
        </p:nvSpPr>
        <p:spPr/>
        <p:txBody>
          <a:bodyPr/>
          <a:lstStyle/>
          <a:p>
            <a:fld id="{A6124E0A-30F0-4A9C-A21F-2170D11E1D73}" type="slidenum">
              <a:rPr lang="en-GB" smtClean="0"/>
              <a:t>16</a:t>
            </a:fld>
            <a:endParaRPr lang="en-GB"/>
          </a:p>
        </p:txBody>
      </p:sp>
    </p:spTree>
    <p:extLst>
      <p:ext uri="{BB962C8B-B14F-4D97-AF65-F5344CB8AC3E}">
        <p14:creationId xmlns:p14="http://schemas.microsoft.com/office/powerpoint/2010/main" val="52129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Bright</a:t>
            </a:r>
          </a:p>
        </p:txBody>
      </p:sp>
      <p:sp>
        <p:nvSpPr>
          <p:cNvPr id="4" name="Slide Number Placeholder 3"/>
          <p:cNvSpPr>
            <a:spLocks noGrp="1"/>
          </p:cNvSpPr>
          <p:nvPr>
            <p:ph type="sldNum" sz="quarter" idx="10"/>
          </p:nvPr>
        </p:nvSpPr>
        <p:spPr/>
        <p:txBody>
          <a:bodyPr/>
          <a:lstStyle/>
          <a:p>
            <a:fld id="{A6124E0A-30F0-4A9C-A21F-2170D11E1D73}" type="slidenum">
              <a:rPr lang="en-GB" smtClean="0"/>
              <a:t>17</a:t>
            </a:fld>
            <a:endParaRPr lang="en-GB"/>
          </a:p>
        </p:txBody>
      </p:sp>
    </p:spTree>
    <p:extLst>
      <p:ext uri="{BB962C8B-B14F-4D97-AF65-F5344CB8AC3E}">
        <p14:creationId xmlns:p14="http://schemas.microsoft.com/office/powerpoint/2010/main" val="3461017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18</a:t>
            </a:fld>
            <a:endParaRPr lang="en-GB"/>
          </a:p>
        </p:txBody>
      </p:sp>
    </p:spTree>
    <p:extLst>
      <p:ext uri="{BB962C8B-B14F-4D97-AF65-F5344CB8AC3E}">
        <p14:creationId xmlns:p14="http://schemas.microsoft.com/office/powerpoint/2010/main" val="2807148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Matt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19</a:t>
            </a:fld>
            <a:endParaRPr lang="en-GB"/>
          </a:p>
        </p:txBody>
      </p:sp>
    </p:spTree>
    <p:extLst>
      <p:ext uri="{BB962C8B-B14F-4D97-AF65-F5344CB8AC3E}">
        <p14:creationId xmlns:p14="http://schemas.microsoft.com/office/powerpoint/2010/main" val="122423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 Blurred</a:t>
            </a:r>
          </a:p>
        </p:txBody>
      </p:sp>
      <p:sp>
        <p:nvSpPr>
          <p:cNvPr id="4" name="Slide Number Placeholder 3"/>
          <p:cNvSpPr>
            <a:spLocks noGrp="1"/>
          </p:cNvSpPr>
          <p:nvPr>
            <p:ph type="sldNum" sz="quarter" idx="10"/>
          </p:nvPr>
        </p:nvSpPr>
        <p:spPr/>
        <p:txBody>
          <a:bodyPr/>
          <a:lstStyle/>
          <a:p>
            <a:fld id="{A6124E0A-30F0-4A9C-A21F-2170D11E1D73}" type="slidenum">
              <a:rPr lang="en-GB" smtClean="0"/>
              <a:t>22</a:t>
            </a:fld>
            <a:endParaRPr lang="en-GB"/>
          </a:p>
        </p:txBody>
      </p:sp>
    </p:spTree>
    <p:extLst>
      <p:ext uri="{BB962C8B-B14F-4D97-AF65-F5344CB8AC3E}">
        <p14:creationId xmlns:p14="http://schemas.microsoft.com/office/powerpoint/2010/main" val="3649095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23</a:t>
            </a:fld>
            <a:endParaRPr lang="en-GB"/>
          </a:p>
        </p:txBody>
      </p:sp>
    </p:spTree>
    <p:extLst>
      <p:ext uri="{BB962C8B-B14F-4D97-AF65-F5344CB8AC3E}">
        <p14:creationId xmlns:p14="http://schemas.microsoft.com/office/powerpoint/2010/main" val="323390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Zblurred</a:t>
            </a:r>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24</a:t>
            </a:fld>
            <a:endParaRPr lang="en-GB"/>
          </a:p>
        </p:txBody>
      </p:sp>
    </p:spTree>
    <p:extLst>
      <p:ext uri="{BB962C8B-B14F-4D97-AF65-F5344CB8AC3E}">
        <p14:creationId xmlns:p14="http://schemas.microsoft.com/office/powerpoint/2010/main" val="212566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 Blurred Right</a:t>
            </a:r>
          </a:p>
        </p:txBody>
      </p:sp>
      <p:sp>
        <p:nvSpPr>
          <p:cNvPr id="4" name="Slide Number Placeholder 3"/>
          <p:cNvSpPr>
            <a:spLocks noGrp="1"/>
          </p:cNvSpPr>
          <p:nvPr>
            <p:ph type="sldNum" sz="quarter" idx="10"/>
          </p:nvPr>
        </p:nvSpPr>
        <p:spPr/>
        <p:txBody>
          <a:bodyPr/>
          <a:lstStyle/>
          <a:p>
            <a:fld id="{A6124E0A-30F0-4A9C-A21F-2170D11E1D73}" type="slidenum">
              <a:rPr lang="en-GB" smtClean="0"/>
              <a:t>25</a:t>
            </a:fld>
            <a:endParaRPr lang="en-GB"/>
          </a:p>
        </p:txBody>
      </p:sp>
    </p:spTree>
    <p:extLst>
      <p:ext uri="{BB962C8B-B14F-4D97-AF65-F5344CB8AC3E}">
        <p14:creationId xmlns:p14="http://schemas.microsoft.com/office/powerpoint/2010/main" val="375970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26</a:t>
            </a:fld>
            <a:endParaRPr lang="en-GB"/>
          </a:p>
        </p:txBody>
      </p:sp>
    </p:spTree>
    <p:extLst>
      <p:ext uri="{BB962C8B-B14F-4D97-AF65-F5344CB8AC3E}">
        <p14:creationId xmlns:p14="http://schemas.microsoft.com/office/powerpoint/2010/main" val="3207274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 Noisy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27</a:t>
            </a:fld>
            <a:endParaRPr lang="en-GB"/>
          </a:p>
        </p:txBody>
      </p:sp>
    </p:spTree>
    <p:extLst>
      <p:ext uri="{BB962C8B-B14F-4D97-AF65-F5344CB8AC3E}">
        <p14:creationId xmlns:p14="http://schemas.microsoft.com/office/powerpoint/2010/main" val="263862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7</a:t>
            </a:fld>
            <a:endParaRPr lang="en-GB"/>
          </a:p>
        </p:txBody>
      </p:sp>
    </p:spTree>
    <p:extLst>
      <p:ext uri="{BB962C8B-B14F-4D97-AF65-F5344CB8AC3E}">
        <p14:creationId xmlns:p14="http://schemas.microsoft.com/office/powerpoint/2010/main" val="269192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8</a:t>
            </a:fld>
            <a:endParaRPr lang="en-GB"/>
          </a:p>
        </p:txBody>
      </p:sp>
    </p:spTree>
    <p:extLst>
      <p:ext uri="{BB962C8B-B14F-4D97-AF65-F5344CB8AC3E}">
        <p14:creationId xmlns:p14="http://schemas.microsoft.com/office/powerpoint/2010/main" val="242549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9</a:t>
            </a:fld>
            <a:endParaRPr lang="en-GB"/>
          </a:p>
        </p:txBody>
      </p:sp>
    </p:spTree>
    <p:extLst>
      <p:ext uri="{BB962C8B-B14F-4D97-AF65-F5344CB8AC3E}">
        <p14:creationId xmlns:p14="http://schemas.microsoft.com/office/powerpoint/2010/main" val="156774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Bob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11</a:t>
            </a:fld>
            <a:endParaRPr lang="en-GB"/>
          </a:p>
        </p:txBody>
      </p:sp>
    </p:spTree>
    <p:extLst>
      <p:ext uri="{BB962C8B-B14F-4D97-AF65-F5344CB8AC3E}">
        <p14:creationId xmlns:p14="http://schemas.microsoft.com/office/powerpoint/2010/main" val="245606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Dan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12</a:t>
            </a:fld>
            <a:endParaRPr lang="en-GB"/>
          </a:p>
        </p:txBody>
      </p:sp>
    </p:spTree>
    <p:extLst>
      <p:ext uri="{BB962C8B-B14F-4D97-AF65-F5344CB8AC3E}">
        <p14:creationId xmlns:p14="http://schemas.microsoft.com/office/powerpoint/2010/main" val="353018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Jim Front</a:t>
            </a:r>
          </a:p>
        </p:txBody>
      </p:sp>
      <p:sp>
        <p:nvSpPr>
          <p:cNvPr id="4" name="Slide Number Placeholder 3"/>
          <p:cNvSpPr>
            <a:spLocks noGrp="1"/>
          </p:cNvSpPr>
          <p:nvPr>
            <p:ph type="sldNum" sz="quarter" idx="10"/>
          </p:nvPr>
        </p:nvSpPr>
        <p:spPr/>
        <p:txBody>
          <a:bodyPr/>
          <a:lstStyle/>
          <a:p>
            <a:fld id="{A6124E0A-30F0-4A9C-A21F-2170D11E1D73}" type="slidenum">
              <a:rPr lang="en-GB" smtClean="0"/>
              <a:t>13</a:t>
            </a:fld>
            <a:endParaRPr lang="en-GB"/>
          </a:p>
        </p:txBody>
      </p:sp>
    </p:spTree>
    <p:extLst>
      <p:ext uri="{BB962C8B-B14F-4D97-AF65-F5344CB8AC3E}">
        <p14:creationId xmlns:p14="http://schemas.microsoft.com/office/powerpoint/2010/main" val="401356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Zach Left</a:t>
            </a:r>
          </a:p>
        </p:txBody>
      </p:sp>
      <p:sp>
        <p:nvSpPr>
          <p:cNvPr id="4" name="Slide Number Placeholder 3"/>
          <p:cNvSpPr>
            <a:spLocks noGrp="1"/>
          </p:cNvSpPr>
          <p:nvPr>
            <p:ph type="sldNum" sz="quarter" idx="10"/>
          </p:nvPr>
        </p:nvSpPr>
        <p:spPr/>
        <p:txBody>
          <a:bodyPr/>
          <a:lstStyle/>
          <a:p>
            <a:fld id="{A6124E0A-30F0-4A9C-A21F-2170D11E1D73}" type="slidenum">
              <a:rPr lang="en-GB" smtClean="0"/>
              <a:t>14</a:t>
            </a:fld>
            <a:endParaRPr lang="en-GB"/>
          </a:p>
        </p:txBody>
      </p:sp>
    </p:spTree>
    <p:extLst>
      <p:ext uri="{BB962C8B-B14F-4D97-AF65-F5344CB8AC3E}">
        <p14:creationId xmlns:p14="http://schemas.microsoft.com/office/powerpoint/2010/main" val="344123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Jim Left</a:t>
            </a:r>
          </a:p>
        </p:txBody>
      </p:sp>
      <p:sp>
        <p:nvSpPr>
          <p:cNvPr id="4" name="Slide Number Placeholder 3"/>
          <p:cNvSpPr>
            <a:spLocks noGrp="1"/>
          </p:cNvSpPr>
          <p:nvPr>
            <p:ph type="sldNum" sz="quarter" idx="10"/>
          </p:nvPr>
        </p:nvSpPr>
        <p:spPr/>
        <p:txBody>
          <a:bodyPr/>
          <a:lstStyle/>
          <a:p>
            <a:fld id="{A6124E0A-30F0-4A9C-A21F-2170D11E1D73}" type="slidenum">
              <a:rPr lang="en-GB" smtClean="0"/>
              <a:t>15</a:t>
            </a:fld>
            <a:endParaRPr lang="en-GB"/>
          </a:p>
        </p:txBody>
      </p:sp>
    </p:spTree>
    <p:extLst>
      <p:ext uri="{BB962C8B-B14F-4D97-AF65-F5344CB8AC3E}">
        <p14:creationId xmlns:p14="http://schemas.microsoft.com/office/powerpoint/2010/main" val="264300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31/03/2018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5562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31/03/2018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35151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31/03/2018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4920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31/03/2018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65325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393DF-068A-498C-8581-9A6E4F99FDC3}" type="datetimeFigureOut">
              <a:rPr lang="en-GB" smtClean="0"/>
              <a:t>31/03/2018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8523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A393DF-068A-498C-8581-9A6E4F99FDC3}" type="datetimeFigureOut">
              <a:rPr lang="en-GB" smtClean="0"/>
              <a:t>31/03/2018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8655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A393DF-068A-498C-8581-9A6E4F99FDC3}" type="datetimeFigureOut">
              <a:rPr lang="en-GB" smtClean="0"/>
              <a:t>31/03/2018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1874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A393DF-068A-498C-8581-9A6E4F99FDC3}" type="datetimeFigureOut">
              <a:rPr lang="en-GB" smtClean="0"/>
              <a:t>31/03/2018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519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393DF-068A-498C-8581-9A6E4F99FDC3}" type="datetimeFigureOut">
              <a:rPr lang="en-GB" smtClean="0"/>
              <a:t>31/03/2018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91908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31/03/2018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12452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31/03/2018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8338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393DF-068A-498C-8581-9A6E4F99FDC3}" type="datetimeFigureOut">
              <a:rPr lang="en-GB" smtClean="0"/>
              <a:t>31/03/2018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E5E3-4896-4DFC-B5EA-66E8C5350132}" type="slidenum">
              <a:rPr lang="en-GB" smtClean="0"/>
              <a:t>‹#›</a:t>
            </a:fld>
            <a:endParaRPr lang="en-GB"/>
          </a:p>
        </p:txBody>
      </p:sp>
    </p:spTree>
    <p:extLst>
      <p:ext uri="{BB962C8B-B14F-4D97-AF65-F5344CB8AC3E}">
        <p14:creationId xmlns:p14="http://schemas.microsoft.com/office/powerpoint/2010/main" val="135438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701928"/>
            <a:ext cx="10515600" cy="1325563"/>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Next are some tests of memory. We’ll </a:t>
            </a:r>
            <a:r>
              <a:rPr lang="en-GB" dirty="0"/>
              <a:t>start with a quick practice.</a:t>
            </a:r>
          </a:p>
        </p:txBody>
      </p:sp>
      <p:sp>
        <p:nvSpPr>
          <p:cNvPr id="3" name="TextBox 2"/>
          <p:cNvSpPr txBox="1"/>
          <p:nvPr/>
        </p:nvSpPr>
        <p:spPr>
          <a:xfrm rot="20903919">
            <a:off x="3434080" y="1026160"/>
            <a:ext cx="4724400" cy="646331"/>
          </a:xfrm>
          <a:prstGeom prst="rect">
            <a:avLst/>
          </a:prstGeom>
          <a:noFill/>
        </p:spPr>
        <p:txBody>
          <a:bodyPr wrap="square" rtlCol="0">
            <a:spAutoFit/>
          </a:bodyPr>
          <a:lstStyle/>
          <a:p>
            <a:r>
              <a:rPr lang="en-GB" i="1" dirty="0" smtClean="0">
                <a:solidFill>
                  <a:srgbClr val="FF0000"/>
                </a:solidFill>
              </a:rPr>
              <a:t>All comments in RED are intended as explanation for Gabe</a:t>
            </a:r>
            <a:endParaRPr lang="en-GB" i="1" dirty="0">
              <a:solidFill>
                <a:srgbClr val="FF0000"/>
              </a:solidFill>
            </a:endParaRPr>
          </a:p>
        </p:txBody>
      </p:sp>
    </p:spTree>
    <p:extLst>
      <p:ext uri="{BB962C8B-B14F-4D97-AF65-F5344CB8AC3E}">
        <p14:creationId xmlns:p14="http://schemas.microsoft.com/office/powerpoint/2010/main" val="274806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Now your memory of those faces will be tested. For each question, try to identify which face is the “target” face</a:t>
            </a:r>
            <a:r>
              <a:rPr lang="en-GB" dirty="0" smtClean="0"/>
              <a:t>.</a:t>
            </a:r>
            <a:endParaRPr lang="en-GB" dirty="0"/>
          </a:p>
        </p:txBody>
      </p:sp>
    </p:spTree>
    <p:extLst>
      <p:ext uri="{BB962C8B-B14F-4D97-AF65-F5344CB8AC3E}">
        <p14:creationId xmlns:p14="http://schemas.microsoft.com/office/powerpoint/2010/main" val="391804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9" y="1864864"/>
            <a:ext cx="7315200" cy="3657600"/>
          </a:xfrm>
          <a:prstGeom prst="rect">
            <a:avLst/>
          </a:prstGeom>
        </p:spPr>
      </p:pic>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a:t>
            </a:r>
          </a:p>
        </p:txBody>
      </p:sp>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1/9</a:t>
            </a:r>
            <a:endParaRPr lang="en-GB" dirty="0"/>
          </a:p>
        </p:txBody>
      </p:sp>
    </p:spTree>
    <p:extLst>
      <p:ext uri="{BB962C8B-B14F-4D97-AF65-F5344CB8AC3E}">
        <p14:creationId xmlns:p14="http://schemas.microsoft.com/office/powerpoint/2010/main" val="355675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172" y="191951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2</a:t>
            </a:r>
            <a:r>
              <a:rPr lang="en-GB" dirty="0" smtClean="0"/>
              <a:t>/9</a:t>
            </a:r>
            <a:endParaRPr lang="en-GB" dirty="0"/>
          </a:p>
        </p:txBody>
      </p:sp>
    </p:spTree>
    <p:extLst>
      <p:ext uri="{BB962C8B-B14F-4D97-AF65-F5344CB8AC3E}">
        <p14:creationId xmlns:p14="http://schemas.microsoft.com/office/powerpoint/2010/main" val="53356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3</a:t>
            </a:r>
            <a:r>
              <a:rPr lang="en-GB" dirty="0" smtClean="0"/>
              <a:t>/9</a:t>
            </a:r>
            <a:endParaRPr lang="en-GB" dirty="0"/>
          </a:p>
        </p:txBody>
      </p:sp>
    </p:spTree>
    <p:extLst>
      <p:ext uri="{BB962C8B-B14F-4D97-AF65-F5344CB8AC3E}">
        <p14:creationId xmlns:p14="http://schemas.microsoft.com/office/powerpoint/2010/main" val="281318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4/9</a:t>
            </a:r>
            <a:endParaRPr lang="en-GB" dirty="0"/>
          </a:p>
        </p:txBody>
      </p:sp>
    </p:spTree>
    <p:extLst>
      <p:ext uri="{BB962C8B-B14F-4D97-AF65-F5344CB8AC3E}">
        <p14:creationId xmlns:p14="http://schemas.microsoft.com/office/powerpoint/2010/main" val="172354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943"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5/9</a:t>
            </a:r>
            <a:endParaRPr lang="en-GB" dirty="0"/>
          </a:p>
        </p:txBody>
      </p:sp>
    </p:spTree>
    <p:extLst>
      <p:ext uri="{BB962C8B-B14F-4D97-AF65-F5344CB8AC3E}">
        <p14:creationId xmlns:p14="http://schemas.microsoft.com/office/powerpoint/2010/main" val="183505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29"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6/9</a:t>
            </a:r>
            <a:endParaRPr lang="en-GB" dirty="0"/>
          </a:p>
        </p:txBody>
      </p:sp>
    </p:spTree>
    <p:extLst>
      <p:ext uri="{BB962C8B-B14F-4D97-AF65-F5344CB8AC3E}">
        <p14:creationId xmlns:p14="http://schemas.microsoft.com/office/powerpoint/2010/main" val="243643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7/9</a:t>
            </a:r>
            <a:endParaRPr lang="en-GB" dirty="0"/>
          </a:p>
        </p:txBody>
      </p:sp>
    </p:spTree>
    <p:extLst>
      <p:ext uri="{BB962C8B-B14F-4D97-AF65-F5344CB8AC3E}">
        <p14:creationId xmlns:p14="http://schemas.microsoft.com/office/powerpoint/2010/main" val="194350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8/9</a:t>
            </a:r>
            <a:endParaRPr lang="en-GB" dirty="0"/>
          </a:p>
        </p:txBody>
      </p:sp>
    </p:spTree>
    <p:extLst>
      <p:ext uri="{BB962C8B-B14F-4D97-AF65-F5344CB8AC3E}">
        <p14:creationId xmlns:p14="http://schemas.microsoft.com/office/powerpoint/2010/main" val="208366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smtClean="0"/>
              <a:t>9/9</a:t>
            </a:r>
            <a:endParaRPr lang="en-GB" dirty="0"/>
          </a:p>
        </p:txBody>
      </p:sp>
    </p:spTree>
    <p:extLst>
      <p:ext uri="{BB962C8B-B14F-4D97-AF65-F5344CB8AC3E}">
        <p14:creationId xmlns:p14="http://schemas.microsoft.com/office/powerpoint/2010/main" val="97139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a:bodyPr>
          <a:lstStyle/>
          <a:p>
            <a:pPr algn="ctr"/>
            <a:r>
              <a:rPr lang="en-GB" sz="8800" b="1" dirty="0">
                <a:solidFill>
                  <a:srgbClr val="FF0000"/>
                </a:solidFill>
              </a:rPr>
              <a:t>IMAGES_1</a:t>
            </a:r>
          </a:p>
        </p:txBody>
      </p:sp>
    </p:spTree>
    <p:extLst>
      <p:ext uri="{BB962C8B-B14F-4D97-AF65-F5344CB8AC3E}">
        <p14:creationId xmlns:p14="http://schemas.microsoft.com/office/powerpoint/2010/main" val="119512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857" y="129178"/>
            <a:ext cx="9434286" cy="1077218"/>
          </a:xfrm>
          <a:prstGeom prst="rect">
            <a:avLst/>
          </a:prstGeom>
        </p:spPr>
        <p:txBody>
          <a:bodyPr wrap="square">
            <a:spAutoFit/>
          </a:bodyPr>
          <a:lstStyle/>
          <a:p>
            <a:r>
              <a:rPr lang="en-GB" sz="3200" dirty="0"/>
              <a:t>Here’s a reminder of the faces. You have 10 seconds to refresh your memory.</a:t>
            </a:r>
          </a:p>
        </p:txBody>
      </p:sp>
      <p:grpSp>
        <p:nvGrpSpPr>
          <p:cNvPr id="6" name="Group 5"/>
          <p:cNvGrpSpPr/>
          <p:nvPr/>
        </p:nvGrpSpPr>
        <p:grpSpPr>
          <a:xfrm>
            <a:off x="2915920" y="1206396"/>
            <a:ext cx="6522719" cy="5475959"/>
            <a:chOff x="2560320" y="294920"/>
            <a:chExt cx="6522719" cy="5475959"/>
          </a:xfrm>
        </p:grpSpPr>
        <p:sp>
          <p:nvSpPr>
            <p:cNvPr id="7" name="Rectangle 6"/>
            <p:cNvSpPr/>
            <p:nvPr/>
          </p:nvSpPr>
          <p:spPr>
            <a:xfrm>
              <a:off x="2560320" y="294920"/>
              <a:ext cx="6512560" cy="5475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4583"/>
            <a:stretch/>
          </p:blipFill>
          <p:spPr>
            <a:xfrm>
              <a:off x="2753360" y="386528"/>
              <a:ext cx="2165934" cy="305779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69829" t="8719" r="-1" b="19931"/>
            <a:stretch/>
          </p:blipFill>
          <p:spPr>
            <a:xfrm>
              <a:off x="4848173" y="382858"/>
              <a:ext cx="2262587" cy="2675302"/>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69316" t="7809" r="1379" b="13303"/>
            <a:stretch/>
          </p:blipFill>
          <p:spPr>
            <a:xfrm>
              <a:off x="7050652" y="365760"/>
              <a:ext cx="2032387" cy="273553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64959" t="12456" b="13406"/>
            <a:stretch/>
          </p:blipFill>
          <p:spPr>
            <a:xfrm>
              <a:off x="2560320" y="3146098"/>
              <a:ext cx="2345698" cy="2481492"/>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t="8444" r="68596" b="12112"/>
            <a:stretch/>
          </p:blipFill>
          <p:spPr>
            <a:xfrm>
              <a:off x="4818779" y="3032899"/>
              <a:ext cx="2136599" cy="2702560"/>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72213" t="12961" r="1398" b="15372"/>
            <a:stretch/>
          </p:blipFill>
          <p:spPr>
            <a:xfrm>
              <a:off x="7101644" y="3086169"/>
              <a:ext cx="1930401" cy="2621281"/>
            </a:xfrm>
            <a:prstGeom prst="rect">
              <a:avLst/>
            </a:prstGeom>
          </p:spPr>
        </p:pic>
      </p:grpSp>
    </p:spTree>
    <p:extLst>
      <p:ext uri="{BB962C8B-B14F-4D97-AF65-F5344CB8AC3E}">
        <p14:creationId xmlns:p14="http://schemas.microsoft.com/office/powerpoint/2010/main" val="3272034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73" y="1378634"/>
            <a:ext cx="9724570" cy="1077218"/>
          </a:xfrm>
          <a:prstGeom prst="rect">
            <a:avLst/>
          </a:prstGeom>
        </p:spPr>
        <p:txBody>
          <a:bodyPr wrap="square">
            <a:spAutoFit/>
          </a:bodyPr>
          <a:lstStyle/>
          <a:p>
            <a:r>
              <a:rPr lang="en-GB" sz="3200" dirty="0"/>
              <a:t>For the last six questions, some of the images are deliberately blurred to make things more challenging.</a:t>
            </a:r>
          </a:p>
        </p:txBody>
      </p:sp>
    </p:spTree>
    <p:extLst>
      <p:ext uri="{BB962C8B-B14F-4D97-AF65-F5344CB8AC3E}">
        <p14:creationId xmlns:p14="http://schemas.microsoft.com/office/powerpoint/2010/main" val="266996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3" name="TextBox 2"/>
          <p:cNvSpPr txBox="1"/>
          <p:nvPr/>
        </p:nvSpPr>
        <p:spPr>
          <a:xfrm>
            <a:off x="10972800" y="6075680"/>
            <a:ext cx="792480" cy="369332"/>
          </a:xfrm>
          <a:prstGeom prst="rect">
            <a:avLst/>
          </a:prstGeom>
          <a:noFill/>
        </p:spPr>
        <p:txBody>
          <a:bodyPr wrap="square" rtlCol="0">
            <a:spAutoFit/>
          </a:bodyPr>
          <a:lstStyle/>
          <a:p>
            <a:r>
              <a:rPr lang="en-GB" dirty="0" smtClean="0"/>
              <a:t>1/6</a:t>
            </a:r>
            <a:endParaRPr lang="en-GB" dirty="0"/>
          </a:p>
        </p:txBody>
      </p:sp>
    </p:spTree>
    <p:extLst>
      <p:ext uri="{BB962C8B-B14F-4D97-AF65-F5344CB8AC3E}">
        <p14:creationId xmlns:p14="http://schemas.microsoft.com/office/powerpoint/2010/main" val="146351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2</a:t>
            </a:r>
            <a:r>
              <a:rPr lang="en-GB" dirty="0" smtClean="0"/>
              <a:t>/6</a:t>
            </a:r>
            <a:endParaRPr lang="en-GB" dirty="0"/>
          </a:p>
        </p:txBody>
      </p:sp>
    </p:spTree>
    <p:extLst>
      <p:ext uri="{BB962C8B-B14F-4D97-AF65-F5344CB8AC3E}">
        <p14:creationId xmlns:p14="http://schemas.microsoft.com/office/powerpoint/2010/main" val="9987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3</a:t>
            </a:r>
            <a:r>
              <a:rPr lang="en-GB" dirty="0" smtClean="0"/>
              <a:t>/6</a:t>
            </a:r>
            <a:endParaRPr lang="en-GB" dirty="0"/>
          </a:p>
        </p:txBody>
      </p:sp>
    </p:spTree>
    <p:extLst>
      <p:ext uri="{BB962C8B-B14F-4D97-AF65-F5344CB8AC3E}">
        <p14:creationId xmlns:p14="http://schemas.microsoft.com/office/powerpoint/2010/main" val="260466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6" y="1852164"/>
            <a:ext cx="7620000" cy="36703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4</a:t>
            </a:r>
            <a:r>
              <a:rPr lang="en-GB" dirty="0" smtClean="0"/>
              <a:t>/6</a:t>
            </a:r>
            <a:endParaRPr lang="en-GB" dirty="0"/>
          </a:p>
        </p:txBody>
      </p:sp>
    </p:spTree>
    <p:extLst>
      <p:ext uri="{BB962C8B-B14F-4D97-AF65-F5344CB8AC3E}">
        <p14:creationId xmlns:p14="http://schemas.microsoft.com/office/powerpoint/2010/main" val="350058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64864"/>
            <a:ext cx="7315200" cy="36576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5</a:t>
            </a:r>
            <a:r>
              <a:rPr lang="en-GB" dirty="0" smtClean="0"/>
              <a:t>/6</a:t>
            </a:r>
            <a:endParaRPr lang="en-GB" dirty="0"/>
          </a:p>
        </p:txBody>
      </p:sp>
    </p:spTree>
    <p:extLst>
      <p:ext uri="{BB962C8B-B14F-4D97-AF65-F5344CB8AC3E}">
        <p14:creationId xmlns:p14="http://schemas.microsoft.com/office/powerpoint/2010/main" val="4241103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539301"/>
            <a:ext cx="11110385" cy="1325563"/>
          </a:xfrm>
        </p:spPr>
        <p:txBody>
          <a:bodyPr>
            <a:normAutofit fontScale="90000"/>
          </a:bodyPr>
          <a:lstStyle/>
          <a:p>
            <a:pPr algn="ctr"/>
            <a:r>
              <a:rPr lang="en-GB" dirty="0"/>
              <a:t>Test</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454401" y="5522464"/>
            <a:ext cx="1161143" cy="646331"/>
          </a:xfrm>
          <a:prstGeom prst="rect">
            <a:avLst/>
          </a:prstGeom>
          <a:noFill/>
        </p:spPr>
        <p:txBody>
          <a:bodyPr wrap="square" rtlCol="0">
            <a:spAutoFit/>
          </a:bodyPr>
          <a:lstStyle/>
          <a:p>
            <a:pPr algn="ctr"/>
            <a:r>
              <a:rPr lang="en-GB" sz="3600" dirty="0"/>
              <a:t>1</a:t>
            </a:r>
            <a:endParaRPr lang="en-GB" dirty="0"/>
          </a:p>
        </p:txBody>
      </p:sp>
      <p:sp>
        <p:nvSpPr>
          <p:cNvPr id="7" name="TextBox 6"/>
          <p:cNvSpPr txBox="1"/>
          <p:nvPr/>
        </p:nvSpPr>
        <p:spPr>
          <a:xfrm>
            <a:off x="5794977" y="5522464"/>
            <a:ext cx="1161143" cy="646331"/>
          </a:xfrm>
          <a:prstGeom prst="rect">
            <a:avLst/>
          </a:prstGeom>
          <a:noFill/>
        </p:spPr>
        <p:txBody>
          <a:bodyPr wrap="square" rtlCol="0">
            <a:spAutoFit/>
          </a:bodyPr>
          <a:lstStyle/>
          <a:p>
            <a:pPr algn="ctr"/>
            <a:r>
              <a:rPr lang="en-GB" sz="3600" dirty="0"/>
              <a:t>2</a:t>
            </a:r>
            <a:endParaRPr lang="en-GB" dirty="0"/>
          </a:p>
        </p:txBody>
      </p:sp>
      <p:sp>
        <p:nvSpPr>
          <p:cNvPr id="8" name="TextBox 7"/>
          <p:cNvSpPr txBox="1"/>
          <p:nvPr/>
        </p:nvSpPr>
        <p:spPr>
          <a:xfrm>
            <a:off x="8128001" y="5522464"/>
            <a:ext cx="1161143" cy="646331"/>
          </a:xfrm>
          <a:prstGeom prst="rect">
            <a:avLst/>
          </a:prstGeom>
          <a:noFill/>
        </p:spPr>
        <p:txBody>
          <a:bodyPr wrap="square" rtlCol="0">
            <a:spAutoFit/>
          </a:bodyPr>
          <a:lstStyle/>
          <a:p>
            <a:pPr algn="ctr"/>
            <a:r>
              <a:rPr lang="en-GB" sz="3600" dirty="0"/>
              <a:t>3</a:t>
            </a:r>
            <a:endParaRPr lang="en-GB" dirty="0"/>
          </a:p>
        </p:txBody>
      </p:sp>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948" y="1877564"/>
            <a:ext cx="7315200" cy="3644900"/>
          </a:xfrm>
          <a:prstGeom prst="rect">
            <a:avLst/>
          </a:prstGeom>
        </p:spPr>
      </p:pic>
      <p:sp>
        <p:nvSpPr>
          <p:cNvPr id="10" name="TextBox 9"/>
          <p:cNvSpPr txBox="1"/>
          <p:nvPr/>
        </p:nvSpPr>
        <p:spPr>
          <a:xfrm>
            <a:off x="10972800" y="6075680"/>
            <a:ext cx="792480" cy="369332"/>
          </a:xfrm>
          <a:prstGeom prst="rect">
            <a:avLst/>
          </a:prstGeom>
          <a:noFill/>
        </p:spPr>
        <p:txBody>
          <a:bodyPr wrap="square" rtlCol="0">
            <a:spAutoFit/>
          </a:bodyPr>
          <a:lstStyle/>
          <a:p>
            <a:r>
              <a:rPr lang="en-GB" dirty="0"/>
              <a:t>6</a:t>
            </a:r>
            <a:r>
              <a:rPr lang="en-GB" dirty="0" smtClean="0"/>
              <a:t>/6</a:t>
            </a:r>
            <a:endParaRPr lang="en-GB" dirty="0"/>
          </a:p>
        </p:txBody>
      </p:sp>
    </p:spTree>
    <p:extLst>
      <p:ext uri="{BB962C8B-B14F-4D97-AF65-F5344CB8AC3E}">
        <p14:creationId xmlns:p14="http://schemas.microsoft.com/office/powerpoint/2010/main" val="306206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a:bodyPr>
          <a:lstStyle/>
          <a:p>
            <a:pPr algn="ctr"/>
            <a:r>
              <a:rPr lang="en-GB" sz="8800" b="1" dirty="0">
                <a:solidFill>
                  <a:srgbClr val="FF0000"/>
                </a:solidFill>
              </a:rPr>
              <a:t>END OF IMAGES_1</a:t>
            </a:r>
          </a:p>
        </p:txBody>
      </p:sp>
    </p:spTree>
    <p:extLst>
      <p:ext uri="{BB962C8B-B14F-4D97-AF65-F5344CB8AC3E}">
        <p14:creationId xmlns:p14="http://schemas.microsoft.com/office/powerpoint/2010/main" val="2666639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fontScale="90000"/>
          </a:bodyPr>
          <a:lstStyle/>
          <a:p>
            <a:pPr algn="ctr"/>
            <a:r>
              <a:rPr lang="en-GB" sz="8800" b="1" dirty="0">
                <a:solidFill>
                  <a:srgbClr val="FF0000"/>
                </a:solidFill>
              </a:rPr>
              <a:t>WORDLIST_1</a:t>
            </a:r>
            <a:br>
              <a:rPr lang="en-GB" sz="8800" b="1" dirty="0">
                <a:solidFill>
                  <a:srgbClr val="FF0000"/>
                </a:solidFill>
              </a:rPr>
            </a:br>
            <a:r>
              <a:rPr lang="en-GB" sz="3600" b="1" dirty="0">
                <a:solidFill>
                  <a:srgbClr val="FF0000"/>
                </a:solidFill>
              </a:rPr>
              <a:t>(</a:t>
            </a:r>
            <a:r>
              <a:rPr lang="en-GB" sz="3600" dirty="0">
                <a:solidFill>
                  <a:srgbClr val="FF0000"/>
                </a:solidFill>
                <a:latin typeface="Calibri Light" panose="020F0302020204030204" pitchFamily="34" charset="0"/>
                <a:ea typeface="Calibri" panose="020F0502020204030204" pitchFamily="34" charset="0"/>
                <a:cs typeface="Times New Roman" panose="02020603050405020304" pitchFamily="18" charset="0"/>
              </a:rPr>
              <a:t>four-legged animals, precious stones, human dwellings)</a:t>
            </a:r>
            <a:endParaRPr lang="en-GB" sz="3600" b="1" dirty="0">
              <a:solidFill>
                <a:srgbClr val="FF0000"/>
              </a:solidFill>
            </a:endParaRPr>
          </a:p>
        </p:txBody>
      </p:sp>
    </p:spTree>
    <p:extLst>
      <p:ext uri="{BB962C8B-B14F-4D97-AF65-F5344CB8AC3E}">
        <p14:creationId xmlns:p14="http://schemas.microsoft.com/office/powerpoint/2010/main" val="27262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897083" y="1320315"/>
            <a:ext cx="6481234" cy="5068873"/>
            <a:chOff x="2924626" y="1479972"/>
            <a:chExt cx="6481234" cy="506887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627" y="1479972"/>
              <a:ext cx="6481233" cy="259249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734"/>
            <a:stretch/>
          </p:blipFill>
          <p:spPr>
            <a:xfrm>
              <a:off x="5370285" y="3956352"/>
              <a:ext cx="4035575" cy="259249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61369"/>
            <a:stretch/>
          </p:blipFill>
          <p:spPr>
            <a:xfrm>
              <a:off x="2924626" y="3956352"/>
              <a:ext cx="2503715" cy="2592493"/>
            </a:xfrm>
            <a:prstGeom prst="rect">
              <a:avLst/>
            </a:prstGeom>
          </p:spPr>
        </p:pic>
      </p:grpSp>
      <p:sp>
        <p:nvSpPr>
          <p:cNvPr id="7" name="Title 1"/>
          <p:cNvSpPr>
            <a:spLocks noGrp="1"/>
          </p:cNvSpPr>
          <p:nvPr>
            <p:ph type="title"/>
          </p:nvPr>
        </p:nvSpPr>
        <p:spPr>
          <a:xfrm>
            <a:off x="820357" y="1018271"/>
            <a:ext cx="11110385" cy="1325563"/>
          </a:xfrm>
        </p:spPr>
        <p:txBody>
          <a:bodyPr>
            <a:normAutofit fontScale="90000"/>
          </a:bodyPr>
          <a:lstStyle/>
          <a:p>
            <a:r>
              <a:rPr lang="en-GB" dirty="0"/>
              <a:t>Look at these 6 faces for a few seconds. We’ll call these “target faces”. Press any key when you’re ready to continue.</a:t>
            </a:r>
            <a:br>
              <a:rPr lang="en-GB" dirty="0"/>
            </a:br>
            <a:r>
              <a:rPr lang="en-GB" dirty="0"/>
              <a:t/>
            </a:r>
            <a:br>
              <a:rPr lang="en-GB" dirty="0"/>
            </a:br>
            <a:r>
              <a:rPr lang="en-GB" dirty="0"/>
              <a:t/>
            </a:r>
            <a:br>
              <a:rPr lang="en-GB" dirty="0"/>
            </a:br>
            <a:endParaRPr lang="en-GB" dirty="0"/>
          </a:p>
        </p:txBody>
      </p:sp>
    </p:spTree>
    <p:extLst>
      <p:ext uri="{BB962C8B-B14F-4D97-AF65-F5344CB8AC3E}">
        <p14:creationId xmlns:p14="http://schemas.microsoft.com/office/powerpoint/2010/main" val="893772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011680"/>
            <a:ext cx="10515600" cy="2015811"/>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Next, we’ll test word memory. </a:t>
            </a:r>
            <a:r>
              <a:rPr lang="en-GB" dirty="0" smtClean="0"/>
              <a:t>In this task, you’ll be presented with a set of ‘target words’.  Word will appear for a maximum of 2 seconds.</a:t>
            </a:r>
          </a:p>
          <a:p>
            <a:endParaRPr lang="en-GB" dirty="0"/>
          </a:p>
          <a:p>
            <a:r>
              <a:rPr lang="en-GB" dirty="0" smtClean="0"/>
              <a:t>We’ll </a:t>
            </a:r>
            <a:r>
              <a:rPr lang="en-GB" dirty="0"/>
              <a:t>start with a </a:t>
            </a:r>
            <a:r>
              <a:rPr lang="en-GB" dirty="0" smtClean="0"/>
              <a:t>practice. In the practice round, you only have to remember 3 target words.</a:t>
            </a:r>
            <a:endParaRPr lang="en-GB" dirty="0"/>
          </a:p>
        </p:txBody>
      </p:sp>
      <p:sp>
        <p:nvSpPr>
          <p:cNvPr id="2" name="Rounded Rectangle 1"/>
          <p:cNvSpPr/>
          <p:nvPr/>
        </p:nvSpPr>
        <p:spPr>
          <a:xfrm>
            <a:off x="4216400" y="4907280"/>
            <a:ext cx="3566160" cy="995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Continue to Practice Round</a:t>
            </a:r>
            <a:endParaRPr lang="en-GB" sz="2800" dirty="0"/>
          </a:p>
        </p:txBody>
      </p:sp>
    </p:spTree>
    <p:extLst>
      <p:ext uri="{BB962C8B-B14F-4D97-AF65-F5344CB8AC3E}">
        <p14:creationId xmlns:p14="http://schemas.microsoft.com/office/powerpoint/2010/main" val="336686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Blue</a:t>
            </a:r>
          </a:p>
        </p:txBody>
      </p:sp>
      <p:sp>
        <p:nvSpPr>
          <p:cNvPr id="3" name="TextBox 2">
            <a:extLst>
              <a:ext uri="{FF2B5EF4-FFF2-40B4-BE49-F238E27FC236}">
                <a16:creationId xmlns:a16="http://schemas.microsoft.com/office/drawing/2014/main" xmlns="" id="{85B1B715-13F4-4ED4-AA8E-2510299DB547}"/>
              </a:ext>
            </a:extLst>
          </p:cNvPr>
          <p:cNvSpPr txBox="1"/>
          <p:nvPr/>
        </p:nvSpPr>
        <p:spPr>
          <a:xfrm>
            <a:off x="4389616" y="4912419"/>
            <a:ext cx="2442117" cy="646331"/>
          </a:xfrm>
          <a:prstGeom prst="rect">
            <a:avLst/>
          </a:prstGeom>
          <a:noFill/>
        </p:spPr>
        <p:txBody>
          <a:bodyPr wrap="square" rtlCol="0">
            <a:spAutoFit/>
          </a:bodyPr>
          <a:lstStyle/>
          <a:p>
            <a:pPr algn="ctr"/>
            <a:r>
              <a:rPr lang="en-GB" dirty="0"/>
              <a:t>Click NEXT to see the next word</a:t>
            </a:r>
          </a:p>
        </p:txBody>
      </p:sp>
      <p:sp>
        <p:nvSpPr>
          <p:cNvPr id="5" name="Rounded Rectangle 4"/>
          <p:cNvSpPr/>
          <p:nvPr/>
        </p:nvSpPr>
        <p:spPr>
          <a:xfrm>
            <a:off x="4630234"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
        <p:nvSpPr>
          <p:cNvPr id="6" name="TextBox 5"/>
          <p:cNvSpPr txBox="1"/>
          <p:nvPr/>
        </p:nvSpPr>
        <p:spPr>
          <a:xfrm>
            <a:off x="5354320" y="5661698"/>
            <a:ext cx="955040" cy="369332"/>
          </a:xfrm>
          <a:prstGeom prst="rect">
            <a:avLst/>
          </a:prstGeom>
          <a:noFill/>
        </p:spPr>
        <p:txBody>
          <a:bodyPr wrap="square" rtlCol="0">
            <a:spAutoFit/>
          </a:bodyPr>
          <a:lstStyle/>
          <a:p>
            <a:r>
              <a:rPr lang="en-GB" dirty="0" smtClean="0"/>
              <a:t>1/3</a:t>
            </a:r>
            <a:endParaRPr lang="en-GB" dirty="0"/>
          </a:p>
        </p:txBody>
      </p:sp>
      <p:sp>
        <p:nvSpPr>
          <p:cNvPr id="7" name="TextBox 6"/>
          <p:cNvSpPr txBox="1"/>
          <p:nvPr/>
        </p:nvSpPr>
        <p:spPr>
          <a:xfrm>
            <a:off x="8361680" y="3657600"/>
            <a:ext cx="1971040" cy="1200329"/>
          </a:xfrm>
          <a:prstGeom prst="rect">
            <a:avLst/>
          </a:prstGeom>
          <a:noFill/>
        </p:spPr>
        <p:txBody>
          <a:bodyPr wrap="square" rtlCol="0">
            <a:spAutoFit/>
          </a:bodyPr>
          <a:lstStyle/>
          <a:p>
            <a:r>
              <a:rPr lang="en-GB" i="1" dirty="0" smtClean="0">
                <a:solidFill>
                  <a:srgbClr val="FF0000"/>
                </a:solidFill>
              </a:rPr>
              <a:t>Can we have a max time that one word will stay up (e.g. 2 seconds)</a:t>
            </a:r>
            <a:endParaRPr lang="en-GB" i="1" dirty="0">
              <a:solidFill>
                <a:srgbClr val="FF0000"/>
              </a:solidFill>
            </a:endParaRPr>
          </a:p>
        </p:txBody>
      </p:sp>
    </p:spTree>
    <p:extLst>
      <p:ext uri="{BB962C8B-B14F-4D97-AF65-F5344CB8AC3E}">
        <p14:creationId xmlns:p14="http://schemas.microsoft.com/office/powerpoint/2010/main" val="364989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Yellow</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54320" y="5661698"/>
            <a:ext cx="955040" cy="369332"/>
          </a:xfrm>
          <a:prstGeom prst="rect">
            <a:avLst/>
          </a:prstGeom>
          <a:noFill/>
        </p:spPr>
        <p:txBody>
          <a:bodyPr wrap="square" rtlCol="0">
            <a:spAutoFit/>
          </a:bodyPr>
          <a:lstStyle/>
          <a:p>
            <a:r>
              <a:rPr lang="en-GB" dirty="0"/>
              <a:t>2</a:t>
            </a:r>
            <a:r>
              <a:rPr lang="en-GB" dirty="0" smtClean="0"/>
              <a:t>/3</a:t>
            </a:r>
            <a:endParaRPr lang="en-GB" dirty="0"/>
          </a:p>
        </p:txBody>
      </p:sp>
    </p:spTree>
    <p:extLst>
      <p:ext uri="{BB962C8B-B14F-4D97-AF65-F5344CB8AC3E}">
        <p14:creationId xmlns:p14="http://schemas.microsoft.com/office/powerpoint/2010/main" val="253308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Red</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54320" y="5661698"/>
            <a:ext cx="955040" cy="369332"/>
          </a:xfrm>
          <a:prstGeom prst="rect">
            <a:avLst/>
          </a:prstGeom>
          <a:noFill/>
        </p:spPr>
        <p:txBody>
          <a:bodyPr wrap="square" rtlCol="0">
            <a:spAutoFit/>
          </a:bodyPr>
          <a:lstStyle/>
          <a:p>
            <a:r>
              <a:rPr lang="en-GB" dirty="0" smtClean="0"/>
              <a:t>3/3</a:t>
            </a:r>
            <a:endParaRPr lang="en-GB" dirty="0"/>
          </a:p>
        </p:txBody>
      </p:sp>
    </p:spTree>
    <p:extLst>
      <p:ext uri="{BB962C8B-B14F-4D97-AF65-F5344CB8AC3E}">
        <p14:creationId xmlns:p14="http://schemas.microsoft.com/office/powerpoint/2010/main" val="284955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530692" y="2598233"/>
            <a:ext cx="1446188" cy="923330"/>
          </a:xfrm>
          <a:prstGeom prst="rect">
            <a:avLst/>
          </a:prstGeom>
          <a:noFill/>
        </p:spPr>
        <p:txBody>
          <a:bodyPr wrap="square" rtlCol="0">
            <a:spAutoFit/>
          </a:bodyPr>
          <a:lstStyle/>
          <a:p>
            <a:pPr algn="ctr"/>
            <a:r>
              <a:rPr lang="en-GB" sz="5400" dirty="0" smtClean="0"/>
              <a:t>RED</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5337718" y="2598233"/>
            <a:ext cx="1776760" cy="923330"/>
          </a:xfrm>
          <a:prstGeom prst="rect">
            <a:avLst/>
          </a:prstGeom>
          <a:noFill/>
        </p:spPr>
        <p:txBody>
          <a:bodyPr wrap="square" rtlCol="0">
            <a:spAutoFit/>
          </a:bodyPr>
          <a:lstStyle/>
          <a:p>
            <a:pPr algn="ctr"/>
            <a:r>
              <a:rPr lang="en-GB" sz="5400" dirty="0"/>
              <a:t>Rust</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9114264" y="2598233"/>
            <a:ext cx="1776760" cy="923330"/>
          </a:xfrm>
          <a:prstGeom prst="rect">
            <a:avLst/>
          </a:prstGeom>
          <a:noFill/>
        </p:spPr>
        <p:txBody>
          <a:bodyPr wrap="square" rtlCol="0">
            <a:spAutoFit/>
          </a:bodyPr>
          <a:lstStyle/>
          <a:p>
            <a:pPr algn="ctr"/>
            <a:r>
              <a:rPr lang="en-GB" sz="5400" dirty="0" smtClean="0"/>
              <a:t>BLUE</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a:t>
            </a:r>
            <a:r>
              <a:rPr lang="en-GB" dirty="0" smtClean="0"/>
              <a:t>question 1</a:t>
            </a:r>
            <a:r>
              <a:rPr lang="en-GB" dirty="0"/>
              <a:t/>
            </a:r>
            <a:br>
              <a:rPr lang="en-GB" dirty="0"/>
            </a:br>
            <a:r>
              <a:rPr lang="en-GB" dirty="0"/>
              <a:t>Which 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6004560" y="6488668"/>
            <a:ext cx="955040" cy="369332"/>
          </a:xfrm>
          <a:prstGeom prst="rect">
            <a:avLst/>
          </a:prstGeom>
          <a:noFill/>
        </p:spPr>
        <p:txBody>
          <a:bodyPr wrap="square" rtlCol="0">
            <a:spAutoFit/>
          </a:bodyPr>
          <a:lstStyle/>
          <a:p>
            <a:r>
              <a:rPr lang="en-GB" dirty="0" smtClean="0"/>
              <a:t>1/2</a:t>
            </a:r>
            <a:endParaRPr lang="en-GB" dirty="0"/>
          </a:p>
        </p:txBody>
      </p:sp>
      <p:sp>
        <p:nvSpPr>
          <p:cNvPr id="14" name="TextBox 13">
            <a:extLst>
              <a:ext uri="{FF2B5EF4-FFF2-40B4-BE49-F238E27FC236}">
                <a16:creationId xmlns:a16="http://schemas.microsoft.com/office/drawing/2014/main" xmlns="" id="{52F84893-02E0-474E-959E-BB416CE4BAB9}"/>
              </a:ext>
            </a:extLst>
          </p:cNvPr>
          <p:cNvSpPr txBox="1"/>
          <p:nvPr/>
        </p:nvSpPr>
        <p:spPr>
          <a:xfrm>
            <a:off x="609352" y="5281067"/>
            <a:ext cx="4165848" cy="1200329"/>
          </a:xfrm>
          <a:prstGeom prst="rect">
            <a:avLst/>
          </a:prstGeom>
          <a:noFill/>
        </p:spPr>
        <p:txBody>
          <a:bodyPr wrap="square" rtlCol="0">
            <a:spAutoFit/>
          </a:bodyPr>
          <a:lstStyle/>
          <a:p>
            <a:r>
              <a:rPr lang="en-GB" b="1" i="1" dirty="0" smtClean="0">
                <a:solidFill>
                  <a:srgbClr val="FF0000"/>
                </a:solidFill>
              </a:rPr>
              <a:t>I’ve </a:t>
            </a:r>
            <a:r>
              <a:rPr lang="en-GB" b="1" i="1" dirty="0">
                <a:solidFill>
                  <a:srgbClr val="FF0000"/>
                </a:solidFill>
              </a:rPr>
              <a:t>put the correct responses in capitals to make things </a:t>
            </a:r>
            <a:r>
              <a:rPr lang="en-GB" b="1" i="1" dirty="0" smtClean="0">
                <a:solidFill>
                  <a:srgbClr val="FF0000"/>
                </a:solidFill>
              </a:rPr>
              <a:t>easier for coding, </a:t>
            </a:r>
            <a:r>
              <a:rPr lang="en-GB" b="1" i="1" dirty="0">
                <a:solidFill>
                  <a:srgbClr val="FF0000"/>
                </a:solidFill>
              </a:rPr>
              <a:t>but obviously we don’t want this distinction in the actual test!</a:t>
            </a:r>
          </a:p>
        </p:txBody>
      </p:sp>
    </p:spTree>
    <p:extLst>
      <p:ext uri="{BB962C8B-B14F-4D97-AF65-F5344CB8AC3E}">
        <p14:creationId xmlns:p14="http://schemas.microsoft.com/office/powerpoint/2010/main" val="2271247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226637" y="2598233"/>
            <a:ext cx="2051823" cy="923330"/>
          </a:xfrm>
          <a:prstGeom prst="rect">
            <a:avLst/>
          </a:prstGeom>
          <a:noFill/>
        </p:spPr>
        <p:txBody>
          <a:bodyPr wrap="square" rtlCol="0">
            <a:spAutoFit/>
          </a:bodyPr>
          <a:lstStyle/>
          <a:p>
            <a:pPr algn="ctr"/>
            <a:r>
              <a:rPr lang="en-GB" sz="5400" dirty="0"/>
              <a:t>Green</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Baseball</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9114264" y="2598233"/>
            <a:ext cx="1776760" cy="923330"/>
          </a:xfrm>
          <a:prstGeom prst="rect">
            <a:avLst/>
          </a:prstGeom>
          <a:noFill/>
        </p:spPr>
        <p:txBody>
          <a:bodyPr wrap="square" rtlCol="0">
            <a:spAutoFit/>
          </a:bodyPr>
          <a:lstStyle/>
          <a:p>
            <a:pPr algn="ctr"/>
            <a:r>
              <a:rPr lang="en-GB" sz="5400" dirty="0"/>
              <a:t>Egg</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a:t>
            </a:r>
            <a:r>
              <a:rPr lang="en-GB" dirty="0" smtClean="0"/>
              <a:t>question 2</a:t>
            </a:r>
            <a:r>
              <a:rPr lang="en-GB" dirty="0"/>
              <a:t/>
            </a:r>
            <a:br>
              <a:rPr lang="en-GB" dirty="0"/>
            </a:br>
            <a:r>
              <a:rPr lang="en-GB" dirty="0"/>
              <a:t>Which of the following are target words </a:t>
            </a:r>
            <a:br>
              <a:rPr lang="en-GB" dirty="0"/>
            </a:br>
            <a:r>
              <a:rPr lang="en-GB" dirty="0"/>
              <a:t>(tick ALL that apply, </a:t>
            </a:r>
            <a:r>
              <a:rPr lang="en-GB" dirty="0"/>
              <a:t>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6004560" y="6488668"/>
            <a:ext cx="955040" cy="369332"/>
          </a:xfrm>
          <a:prstGeom prst="rect">
            <a:avLst/>
          </a:prstGeom>
          <a:noFill/>
        </p:spPr>
        <p:txBody>
          <a:bodyPr wrap="square" rtlCol="0">
            <a:spAutoFit/>
          </a:bodyPr>
          <a:lstStyle/>
          <a:p>
            <a:r>
              <a:rPr lang="en-GB" dirty="0"/>
              <a:t>2</a:t>
            </a:r>
            <a:r>
              <a:rPr lang="en-GB" dirty="0" smtClean="0"/>
              <a:t>/2</a:t>
            </a:r>
            <a:endParaRPr lang="en-GB" dirty="0"/>
          </a:p>
        </p:txBody>
      </p:sp>
      <p:sp>
        <p:nvSpPr>
          <p:cNvPr id="2" name="TextBox 1"/>
          <p:cNvSpPr txBox="1"/>
          <p:nvPr/>
        </p:nvSpPr>
        <p:spPr>
          <a:xfrm>
            <a:off x="1310640" y="4734342"/>
            <a:ext cx="3190240" cy="1754326"/>
          </a:xfrm>
          <a:prstGeom prst="rect">
            <a:avLst/>
          </a:prstGeom>
          <a:noFill/>
        </p:spPr>
        <p:txBody>
          <a:bodyPr wrap="square" rtlCol="0">
            <a:spAutoFit/>
          </a:bodyPr>
          <a:lstStyle/>
          <a:p>
            <a:r>
              <a:rPr lang="en-GB" dirty="0" smtClean="0">
                <a:solidFill>
                  <a:srgbClr val="FF0000"/>
                </a:solidFill>
              </a:rPr>
              <a:t>After a few seconds (or when people hit next) can we have a popup saying: “sometimes, none of the words will be a target word! In that case, just hit NEXT”</a:t>
            </a:r>
            <a:endParaRPr lang="en-GB" dirty="0">
              <a:solidFill>
                <a:srgbClr val="FF0000"/>
              </a:solidFill>
            </a:endParaRPr>
          </a:p>
        </p:txBody>
      </p:sp>
    </p:spTree>
    <p:extLst>
      <p:ext uri="{BB962C8B-B14F-4D97-AF65-F5344CB8AC3E}">
        <p14:creationId xmlns:p14="http://schemas.microsoft.com/office/powerpoint/2010/main" val="140513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68F2106-CF32-4E1C-8F6C-35CA383AB8F6}"/>
              </a:ext>
            </a:extLst>
          </p:cNvPr>
          <p:cNvSpPr>
            <a:spLocks noGrp="1"/>
          </p:cNvSpPr>
          <p:nvPr>
            <p:ph type="title"/>
          </p:nvPr>
        </p:nvSpPr>
        <p:spPr>
          <a:xfrm>
            <a:off x="838200" y="2701928"/>
            <a:ext cx="10515600" cy="1325563"/>
          </a:xfrm>
        </p:spPr>
        <p:txBody>
          <a:bodyPr>
            <a:normAutofit fontScale="90000"/>
          </a:bodyPr>
          <a:lstStyle/>
          <a:p>
            <a:r>
              <a:rPr lang="en-GB" dirty="0"/>
              <a:t>You will now be presented with 12 target words. Try to remember all of them. Each word will show up </a:t>
            </a:r>
            <a:r>
              <a:rPr lang="en-GB" dirty="0" smtClean="0"/>
              <a:t>separately. In total, you have 20 seconds to remember the words.</a:t>
            </a:r>
            <a:r>
              <a:rPr lang="en-GB" dirty="0"/>
              <a:t/>
            </a:r>
            <a:br>
              <a:rPr lang="en-GB" dirty="0"/>
            </a:br>
            <a:r>
              <a:rPr lang="en-GB" dirty="0"/>
              <a:t/>
            </a:r>
            <a:br>
              <a:rPr lang="en-GB" dirty="0"/>
            </a:br>
            <a:r>
              <a:rPr lang="en-GB" dirty="0"/>
              <a:t>You’re </a:t>
            </a:r>
            <a:r>
              <a:rPr lang="en-GB" b="1" dirty="0"/>
              <a:t>not</a:t>
            </a:r>
            <a:r>
              <a:rPr lang="en-GB" dirty="0"/>
              <a:t> allowed to write anything down. </a:t>
            </a:r>
          </a:p>
        </p:txBody>
      </p:sp>
      <p:sp>
        <p:nvSpPr>
          <p:cNvPr id="3" name="Rounded Rectangle 2"/>
          <p:cNvSpPr/>
          <p:nvPr/>
        </p:nvSpPr>
        <p:spPr>
          <a:xfrm>
            <a:off x="4226560" y="5191760"/>
            <a:ext cx="3566160" cy="995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Continue to Word Test</a:t>
            </a:r>
            <a:endParaRPr lang="en-GB" sz="2800" dirty="0"/>
          </a:p>
        </p:txBody>
      </p:sp>
    </p:spTree>
    <p:extLst>
      <p:ext uri="{BB962C8B-B14F-4D97-AF65-F5344CB8AC3E}">
        <p14:creationId xmlns:p14="http://schemas.microsoft.com/office/powerpoint/2010/main" val="33830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Horse</a:t>
            </a:r>
          </a:p>
        </p:txBody>
      </p:sp>
      <p:sp>
        <p:nvSpPr>
          <p:cNvPr id="3" name="Rounded Rectangle 2"/>
          <p:cNvSpPr/>
          <p:nvPr/>
        </p:nvSpPr>
        <p:spPr>
          <a:xfrm>
            <a:off x="4630234"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
        <p:nvSpPr>
          <p:cNvPr id="5" name="TextBox 4"/>
          <p:cNvSpPr txBox="1"/>
          <p:nvPr/>
        </p:nvSpPr>
        <p:spPr>
          <a:xfrm>
            <a:off x="5354320" y="5661698"/>
            <a:ext cx="955040" cy="369332"/>
          </a:xfrm>
          <a:prstGeom prst="rect">
            <a:avLst/>
          </a:prstGeom>
          <a:noFill/>
        </p:spPr>
        <p:txBody>
          <a:bodyPr wrap="square" rtlCol="0">
            <a:spAutoFit/>
          </a:bodyPr>
          <a:lstStyle/>
          <a:p>
            <a:r>
              <a:rPr lang="en-GB" dirty="0" smtClean="0"/>
              <a:t>1/12</a:t>
            </a:r>
            <a:endParaRPr lang="en-GB" dirty="0"/>
          </a:p>
        </p:txBody>
      </p:sp>
    </p:spTree>
    <p:extLst>
      <p:ext uri="{BB962C8B-B14F-4D97-AF65-F5344CB8AC3E}">
        <p14:creationId xmlns:p14="http://schemas.microsoft.com/office/powerpoint/2010/main" val="1798214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Cave</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a:t>2</a:t>
            </a:r>
            <a:r>
              <a:rPr lang="en-GB" dirty="0" smtClean="0"/>
              <a:t>/12</a:t>
            </a:r>
            <a:endParaRPr lang="en-GB" dirty="0"/>
          </a:p>
        </p:txBody>
      </p:sp>
    </p:spTree>
    <p:extLst>
      <p:ext uri="{BB962C8B-B14F-4D97-AF65-F5344CB8AC3E}">
        <p14:creationId xmlns:p14="http://schemas.microsoft.com/office/powerpoint/2010/main" val="184281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Lion</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a:t>3</a:t>
            </a:r>
            <a:r>
              <a:rPr lang="en-GB" dirty="0" smtClean="0"/>
              <a:t>/12</a:t>
            </a:r>
            <a:endParaRPr lang="en-GB" dirty="0"/>
          </a:p>
        </p:txBody>
      </p:sp>
    </p:spTree>
    <p:extLst>
      <p:ext uri="{BB962C8B-B14F-4D97-AF65-F5344CB8AC3E}">
        <p14:creationId xmlns:p14="http://schemas.microsoft.com/office/powerpoint/2010/main" val="240571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1018271"/>
            <a:ext cx="11110385" cy="1325563"/>
          </a:xfrm>
        </p:spPr>
        <p:txBody>
          <a:bodyPr>
            <a:normAutofit fontScale="90000"/>
          </a:bodyPr>
          <a:lstStyle/>
          <a:p>
            <a:pPr algn="ctr"/>
            <a:r>
              <a:rPr lang="en-GB" dirty="0" smtClean="0"/>
              <a:t>Practice 1 </a:t>
            </a:r>
            <a:r>
              <a:rPr lang="en-GB" dirty="0"/>
              <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3178759" y="5375729"/>
            <a:ext cx="1161143" cy="646331"/>
          </a:xfrm>
          <a:prstGeom prst="rect">
            <a:avLst/>
          </a:prstGeom>
          <a:noFill/>
        </p:spPr>
        <p:txBody>
          <a:bodyPr wrap="square" rtlCol="0">
            <a:spAutoFit/>
          </a:bodyPr>
          <a:lstStyle/>
          <a:p>
            <a:pPr algn="ctr"/>
            <a:r>
              <a:rPr lang="en-GB" sz="3600" dirty="0"/>
              <a:t>1</a:t>
            </a:r>
            <a:endParaRPr lang="en-GB" dirty="0"/>
          </a:p>
        </p:txBody>
      </p:sp>
      <p:sp>
        <p:nvSpPr>
          <p:cNvPr id="9" name="TextBox 8"/>
          <p:cNvSpPr txBox="1"/>
          <p:nvPr/>
        </p:nvSpPr>
        <p:spPr>
          <a:xfrm>
            <a:off x="5232400" y="5375729"/>
            <a:ext cx="1161143" cy="646331"/>
          </a:xfrm>
          <a:prstGeom prst="rect">
            <a:avLst/>
          </a:prstGeom>
          <a:noFill/>
        </p:spPr>
        <p:txBody>
          <a:bodyPr wrap="square" rtlCol="0">
            <a:spAutoFit/>
          </a:bodyPr>
          <a:lstStyle/>
          <a:p>
            <a:pPr algn="ctr"/>
            <a:r>
              <a:rPr lang="en-GB" sz="3600" dirty="0"/>
              <a:t>2</a:t>
            </a:r>
            <a:endParaRPr lang="en-GB" dirty="0"/>
          </a:p>
        </p:txBody>
      </p:sp>
      <p:sp>
        <p:nvSpPr>
          <p:cNvPr id="10" name="TextBox 9"/>
          <p:cNvSpPr txBox="1"/>
          <p:nvPr/>
        </p:nvSpPr>
        <p:spPr>
          <a:xfrm>
            <a:off x="7231372" y="5375729"/>
            <a:ext cx="1161143" cy="646331"/>
          </a:xfrm>
          <a:prstGeom prst="rect">
            <a:avLst/>
          </a:prstGeom>
          <a:noFill/>
        </p:spPr>
        <p:txBody>
          <a:bodyPr wrap="square" rtlCol="0">
            <a:spAutoFit/>
          </a:bodyPr>
          <a:lstStyle/>
          <a:p>
            <a:pPr algn="ctr"/>
            <a:r>
              <a:rPr lang="en-GB" sz="3600" dirty="0"/>
              <a:t>3</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44" y="2556329"/>
            <a:ext cx="2098765" cy="2819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909" y="2556329"/>
            <a:ext cx="2018690" cy="2819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599" y="2556329"/>
            <a:ext cx="2018690" cy="2819400"/>
          </a:xfrm>
          <a:prstGeom prst="rect">
            <a:avLst/>
          </a:prstGeom>
        </p:spPr>
      </p:pic>
    </p:spTree>
    <p:extLst>
      <p:ext uri="{BB962C8B-B14F-4D97-AF65-F5344CB8AC3E}">
        <p14:creationId xmlns:p14="http://schemas.microsoft.com/office/powerpoint/2010/main" val="4361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Opal</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4/12</a:t>
            </a:r>
            <a:endParaRPr lang="en-GB" dirty="0"/>
          </a:p>
        </p:txBody>
      </p:sp>
    </p:spTree>
    <p:extLst>
      <p:ext uri="{BB962C8B-B14F-4D97-AF65-F5344CB8AC3E}">
        <p14:creationId xmlns:p14="http://schemas.microsoft.com/office/powerpoint/2010/main" val="713750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Tiger</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5/12</a:t>
            </a:r>
            <a:endParaRPr lang="en-GB" dirty="0"/>
          </a:p>
        </p:txBody>
      </p:sp>
    </p:spTree>
    <p:extLst>
      <p:ext uri="{BB962C8B-B14F-4D97-AF65-F5344CB8AC3E}">
        <p14:creationId xmlns:p14="http://schemas.microsoft.com/office/powerpoint/2010/main" val="2876719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Pearl</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6/12</a:t>
            </a:r>
            <a:endParaRPr lang="en-GB" dirty="0"/>
          </a:p>
        </p:txBody>
      </p:sp>
    </p:spTree>
    <p:extLst>
      <p:ext uri="{BB962C8B-B14F-4D97-AF65-F5344CB8AC3E}">
        <p14:creationId xmlns:p14="http://schemas.microsoft.com/office/powerpoint/2010/main" val="104305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Hut</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7/12</a:t>
            </a:r>
            <a:endParaRPr lang="en-GB" dirty="0"/>
          </a:p>
        </p:txBody>
      </p:sp>
    </p:spTree>
    <p:extLst>
      <p:ext uri="{BB962C8B-B14F-4D97-AF65-F5344CB8AC3E}">
        <p14:creationId xmlns:p14="http://schemas.microsoft.com/office/powerpoint/2010/main" val="482328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Emerald</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8/12</a:t>
            </a:r>
            <a:endParaRPr lang="en-GB" dirty="0"/>
          </a:p>
        </p:txBody>
      </p:sp>
    </p:spTree>
    <p:extLst>
      <p:ext uri="{BB962C8B-B14F-4D97-AF65-F5344CB8AC3E}">
        <p14:creationId xmlns:p14="http://schemas.microsoft.com/office/powerpoint/2010/main" val="3747808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Sapphire</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384800" y="6351230"/>
            <a:ext cx="670560" cy="369332"/>
          </a:xfrm>
          <a:prstGeom prst="rect">
            <a:avLst/>
          </a:prstGeom>
          <a:noFill/>
        </p:spPr>
        <p:txBody>
          <a:bodyPr wrap="square" rtlCol="0">
            <a:spAutoFit/>
          </a:bodyPr>
          <a:lstStyle/>
          <a:p>
            <a:r>
              <a:rPr lang="en-GB" dirty="0" smtClean="0"/>
              <a:t>9/12</a:t>
            </a:r>
            <a:endParaRPr lang="en-GB" dirty="0"/>
          </a:p>
        </p:txBody>
      </p:sp>
    </p:spTree>
    <p:extLst>
      <p:ext uri="{BB962C8B-B14F-4D97-AF65-F5344CB8AC3E}">
        <p14:creationId xmlns:p14="http://schemas.microsoft.com/office/powerpoint/2010/main" val="2238848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Tent</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252720" y="6351230"/>
            <a:ext cx="802640" cy="369332"/>
          </a:xfrm>
          <a:prstGeom prst="rect">
            <a:avLst/>
          </a:prstGeom>
          <a:noFill/>
        </p:spPr>
        <p:txBody>
          <a:bodyPr wrap="square" rtlCol="0">
            <a:spAutoFit/>
          </a:bodyPr>
          <a:lstStyle/>
          <a:p>
            <a:r>
              <a:rPr lang="en-GB" dirty="0" smtClean="0"/>
              <a:t>10/12</a:t>
            </a:r>
            <a:endParaRPr lang="en-GB" dirty="0"/>
          </a:p>
        </p:txBody>
      </p:sp>
    </p:spTree>
    <p:extLst>
      <p:ext uri="{BB962C8B-B14F-4D97-AF65-F5344CB8AC3E}">
        <p14:creationId xmlns:p14="http://schemas.microsoft.com/office/powerpoint/2010/main" val="647121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Hotel</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222240" y="6351230"/>
            <a:ext cx="833120" cy="369332"/>
          </a:xfrm>
          <a:prstGeom prst="rect">
            <a:avLst/>
          </a:prstGeom>
          <a:noFill/>
        </p:spPr>
        <p:txBody>
          <a:bodyPr wrap="square" rtlCol="0">
            <a:spAutoFit/>
          </a:bodyPr>
          <a:lstStyle/>
          <a:p>
            <a:r>
              <a:rPr lang="en-GB" dirty="0" smtClean="0"/>
              <a:t>11/12</a:t>
            </a:r>
            <a:endParaRPr lang="en-GB" dirty="0"/>
          </a:p>
        </p:txBody>
      </p:sp>
    </p:spTree>
    <p:extLst>
      <p:ext uri="{BB962C8B-B14F-4D97-AF65-F5344CB8AC3E}">
        <p14:creationId xmlns:p14="http://schemas.microsoft.com/office/powerpoint/2010/main" val="3149917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a:t>Cow</a:t>
            </a:r>
          </a:p>
        </p:txBody>
      </p:sp>
      <p:sp>
        <p:nvSpPr>
          <p:cNvPr id="3" name="Rounded Rectangle 2"/>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5" name="Rounded Rectangle 4"/>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6" name="TextBox 5"/>
          <p:cNvSpPr txBox="1"/>
          <p:nvPr/>
        </p:nvSpPr>
        <p:spPr>
          <a:xfrm>
            <a:off x="5130800" y="6351230"/>
            <a:ext cx="924560" cy="369332"/>
          </a:xfrm>
          <a:prstGeom prst="rect">
            <a:avLst/>
          </a:prstGeom>
          <a:noFill/>
        </p:spPr>
        <p:txBody>
          <a:bodyPr wrap="square" rtlCol="0">
            <a:spAutoFit/>
          </a:bodyPr>
          <a:lstStyle/>
          <a:p>
            <a:r>
              <a:rPr lang="en-GB" dirty="0" smtClean="0"/>
              <a:t>12/12</a:t>
            </a:r>
            <a:endParaRPr lang="en-GB" dirty="0"/>
          </a:p>
        </p:txBody>
      </p:sp>
    </p:spTree>
    <p:extLst>
      <p:ext uri="{BB962C8B-B14F-4D97-AF65-F5344CB8AC3E}">
        <p14:creationId xmlns:p14="http://schemas.microsoft.com/office/powerpoint/2010/main" val="4032412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1928"/>
            <a:ext cx="10515600" cy="1325563"/>
          </a:xfrm>
        </p:spPr>
        <p:txBody>
          <a:bodyPr>
            <a:normAutofit fontScale="90000"/>
          </a:bodyPr>
          <a:lstStyle/>
          <a:p>
            <a:r>
              <a:rPr lang="en-GB" dirty="0" smtClean="0"/>
              <a:t>As in the practice questions, you’ll </a:t>
            </a:r>
            <a:r>
              <a:rPr lang="en-GB" dirty="0"/>
              <a:t>be presented with sets of three words. Identify ALL the target words. </a:t>
            </a:r>
          </a:p>
        </p:txBody>
      </p:sp>
      <p:sp>
        <p:nvSpPr>
          <p:cNvPr id="3" name="TextBox 2">
            <a:extLst>
              <a:ext uri="{FF2B5EF4-FFF2-40B4-BE49-F238E27FC236}">
                <a16:creationId xmlns:a16="http://schemas.microsoft.com/office/drawing/2014/main" xmlns="" id="{52F84893-02E0-474E-959E-BB416CE4BAB9}"/>
              </a:ext>
            </a:extLst>
          </p:cNvPr>
          <p:cNvSpPr txBox="1"/>
          <p:nvPr/>
        </p:nvSpPr>
        <p:spPr>
          <a:xfrm>
            <a:off x="1025912" y="5386039"/>
            <a:ext cx="6837928" cy="646331"/>
          </a:xfrm>
          <a:prstGeom prst="rect">
            <a:avLst/>
          </a:prstGeom>
          <a:noFill/>
        </p:spPr>
        <p:txBody>
          <a:bodyPr wrap="square" rtlCol="0">
            <a:spAutoFit/>
          </a:bodyPr>
          <a:lstStyle/>
          <a:p>
            <a:r>
              <a:rPr lang="en-GB" b="1" i="1" dirty="0" smtClean="0">
                <a:solidFill>
                  <a:srgbClr val="FF0000"/>
                </a:solidFill>
              </a:rPr>
              <a:t>I’ve </a:t>
            </a:r>
            <a:r>
              <a:rPr lang="en-GB" b="1" i="1" dirty="0">
                <a:solidFill>
                  <a:srgbClr val="FF0000"/>
                </a:solidFill>
              </a:rPr>
              <a:t>put the correct responses in capitals to make things easier, but obviously we don’t want this distinction in the actual test!</a:t>
            </a:r>
          </a:p>
        </p:txBody>
      </p:sp>
    </p:spTree>
    <p:extLst>
      <p:ext uri="{BB962C8B-B14F-4D97-AF65-F5344CB8AC3E}">
        <p14:creationId xmlns:p14="http://schemas.microsoft.com/office/powerpoint/2010/main" val="216475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0357" y="1018271"/>
            <a:ext cx="11110385" cy="1325563"/>
          </a:xfrm>
        </p:spPr>
        <p:txBody>
          <a:bodyPr>
            <a:normAutofit fontScale="90000"/>
          </a:bodyPr>
          <a:lstStyle/>
          <a:p>
            <a:pPr algn="ctr"/>
            <a:r>
              <a:rPr lang="en-GB" dirty="0" smtClean="0"/>
              <a:t>Practice 2 </a:t>
            </a:r>
            <a:r>
              <a:rPr lang="en-GB" dirty="0"/>
              <a:t/>
            </a:r>
            <a:br>
              <a:rPr lang="en-GB" dirty="0"/>
            </a:br>
            <a:r>
              <a:rPr lang="en-GB" dirty="0"/>
              <a:t>Which of the following faces is a “target” face? </a:t>
            </a:r>
            <a:br>
              <a:rPr lang="en-GB" dirty="0"/>
            </a:br>
            <a:r>
              <a:rPr lang="en-GB" dirty="0"/>
              <a:t>[type 1, 2 or 3]</a:t>
            </a:r>
            <a:br>
              <a:rPr lang="en-GB" dirty="0"/>
            </a:br>
            <a:endParaRPr lang="en-GB" dirty="0"/>
          </a:p>
        </p:txBody>
      </p:sp>
      <p:sp>
        <p:nvSpPr>
          <p:cNvPr id="6" name="TextBox 5"/>
          <p:cNvSpPr txBox="1"/>
          <p:nvPr/>
        </p:nvSpPr>
        <p:spPr>
          <a:xfrm>
            <a:off x="2685144" y="5375729"/>
            <a:ext cx="1161143" cy="646331"/>
          </a:xfrm>
          <a:prstGeom prst="rect">
            <a:avLst/>
          </a:prstGeom>
          <a:noFill/>
        </p:spPr>
        <p:txBody>
          <a:bodyPr wrap="square" rtlCol="0">
            <a:spAutoFit/>
          </a:bodyPr>
          <a:lstStyle/>
          <a:p>
            <a:pPr algn="ctr"/>
            <a:r>
              <a:rPr lang="en-GB" sz="3600" dirty="0"/>
              <a:t>1</a:t>
            </a:r>
            <a:endParaRPr lang="en-GB" dirty="0"/>
          </a:p>
        </p:txBody>
      </p:sp>
      <p:sp>
        <p:nvSpPr>
          <p:cNvPr id="9" name="TextBox 8"/>
          <p:cNvSpPr txBox="1"/>
          <p:nvPr/>
        </p:nvSpPr>
        <p:spPr>
          <a:xfrm>
            <a:off x="5232400" y="5375729"/>
            <a:ext cx="1161143" cy="646331"/>
          </a:xfrm>
          <a:prstGeom prst="rect">
            <a:avLst/>
          </a:prstGeom>
          <a:noFill/>
        </p:spPr>
        <p:txBody>
          <a:bodyPr wrap="square" rtlCol="0">
            <a:spAutoFit/>
          </a:bodyPr>
          <a:lstStyle/>
          <a:p>
            <a:pPr algn="ctr"/>
            <a:r>
              <a:rPr lang="en-GB" sz="3600" dirty="0"/>
              <a:t>2</a:t>
            </a:r>
            <a:endParaRPr lang="en-GB" dirty="0"/>
          </a:p>
        </p:txBody>
      </p:sp>
      <p:sp>
        <p:nvSpPr>
          <p:cNvPr id="10" name="TextBox 9"/>
          <p:cNvSpPr txBox="1"/>
          <p:nvPr/>
        </p:nvSpPr>
        <p:spPr>
          <a:xfrm>
            <a:off x="7692572" y="5375729"/>
            <a:ext cx="1161143" cy="646331"/>
          </a:xfrm>
          <a:prstGeom prst="rect">
            <a:avLst/>
          </a:prstGeom>
          <a:noFill/>
        </p:spPr>
        <p:txBody>
          <a:bodyPr wrap="square" rtlCol="0">
            <a:spAutoFit/>
          </a:bodyPr>
          <a:lstStyle/>
          <a:p>
            <a:pPr algn="ctr"/>
            <a:r>
              <a:rPr lang="en-GB" sz="3600" dirty="0"/>
              <a:t>3</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2457" t="15014" r="7602" b="6998"/>
          <a:stretch/>
        </p:blipFill>
        <p:spPr>
          <a:xfrm>
            <a:off x="6717210" y="2556329"/>
            <a:ext cx="2270627" cy="2819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080" y="2556329"/>
            <a:ext cx="2013130" cy="28227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4458" y="2556329"/>
            <a:ext cx="2001221" cy="2819400"/>
          </a:xfrm>
          <a:prstGeom prst="rect">
            <a:avLst/>
          </a:prstGeom>
        </p:spPr>
      </p:pic>
    </p:spTree>
    <p:extLst>
      <p:ext uri="{BB962C8B-B14F-4D97-AF65-F5344CB8AC3E}">
        <p14:creationId xmlns:p14="http://schemas.microsoft.com/office/powerpoint/2010/main" val="3921804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226637" y="2598233"/>
            <a:ext cx="2051823" cy="923330"/>
          </a:xfrm>
          <a:prstGeom prst="rect">
            <a:avLst/>
          </a:prstGeom>
          <a:noFill/>
        </p:spPr>
        <p:txBody>
          <a:bodyPr wrap="square" rtlCol="0">
            <a:spAutoFit/>
          </a:bodyPr>
          <a:lstStyle/>
          <a:p>
            <a:pPr algn="ctr"/>
            <a:r>
              <a:rPr lang="en-GB" sz="5400" dirty="0"/>
              <a:t>house</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TIGER</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9114264" y="2598233"/>
            <a:ext cx="1776760" cy="923330"/>
          </a:xfrm>
          <a:prstGeom prst="rect">
            <a:avLst/>
          </a:prstGeom>
          <a:noFill/>
        </p:spPr>
        <p:txBody>
          <a:bodyPr wrap="square" rtlCol="0">
            <a:spAutoFit/>
          </a:bodyPr>
          <a:lstStyle/>
          <a:p>
            <a:pPr algn="ctr"/>
            <a:r>
              <a:rPr lang="en-GB" sz="5400" dirty="0"/>
              <a:t>HUT</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1/8</a:t>
            </a:r>
            <a:endParaRPr lang="en-GB" dirty="0"/>
          </a:p>
        </p:txBody>
      </p:sp>
    </p:spTree>
    <p:extLst>
      <p:ext uri="{BB962C8B-B14F-4D97-AF65-F5344CB8AC3E}">
        <p14:creationId xmlns:p14="http://schemas.microsoft.com/office/powerpoint/2010/main" val="2514632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226637" y="2598233"/>
            <a:ext cx="2051823" cy="923330"/>
          </a:xfrm>
          <a:prstGeom prst="rect">
            <a:avLst/>
          </a:prstGeom>
          <a:noFill/>
        </p:spPr>
        <p:txBody>
          <a:bodyPr wrap="square" rtlCol="0">
            <a:spAutoFit/>
          </a:bodyPr>
          <a:lstStyle/>
          <a:p>
            <a:pPr algn="ctr"/>
            <a:r>
              <a:rPr lang="en-GB" sz="5400" dirty="0"/>
              <a:t>HOTEL</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coffee</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mountain</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2</a:t>
            </a:r>
            <a:r>
              <a:rPr lang="en-GB" dirty="0" smtClean="0"/>
              <a:t>/8</a:t>
            </a:r>
            <a:endParaRPr lang="en-GB" dirty="0"/>
          </a:p>
        </p:txBody>
      </p:sp>
    </p:spTree>
    <p:extLst>
      <p:ext uri="{BB962C8B-B14F-4D97-AF65-F5344CB8AC3E}">
        <p14:creationId xmlns:p14="http://schemas.microsoft.com/office/powerpoint/2010/main" val="418897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226637" y="2598233"/>
            <a:ext cx="2051823" cy="923330"/>
          </a:xfrm>
          <a:prstGeom prst="rect">
            <a:avLst/>
          </a:prstGeom>
          <a:noFill/>
        </p:spPr>
        <p:txBody>
          <a:bodyPr wrap="square" rtlCol="0">
            <a:spAutoFit/>
          </a:bodyPr>
          <a:lstStyle/>
          <a:p>
            <a:pPr algn="ctr"/>
            <a:r>
              <a:rPr lang="en-GB" sz="5400" dirty="0"/>
              <a:t>COW</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dog</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EMERALD</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3</a:t>
            </a:r>
            <a:r>
              <a:rPr lang="en-GB" dirty="0" smtClean="0"/>
              <a:t>/8</a:t>
            </a:r>
            <a:endParaRPr lang="en-GB" dirty="0"/>
          </a:p>
        </p:txBody>
      </p:sp>
    </p:spTree>
    <p:extLst>
      <p:ext uri="{BB962C8B-B14F-4D97-AF65-F5344CB8AC3E}">
        <p14:creationId xmlns:p14="http://schemas.microsoft.com/office/powerpoint/2010/main" val="2727545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1226637" y="2598233"/>
            <a:ext cx="2051823" cy="923330"/>
          </a:xfrm>
          <a:prstGeom prst="rect">
            <a:avLst/>
          </a:prstGeom>
          <a:noFill/>
        </p:spPr>
        <p:txBody>
          <a:bodyPr wrap="square" rtlCol="0">
            <a:spAutoFit/>
          </a:bodyPr>
          <a:lstStyle/>
          <a:p>
            <a:pPr algn="ctr"/>
            <a:r>
              <a:rPr lang="en-GB" sz="5400" dirty="0"/>
              <a:t>ruby</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pig</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balloon</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4</a:t>
            </a:r>
            <a:r>
              <a:rPr lang="en-GB" dirty="0" smtClean="0"/>
              <a:t>/8</a:t>
            </a:r>
            <a:endParaRPr lang="en-GB" dirty="0"/>
          </a:p>
        </p:txBody>
      </p:sp>
    </p:spTree>
    <p:extLst>
      <p:ext uri="{BB962C8B-B14F-4D97-AF65-F5344CB8AC3E}">
        <p14:creationId xmlns:p14="http://schemas.microsoft.com/office/powerpoint/2010/main" val="2567579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579863" y="2598233"/>
            <a:ext cx="3482899" cy="923330"/>
          </a:xfrm>
          <a:prstGeom prst="rect">
            <a:avLst/>
          </a:prstGeom>
          <a:noFill/>
        </p:spPr>
        <p:txBody>
          <a:bodyPr wrap="square" rtlCol="0">
            <a:spAutoFit/>
          </a:bodyPr>
          <a:lstStyle/>
          <a:p>
            <a:pPr algn="ctr"/>
            <a:r>
              <a:rPr lang="en-GB" sz="5400" dirty="0"/>
              <a:t>apartment</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928838" y="2598233"/>
            <a:ext cx="2665141" cy="923330"/>
          </a:xfrm>
          <a:prstGeom prst="rect">
            <a:avLst/>
          </a:prstGeom>
          <a:noFill/>
        </p:spPr>
        <p:txBody>
          <a:bodyPr wrap="square" rtlCol="0">
            <a:spAutoFit/>
          </a:bodyPr>
          <a:lstStyle/>
          <a:p>
            <a:pPr algn="ctr"/>
            <a:r>
              <a:rPr lang="en-GB" sz="5400" dirty="0"/>
              <a:t>TIGER</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diamond</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5</a:t>
            </a:r>
            <a:r>
              <a:rPr lang="en-GB" dirty="0" smtClean="0"/>
              <a:t>/8</a:t>
            </a:r>
            <a:endParaRPr lang="en-GB" dirty="0"/>
          </a:p>
        </p:txBody>
      </p:sp>
    </p:spTree>
    <p:extLst>
      <p:ext uri="{BB962C8B-B14F-4D97-AF65-F5344CB8AC3E}">
        <p14:creationId xmlns:p14="http://schemas.microsoft.com/office/powerpoint/2010/main" val="1555871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579863" y="2598233"/>
            <a:ext cx="3482899" cy="923330"/>
          </a:xfrm>
          <a:prstGeom prst="rect">
            <a:avLst/>
          </a:prstGeom>
          <a:noFill/>
        </p:spPr>
        <p:txBody>
          <a:bodyPr wrap="square" rtlCol="0">
            <a:spAutoFit/>
          </a:bodyPr>
          <a:lstStyle/>
          <a:p>
            <a:pPr algn="ctr"/>
            <a:r>
              <a:rPr lang="en-GB" sz="5400" dirty="0"/>
              <a:t>pearl</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716966" y="2598233"/>
            <a:ext cx="3300759" cy="923330"/>
          </a:xfrm>
          <a:prstGeom prst="rect">
            <a:avLst/>
          </a:prstGeom>
          <a:noFill/>
        </p:spPr>
        <p:txBody>
          <a:bodyPr wrap="square" rtlCol="0">
            <a:spAutoFit/>
          </a:bodyPr>
          <a:lstStyle/>
          <a:p>
            <a:pPr algn="ctr"/>
            <a:r>
              <a:rPr lang="en-GB" sz="5400" dirty="0"/>
              <a:t>scarf</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HOTEL</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6</a:t>
            </a:r>
            <a:r>
              <a:rPr lang="en-GB" dirty="0" smtClean="0"/>
              <a:t>/8</a:t>
            </a:r>
            <a:endParaRPr lang="en-GB" dirty="0"/>
          </a:p>
        </p:txBody>
      </p:sp>
    </p:spTree>
    <p:extLst>
      <p:ext uri="{BB962C8B-B14F-4D97-AF65-F5344CB8AC3E}">
        <p14:creationId xmlns:p14="http://schemas.microsoft.com/office/powerpoint/2010/main" val="2317883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579863" y="2598233"/>
            <a:ext cx="3482899" cy="923330"/>
          </a:xfrm>
          <a:prstGeom prst="rect">
            <a:avLst/>
          </a:prstGeom>
          <a:noFill/>
        </p:spPr>
        <p:txBody>
          <a:bodyPr wrap="square" rtlCol="0">
            <a:spAutoFit/>
          </a:bodyPr>
          <a:lstStyle/>
          <a:p>
            <a:pPr algn="ctr"/>
            <a:r>
              <a:rPr lang="en-GB" sz="5400" dirty="0"/>
              <a:t>boat</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716966" y="2598233"/>
            <a:ext cx="3300759" cy="923330"/>
          </a:xfrm>
          <a:prstGeom prst="rect">
            <a:avLst/>
          </a:prstGeom>
          <a:noFill/>
        </p:spPr>
        <p:txBody>
          <a:bodyPr wrap="square" rtlCol="0">
            <a:spAutoFit/>
          </a:bodyPr>
          <a:lstStyle/>
          <a:p>
            <a:pPr algn="ctr"/>
            <a:r>
              <a:rPr lang="en-GB" sz="5400" dirty="0"/>
              <a:t>penny</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cat</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7</a:t>
            </a:r>
            <a:r>
              <a:rPr lang="en-GB" dirty="0" smtClean="0"/>
              <a:t>/8</a:t>
            </a:r>
            <a:endParaRPr lang="en-GB" dirty="0"/>
          </a:p>
        </p:txBody>
      </p:sp>
    </p:spTree>
    <p:extLst>
      <p:ext uri="{BB962C8B-B14F-4D97-AF65-F5344CB8AC3E}">
        <p14:creationId xmlns:p14="http://schemas.microsoft.com/office/powerpoint/2010/main" val="4066949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579863" y="2598233"/>
            <a:ext cx="3482899" cy="923330"/>
          </a:xfrm>
          <a:prstGeom prst="rect">
            <a:avLst/>
          </a:prstGeom>
          <a:noFill/>
        </p:spPr>
        <p:txBody>
          <a:bodyPr wrap="square" rtlCol="0">
            <a:spAutoFit/>
          </a:bodyPr>
          <a:lstStyle/>
          <a:p>
            <a:pPr algn="ctr"/>
            <a:r>
              <a:rPr lang="en-GB" sz="5400" dirty="0"/>
              <a:t>LION</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4716966" y="2598233"/>
            <a:ext cx="3300759" cy="923330"/>
          </a:xfrm>
          <a:prstGeom prst="rect">
            <a:avLst/>
          </a:prstGeom>
          <a:noFill/>
        </p:spPr>
        <p:txBody>
          <a:bodyPr wrap="square" rtlCol="0">
            <a:spAutoFit/>
          </a:bodyPr>
          <a:lstStyle/>
          <a:p>
            <a:pPr algn="ctr"/>
            <a:r>
              <a:rPr lang="en-GB" sz="5400" dirty="0"/>
              <a:t>SAPPHIRE</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8530681" y="2598233"/>
            <a:ext cx="2973658" cy="923330"/>
          </a:xfrm>
          <a:prstGeom prst="rect">
            <a:avLst/>
          </a:prstGeom>
          <a:noFill/>
        </p:spPr>
        <p:txBody>
          <a:bodyPr wrap="square" rtlCol="0">
            <a:spAutoFit/>
          </a:bodyPr>
          <a:lstStyle/>
          <a:p>
            <a:pPr algn="ctr"/>
            <a:r>
              <a:rPr lang="en-GB" sz="5400" dirty="0"/>
              <a:t>cave</a:t>
            </a:r>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i="1" dirty="0"/>
              <a:t>Test question</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8/8</a:t>
            </a:r>
            <a:endParaRPr lang="en-GB" dirty="0"/>
          </a:p>
        </p:txBody>
      </p:sp>
    </p:spTree>
    <p:extLst>
      <p:ext uri="{BB962C8B-B14F-4D97-AF65-F5344CB8AC3E}">
        <p14:creationId xmlns:p14="http://schemas.microsoft.com/office/powerpoint/2010/main" val="1313263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a:bodyPr>
          <a:lstStyle/>
          <a:p>
            <a:pPr algn="ctr"/>
            <a:r>
              <a:rPr lang="en-GB" sz="8800" b="1" dirty="0">
                <a:solidFill>
                  <a:srgbClr val="FF0000"/>
                </a:solidFill>
              </a:rPr>
              <a:t>END OF WORDLIST_1</a:t>
            </a:r>
          </a:p>
        </p:txBody>
      </p:sp>
    </p:spTree>
    <p:extLst>
      <p:ext uri="{BB962C8B-B14F-4D97-AF65-F5344CB8AC3E}">
        <p14:creationId xmlns:p14="http://schemas.microsoft.com/office/powerpoint/2010/main" val="3627885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fontScale="90000"/>
          </a:bodyPr>
          <a:lstStyle/>
          <a:p>
            <a:pPr algn="ctr"/>
            <a:r>
              <a:rPr lang="en-GB" sz="8800" b="1" dirty="0">
                <a:solidFill>
                  <a:srgbClr val="FF0000"/>
                </a:solidFill>
              </a:rPr>
              <a:t>STORY_1</a:t>
            </a:r>
            <a:br>
              <a:rPr lang="en-GB" sz="8800" b="1" dirty="0">
                <a:solidFill>
                  <a:srgbClr val="FF0000"/>
                </a:solidFill>
              </a:rPr>
            </a:br>
            <a:r>
              <a:rPr lang="en-GB" sz="8800" b="1" dirty="0">
                <a:solidFill>
                  <a:srgbClr val="FF0000"/>
                </a:solidFill>
              </a:rPr>
              <a:t>(Anna Thompson)</a:t>
            </a:r>
          </a:p>
        </p:txBody>
      </p:sp>
    </p:spTree>
    <p:extLst>
      <p:ext uri="{BB962C8B-B14F-4D97-AF65-F5344CB8AC3E}">
        <p14:creationId xmlns:p14="http://schemas.microsoft.com/office/powerpoint/2010/main" val="141241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1928"/>
            <a:ext cx="10515600" cy="1325563"/>
          </a:xfrm>
        </p:spPr>
        <p:txBody>
          <a:bodyPr>
            <a:normAutofit fontScale="90000"/>
          </a:bodyPr>
          <a:lstStyle/>
          <a:p>
            <a:r>
              <a:rPr lang="en-GB" dirty="0"/>
              <a:t>Next you will review 6 target faces for 20 seconds</a:t>
            </a:r>
            <a:r>
              <a:rPr lang="en-GB" dirty="0" smtClean="0"/>
              <a:t>. </a:t>
            </a:r>
            <a:r>
              <a:rPr lang="en-GB" dirty="0" smtClean="0"/>
              <a:t>You can see them front-on, or in profile.</a:t>
            </a:r>
            <a:r>
              <a:rPr lang="en-GB" dirty="0" smtClean="0"/>
              <a:t> </a:t>
            </a:r>
            <a:r>
              <a:rPr lang="en-GB" dirty="0"/>
              <a:t>Focus on each target face and try to remember it.</a:t>
            </a:r>
            <a:br>
              <a:rPr lang="en-GB" dirty="0"/>
            </a:br>
            <a:r>
              <a:rPr lang="en-GB" dirty="0"/>
              <a:t/>
            </a:r>
            <a:br>
              <a:rPr lang="en-GB" dirty="0"/>
            </a:br>
            <a:r>
              <a:rPr lang="en-GB" dirty="0"/>
              <a:t/>
            </a:r>
            <a:br>
              <a:rPr lang="en-GB" dirty="0"/>
            </a:br>
            <a:r>
              <a:rPr lang="en-GB" dirty="0"/>
              <a:t>Press any key when you’re ready to start</a:t>
            </a:r>
            <a:br>
              <a:rPr lang="en-GB" dirty="0"/>
            </a:br>
            <a:endParaRPr lang="en-GB" dirty="0"/>
          </a:p>
        </p:txBody>
      </p:sp>
    </p:spTree>
    <p:extLst>
      <p:ext uri="{BB962C8B-B14F-4D97-AF65-F5344CB8AC3E}">
        <p14:creationId xmlns:p14="http://schemas.microsoft.com/office/powerpoint/2010/main" val="3476176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011680"/>
            <a:ext cx="10515600" cy="2015811"/>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The last memory task </a:t>
            </a:r>
            <a:r>
              <a:rPr lang="en-GB" dirty="0" smtClean="0"/>
              <a:t>asks you to remember a very short story. </a:t>
            </a:r>
          </a:p>
          <a:p>
            <a:endParaRPr lang="en-GB" dirty="0"/>
          </a:p>
          <a:p>
            <a:r>
              <a:rPr lang="en-GB" dirty="0" smtClean="0"/>
              <a:t>Once again, we’ll </a:t>
            </a:r>
            <a:r>
              <a:rPr lang="en-GB" dirty="0"/>
              <a:t>start with a </a:t>
            </a:r>
            <a:r>
              <a:rPr lang="en-GB" dirty="0" smtClean="0"/>
              <a:t>practice. In the practice round, you only have to remember one sentence.</a:t>
            </a:r>
            <a:endParaRPr lang="en-GB" dirty="0"/>
          </a:p>
        </p:txBody>
      </p:sp>
      <p:sp>
        <p:nvSpPr>
          <p:cNvPr id="2" name="Rounded Rectangle 1"/>
          <p:cNvSpPr/>
          <p:nvPr/>
        </p:nvSpPr>
        <p:spPr>
          <a:xfrm>
            <a:off x="4216400" y="4907280"/>
            <a:ext cx="3566160" cy="995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Continue to Practice Round</a:t>
            </a:r>
            <a:endParaRPr lang="en-GB" sz="2800" dirty="0"/>
          </a:p>
        </p:txBody>
      </p:sp>
    </p:spTree>
    <p:extLst>
      <p:ext uri="{BB962C8B-B14F-4D97-AF65-F5344CB8AC3E}">
        <p14:creationId xmlns:p14="http://schemas.microsoft.com/office/powerpoint/2010/main" val="2611707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8EC2E0-3184-498A-BE67-F8F1D456EC3E}"/>
              </a:ext>
            </a:extLst>
          </p:cNvPr>
          <p:cNvSpPr txBox="1">
            <a:spLocks/>
          </p:cNvSpPr>
          <p:nvPr/>
        </p:nvSpPr>
        <p:spPr>
          <a:xfrm>
            <a:off x="838200" y="2701928"/>
            <a:ext cx="10515600" cy="132556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Practice ‘story</a:t>
            </a:r>
            <a:r>
              <a:rPr lang="en-GB" dirty="0"/>
              <a:t>’:</a:t>
            </a:r>
          </a:p>
          <a:p>
            <a:r>
              <a:rPr lang="en-GB" sz="4500" dirty="0"/>
              <a:t>Peter was hungry, so he went to the store on the corner of his street and bought a hamburger.</a:t>
            </a:r>
          </a:p>
        </p:txBody>
      </p:sp>
    </p:spTree>
    <p:extLst>
      <p:ext uri="{BB962C8B-B14F-4D97-AF65-F5344CB8AC3E}">
        <p14:creationId xmlns:p14="http://schemas.microsoft.com/office/powerpoint/2010/main" val="3353517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a:t>To get coffee</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6345041" cy="830997"/>
          </a:xfrm>
          <a:prstGeom prst="rect">
            <a:avLst/>
          </a:prstGeom>
          <a:noFill/>
        </p:spPr>
        <p:txBody>
          <a:bodyPr wrap="square" rtlCol="0">
            <a:spAutoFit/>
          </a:bodyPr>
          <a:lstStyle/>
          <a:p>
            <a:r>
              <a:rPr lang="en-GB" sz="4800" dirty="0"/>
              <a:t>To buy food for his dog</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Because he was hungry</a:t>
            </a:r>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question 1:</a:t>
            </a:r>
            <a:br>
              <a:rPr lang="en-GB" dirty="0"/>
            </a:br>
            <a:r>
              <a:rPr lang="en-GB" dirty="0"/>
              <a:t>Why did Peter go to the store</a:t>
            </a:r>
            <a:r>
              <a:rPr lang="en-GB" dirty="0" smtClean="0"/>
              <a:t>? </a:t>
            </a:r>
            <a:br>
              <a:rPr lang="en-GB" dirty="0" smtClean="0"/>
            </a:br>
            <a:r>
              <a:rPr lang="en-GB" dirty="0" smtClean="0"/>
              <a:t>[Type 1, 2 or 3]</a:t>
            </a:r>
            <a:endParaRPr lang="en-GB"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1/2</a:t>
            </a:r>
            <a:endParaRPr lang="en-GB" dirty="0"/>
          </a:p>
        </p:txBody>
      </p:sp>
      <p:sp>
        <p:nvSpPr>
          <p:cNvPr id="13" name="TextBox 12">
            <a:extLst>
              <a:ext uri="{FF2B5EF4-FFF2-40B4-BE49-F238E27FC236}">
                <a16:creationId xmlns:a16="http://schemas.microsoft.com/office/drawing/2014/main" xmlns="" id="{52F84893-02E0-474E-959E-BB416CE4BAB9}"/>
              </a:ext>
            </a:extLst>
          </p:cNvPr>
          <p:cNvSpPr txBox="1"/>
          <p:nvPr/>
        </p:nvSpPr>
        <p:spPr>
          <a:xfrm>
            <a:off x="487432" y="6017832"/>
            <a:ext cx="6837928" cy="369332"/>
          </a:xfrm>
          <a:prstGeom prst="rect">
            <a:avLst/>
          </a:prstGeom>
          <a:noFill/>
        </p:spPr>
        <p:txBody>
          <a:bodyPr wrap="square" rtlCol="0">
            <a:spAutoFit/>
          </a:bodyPr>
          <a:lstStyle/>
          <a:p>
            <a:r>
              <a:rPr lang="en-GB" b="1" i="1" dirty="0" smtClean="0">
                <a:solidFill>
                  <a:srgbClr val="FF0000"/>
                </a:solidFill>
              </a:rPr>
              <a:t>I’ve </a:t>
            </a:r>
            <a:r>
              <a:rPr lang="en-GB" b="1" i="1" dirty="0">
                <a:solidFill>
                  <a:srgbClr val="FF0000"/>
                </a:solidFill>
              </a:rPr>
              <a:t>put the correct responses </a:t>
            </a:r>
            <a:r>
              <a:rPr lang="en-GB" b="1" i="1" dirty="0" smtClean="0">
                <a:solidFill>
                  <a:srgbClr val="FF0000"/>
                </a:solidFill>
              </a:rPr>
              <a:t>in bold</a:t>
            </a:r>
            <a:endParaRPr lang="en-GB" b="1" i="1" dirty="0">
              <a:solidFill>
                <a:srgbClr val="FF0000"/>
              </a:solidFill>
            </a:endParaRPr>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985663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a:t>Sandwich</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4" y="4580928"/>
            <a:ext cx="1776760" cy="830997"/>
          </a:xfrm>
          <a:prstGeom prst="rect">
            <a:avLst/>
          </a:prstGeom>
          <a:noFill/>
        </p:spPr>
        <p:txBody>
          <a:bodyPr wrap="square" rtlCol="0">
            <a:spAutoFit/>
          </a:bodyPr>
          <a:lstStyle/>
          <a:p>
            <a:r>
              <a:rPr lang="en-GB" sz="4800" dirty="0"/>
              <a:t>Fries</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Hamburger</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question 1:</a:t>
            </a:r>
            <a:br>
              <a:rPr lang="en-GB" dirty="0"/>
            </a:br>
            <a:r>
              <a:rPr lang="en-GB" dirty="0"/>
              <a:t>What did Peter eat</a:t>
            </a:r>
            <a:r>
              <a:rPr lang="en-GB" dirty="0" smtClean="0"/>
              <a:t>?</a:t>
            </a:r>
            <a:br>
              <a:rPr lang="en-GB" dirty="0" smtClean="0"/>
            </a:br>
            <a:r>
              <a:rPr lang="en-GB" dirty="0" smtClean="0"/>
              <a:t>[Type 1,2 or 3]</a:t>
            </a:r>
            <a:endParaRPr lang="en-GB" dirty="0"/>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2/2</a:t>
            </a:r>
            <a:endParaRPr lang="en-GB" dirty="0"/>
          </a:p>
        </p:txBody>
      </p:sp>
      <p:sp>
        <p:nvSpPr>
          <p:cNvPr id="13" name="Rectangle 12">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144110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Now for the actual task. </a:t>
            </a:r>
            <a:r>
              <a:rPr lang="en-GB" dirty="0"/>
              <a:t>Y</a:t>
            </a:r>
            <a:r>
              <a:rPr lang="en-GB" dirty="0" smtClean="0"/>
              <a:t>ou </a:t>
            </a:r>
            <a:r>
              <a:rPr lang="en-GB" dirty="0"/>
              <a:t>will be presented with a slightly longer story. You will have </a:t>
            </a:r>
            <a:r>
              <a:rPr lang="en-GB" b="1" dirty="0"/>
              <a:t>30</a:t>
            </a:r>
            <a:r>
              <a:rPr lang="en-GB" dirty="0"/>
              <a:t> seconds to read it. Try to take in as much information as possible. </a:t>
            </a:r>
            <a:endParaRPr lang="en-GB" dirty="0"/>
          </a:p>
          <a:p>
            <a:pPr marL="0" indent="0">
              <a:buNone/>
            </a:pPr>
            <a:r>
              <a:rPr lang="en-GB" dirty="0" smtClean="0"/>
              <a:t>After the 30 seconds are up, we’ll ask you some questions about the story. </a:t>
            </a:r>
            <a:r>
              <a:rPr lang="en-GB" dirty="0"/>
              <a:t>Your answers are important.</a:t>
            </a:r>
          </a:p>
          <a:p>
            <a:pPr marL="0" indent="0">
              <a:buNone/>
            </a:pPr>
            <a:endParaRPr lang="en-GB" dirty="0"/>
          </a:p>
        </p:txBody>
      </p:sp>
    </p:spTree>
    <p:extLst>
      <p:ext uri="{BB962C8B-B14F-4D97-AF65-F5344CB8AC3E}">
        <p14:creationId xmlns:p14="http://schemas.microsoft.com/office/powerpoint/2010/main" val="1588138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i="1" dirty="0"/>
              <a:t>Anna Thompson of South Boston, employed as a cook in a school cafeteria, reported at the police station that she had been held up on State Street the night before and robbed of $56. She had four small children, the rent was due, and they had not eaten for two days. The police, touched by the woman’s story, collected money for her.</a:t>
            </a:r>
            <a:endParaRPr lang="en-GB" dirty="0"/>
          </a:p>
        </p:txBody>
      </p:sp>
      <p:sp>
        <p:nvSpPr>
          <p:cNvPr id="2" name="TextBox 1"/>
          <p:cNvSpPr txBox="1"/>
          <p:nvPr/>
        </p:nvSpPr>
        <p:spPr>
          <a:xfrm>
            <a:off x="9987280" y="5811520"/>
            <a:ext cx="1696720" cy="646331"/>
          </a:xfrm>
          <a:prstGeom prst="rect">
            <a:avLst/>
          </a:prstGeom>
          <a:noFill/>
        </p:spPr>
        <p:txBody>
          <a:bodyPr wrap="square" rtlCol="0">
            <a:spAutoFit/>
          </a:bodyPr>
          <a:lstStyle/>
          <a:p>
            <a:r>
              <a:rPr lang="en-GB" dirty="0" smtClean="0"/>
              <a:t>Time remaining: </a:t>
            </a:r>
          </a:p>
          <a:p>
            <a:r>
              <a:rPr lang="en-GB" dirty="0" smtClean="0"/>
              <a:t>0:30</a:t>
            </a:r>
            <a:endParaRPr lang="en-GB" dirty="0"/>
          </a:p>
        </p:txBody>
      </p:sp>
    </p:spTree>
    <p:extLst>
      <p:ext uri="{BB962C8B-B14F-4D97-AF65-F5344CB8AC3E}">
        <p14:creationId xmlns:p14="http://schemas.microsoft.com/office/powerpoint/2010/main" val="1255204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a:t>Anna Tompkins</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5430641" cy="830997"/>
          </a:xfrm>
          <a:prstGeom prst="rect">
            <a:avLst/>
          </a:prstGeom>
          <a:noFill/>
        </p:spPr>
        <p:txBody>
          <a:bodyPr wrap="square" rtlCol="0">
            <a:spAutoFit/>
          </a:bodyPr>
          <a:lstStyle/>
          <a:p>
            <a:r>
              <a:rPr lang="en-GB" sz="4800" dirty="0"/>
              <a:t>Hanna Tompkins </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Anna Thompson</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What </a:t>
            </a:r>
            <a:r>
              <a:rPr lang="en-GB" dirty="0"/>
              <a:t>was the name of the main character </a:t>
            </a:r>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a:t>1</a:t>
            </a:r>
            <a:r>
              <a:rPr lang="en-GB" dirty="0" smtClean="0"/>
              <a:t>/9</a:t>
            </a:r>
            <a:endParaRPr lang="en-GB" dirty="0"/>
          </a:p>
        </p:txBody>
      </p:sp>
      <p:sp>
        <p:nvSpPr>
          <p:cNvPr id="13" name="Rectangle 12">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796629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a:t>5</a:t>
            </a:r>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5430641" cy="830997"/>
          </a:xfrm>
          <a:prstGeom prst="rect">
            <a:avLst/>
          </a:prstGeom>
          <a:noFill/>
        </p:spPr>
        <p:txBody>
          <a:bodyPr wrap="square" rtlCol="0">
            <a:spAutoFit/>
          </a:bodyPr>
          <a:lstStyle/>
          <a:p>
            <a:r>
              <a:rPr lang="en-GB" sz="4800" dirty="0"/>
              <a:t>6</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4</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How </a:t>
            </a:r>
            <a:r>
              <a:rPr lang="en-GB" dirty="0"/>
              <a:t>many children did she have</a:t>
            </a:r>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2/9</a:t>
            </a:r>
            <a:endParaRPr lang="en-GB" dirty="0"/>
          </a:p>
        </p:txBody>
      </p:sp>
      <p:sp>
        <p:nvSpPr>
          <p:cNvPr id="13" name="Rectangle 12">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389892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5430641" cy="830997"/>
          </a:xfrm>
          <a:prstGeom prst="rect">
            <a:avLst/>
          </a:prstGeom>
          <a:noFill/>
        </p:spPr>
        <p:txBody>
          <a:bodyPr wrap="square" rtlCol="0">
            <a:spAutoFit/>
          </a:bodyPr>
          <a:lstStyle/>
          <a:p>
            <a:r>
              <a:rPr lang="en-GB" sz="4800" dirty="0"/>
              <a:t>Sixth street</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State Street</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On </a:t>
            </a:r>
            <a:r>
              <a:rPr lang="en-GB" dirty="0"/>
              <a:t>what street was she robbed?</a:t>
            </a:r>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4" y="3594770"/>
            <a:ext cx="5988202" cy="830997"/>
          </a:xfrm>
          <a:prstGeom prst="rect">
            <a:avLst/>
          </a:prstGeom>
          <a:noFill/>
        </p:spPr>
        <p:txBody>
          <a:bodyPr wrap="square" rtlCol="0">
            <a:spAutoFit/>
          </a:bodyPr>
          <a:lstStyle/>
          <a:p>
            <a:r>
              <a:rPr lang="en-GB" sz="4800" dirty="0"/>
              <a:t>South Street</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3/9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042399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5430641" cy="830997"/>
          </a:xfrm>
          <a:prstGeom prst="rect">
            <a:avLst/>
          </a:prstGeom>
          <a:noFill/>
        </p:spPr>
        <p:txBody>
          <a:bodyPr wrap="square" rtlCol="0">
            <a:spAutoFit/>
          </a:bodyPr>
          <a:lstStyle/>
          <a:p>
            <a:r>
              <a:rPr lang="en-GB" sz="4800" dirty="0"/>
              <a:t>Janitor</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Cook</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What </a:t>
            </a:r>
            <a:r>
              <a:rPr lang="en-GB" dirty="0"/>
              <a:t>was </a:t>
            </a:r>
            <a:r>
              <a:rPr lang="en-GB" dirty="0" smtClean="0"/>
              <a:t>her job</a:t>
            </a:r>
            <a:r>
              <a:rPr lang="en-GB" dirty="0"/>
              <a:t>?</a:t>
            </a:r>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4" y="3594770"/>
            <a:ext cx="5988202" cy="830997"/>
          </a:xfrm>
          <a:prstGeom prst="rect">
            <a:avLst/>
          </a:prstGeom>
          <a:noFill/>
        </p:spPr>
        <p:txBody>
          <a:bodyPr wrap="square" rtlCol="0">
            <a:spAutoFit/>
          </a:bodyPr>
          <a:lstStyle/>
          <a:p>
            <a:r>
              <a:rPr lang="en-GB" sz="4800" dirty="0"/>
              <a:t>She didn’t have a job</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4/9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183839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508446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grpSp>
        <p:nvGrpSpPr>
          <p:cNvPr id="17" name="Group 16"/>
          <p:cNvGrpSpPr/>
          <p:nvPr/>
        </p:nvGrpSpPr>
        <p:grpSpPr>
          <a:xfrm>
            <a:off x="2560320" y="294920"/>
            <a:ext cx="6522719" cy="5475959"/>
            <a:chOff x="2560320" y="294920"/>
            <a:chExt cx="6522719" cy="5475959"/>
          </a:xfrm>
        </p:grpSpPr>
        <p:sp>
          <p:nvSpPr>
            <p:cNvPr id="9" name="Rectangle 8"/>
            <p:cNvSpPr/>
            <p:nvPr/>
          </p:nvSpPr>
          <p:spPr>
            <a:xfrm>
              <a:off x="2560320" y="294920"/>
              <a:ext cx="6512560" cy="5475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64583"/>
            <a:stretch/>
          </p:blipFill>
          <p:spPr>
            <a:xfrm>
              <a:off x="2753360" y="386528"/>
              <a:ext cx="2165934" cy="3057790"/>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69829" t="8719" r="-1" b="19931"/>
            <a:stretch/>
          </p:blipFill>
          <p:spPr>
            <a:xfrm>
              <a:off x="4848173" y="382858"/>
              <a:ext cx="2262587" cy="2675302"/>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69316" t="7809" r="1379" b="13303"/>
            <a:stretch/>
          </p:blipFill>
          <p:spPr>
            <a:xfrm>
              <a:off x="7050652" y="365760"/>
              <a:ext cx="2032387" cy="2735535"/>
            </a:xfrm>
            <a:prstGeom prst="rect">
              <a:avLst/>
            </a:prstGeom>
          </p:spPr>
        </p:pic>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l="64959" t="12456" b="13406"/>
            <a:stretch/>
          </p:blipFill>
          <p:spPr>
            <a:xfrm>
              <a:off x="2560320" y="3146098"/>
              <a:ext cx="2345698" cy="2481492"/>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t="8444" r="68596" b="12112"/>
            <a:stretch/>
          </p:blipFill>
          <p:spPr>
            <a:xfrm>
              <a:off x="4818779" y="3032899"/>
              <a:ext cx="2136599" cy="2702560"/>
            </a:xfrm>
            <a:prstGeom prst="rect">
              <a:avLst/>
            </a:prstGeom>
          </p:spPr>
        </p:pic>
        <p:pic>
          <p:nvPicPr>
            <p:cNvPr id="16" name="Picture 15"/>
            <p:cNvPicPr>
              <a:picLocks noChangeAspect="1"/>
            </p:cNvPicPr>
            <p:nvPr/>
          </p:nvPicPr>
          <p:blipFill rotWithShape="1">
            <a:blip r:embed="rId8">
              <a:extLst>
                <a:ext uri="{28A0092B-C50C-407E-A947-70E740481C1C}">
                  <a14:useLocalDpi xmlns:a14="http://schemas.microsoft.com/office/drawing/2010/main" val="0"/>
                </a:ext>
              </a:extLst>
            </a:blip>
            <a:srcRect l="72213" t="12961" r="1398" b="15372"/>
            <a:stretch/>
          </p:blipFill>
          <p:spPr>
            <a:xfrm>
              <a:off x="7101644" y="3086169"/>
              <a:ext cx="1930401" cy="2621281"/>
            </a:xfrm>
            <a:prstGeom prst="rect">
              <a:avLst/>
            </a:prstGeom>
          </p:spPr>
        </p:pic>
      </p:grpSp>
    </p:spTree>
    <p:extLst>
      <p:ext uri="{BB962C8B-B14F-4D97-AF65-F5344CB8AC3E}">
        <p14:creationId xmlns:p14="http://schemas.microsoft.com/office/powerpoint/2010/main" val="442311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7147930" cy="830997"/>
          </a:xfrm>
          <a:prstGeom prst="rect">
            <a:avLst/>
          </a:prstGeom>
          <a:noFill/>
        </p:spPr>
        <p:txBody>
          <a:bodyPr wrap="square" rtlCol="0">
            <a:spAutoFit/>
          </a:bodyPr>
          <a:lstStyle/>
          <a:p>
            <a:r>
              <a:rPr lang="en-GB" sz="4800" dirty="0"/>
              <a:t>A week after the robbery</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861607" cy="830997"/>
          </a:xfrm>
          <a:prstGeom prst="rect">
            <a:avLst/>
          </a:prstGeom>
          <a:noFill/>
        </p:spPr>
        <p:txBody>
          <a:bodyPr wrap="square" rtlCol="0">
            <a:spAutoFit/>
          </a:bodyPr>
          <a:lstStyle/>
          <a:p>
            <a:r>
              <a:rPr lang="en-GB" sz="4800" dirty="0"/>
              <a:t>One night after the robbery</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When </a:t>
            </a:r>
            <a:r>
              <a:rPr lang="en-GB" dirty="0"/>
              <a:t>did she report being robbed</a:t>
            </a:r>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3" y="3594770"/>
            <a:ext cx="7475029" cy="830997"/>
          </a:xfrm>
          <a:prstGeom prst="rect">
            <a:avLst/>
          </a:prstGeom>
          <a:noFill/>
        </p:spPr>
        <p:txBody>
          <a:bodyPr wrap="square" rtlCol="0">
            <a:spAutoFit/>
          </a:bodyPr>
          <a:lstStyle/>
          <a:p>
            <a:r>
              <a:rPr lang="en-GB" sz="4800" dirty="0"/>
              <a:t>Two nights after the robbery</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5/9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13121750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7147930" cy="830997"/>
          </a:xfrm>
          <a:prstGeom prst="rect">
            <a:avLst/>
          </a:prstGeom>
          <a:noFill/>
        </p:spPr>
        <p:txBody>
          <a:bodyPr wrap="square" rtlCol="0">
            <a:spAutoFit/>
          </a:bodyPr>
          <a:lstStyle/>
          <a:p>
            <a:r>
              <a:rPr lang="en-GB" sz="4800" dirty="0"/>
              <a:t>$66</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861607" cy="830997"/>
          </a:xfrm>
          <a:prstGeom prst="rect">
            <a:avLst/>
          </a:prstGeom>
          <a:noFill/>
        </p:spPr>
        <p:txBody>
          <a:bodyPr wrap="square" rtlCol="0">
            <a:spAutoFit/>
          </a:bodyPr>
          <a:lstStyle/>
          <a:p>
            <a:r>
              <a:rPr lang="en-GB" sz="4800" dirty="0"/>
              <a:t>$65</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How </a:t>
            </a:r>
            <a:r>
              <a:rPr lang="en-GB" dirty="0"/>
              <a:t>much money was stolen?</a:t>
            </a:r>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3" y="3594770"/>
            <a:ext cx="7475029" cy="830997"/>
          </a:xfrm>
          <a:prstGeom prst="rect">
            <a:avLst/>
          </a:prstGeom>
          <a:noFill/>
        </p:spPr>
        <p:txBody>
          <a:bodyPr wrap="square" rtlCol="0">
            <a:spAutoFit/>
          </a:bodyPr>
          <a:lstStyle/>
          <a:p>
            <a:r>
              <a:rPr lang="en-GB" sz="4800" dirty="0"/>
              <a:t>$56</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6/9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827938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7147930" cy="830997"/>
          </a:xfrm>
          <a:prstGeom prst="rect">
            <a:avLst/>
          </a:prstGeom>
          <a:noFill/>
        </p:spPr>
        <p:txBody>
          <a:bodyPr wrap="square" rtlCol="0">
            <a:spAutoFit/>
          </a:bodyPr>
          <a:lstStyle/>
          <a:p>
            <a:r>
              <a:rPr lang="en-GB" sz="4800" dirty="0"/>
              <a:t>They missed 2 meals</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861607" cy="830997"/>
          </a:xfrm>
          <a:prstGeom prst="rect">
            <a:avLst/>
          </a:prstGeom>
          <a:noFill/>
        </p:spPr>
        <p:txBody>
          <a:bodyPr wrap="square" rtlCol="0">
            <a:spAutoFit/>
          </a:bodyPr>
          <a:lstStyle/>
          <a:p>
            <a:r>
              <a:rPr lang="en-GB" sz="4800" dirty="0"/>
              <a:t>2 days</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How </a:t>
            </a:r>
            <a:r>
              <a:rPr lang="en-GB" dirty="0"/>
              <a:t>long had the family not eaten for?</a:t>
            </a:r>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3" y="3594770"/>
            <a:ext cx="7475029" cy="830997"/>
          </a:xfrm>
          <a:prstGeom prst="rect">
            <a:avLst/>
          </a:prstGeom>
          <a:noFill/>
        </p:spPr>
        <p:txBody>
          <a:bodyPr wrap="square" rtlCol="0">
            <a:spAutoFit/>
          </a:bodyPr>
          <a:lstStyle/>
          <a:p>
            <a:r>
              <a:rPr lang="en-GB" sz="4800" dirty="0"/>
              <a:t>1 day</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7/9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498252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5CF00B5-FFF9-4E96-B9E0-B0EB6B19E53D}"/>
              </a:ext>
            </a:extLst>
          </p:cNvPr>
          <p:cNvSpPr txBox="1"/>
          <p:nvPr/>
        </p:nvSpPr>
        <p:spPr>
          <a:xfrm>
            <a:off x="2665143" y="4670136"/>
            <a:ext cx="7147930" cy="830997"/>
          </a:xfrm>
          <a:prstGeom prst="rect">
            <a:avLst/>
          </a:prstGeom>
          <a:noFill/>
        </p:spPr>
        <p:txBody>
          <a:bodyPr wrap="square" rtlCol="0">
            <a:spAutoFit/>
          </a:bodyPr>
          <a:lstStyle/>
          <a:p>
            <a:r>
              <a:rPr lang="en-GB" sz="4800" dirty="0"/>
              <a:t>Give the woman food</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861607" cy="830997"/>
          </a:xfrm>
          <a:prstGeom prst="rect">
            <a:avLst/>
          </a:prstGeom>
          <a:noFill/>
        </p:spPr>
        <p:txBody>
          <a:bodyPr wrap="square" rtlCol="0">
            <a:spAutoFit/>
          </a:bodyPr>
          <a:lstStyle/>
          <a:p>
            <a:r>
              <a:rPr lang="en-GB" sz="4800" dirty="0"/>
              <a:t>Arrest the thief</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What </a:t>
            </a:r>
            <a:r>
              <a:rPr lang="en-GB" dirty="0"/>
              <a:t>did the police </a:t>
            </a:r>
            <a:r>
              <a:rPr lang="en-GB" dirty="0" smtClean="0"/>
              <a:t>do?</a:t>
            </a:r>
            <a:endParaRPr lang="en-GB" dirty="0"/>
          </a:p>
        </p:txBody>
      </p:sp>
      <p:sp>
        <p:nvSpPr>
          <p:cNvPr id="12" name="TextBox 11">
            <a:extLst>
              <a:ext uri="{FF2B5EF4-FFF2-40B4-BE49-F238E27FC236}">
                <a16:creationId xmlns:a16="http://schemas.microsoft.com/office/drawing/2014/main" xmlns="" id="{8134FE64-F6D2-439F-8C42-1DE44BD894CB}"/>
              </a:ext>
            </a:extLst>
          </p:cNvPr>
          <p:cNvSpPr txBox="1"/>
          <p:nvPr/>
        </p:nvSpPr>
        <p:spPr>
          <a:xfrm>
            <a:off x="2706033" y="3594770"/>
            <a:ext cx="8277918" cy="830997"/>
          </a:xfrm>
          <a:prstGeom prst="rect">
            <a:avLst/>
          </a:prstGeom>
          <a:noFill/>
        </p:spPr>
        <p:txBody>
          <a:bodyPr wrap="square" rtlCol="0">
            <a:spAutoFit/>
          </a:bodyPr>
          <a:lstStyle/>
          <a:p>
            <a:r>
              <a:rPr lang="en-GB" sz="4800" dirty="0"/>
              <a:t>Collect money for the woman</a:t>
            </a:r>
          </a:p>
        </p:txBody>
      </p:sp>
      <p:sp>
        <p:nvSpPr>
          <p:cNvPr id="13" name="TextBox 12"/>
          <p:cNvSpPr txBox="1"/>
          <p:nvPr/>
        </p:nvSpPr>
        <p:spPr>
          <a:xfrm>
            <a:off x="5831840" y="6351230"/>
            <a:ext cx="924560" cy="369332"/>
          </a:xfrm>
          <a:prstGeom prst="rect">
            <a:avLst/>
          </a:prstGeom>
          <a:noFill/>
        </p:spPr>
        <p:txBody>
          <a:bodyPr wrap="square" rtlCol="0">
            <a:spAutoFit/>
          </a:bodyPr>
          <a:lstStyle/>
          <a:p>
            <a:r>
              <a:rPr lang="en-GB" dirty="0" smtClean="0"/>
              <a:t>8/9</a:t>
            </a:r>
            <a:endParaRPr lang="en-GB" dirty="0"/>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6" name="Rectangle 15">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29010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4371276" cy="830997"/>
          </a:xfrm>
          <a:prstGeom prst="rect">
            <a:avLst/>
          </a:prstGeom>
          <a:noFill/>
        </p:spPr>
        <p:txBody>
          <a:bodyPr wrap="square" rtlCol="0">
            <a:spAutoFit/>
          </a:bodyPr>
          <a:lstStyle/>
          <a:p>
            <a:r>
              <a:rPr lang="en-GB" sz="4800" dirty="0" smtClean="0"/>
              <a:t>Somerville</a:t>
            </a:r>
            <a:endParaRPr lang="en-GB" sz="48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636683"/>
            <a:ext cx="5430641" cy="830997"/>
          </a:xfrm>
          <a:prstGeom prst="rect">
            <a:avLst/>
          </a:prstGeom>
          <a:noFill/>
        </p:spPr>
        <p:txBody>
          <a:bodyPr wrap="square" rtlCol="0">
            <a:spAutoFit/>
          </a:bodyPr>
          <a:lstStyle/>
          <a:p>
            <a:r>
              <a:rPr lang="en-GB" sz="4800" dirty="0"/>
              <a:t>North Boston</a:t>
            </a:r>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5988202" cy="830997"/>
          </a:xfrm>
          <a:prstGeom prst="rect">
            <a:avLst/>
          </a:prstGeom>
          <a:noFill/>
        </p:spPr>
        <p:txBody>
          <a:bodyPr wrap="square" rtlCol="0">
            <a:spAutoFit/>
          </a:bodyPr>
          <a:lstStyle/>
          <a:p>
            <a:r>
              <a:rPr lang="en-GB" sz="4800" dirty="0"/>
              <a:t>South Boston</a:t>
            </a:r>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Where </a:t>
            </a:r>
            <a:r>
              <a:rPr lang="en-GB" dirty="0"/>
              <a:t>did the story take place?</a:t>
            </a:r>
          </a:p>
        </p:txBody>
      </p:sp>
      <p:sp>
        <p:nvSpPr>
          <p:cNvPr id="12" name="TextBox 11"/>
          <p:cNvSpPr txBox="1"/>
          <p:nvPr/>
        </p:nvSpPr>
        <p:spPr>
          <a:xfrm>
            <a:off x="5831840" y="6351230"/>
            <a:ext cx="924560" cy="369332"/>
          </a:xfrm>
          <a:prstGeom prst="rect">
            <a:avLst/>
          </a:prstGeom>
          <a:noFill/>
        </p:spPr>
        <p:txBody>
          <a:bodyPr wrap="square" rtlCol="0">
            <a:spAutoFit/>
          </a:bodyPr>
          <a:lstStyle/>
          <a:p>
            <a:r>
              <a:rPr lang="en-GB" dirty="0" smtClean="0"/>
              <a:t>9/9</a:t>
            </a:r>
            <a:endParaRPr lang="en-GB" dirty="0"/>
          </a:p>
        </p:txBody>
      </p:sp>
      <p:sp>
        <p:nvSpPr>
          <p:cNvPr id="13" name="Rectangle 12">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1)</a:t>
            </a:r>
            <a:endParaRPr lang="en-GB" dirty="0">
              <a:solidFill>
                <a:schemeClr val="tx1"/>
              </a:solidFill>
            </a:endParaRPr>
          </a:p>
        </p:txBody>
      </p:sp>
      <p:sp>
        <p:nvSpPr>
          <p:cNvPr id="14" name="Rectangle 13">
            <a:extLst>
              <a:ext uri="{FF2B5EF4-FFF2-40B4-BE49-F238E27FC236}">
                <a16:creationId xmlns:a16="http://schemas.microsoft.com/office/drawing/2014/main" xmlns="" id="{35C0608A-21AF-4F57-B770-C530345E2A86}"/>
              </a:ext>
            </a:extLst>
          </p:cNvPr>
          <p:cNvSpPr/>
          <p:nvPr/>
        </p:nvSpPr>
        <p:spPr>
          <a:xfrm>
            <a:off x="1862254" y="3618515"/>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2)</a:t>
            </a:r>
            <a:endParaRPr lang="en-GB" dirty="0">
              <a:solidFill>
                <a:schemeClr val="tx1"/>
              </a:solidFill>
            </a:endParaRPr>
          </a:p>
        </p:txBody>
      </p:sp>
      <p:sp>
        <p:nvSpPr>
          <p:cNvPr id="15" name="Rectangle 14">
            <a:extLst>
              <a:ext uri="{FF2B5EF4-FFF2-40B4-BE49-F238E27FC236}">
                <a16:creationId xmlns:a16="http://schemas.microsoft.com/office/drawing/2014/main" xmlns="" id="{35C0608A-21AF-4F57-B770-C530345E2A86}"/>
              </a:ext>
            </a:extLst>
          </p:cNvPr>
          <p:cNvSpPr/>
          <p:nvPr/>
        </p:nvSpPr>
        <p:spPr>
          <a:xfrm>
            <a:off x="1867706" y="4639587"/>
            <a:ext cx="713678" cy="71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3</a:t>
            </a:r>
            <a:r>
              <a:rPr lang="en-GB" sz="3600"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320675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CDB84-A23E-437E-8B0B-6B20C503268D}"/>
              </a:ext>
            </a:extLst>
          </p:cNvPr>
          <p:cNvSpPr>
            <a:spLocks noGrp="1"/>
          </p:cNvSpPr>
          <p:nvPr>
            <p:ph type="title"/>
          </p:nvPr>
        </p:nvSpPr>
        <p:spPr>
          <a:xfrm>
            <a:off x="838200" y="2271982"/>
            <a:ext cx="10515600" cy="1325563"/>
          </a:xfrm>
        </p:spPr>
        <p:txBody>
          <a:bodyPr>
            <a:normAutofit/>
          </a:bodyPr>
          <a:lstStyle/>
          <a:p>
            <a:pPr algn="ctr"/>
            <a:r>
              <a:rPr lang="en-GB" sz="8800" b="1" dirty="0">
                <a:solidFill>
                  <a:srgbClr val="FF0000"/>
                </a:solidFill>
              </a:rPr>
              <a:t>END OF STORY_1</a:t>
            </a:r>
          </a:p>
        </p:txBody>
      </p:sp>
    </p:spTree>
    <p:extLst>
      <p:ext uri="{BB962C8B-B14F-4D97-AF65-F5344CB8AC3E}">
        <p14:creationId xmlns:p14="http://schemas.microsoft.com/office/powerpoint/2010/main" val="366919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85572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a:t>
            </a:r>
            <a:endParaRPr lang="en-GB" dirty="0"/>
          </a:p>
        </p:txBody>
      </p:sp>
      <p:sp>
        <p:nvSpPr>
          <p:cNvPr id="11" name="Rounded Rectangle 10"/>
          <p:cNvSpPr/>
          <p:nvPr/>
        </p:nvSpPr>
        <p:spPr>
          <a:xfrm>
            <a:off x="6036965" y="6017672"/>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grpSp>
        <p:nvGrpSpPr>
          <p:cNvPr id="18" name="Group 17"/>
          <p:cNvGrpSpPr/>
          <p:nvPr/>
        </p:nvGrpSpPr>
        <p:grpSpPr>
          <a:xfrm>
            <a:off x="2560320" y="294920"/>
            <a:ext cx="6512560" cy="5475959"/>
            <a:chOff x="2560320" y="294920"/>
            <a:chExt cx="6512560" cy="5475959"/>
          </a:xfrm>
        </p:grpSpPr>
        <p:sp>
          <p:nvSpPr>
            <p:cNvPr id="9" name="Rectangle 8"/>
            <p:cNvSpPr/>
            <p:nvPr/>
          </p:nvSpPr>
          <p:spPr>
            <a:xfrm>
              <a:off x="2560320" y="294920"/>
              <a:ext cx="6512560" cy="5475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69583" t="7361" b="12639"/>
            <a:stretch/>
          </p:blipFill>
          <p:spPr>
            <a:xfrm>
              <a:off x="2636520" y="506012"/>
              <a:ext cx="1972520" cy="2593999"/>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66977" t="7705" r="4689" b="21184"/>
            <a:stretch/>
          </p:blipFill>
          <p:spPr>
            <a:xfrm>
              <a:off x="4853335" y="579601"/>
              <a:ext cx="1949809" cy="2446819"/>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2982" t="10825" r="69379" b="17230"/>
            <a:stretch/>
          </p:blipFill>
          <p:spPr>
            <a:xfrm>
              <a:off x="7035089" y="468571"/>
              <a:ext cx="1965297" cy="2557849"/>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2459" t="12281" r="68652" b="14941"/>
            <a:stretch/>
          </p:blipFill>
          <p:spPr>
            <a:xfrm>
              <a:off x="2682240" y="3199535"/>
              <a:ext cx="1962360" cy="2471819"/>
            </a:xfrm>
            <a:prstGeom prst="rect">
              <a:avLst/>
            </a:prstGeom>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68465" t="12068" r="3341" b="12932"/>
            <a:stretch/>
          </p:blipFill>
          <p:spPr>
            <a:xfrm>
              <a:off x="4978098" y="3170007"/>
              <a:ext cx="1880642" cy="2501347"/>
            </a:xfrm>
            <a:prstGeom prst="rect">
              <a:avLst/>
            </a:prstGeom>
          </p:spPr>
        </p:pic>
        <p:pic>
          <p:nvPicPr>
            <p:cNvPr id="17" name="Picture 16"/>
            <p:cNvPicPr>
              <a:picLocks noChangeAspect="1"/>
            </p:cNvPicPr>
            <p:nvPr/>
          </p:nvPicPr>
          <p:blipFill rotWithShape="1">
            <a:blip r:embed="rId8">
              <a:extLst>
                <a:ext uri="{28A0092B-C50C-407E-A947-70E740481C1C}">
                  <a14:useLocalDpi xmlns:a14="http://schemas.microsoft.com/office/drawing/2010/main" val="0"/>
                </a:ext>
              </a:extLst>
            </a:blip>
            <a:srcRect t="10417" r="69722" b="15694"/>
            <a:stretch/>
          </p:blipFill>
          <p:spPr>
            <a:xfrm>
              <a:off x="6994436" y="3221325"/>
              <a:ext cx="1990061" cy="2428240"/>
            </a:xfrm>
            <a:prstGeom prst="rect">
              <a:avLst/>
            </a:prstGeom>
          </p:spPr>
        </p:pic>
      </p:grpSp>
    </p:spTree>
    <p:extLst>
      <p:ext uri="{BB962C8B-B14F-4D97-AF65-F5344CB8AC3E}">
        <p14:creationId xmlns:p14="http://schemas.microsoft.com/office/powerpoint/2010/main" val="117104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60320" y="294920"/>
            <a:ext cx="6512560" cy="5475959"/>
            <a:chOff x="2311400" y="401320"/>
            <a:chExt cx="7340600" cy="6172200"/>
          </a:xfrm>
        </p:grpSpPr>
        <p:sp>
          <p:nvSpPr>
            <p:cNvPr id="9" name="Rectangle 8"/>
            <p:cNvSpPr/>
            <p:nvPr/>
          </p:nvSpPr>
          <p:spPr>
            <a:xfrm>
              <a:off x="2311400" y="401320"/>
              <a:ext cx="73406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695" r="32222"/>
            <a:stretch/>
          </p:blipFill>
          <p:spPr>
            <a:xfrm>
              <a:off x="2545315" y="568960"/>
              <a:ext cx="2050330" cy="3195320"/>
            </a:xfrm>
            <a:prstGeom prst="rect">
              <a:avLst/>
            </a:prstGeom>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3472" r="30417" b="12083"/>
            <a:stretch/>
          </p:blipFill>
          <p:spPr>
            <a:xfrm>
              <a:off x="4663440" y="716280"/>
              <a:ext cx="2545618" cy="3098800"/>
            </a:xfrm>
            <a:prstGeom prst="rect">
              <a:avLst/>
            </a:prstGeom>
            <a:ln>
              <a:noFill/>
            </a:ln>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66871"/>
            <a:stretch/>
          </p:blipFill>
          <p:spPr>
            <a:xfrm>
              <a:off x="7228560" y="401320"/>
              <a:ext cx="2423440" cy="3657600"/>
            </a:xfrm>
            <a:prstGeom prst="rect">
              <a:avLst/>
            </a:prstGeom>
            <a:ln>
              <a:noFill/>
            </a:ln>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34820" t="12836" r="32402" b="14942"/>
            <a:stretch/>
          </p:blipFill>
          <p:spPr>
            <a:xfrm>
              <a:off x="2568400" y="3815080"/>
              <a:ext cx="2397760" cy="2641600"/>
            </a:xfrm>
            <a:prstGeom prst="rect">
              <a:avLst/>
            </a:prstGeom>
            <a:ln>
              <a:noFill/>
            </a:ln>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66798" b="8642"/>
            <a:stretch/>
          </p:blipFill>
          <p:spPr>
            <a:xfrm>
              <a:off x="5033955" y="3535680"/>
              <a:ext cx="2185920" cy="3007360"/>
            </a:xfrm>
            <a:prstGeom prst="rect">
              <a:avLst/>
            </a:prstGeom>
            <a:ln>
              <a:noFill/>
            </a:ln>
          </p:spPr>
        </p:pic>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l="3611" t="5278" r="67639" b="14165"/>
            <a:stretch/>
          </p:blipFill>
          <p:spPr>
            <a:xfrm>
              <a:off x="7484800" y="3510280"/>
              <a:ext cx="2103120" cy="2946400"/>
            </a:xfrm>
            <a:prstGeom prst="rect">
              <a:avLst/>
            </a:prstGeom>
            <a:ln>
              <a:noFill/>
            </a:ln>
          </p:spPr>
        </p:pic>
      </p:grpSp>
      <p:sp>
        <p:nvSpPr>
          <p:cNvPr id="12" name="Rounded Rectangle 11"/>
          <p:cNvSpPr/>
          <p:nvPr/>
        </p:nvSpPr>
        <p:spPr>
          <a:xfrm>
            <a:off x="508446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Back</a:t>
            </a:r>
            <a:endParaRPr lang="en-GB" dirty="0"/>
          </a:p>
        </p:txBody>
      </p:sp>
    </p:spTree>
    <p:extLst>
      <p:ext uri="{BB962C8B-B14F-4D97-AF65-F5344CB8AC3E}">
        <p14:creationId xmlns:p14="http://schemas.microsoft.com/office/powerpoint/2010/main" val="225091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1139</Words>
  <Application>Microsoft Office PowerPoint</Application>
  <PresentationFormat>Widescreen</PresentationFormat>
  <Paragraphs>378</Paragraphs>
  <Slides>75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Times New Roman</vt:lpstr>
      <vt:lpstr>Office Theme</vt:lpstr>
      <vt:lpstr>PowerPoint Presentation</vt:lpstr>
      <vt:lpstr>IMAGES_1</vt:lpstr>
      <vt:lpstr>Look at these 6 faces for a few seconds. We’ll call these “target faces”. Press any key when you’re ready to continue.   </vt:lpstr>
      <vt:lpstr>Practice 1  Which of the following faces is a “target” face?  [type 1, 2 or 3] </vt:lpstr>
      <vt:lpstr>Practice 2  Which of the following faces is a “target” face?  [type 1, 2 or 3] </vt:lpstr>
      <vt:lpstr>Next you will review 6 target faces for 20 seconds. You can see them front-on, or in profile. Focus on each target face and try to remember it.   Press any key when you’re ready to start </vt:lpstr>
      <vt:lpstr>PowerPoint Presentation</vt:lpstr>
      <vt:lpstr>PowerPoint Presentation</vt:lpstr>
      <vt:lpstr>PowerPoint Presentation</vt:lpstr>
      <vt:lpstr>PowerPoint Presentation</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PowerPoint Presentation</vt:lpstr>
      <vt:lpstr>PowerPoint Presentation</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Test Which of the following faces is a “target” face?  [type 1, 2 or 3] </vt:lpstr>
      <vt:lpstr>END OF IMAGES_1</vt:lpstr>
      <vt:lpstr>WORDLIST_1 (four-legged animals, precious stones, human dwellings)</vt:lpstr>
      <vt:lpstr>PowerPoint Presentation</vt:lpstr>
      <vt:lpstr>PowerPoint Presentation</vt:lpstr>
      <vt:lpstr>PowerPoint Presentation</vt:lpstr>
      <vt:lpstr>PowerPoint Presentation</vt:lpstr>
      <vt:lpstr>Practice question 1 Which of the following are target words  (tick ALL that apply, then hit next)</vt:lpstr>
      <vt:lpstr>Practice question 2 Which of the following are target words  (tick ALL that apply, then hit next)</vt:lpstr>
      <vt:lpstr>You will now be presented with 12 target words. Try to remember all of them. Each word will show up separately. In total, you have 20 seconds to remember the words.  You’re not allowed to write anything down.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in the practice questions, you’ll be presented with sets of three words. Identify ALL the target words. </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Test question Which of the following are target words  (tick all the apply, then hit next)</vt:lpstr>
      <vt:lpstr>END OF WORDLIST_1</vt:lpstr>
      <vt:lpstr>STORY_1 (Anna Thompson)</vt:lpstr>
      <vt:lpstr>PowerPoint Presentation</vt:lpstr>
      <vt:lpstr>PowerPoint Presentation</vt:lpstr>
      <vt:lpstr>Practice question 1: Why did Peter go to the store?  [Type 1, 2 or 3]</vt:lpstr>
      <vt:lpstr>Practice question 1: What did Peter eat? [Type 1,2 or 3]</vt:lpstr>
      <vt:lpstr>PowerPoint Presentation</vt:lpstr>
      <vt:lpstr>PowerPoint Presentation</vt:lpstr>
      <vt:lpstr>What was the name of the main character </vt:lpstr>
      <vt:lpstr>How many children did she have</vt:lpstr>
      <vt:lpstr>On what street was she robbed?</vt:lpstr>
      <vt:lpstr>What was her job?</vt:lpstr>
      <vt:lpstr>When did she report being robbed</vt:lpstr>
      <vt:lpstr>How much money was stolen?</vt:lpstr>
      <vt:lpstr>How long had the family not eaten for?</vt:lpstr>
      <vt:lpstr>What did the police do?</vt:lpstr>
      <vt:lpstr>Where did the story take place?</vt:lpstr>
      <vt:lpstr>END OF STORY_1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mycomputer</dc:creator>
  <cp:lastModifiedBy>mycomputer</cp:lastModifiedBy>
  <cp:revision>48</cp:revision>
  <dcterms:created xsi:type="dcterms:W3CDTF">2018-03-28T21:17:57Z</dcterms:created>
  <dcterms:modified xsi:type="dcterms:W3CDTF">2018-04-01T16:42:28Z</dcterms:modified>
</cp:coreProperties>
</file>