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6"/>
  </p:notesMasterIdLst>
  <p:sldIdLst>
    <p:sldId id="273" r:id="rId5"/>
    <p:sldId id="291" r:id="rId6"/>
    <p:sldId id="296" r:id="rId7"/>
    <p:sldId id="295" r:id="rId8"/>
    <p:sldId id="302" r:id="rId9"/>
    <p:sldId id="303" r:id="rId10"/>
    <p:sldId id="307" r:id="rId11"/>
    <p:sldId id="309" r:id="rId12"/>
    <p:sldId id="310" r:id="rId13"/>
    <p:sldId id="305" r:id="rId14"/>
    <p:sldId id="30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9B86C2-5BBF-46F9-AE86-F0CF542EBE7F}" v="1" dt="2021-04-24T16:11:56.2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42" autoAdjust="0"/>
    <p:restoredTop sz="86687" autoAdjust="0"/>
  </p:normalViewPr>
  <p:slideViewPr>
    <p:cSldViewPr snapToGrid="0">
      <p:cViewPr varScale="1">
        <p:scale>
          <a:sx n="99" d="100"/>
          <a:sy n="99" d="100"/>
        </p:scale>
        <p:origin x="2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briel Allen" userId="c7c74c84cd207ce6" providerId="LiveId" clId="{519B86C2-5BBF-46F9-AE86-F0CF542EBE7F}"/>
    <pc:docChg chg="custSel delSld modSld">
      <pc:chgData name="Gabriel Allen" userId="c7c74c84cd207ce6" providerId="LiveId" clId="{519B86C2-5BBF-46F9-AE86-F0CF542EBE7F}" dt="2021-04-24T16:12:47.963" v="8" actId="47"/>
      <pc:docMkLst>
        <pc:docMk/>
      </pc:docMkLst>
      <pc:sldChg chg="addSp delSp modSp mod">
        <pc:chgData name="Gabriel Allen" userId="c7c74c84cd207ce6" providerId="LiveId" clId="{519B86C2-5BBF-46F9-AE86-F0CF542EBE7F}" dt="2021-04-24T16:12:16.265" v="7" actId="14100"/>
        <pc:sldMkLst>
          <pc:docMk/>
          <pc:sldMk cId="1950469538" sldId="302"/>
        </pc:sldMkLst>
        <pc:spChg chg="add del mod">
          <ac:chgData name="Gabriel Allen" userId="c7c74c84cd207ce6" providerId="LiveId" clId="{519B86C2-5BBF-46F9-AE86-F0CF542EBE7F}" dt="2021-04-24T16:11:35.734" v="1" actId="478"/>
          <ac:spMkLst>
            <pc:docMk/>
            <pc:sldMk cId="1950469538" sldId="302"/>
            <ac:spMk id="4" creationId="{66008C14-2AB9-4F4D-8FFC-A6E46D429BA6}"/>
          </ac:spMkLst>
        </pc:spChg>
        <pc:spChg chg="del">
          <ac:chgData name="Gabriel Allen" userId="c7c74c84cd207ce6" providerId="LiveId" clId="{519B86C2-5BBF-46F9-AE86-F0CF542EBE7F}" dt="2021-04-24T16:11:33.537" v="0" actId="478"/>
          <ac:spMkLst>
            <pc:docMk/>
            <pc:sldMk cId="1950469538" sldId="302"/>
            <ac:spMk id="5" creationId="{369DC7EE-80BE-464D-A39A-570C8B6AAC6D}"/>
          </ac:spMkLst>
        </pc:spChg>
        <pc:picChg chg="add mod">
          <ac:chgData name="Gabriel Allen" userId="c7c74c84cd207ce6" providerId="LiveId" clId="{519B86C2-5BBF-46F9-AE86-F0CF542EBE7F}" dt="2021-04-24T16:12:16.265" v="7" actId="14100"/>
          <ac:picMkLst>
            <pc:docMk/>
            <pc:sldMk cId="1950469538" sldId="302"/>
            <ac:picMk id="7" creationId="{DB87D598-AC5C-4CC2-AB0B-ED1BF870593A}"/>
          </ac:picMkLst>
        </pc:picChg>
      </pc:sldChg>
      <pc:sldChg chg="del">
        <pc:chgData name="Gabriel Allen" userId="c7c74c84cd207ce6" providerId="LiveId" clId="{519B86C2-5BBF-46F9-AE86-F0CF542EBE7F}" dt="2021-04-24T16:12:47.963" v="8" actId="47"/>
        <pc:sldMkLst>
          <pc:docMk/>
          <pc:sldMk cId="2736720884" sldId="306"/>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C24DCA-FFE5-44D6-A125-42AE73CC7BA5}"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a:lstStyle/>
        <a:p>
          <a:endParaRPr lang="en-US"/>
        </a:p>
      </dgm:t>
    </dgm:pt>
    <dgm:pt modelId="{CA43BAD4-10F7-4B3B-B193-13A2E0E801D6}">
      <dgm:prSet/>
      <dgm:spPr/>
      <dgm:t>
        <a:bodyPr/>
        <a:lstStyle/>
        <a:p>
          <a:r>
            <a:rPr lang="en-US"/>
            <a:t>Alternative fuel vehicles and charging stations will increase dramatically in usage in the near future.</a:t>
          </a:r>
        </a:p>
      </dgm:t>
    </dgm:pt>
    <dgm:pt modelId="{6316A771-2C0E-4D04-BE8C-6807D56D5FC2}" type="parTrans" cxnId="{5C086654-40E4-4788-95DE-4223BF93C9EE}">
      <dgm:prSet/>
      <dgm:spPr/>
      <dgm:t>
        <a:bodyPr/>
        <a:lstStyle/>
        <a:p>
          <a:endParaRPr lang="en-US"/>
        </a:p>
      </dgm:t>
    </dgm:pt>
    <dgm:pt modelId="{A82AB92F-B247-4C21-9B09-60D81052D5C7}" type="sibTrans" cxnId="{5C086654-40E4-4788-95DE-4223BF93C9EE}">
      <dgm:prSet phldrT="01" phldr="0"/>
      <dgm:spPr/>
      <dgm:t>
        <a:bodyPr/>
        <a:lstStyle/>
        <a:p>
          <a:r>
            <a:rPr lang="en-US"/>
            <a:t>01</a:t>
          </a:r>
        </a:p>
      </dgm:t>
    </dgm:pt>
    <dgm:pt modelId="{06B0B318-D042-4BED-819D-8F0A36D774BC}">
      <dgm:prSet/>
      <dgm:spPr/>
      <dgm:t>
        <a:bodyPr/>
        <a:lstStyle/>
        <a:p>
          <a:r>
            <a:rPr lang="en-US" dirty="0"/>
            <a:t>Zip codes with higher average household incomes do not appear to have more alternative fueling stations. A more in-depth analysis should be performed to confirm.</a:t>
          </a:r>
        </a:p>
      </dgm:t>
    </dgm:pt>
    <dgm:pt modelId="{5E68F262-F767-4C26-B655-EEF3ECA35D6F}" type="parTrans" cxnId="{1691FFD0-8A7A-4F20-BCA3-BF8ECDE1B4F8}">
      <dgm:prSet/>
      <dgm:spPr/>
      <dgm:t>
        <a:bodyPr/>
        <a:lstStyle/>
        <a:p>
          <a:endParaRPr lang="en-US"/>
        </a:p>
      </dgm:t>
    </dgm:pt>
    <dgm:pt modelId="{B7C79DFC-848E-471C-9179-8119FFC5139D}" type="sibTrans" cxnId="{1691FFD0-8A7A-4F20-BCA3-BF8ECDE1B4F8}">
      <dgm:prSet phldrT="02" phldr="0"/>
      <dgm:spPr/>
      <dgm:t>
        <a:bodyPr/>
        <a:lstStyle/>
        <a:p>
          <a:r>
            <a:rPr lang="en-US"/>
            <a:t>02</a:t>
          </a:r>
        </a:p>
      </dgm:t>
    </dgm:pt>
    <dgm:pt modelId="{D225BFBC-B679-423A-8760-C3C119639C45}">
      <dgm:prSet/>
      <dgm:spPr/>
      <dgm:t>
        <a:bodyPr/>
        <a:lstStyle/>
        <a:p>
          <a:r>
            <a:rPr lang="en-US"/>
            <a:t>There’s enormous potential for use of an alternative fuel station dashboard with a diverse number of applications.</a:t>
          </a:r>
        </a:p>
      </dgm:t>
    </dgm:pt>
    <dgm:pt modelId="{6B95D77C-FFE6-44C0-8428-72E046F42DDA}" type="parTrans" cxnId="{FE1641D9-AB8B-41D5-8F8A-86E5F210B4B2}">
      <dgm:prSet/>
      <dgm:spPr/>
      <dgm:t>
        <a:bodyPr/>
        <a:lstStyle/>
        <a:p>
          <a:endParaRPr lang="en-US"/>
        </a:p>
      </dgm:t>
    </dgm:pt>
    <dgm:pt modelId="{6D5DB109-EAFF-4A2C-852E-BAA8113B38DA}" type="sibTrans" cxnId="{FE1641D9-AB8B-41D5-8F8A-86E5F210B4B2}">
      <dgm:prSet phldrT="03" phldr="0"/>
      <dgm:spPr/>
      <dgm:t>
        <a:bodyPr/>
        <a:lstStyle/>
        <a:p>
          <a:r>
            <a:rPr lang="en-US"/>
            <a:t>03</a:t>
          </a:r>
        </a:p>
      </dgm:t>
    </dgm:pt>
    <dgm:pt modelId="{6FD7A8F2-6CFE-BC4A-92C4-1FEBE6245E31}" type="pres">
      <dgm:prSet presAssocID="{A6C24DCA-FFE5-44D6-A125-42AE73CC7BA5}" presName="Name0" presStyleCnt="0">
        <dgm:presLayoutVars>
          <dgm:animLvl val="lvl"/>
          <dgm:resizeHandles val="exact"/>
        </dgm:presLayoutVars>
      </dgm:prSet>
      <dgm:spPr/>
    </dgm:pt>
    <dgm:pt modelId="{D670C50D-B38B-7B41-A26D-7722DA19C2C6}" type="pres">
      <dgm:prSet presAssocID="{CA43BAD4-10F7-4B3B-B193-13A2E0E801D6}" presName="compositeNode" presStyleCnt="0">
        <dgm:presLayoutVars>
          <dgm:bulletEnabled val="1"/>
        </dgm:presLayoutVars>
      </dgm:prSet>
      <dgm:spPr/>
    </dgm:pt>
    <dgm:pt modelId="{BF79BB80-054D-E146-9A96-7E5379F25D33}" type="pres">
      <dgm:prSet presAssocID="{CA43BAD4-10F7-4B3B-B193-13A2E0E801D6}" presName="bgRect" presStyleLbl="alignNode1" presStyleIdx="0" presStyleCnt="3"/>
      <dgm:spPr/>
    </dgm:pt>
    <dgm:pt modelId="{B12E9281-75DA-0141-9CB9-8463842669C1}" type="pres">
      <dgm:prSet presAssocID="{A82AB92F-B247-4C21-9B09-60D81052D5C7}" presName="sibTransNodeRect" presStyleLbl="alignNode1" presStyleIdx="0" presStyleCnt="3">
        <dgm:presLayoutVars>
          <dgm:chMax val="0"/>
          <dgm:bulletEnabled val="1"/>
        </dgm:presLayoutVars>
      </dgm:prSet>
      <dgm:spPr/>
    </dgm:pt>
    <dgm:pt modelId="{38B514B4-85E7-AF44-A680-AAADBF8A3850}" type="pres">
      <dgm:prSet presAssocID="{CA43BAD4-10F7-4B3B-B193-13A2E0E801D6}" presName="nodeRect" presStyleLbl="alignNode1" presStyleIdx="0" presStyleCnt="3">
        <dgm:presLayoutVars>
          <dgm:bulletEnabled val="1"/>
        </dgm:presLayoutVars>
      </dgm:prSet>
      <dgm:spPr/>
    </dgm:pt>
    <dgm:pt modelId="{AA61AAB3-4F15-FF45-89E8-7080F04A1337}" type="pres">
      <dgm:prSet presAssocID="{A82AB92F-B247-4C21-9B09-60D81052D5C7}" presName="sibTrans" presStyleCnt="0"/>
      <dgm:spPr/>
    </dgm:pt>
    <dgm:pt modelId="{9B73383B-21A3-8346-A2E5-351B704C6549}" type="pres">
      <dgm:prSet presAssocID="{06B0B318-D042-4BED-819D-8F0A36D774BC}" presName="compositeNode" presStyleCnt="0">
        <dgm:presLayoutVars>
          <dgm:bulletEnabled val="1"/>
        </dgm:presLayoutVars>
      </dgm:prSet>
      <dgm:spPr/>
    </dgm:pt>
    <dgm:pt modelId="{92402D67-8D8A-9F4B-A845-B0404D7A1B7C}" type="pres">
      <dgm:prSet presAssocID="{06B0B318-D042-4BED-819D-8F0A36D774BC}" presName="bgRect" presStyleLbl="alignNode1" presStyleIdx="1" presStyleCnt="3"/>
      <dgm:spPr/>
    </dgm:pt>
    <dgm:pt modelId="{82E5FAEC-2754-394B-A389-4387A923202E}" type="pres">
      <dgm:prSet presAssocID="{B7C79DFC-848E-471C-9179-8119FFC5139D}" presName="sibTransNodeRect" presStyleLbl="alignNode1" presStyleIdx="1" presStyleCnt="3">
        <dgm:presLayoutVars>
          <dgm:chMax val="0"/>
          <dgm:bulletEnabled val="1"/>
        </dgm:presLayoutVars>
      </dgm:prSet>
      <dgm:spPr/>
    </dgm:pt>
    <dgm:pt modelId="{84AB1554-6798-6F4B-8F67-D1566616936D}" type="pres">
      <dgm:prSet presAssocID="{06B0B318-D042-4BED-819D-8F0A36D774BC}" presName="nodeRect" presStyleLbl="alignNode1" presStyleIdx="1" presStyleCnt="3">
        <dgm:presLayoutVars>
          <dgm:bulletEnabled val="1"/>
        </dgm:presLayoutVars>
      </dgm:prSet>
      <dgm:spPr/>
    </dgm:pt>
    <dgm:pt modelId="{4DF04C00-35B4-204A-8AA0-EE6CBB0BB295}" type="pres">
      <dgm:prSet presAssocID="{B7C79DFC-848E-471C-9179-8119FFC5139D}" presName="sibTrans" presStyleCnt="0"/>
      <dgm:spPr/>
    </dgm:pt>
    <dgm:pt modelId="{E314C2D7-ACC3-8A4A-9C5C-2FE08A2004E8}" type="pres">
      <dgm:prSet presAssocID="{D225BFBC-B679-423A-8760-C3C119639C45}" presName="compositeNode" presStyleCnt="0">
        <dgm:presLayoutVars>
          <dgm:bulletEnabled val="1"/>
        </dgm:presLayoutVars>
      </dgm:prSet>
      <dgm:spPr/>
    </dgm:pt>
    <dgm:pt modelId="{BAC7FAED-ADAE-BB4C-98D1-25C4BBEE0B85}" type="pres">
      <dgm:prSet presAssocID="{D225BFBC-B679-423A-8760-C3C119639C45}" presName="bgRect" presStyleLbl="alignNode1" presStyleIdx="2" presStyleCnt="3"/>
      <dgm:spPr/>
    </dgm:pt>
    <dgm:pt modelId="{024AAE0E-0DEE-914F-AA09-B22F9855910F}" type="pres">
      <dgm:prSet presAssocID="{6D5DB109-EAFF-4A2C-852E-BAA8113B38DA}" presName="sibTransNodeRect" presStyleLbl="alignNode1" presStyleIdx="2" presStyleCnt="3">
        <dgm:presLayoutVars>
          <dgm:chMax val="0"/>
          <dgm:bulletEnabled val="1"/>
        </dgm:presLayoutVars>
      </dgm:prSet>
      <dgm:spPr/>
    </dgm:pt>
    <dgm:pt modelId="{BDBC7E39-0A72-D547-8882-06202D3781B8}" type="pres">
      <dgm:prSet presAssocID="{D225BFBC-B679-423A-8760-C3C119639C45}" presName="nodeRect" presStyleLbl="alignNode1" presStyleIdx="2" presStyleCnt="3">
        <dgm:presLayoutVars>
          <dgm:bulletEnabled val="1"/>
        </dgm:presLayoutVars>
      </dgm:prSet>
      <dgm:spPr/>
    </dgm:pt>
  </dgm:ptLst>
  <dgm:cxnLst>
    <dgm:cxn modelId="{395BF208-8269-044F-A710-B57BF0CF5602}" type="presOf" srcId="{A6C24DCA-FFE5-44D6-A125-42AE73CC7BA5}" destId="{6FD7A8F2-6CFE-BC4A-92C4-1FEBE6245E31}" srcOrd="0" destOrd="0" presId="urn:microsoft.com/office/officeart/2016/7/layout/LinearBlockProcessNumbered"/>
    <dgm:cxn modelId="{4563A815-05EC-9F45-A213-8C14246ED6B5}" type="presOf" srcId="{CA43BAD4-10F7-4B3B-B193-13A2E0E801D6}" destId="{BF79BB80-054D-E146-9A96-7E5379F25D33}" srcOrd="0" destOrd="0" presId="urn:microsoft.com/office/officeart/2016/7/layout/LinearBlockProcessNumbered"/>
    <dgm:cxn modelId="{8B490226-AF58-964F-94B2-A6761AA53DDE}" type="presOf" srcId="{D225BFBC-B679-423A-8760-C3C119639C45}" destId="{BAC7FAED-ADAE-BB4C-98D1-25C4BBEE0B85}" srcOrd="0" destOrd="0" presId="urn:microsoft.com/office/officeart/2016/7/layout/LinearBlockProcessNumbered"/>
    <dgm:cxn modelId="{6155514A-DC8C-044E-8BB6-FFF36F315E18}" type="presOf" srcId="{6D5DB109-EAFF-4A2C-852E-BAA8113B38DA}" destId="{024AAE0E-0DEE-914F-AA09-B22F9855910F}" srcOrd="0" destOrd="0" presId="urn:microsoft.com/office/officeart/2016/7/layout/LinearBlockProcessNumbered"/>
    <dgm:cxn modelId="{ECB8616D-B79B-2445-A86D-8F1E59471B5A}" type="presOf" srcId="{B7C79DFC-848E-471C-9179-8119FFC5139D}" destId="{82E5FAEC-2754-394B-A389-4387A923202E}" srcOrd="0" destOrd="0" presId="urn:microsoft.com/office/officeart/2016/7/layout/LinearBlockProcessNumbered"/>
    <dgm:cxn modelId="{5C086654-40E4-4788-95DE-4223BF93C9EE}" srcId="{A6C24DCA-FFE5-44D6-A125-42AE73CC7BA5}" destId="{CA43BAD4-10F7-4B3B-B193-13A2E0E801D6}" srcOrd="0" destOrd="0" parTransId="{6316A771-2C0E-4D04-BE8C-6807D56D5FC2}" sibTransId="{A82AB92F-B247-4C21-9B09-60D81052D5C7}"/>
    <dgm:cxn modelId="{AAF5C0AA-3CF9-EC40-9BBD-A85AE0985C5A}" type="presOf" srcId="{A82AB92F-B247-4C21-9B09-60D81052D5C7}" destId="{B12E9281-75DA-0141-9CB9-8463842669C1}" srcOrd="0" destOrd="0" presId="urn:microsoft.com/office/officeart/2016/7/layout/LinearBlockProcessNumbered"/>
    <dgm:cxn modelId="{E14C0EAF-6F36-1A48-9643-7F5D7C606450}" type="presOf" srcId="{CA43BAD4-10F7-4B3B-B193-13A2E0E801D6}" destId="{38B514B4-85E7-AF44-A680-AAADBF8A3850}" srcOrd="1" destOrd="0" presId="urn:microsoft.com/office/officeart/2016/7/layout/LinearBlockProcessNumbered"/>
    <dgm:cxn modelId="{1691FFD0-8A7A-4F20-BCA3-BF8ECDE1B4F8}" srcId="{A6C24DCA-FFE5-44D6-A125-42AE73CC7BA5}" destId="{06B0B318-D042-4BED-819D-8F0A36D774BC}" srcOrd="1" destOrd="0" parTransId="{5E68F262-F767-4C26-B655-EEF3ECA35D6F}" sibTransId="{B7C79DFC-848E-471C-9179-8119FFC5139D}"/>
    <dgm:cxn modelId="{DD6CB8D5-91B5-D340-AF16-EBCF90419BDF}" type="presOf" srcId="{06B0B318-D042-4BED-819D-8F0A36D774BC}" destId="{84AB1554-6798-6F4B-8F67-D1566616936D}" srcOrd="1" destOrd="0" presId="urn:microsoft.com/office/officeart/2016/7/layout/LinearBlockProcessNumbered"/>
    <dgm:cxn modelId="{9493A0D6-7A33-6249-ADED-7CB795DA43AE}" type="presOf" srcId="{D225BFBC-B679-423A-8760-C3C119639C45}" destId="{BDBC7E39-0A72-D547-8882-06202D3781B8}" srcOrd="1" destOrd="0" presId="urn:microsoft.com/office/officeart/2016/7/layout/LinearBlockProcessNumbered"/>
    <dgm:cxn modelId="{FE1641D9-AB8B-41D5-8F8A-86E5F210B4B2}" srcId="{A6C24DCA-FFE5-44D6-A125-42AE73CC7BA5}" destId="{D225BFBC-B679-423A-8760-C3C119639C45}" srcOrd="2" destOrd="0" parTransId="{6B95D77C-FFE6-44C0-8428-72E046F42DDA}" sibTransId="{6D5DB109-EAFF-4A2C-852E-BAA8113B38DA}"/>
    <dgm:cxn modelId="{7902D1FA-D9B4-5E45-BD43-29A504378EBB}" type="presOf" srcId="{06B0B318-D042-4BED-819D-8F0A36D774BC}" destId="{92402D67-8D8A-9F4B-A845-B0404D7A1B7C}" srcOrd="0" destOrd="0" presId="urn:microsoft.com/office/officeart/2016/7/layout/LinearBlockProcessNumbered"/>
    <dgm:cxn modelId="{BA180B59-B6B7-914F-ABF4-DB050353D127}" type="presParOf" srcId="{6FD7A8F2-6CFE-BC4A-92C4-1FEBE6245E31}" destId="{D670C50D-B38B-7B41-A26D-7722DA19C2C6}" srcOrd="0" destOrd="0" presId="urn:microsoft.com/office/officeart/2016/7/layout/LinearBlockProcessNumbered"/>
    <dgm:cxn modelId="{AE74310C-CD84-ED43-9D46-1BC931099976}" type="presParOf" srcId="{D670C50D-B38B-7B41-A26D-7722DA19C2C6}" destId="{BF79BB80-054D-E146-9A96-7E5379F25D33}" srcOrd="0" destOrd="0" presId="urn:microsoft.com/office/officeart/2016/7/layout/LinearBlockProcessNumbered"/>
    <dgm:cxn modelId="{E746765D-265A-B44A-8CC4-5FA6025348D6}" type="presParOf" srcId="{D670C50D-B38B-7B41-A26D-7722DA19C2C6}" destId="{B12E9281-75DA-0141-9CB9-8463842669C1}" srcOrd="1" destOrd="0" presId="urn:microsoft.com/office/officeart/2016/7/layout/LinearBlockProcessNumbered"/>
    <dgm:cxn modelId="{931B80F8-059A-F64B-8A5B-34A4B8B6CBCF}" type="presParOf" srcId="{D670C50D-B38B-7B41-A26D-7722DA19C2C6}" destId="{38B514B4-85E7-AF44-A680-AAADBF8A3850}" srcOrd="2" destOrd="0" presId="urn:microsoft.com/office/officeart/2016/7/layout/LinearBlockProcessNumbered"/>
    <dgm:cxn modelId="{FF020E51-7F7A-854E-8EA0-F6C7B986F72F}" type="presParOf" srcId="{6FD7A8F2-6CFE-BC4A-92C4-1FEBE6245E31}" destId="{AA61AAB3-4F15-FF45-89E8-7080F04A1337}" srcOrd="1" destOrd="0" presId="urn:microsoft.com/office/officeart/2016/7/layout/LinearBlockProcessNumbered"/>
    <dgm:cxn modelId="{4658E372-57D1-3C44-B85C-BB15620EE281}" type="presParOf" srcId="{6FD7A8F2-6CFE-BC4A-92C4-1FEBE6245E31}" destId="{9B73383B-21A3-8346-A2E5-351B704C6549}" srcOrd="2" destOrd="0" presId="urn:microsoft.com/office/officeart/2016/7/layout/LinearBlockProcessNumbered"/>
    <dgm:cxn modelId="{DF077D78-4D71-2D48-9176-465F29D22B14}" type="presParOf" srcId="{9B73383B-21A3-8346-A2E5-351B704C6549}" destId="{92402D67-8D8A-9F4B-A845-B0404D7A1B7C}" srcOrd="0" destOrd="0" presId="urn:microsoft.com/office/officeart/2016/7/layout/LinearBlockProcessNumbered"/>
    <dgm:cxn modelId="{0010EECD-F618-554E-8DCA-8D370AB8A806}" type="presParOf" srcId="{9B73383B-21A3-8346-A2E5-351B704C6549}" destId="{82E5FAEC-2754-394B-A389-4387A923202E}" srcOrd="1" destOrd="0" presId="urn:microsoft.com/office/officeart/2016/7/layout/LinearBlockProcessNumbered"/>
    <dgm:cxn modelId="{43C10B4F-DCA2-E14F-A070-F5584322389A}" type="presParOf" srcId="{9B73383B-21A3-8346-A2E5-351B704C6549}" destId="{84AB1554-6798-6F4B-8F67-D1566616936D}" srcOrd="2" destOrd="0" presId="urn:microsoft.com/office/officeart/2016/7/layout/LinearBlockProcessNumbered"/>
    <dgm:cxn modelId="{DEEC206E-116A-D943-803C-B06E6A0A59DB}" type="presParOf" srcId="{6FD7A8F2-6CFE-BC4A-92C4-1FEBE6245E31}" destId="{4DF04C00-35B4-204A-8AA0-EE6CBB0BB295}" srcOrd="3" destOrd="0" presId="urn:microsoft.com/office/officeart/2016/7/layout/LinearBlockProcessNumbered"/>
    <dgm:cxn modelId="{8DB33F23-4B2A-2046-AAC9-F5EFF3AB2799}" type="presParOf" srcId="{6FD7A8F2-6CFE-BC4A-92C4-1FEBE6245E31}" destId="{E314C2D7-ACC3-8A4A-9C5C-2FE08A2004E8}" srcOrd="4" destOrd="0" presId="urn:microsoft.com/office/officeart/2016/7/layout/LinearBlockProcessNumbered"/>
    <dgm:cxn modelId="{993D7022-3662-3D47-B99E-B858C13A5C32}" type="presParOf" srcId="{E314C2D7-ACC3-8A4A-9C5C-2FE08A2004E8}" destId="{BAC7FAED-ADAE-BB4C-98D1-25C4BBEE0B85}" srcOrd="0" destOrd="0" presId="urn:microsoft.com/office/officeart/2016/7/layout/LinearBlockProcessNumbered"/>
    <dgm:cxn modelId="{D73E29C2-2B51-6F4F-B677-3CA83E08EA32}" type="presParOf" srcId="{E314C2D7-ACC3-8A4A-9C5C-2FE08A2004E8}" destId="{024AAE0E-0DEE-914F-AA09-B22F9855910F}" srcOrd="1" destOrd="0" presId="urn:microsoft.com/office/officeart/2016/7/layout/LinearBlockProcessNumbered"/>
    <dgm:cxn modelId="{D0EAF428-9AFC-074B-A2FC-E6BD0904B603}" type="presParOf" srcId="{E314C2D7-ACC3-8A4A-9C5C-2FE08A2004E8}" destId="{BDBC7E39-0A72-D547-8882-06202D3781B8}"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79BB80-054D-E146-9A96-7E5379F25D33}">
      <dsp:nvSpPr>
        <dsp:cNvPr id="0" name=""/>
        <dsp:cNvSpPr/>
      </dsp:nvSpPr>
      <dsp:spPr>
        <a:xfrm>
          <a:off x="861" y="0"/>
          <a:ext cx="3489945" cy="3814281"/>
        </a:xfrm>
        <a:prstGeom prst="rect">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4729" tIns="0" rIns="344729" bIns="330200" numCol="1" spcCol="1270" anchor="t" anchorCtr="0">
          <a:noAutofit/>
        </a:bodyPr>
        <a:lstStyle/>
        <a:p>
          <a:pPr marL="0" lvl="0" indent="0" algn="l" defTabSz="933450">
            <a:lnSpc>
              <a:spcPct val="90000"/>
            </a:lnSpc>
            <a:spcBef>
              <a:spcPct val="0"/>
            </a:spcBef>
            <a:spcAft>
              <a:spcPct val="35000"/>
            </a:spcAft>
            <a:buNone/>
          </a:pPr>
          <a:r>
            <a:rPr lang="en-US" sz="2100" kern="1200"/>
            <a:t>Alternative fuel vehicles and charging stations will increase dramatically in usage in the near future.</a:t>
          </a:r>
        </a:p>
      </dsp:txBody>
      <dsp:txXfrm>
        <a:off x="861" y="1525712"/>
        <a:ext cx="3489945" cy="2288568"/>
      </dsp:txXfrm>
    </dsp:sp>
    <dsp:sp modelId="{B12E9281-75DA-0141-9CB9-8463842669C1}">
      <dsp:nvSpPr>
        <dsp:cNvPr id="0" name=""/>
        <dsp:cNvSpPr/>
      </dsp:nvSpPr>
      <dsp:spPr>
        <a:xfrm>
          <a:off x="861" y="0"/>
          <a:ext cx="3489945" cy="1525712"/>
        </a:xfrm>
        <a:prstGeom prst="rect">
          <a:avLst/>
        </a:prstGeom>
        <a:noFill/>
        <a:ln w="2222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44729" tIns="165100" rIns="344729"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861" y="0"/>
        <a:ext cx="3489945" cy="1525712"/>
      </dsp:txXfrm>
    </dsp:sp>
    <dsp:sp modelId="{92402D67-8D8A-9F4B-A845-B0404D7A1B7C}">
      <dsp:nvSpPr>
        <dsp:cNvPr id="0" name=""/>
        <dsp:cNvSpPr/>
      </dsp:nvSpPr>
      <dsp:spPr>
        <a:xfrm>
          <a:off x="3770002" y="0"/>
          <a:ext cx="3489945" cy="3814281"/>
        </a:xfrm>
        <a:prstGeom prst="rect">
          <a:avLst/>
        </a:prstGeom>
        <a:solidFill>
          <a:schemeClr val="accent3">
            <a:hueOff val="0"/>
            <a:satOff val="0"/>
            <a:lumOff val="0"/>
            <a:alphaOff val="0"/>
          </a:schemeClr>
        </a:solidFill>
        <a:ln w="2222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4729" tIns="0" rIns="344729" bIns="330200" numCol="1" spcCol="1270" anchor="t" anchorCtr="0">
          <a:noAutofit/>
        </a:bodyPr>
        <a:lstStyle/>
        <a:p>
          <a:pPr marL="0" lvl="0" indent="0" algn="l" defTabSz="933450">
            <a:lnSpc>
              <a:spcPct val="90000"/>
            </a:lnSpc>
            <a:spcBef>
              <a:spcPct val="0"/>
            </a:spcBef>
            <a:spcAft>
              <a:spcPct val="35000"/>
            </a:spcAft>
            <a:buNone/>
          </a:pPr>
          <a:r>
            <a:rPr lang="en-US" sz="2100" kern="1200" dirty="0"/>
            <a:t>Zip codes with higher average household incomes do not appear to have more alternative fueling stations. A more in-depth analysis should be performed to confirm.</a:t>
          </a:r>
        </a:p>
      </dsp:txBody>
      <dsp:txXfrm>
        <a:off x="3770002" y="1525712"/>
        <a:ext cx="3489945" cy="2288568"/>
      </dsp:txXfrm>
    </dsp:sp>
    <dsp:sp modelId="{82E5FAEC-2754-394B-A389-4387A923202E}">
      <dsp:nvSpPr>
        <dsp:cNvPr id="0" name=""/>
        <dsp:cNvSpPr/>
      </dsp:nvSpPr>
      <dsp:spPr>
        <a:xfrm>
          <a:off x="3770002" y="0"/>
          <a:ext cx="3489945" cy="1525712"/>
        </a:xfrm>
        <a:prstGeom prst="rect">
          <a:avLst/>
        </a:prstGeom>
        <a:noFill/>
        <a:ln w="2222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44729" tIns="165100" rIns="344729"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770002" y="0"/>
        <a:ext cx="3489945" cy="1525712"/>
      </dsp:txXfrm>
    </dsp:sp>
    <dsp:sp modelId="{BAC7FAED-ADAE-BB4C-98D1-25C4BBEE0B85}">
      <dsp:nvSpPr>
        <dsp:cNvPr id="0" name=""/>
        <dsp:cNvSpPr/>
      </dsp:nvSpPr>
      <dsp:spPr>
        <a:xfrm>
          <a:off x="7539143" y="0"/>
          <a:ext cx="3489945" cy="3814281"/>
        </a:xfrm>
        <a:prstGeom prst="rect">
          <a:avLst/>
        </a:prstGeom>
        <a:solidFill>
          <a:schemeClr val="accent4">
            <a:hueOff val="0"/>
            <a:satOff val="0"/>
            <a:lumOff val="0"/>
            <a:alphaOff val="0"/>
          </a:schemeClr>
        </a:solidFill>
        <a:ln w="2222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4729" tIns="0" rIns="344729" bIns="330200" numCol="1" spcCol="1270" anchor="t" anchorCtr="0">
          <a:noAutofit/>
        </a:bodyPr>
        <a:lstStyle/>
        <a:p>
          <a:pPr marL="0" lvl="0" indent="0" algn="l" defTabSz="933450">
            <a:lnSpc>
              <a:spcPct val="90000"/>
            </a:lnSpc>
            <a:spcBef>
              <a:spcPct val="0"/>
            </a:spcBef>
            <a:spcAft>
              <a:spcPct val="35000"/>
            </a:spcAft>
            <a:buNone/>
          </a:pPr>
          <a:r>
            <a:rPr lang="en-US" sz="2100" kern="1200"/>
            <a:t>There’s enormous potential for use of an alternative fuel station dashboard with a diverse number of applications.</a:t>
          </a:r>
        </a:p>
      </dsp:txBody>
      <dsp:txXfrm>
        <a:off x="7539143" y="1525712"/>
        <a:ext cx="3489945" cy="2288568"/>
      </dsp:txXfrm>
    </dsp:sp>
    <dsp:sp modelId="{024AAE0E-0DEE-914F-AA09-B22F9855910F}">
      <dsp:nvSpPr>
        <dsp:cNvPr id="0" name=""/>
        <dsp:cNvSpPr/>
      </dsp:nvSpPr>
      <dsp:spPr>
        <a:xfrm>
          <a:off x="7539143" y="0"/>
          <a:ext cx="3489945" cy="1525712"/>
        </a:xfrm>
        <a:prstGeom prst="rect">
          <a:avLst/>
        </a:prstGeom>
        <a:noFill/>
        <a:ln w="2222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44729" tIns="165100" rIns="344729"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539143" y="0"/>
        <a:ext cx="3489945" cy="1525712"/>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9A23DD-169B-4AC2-A2E5-591C4D9596B3}" type="datetimeFigureOut">
              <a:rPr lang="en-US" smtClean="0"/>
              <a:t>4/24/2021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60FF4E-A6D2-439E-ABCC-FE36C1700A48}" type="slidenum">
              <a:rPr lang="en-US" smtClean="0"/>
              <a:t>‹#›</a:t>
            </a:fld>
            <a:endParaRPr lang="en-US"/>
          </a:p>
        </p:txBody>
      </p:sp>
    </p:spTree>
    <p:extLst>
      <p:ext uri="{BB962C8B-B14F-4D97-AF65-F5344CB8AC3E}">
        <p14:creationId xmlns:p14="http://schemas.microsoft.com/office/powerpoint/2010/main" val="2752305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4/24/2021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9586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4/24/2021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69906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4/24/2021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1224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784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97556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1461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50599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4/24/2021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20986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4/24/2021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9051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4/24/2021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008244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hyperlink" Target="https://ihsmarkit.com/about/index.html" TargetMode="External"/><Relationship Id="rId7" Type="http://schemas.openxmlformats.org/officeDocument/2006/relationships/hyperlink" Target="http://zipatlas.com/" TargetMode="External"/><Relationship Id="rId2" Type="http://schemas.openxmlformats.org/officeDocument/2006/relationships/hyperlink" Target="https://www.businesswire.com/portal/site/home/" TargetMode="External"/><Relationship Id="rId1" Type="http://schemas.openxmlformats.org/officeDocument/2006/relationships/slideLayout" Target="../slideLayouts/slideLayout2.xml"/><Relationship Id="rId6" Type="http://schemas.openxmlformats.org/officeDocument/2006/relationships/hyperlink" Target="https://worldpopulationreview.com/" TargetMode="External"/><Relationship Id="rId5" Type="http://schemas.openxmlformats.org/officeDocument/2006/relationships/hyperlink" Target="http://www.colorado.gov/" TargetMode="External"/><Relationship Id="rId4" Type="http://schemas.openxmlformats.org/officeDocument/2006/relationships/hyperlink" Target="https://afdc.energy.gov/glossary.html"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businesswire.com/news/home/20210211005492/en/Electric-Vehicle-Charging-Station-Market-by-Level-of-Charging-by-Charging-Infrastructure-DC-Fast-Charging---Global-Forecast-to-2027---ResearchAndMarkets.com#:~:text=The%20global%20electric%20vehicle%20charging,at%20a%20CAGR%20of%2046.6%25." TargetMode="External"/><Relationship Id="rId2" Type="http://schemas.openxmlformats.org/officeDocument/2006/relationships/hyperlink" Target="https://ihsmarkit.com/research-analysis/ihs-markit-forecasts-global-ev-sales-to-rise-by-70-percent.html#:~:text=When%20a%20final%20tally%20is,by%20about%2070%25%20in%202021."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afdc.energy.gov/glossary.html" TargetMode="Externa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42D4960A-896E-4F6B-BF65-B4662AC9D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a:ea typeface="+mn-ea"/>
              <a:cs typeface="+mn-cs"/>
            </a:endParaRPr>
          </a:p>
        </p:txBody>
      </p:sp>
      <p:sp>
        <p:nvSpPr>
          <p:cNvPr id="40" name="Rectangle 39">
            <a:extLst>
              <a:ext uri="{FF2B5EF4-FFF2-40B4-BE49-F238E27FC236}">
                <a16:creationId xmlns:a16="http://schemas.microsoft.com/office/drawing/2014/main" id="{5684944A-8803-462C-84C5-4576C56A77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457199"/>
            <a:ext cx="3618827" cy="48224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8396091" y="783447"/>
            <a:ext cx="3202016" cy="3902079"/>
          </a:xfrm>
        </p:spPr>
        <p:txBody>
          <a:bodyPr anchor="ctr">
            <a:normAutofit/>
          </a:bodyPr>
          <a:lstStyle/>
          <a:p>
            <a:r>
              <a:rPr lang="en-US" sz="2400" dirty="0">
                <a:solidFill>
                  <a:srgbClr val="FFFFFF"/>
                </a:solidFill>
              </a:rPr>
              <a:t>Colorado Alternative Fuel Station Dashboard</a:t>
            </a:r>
          </a:p>
        </p:txBody>
      </p:sp>
      <p:sp>
        <p:nvSpPr>
          <p:cNvPr id="42" name="Rectangle 41">
            <a:extLst>
              <a:ext uri="{FF2B5EF4-FFF2-40B4-BE49-F238E27FC236}">
                <a16:creationId xmlns:a16="http://schemas.microsoft.com/office/drawing/2014/main" id="{E07F3B49-8C20-42F5-831D-59306D05F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5367338"/>
            <a:ext cx="3618828" cy="98951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8119870" y="5381668"/>
            <a:ext cx="3573338" cy="1033463"/>
          </a:xfrm>
          <a:noFill/>
        </p:spPr>
        <p:txBody>
          <a:bodyPr anchor="ctr">
            <a:normAutofit/>
          </a:bodyPr>
          <a:lstStyle/>
          <a:p>
            <a:r>
              <a:rPr lang="en-US" sz="1800" dirty="0">
                <a:solidFill>
                  <a:schemeClr val="bg1"/>
                </a:solidFill>
              </a:rPr>
              <a:t>Noah Laraway	Mike welch</a:t>
            </a:r>
          </a:p>
          <a:p>
            <a:r>
              <a:rPr lang="en-US" sz="1800" dirty="0">
                <a:solidFill>
                  <a:schemeClr val="bg1"/>
                </a:solidFill>
              </a:rPr>
              <a:t>Gabriel Allen	Ric Martinez</a:t>
            </a:r>
          </a:p>
        </p:txBody>
      </p:sp>
      <p:pic>
        <p:nvPicPr>
          <p:cNvPr id="8" name="Picture 7">
            <a:extLst>
              <a:ext uri="{FF2B5EF4-FFF2-40B4-BE49-F238E27FC236}">
                <a16:creationId xmlns:a16="http://schemas.microsoft.com/office/drawing/2014/main" id="{836E6009-0EBD-4836-A54C-A7EDBF479221}"/>
              </a:ext>
            </a:extLst>
          </p:cNvPr>
          <p:cNvPicPr>
            <a:picLocks noChangeAspect="1"/>
          </p:cNvPicPr>
          <p:nvPr/>
        </p:nvPicPr>
        <p:blipFill>
          <a:blip r:embed="rId2"/>
          <a:stretch>
            <a:fillRect/>
          </a:stretch>
        </p:blipFill>
        <p:spPr>
          <a:xfrm>
            <a:off x="453302" y="457199"/>
            <a:ext cx="7525977" cy="5899653"/>
          </a:xfrm>
          <a:prstGeom prst="rect">
            <a:avLst/>
          </a:prstGeom>
        </p:spPr>
      </p:pic>
    </p:spTree>
    <p:extLst>
      <p:ext uri="{BB962C8B-B14F-4D97-AF65-F5344CB8AC3E}">
        <p14:creationId xmlns:p14="http://schemas.microsoft.com/office/powerpoint/2010/main" val="2424003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B448728E-2EDF-4F60-A97C-C0F08E06DB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1">
            <a:extLst>
              <a:ext uri="{FF2B5EF4-FFF2-40B4-BE49-F238E27FC236}">
                <a16:creationId xmlns:a16="http://schemas.microsoft.com/office/drawing/2014/main" id="{78CBB40F-4E03-45AE-9020-C27B0AE7F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3">
            <a:extLst>
              <a:ext uri="{FF2B5EF4-FFF2-40B4-BE49-F238E27FC236}">
                <a16:creationId xmlns:a16="http://schemas.microsoft.com/office/drawing/2014/main" id="{A9F7CCD1-513F-4B7A-9497-7AA9144DB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A4BDC69-4580-40A1-828F-CB453F1E883E}"/>
              </a:ext>
            </a:extLst>
          </p:cNvPr>
          <p:cNvSpPr>
            <a:spLocks noGrp="1"/>
          </p:cNvSpPr>
          <p:nvPr>
            <p:ph type="title"/>
          </p:nvPr>
        </p:nvSpPr>
        <p:spPr>
          <a:xfrm>
            <a:off x="581192" y="702156"/>
            <a:ext cx="11029616" cy="1188720"/>
          </a:xfrm>
        </p:spPr>
        <p:txBody>
          <a:bodyPr vert="horz" lIns="91440" tIns="45720" rIns="91440" bIns="45720" rtlCol="0" anchor="b">
            <a:normAutofit/>
          </a:bodyPr>
          <a:lstStyle/>
          <a:p>
            <a:r>
              <a:rPr lang="en-US" b="0" kern="1200" cap="all">
                <a:solidFill>
                  <a:schemeClr val="tx1">
                    <a:lumMod val="85000"/>
                    <a:lumOff val="15000"/>
                  </a:schemeClr>
                </a:solidFill>
                <a:latin typeface="+mj-lt"/>
                <a:ea typeface="+mj-ea"/>
                <a:cs typeface="+mj-cs"/>
              </a:rPr>
              <a:t>Conclusions</a:t>
            </a:r>
          </a:p>
        </p:txBody>
      </p:sp>
      <p:graphicFrame>
        <p:nvGraphicFramePr>
          <p:cNvPr id="19" name="TextBox 3">
            <a:extLst>
              <a:ext uri="{FF2B5EF4-FFF2-40B4-BE49-F238E27FC236}">
                <a16:creationId xmlns:a16="http://schemas.microsoft.com/office/drawing/2014/main" id="{9F57EA72-E3E5-42D2-A91B-0BFA6B6E12A8}"/>
              </a:ext>
            </a:extLst>
          </p:cNvPr>
          <p:cNvGraphicFramePr/>
          <p:nvPr>
            <p:extLst>
              <p:ext uri="{D42A27DB-BD31-4B8C-83A1-F6EECF244321}">
                <p14:modId xmlns:p14="http://schemas.microsoft.com/office/powerpoint/2010/main" val="3032993477"/>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3061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5B6AD-4719-4AF0-9E29-741709DBB9D0}"/>
              </a:ext>
            </a:extLst>
          </p:cNvPr>
          <p:cNvSpPr>
            <a:spLocks noGrp="1"/>
          </p:cNvSpPr>
          <p:nvPr>
            <p:ph type="title"/>
          </p:nvPr>
        </p:nvSpPr>
        <p:spPr/>
        <p:txBody>
          <a:bodyPr/>
          <a:lstStyle/>
          <a:p>
            <a:r>
              <a:rPr lang="en-US" dirty="0"/>
              <a:t>APPENDIX A</a:t>
            </a:r>
          </a:p>
        </p:txBody>
      </p:sp>
      <p:sp>
        <p:nvSpPr>
          <p:cNvPr id="3" name="Content Placeholder 2">
            <a:extLst>
              <a:ext uri="{FF2B5EF4-FFF2-40B4-BE49-F238E27FC236}">
                <a16:creationId xmlns:a16="http://schemas.microsoft.com/office/drawing/2014/main" id="{15356DB3-B308-4CB4-A011-5900E07C7B32}"/>
              </a:ext>
            </a:extLst>
          </p:cNvPr>
          <p:cNvSpPr>
            <a:spLocks noGrp="1"/>
          </p:cNvSpPr>
          <p:nvPr>
            <p:ph idx="1"/>
          </p:nvPr>
        </p:nvSpPr>
        <p:spPr/>
        <p:txBody>
          <a:bodyPr/>
          <a:lstStyle/>
          <a:p>
            <a:r>
              <a:rPr lang="en-US" dirty="0"/>
              <a:t>Resources</a:t>
            </a:r>
          </a:p>
          <a:p>
            <a:pPr lvl="1"/>
            <a:r>
              <a:rPr lang="en-US" dirty="0">
                <a:hlinkClick r:id="rId2"/>
              </a:rPr>
              <a:t>Businesswire</a:t>
            </a:r>
            <a:r>
              <a:rPr lang="en-US" dirty="0"/>
              <a:t>: </a:t>
            </a:r>
            <a:r>
              <a:rPr lang="en-US" b="0" i="0" dirty="0">
                <a:solidFill>
                  <a:srgbClr val="111111"/>
                </a:solidFill>
                <a:effectLst/>
              </a:rPr>
              <a:t>Business Wire, a Berkshire Hathaway company, is the global leader in press release distribution and regulatory disclosure.</a:t>
            </a:r>
          </a:p>
          <a:p>
            <a:pPr lvl="1"/>
            <a:r>
              <a:rPr lang="en-US" dirty="0">
                <a:hlinkClick r:id="rId3"/>
              </a:rPr>
              <a:t>IHS Markit</a:t>
            </a:r>
            <a:r>
              <a:rPr lang="en-US" dirty="0"/>
              <a:t>: </a:t>
            </a:r>
            <a:r>
              <a:rPr lang="en-US" b="0" i="0" dirty="0">
                <a:solidFill>
                  <a:srgbClr val="111111"/>
                </a:solidFill>
                <a:effectLst/>
              </a:rPr>
              <a:t>IHS Markit is a dynamic team that includes more than 5,000 analysts, data scientists, financial experts and industry specialists. Our global information expertise spans numerous industries, including leading positions in finance, energy and transportation.</a:t>
            </a:r>
          </a:p>
          <a:p>
            <a:pPr lvl="1"/>
            <a:r>
              <a:rPr lang="en-US" dirty="0">
                <a:solidFill>
                  <a:srgbClr val="111111"/>
                </a:solidFill>
                <a:hlinkClick r:id="rId4"/>
              </a:rPr>
              <a:t>US Department of Energy</a:t>
            </a:r>
            <a:r>
              <a:rPr lang="en-US" dirty="0">
                <a:solidFill>
                  <a:srgbClr val="111111"/>
                </a:solidFill>
              </a:rPr>
              <a:t>: The mission of the Energy Department is to ensure America’s security and prosperity by addressing its energy, environmental and nuclear challenges through transformative science and technology solutions.</a:t>
            </a:r>
            <a:endParaRPr lang="en-US" b="0" i="0" dirty="0">
              <a:solidFill>
                <a:srgbClr val="111111"/>
              </a:solidFill>
              <a:effectLst/>
            </a:endParaRPr>
          </a:p>
          <a:p>
            <a:pPr lvl="1"/>
            <a:r>
              <a:rPr lang="en-US" dirty="0">
                <a:solidFill>
                  <a:srgbClr val="111111"/>
                </a:solidFill>
                <a:hlinkClick r:id="rId5"/>
              </a:rPr>
              <a:t>Colorado.Gov</a:t>
            </a:r>
            <a:r>
              <a:rPr lang="en-US" dirty="0">
                <a:solidFill>
                  <a:srgbClr val="111111"/>
                </a:solidFill>
              </a:rPr>
              <a:t>: Public website for the state of Colorado </a:t>
            </a:r>
          </a:p>
          <a:p>
            <a:pPr lvl="1"/>
            <a:r>
              <a:rPr lang="en-US" dirty="0">
                <a:solidFill>
                  <a:srgbClr val="111111"/>
                </a:solidFill>
                <a:hlinkClick r:id="rId6"/>
              </a:rPr>
              <a:t>World Population Review</a:t>
            </a:r>
            <a:r>
              <a:rPr lang="en-US" dirty="0">
                <a:solidFill>
                  <a:srgbClr val="111111"/>
                </a:solidFill>
              </a:rPr>
              <a:t>: </a:t>
            </a:r>
            <a:r>
              <a:rPr lang="en-US" b="0" i="0" dirty="0">
                <a:solidFill>
                  <a:srgbClr val="444444"/>
                </a:solidFill>
                <a:effectLst/>
                <a:latin typeface="Open Sans"/>
              </a:rPr>
              <a:t>Most demographic data is hidden in spreadsheets, behind complex APIs, or inside cumbersome tools. World Population Review's goal is to make this data more accessible through graphs, charts, analysis and visualizations. We also strive to present the most recent information available, and develop our own projections based on recent growth.</a:t>
            </a:r>
          </a:p>
          <a:p>
            <a:pPr lvl="1"/>
            <a:r>
              <a:rPr lang="en-US" dirty="0">
                <a:solidFill>
                  <a:srgbClr val="444444"/>
                </a:solidFill>
                <a:latin typeface="Open Sans"/>
                <a:hlinkClick r:id="rId7"/>
              </a:rPr>
              <a:t>Zip Atlas</a:t>
            </a:r>
            <a:r>
              <a:rPr lang="en-US" dirty="0">
                <a:solidFill>
                  <a:srgbClr val="444444"/>
                </a:solidFill>
                <a:latin typeface="Open Sans"/>
              </a:rPr>
              <a:t>: Zip Atlas is a structured collection of zip code, area code, city and state demographic, social and economic profiles.</a:t>
            </a:r>
            <a:endParaRPr lang="en-US" dirty="0">
              <a:solidFill>
                <a:srgbClr val="111111"/>
              </a:solidFill>
            </a:endParaRPr>
          </a:p>
          <a:p>
            <a:pPr lvl="1"/>
            <a:endParaRPr lang="en-US" b="0" i="0" dirty="0">
              <a:solidFill>
                <a:srgbClr val="111111"/>
              </a:solidFill>
              <a:effectLst/>
            </a:endParaRPr>
          </a:p>
          <a:p>
            <a:pPr lvl="1"/>
            <a:endParaRPr lang="en-US" dirty="0"/>
          </a:p>
        </p:txBody>
      </p:sp>
    </p:spTree>
    <p:extLst>
      <p:ext uri="{BB962C8B-B14F-4D97-AF65-F5344CB8AC3E}">
        <p14:creationId xmlns:p14="http://schemas.microsoft.com/office/powerpoint/2010/main" val="125706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8DD2392-397B-48BF-BEFA-EA1FB881C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satellite&#10;&#10;Description automatically generated">
            <a:extLst>
              <a:ext uri="{FF2B5EF4-FFF2-40B4-BE49-F238E27FC236}">
                <a16:creationId xmlns:a16="http://schemas.microsoft.com/office/drawing/2014/main" id="{82056F99-3255-2245-B912-71729DF206FF}"/>
              </a:ext>
            </a:extLst>
          </p:cNvPr>
          <p:cNvPicPr>
            <a:picLocks noChangeAspect="1"/>
          </p:cNvPicPr>
          <p:nvPr/>
        </p:nvPicPr>
        <p:blipFill rotWithShape="1">
          <a:blip r:embed="rId2">
            <a:alphaModFix amt="40000"/>
          </a:blip>
          <a:srcRect r="2667"/>
          <a:stretch/>
        </p:blipFill>
        <p:spPr>
          <a:xfrm>
            <a:off x="20" y="10"/>
            <a:ext cx="12191980" cy="6857990"/>
          </a:xfrm>
          <a:prstGeom prst="rect">
            <a:avLst/>
          </a:prstGeom>
        </p:spPr>
      </p:pic>
      <p:sp>
        <p:nvSpPr>
          <p:cNvPr id="2" name="Title 1">
            <a:extLst>
              <a:ext uri="{FF2B5EF4-FFF2-40B4-BE49-F238E27FC236}">
                <a16:creationId xmlns:a16="http://schemas.microsoft.com/office/drawing/2014/main" id="{205DC260-0C4D-4B9C-859F-33C2019A6D9F}"/>
              </a:ext>
            </a:extLst>
          </p:cNvPr>
          <p:cNvSpPr>
            <a:spLocks noGrp="1"/>
          </p:cNvSpPr>
          <p:nvPr>
            <p:ph type="title"/>
          </p:nvPr>
        </p:nvSpPr>
        <p:spPr>
          <a:xfrm>
            <a:off x="1023870" y="702156"/>
            <a:ext cx="10144260" cy="1013800"/>
          </a:xfrm>
        </p:spPr>
        <p:txBody>
          <a:bodyPr>
            <a:normAutofit/>
          </a:bodyPr>
          <a:lstStyle/>
          <a:p>
            <a:r>
              <a:rPr lang="en-US">
                <a:solidFill>
                  <a:schemeClr val="tx1"/>
                </a:solidFill>
              </a:rPr>
              <a:t>Contents</a:t>
            </a:r>
          </a:p>
        </p:txBody>
      </p:sp>
      <p:sp>
        <p:nvSpPr>
          <p:cNvPr id="3" name="Content Placeholder 2">
            <a:extLst>
              <a:ext uri="{FF2B5EF4-FFF2-40B4-BE49-F238E27FC236}">
                <a16:creationId xmlns:a16="http://schemas.microsoft.com/office/drawing/2014/main" id="{A9D53622-7536-418E-938D-4683B6767987}"/>
              </a:ext>
            </a:extLst>
          </p:cNvPr>
          <p:cNvSpPr>
            <a:spLocks noGrp="1"/>
          </p:cNvSpPr>
          <p:nvPr>
            <p:ph idx="1"/>
          </p:nvPr>
        </p:nvSpPr>
        <p:spPr>
          <a:xfrm>
            <a:off x="965199" y="2180496"/>
            <a:ext cx="10261602" cy="3678303"/>
          </a:xfrm>
        </p:spPr>
        <p:txBody>
          <a:bodyPr>
            <a:normAutofit/>
          </a:bodyPr>
          <a:lstStyle/>
          <a:p>
            <a:r>
              <a:rPr lang="en-US" dirty="0"/>
              <a:t>Executive Summary</a:t>
            </a:r>
          </a:p>
          <a:p>
            <a:r>
              <a:rPr lang="en-US" dirty="0"/>
              <a:t>Alternative Fuels </a:t>
            </a:r>
          </a:p>
          <a:p>
            <a:r>
              <a:rPr lang="en-US" dirty="0"/>
              <a:t>Overall Dashboard</a:t>
            </a:r>
          </a:p>
          <a:p>
            <a:r>
              <a:rPr lang="en-US" dirty="0"/>
              <a:t>Interactive Visualizations</a:t>
            </a:r>
          </a:p>
          <a:p>
            <a:r>
              <a:rPr lang="en-US" dirty="0"/>
              <a:t>Conclusion </a:t>
            </a:r>
          </a:p>
          <a:p>
            <a:r>
              <a:rPr lang="en-US" dirty="0"/>
              <a:t>Appendix A</a:t>
            </a:r>
          </a:p>
          <a:p>
            <a:pPr lvl="1"/>
            <a:r>
              <a:rPr lang="en-US" dirty="0"/>
              <a:t>Resources</a:t>
            </a:r>
          </a:p>
          <a:p>
            <a:endParaRPr lang="en-US" dirty="0"/>
          </a:p>
        </p:txBody>
      </p:sp>
    </p:spTree>
    <p:extLst>
      <p:ext uri="{BB962C8B-B14F-4D97-AF65-F5344CB8AC3E}">
        <p14:creationId xmlns:p14="http://schemas.microsoft.com/office/powerpoint/2010/main" val="23492390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557E02-DE14-406B-84B4-A34307CAE190}"/>
              </a:ext>
            </a:extLst>
          </p:cNvPr>
          <p:cNvSpPr>
            <a:spLocks noGrp="1"/>
          </p:cNvSpPr>
          <p:nvPr>
            <p:ph type="title"/>
          </p:nvPr>
        </p:nvSpPr>
        <p:spPr>
          <a:xfrm>
            <a:off x="581192" y="800930"/>
            <a:ext cx="3568661" cy="2256390"/>
          </a:xfrm>
        </p:spPr>
        <p:txBody>
          <a:bodyPr anchor="ctr">
            <a:normAutofit/>
          </a:bodyPr>
          <a:lstStyle/>
          <a:p>
            <a:r>
              <a:rPr lang="en-US" dirty="0"/>
              <a:t>Executive summary</a:t>
            </a:r>
          </a:p>
        </p:txBody>
      </p:sp>
      <p:sp>
        <p:nvSpPr>
          <p:cNvPr id="12" name="Rectangle 11">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1475A4BD-6E36-4AB7-838E-6F0C1B40D657}"/>
              </a:ext>
            </a:extLst>
          </p:cNvPr>
          <p:cNvSpPr>
            <a:spLocks noGrp="1"/>
          </p:cNvSpPr>
          <p:nvPr>
            <p:ph idx="1"/>
          </p:nvPr>
        </p:nvSpPr>
        <p:spPr>
          <a:xfrm>
            <a:off x="4561870" y="703384"/>
            <a:ext cx="7183597" cy="3064747"/>
          </a:xfrm>
        </p:spPr>
        <p:txBody>
          <a:bodyPr>
            <a:normAutofit/>
          </a:bodyPr>
          <a:lstStyle/>
          <a:p>
            <a:pPr>
              <a:lnSpc>
                <a:spcPct val="100000"/>
              </a:lnSpc>
            </a:pPr>
            <a:r>
              <a:rPr lang="en-US" sz="1400" i="0" dirty="0">
                <a:effectLst/>
              </a:rPr>
              <a:t>Due to government regulation and consumers </a:t>
            </a:r>
            <a:r>
              <a:rPr lang="en-US" sz="1400" dirty="0"/>
              <a:t>demand for cleaner fuel sources, a</a:t>
            </a:r>
            <a:r>
              <a:rPr lang="en-US" sz="1400" i="0" dirty="0">
                <a:effectLst/>
              </a:rPr>
              <a:t>lternative fuel vehicle sales are forecasted to increase dramatically in the coming years. </a:t>
            </a:r>
            <a:r>
              <a:rPr lang="en-US" sz="1400" dirty="0"/>
              <a:t>According to a </a:t>
            </a:r>
            <a:r>
              <a:rPr lang="en-US" sz="1400" dirty="0">
                <a:hlinkClick r:id="rId2"/>
              </a:rPr>
              <a:t>recent analysis </a:t>
            </a:r>
            <a:r>
              <a:rPr lang="en-US" sz="1400" dirty="0"/>
              <a:t> global annual sales for electric vehicles are expected to increase from 2.5 million in 2020 to 12.2 million in 2025. </a:t>
            </a:r>
          </a:p>
          <a:p>
            <a:pPr>
              <a:lnSpc>
                <a:spcPct val="100000"/>
              </a:lnSpc>
            </a:pPr>
            <a:r>
              <a:rPr lang="en-US" sz="1400" dirty="0"/>
              <a:t>There will need to be an increase in charging stations to accommodate the growing usage of alternative fuel vehicles. The global electric vehicle charging station market size is </a:t>
            </a:r>
            <a:r>
              <a:rPr lang="en-US" sz="1400" dirty="0">
                <a:hlinkClick r:id="rId3"/>
              </a:rPr>
              <a:t>projected</a:t>
            </a:r>
            <a:r>
              <a:rPr lang="en-US" sz="1400" dirty="0"/>
              <a:t> to reach 30,758 thousand stations by 2027, up from an estimated 2,115 thousand units in 2020.</a:t>
            </a:r>
          </a:p>
          <a:p>
            <a:pPr>
              <a:lnSpc>
                <a:spcPct val="100000"/>
              </a:lnSpc>
            </a:pPr>
            <a:r>
              <a:rPr lang="en-US" sz="1400" i="0" dirty="0">
                <a:effectLst/>
              </a:rPr>
              <a:t>This project focuses on the availability of alternative fuel stations in Colorado and develops an easy to use dashboard to find stations by area and fuel type.</a:t>
            </a:r>
          </a:p>
          <a:p>
            <a:pPr>
              <a:lnSpc>
                <a:spcPct val="100000"/>
              </a:lnSpc>
            </a:pPr>
            <a:endParaRPr lang="en-US" sz="1300" i="0" dirty="0">
              <a:effectLst/>
            </a:endParaRPr>
          </a:p>
        </p:txBody>
      </p:sp>
      <p:sp>
        <p:nvSpPr>
          <p:cNvPr id="9" name="Content Placeholder 2">
            <a:extLst>
              <a:ext uri="{FF2B5EF4-FFF2-40B4-BE49-F238E27FC236}">
                <a16:creationId xmlns:a16="http://schemas.microsoft.com/office/drawing/2014/main" id="{A0B53756-30E5-4FF0-8A44-B00CA86A3DC9}"/>
              </a:ext>
            </a:extLst>
          </p:cNvPr>
          <p:cNvSpPr txBox="1">
            <a:spLocks/>
          </p:cNvSpPr>
          <p:nvPr/>
        </p:nvSpPr>
        <p:spPr>
          <a:xfrm>
            <a:off x="581192" y="3429000"/>
            <a:ext cx="7183597" cy="3221807"/>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100000"/>
              </a:lnSpc>
            </a:pPr>
            <a:r>
              <a:rPr lang="en-US" sz="2000" dirty="0"/>
              <a:t>Potential Use of Dashboard</a:t>
            </a:r>
          </a:p>
          <a:p>
            <a:pPr lvl="1"/>
            <a:r>
              <a:rPr lang="en-US" sz="1600" dirty="0"/>
              <a:t>Eco-friendly car dealerships</a:t>
            </a:r>
          </a:p>
          <a:p>
            <a:pPr lvl="1"/>
            <a:r>
              <a:rPr lang="en-US" sz="1600" dirty="0"/>
              <a:t>Adaptable charging station info for specific car models (Tesla Owners)</a:t>
            </a:r>
          </a:p>
          <a:p>
            <a:pPr lvl="1"/>
            <a:r>
              <a:rPr lang="en-US" sz="1600" dirty="0"/>
              <a:t>Usage by CDOT to facilitate increased use of alternative fuel vehicles</a:t>
            </a:r>
          </a:p>
          <a:p>
            <a:pPr lvl="1"/>
            <a:r>
              <a:rPr lang="en-US" sz="1600" dirty="0"/>
              <a:t>Utility company usage to identify potential zip codes and cities for future stations</a:t>
            </a:r>
          </a:p>
          <a:p>
            <a:pPr lvl="1"/>
            <a:r>
              <a:rPr lang="en-US" sz="1600" dirty="0"/>
              <a:t>Adaptable use for RTD for park and ride users</a:t>
            </a:r>
          </a:p>
          <a:p>
            <a:pPr lvl="1"/>
            <a:r>
              <a:rPr lang="en-US" sz="1600" dirty="0"/>
              <a:t>Usage by electric trucking companies for logistical purposes</a:t>
            </a:r>
          </a:p>
          <a:p>
            <a:pPr>
              <a:lnSpc>
                <a:spcPct val="100000"/>
              </a:lnSpc>
            </a:pPr>
            <a:endParaRPr lang="en-US" sz="1300" dirty="0"/>
          </a:p>
        </p:txBody>
      </p:sp>
      <p:pic>
        <p:nvPicPr>
          <p:cNvPr id="6" name="Picture 5">
            <a:extLst>
              <a:ext uri="{FF2B5EF4-FFF2-40B4-BE49-F238E27FC236}">
                <a16:creationId xmlns:a16="http://schemas.microsoft.com/office/drawing/2014/main" id="{B0B0A083-C2CF-417D-8487-F7ABC8DA4598}"/>
              </a:ext>
            </a:extLst>
          </p:cNvPr>
          <p:cNvPicPr>
            <a:picLocks noChangeAspect="1"/>
          </p:cNvPicPr>
          <p:nvPr/>
        </p:nvPicPr>
        <p:blipFill>
          <a:blip r:embed="rId4"/>
          <a:stretch>
            <a:fillRect/>
          </a:stretch>
        </p:blipFill>
        <p:spPr>
          <a:xfrm>
            <a:off x="8568101" y="5281964"/>
            <a:ext cx="2419481" cy="1441337"/>
          </a:xfrm>
          <a:prstGeom prst="rect">
            <a:avLst/>
          </a:prstGeom>
        </p:spPr>
      </p:pic>
      <p:pic>
        <p:nvPicPr>
          <p:cNvPr id="13" name="Picture 12">
            <a:extLst>
              <a:ext uri="{FF2B5EF4-FFF2-40B4-BE49-F238E27FC236}">
                <a16:creationId xmlns:a16="http://schemas.microsoft.com/office/drawing/2014/main" id="{523BDA63-ACC6-46FC-9555-5A1CCF69F813}"/>
              </a:ext>
            </a:extLst>
          </p:cNvPr>
          <p:cNvPicPr>
            <a:picLocks noChangeAspect="1"/>
          </p:cNvPicPr>
          <p:nvPr/>
        </p:nvPicPr>
        <p:blipFill>
          <a:blip r:embed="rId5"/>
          <a:stretch>
            <a:fillRect/>
          </a:stretch>
        </p:blipFill>
        <p:spPr>
          <a:xfrm>
            <a:off x="9887577" y="3507367"/>
            <a:ext cx="2194687" cy="1553751"/>
          </a:xfrm>
          <a:prstGeom prst="rect">
            <a:avLst/>
          </a:prstGeom>
        </p:spPr>
      </p:pic>
      <p:pic>
        <p:nvPicPr>
          <p:cNvPr id="17" name="Picture 16">
            <a:extLst>
              <a:ext uri="{FF2B5EF4-FFF2-40B4-BE49-F238E27FC236}">
                <a16:creationId xmlns:a16="http://schemas.microsoft.com/office/drawing/2014/main" id="{4C6603C7-E4E7-42BF-A295-AA6EDBE1145A}"/>
              </a:ext>
            </a:extLst>
          </p:cNvPr>
          <p:cNvPicPr>
            <a:picLocks noChangeAspect="1"/>
          </p:cNvPicPr>
          <p:nvPr/>
        </p:nvPicPr>
        <p:blipFill>
          <a:blip r:embed="rId6"/>
          <a:stretch>
            <a:fillRect/>
          </a:stretch>
        </p:blipFill>
        <p:spPr>
          <a:xfrm>
            <a:off x="7666892" y="3507367"/>
            <a:ext cx="2110950" cy="1553751"/>
          </a:xfrm>
          <a:prstGeom prst="rect">
            <a:avLst/>
          </a:prstGeom>
        </p:spPr>
      </p:pic>
    </p:spTree>
    <p:extLst>
      <p:ext uri="{BB962C8B-B14F-4D97-AF65-F5344CB8AC3E}">
        <p14:creationId xmlns:p14="http://schemas.microsoft.com/office/powerpoint/2010/main" val="1366965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BDC69-4580-40A1-828F-CB453F1E883E}"/>
              </a:ext>
            </a:extLst>
          </p:cNvPr>
          <p:cNvSpPr>
            <a:spLocks noGrp="1"/>
          </p:cNvSpPr>
          <p:nvPr>
            <p:ph type="title"/>
          </p:nvPr>
        </p:nvSpPr>
        <p:spPr/>
        <p:txBody>
          <a:bodyPr/>
          <a:lstStyle/>
          <a:p>
            <a:r>
              <a:rPr lang="en-US" dirty="0"/>
              <a:t>Alternative Fuels</a:t>
            </a:r>
          </a:p>
        </p:txBody>
      </p:sp>
      <p:sp>
        <p:nvSpPr>
          <p:cNvPr id="3" name="Text Placeholder 2">
            <a:extLst>
              <a:ext uri="{FF2B5EF4-FFF2-40B4-BE49-F238E27FC236}">
                <a16:creationId xmlns:a16="http://schemas.microsoft.com/office/drawing/2014/main" id="{44E634AD-3F1A-4AF1-9C1D-AD3B01BBAC31}"/>
              </a:ext>
            </a:extLst>
          </p:cNvPr>
          <p:cNvSpPr>
            <a:spLocks noGrp="1"/>
          </p:cNvSpPr>
          <p:nvPr>
            <p:ph type="body" idx="1"/>
          </p:nvPr>
        </p:nvSpPr>
        <p:spPr/>
        <p:txBody>
          <a:bodyPr/>
          <a:lstStyle/>
          <a:p>
            <a:r>
              <a:rPr lang="en-US" dirty="0"/>
              <a:t>What are alternative fuel vehicles?</a:t>
            </a:r>
          </a:p>
        </p:txBody>
      </p:sp>
      <p:sp>
        <p:nvSpPr>
          <p:cNvPr id="9" name="TextBox 8">
            <a:extLst>
              <a:ext uri="{FF2B5EF4-FFF2-40B4-BE49-F238E27FC236}">
                <a16:creationId xmlns:a16="http://schemas.microsoft.com/office/drawing/2014/main" id="{6AE4F4BB-127C-42EB-A35D-C18FE253DA78}"/>
              </a:ext>
            </a:extLst>
          </p:cNvPr>
          <p:cNvSpPr txBox="1"/>
          <p:nvPr/>
        </p:nvSpPr>
        <p:spPr>
          <a:xfrm>
            <a:off x="581191" y="2920580"/>
            <a:ext cx="5534191" cy="2554545"/>
          </a:xfrm>
          <a:prstGeom prst="rect">
            <a:avLst/>
          </a:prstGeom>
          <a:noFill/>
        </p:spPr>
        <p:txBody>
          <a:bodyPr wrap="square" rtlCol="0">
            <a:spAutoFit/>
          </a:bodyPr>
          <a:lstStyle/>
          <a:p>
            <a:pPr marL="285750" indent="-285750">
              <a:buClr>
                <a:schemeClr val="accent1"/>
              </a:buClr>
              <a:buSzPct val="92000"/>
              <a:buFont typeface="Wingdings" panose="05000000000000000000" pitchFamily="2" charset="2"/>
              <a:buChar char="§"/>
            </a:pPr>
            <a:r>
              <a:rPr lang="en-US" sz="1600" dirty="0">
                <a:solidFill>
                  <a:srgbClr val="333333"/>
                </a:solidFill>
              </a:rPr>
              <a:t>According to the </a:t>
            </a:r>
            <a:r>
              <a:rPr lang="en-US" sz="1600" dirty="0">
                <a:solidFill>
                  <a:srgbClr val="333333"/>
                </a:solidFill>
                <a:hlinkClick r:id="rId2"/>
              </a:rPr>
              <a:t>US Department of Energy</a:t>
            </a:r>
            <a:r>
              <a:rPr lang="en-US" sz="1600" dirty="0">
                <a:solidFill>
                  <a:srgbClr val="333333"/>
                </a:solidFill>
              </a:rPr>
              <a:t>: Alternative fuel vehicles are “</a:t>
            </a:r>
            <a:r>
              <a:rPr lang="en-US" sz="1600" b="0" i="0" dirty="0">
                <a:solidFill>
                  <a:srgbClr val="333333"/>
                </a:solidFill>
                <a:effectLst/>
              </a:rPr>
              <a:t>A dedicated, flexible fuel, or dual-fuel vehicle designed to operate on at least one alternative fuel.”</a:t>
            </a:r>
            <a:endParaRPr lang="en-US" sz="1600" dirty="0">
              <a:solidFill>
                <a:srgbClr val="111111"/>
              </a:solidFill>
            </a:endParaRPr>
          </a:p>
          <a:p>
            <a:pPr marL="285750" indent="-285750">
              <a:buClr>
                <a:schemeClr val="accent1"/>
              </a:buClr>
              <a:buSzPct val="92000"/>
              <a:buFont typeface="Wingdings" panose="05000000000000000000" pitchFamily="2" charset="2"/>
              <a:buChar char="§"/>
            </a:pPr>
            <a:endParaRPr lang="en-US" sz="1600" dirty="0">
              <a:solidFill>
                <a:srgbClr val="111111"/>
              </a:solidFill>
            </a:endParaRPr>
          </a:p>
          <a:p>
            <a:pPr marL="285750" indent="-285750">
              <a:buClr>
                <a:schemeClr val="accent1"/>
              </a:buClr>
              <a:buSzPct val="92000"/>
              <a:buFont typeface="Wingdings" panose="05000000000000000000" pitchFamily="2" charset="2"/>
              <a:buChar char="§"/>
            </a:pPr>
            <a:r>
              <a:rPr lang="en-US" sz="1600" dirty="0">
                <a:solidFill>
                  <a:srgbClr val="111111"/>
                </a:solidFill>
                <a:cs typeface="Arial" panose="020B0604020202020204" pitchFamily="34" charset="0"/>
              </a:rPr>
              <a:t>Alternative fuel vehicle types</a:t>
            </a:r>
          </a:p>
          <a:p>
            <a:pPr marL="742950" lvl="1" indent="-285750">
              <a:buClr>
                <a:schemeClr val="accent1"/>
              </a:buClr>
              <a:buSzPct val="92000"/>
              <a:buFont typeface="Wingdings" panose="05000000000000000000" pitchFamily="2" charset="2"/>
              <a:buChar char="§"/>
            </a:pPr>
            <a:r>
              <a:rPr lang="en-US" sz="1600" dirty="0">
                <a:solidFill>
                  <a:srgbClr val="111111"/>
                </a:solidFill>
                <a:cs typeface="Arial" panose="020B0604020202020204" pitchFamily="34" charset="0"/>
              </a:rPr>
              <a:t>Electric</a:t>
            </a:r>
          </a:p>
          <a:p>
            <a:pPr marL="742950" lvl="1" indent="-285750">
              <a:buClr>
                <a:schemeClr val="accent1"/>
              </a:buClr>
              <a:buSzPct val="92000"/>
              <a:buFont typeface="Wingdings" panose="05000000000000000000" pitchFamily="2" charset="2"/>
              <a:buChar char="§"/>
            </a:pPr>
            <a:r>
              <a:rPr lang="en-US" sz="1600" dirty="0">
                <a:solidFill>
                  <a:srgbClr val="111111"/>
                </a:solidFill>
                <a:cs typeface="Arial" panose="020B0604020202020204" pitchFamily="34" charset="0"/>
              </a:rPr>
              <a:t>E-85</a:t>
            </a:r>
          </a:p>
          <a:p>
            <a:pPr marL="742950" lvl="1" indent="-285750">
              <a:buClr>
                <a:schemeClr val="accent1"/>
              </a:buClr>
              <a:buSzPct val="92000"/>
              <a:buFont typeface="Wingdings" panose="05000000000000000000" pitchFamily="2" charset="2"/>
              <a:buChar char="§"/>
            </a:pPr>
            <a:r>
              <a:rPr lang="en-US" sz="1600" dirty="0">
                <a:solidFill>
                  <a:srgbClr val="111111"/>
                </a:solidFill>
                <a:cs typeface="Arial" panose="020B0604020202020204" pitchFamily="34" charset="0"/>
              </a:rPr>
              <a:t>Biodiesel </a:t>
            </a:r>
          </a:p>
          <a:p>
            <a:pPr marL="742950" lvl="1" indent="-285750">
              <a:buClr>
                <a:schemeClr val="accent1"/>
              </a:buClr>
              <a:buSzPct val="92000"/>
              <a:buFont typeface="Wingdings" panose="05000000000000000000" pitchFamily="2" charset="2"/>
              <a:buChar char="§"/>
            </a:pPr>
            <a:r>
              <a:rPr lang="en-US" sz="1600" dirty="0">
                <a:solidFill>
                  <a:srgbClr val="111111"/>
                </a:solidFill>
                <a:cs typeface="Arial" panose="020B0604020202020204" pitchFamily="34" charset="0"/>
              </a:rPr>
              <a:t>CNG</a:t>
            </a:r>
          </a:p>
          <a:p>
            <a:pPr marL="742950" lvl="1" indent="-285750">
              <a:buClr>
                <a:schemeClr val="accent1"/>
              </a:buClr>
              <a:buSzPct val="92000"/>
              <a:buFont typeface="Wingdings" panose="05000000000000000000" pitchFamily="2" charset="2"/>
              <a:buChar char="§"/>
            </a:pPr>
            <a:r>
              <a:rPr lang="en-US" sz="1600" dirty="0">
                <a:solidFill>
                  <a:srgbClr val="111111"/>
                </a:solidFill>
                <a:cs typeface="Arial" panose="020B0604020202020204" pitchFamily="34" charset="0"/>
              </a:rPr>
              <a:t>LPG</a:t>
            </a:r>
            <a:endParaRPr lang="en-US" sz="1600" dirty="0">
              <a:cs typeface="Arial" panose="020B0604020202020204" pitchFamily="34" charset="0"/>
            </a:endParaRPr>
          </a:p>
        </p:txBody>
      </p:sp>
      <p:pic>
        <p:nvPicPr>
          <p:cNvPr id="1044" name="Picture 20" descr="Category: Alternative Fuel Vehicles - PUREAIRE MONITORING SYSTEMS">
            <a:extLst>
              <a:ext uri="{FF2B5EF4-FFF2-40B4-BE49-F238E27FC236}">
                <a16:creationId xmlns:a16="http://schemas.microsoft.com/office/drawing/2014/main" id="{E5D2E856-4D0C-4CCF-8EC2-3D3B28FBC4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382" y="2073649"/>
            <a:ext cx="5476044" cy="3863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0807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BDC69-4580-40A1-828F-CB453F1E883E}"/>
              </a:ext>
            </a:extLst>
          </p:cNvPr>
          <p:cNvSpPr>
            <a:spLocks noGrp="1"/>
          </p:cNvSpPr>
          <p:nvPr>
            <p:ph type="title"/>
          </p:nvPr>
        </p:nvSpPr>
        <p:spPr/>
        <p:txBody>
          <a:bodyPr/>
          <a:lstStyle/>
          <a:p>
            <a:r>
              <a:rPr lang="en-US" dirty="0"/>
              <a:t>Overall dashboard</a:t>
            </a:r>
          </a:p>
        </p:txBody>
      </p:sp>
      <p:sp>
        <p:nvSpPr>
          <p:cNvPr id="8" name="TextBox 7">
            <a:extLst>
              <a:ext uri="{FF2B5EF4-FFF2-40B4-BE49-F238E27FC236}">
                <a16:creationId xmlns:a16="http://schemas.microsoft.com/office/drawing/2014/main" id="{C2CC4871-9BAA-46F7-83D5-B7226A6012E4}"/>
              </a:ext>
            </a:extLst>
          </p:cNvPr>
          <p:cNvSpPr txBox="1"/>
          <p:nvPr/>
        </p:nvSpPr>
        <p:spPr>
          <a:xfrm>
            <a:off x="561809" y="2093023"/>
            <a:ext cx="5534191" cy="4955203"/>
          </a:xfrm>
          <a:prstGeom prst="rect">
            <a:avLst/>
          </a:prstGeom>
          <a:noFill/>
        </p:spPr>
        <p:txBody>
          <a:bodyPr wrap="square" rtlCol="0">
            <a:spAutoFit/>
          </a:bodyPr>
          <a:lstStyle/>
          <a:p>
            <a:pPr marL="342900" indent="-342900">
              <a:buClr>
                <a:schemeClr val="accent1"/>
              </a:buClr>
              <a:buSzPct val="92000"/>
              <a:buFont typeface="Wingdings" panose="05000000000000000000" pitchFamily="2" charset="2"/>
              <a:buChar char="§"/>
            </a:pPr>
            <a:r>
              <a:rPr lang="en-US" sz="2000" dirty="0">
                <a:solidFill>
                  <a:srgbClr val="111111"/>
                </a:solidFill>
                <a:cs typeface="Arial" panose="020B0604020202020204" pitchFamily="34" charset="0"/>
              </a:rPr>
              <a:t>Data Overview</a:t>
            </a:r>
          </a:p>
          <a:p>
            <a:pPr marL="742950" lvl="1" indent="-285750">
              <a:buClr>
                <a:schemeClr val="accent1"/>
              </a:buClr>
              <a:buSzPct val="92000"/>
              <a:buFont typeface="Wingdings" panose="05000000000000000000" pitchFamily="2" charset="2"/>
              <a:buChar char="§"/>
            </a:pPr>
            <a:r>
              <a:rPr lang="en-US" sz="1600" dirty="0">
                <a:solidFill>
                  <a:srgbClr val="111111"/>
                </a:solidFill>
                <a:cs typeface="Arial" panose="020B0604020202020204" pitchFamily="34" charset="0"/>
              </a:rPr>
              <a:t>957 Charging stations in Colorado</a:t>
            </a:r>
          </a:p>
          <a:p>
            <a:pPr marL="742950" lvl="1" indent="-285750">
              <a:buClr>
                <a:schemeClr val="accent1"/>
              </a:buClr>
              <a:buSzPct val="92000"/>
              <a:buFont typeface="Wingdings" panose="05000000000000000000" pitchFamily="2" charset="2"/>
              <a:buChar char="§"/>
            </a:pPr>
            <a:r>
              <a:rPr lang="en-US" sz="1600" dirty="0">
                <a:solidFill>
                  <a:srgbClr val="111111"/>
                </a:solidFill>
                <a:cs typeface="Arial" panose="020B0604020202020204" pitchFamily="34" charset="0"/>
              </a:rPr>
              <a:t>Location</a:t>
            </a:r>
          </a:p>
          <a:p>
            <a:pPr marL="1200150" lvl="2" indent="-285750">
              <a:buClr>
                <a:schemeClr val="accent1"/>
              </a:buClr>
              <a:buSzPct val="92000"/>
              <a:buFont typeface="Wingdings" panose="05000000000000000000" pitchFamily="2" charset="2"/>
              <a:buChar char="§"/>
            </a:pPr>
            <a:r>
              <a:rPr lang="en-US" sz="1600" dirty="0">
                <a:solidFill>
                  <a:srgbClr val="111111"/>
                </a:solidFill>
                <a:cs typeface="Arial" panose="020B0604020202020204" pitchFamily="34" charset="0"/>
              </a:rPr>
              <a:t>Lat/Lon</a:t>
            </a:r>
          </a:p>
          <a:p>
            <a:pPr marL="1200150" lvl="2" indent="-285750">
              <a:buClr>
                <a:schemeClr val="accent1"/>
              </a:buClr>
              <a:buSzPct val="92000"/>
              <a:buFont typeface="Wingdings" panose="05000000000000000000" pitchFamily="2" charset="2"/>
              <a:buChar char="§"/>
            </a:pPr>
            <a:r>
              <a:rPr lang="en-US" sz="1600" dirty="0">
                <a:solidFill>
                  <a:srgbClr val="111111"/>
                </a:solidFill>
                <a:cs typeface="Arial" panose="020B0604020202020204" pitchFamily="34" charset="0"/>
              </a:rPr>
              <a:t>Zip Code</a:t>
            </a:r>
          </a:p>
          <a:p>
            <a:pPr marL="1200150" lvl="2" indent="-285750">
              <a:buClr>
                <a:schemeClr val="accent1"/>
              </a:buClr>
              <a:buSzPct val="92000"/>
              <a:buFont typeface="Wingdings" panose="05000000000000000000" pitchFamily="2" charset="2"/>
              <a:buChar char="§"/>
            </a:pPr>
            <a:r>
              <a:rPr lang="en-US" sz="1600" dirty="0">
                <a:solidFill>
                  <a:srgbClr val="111111"/>
                </a:solidFill>
                <a:cs typeface="Arial" panose="020B0604020202020204" pitchFamily="34" charset="0"/>
              </a:rPr>
              <a:t>City</a:t>
            </a:r>
          </a:p>
          <a:p>
            <a:pPr marL="742950" lvl="1" indent="-285750">
              <a:buClr>
                <a:schemeClr val="accent1"/>
              </a:buClr>
              <a:buSzPct val="92000"/>
              <a:buFont typeface="Wingdings" panose="05000000000000000000" pitchFamily="2" charset="2"/>
              <a:buChar char="§"/>
            </a:pPr>
            <a:r>
              <a:rPr lang="en-US" sz="1600" dirty="0">
                <a:solidFill>
                  <a:srgbClr val="111111"/>
                </a:solidFill>
                <a:cs typeface="Arial" panose="020B0604020202020204" pitchFamily="34" charset="0"/>
              </a:rPr>
              <a:t>Fuel type</a:t>
            </a:r>
          </a:p>
          <a:p>
            <a:pPr marL="742950" lvl="1" indent="-285750">
              <a:buClr>
                <a:schemeClr val="accent1"/>
              </a:buClr>
              <a:buSzPct val="92000"/>
              <a:buFont typeface="Wingdings" panose="05000000000000000000" pitchFamily="2" charset="2"/>
              <a:buChar char="§"/>
            </a:pPr>
            <a:r>
              <a:rPr lang="en-US" sz="1600" dirty="0">
                <a:solidFill>
                  <a:srgbClr val="111111"/>
                </a:solidFill>
                <a:cs typeface="Arial" panose="020B0604020202020204" pitchFamily="34" charset="0"/>
              </a:rPr>
              <a:t>Area demographics by zip code</a:t>
            </a:r>
          </a:p>
          <a:p>
            <a:pPr marL="1200150" lvl="2" indent="-285750">
              <a:buClr>
                <a:schemeClr val="accent1"/>
              </a:buClr>
              <a:buSzPct val="92000"/>
              <a:buFont typeface="Wingdings" panose="05000000000000000000" pitchFamily="2" charset="2"/>
              <a:buChar char="§"/>
            </a:pPr>
            <a:r>
              <a:rPr lang="en-US" sz="1600" dirty="0">
                <a:solidFill>
                  <a:srgbClr val="111111"/>
                </a:solidFill>
                <a:cs typeface="Arial" panose="020B0604020202020204" pitchFamily="34" charset="0"/>
              </a:rPr>
              <a:t>Average household income</a:t>
            </a:r>
          </a:p>
          <a:p>
            <a:pPr marL="1200150" lvl="2" indent="-285750">
              <a:buClr>
                <a:schemeClr val="accent1"/>
              </a:buClr>
              <a:buSzPct val="92000"/>
              <a:buFont typeface="Wingdings" panose="05000000000000000000" pitchFamily="2" charset="2"/>
              <a:buChar char="§"/>
            </a:pPr>
            <a:r>
              <a:rPr lang="en-US" sz="1600" dirty="0">
                <a:solidFill>
                  <a:srgbClr val="111111"/>
                </a:solidFill>
                <a:cs typeface="Arial" panose="020B0604020202020204" pitchFamily="34" charset="0"/>
              </a:rPr>
              <a:t>Population</a:t>
            </a:r>
          </a:p>
          <a:p>
            <a:pPr marL="1257300" lvl="2" indent="-342900">
              <a:buClr>
                <a:schemeClr val="accent1"/>
              </a:buClr>
              <a:buSzPct val="92000"/>
              <a:buFont typeface="Wingdings" panose="05000000000000000000" pitchFamily="2" charset="2"/>
              <a:buChar char="§"/>
            </a:pPr>
            <a:endParaRPr lang="en-US" sz="2000" dirty="0">
              <a:solidFill>
                <a:srgbClr val="111111"/>
              </a:solidFill>
              <a:cs typeface="Arial" panose="020B0604020202020204" pitchFamily="34" charset="0"/>
            </a:endParaRPr>
          </a:p>
          <a:p>
            <a:pPr marL="285750" indent="-285750">
              <a:buClr>
                <a:schemeClr val="accent1"/>
              </a:buClr>
              <a:buSzPct val="92000"/>
              <a:buFont typeface="Wingdings" panose="05000000000000000000" pitchFamily="2" charset="2"/>
              <a:buChar char="§"/>
            </a:pPr>
            <a:r>
              <a:rPr lang="en-US" sz="2000" dirty="0">
                <a:solidFill>
                  <a:srgbClr val="111111"/>
                </a:solidFill>
                <a:cs typeface="Arial" panose="020B0604020202020204" pitchFamily="34" charset="0"/>
              </a:rPr>
              <a:t>Interactive Visuals</a:t>
            </a:r>
          </a:p>
          <a:p>
            <a:pPr marL="742950" lvl="1" indent="-285750">
              <a:buClr>
                <a:schemeClr val="accent1"/>
              </a:buClr>
              <a:buSzPct val="92000"/>
              <a:buFont typeface="Wingdings" panose="05000000000000000000" pitchFamily="2" charset="2"/>
              <a:buChar char="§"/>
            </a:pPr>
            <a:r>
              <a:rPr lang="en-US" sz="1600" dirty="0">
                <a:solidFill>
                  <a:srgbClr val="111111"/>
                </a:solidFill>
                <a:cs typeface="Arial" panose="020B0604020202020204" pitchFamily="34" charset="0"/>
              </a:rPr>
              <a:t>Colorado charging stations map</a:t>
            </a:r>
          </a:p>
          <a:p>
            <a:pPr marL="742950" lvl="1" indent="-285750">
              <a:buClr>
                <a:schemeClr val="accent1"/>
              </a:buClr>
              <a:buSzPct val="92000"/>
              <a:buFont typeface="Wingdings" panose="05000000000000000000" pitchFamily="2" charset="2"/>
              <a:buChar char="§"/>
            </a:pPr>
            <a:r>
              <a:rPr lang="en-US" sz="1600" dirty="0">
                <a:solidFill>
                  <a:srgbClr val="111111"/>
                </a:solidFill>
                <a:cs typeface="Arial" panose="020B0604020202020204" pitchFamily="34" charset="0"/>
              </a:rPr>
              <a:t>Demographics bubble chart</a:t>
            </a:r>
          </a:p>
          <a:p>
            <a:pPr marL="742950" lvl="1" indent="-285750">
              <a:buClr>
                <a:schemeClr val="accent1"/>
              </a:buClr>
              <a:buSzPct val="92000"/>
              <a:buFont typeface="Wingdings" panose="05000000000000000000" pitchFamily="2" charset="2"/>
              <a:buChar char="§"/>
            </a:pPr>
            <a:r>
              <a:rPr lang="en-US" sz="1600" dirty="0">
                <a:solidFill>
                  <a:srgbClr val="111111"/>
                </a:solidFill>
                <a:cs typeface="Arial" panose="020B0604020202020204" pitchFamily="34" charset="0"/>
              </a:rPr>
              <a:t>Fuel station type </a:t>
            </a:r>
            <a:r>
              <a:rPr lang="en-US" sz="1600" dirty="0" err="1">
                <a:solidFill>
                  <a:srgbClr val="111111"/>
                </a:solidFill>
                <a:cs typeface="Arial" panose="020B0604020202020204" pitchFamily="34" charset="0"/>
              </a:rPr>
              <a:t>treemap</a:t>
            </a:r>
            <a:endParaRPr lang="en-US" sz="1600" dirty="0">
              <a:solidFill>
                <a:srgbClr val="111111"/>
              </a:solidFill>
              <a:cs typeface="Arial" panose="020B0604020202020204" pitchFamily="34" charset="0"/>
            </a:endParaRPr>
          </a:p>
          <a:p>
            <a:pPr marL="742950" lvl="1" indent="-285750">
              <a:buClr>
                <a:schemeClr val="accent1"/>
              </a:buClr>
              <a:buSzPct val="92000"/>
              <a:buFont typeface="Wingdings" panose="05000000000000000000" pitchFamily="2" charset="2"/>
              <a:buChar char="§"/>
            </a:pPr>
            <a:r>
              <a:rPr lang="en-US" sz="1600" dirty="0">
                <a:solidFill>
                  <a:srgbClr val="111111"/>
                </a:solidFill>
                <a:cs typeface="Arial" panose="020B0604020202020204" pitchFamily="34" charset="0"/>
              </a:rPr>
              <a:t>Station count bar chart by city</a:t>
            </a:r>
          </a:p>
          <a:p>
            <a:pPr marL="742950" lvl="1" indent="-285750">
              <a:buClr>
                <a:schemeClr val="accent1"/>
              </a:buClr>
              <a:buSzPct val="92000"/>
              <a:buFont typeface="Wingdings" panose="05000000000000000000" pitchFamily="2" charset="2"/>
              <a:buChar char="§"/>
            </a:pPr>
            <a:r>
              <a:rPr lang="en-US" sz="1600" dirty="0">
                <a:solidFill>
                  <a:srgbClr val="111111"/>
                </a:solidFill>
                <a:cs typeface="Arial" panose="020B0604020202020204" pitchFamily="34" charset="0"/>
              </a:rPr>
              <a:t>Dropdown boxes to filter on city and fuel type</a:t>
            </a:r>
          </a:p>
          <a:p>
            <a:pPr marL="742950" lvl="1" indent="-285750">
              <a:buFont typeface="Arial" panose="020B0604020202020204" pitchFamily="34" charset="0"/>
              <a:buChar char="•"/>
            </a:pPr>
            <a:endParaRPr lang="en-US" sz="1600" dirty="0">
              <a:solidFill>
                <a:srgbClr val="111111"/>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endParaRPr lang="en-US" sz="1600" dirty="0">
              <a:solidFill>
                <a:srgbClr val="111111"/>
              </a:solidFill>
              <a:latin typeface="Arial" panose="020B0604020202020204" pitchFamily="34" charset="0"/>
              <a:cs typeface="Arial" panose="020B0604020202020204" pitchFamily="34" charset="0"/>
            </a:endParaRPr>
          </a:p>
        </p:txBody>
      </p:sp>
      <p:pic>
        <p:nvPicPr>
          <p:cNvPr id="7" name="Picture 6" descr="A screenshot of a computer&#10;&#10;Description automatically generated with medium confidence">
            <a:extLst>
              <a:ext uri="{FF2B5EF4-FFF2-40B4-BE49-F238E27FC236}">
                <a16:creationId xmlns:a16="http://schemas.microsoft.com/office/drawing/2014/main" id="{DB87D598-AC5C-4CC2-AB0B-ED1BF870593A}"/>
              </a:ext>
            </a:extLst>
          </p:cNvPr>
          <p:cNvPicPr>
            <a:picLocks noChangeAspect="1"/>
          </p:cNvPicPr>
          <p:nvPr/>
        </p:nvPicPr>
        <p:blipFill>
          <a:blip r:embed="rId2"/>
          <a:stretch>
            <a:fillRect/>
          </a:stretch>
        </p:blipFill>
        <p:spPr>
          <a:xfrm>
            <a:off x="5210580" y="1717989"/>
            <a:ext cx="6541865" cy="4320673"/>
          </a:xfrm>
          <a:prstGeom prst="rect">
            <a:avLst/>
          </a:prstGeom>
        </p:spPr>
      </p:pic>
    </p:spTree>
    <p:extLst>
      <p:ext uri="{BB962C8B-B14F-4D97-AF65-F5344CB8AC3E}">
        <p14:creationId xmlns:p14="http://schemas.microsoft.com/office/powerpoint/2010/main" val="1950469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BDC69-4580-40A1-828F-CB453F1E883E}"/>
              </a:ext>
            </a:extLst>
          </p:cNvPr>
          <p:cNvSpPr>
            <a:spLocks noGrp="1"/>
          </p:cNvSpPr>
          <p:nvPr>
            <p:ph type="title"/>
          </p:nvPr>
        </p:nvSpPr>
        <p:spPr/>
        <p:txBody>
          <a:bodyPr/>
          <a:lstStyle/>
          <a:p>
            <a:r>
              <a:rPr lang="en-US" dirty="0"/>
              <a:t>Interactive Visualizations</a:t>
            </a:r>
          </a:p>
        </p:txBody>
      </p:sp>
      <p:sp>
        <p:nvSpPr>
          <p:cNvPr id="5" name="Text Placeholder 4">
            <a:extLst>
              <a:ext uri="{FF2B5EF4-FFF2-40B4-BE49-F238E27FC236}">
                <a16:creationId xmlns:a16="http://schemas.microsoft.com/office/drawing/2014/main" id="{369DC7EE-80BE-464D-A39A-570C8B6AAC6D}"/>
              </a:ext>
            </a:extLst>
          </p:cNvPr>
          <p:cNvSpPr>
            <a:spLocks noGrp="1"/>
          </p:cNvSpPr>
          <p:nvPr>
            <p:ph type="body" sz="quarter" idx="3"/>
          </p:nvPr>
        </p:nvSpPr>
        <p:spPr>
          <a:xfrm>
            <a:off x="1271283" y="1717990"/>
            <a:ext cx="5194770" cy="553373"/>
          </a:xfrm>
        </p:spPr>
        <p:txBody>
          <a:bodyPr/>
          <a:lstStyle/>
          <a:p>
            <a:r>
              <a:rPr lang="en-US" dirty="0"/>
              <a:t>Colorado Alternative Fuel Stations Map</a:t>
            </a:r>
          </a:p>
        </p:txBody>
      </p:sp>
      <p:pic>
        <p:nvPicPr>
          <p:cNvPr id="7" name="Picture 6">
            <a:extLst>
              <a:ext uri="{FF2B5EF4-FFF2-40B4-BE49-F238E27FC236}">
                <a16:creationId xmlns:a16="http://schemas.microsoft.com/office/drawing/2014/main" id="{FDFAA48D-FE3C-437E-B747-04C4333B643B}"/>
              </a:ext>
            </a:extLst>
          </p:cNvPr>
          <p:cNvPicPr>
            <a:picLocks noChangeAspect="1"/>
          </p:cNvPicPr>
          <p:nvPr/>
        </p:nvPicPr>
        <p:blipFill>
          <a:blip r:embed="rId2"/>
          <a:stretch>
            <a:fillRect/>
          </a:stretch>
        </p:blipFill>
        <p:spPr>
          <a:xfrm>
            <a:off x="581193" y="2271363"/>
            <a:ext cx="11029615" cy="4320356"/>
          </a:xfrm>
          <a:prstGeom prst="rect">
            <a:avLst/>
          </a:prstGeom>
        </p:spPr>
      </p:pic>
    </p:spTree>
    <p:extLst>
      <p:ext uri="{BB962C8B-B14F-4D97-AF65-F5344CB8AC3E}">
        <p14:creationId xmlns:p14="http://schemas.microsoft.com/office/powerpoint/2010/main" val="2590084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BDC69-4580-40A1-828F-CB453F1E883E}"/>
              </a:ext>
            </a:extLst>
          </p:cNvPr>
          <p:cNvSpPr>
            <a:spLocks noGrp="1"/>
          </p:cNvSpPr>
          <p:nvPr>
            <p:ph type="title"/>
          </p:nvPr>
        </p:nvSpPr>
        <p:spPr/>
        <p:txBody>
          <a:bodyPr/>
          <a:lstStyle/>
          <a:p>
            <a:r>
              <a:rPr lang="en-US" dirty="0"/>
              <a:t>Interactive Visualizations</a:t>
            </a:r>
          </a:p>
        </p:txBody>
      </p:sp>
      <p:sp>
        <p:nvSpPr>
          <p:cNvPr id="11" name="Text Placeholder 2">
            <a:extLst>
              <a:ext uri="{FF2B5EF4-FFF2-40B4-BE49-F238E27FC236}">
                <a16:creationId xmlns:a16="http://schemas.microsoft.com/office/drawing/2014/main" id="{BA2B51E5-8536-40E2-857E-8C7CA6C69647}"/>
              </a:ext>
            </a:extLst>
          </p:cNvPr>
          <p:cNvSpPr>
            <a:spLocks noGrp="1"/>
          </p:cNvSpPr>
          <p:nvPr>
            <p:ph type="body" idx="1"/>
          </p:nvPr>
        </p:nvSpPr>
        <p:spPr>
          <a:xfrm>
            <a:off x="581191" y="2250891"/>
            <a:ext cx="5194769" cy="557784"/>
          </a:xfrm>
        </p:spPr>
        <p:txBody>
          <a:bodyPr/>
          <a:lstStyle/>
          <a:p>
            <a:r>
              <a:rPr lang="en-US" dirty="0"/>
              <a:t>Bubble Chart</a:t>
            </a:r>
          </a:p>
        </p:txBody>
      </p:sp>
      <p:pic>
        <p:nvPicPr>
          <p:cNvPr id="14" name="Picture 13">
            <a:extLst>
              <a:ext uri="{FF2B5EF4-FFF2-40B4-BE49-F238E27FC236}">
                <a16:creationId xmlns:a16="http://schemas.microsoft.com/office/drawing/2014/main" id="{F4855D6A-C654-4662-8E14-18B9F7DBDC71}"/>
              </a:ext>
            </a:extLst>
          </p:cNvPr>
          <p:cNvPicPr>
            <a:picLocks noChangeAspect="1"/>
          </p:cNvPicPr>
          <p:nvPr/>
        </p:nvPicPr>
        <p:blipFill>
          <a:blip r:embed="rId2"/>
          <a:stretch>
            <a:fillRect/>
          </a:stretch>
        </p:blipFill>
        <p:spPr>
          <a:xfrm>
            <a:off x="5154804" y="2250891"/>
            <a:ext cx="6456006" cy="3877451"/>
          </a:xfrm>
          <a:prstGeom prst="rect">
            <a:avLst/>
          </a:prstGeom>
        </p:spPr>
      </p:pic>
      <p:sp>
        <p:nvSpPr>
          <p:cNvPr id="16" name="Text Placeholder 4">
            <a:extLst>
              <a:ext uri="{FF2B5EF4-FFF2-40B4-BE49-F238E27FC236}">
                <a16:creationId xmlns:a16="http://schemas.microsoft.com/office/drawing/2014/main" id="{CFB2FD42-427A-4962-BD21-1E750060309E}"/>
              </a:ext>
            </a:extLst>
          </p:cNvPr>
          <p:cNvSpPr txBox="1">
            <a:spLocks/>
          </p:cNvSpPr>
          <p:nvPr/>
        </p:nvSpPr>
        <p:spPr>
          <a:xfrm>
            <a:off x="581191" y="3014506"/>
            <a:ext cx="4191776" cy="1627832"/>
          </a:xfrm>
          <a:prstGeom prst="rect">
            <a:avLst/>
          </a:prstGeom>
        </p:spPr>
        <p:txBody>
          <a:bodyPr vert="horz" lIns="91440" tIns="45720" rIns="91440" bIns="45720"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kern="1200">
                <a:solidFill>
                  <a:schemeClr val="tx1">
                    <a:lumMod val="75000"/>
                    <a:lumOff val="25000"/>
                  </a:schemeClr>
                </a:solidFill>
                <a:latin typeface="+mn-lt"/>
                <a:ea typeface="+mn-ea"/>
                <a:cs typeface="+mn-cs"/>
              </a:defRPr>
            </a:lvl1pPr>
            <a:lvl2pPr marL="4572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2000" b="1" kern="1200">
                <a:solidFill>
                  <a:schemeClr val="tx1">
                    <a:lumMod val="75000"/>
                    <a:lumOff val="25000"/>
                  </a:schemeClr>
                </a:solidFill>
                <a:latin typeface="+mn-lt"/>
                <a:ea typeface="+mn-ea"/>
                <a:cs typeface="+mn-cs"/>
              </a:defRPr>
            </a:lvl2pPr>
            <a:lvl3pPr marL="9144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1800" b="1" kern="1200">
                <a:solidFill>
                  <a:schemeClr val="tx1">
                    <a:lumMod val="75000"/>
                    <a:lumOff val="25000"/>
                  </a:schemeClr>
                </a:solidFill>
                <a:latin typeface="+mn-lt"/>
                <a:ea typeface="+mn-ea"/>
                <a:cs typeface="+mn-cs"/>
              </a:defRPr>
            </a:lvl3pPr>
            <a:lvl4pPr marL="13716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1600" b="1" kern="1200">
                <a:solidFill>
                  <a:schemeClr val="tx1">
                    <a:lumMod val="75000"/>
                    <a:lumOff val="25000"/>
                  </a:schemeClr>
                </a:solidFill>
                <a:latin typeface="+mn-lt"/>
                <a:ea typeface="+mn-ea"/>
                <a:cs typeface="+mn-cs"/>
              </a:defRPr>
            </a:lvl4pPr>
            <a:lvl5pPr marL="18288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1600" b="1" kern="1200">
                <a:solidFill>
                  <a:schemeClr val="tx1">
                    <a:lumMod val="75000"/>
                    <a:lumOff val="25000"/>
                  </a:schemeClr>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pPr marL="342900" indent="-342900">
              <a:buFont typeface="Wingdings" panose="05000000000000000000" pitchFamily="2" charset="2"/>
              <a:buChar char="§"/>
            </a:pPr>
            <a:r>
              <a:rPr lang="en-US" sz="1600" dirty="0"/>
              <a:t>Shows population vs. average household income</a:t>
            </a:r>
          </a:p>
          <a:p>
            <a:pPr marL="342900" indent="-342900">
              <a:buFont typeface="Wingdings" panose="05000000000000000000" pitchFamily="2" charset="2"/>
              <a:buChar char="§"/>
            </a:pPr>
            <a:r>
              <a:rPr lang="en-US" sz="1600" dirty="0"/>
              <a:t>Bubbles are stations for each zip code</a:t>
            </a:r>
          </a:p>
          <a:p>
            <a:pPr marL="342900" indent="-342900">
              <a:buFont typeface="Wingdings" panose="05000000000000000000" pitchFamily="2" charset="2"/>
              <a:buChar char="§"/>
            </a:pPr>
            <a:endParaRPr lang="en-US" sz="1600" dirty="0"/>
          </a:p>
          <a:p>
            <a:pPr marL="342900" indent="-342900">
              <a:buFont typeface="Wingdings" panose="05000000000000000000" pitchFamily="2" charset="2"/>
              <a:buChar char="§"/>
            </a:pPr>
            <a:endParaRPr lang="en-US" dirty="0"/>
          </a:p>
        </p:txBody>
      </p:sp>
    </p:spTree>
    <p:extLst>
      <p:ext uri="{BB962C8B-B14F-4D97-AF65-F5344CB8AC3E}">
        <p14:creationId xmlns:p14="http://schemas.microsoft.com/office/powerpoint/2010/main" val="3428750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BDC69-4580-40A1-828F-CB453F1E883E}"/>
              </a:ext>
            </a:extLst>
          </p:cNvPr>
          <p:cNvSpPr>
            <a:spLocks noGrp="1"/>
          </p:cNvSpPr>
          <p:nvPr>
            <p:ph type="title"/>
          </p:nvPr>
        </p:nvSpPr>
        <p:spPr/>
        <p:txBody>
          <a:bodyPr/>
          <a:lstStyle/>
          <a:p>
            <a:r>
              <a:rPr lang="en-US" dirty="0"/>
              <a:t>Interactive Visualizations</a:t>
            </a:r>
          </a:p>
        </p:txBody>
      </p:sp>
      <p:sp>
        <p:nvSpPr>
          <p:cNvPr id="11" name="Text Placeholder 2">
            <a:extLst>
              <a:ext uri="{FF2B5EF4-FFF2-40B4-BE49-F238E27FC236}">
                <a16:creationId xmlns:a16="http://schemas.microsoft.com/office/drawing/2014/main" id="{BA2B51E5-8536-40E2-857E-8C7CA6C69647}"/>
              </a:ext>
            </a:extLst>
          </p:cNvPr>
          <p:cNvSpPr>
            <a:spLocks noGrp="1"/>
          </p:cNvSpPr>
          <p:nvPr>
            <p:ph type="body" idx="1"/>
          </p:nvPr>
        </p:nvSpPr>
        <p:spPr>
          <a:xfrm>
            <a:off x="581191" y="2250891"/>
            <a:ext cx="5194769" cy="557784"/>
          </a:xfrm>
        </p:spPr>
        <p:txBody>
          <a:bodyPr/>
          <a:lstStyle/>
          <a:p>
            <a:r>
              <a:rPr lang="en-US" dirty="0"/>
              <a:t>Tree Map</a:t>
            </a:r>
          </a:p>
        </p:txBody>
      </p:sp>
      <p:sp>
        <p:nvSpPr>
          <p:cNvPr id="16" name="Text Placeholder 4">
            <a:extLst>
              <a:ext uri="{FF2B5EF4-FFF2-40B4-BE49-F238E27FC236}">
                <a16:creationId xmlns:a16="http://schemas.microsoft.com/office/drawing/2014/main" id="{CFB2FD42-427A-4962-BD21-1E750060309E}"/>
              </a:ext>
            </a:extLst>
          </p:cNvPr>
          <p:cNvSpPr txBox="1">
            <a:spLocks/>
          </p:cNvSpPr>
          <p:nvPr/>
        </p:nvSpPr>
        <p:spPr>
          <a:xfrm>
            <a:off x="581191" y="2808675"/>
            <a:ext cx="4191776" cy="2621467"/>
          </a:xfrm>
          <a:prstGeom prst="rect">
            <a:avLst/>
          </a:prstGeom>
        </p:spPr>
        <p:txBody>
          <a:bodyPr vert="horz" lIns="91440" tIns="45720" rIns="91440" bIns="45720"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kern="1200">
                <a:solidFill>
                  <a:schemeClr val="tx1">
                    <a:lumMod val="75000"/>
                    <a:lumOff val="25000"/>
                  </a:schemeClr>
                </a:solidFill>
                <a:latin typeface="+mn-lt"/>
                <a:ea typeface="+mn-ea"/>
                <a:cs typeface="+mn-cs"/>
              </a:defRPr>
            </a:lvl1pPr>
            <a:lvl2pPr marL="4572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2000" b="1" kern="1200">
                <a:solidFill>
                  <a:schemeClr val="tx1">
                    <a:lumMod val="75000"/>
                    <a:lumOff val="25000"/>
                  </a:schemeClr>
                </a:solidFill>
                <a:latin typeface="+mn-lt"/>
                <a:ea typeface="+mn-ea"/>
                <a:cs typeface="+mn-cs"/>
              </a:defRPr>
            </a:lvl2pPr>
            <a:lvl3pPr marL="9144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1800" b="1" kern="1200">
                <a:solidFill>
                  <a:schemeClr val="tx1">
                    <a:lumMod val="75000"/>
                    <a:lumOff val="25000"/>
                  </a:schemeClr>
                </a:solidFill>
                <a:latin typeface="+mn-lt"/>
                <a:ea typeface="+mn-ea"/>
                <a:cs typeface="+mn-cs"/>
              </a:defRPr>
            </a:lvl3pPr>
            <a:lvl4pPr marL="13716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1600" b="1" kern="1200">
                <a:solidFill>
                  <a:schemeClr val="tx1">
                    <a:lumMod val="75000"/>
                    <a:lumOff val="25000"/>
                  </a:schemeClr>
                </a:solidFill>
                <a:latin typeface="+mn-lt"/>
                <a:ea typeface="+mn-ea"/>
                <a:cs typeface="+mn-cs"/>
              </a:defRPr>
            </a:lvl4pPr>
            <a:lvl5pPr marL="18288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1600" b="1" kern="1200">
                <a:solidFill>
                  <a:schemeClr val="tx1">
                    <a:lumMod val="75000"/>
                    <a:lumOff val="25000"/>
                  </a:schemeClr>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pPr marL="342900" indent="-342900">
              <a:buFont typeface="Wingdings" panose="05000000000000000000" pitchFamily="2" charset="2"/>
              <a:buChar char="§"/>
            </a:pPr>
            <a:r>
              <a:rPr lang="en-US" sz="1600" dirty="0"/>
              <a:t>Shows station count by zip code and fuel type for each city</a:t>
            </a:r>
          </a:p>
          <a:p>
            <a:pPr marL="342900" indent="-342900">
              <a:buFont typeface="Wingdings" panose="05000000000000000000" pitchFamily="2" charset="2"/>
              <a:buChar char="§"/>
            </a:pPr>
            <a:r>
              <a:rPr lang="en-US" sz="1600" dirty="0"/>
              <a:t>Each block is a unique zip code/fuel type combination. </a:t>
            </a:r>
          </a:p>
          <a:p>
            <a:pPr marL="342900" indent="-342900">
              <a:buFont typeface="Wingdings" panose="05000000000000000000" pitchFamily="2" charset="2"/>
              <a:buChar char="§"/>
            </a:pPr>
            <a:endParaRPr lang="en-US" sz="1600" dirty="0"/>
          </a:p>
          <a:p>
            <a:pPr marL="342900" indent="-342900">
              <a:buFont typeface="Wingdings" panose="05000000000000000000" pitchFamily="2" charset="2"/>
              <a:buChar char="§"/>
            </a:pPr>
            <a:endParaRPr lang="en-US" sz="1600" dirty="0"/>
          </a:p>
          <a:p>
            <a:pPr marL="342900" indent="-342900">
              <a:buFont typeface="Wingdings" panose="05000000000000000000" pitchFamily="2" charset="2"/>
              <a:buChar char="§"/>
            </a:pPr>
            <a:endParaRPr lang="en-US" dirty="0"/>
          </a:p>
        </p:txBody>
      </p:sp>
      <p:pic>
        <p:nvPicPr>
          <p:cNvPr id="6" name="Picture 5">
            <a:extLst>
              <a:ext uri="{FF2B5EF4-FFF2-40B4-BE49-F238E27FC236}">
                <a16:creationId xmlns:a16="http://schemas.microsoft.com/office/drawing/2014/main" id="{8DF8CCED-905B-4882-BBC8-878C29C3CF0E}"/>
              </a:ext>
            </a:extLst>
          </p:cNvPr>
          <p:cNvPicPr>
            <a:picLocks noChangeAspect="1"/>
          </p:cNvPicPr>
          <p:nvPr/>
        </p:nvPicPr>
        <p:blipFill>
          <a:blip r:embed="rId2"/>
          <a:stretch>
            <a:fillRect/>
          </a:stretch>
        </p:blipFill>
        <p:spPr>
          <a:xfrm>
            <a:off x="5174901" y="2250890"/>
            <a:ext cx="6435908" cy="3877451"/>
          </a:xfrm>
          <a:prstGeom prst="rect">
            <a:avLst/>
          </a:prstGeom>
        </p:spPr>
      </p:pic>
    </p:spTree>
    <p:extLst>
      <p:ext uri="{BB962C8B-B14F-4D97-AF65-F5344CB8AC3E}">
        <p14:creationId xmlns:p14="http://schemas.microsoft.com/office/powerpoint/2010/main" val="919304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BDC69-4580-40A1-828F-CB453F1E883E}"/>
              </a:ext>
            </a:extLst>
          </p:cNvPr>
          <p:cNvSpPr>
            <a:spLocks noGrp="1"/>
          </p:cNvSpPr>
          <p:nvPr>
            <p:ph type="title"/>
          </p:nvPr>
        </p:nvSpPr>
        <p:spPr/>
        <p:txBody>
          <a:bodyPr/>
          <a:lstStyle/>
          <a:p>
            <a:r>
              <a:rPr lang="en-US" dirty="0"/>
              <a:t>Interactive Visualizations</a:t>
            </a:r>
          </a:p>
        </p:txBody>
      </p:sp>
      <p:sp>
        <p:nvSpPr>
          <p:cNvPr id="11" name="Text Placeholder 2">
            <a:extLst>
              <a:ext uri="{FF2B5EF4-FFF2-40B4-BE49-F238E27FC236}">
                <a16:creationId xmlns:a16="http://schemas.microsoft.com/office/drawing/2014/main" id="{BA2B51E5-8536-40E2-857E-8C7CA6C69647}"/>
              </a:ext>
            </a:extLst>
          </p:cNvPr>
          <p:cNvSpPr>
            <a:spLocks noGrp="1"/>
          </p:cNvSpPr>
          <p:nvPr>
            <p:ph type="body" idx="1"/>
          </p:nvPr>
        </p:nvSpPr>
        <p:spPr>
          <a:xfrm>
            <a:off x="581191" y="2250891"/>
            <a:ext cx="5194769" cy="557784"/>
          </a:xfrm>
        </p:spPr>
        <p:txBody>
          <a:bodyPr/>
          <a:lstStyle/>
          <a:p>
            <a:r>
              <a:rPr lang="en-US" dirty="0"/>
              <a:t>Bar Chart</a:t>
            </a:r>
          </a:p>
        </p:txBody>
      </p:sp>
      <p:sp>
        <p:nvSpPr>
          <p:cNvPr id="16" name="Text Placeholder 4">
            <a:extLst>
              <a:ext uri="{FF2B5EF4-FFF2-40B4-BE49-F238E27FC236}">
                <a16:creationId xmlns:a16="http://schemas.microsoft.com/office/drawing/2014/main" id="{CFB2FD42-427A-4962-BD21-1E750060309E}"/>
              </a:ext>
            </a:extLst>
          </p:cNvPr>
          <p:cNvSpPr txBox="1">
            <a:spLocks/>
          </p:cNvSpPr>
          <p:nvPr/>
        </p:nvSpPr>
        <p:spPr>
          <a:xfrm>
            <a:off x="581191" y="2808674"/>
            <a:ext cx="4191776" cy="1883906"/>
          </a:xfrm>
          <a:prstGeom prst="rect">
            <a:avLst/>
          </a:prstGeom>
        </p:spPr>
        <p:txBody>
          <a:bodyPr vert="horz" lIns="91440" tIns="45720" rIns="91440" bIns="45720"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kern="1200">
                <a:solidFill>
                  <a:schemeClr val="tx1">
                    <a:lumMod val="75000"/>
                    <a:lumOff val="25000"/>
                  </a:schemeClr>
                </a:solidFill>
                <a:latin typeface="+mn-lt"/>
                <a:ea typeface="+mn-ea"/>
                <a:cs typeface="+mn-cs"/>
              </a:defRPr>
            </a:lvl1pPr>
            <a:lvl2pPr marL="4572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2000" b="1" kern="1200">
                <a:solidFill>
                  <a:schemeClr val="tx1">
                    <a:lumMod val="75000"/>
                    <a:lumOff val="25000"/>
                  </a:schemeClr>
                </a:solidFill>
                <a:latin typeface="+mn-lt"/>
                <a:ea typeface="+mn-ea"/>
                <a:cs typeface="+mn-cs"/>
              </a:defRPr>
            </a:lvl2pPr>
            <a:lvl3pPr marL="9144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1800" b="1" kern="1200">
                <a:solidFill>
                  <a:schemeClr val="tx1">
                    <a:lumMod val="75000"/>
                    <a:lumOff val="25000"/>
                  </a:schemeClr>
                </a:solidFill>
                <a:latin typeface="+mn-lt"/>
                <a:ea typeface="+mn-ea"/>
                <a:cs typeface="+mn-cs"/>
              </a:defRPr>
            </a:lvl3pPr>
            <a:lvl4pPr marL="13716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1600" b="1" kern="1200">
                <a:solidFill>
                  <a:schemeClr val="tx1">
                    <a:lumMod val="75000"/>
                    <a:lumOff val="25000"/>
                  </a:schemeClr>
                </a:solidFill>
                <a:latin typeface="+mn-lt"/>
                <a:ea typeface="+mn-ea"/>
                <a:cs typeface="+mn-cs"/>
              </a:defRPr>
            </a:lvl4pPr>
            <a:lvl5pPr marL="18288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1600" b="1" kern="1200">
                <a:solidFill>
                  <a:schemeClr val="tx1">
                    <a:lumMod val="75000"/>
                    <a:lumOff val="25000"/>
                  </a:schemeClr>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pPr marL="342900" indent="-342900">
              <a:buFont typeface="Wingdings" panose="05000000000000000000" pitchFamily="2" charset="2"/>
              <a:buChar char="§"/>
            </a:pPr>
            <a:r>
              <a:rPr lang="en-US" sz="1600" dirty="0"/>
              <a:t>Shows station count by fuel type for each city</a:t>
            </a:r>
          </a:p>
          <a:p>
            <a:pPr marL="342900" indent="-342900">
              <a:buFont typeface="Wingdings" panose="05000000000000000000" pitchFamily="2" charset="2"/>
              <a:buChar char="§"/>
            </a:pPr>
            <a:endParaRPr lang="en-US" sz="1600" dirty="0"/>
          </a:p>
          <a:p>
            <a:pPr marL="342900" indent="-342900">
              <a:buFont typeface="Wingdings" panose="05000000000000000000" pitchFamily="2" charset="2"/>
              <a:buChar char="§"/>
            </a:pPr>
            <a:endParaRPr lang="en-US" sz="1600" dirty="0"/>
          </a:p>
          <a:p>
            <a:pPr marL="342900" indent="-342900">
              <a:buFont typeface="Wingdings" panose="05000000000000000000" pitchFamily="2" charset="2"/>
              <a:buChar char="§"/>
            </a:pPr>
            <a:endParaRPr lang="en-US" dirty="0"/>
          </a:p>
        </p:txBody>
      </p:sp>
      <p:pic>
        <p:nvPicPr>
          <p:cNvPr id="4" name="Picture 3">
            <a:extLst>
              <a:ext uri="{FF2B5EF4-FFF2-40B4-BE49-F238E27FC236}">
                <a16:creationId xmlns:a16="http://schemas.microsoft.com/office/drawing/2014/main" id="{76837A59-E0B6-4EAE-9560-6D1678E41EDC}"/>
              </a:ext>
            </a:extLst>
          </p:cNvPr>
          <p:cNvPicPr>
            <a:picLocks noChangeAspect="1"/>
          </p:cNvPicPr>
          <p:nvPr/>
        </p:nvPicPr>
        <p:blipFill>
          <a:blip r:embed="rId2"/>
          <a:stretch>
            <a:fillRect/>
          </a:stretch>
        </p:blipFill>
        <p:spPr>
          <a:xfrm>
            <a:off x="6096000" y="2250891"/>
            <a:ext cx="5514809" cy="3877451"/>
          </a:xfrm>
          <a:prstGeom prst="rect">
            <a:avLst/>
          </a:prstGeom>
        </p:spPr>
      </p:pic>
    </p:spTree>
    <p:extLst>
      <p:ext uri="{BB962C8B-B14F-4D97-AF65-F5344CB8AC3E}">
        <p14:creationId xmlns:p14="http://schemas.microsoft.com/office/powerpoint/2010/main" val="2774912514"/>
      </p:ext>
    </p:extLst>
  </p:cSld>
  <p:clrMapOvr>
    <a:masterClrMapping/>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BB3242A4-1E6A-4E02-809C-4A24066EC01D}">
  <ds:schemaRefs>
    <ds:schemaRef ds:uri="http://schemas.microsoft.com/sharepoint/v3/contenttype/forms"/>
  </ds:schemaRefs>
</ds:datastoreItem>
</file>

<file path=customXml/itemProps2.xml><?xml version="1.0" encoding="utf-8"?>
<ds:datastoreItem xmlns:ds="http://schemas.openxmlformats.org/officeDocument/2006/customXml" ds:itemID="{965255AC-12AC-4323-AA35-9BAC798B66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BD2D995-20F0-4C14-BF62-1248AB4B484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{318B2EFB-5DB6-47D3-BA54-AF048227944F}tf67061901_win32</Template>
  <TotalTime>979</TotalTime>
  <Words>652</Words>
  <Application>Microsoft Office PowerPoint</Application>
  <PresentationFormat>Widescreen</PresentationFormat>
  <Paragraphs>78</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Franklin Gothic Book</vt:lpstr>
      <vt:lpstr>Franklin Gothic Demi</vt:lpstr>
      <vt:lpstr>Gill Sans MT</vt:lpstr>
      <vt:lpstr>Open Sans</vt:lpstr>
      <vt:lpstr>Wingdings</vt:lpstr>
      <vt:lpstr>Wingdings 2</vt:lpstr>
      <vt:lpstr>DividendVTI</vt:lpstr>
      <vt:lpstr>Colorado Alternative Fuel Station Dashboard</vt:lpstr>
      <vt:lpstr>Contents</vt:lpstr>
      <vt:lpstr>Executive summary</vt:lpstr>
      <vt:lpstr>Alternative Fuels</vt:lpstr>
      <vt:lpstr>Overall dashboard</vt:lpstr>
      <vt:lpstr>Interactive Visualizations</vt:lpstr>
      <vt:lpstr>Interactive Visualizations</vt:lpstr>
      <vt:lpstr>Interactive Visualizations</vt:lpstr>
      <vt:lpstr>Interactive Visualizations</vt:lpstr>
      <vt:lpstr>Conclusions</vt:lpstr>
      <vt:lpstr>APPENDIX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Analysis : S&amp;P 500 Pharmaceuticals</dc:title>
  <dc:creator>Gabriel Allen</dc:creator>
  <cp:lastModifiedBy>Gabriel Allen</cp:lastModifiedBy>
  <cp:revision>58</cp:revision>
  <dcterms:created xsi:type="dcterms:W3CDTF">2021-02-01T20:56:05Z</dcterms:created>
  <dcterms:modified xsi:type="dcterms:W3CDTF">2021-04-24T16:12:53Z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