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27" dt="2021-02-02T16:05:41.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2T16:05:55.064" v="2392" actId="1076"/>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1T21:47:34.791" v="1316" actId="20577"/>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1T21:39:16.643" v="868" actId="1076"/>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2T16:05:55.064" v="2392" actId="1076"/>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1T21:51:49.756" v="1374"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picChg chg="add mod">
          <ac:chgData name="Gabriel Allen" userId="c7c74c84cd207ce6" providerId="LiveId" clId="{BD585F1B-4D9A-4C89-9F76-E500BE26A5CA}" dt="2021-02-02T16:05:55.064" v="2392" actId="1076"/>
          <ac:picMkLst>
            <pc:docMk/>
            <pc:sldMk cId="2890125927" sldId="293"/>
            <ac:picMk id="6" creationId="{5BEC89EF-6A84-48B9-9A12-99444A63933F}"/>
          </ac:picMkLst>
        </pc:picChg>
        <pc:picChg chg="add mod">
          <ac:chgData name="Gabriel Allen" userId="c7c74c84cd207ce6" providerId="LiveId" clId="{BD585F1B-4D9A-4C89-9F76-E500BE26A5CA}" dt="2021-02-01T21:49:27.520" v="1372" actId="1076"/>
          <ac:picMkLst>
            <pc:docMk/>
            <pc:sldMk cId="2890125927" sldId="293"/>
            <ac:picMk id="8" creationId="{A63B1649-E9ED-427B-8258-F8A65F73F5D1}"/>
          </ac:picMkLst>
        </pc:picChg>
        <pc:picChg chg="add del mod">
          <ac:chgData name="Gabriel Allen" userId="c7c74c84cd207ce6" providerId="LiveId" clId="{BD585F1B-4D9A-4C89-9F76-E500BE26A5CA}" dt="2021-02-02T16:05:38.277" v="2385" actId="478"/>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1T22:20:23.772" v="2169" actId="20577"/>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mod">
          <ac:chgData name="Gabriel Allen" userId="c7c74c84cd207ce6" providerId="LiveId" clId="{BD585F1B-4D9A-4C89-9F76-E500BE26A5CA}" dt="2021-02-01T22:13:32.395" v="1952" actId="1076"/>
          <ac:picMkLst>
            <pc:docMk/>
            <pc:sldMk cId="419171682" sldId="294"/>
            <ac:picMk id="8" creationId="{A20A0B50-A200-4321-8C39-A1ECE85FDDF3}"/>
          </ac:picMkLst>
        </pc:picChg>
      </pc:sldChg>
      <pc:sldChg chg="addSp delSp modSp mod">
        <pc:chgData name="Gabriel Allen" userId="c7c74c84cd207ce6" providerId="LiveId" clId="{BD585F1B-4D9A-4C89-9F76-E500BE26A5CA}" dt="2021-02-01T22:11:01.588" v="1906" actId="255"/>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mod">
          <ac:chgData name="Gabriel Allen" userId="c7c74c84cd207ce6" providerId="LiveId" clId="{BD585F1B-4D9A-4C89-9F76-E500BE26A5CA}" dt="2021-02-01T22:07:27.291" v="1761" actId="1076"/>
          <ac:picMkLst>
            <pc:docMk/>
            <pc:sldMk cId="1180807818" sldId="295"/>
            <ac:picMk id="8" creationId="{B8EFC7A4-B5C4-416B-9A96-92D958CFEB0A}"/>
          </ac:picMkLst>
        </pc:picChg>
      </pc:sldChg>
      <pc:sldChg chg="addSp delSp modSp new mod ord">
        <pc:chgData name="Gabriel Allen" userId="c7c74c84cd207ce6" providerId="LiveId" clId="{BD585F1B-4D9A-4C89-9F76-E500BE26A5CA}" dt="2021-02-02T15:52:56.850" v="2383" actId="2711"/>
        <pc:sldMkLst>
          <pc:docMk/>
          <pc:sldMk cId="1366965708" sldId="296"/>
        </pc:sldMkLst>
        <pc:spChg chg="mod">
          <ac:chgData name="Gabriel Allen" userId="c7c74c84cd207ce6" providerId="LiveId" clId="{BD585F1B-4D9A-4C89-9F76-E500BE26A5CA}" dt="2021-02-01T21:04:27.960" v="21" actId="20577"/>
          <ac:spMkLst>
            <pc:docMk/>
            <pc:sldMk cId="1366965708" sldId="296"/>
            <ac:spMk id="2" creationId="{C1557E02-DE14-406B-84B4-A34307CAE190}"/>
          </ac:spMkLst>
        </pc:spChg>
        <pc:spChg chg="mod">
          <ac:chgData name="Gabriel Allen" userId="c7c74c84cd207ce6" providerId="LiveId" clId="{BD585F1B-4D9A-4C89-9F76-E500BE26A5CA}" dt="2021-02-02T15:52:56.850" v="2383" actId="2711"/>
          <ac:spMkLst>
            <pc:docMk/>
            <pc:sldMk cId="1366965708" sldId="296"/>
            <ac:spMk id="3" creationId="{1475A4BD-6E36-4AB7-838E-6F0C1B40D657}"/>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mod">
          <ac:chgData name="Gabriel Allen" userId="c7c74c84cd207ce6" providerId="LiveId" clId="{BD585F1B-4D9A-4C89-9F76-E500BE26A5CA}" dt="2021-02-01T21:32:20.416" v="644" actId="1076"/>
          <ac:graphicFrameMkLst>
            <pc:docMk/>
            <pc:sldMk cId="1366965708" sldId="296"/>
            <ac:graphicFrameMk id="7" creationId="{8E5BC255-621C-4EB7-B26D-EDA9EA3E65C6}"/>
          </ac:graphicFrameMkLst>
        </pc:graphicFrameChg>
      </pc:sldChg>
      <pc:sldChg chg="addSp delSp modSp new mod">
        <pc:chgData name="Gabriel Allen" userId="c7c74c84cd207ce6" providerId="LiveId" clId="{BD585F1B-4D9A-4C89-9F76-E500BE26A5CA}" dt="2021-02-01T22:18:53.236" v="2161" actId="20577"/>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mod">
          <ac:chgData name="Gabriel Allen" userId="c7c74c84cd207ce6" providerId="LiveId" clId="{BD585F1B-4D9A-4C89-9F76-E500BE26A5CA}" dt="2021-02-01T22:18:53.236" v="2161" actId="20577"/>
          <ac:spMkLst>
            <pc:docMk/>
            <pc:sldMk cId="1006049575" sldId="297"/>
            <ac:spMk id="9" creationId="{F2F0BA63-F8A5-49A9-A29A-487DEE436A36}"/>
          </ac:spMkLst>
        </pc:spChg>
        <pc:picChg chg="add mod">
          <ac:chgData name="Gabriel Allen" userId="c7c74c84cd207ce6" providerId="LiveId" clId="{BD585F1B-4D9A-4C89-9F76-E500BE26A5CA}" dt="2021-02-01T22:16:48.417" v="1979" actId="1076"/>
          <ac:picMkLst>
            <pc:docMk/>
            <pc:sldMk cId="1006049575" sldId="297"/>
            <ac:picMk id="8" creationId="{BD5C0BA4-0270-47E1-9187-4E4D3DDD4554}"/>
          </ac:picMkLst>
        </pc:picChg>
      </pc:sldChg>
      <pc:sldChg chg="addSp delSp modSp new mod">
        <pc:chgData name="Gabriel Allen" userId="c7c74c84cd207ce6" providerId="LiveId" clId="{BD585F1B-4D9A-4C89-9F76-E500BE26A5CA}" dt="2021-02-01T22:21:38.256" v="2175" actId="1076"/>
        <pc:sldMkLst>
          <pc:docMk/>
          <pc:sldMk cId="1046385451" sldId="298"/>
        </pc:sldMkLst>
        <pc:spChg chg="mod">
          <ac:chgData name="Gabriel Allen" userId="c7c74c84cd207ce6" providerId="LiveId" clId="{BD585F1B-4D9A-4C89-9F76-E500BE26A5CA}" dt="2021-02-01T21:05:37.461" v="9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picChg chg="add mod">
          <ac:chgData name="Gabriel Allen" userId="c7c74c84cd207ce6" providerId="LiveId" clId="{BD585F1B-4D9A-4C89-9F76-E500BE26A5CA}" dt="2021-02-01T22:21:38.256" v="2175" actId="1076"/>
          <ac:picMkLst>
            <pc:docMk/>
            <pc:sldMk cId="1046385451" sldId="298"/>
            <ac:picMk id="5" creationId="{ED8336C6-A111-461A-AE32-AD489EEF4895}"/>
          </ac:picMkLst>
        </pc:picChg>
      </pc:sldChg>
      <pc:sldChg chg="addSp delSp modSp new mod">
        <pc:chgData name="Gabriel Allen" userId="c7c74c84cd207ce6" providerId="LiveId" clId="{BD585F1B-4D9A-4C89-9F76-E500BE26A5CA}" dt="2021-02-01T22:19:44.533" v="2167" actId="5793"/>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1T22:19:44.533" v="2167" actId="5793"/>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2T15:53:26.984" v="2384" actId="2711"/>
        <pc:sldMkLst>
          <pc:docMk/>
          <pc:sldMk cId="208162295" sldId="300"/>
        </pc:sldMkLst>
        <pc:spChg chg="mod">
          <ac:chgData name="Gabriel Allen" userId="c7c74c84cd207ce6" providerId="LiveId" clId="{BD585F1B-4D9A-4C89-9F76-E500BE26A5CA}" dt="2021-02-01T22:22:03.014" v="2198"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pChg chg="mod">
          <ac:chgData name="Gabriel Allen" userId="c7c74c84cd207ce6" providerId="LiveId" clId="{BD585F1B-4D9A-4C89-9F76-E500BE26A5CA}" dt="2021-02-02T15:53:26.984" v="2384" actId="2711"/>
          <ac:spMkLst>
            <pc:docMk/>
            <pc:sldMk cId="208162295" sldId="300"/>
            <ac:spMk id="5" creationId="{9F678966-F9CB-4160-8E51-7EE251149C3A}"/>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r/returnoninvestment.asp#:~:text=Return%20on%20Investment%20(ROI)%20is,relative%20to%20the%20investment's%20co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e/eps.asp"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p/price-earningsratio.a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es.asp"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hyperlink" Target="https://www.investopedia.com/terms/o/overvalued.asp" TargetMode="External"/><Relationship Id="rId5" Type="http://schemas.openxmlformats.org/officeDocument/2006/relationships/hyperlink" Target="https://www.investopedia.com/terms/u/undervalued.asp" TargetMode="External"/><Relationship Id="rId4" Type="http://schemas.openxmlformats.org/officeDocument/2006/relationships/hyperlink" Target="https://www.investopedia.com/terms/p/price-to-bookratio.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a:t>
            </a:r>
          </a:p>
        </p:txBody>
      </p:sp>
      <p:pic>
        <p:nvPicPr>
          <p:cNvPr id="5" name="Content Placeholder 4" descr="Chart&#10;&#10;Description automatically generated">
            <a:extLst>
              <a:ext uri="{FF2B5EF4-FFF2-40B4-BE49-F238E27FC236}">
                <a16:creationId xmlns:a16="http://schemas.microsoft.com/office/drawing/2014/main" id="{ED8336C6-A111-461A-AE32-AD489EEF4895}"/>
              </a:ext>
            </a:extLst>
          </p:cNvPr>
          <p:cNvPicPr>
            <a:picLocks noGrp="1" noChangeAspect="1"/>
          </p:cNvPicPr>
          <p:nvPr>
            <p:ph idx="1"/>
          </p:nvPr>
        </p:nvPicPr>
        <p:blipFill>
          <a:blip r:embed="rId2"/>
          <a:stretch>
            <a:fillRect/>
          </a:stretch>
        </p:blipFill>
        <p:spPr>
          <a:xfrm>
            <a:off x="1214030" y="1890876"/>
            <a:ext cx="9763940" cy="4881971"/>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ROI </a:t>
            </a:r>
          </a:p>
        </p:txBody>
      </p:sp>
      <p:sp>
        <p:nvSpPr>
          <p:cNvPr id="5" name="Content Placeholder 2">
            <a:extLst>
              <a:ext uri="{FF2B5EF4-FFF2-40B4-BE49-F238E27FC236}">
                <a16:creationId xmlns:a16="http://schemas.microsoft.com/office/drawing/2014/main" id="{9F678966-F9CB-4160-8E51-7EE251149C3A}"/>
              </a:ext>
            </a:extLst>
          </p:cNvPr>
          <p:cNvSpPr txBox="1">
            <a:spLocks/>
          </p:cNvSpPr>
          <p:nvPr/>
        </p:nvSpPr>
        <p:spPr>
          <a:xfrm>
            <a:off x="581192" y="1890875"/>
            <a:ext cx="11029615" cy="1382412"/>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dirty="0">
                <a:solidFill>
                  <a:srgbClr val="111111"/>
                </a:solidFill>
                <a:hlinkClick r:id="rId2"/>
              </a:rPr>
              <a:t>Return on Investment (ROI)</a:t>
            </a:r>
            <a:r>
              <a:rPr lang="en-US" dirty="0">
                <a:solidFill>
                  <a:srgbClr val="111111"/>
                </a:solidFill>
              </a:rPr>
              <a:t> </a:t>
            </a:r>
            <a:r>
              <a:rPr lang="en-US" b="0" i="0" dirty="0">
                <a:solidFill>
                  <a:srgbClr val="111111"/>
                </a:solidFill>
                <a:effectLst/>
              </a:rPr>
              <a:t>is a performance measure used to evaluate the efficiency of an investment or compare the efficiency of a number of different investments. ROI tries to directly measure the amount of return on a particular investment, relative to the investment’s cost. </a:t>
            </a:r>
          </a:p>
          <a:p>
            <a:pPr algn="l"/>
            <a:r>
              <a:rPr lang="en-US" b="0" i="0" dirty="0">
                <a:solidFill>
                  <a:srgbClr val="111111"/>
                </a:solidFill>
                <a:effectLst/>
              </a:rPr>
              <a:t>To calculate ROI, the benefit (or return) of an investment is divided by the cost of the investment. The result is expressed as a percentage or a ratio. </a:t>
            </a:r>
          </a:p>
          <a:p>
            <a:pPr algn="l"/>
            <a:endParaRPr lang="en-US" b="0" i="0" dirty="0">
              <a:solidFill>
                <a:srgbClr val="111111"/>
              </a:solidFill>
              <a:effectLst/>
              <a:latin typeface="SourceSansPro"/>
            </a:endParaRPr>
          </a:p>
        </p:txBody>
      </p:sp>
      <p:graphicFrame>
        <p:nvGraphicFramePr>
          <p:cNvPr id="10" name="Content Placeholder 9">
            <a:extLst>
              <a:ext uri="{FF2B5EF4-FFF2-40B4-BE49-F238E27FC236}">
                <a16:creationId xmlns:a16="http://schemas.microsoft.com/office/drawing/2014/main" id="{547377B5-69E3-4E27-AFAF-57067C4458FE}"/>
              </a:ext>
            </a:extLst>
          </p:cNvPr>
          <p:cNvGraphicFramePr>
            <a:graphicFrameLocks noGrp="1"/>
          </p:cNvGraphicFramePr>
          <p:nvPr>
            <p:ph idx="1"/>
            <p:extLst>
              <p:ext uri="{D42A27DB-BD31-4B8C-83A1-F6EECF244321}">
                <p14:modId xmlns:p14="http://schemas.microsoft.com/office/powerpoint/2010/main" val="820991"/>
              </p:ext>
            </p:extLst>
          </p:nvPr>
        </p:nvGraphicFramePr>
        <p:xfrm>
          <a:off x="844826" y="3273287"/>
          <a:ext cx="10502346" cy="2034167"/>
        </p:xfrm>
        <a:graphic>
          <a:graphicData uri="http://schemas.openxmlformats.org/drawingml/2006/table">
            <a:tbl>
              <a:tblPr/>
              <a:tblGrid>
                <a:gridCol w="819341">
                  <a:extLst>
                    <a:ext uri="{9D8B030D-6E8A-4147-A177-3AD203B41FA5}">
                      <a16:colId xmlns:a16="http://schemas.microsoft.com/office/drawing/2014/main" val="360954540"/>
                    </a:ext>
                  </a:extLst>
                </a:gridCol>
                <a:gridCol w="1582151">
                  <a:extLst>
                    <a:ext uri="{9D8B030D-6E8A-4147-A177-3AD203B41FA5}">
                      <a16:colId xmlns:a16="http://schemas.microsoft.com/office/drawing/2014/main" val="3897559737"/>
                    </a:ext>
                  </a:extLst>
                </a:gridCol>
                <a:gridCol w="1400989">
                  <a:extLst>
                    <a:ext uri="{9D8B030D-6E8A-4147-A177-3AD203B41FA5}">
                      <a16:colId xmlns:a16="http://schemas.microsoft.com/office/drawing/2014/main" val="2444204420"/>
                    </a:ext>
                  </a:extLst>
                </a:gridCol>
                <a:gridCol w="1582151">
                  <a:extLst>
                    <a:ext uri="{9D8B030D-6E8A-4147-A177-3AD203B41FA5}">
                      <a16:colId xmlns:a16="http://schemas.microsoft.com/office/drawing/2014/main" val="2017179937"/>
                    </a:ext>
                  </a:extLst>
                </a:gridCol>
                <a:gridCol w="1755263">
                  <a:extLst>
                    <a:ext uri="{9D8B030D-6E8A-4147-A177-3AD203B41FA5}">
                      <a16:colId xmlns:a16="http://schemas.microsoft.com/office/drawing/2014/main" val="405345554"/>
                    </a:ext>
                  </a:extLst>
                </a:gridCol>
                <a:gridCol w="1195671">
                  <a:extLst>
                    <a:ext uri="{9D8B030D-6E8A-4147-A177-3AD203B41FA5}">
                      <a16:colId xmlns:a16="http://schemas.microsoft.com/office/drawing/2014/main" val="2166326941"/>
                    </a:ext>
                  </a:extLst>
                </a:gridCol>
                <a:gridCol w="1002433">
                  <a:extLst>
                    <a:ext uri="{9D8B030D-6E8A-4147-A177-3AD203B41FA5}">
                      <a16:colId xmlns:a16="http://schemas.microsoft.com/office/drawing/2014/main" val="2867268976"/>
                    </a:ext>
                  </a:extLst>
                </a:gridCol>
                <a:gridCol w="1164347">
                  <a:extLst>
                    <a:ext uri="{9D8B030D-6E8A-4147-A177-3AD203B41FA5}">
                      <a16:colId xmlns:a16="http://schemas.microsoft.com/office/drawing/2014/main" val="1927446685"/>
                    </a:ext>
                  </a:extLst>
                </a:gridCol>
              </a:tblGrid>
              <a:tr h="245305">
                <a:tc>
                  <a:txBody>
                    <a:bodyPr/>
                    <a:lstStyle/>
                    <a:p>
                      <a:pPr algn="l" rtl="0" fontAlgn="b"/>
                      <a:r>
                        <a:rPr lang="en-US" sz="1400" b="1" i="0" u="none" strike="noStrike" dirty="0">
                          <a:solidFill>
                            <a:srgbClr val="FFFFFF"/>
                          </a:solidFill>
                          <a:effectLst/>
                          <a:latin typeface="Calibri" panose="020F0502020204030204" pitchFamily="34" charset="0"/>
                        </a:rPr>
                        <a:t>Symbol</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Security</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1/4/2016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12/30/2020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5yr Avg Div Yield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3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405472925"/>
                  </a:ext>
                </a:extLst>
              </a:tr>
              <a:tr h="0">
                <a:tc>
                  <a:txBody>
                    <a:bodyPr/>
                    <a:lstStyle/>
                    <a:p>
                      <a:pPr algn="l" rtl="0" fontAlgn="b"/>
                      <a:r>
                        <a:rPr lang="en-US" sz="1400" b="1" i="0" u="none" strike="noStrike" dirty="0">
                          <a:solidFill>
                            <a:srgbClr val="000000"/>
                          </a:solidFill>
                          <a:effectLst/>
                          <a:latin typeface="Calibri" panose="020F0502020204030204" pitchFamily="34" charset="0"/>
                        </a:rPr>
                        <a:t>JNJ</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dirty="0">
                          <a:solidFill>
                            <a:srgbClr val="000000"/>
                          </a:solidFill>
                          <a:effectLst/>
                          <a:latin typeface="Calibri" panose="020F0502020204030204" pitchFamily="34" charset="0"/>
                        </a:rPr>
                        <a:t>Johnson &amp; Johnson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100.48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156.05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37.2%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416174512"/>
                  </a:ext>
                </a:extLst>
              </a:tr>
              <a:tr h="148724">
                <a:tc>
                  <a:txBody>
                    <a:bodyPr/>
                    <a:lstStyle/>
                    <a:p>
                      <a:pPr algn="l" rtl="0" fontAlgn="b"/>
                      <a:r>
                        <a:rPr lang="en-US" sz="1400" b="1" i="0" u="none" strike="noStrike">
                          <a:solidFill>
                            <a:srgbClr val="000000"/>
                          </a:solidFill>
                          <a:effectLst/>
                          <a:latin typeface="Calibri" panose="020F0502020204030204" pitchFamily="34" charset="0"/>
                        </a:rPr>
                        <a:t>PFE</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en-US" sz="1400" b="1" i="0" u="none" strike="noStrike" dirty="0">
                          <a:solidFill>
                            <a:srgbClr val="000000"/>
                          </a:solidFill>
                          <a:effectLst/>
                          <a:latin typeface="Calibri" panose="020F0502020204030204" pitchFamily="34" charset="0"/>
                        </a:rPr>
                        <a:t>Pfizer Inc.</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30.31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36.74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48.2%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43.0%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57661006"/>
                  </a:ext>
                </a:extLst>
              </a:tr>
              <a:tr h="266612">
                <a:tc>
                  <a:txBody>
                    <a:bodyPr/>
                    <a:lstStyle/>
                    <a:p>
                      <a:pPr algn="l" rtl="0" fontAlgn="b"/>
                      <a:r>
                        <a:rPr lang="en-US" sz="1400" b="1" i="0" u="none" strike="noStrike">
                          <a:solidFill>
                            <a:srgbClr val="000000"/>
                          </a:solidFill>
                          <a:effectLst/>
                          <a:latin typeface="Calibri" panose="020F0502020204030204" pitchFamily="34" charset="0"/>
                        </a:rPr>
                        <a:t>LLY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a:solidFill>
                            <a:srgbClr val="000000"/>
                          </a:solidFill>
                          <a:effectLst/>
                          <a:latin typeface="Calibri" panose="020F0502020204030204" pitchFamily="34" charset="0"/>
                        </a:rPr>
                        <a:t>Lilly (Eli) &amp; Co.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82.87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167.01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46.2%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117.3%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87217038"/>
                  </a:ext>
                </a:extLst>
              </a:tr>
              <a:tr h="480127">
                <a:tc>
                  <a:txBody>
                    <a:bodyPr/>
                    <a:lstStyle/>
                    <a:p>
                      <a:pPr algn="l" rtl="0" fontAlgn="b"/>
                      <a:r>
                        <a:rPr lang="en-US" sz="1400" b="1" i="0" u="none" strike="noStrike">
                          <a:solidFill>
                            <a:srgbClr val="000000"/>
                          </a:solidFill>
                          <a:effectLst/>
                          <a:latin typeface="Calibri" panose="020F0502020204030204" pitchFamily="34" charset="0"/>
                        </a:rPr>
                        <a:t>SPY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nl-NL" sz="1400" b="1" i="0" u="none" strike="noStrike">
                          <a:solidFill>
                            <a:srgbClr val="000000"/>
                          </a:solidFill>
                          <a:effectLst/>
                          <a:latin typeface="Calibri" panose="020F0502020204030204" pitchFamily="34" charset="0"/>
                        </a:rPr>
                        <a:t>SPDR S&amp;P 500 ETF</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200.49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365.57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N/A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12.2%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22.7%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82.3%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639943731"/>
                  </a:ext>
                </a:extLst>
              </a:tr>
            </a:tbl>
          </a:graphicData>
        </a:graphic>
      </p:graphicFrame>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581192" y="2340864"/>
            <a:ext cx="11029615" cy="1370002"/>
          </a:xfrm>
        </p:spPr>
        <p:txBody>
          <a:bodyPr>
            <a:normAutofit fontScale="70000" lnSpcReduction="20000"/>
          </a:bodyPr>
          <a:lstStyle/>
          <a:p>
            <a:r>
              <a:rPr lang="en-US" i="0" dirty="0">
                <a:solidFill>
                  <a:srgbClr val="111111"/>
                </a:solidFill>
                <a:effectLst/>
              </a:rPr>
              <a:t>The pharmaceutical industry is part of the larger healthcare sector. Companies in the </a:t>
            </a:r>
            <a:r>
              <a:rPr lang="en-US" i="0" u="sng" dirty="0">
                <a:solidFill>
                  <a:srgbClr val="2C40D0"/>
                </a:solidFill>
                <a:effectLst/>
                <a:hlinkClick r:id="rId2"/>
              </a:rPr>
              <a:t>pharmaceutical</a:t>
            </a:r>
            <a:r>
              <a:rPr lang="en-US" i="0" dirty="0">
                <a:solidFill>
                  <a:srgbClr val="111111"/>
                </a:solidFill>
                <a:effectLst/>
              </a:rPr>
              <a:t> industry research, develop, manufacture, and market medicines and drugs. </a:t>
            </a:r>
          </a:p>
          <a:p>
            <a:r>
              <a:rPr lang="en-US" i="0" dirty="0">
                <a:solidFill>
                  <a:srgbClr val="111111"/>
                </a:solidFill>
                <a:effectLst/>
              </a:rPr>
              <a:t>Pharmaceutical stocks, as represented by the iShares U.S. Pharmaceuticals ETF (</a:t>
            </a:r>
            <a:r>
              <a:rPr lang="en-US" i="0" u="sng" dirty="0">
                <a:solidFill>
                  <a:srgbClr val="2C40D0"/>
                </a:solidFill>
                <a:effectLst/>
                <a:hlinkClick r:id="rId3"/>
              </a:rPr>
              <a:t>IHE</a:t>
            </a:r>
            <a:r>
              <a:rPr lang="en-US" i="0" dirty="0">
                <a:solidFill>
                  <a:srgbClr val="111111"/>
                </a:solidFill>
                <a:effectLst/>
              </a:rPr>
              <a:t>), have underperformed the broader market over the past year. IHE has provided a total return of 16.3% over the last 12 months, below the Russell 1000's total return of 21.9%, as of December 2, 2020.</a:t>
            </a:r>
            <a:r>
              <a:rPr lang="en-US" i="0" u="none" strike="noStrike" baseline="30000" dirty="0">
                <a:solidFill>
                  <a:srgbClr val="0000EE"/>
                </a:solidFill>
                <a:effectLst/>
              </a:rPr>
              <a:t>1</a:t>
            </a:r>
            <a:r>
              <a:rPr lang="en-US" i="0" dirty="0">
                <a:solidFill>
                  <a:srgbClr val="111111"/>
                </a:solidFill>
                <a:effectLst/>
              </a:rPr>
              <a:t>﻿ All statistics in the tables below are as of December 3.</a:t>
            </a:r>
          </a:p>
          <a:p>
            <a:r>
              <a:rPr lang="en-US" dirty="0"/>
              <a:t>This analysis evaluates the top ten pharmaceutical stocks within the S&amp;P 500, draws conclusions and makes recommendations based on available data. </a:t>
            </a:r>
          </a:p>
        </p:txBody>
      </p:sp>
      <p:graphicFrame>
        <p:nvGraphicFramePr>
          <p:cNvPr id="7" name="Table 6">
            <a:extLst>
              <a:ext uri="{FF2B5EF4-FFF2-40B4-BE49-F238E27FC236}">
                <a16:creationId xmlns:a16="http://schemas.microsoft.com/office/drawing/2014/main" id="{8E5BC255-621C-4EB7-B26D-EDA9EA3E65C6}"/>
              </a:ext>
            </a:extLst>
          </p:cNvPr>
          <p:cNvGraphicFramePr>
            <a:graphicFrameLocks noGrp="1"/>
          </p:cNvGraphicFramePr>
          <p:nvPr>
            <p:extLst>
              <p:ext uri="{D42A27DB-BD31-4B8C-83A1-F6EECF244321}">
                <p14:modId xmlns:p14="http://schemas.microsoft.com/office/powerpoint/2010/main" val="2690721524"/>
              </p:ext>
            </p:extLst>
          </p:nvPr>
        </p:nvGraphicFramePr>
        <p:xfrm>
          <a:off x="1022349" y="4160854"/>
          <a:ext cx="10076286" cy="2171700"/>
        </p:xfrm>
        <a:graphic>
          <a:graphicData uri="http://schemas.openxmlformats.org/drawingml/2006/table">
            <a:tbl>
              <a:tblPr/>
              <a:tblGrid>
                <a:gridCol w="635000">
                  <a:extLst>
                    <a:ext uri="{9D8B030D-6E8A-4147-A177-3AD203B41FA5}">
                      <a16:colId xmlns:a16="http://schemas.microsoft.com/office/drawing/2014/main" val="2792729165"/>
                    </a:ext>
                  </a:extLst>
                </a:gridCol>
                <a:gridCol w="1435100">
                  <a:extLst>
                    <a:ext uri="{9D8B030D-6E8A-4147-A177-3AD203B41FA5}">
                      <a16:colId xmlns:a16="http://schemas.microsoft.com/office/drawing/2014/main" val="1975590522"/>
                    </a:ext>
                  </a:extLst>
                </a:gridCol>
                <a:gridCol w="1409700">
                  <a:extLst>
                    <a:ext uri="{9D8B030D-6E8A-4147-A177-3AD203B41FA5}">
                      <a16:colId xmlns:a16="http://schemas.microsoft.com/office/drawing/2014/main" val="136355682"/>
                    </a:ext>
                  </a:extLst>
                </a:gridCol>
                <a:gridCol w="825500">
                  <a:extLst>
                    <a:ext uri="{9D8B030D-6E8A-4147-A177-3AD203B41FA5}">
                      <a16:colId xmlns:a16="http://schemas.microsoft.com/office/drawing/2014/main" val="3056245274"/>
                    </a:ext>
                  </a:extLst>
                </a:gridCol>
                <a:gridCol w="901700">
                  <a:extLst>
                    <a:ext uri="{9D8B030D-6E8A-4147-A177-3AD203B41FA5}">
                      <a16:colId xmlns:a16="http://schemas.microsoft.com/office/drawing/2014/main" val="3707524201"/>
                    </a:ext>
                  </a:extLst>
                </a:gridCol>
                <a:gridCol w="698500">
                  <a:extLst>
                    <a:ext uri="{9D8B030D-6E8A-4147-A177-3AD203B41FA5}">
                      <a16:colId xmlns:a16="http://schemas.microsoft.com/office/drawing/2014/main" val="724953700"/>
                    </a:ext>
                  </a:extLst>
                </a:gridCol>
                <a:gridCol w="787400">
                  <a:extLst>
                    <a:ext uri="{9D8B030D-6E8A-4147-A177-3AD203B41FA5}">
                      <a16:colId xmlns:a16="http://schemas.microsoft.com/office/drawing/2014/main" val="1752106964"/>
                    </a:ext>
                  </a:extLst>
                </a:gridCol>
                <a:gridCol w="1054100">
                  <a:extLst>
                    <a:ext uri="{9D8B030D-6E8A-4147-A177-3AD203B41FA5}">
                      <a16:colId xmlns:a16="http://schemas.microsoft.com/office/drawing/2014/main" val="3177271601"/>
                    </a:ext>
                  </a:extLst>
                </a:gridCol>
                <a:gridCol w="1244600">
                  <a:extLst>
                    <a:ext uri="{9D8B030D-6E8A-4147-A177-3AD203B41FA5}">
                      <a16:colId xmlns:a16="http://schemas.microsoft.com/office/drawing/2014/main" val="1100471397"/>
                    </a:ext>
                  </a:extLst>
                </a:gridCol>
                <a:gridCol w="1084686">
                  <a:extLst>
                    <a:ext uri="{9D8B030D-6E8A-4147-A177-3AD203B41FA5}">
                      <a16:colId xmlns:a16="http://schemas.microsoft.com/office/drawing/2014/main" val="10547696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Symbol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Security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Market Cap ($Billion)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Dividend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Yield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EPS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 Ratio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PEG Ratio (5-Year)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Price-Book Ratio</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875485252"/>
                  </a:ext>
                </a:extLst>
              </a:tr>
              <a:tr h="182880">
                <a:tc>
                  <a:txBody>
                    <a:bodyPr/>
                    <a:lstStyle/>
                    <a:p>
                      <a:pPr algn="l" fontAlgn="b"/>
                      <a:r>
                        <a:rPr lang="en-US" sz="1100" b="1" i="0" u="none" strike="noStrike">
                          <a:solidFill>
                            <a:srgbClr val="000000"/>
                          </a:solidFill>
                          <a:effectLst/>
                          <a:latin typeface="Calibri" panose="020F0502020204030204" pitchFamily="34" charset="0"/>
                        </a:rPr>
                        <a:t>JNJ</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Johnson &amp; Johnson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4.04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2.48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5.51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29.72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6.96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174938883"/>
                  </a:ext>
                </a:extLst>
              </a:tr>
              <a:tr h="182880">
                <a:tc>
                  <a:txBody>
                    <a:bodyPr/>
                    <a:lstStyle/>
                    <a:p>
                      <a:pPr algn="l" fontAlgn="b"/>
                      <a:r>
                        <a:rPr lang="en-US" sz="1100" b="1" i="0" u="none" strike="noStrike" dirty="0">
                          <a:solidFill>
                            <a:srgbClr val="000000"/>
                          </a:solidFill>
                          <a:effectLst/>
                          <a:latin typeface="Calibri" panose="020F0502020204030204" pitchFamily="34" charset="0"/>
                        </a:rPr>
                        <a:t>PFE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Pfizer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199.49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35.90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4.87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155422091"/>
                  </a:ext>
                </a:extLst>
              </a:tr>
              <a:tr h="182880">
                <a:tc>
                  <a:txBody>
                    <a:bodyPr/>
                    <a:lstStyle/>
                    <a:p>
                      <a:pPr algn="l" fontAlgn="b"/>
                      <a:r>
                        <a:rPr lang="en-US" sz="1100" b="1" i="0" u="none" strike="noStrike">
                          <a:solidFill>
                            <a:srgbClr val="000000"/>
                          </a:solidFill>
                          <a:effectLst/>
                          <a:latin typeface="Calibri" panose="020F0502020204030204" pitchFamily="34" charset="0"/>
                        </a:rPr>
                        <a:t>LLY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Lilly (Eli)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198.67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207.70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6.79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37.81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548354407"/>
                  </a:ext>
                </a:extLst>
              </a:tr>
              <a:tr h="182880">
                <a:tc>
                  <a:txBody>
                    <a:bodyPr/>
                    <a:lstStyle/>
                    <a:p>
                      <a:pPr algn="l" fontAlgn="b"/>
                      <a:r>
                        <a:rPr lang="en-US" sz="1100" b="1" i="0" u="none" strike="noStrike">
                          <a:solidFill>
                            <a:srgbClr val="000000"/>
                          </a:solidFill>
                          <a:effectLst/>
                          <a:latin typeface="Calibri" panose="020F0502020204030204" pitchFamily="34" charset="0"/>
                        </a:rPr>
                        <a:t>MRK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dirty="0">
                          <a:solidFill>
                            <a:srgbClr val="000000"/>
                          </a:solidFill>
                          <a:effectLst/>
                          <a:latin typeface="Calibri" panose="020F0502020204030204" pitchFamily="34" charset="0"/>
                        </a:rPr>
                        <a:t>Merck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196.53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291564085"/>
                  </a:ext>
                </a:extLst>
              </a:tr>
              <a:tr h="182880">
                <a:tc>
                  <a:txBody>
                    <a:bodyPr/>
                    <a:lstStyle/>
                    <a:p>
                      <a:pPr algn="l" fontAlgn="b"/>
                      <a:r>
                        <a:rPr lang="en-US" sz="1100" b="1" i="0" u="none" strike="noStrike">
                          <a:solidFill>
                            <a:srgbClr val="000000"/>
                          </a:solidFill>
                          <a:effectLst/>
                          <a:latin typeface="Calibri" panose="020F0502020204030204" pitchFamily="34" charset="0"/>
                        </a:rPr>
                        <a:t>ABBV</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AbbVie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181.02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102.64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4.57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22.45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20326476"/>
                  </a:ext>
                </a:extLst>
              </a:tr>
              <a:tr h="182880">
                <a:tc>
                  <a:txBody>
                    <a:bodyPr/>
                    <a:lstStyle/>
                    <a:p>
                      <a:pPr algn="l" fontAlgn="b"/>
                      <a:r>
                        <a:rPr lang="en-US" sz="1100" b="1" i="0" u="none" strike="noStrike">
                          <a:solidFill>
                            <a:srgbClr val="000000"/>
                          </a:solidFill>
                          <a:effectLst/>
                          <a:latin typeface="Calibri" panose="020F0502020204030204" pitchFamily="34" charset="0"/>
                        </a:rPr>
                        <a:t>ZTS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Zoetis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0.65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00607352"/>
                  </a:ext>
                </a:extLst>
              </a:tr>
              <a:tr h="182880">
                <a:tc>
                  <a:txBody>
                    <a:bodyPr/>
                    <a:lstStyle/>
                    <a:p>
                      <a:pPr algn="l" fontAlgn="b"/>
                      <a:r>
                        <a:rPr lang="en-US" sz="1100" b="1" i="0" u="none" strike="noStrike">
                          <a:solidFill>
                            <a:srgbClr val="000000"/>
                          </a:solidFill>
                          <a:effectLst/>
                          <a:latin typeface="Calibri" panose="020F0502020204030204" pitchFamily="34" charset="0"/>
                        </a:rPr>
                        <a:t>ALXN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Alexion Pharmaceuticals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156.03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36.21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956949046"/>
                  </a:ext>
                </a:extLst>
              </a:tr>
              <a:tr h="182880">
                <a:tc>
                  <a:txBody>
                    <a:bodyPr/>
                    <a:lstStyle/>
                    <a:p>
                      <a:pPr algn="l" fontAlgn="b"/>
                      <a:r>
                        <a:rPr lang="en-US" sz="1100" b="1" i="0" u="none" strike="noStrike">
                          <a:solidFill>
                            <a:srgbClr val="000000"/>
                          </a:solidFill>
                          <a:effectLst/>
                          <a:latin typeface="Calibri" panose="020F0502020204030204" pitchFamily="34" charset="0"/>
                        </a:rPr>
                        <a:t>VTRS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Viatris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17.32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387595175"/>
                  </a:ext>
                </a:extLst>
              </a:tr>
              <a:tr h="182880">
                <a:tc>
                  <a:txBody>
                    <a:bodyPr/>
                    <a:lstStyle/>
                    <a:p>
                      <a:pPr algn="l" fontAlgn="b"/>
                      <a:r>
                        <a:rPr lang="en-US" sz="1100" b="1" i="0" u="none" strike="noStrike">
                          <a:solidFill>
                            <a:srgbClr val="000000"/>
                          </a:solidFill>
                          <a:effectLst/>
                          <a:latin typeface="Calibri" panose="020F0502020204030204" pitchFamily="34" charset="0"/>
                        </a:rPr>
                        <a:t>CTLT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Catalent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dirty="0">
                          <a:solidFill>
                            <a:srgbClr val="000000"/>
                          </a:solidFill>
                          <a:effectLst/>
                          <a:latin typeface="Calibri" panose="020F0502020204030204" pitchFamily="34" charset="0"/>
                        </a:rPr>
                        <a:t>19.56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75.06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72108002"/>
                  </a:ext>
                </a:extLst>
              </a:tr>
              <a:tr h="182880">
                <a:tc>
                  <a:txBody>
                    <a:bodyPr/>
                    <a:lstStyle/>
                    <a:p>
                      <a:pPr algn="l" fontAlgn="b"/>
                      <a:r>
                        <a:rPr lang="en-US" sz="1100" b="1" i="0" u="none" strike="noStrike">
                          <a:solidFill>
                            <a:srgbClr val="000000"/>
                          </a:solidFill>
                          <a:effectLst/>
                          <a:latin typeface="Calibri" panose="020F0502020204030204" pitchFamily="34" charset="0"/>
                        </a:rPr>
                        <a:t>PRGO</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Perrigo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5.85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42.83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1.02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1556136"/>
                  </a:ext>
                </a:extLst>
              </a:tr>
            </a:tbl>
          </a:graphicData>
        </a:graphic>
      </p:graphicFrame>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8" name="Picture 7" descr="Chart&#10;&#10;Description automatically generated with medium confidence">
            <a:extLst>
              <a:ext uri="{FF2B5EF4-FFF2-40B4-BE49-F238E27FC236}">
                <a16:creationId xmlns:a16="http://schemas.microsoft.com/office/drawing/2014/main" id="{B59A6C27-BBAA-49AC-8529-25AA4B8697A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capital.</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pic>
        <p:nvPicPr>
          <p:cNvPr id="8" name="Content Placeholder 7" descr="Chart, bar chart&#10;&#10;Description automatically generated">
            <a:extLst>
              <a:ext uri="{FF2B5EF4-FFF2-40B4-BE49-F238E27FC236}">
                <a16:creationId xmlns:a16="http://schemas.microsoft.com/office/drawing/2014/main" id="{A63B1649-E9ED-427B-8258-F8A65F73F5D1}"/>
              </a:ext>
            </a:extLst>
          </p:cNvPr>
          <p:cNvPicPr>
            <a:picLocks noGrp="1" noChangeAspect="1"/>
          </p:cNvPicPr>
          <p:nvPr>
            <p:ph sz="half" idx="2"/>
          </p:nvPr>
        </p:nvPicPr>
        <p:blipFill>
          <a:blip r:embed="rId2"/>
          <a:stretch>
            <a:fillRect/>
          </a:stretch>
        </p:blipFill>
        <p:spPr>
          <a:xfrm>
            <a:off x="6416039" y="2804265"/>
            <a:ext cx="5202283" cy="3468189"/>
          </a:xfrm>
        </p:spPr>
      </p:pic>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Snapshot by Company</a:t>
            </a:r>
          </a:p>
        </p:txBody>
      </p:sp>
      <p:pic>
        <p:nvPicPr>
          <p:cNvPr id="6" name="Picture 5" descr="Graphical user interface, chart&#10;&#10;Description automatically generated">
            <a:extLst>
              <a:ext uri="{FF2B5EF4-FFF2-40B4-BE49-F238E27FC236}">
                <a16:creationId xmlns:a16="http://schemas.microsoft.com/office/drawing/2014/main" id="{5BEC89EF-6A84-48B9-9A12-99444A63933F}"/>
              </a:ext>
            </a:extLst>
          </p:cNvPr>
          <p:cNvPicPr>
            <a:picLocks noChangeAspect="1"/>
          </p:cNvPicPr>
          <p:nvPr/>
        </p:nvPicPr>
        <p:blipFill>
          <a:blip r:embed="rId3"/>
          <a:stretch>
            <a:fillRect/>
          </a:stretch>
        </p:blipFill>
        <p:spPr>
          <a:xfrm>
            <a:off x="205842" y="2804265"/>
            <a:ext cx="5945466" cy="3468189"/>
          </a:xfrm>
          <a:prstGeom prst="rect">
            <a:avLst/>
          </a:prstGeo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pic>
        <p:nvPicPr>
          <p:cNvPr id="8" name="Content Placeholder 7" descr="Chart, bar chart&#10;&#10;Description automatically generated">
            <a:extLst>
              <a:ext uri="{FF2B5EF4-FFF2-40B4-BE49-F238E27FC236}">
                <a16:creationId xmlns:a16="http://schemas.microsoft.com/office/drawing/2014/main" id="{A20A0B50-A200-4321-8C39-A1ECE85FDDF3}"/>
              </a:ext>
            </a:extLst>
          </p:cNvPr>
          <p:cNvPicPr>
            <a:picLocks noGrp="1" noChangeAspect="1"/>
          </p:cNvPicPr>
          <p:nvPr>
            <p:ph sz="half" idx="2"/>
          </p:nvPr>
        </p:nvPicPr>
        <p:blipFill>
          <a:blip r:embed="rId2"/>
          <a:stretch>
            <a:fillRect/>
          </a:stretch>
        </p:blipFill>
        <p:spPr>
          <a:xfrm>
            <a:off x="6315015" y="2804265"/>
            <a:ext cx="5202283" cy="3468189"/>
          </a:xfrm>
        </p:spPr>
      </p:pic>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3"/>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pic>
        <p:nvPicPr>
          <p:cNvPr id="8" name="Content Placeholder 7" descr="Chart, bar chart&#10;&#10;Description automatically generated">
            <a:extLst>
              <a:ext uri="{FF2B5EF4-FFF2-40B4-BE49-F238E27FC236}">
                <a16:creationId xmlns:a16="http://schemas.microsoft.com/office/drawing/2014/main" id="{B8EFC7A4-B5C4-416B-9A96-92D958CFEB0A}"/>
              </a:ext>
            </a:extLst>
          </p:cNvPr>
          <p:cNvPicPr>
            <a:picLocks noGrp="1" noChangeAspect="1"/>
          </p:cNvPicPr>
          <p:nvPr>
            <p:ph sz="half" idx="2"/>
          </p:nvPr>
        </p:nvPicPr>
        <p:blipFill>
          <a:blip r:embed="rId2"/>
          <a:stretch>
            <a:fillRect/>
          </a:stretch>
        </p:blipFill>
        <p:spPr>
          <a:xfrm>
            <a:off x="6246328" y="2804265"/>
            <a:ext cx="5534191" cy="3689461"/>
          </a:xfrm>
        </p:spPr>
      </p:pic>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3"/>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pic>
        <p:nvPicPr>
          <p:cNvPr id="8" name="Content Placeholder 7" descr="Chart, bar chart&#10;&#10;Description automatically generated">
            <a:extLst>
              <a:ext uri="{FF2B5EF4-FFF2-40B4-BE49-F238E27FC236}">
                <a16:creationId xmlns:a16="http://schemas.microsoft.com/office/drawing/2014/main" id="{BD5C0BA4-0270-47E1-9187-4E4D3DDD4554}"/>
              </a:ext>
            </a:extLst>
          </p:cNvPr>
          <p:cNvPicPr>
            <a:picLocks noGrp="1" noChangeAspect="1"/>
          </p:cNvPicPr>
          <p:nvPr>
            <p:ph sz="half" idx="2"/>
          </p:nvPr>
        </p:nvPicPr>
        <p:blipFill>
          <a:blip r:embed="rId2"/>
          <a:stretch>
            <a:fillRect/>
          </a:stretch>
        </p:blipFill>
        <p:spPr>
          <a:xfrm>
            <a:off x="6196174" y="2634258"/>
            <a:ext cx="5634499" cy="3756333"/>
          </a:xfrm>
        </p:spPr>
      </p:pic>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3"/>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4"/>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5"/>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6"/>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may be significantly overvalued compared to its’ peers in the pharmaceutical sector.</a:t>
            </a:r>
            <a:endParaRPr lang="en-US" sz="1600" dirty="0"/>
          </a:p>
        </p:txBody>
      </p:sp>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113</TotalTime>
  <Words>984</Words>
  <Application>Microsoft Office PowerPoint</Application>
  <PresentationFormat>Widescreen</PresentationFormat>
  <Paragraphs>225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vt:lpstr>
      <vt:lpstr>ROI </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cp:revision>
  <dcterms:created xsi:type="dcterms:W3CDTF">2021-02-01T20:56:05Z</dcterms:created>
  <dcterms:modified xsi:type="dcterms:W3CDTF">2021-02-02T16:05:57Z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