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D3B36"/>
    <a:srgbClr val="001F5D"/>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9" autoAdjust="0"/>
    <p:restoredTop sz="94714" autoAdjust="0"/>
  </p:normalViewPr>
  <p:slideViewPr>
    <p:cSldViewPr snapToGrid="0" snapToObjects="1" showGuides="1">
      <p:cViewPr>
        <p:scale>
          <a:sx n="28" d="100"/>
          <a:sy n="28" d="100"/>
        </p:scale>
        <p:origin x="3376" y="-504"/>
      </p:cViewPr>
      <p:guideLst>
        <p:guide orient="horz" pos="4316"/>
        <p:guide orient="horz" pos="375"/>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6" d="100"/>
          <a:sy n="76" d="100"/>
        </p:scale>
        <p:origin x="274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12/5/17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12/5/17</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2811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36213" y="65422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5353328" y="65422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353328" y="72811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2811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36213" y="65422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5353328" y="65422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353328" y="72811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extLst>
      <p:ext uri="{BB962C8B-B14F-4D97-AF65-F5344CB8AC3E}">
        <p14:creationId xmlns:p14="http://schemas.microsoft.com/office/powerpoint/2010/main" val="19239393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880953"/>
            <a:ext cx="6936975"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36213" y="7087666"/>
            <a:ext cx="6931501" cy="783016"/>
          </a:xfrm>
          <a:prstGeom prst="rect">
            <a:avLst/>
          </a:prstGeom>
          <a:noFill/>
        </p:spPr>
        <p:txBody>
          <a:bodyPr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622594" y="19232053"/>
            <a:ext cx="6938069"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36211" y="18480518"/>
            <a:ext cx="6932594"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7992578" y="7870631"/>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7992580" y="7087666"/>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7992580" y="28196756"/>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7992580" y="27403473"/>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710790" y="7087666"/>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710790" y="7880953"/>
            <a:ext cx="6930218"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2706864" y="18558829"/>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751309" y="19352112"/>
            <a:ext cx="687992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2710790" y="34002453"/>
            <a:ext cx="6930218" cy="783016"/>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2697538" y="34864438"/>
            <a:ext cx="693369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101963" y="3796231"/>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101963" y="2197726"/>
            <a:ext cx="22093415" cy="1376139"/>
          </a:xfrm>
          <a:prstGeom prst="rect">
            <a:avLst/>
          </a:prstGeom>
        </p:spPr>
        <p:txBody>
          <a:bodyPr lIns="77349" tIns="38675" rIns="77349" bIns="38675" anchor="t" anchorCtr="1">
            <a:norm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090899" y="355780"/>
            <a:ext cx="22093415" cy="1692719"/>
          </a:xfrm>
          <a:prstGeom prst="rect">
            <a:avLst/>
          </a:prstGeom>
        </p:spPr>
        <p:txBody>
          <a:bodyPr lIns="77349" tIns="38675" rIns="77349" bIns="38675" anchor="t" anchorCtr="1">
            <a:normAutofit/>
          </a:bodyPr>
          <a:lstStyle>
            <a:lvl1pPr marL="0" indent="0" algn="ctr">
              <a:buFontTx/>
              <a:buNone/>
              <a:defRPr sz="98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2811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36213" y="65422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5353328" y="65422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353328" y="72811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extLst>
      <p:ext uri="{BB962C8B-B14F-4D97-AF65-F5344CB8AC3E}">
        <p14:creationId xmlns:p14="http://schemas.microsoft.com/office/powerpoint/2010/main" val="15042019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2811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36213" y="65422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5353328" y="65422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353328" y="72811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extLst>
      <p:ext uri="{BB962C8B-B14F-4D97-AF65-F5344CB8AC3E}">
        <p14:creationId xmlns:p14="http://schemas.microsoft.com/office/powerpoint/2010/main" val="911854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oleObject" Target="../embeddings/oleObject2.bin"/><Relationship Id="rId12" Type="http://schemas.openxmlformats.org/officeDocument/2006/relationships/image" Target="../media/image2.wmf"/><Relationship Id="rId13" Type="http://schemas.openxmlformats.org/officeDocument/2006/relationships/oleObject" Target="../embeddings/oleObject3.bin"/><Relationship Id="rId14" Type="http://schemas.openxmlformats.org/officeDocument/2006/relationships/image" Target="../media/image3.wmf"/><Relationship Id="rId15" Type="http://schemas.openxmlformats.org/officeDocument/2006/relationships/image" Target="../media/image9.png"/><Relationship Id="rId16" Type="http://schemas.openxmlformats.org/officeDocument/2006/relationships/oleObject" Target="../embeddings/oleObject4.bin"/><Relationship Id="rId17" Type="http://schemas.openxmlformats.org/officeDocument/2006/relationships/image" Target="../media/image4.wmf"/><Relationship Id="rId18" Type="http://schemas.openxmlformats.org/officeDocument/2006/relationships/hyperlink" Target="http://www.facebook.com/pages/PosterPresentationscom/217914411419?v=app_4949752878&amp;ref=ts" TargetMode="External"/><Relationship Id="rId19"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vmlDrawing" Target="../drawings/vmlDrawing1.vml"/><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oleObject" Target="../embeddings/oleObject1.bin"/><Relationship Id="rId10"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0.jpeg"/><Relationship Id="rId10" Type="http://schemas.openxmlformats.org/officeDocument/2006/relationships/oleObject" Target="../embeddings/oleObject5.bin"/><Relationship Id="rId11" Type="http://schemas.openxmlformats.org/officeDocument/2006/relationships/image" Target="../media/image1.wmf"/><Relationship Id="rId12" Type="http://schemas.openxmlformats.org/officeDocument/2006/relationships/oleObject" Target="../embeddings/oleObject6.bin"/><Relationship Id="rId13" Type="http://schemas.openxmlformats.org/officeDocument/2006/relationships/image" Target="../media/image2.wmf"/><Relationship Id="rId14" Type="http://schemas.openxmlformats.org/officeDocument/2006/relationships/oleObject" Target="../embeddings/oleObject7.bin"/><Relationship Id="rId15" Type="http://schemas.openxmlformats.org/officeDocument/2006/relationships/image" Target="../media/image3.wmf"/><Relationship Id="rId16" Type="http://schemas.openxmlformats.org/officeDocument/2006/relationships/image" Target="../media/image9.png"/><Relationship Id="rId17" Type="http://schemas.openxmlformats.org/officeDocument/2006/relationships/oleObject" Target="../embeddings/oleObject8.bin"/><Relationship Id="rId18" Type="http://schemas.openxmlformats.org/officeDocument/2006/relationships/image" Target="../media/image4.wmf"/><Relationship Id="rId19"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theme" Target="../theme/theme2.xml"/><Relationship Id="rId5" Type="http://schemas.openxmlformats.org/officeDocument/2006/relationships/vmlDrawing" Target="../drawings/vmlDrawing2.vml"/><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30275213" cy="544068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42545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6" name="Rectangle 33"/>
          <p:cNvSpPr>
            <a:spLocks noChangeArrowheads="1"/>
          </p:cNvSpPr>
          <p:nvPr/>
        </p:nvSpPr>
        <p:spPr bwMode="auto">
          <a:xfrm>
            <a:off x="634515"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21" name="Rectangle 33"/>
          <p:cNvSpPr>
            <a:spLocks noChangeArrowheads="1"/>
          </p:cNvSpPr>
          <p:nvPr userDrawn="1"/>
        </p:nvSpPr>
        <p:spPr bwMode="auto">
          <a:xfrm>
            <a:off x="15349546"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grpSp>
        <p:nvGrpSpPr>
          <p:cNvPr id="23" name="Group 22"/>
          <p:cNvGrpSpPr/>
          <p:nvPr userDrawn="1"/>
        </p:nvGrpSpPr>
        <p:grpSpPr>
          <a:xfrm>
            <a:off x="-12658121" y="-48127"/>
            <a:ext cx="12259293" cy="42851889"/>
            <a:chOff x="-11225189" y="-1"/>
            <a:chExt cx="11018865" cy="38516022"/>
          </a:xfrm>
        </p:grpSpPr>
        <p:sp>
          <p:nvSpPr>
            <p:cNvPr id="24" name="Rectangle 23"/>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5"/>
            <a:stretch>
              <a:fillRect/>
            </a:stretch>
          </p:blipFill>
          <p:spPr>
            <a:xfrm>
              <a:off x="-10479105" y="12472417"/>
              <a:ext cx="1597666" cy="1201935"/>
            </a:xfrm>
            <a:prstGeom prst="rect">
              <a:avLst/>
            </a:prstGeom>
          </p:spPr>
        </p:pic>
        <p:pic>
          <p:nvPicPr>
            <p:cNvPr id="30" name="Picture 29"/>
            <p:cNvPicPr>
              <a:picLocks noChangeAspect="1"/>
            </p:cNvPicPr>
            <p:nvPr userDrawn="1"/>
          </p:nvPicPr>
          <p:blipFill>
            <a:blip r:embed="rId6"/>
            <a:stretch>
              <a:fillRect/>
            </a:stretch>
          </p:blipFill>
          <p:spPr>
            <a:xfrm>
              <a:off x="-10732765" y="19116994"/>
              <a:ext cx="9986808" cy="1053596"/>
            </a:xfrm>
            <a:prstGeom prst="rect">
              <a:avLst/>
            </a:prstGeom>
          </p:spPr>
        </p:pic>
        <p:grpSp>
          <p:nvGrpSpPr>
            <p:cNvPr id="32" name="Group 31"/>
            <p:cNvGrpSpPr/>
            <p:nvPr userDrawn="1"/>
          </p:nvGrpSpPr>
          <p:grpSpPr>
            <a:xfrm>
              <a:off x="-9744993" y="29384977"/>
              <a:ext cx="7531182" cy="2202634"/>
              <a:chOff x="-4470427" y="13701622"/>
              <a:chExt cx="3470785" cy="1011982"/>
            </a:xfrm>
          </p:grpSpPr>
          <p:grpSp>
            <p:nvGrpSpPr>
              <p:cNvPr id="46" name="Group 45"/>
              <p:cNvGrpSpPr/>
              <p:nvPr userDrawn="1"/>
            </p:nvGrpSpPr>
            <p:grpSpPr>
              <a:xfrm>
                <a:off x="-2783495" y="13745853"/>
                <a:ext cx="624431" cy="898924"/>
                <a:chOff x="-3958697" y="14964973"/>
                <a:chExt cx="779338" cy="1288152"/>
              </a:xfrm>
            </p:grpSpPr>
            <p:pic>
              <p:nvPicPr>
                <p:cNvPr id="52" name="Picture 51"/>
                <p:cNvPicPr>
                  <a:picLocks noChangeAspect="1"/>
                </p:cNvPicPr>
                <p:nvPr userDrawn="1"/>
              </p:nvPicPr>
              <p:blipFill>
                <a:blip r:embed="rId7"/>
                <a:stretch>
                  <a:fillRect/>
                </a:stretch>
              </p:blipFill>
              <p:spPr>
                <a:xfrm>
                  <a:off x="-3948160" y="14964973"/>
                  <a:ext cx="768801" cy="1090857"/>
                </a:xfrm>
                <a:prstGeom prst="rect">
                  <a:avLst/>
                </a:prstGeom>
              </p:spPr>
            </p:pic>
            <p:sp>
              <p:nvSpPr>
                <p:cNvPr id="53" name="TextBox 52"/>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13745867"/>
                <a:ext cx="1033517" cy="898915"/>
                <a:chOff x="-2921738" y="14889872"/>
                <a:chExt cx="1420279" cy="1235304"/>
              </a:xfrm>
            </p:grpSpPr>
            <p:pic>
              <p:nvPicPr>
                <p:cNvPr id="50" name="Picture 49"/>
                <p:cNvPicPr>
                  <a:picLocks noChangeAspect="1"/>
                </p:cNvPicPr>
                <p:nvPr userDrawn="1"/>
              </p:nvPicPr>
              <p:blipFill>
                <a:blip r:embed="rId7"/>
                <a:stretch>
                  <a:fillRect/>
                </a:stretch>
              </p:blipFill>
              <p:spPr>
                <a:xfrm>
                  <a:off x="-2921738" y="14889872"/>
                  <a:ext cx="1420279" cy="1029694"/>
                </a:xfrm>
                <a:prstGeom prst="rect">
                  <a:avLst/>
                </a:prstGeom>
              </p:spPr>
            </p:pic>
            <p:sp>
              <p:nvSpPr>
                <p:cNvPr id="51" name="TextBox 50"/>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8"/>
              <a:stretch>
                <a:fillRect/>
              </a:stretch>
            </p:blipFill>
            <p:spPr>
              <a:xfrm>
                <a:off x="-4470427" y="13701622"/>
                <a:ext cx="1098742" cy="847761"/>
              </a:xfrm>
              <a:prstGeom prst="rect">
                <a:avLst/>
              </a:prstGeom>
            </p:spPr>
          </p:pic>
          <p:sp>
            <p:nvSpPr>
              <p:cNvPr id="49" name="TextBox 48"/>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573702" y="34554904"/>
              <a:ext cx="9344084" cy="2526502"/>
              <a:chOff x="-4835604" y="15859915"/>
              <a:chExt cx="4306270" cy="1160780"/>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03568838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1212"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4649322" y="15859915"/>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7521511"/>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1213" name="Image" r:id="rId11" imgW="1828440" imgH="1117440" progId="Photoshop.Image.13">
                      <p:embed/>
                    </p:oleObj>
                  </mc:Choice>
                  <mc:Fallback>
                    <p:oleObj name="Image" r:id="rId11" imgW="1828440" imgH="1117440" progId="Photoshop.Image.13">
                      <p:embed/>
                      <p:pic>
                        <p:nvPicPr>
                          <p:cNvPr id="0" name=""/>
                          <p:cNvPicPr/>
                          <p:nvPr/>
                        </p:nvPicPr>
                        <p:blipFill>
                          <a:blip r:embed="rId12"/>
                          <a:stretch>
                            <a:fillRect/>
                          </a:stretch>
                        </p:blipFill>
                        <p:spPr>
                          <a:xfrm>
                            <a:off x="-2572617" y="15863608"/>
                            <a:ext cx="1828800" cy="1117600"/>
                          </a:xfrm>
                          <a:prstGeom prst="rect">
                            <a:avLst/>
                          </a:prstGeom>
                        </p:spPr>
                      </p:pic>
                    </p:oleObj>
                  </mc:Fallback>
                </mc:AlternateContent>
              </a:graphicData>
            </a:graphic>
          </p:graphicFrame>
          <p:sp>
            <p:nvSpPr>
              <p:cNvPr id="41" name="TextBox 40"/>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30676632" y="0"/>
            <a:ext cx="12284832" cy="42803763"/>
            <a:chOff x="44157839" y="-55065"/>
            <a:chExt cx="11062139" cy="38543561"/>
          </a:xfrm>
        </p:grpSpPr>
        <p:sp>
          <p:nvSpPr>
            <p:cNvPr id="55" name="Rectangle 54"/>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4191269152"/>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1214" name="Image" r:id="rId13" imgW="4571280" imgH="1688760" progId="Photoshop.Image.13">
                    <p:embed/>
                  </p:oleObj>
                </mc:Choice>
                <mc:Fallback>
                  <p:oleObj name="Image" r:id="rId13" imgW="4571280" imgH="1688760" progId="Photoshop.Image.13">
                    <p:embed/>
                    <p:pic>
                      <p:nvPicPr>
                        <p:cNvPr id="0" name=""/>
                        <p:cNvPicPr/>
                        <p:nvPr/>
                      </p:nvPicPr>
                      <p:blipFill>
                        <a:blip r:embed="rId14"/>
                        <a:stretch>
                          <a:fillRect/>
                        </a:stretch>
                      </p:blipFill>
                      <p:spPr>
                        <a:xfrm>
                          <a:off x="46102925" y="4068480"/>
                          <a:ext cx="6955629" cy="2569718"/>
                        </a:xfrm>
                        <a:prstGeom prst="rect">
                          <a:avLst/>
                        </a:prstGeom>
                      </p:spPr>
                    </p:pic>
                  </p:oleObj>
                </mc:Fallback>
              </mc:AlternateContent>
            </a:graphicData>
          </a:graphic>
        </p:graphicFrame>
        <p:pic>
          <p:nvPicPr>
            <p:cNvPr id="57" name="Picture 56"/>
            <p:cNvPicPr>
              <a:picLocks noChangeAspect="1"/>
            </p:cNvPicPr>
            <p:nvPr userDrawn="1"/>
          </p:nvPicPr>
          <p:blipFill>
            <a:blip r:embed="rId15"/>
            <a:stretch>
              <a:fillRect/>
            </a:stretch>
          </p:blipFill>
          <p:spPr>
            <a:xfrm>
              <a:off x="44487207" y="9829102"/>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673021171"/>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1215" name="Image" r:id="rId16" imgW="1574280" imgH="1053720" progId="Photoshop.Image.13">
                    <p:embed/>
                  </p:oleObj>
                </mc:Choice>
                <mc:Fallback>
                  <p:oleObj name="Image" r:id="rId16" imgW="1574280" imgH="1053720" progId="Photoshop.Image.13">
                    <p:embed/>
                    <p:pic>
                      <p:nvPicPr>
                        <p:cNvPr id="0" name=""/>
                        <p:cNvPicPr/>
                        <p:nvPr/>
                      </p:nvPicPr>
                      <p:blipFill>
                        <a:blip r:embed="rId17"/>
                        <a:stretch>
                          <a:fillRect/>
                        </a:stretch>
                      </p:blipFill>
                      <p:spPr>
                        <a:xfrm>
                          <a:off x="44620659" y="15799252"/>
                          <a:ext cx="1482266" cy="992162"/>
                        </a:xfrm>
                        <a:prstGeom prst="rect">
                          <a:avLst/>
                        </a:prstGeom>
                      </p:spPr>
                    </p:pic>
                  </p:oleObj>
                </mc:Fallback>
              </mc:AlternateContent>
            </a:graphicData>
          </a:graphic>
        </p:graphicFrame>
        <p:grpSp>
          <p:nvGrpSpPr>
            <p:cNvPr id="59" name="Group 58"/>
            <p:cNvGrpSpPr/>
            <p:nvPr userDrawn="1"/>
          </p:nvGrpSpPr>
          <p:grpSpPr>
            <a:xfrm>
              <a:off x="44487207" y="35164894"/>
              <a:ext cx="10354213" cy="1265612"/>
              <a:chOff x="44200453" y="33317650"/>
              <a:chExt cx="9771399" cy="1090622"/>
            </a:xfrm>
          </p:grpSpPr>
          <p:sp>
            <p:nvSpPr>
              <p:cNvPr id="61" name="Rounded Rectangle 60"/>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8"/>
              </p:cNvPr>
              <p:cNvPicPr>
                <a:picLocks noChangeAspect="1" noChangeArrowheads="1"/>
              </p:cNvPicPr>
              <p:nvPr userDrawn="1"/>
            </p:nvPicPr>
            <p:blipFill>
              <a:blip r:embed="rId19" cstate="print"/>
              <a:srcRect/>
              <a:stretch>
                <a:fillRect/>
              </a:stretch>
            </p:blipFill>
            <p:spPr bwMode="auto">
              <a:xfrm>
                <a:off x="44326393" y="33415984"/>
                <a:ext cx="914401" cy="914399"/>
              </a:xfrm>
              <a:prstGeom prst="rect">
                <a:avLst/>
              </a:prstGeom>
              <a:noFill/>
              <a:ln>
                <a:noFill/>
              </a:ln>
            </p:spPr>
          </p:pic>
          <p:sp>
            <p:nvSpPr>
              <p:cNvPr id="63" name="TextBox 62"/>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79241" y="36784614"/>
              <a:ext cx="6870215" cy="1260334"/>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
        <p:nvSpPr>
          <p:cNvPr id="36" name="Text Box 14"/>
          <p:cNvSpPr txBox="1">
            <a:spLocks noChangeArrowheads="1"/>
          </p:cNvSpPr>
          <p:nvPr userDrawn="1"/>
        </p:nvSpPr>
        <p:spPr bwMode="auto">
          <a:xfrm>
            <a:off x="1432294" y="41948434"/>
            <a:ext cx="2636977" cy="337227"/>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 id="2147483705" r:id="rId2"/>
  </p:sldLayoutIdLst>
  <p:timing>
    <p:tnLst>
      <p:par>
        <p:cT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0275213" cy="516636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8" name="Rectangle 33"/>
          <p:cNvSpPr>
            <a:spLocks noChangeArrowheads="1"/>
          </p:cNvSpPr>
          <p:nvPr/>
        </p:nvSpPr>
        <p:spPr bwMode="auto">
          <a:xfrm>
            <a:off x="630735" y="6002905"/>
            <a:ext cx="29010460" cy="3580274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01397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grpSp>
        <p:nvGrpSpPr>
          <p:cNvPr id="36" name="Group 35"/>
          <p:cNvGrpSpPr/>
          <p:nvPr userDrawn="1"/>
        </p:nvGrpSpPr>
        <p:grpSpPr>
          <a:xfrm>
            <a:off x="-12658121" y="-48127"/>
            <a:ext cx="12259293" cy="42851889"/>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6"/>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7"/>
            <a:stretch>
              <a:fillRect/>
            </a:stretch>
          </p:blipFill>
          <p:spPr>
            <a:xfrm>
              <a:off x="-10732765" y="19116994"/>
              <a:ext cx="9986808" cy="1053596"/>
            </a:xfrm>
            <a:prstGeom prst="rect">
              <a:avLst/>
            </a:prstGeom>
          </p:spPr>
        </p:pic>
        <p:grpSp>
          <p:nvGrpSpPr>
            <p:cNvPr id="41" name="Group 40"/>
            <p:cNvGrpSpPr/>
            <p:nvPr userDrawn="1"/>
          </p:nvGrpSpPr>
          <p:grpSpPr>
            <a:xfrm>
              <a:off x="-9744993" y="29384977"/>
              <a:ext cx="7531182" cy="2202634"/>
              <a:chOff x="-4470427" y="13701622"/>
              <a:chExt cx="3470785" cy="1011982"/>
            </a:xfrm>
          </p:grpSpPr>
          <p:grpSp>
            <p:nvGrpSpPr>
              <p:cNvPr id="49" name="Group 48"/>
              <p:cNvGrpSpPr/>
              <p:nvPr userDrawn="1"/>
            </p:nvGrpSpPr>
            <p:grpSpPr>
              <a:xfrm>
                <a:off x="-2783495" y="13745853"/>
                <a:ext cx="624431" cy="898924"/>
                <a:chOff x="-3958697" y="14964973"/>
                <a:chExt cx="779338" cy="1288152"/>
              </a:xfrm>
            </p:grpSpPr>
            <p:pic>
              <p:nvPicPr>
                <p:cNvPr id="70" name="Picture 69"/>
                <p:cNvPicPr>
                  <a:picLocks noChangeAspect="1"/>
                </p:cNvPicPr>
                <p:nvPr userDrawn="1"/>
              </p:nvPicPr>
              <p:blipFill>
                <a:blip r:embed="rId8"/>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8"/>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9"/>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2" name="Group 41"/>
            <p:cNvGrpSpPr/>
            <p:nvPr userDrawn="1"/>
          </p:nvGrpSpPr>
          <p:grpSpPr>
            <a:xfrm>
              <a:off x="-10573702" y="34554904"/>
              <a:ext cx="9344084" cy="2526502"/>
              <a:chOff x="-4835604" y="15859915"/>
              <a:chExt cx="4306270"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232"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2233" name="Image" r:id="rId12" imgW="1828440" imgH="1117440" progId="Photoshop.Image.13">
                      <p:embed/>
                    </p:oleObj>
                  </mc:Choice>
                  <mc:Fallback>
                    <p:oleObj name="Image" r:id="rId12" imgW="1828440" imgH="1117440" progId="Photoshop.Image.13">
                      <p:embed/>
                      <p:pic>
                        <p:nvPicPr>
                          <p:cNvPr id="0" name=""/>
                          <p:cNvPicPr/>
                          <p:nvPr/>
                        </p:nvPicPr>
                        <p:blipFill>
                          <a:blip r:embed="rId13"/>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82" name="Group 81"/>
          <p:cNvGrpSpPr/>
          <p:nvPr userDrawn="1"/>
        </p:nvGrpSpPr>
        <p:grpSpPr>
          <a:xfrm>
            <a:off x="30676632" y="0"/>
            <a:ext cx="12284832"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2234" name="Image" r:id="rId14" imgW="4571280" imgH="1688760" progId="Photoshop.Image.13">
                    <p:embed/>
                  </p:oleObj>
                </mc:Choice>
                <mc:Fallback>
                  <p:oleObj name="Image" r:id="rId14" imgW="4571280" imgH="1688760" progId="Photoshop.Image.13">
                    <p:embed/>
                    <p:pic>
                      <p:nvPicPr>
                        <p:cNvPr id="0" name=""/>
                        <p:cNvPicPr/>
                        <p:nvPr/>
                      </p:nvPicPr>
                      <p:blipFill>
                        <a:blip r:embed="rId15"/>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6"/>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2235" name="Image" r:id="rId17" imgW="1574280" imgH="1053720" progId="Photoshop.Image.13">
                    <p:embed/>
                  </p:oleObj>
                </mc:Choice>
                <mc:Fallback>
                  <p:oleObj name="Image" r:id="rId17" imgW="1574280" imgH="1053720" progId="Photoshop.Image.13">
                    <p:embed/>
                    <p:pic>
                      <p:nvPicPr>
                        <p:cNvPr id="0" name=""/>
                        <p:cNvPicPr/>
                        <p:nvPr/>
                      </p:nvPicPr>
                      <p:blipFill>
                        <a:blip r:embed="rId18"/>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9"/>
              </p:cNvPr>
              <p:cNvPicPr>
                <a:picLocks noChangeAspect="1" noChangeArrowheads="1"/>
              </p:cNvPicPr>
              <p:nvPr userDrawn="1"/>
            </p:nvPicPr>
            <p:blipFill>
              <a:blip r:embed="rId20"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5" name="TextBox 34"/>
          <p:cNvSpPr txBox="1"/>
          <p:nvPr userDrawn="1"/>
        </p:nvSpPr>
        <p:spPr>
          <a:xfrm>
            <a:off x="31033558" y="4091155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
        <p:nvSpPr>
          <p:cNvPr id="45" name="Text Box 14"/>
          <p:cNvSpPr txBox="1">
            <a:spLocks noChangeArrowheads="1"/>
          </p:cNvSpPr>
          <p:nvPr userDrawn="1"/>
        </p:nvSpPr>
        <p:spPr bwMode="auto">
          <a:xfrm>
            <a:off x="1432294" y="41948434"/>
            <a:ext cx="2636977" cy="337227"/>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 id="2147483660" r:id="rId2"/>
    <p:sldLayoutId id="2147483673" r:id="rId3"/>
  </p:sldLayoutIdLst>
  <p:timing>
    <p:tnLst>
      <p:par>
        <p:cT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7.png"/><Relationship Id="rId20" Type="http://schemas.openxmlformats.org/officeDocument/2006/relationships/image" Target="../media/image28.png"/><Relationship Id="rId21" Type="http://schemas.openxmlformats.org/officeDocument/2006/relationships/image" Target="../media/image29.png"/><Relationship Id="rId22" Type="http://schemas.openxmlformats.org/officeDocument/2006/relationships/image" Target="../media/image30.png"/><Relationship Id="rId10" Type="http://schemas.openxmlformats.org/officeDocument/2006/relationships/image" Target="../media/image18.png"/><Relationship Id="rId11" Type="http://schemas.openxmlformats.org/officeDocument/2006/relationships/image" Target="../media/image19.png"/><Relationship Id="rId12" Type="http://schemas.openxmlformats.org/officeDocument/2006/relationships/image" Target="../media/image20.png"/><Relationship Id="rId13" Type="http://schemas.openxmlformats.org/officeDocument/2006/relationships/image" Target="../media/image21.png"/><Relationship Id="rId14" Type="http://schemas.openxmlformats.org/officeDocument/2006/relationships/image" Target="../media/image22.png"/><Relationship Id="rId15" Type="http://schemas.openxmlformats.org/officeDocument/2006/relationships/image" Target="../media/image23.png"/><Relationship Id="rId16" Type="http://schemas.openxmlformats.org/officeDocument/2006/relationships/image" Target="../media/image24.png"/><Relationship Id="rId17" Type="http://schemas.openxmlformats.org/officeDocument/2006/relationships/image" Target="../media/image25.png"/><Relationship Id="rId18" Type="http://schemas.openxmlformats.org/officeDocument/2006/relationships/image" Target="../media/image26.png"/><Relationship Id="rId19" Type="http://schemas.openxmlformats.org/officeDocument/2006/relationships/image" Target="../media/image2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99"/>
          <p:cNvSpPr/>
          <p:nvPr/>
        </p:nvSpPr>
        <p:spPr>
          <a:xfrm>
            <a:off x="-1" y="5584595"/>
            <a:ext cx="30275213" cy="37219168"/>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42" name="Rectangle 141"/>
          <p:cNvSpPr/>
          <p:nvPr/>
        </p:nvSpPr>
        <p:spPr>
          <a:xfrm>
            <a:off x="15365427" y="13350670"/>
            <a:ext cx="14393109" cy="1408133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7" name="Rectangle 16"/>
          <p:cNvSpPr/>
          <p:nvPr/>
        </p:nvSpPr>
        <p:spPr>
          <a:xfrm>
            <a:off x="540327" y="6409694"/>
            <a:ext cx="14393109" cy="1237707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83" name="Text Placeholder 382"/>
          <p:cNvSpPr>
            <a:spLocks noGrp="1"/>
          </p:cNvSpPr>
          <p:nvPr>
            <p:ph type="body" sz="quarter" idx="150"/>
          </p:nvPr>
        </p:nvSpPr>
        <p:spPr>
          <a:xfrm>
            <a:off x="1" y="3258671"/>
            <a:ext cx="30275212" cy="1836338"/>
          </a:xfrm>
        </p:spPr>
        <p:txBody>
          <a:bodyPr>
            <a:noAutofit/>
          </a:bodyPr>
          <a:lstStyle/>
          <a:p>
            <a:r>
              <a:rPr lang="en-US" sz="3200" b="1" baseline="30000" dirty="0" smtClean="0">
                <a:latin typeface="Tahoma" charset="0"/>
                <a:ea typeface="Tahoma" charset="0"/>
                <a:cs typeface="Tahoma" charset="0"/>
              </a:rPr>
              <a:t>1</a:t>
            </a:r>
            <a:r>
              <a:rPr lang="en-US" sz="3200" b="1" dirty="0" smtClean="0">
                <a:latin typeface="Tahoma" charset="0"/>
                <a:ea typeface="Tahoma" charset="0"/>
                <a:cs typeface="Tahoma" charset="0"/>
              </a:rPr>
              <a:t> Department of Electrical and Computer </a:t>
            </a:r>
            <a:r>
              <a:rPr lang="en-US" sz="3200" b="1" dirty="0" smtClean="0">
                <a:latin typeface="Tahoma" charset="0"/>
                <a:ea typeface="Tahoma" charset="0"/>
                <a:cs typeface="Tahoma" charset="0"/>
              </a:rPr>
              <a:t>Engineering</a:t>
            </a:r>
            <a:endParaRPr lang="en-US" sz="3200" b="1" dirty="0" smtClean="0">
              <a:latin typeface="Tahoma" charset="0"/>
              <a:ea typeface="Tahoma" charset="0"/>
              <a:cs typeface="Tahoma" charset="0"/>
            </a:endParaRPr>
          </a:p>
          <a:p>
            <a:r>
              <a:rPr lang="en-US" sz="3200" b="1" baseline="30000" dirty="0">
                <a:latin typeface="Tahoma" charset="0"/>
                <a:ea typeface="Tahoma" charset="0"/>
                <a:cs typeface="Tahoma" charset="0"/>
              </a:rPr>
              <a:t>2</a:t>
            </a:r>
            <a:r>
              <a:rPr lang="en-US" sz="3200" b="1" dirty="0" smtClean="0">
                <a:latin typeface="Tahoma" charset="0"/>
                <a:ea typeface="Tahoma" charset="0"/>
                <a:cs typeface="Tahoma" charset="0"/>
              </a:rPr>
              <a:t> Department of Bioengineering</a:t>
            </a:r>
          </a:p>
          <a:p>
            <a:r>
              <a:rPr lang="en-US" sz="3200" b="1" i="1" dirty="0" smtClean="0">
                <a:latin typeface="Tahoma" charset="0"/>
                <a:ea typeface="Tahoma" charset="0"/>
                <a:cs typeface="Tahoma" charset="0"/>
              </a:rPr>
              <a:t>University </a:t>
            </a:r>
            <a:r>
              <a:rPr lang="en-US" sz="3200" b="1" i="1" dirty="0" smtClean="0">
                <a:latin typeface="Tahoma" charset="0"/>
                <a:ea typeface="Tahoma" charset="0"/>
                <a:cs typeface="Tahoma" charset="0"/>
              </a:rPr>
              <a:t>of California, San Diego, La Jolla, CA, USA</a:t>
            </a:r>
            <a:endParaRPr lang="en-US" sz="3200" b="1" i="1" dirty="0">
              <a:latin typeface="Tahoma" charset="0"/>
              <a:ea typeface="Tahoma" charset="0"/>
              <a:cs typeface="Tahoma" charset="0"/>
            </a:endParaRPr>
          </a:p>
        </p:txBody>
      </p:sp>
      <p:sp>
        <p:nvSpPr>
          <p:cNvPr id="384" name="Text Placeholder 383"/>
          <p:cNvSpPr>
            <a:spLocks noGrp="1"/>
          </p:cNvSpPr>
          <p:nvPr>
            <p:ph type="body" sz="quarter" idx="151"/>
          </p:nvPr>
        </p:nvSpPr>
        <p:spPr>
          <a:xfrm>
            <a:off x="1" y="2065877"/>
            <a:ext cx="30275212" cy="712455"/>
          </a:xfrm>
        </p:spPr>
        <p:txBody>
          <a:bodyPr>
            <a:noAutofit/>
          </a:bodyPr>
          <a:lstStyle/>
          <a:p>
            <a:r>
              <a:rPr lang="en-US" sz="5400" dirty="0" smtClean="0">
                <a:latin typeface="Tahoma" charset="0"/>
                <a:ea typeface="Tahoma" charset="0"/>
                <a:cs typeface="Tahoma" charset="0"/>
              </a:rPr>
              <a:t>Gabriel </a:t>
            </a:r>
            <a:r>
              <a:rPr lang="en-US" sz="5400" dirty="0" smtClean="0">
                <a:latin typeface="Tahoma" charset="0"/>
                <a:ea typeface="Tahoma" charset="0"/>
                <a:cs typeface="Tahoma" charset="0"/>
              </a:rPr>
              <a:t>Schamberg</a:t>
            </a:r>
            <a:r>
              <a:rPr lang="en-US" sz="5400" baseline="30000" dirty="0" smtClean="0">
                <a:latin typeface="Tahoma" charset="0"/>
                <a:ea typeface="Tahoma" charset="0"/>
                <a:cs typeface="Tahoma" charset="0"/>
              </a:rPr>
              <a:t>1</a:t>
            </a:r>
            <a:r>
              <a:rPr lang="en-US" sz="5400" dirty="0">
                <a:latin typeface="Tahoma" charset="0"/>
                <a:ea typeface="Tahoma" charset="0"/>
                <a:cs typeface="Tahoma" charset="0"/>
              </a:rPr>
              <a:t> </a:t>
            </a:r>
            <a:r>
              <a:rPr lang="en-US" sz="5400" dirty="0" smtClean="0">
                <a:latin typeface="Tahoma" charset="0"/>
                <a:ea typeface="Tahoma" charset="0"/>
                <a:cs typeface="Tahoma" charset="0"/>
              </a:rPr>
              <a:t>and Todd </a:t>
            </a:r>
            <a:r>
              <a:rPr lang="en-US" sz="5400" dirty="0" smtClean="0">
                <a:latin typeface="Tahoma" charset="0"/>
                <a:ea typeface="Tahoma" charset="0"/>
                <a:cs typeface="Tahoma" charset="0"/>
              </a:rPr>
              <a:t>P </a:t>
            </a:r>
            <a:r>
              <a:rPr lang="en-US" sz="5400" dirty="0" smtClean="0">
                <a:latin typeface="Tahoma" charset="0"/>
                <a:ea typeface="Tahoma" charset="0"/>
                <a:cs typeface="Tahoma" charset="0"/>
              </a:rPr>
              <a:t>Coleman</a:t>
            </a:r>
            <a:r>
              <a:rPr lang="en-US" sz="5400" baseline="30000" dirty="0">
                <a:latin typeface="Tahoma" charset="0"/>
                <a:ea typeface="Tahoma" charset="0"/>
                <a:cs typeface="Tahoma" charset="0"/>
              </a:rPr>
              <a:t>2</a:t>
            </a:r>
            <a:endParaRPr lang="en-US" sz="5400" baseline="30000" dirty="0">
              <a:latin typeface="Tahoma" charset="0"/>
              <a:ea typeface="Tahoma" charset="0"/>
              <a:cs typeface="Tahoma" charset="0"/>
            </a:endParaRPr>
          </a:p>
        </p:txBody>
      </p:sp>
      <p:sp>
        <p:nvSpPr>
          <p:cNvPr id="385" name="Text Placeholder 384"/>
          <p:cNvSpPr>
            <a:spLocks noGrp="1"/>
          </p:cNvSpPr>
          <p:nvPr>
            <p:ph type="body" sz="quarter" idx="153"/>
          </p:nvPr>
        </p:nvSpPr>
        <p:spPr>
          <a:xfrm>
            <a:off x="0" y="428625"/>
            <a:ext cx="30275213" cy="1797866"/>
          </a:xfrm>
        </p:spPr>
        <p:txBody>
          <a:bodyPr>
            <a:noAutofit/>
          </a:bodyPr>
          <a:lstStyle/>
          <a:p>
            <a:pPr>
              <a:spcBef>
                <a:spcPts val="0"/>
              </a:spcBef>
            </a:pPr>
            <a:r>
              <a:rPr lang="en-US" sz="8000" dirty="0" smtClean="0">
                <a:latin typeface="Tahoma" charset="0"/>
                <a:ea typeface="Tahoma" charset="0"/>
                <a:cs typeface="Tahoma" charset="0"/>
              </a:rPr>
              <a:t>A Sample Path Measure of Causal Influence</a:t>
            </a:r>
            <a:endParaRPr lang="en-US" sz="8000" dirty="0">
              <a:latin typeface="Tahoma" charset="0"/>
              <a:ea typeface="Tahoma" charset="0"/>
              <a:cs typeface="Tahoma"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68219" y="913597"/>
            <a:ext cx="3729469" cy="3729469"/>
          </a:xfrm>
          <a:prstGeom prst="rect">
            <a:avLst/>
          </a:prstGeom>
        </p:spPr>
      </p:pic>
      <p:sp>
        <p:nvSpPr>
          <p:cNvPr id="10" name="TextBox 9"/>
          <p:cNvSpPr txBox="1"/>
          <p:nvPr/>
        </p:nvSpPr>
        <p:spPr>
          <a:xfrm>
            <a:off x="540328" y="7662823"/>
            <a:ext cx="14354768" cy="1107996"/>
          </a:xfrm>
          <a:prstGeom prst="rect">
            <a:avLst/>
          </a:prstGeom>
          <a:noFill/>
        </p:spPr>
        <p:txBody>
          <a:bodyPr wrap="square" rtlCol="0">
            <a:spAutoFit/>
          </a:bodyPr>
          <a:lstStyle/>
          <a:p>
            <a:pPr marL="91440" algn="just"/>
            <a:r>
              <a:rPr lang="en-US" sz="3300" dirty="0" smtClean="0">
                <a:latin typeface="Tahoma" charset="0"/>
                <a:ea typeface="Tahoma" charset="0"/>
                <a:cs typeface="Tahoma" charset="0"/>
              </a:rPr>
              <a:t>In 1969, Granger proposed the following philosophy for detecting causal influence [1]:</a:t>
            </a:r>
          </a:p>
        </p:txBody>
      </p:sp>
      <p:sp>
        <p:nvSpPr>
          <p:cNvPr id="13" name="TextBox 12"/>
          <p:cNvSpPr txBox="1"/>
          <p:nvPr/>
        </p:nvSpPr>
        <p:spPr>
          <a:xfrm>
            <a:off x="540327" y="6528428"/>
            <a:ext cx="14393109" cy="1015663"/>
          </a:xfrm>
          <a:prstGeom prst="rect">
            <a:avLst/>
          </a:prstGeom>
          <a:noFill/>
        </p:spPr>
        <p:txBody>
          <a:bodyPr wrap="square" rtlCol="0" anchor="ctr">
            <a:spAutoFit/>
          </a:bodyPr>
          <a:lstStyle/>
          <a:p>
            <a:pPr marL="457200"/>
            <a:r>
              <a:rPr lang="en-US" sz="6000" b="1" dirty="0" smtClean="0">
                <a:latin typeface="Tahoma" charset="0"/>
                <a:ea typeface="Tahoma" charset="0"/>
                <a:cs typeface="Tahoma" charset="0"/>
              </a:rPr>
              <a:t>Introduction</a:t>
            </a:r>
            <a:endParaRPr lang="en-US" sz="6000" b="1" dirty="0">
              <a:latin typeface="Tahoma" charset="0"/>
              <a:ea typeface="Tahoma" charset="0"/>
              <a:cs typeface="Tahoma" charset="0"/>
            </a:endParaRPr>
          </a:p>
        </p:txBody>
      </p:sp>
      <p:sp>
        <p:nvSpPr>
          <p:cNvPr id="50" name="TextBox 49"/>
          <p:cNvSpPr txBox="1"/>
          <p:nvPr/>
        </p:nvSpPr>
        <p:spPr>
          <a:xfrm>
            <a:off x="221929" y="39279453"/>
            <a:ext cx="14846857" cy="3416320"/>
          </a:xfrm>
          <a:prstGeom prst="rect">
            <a:avLst/>
          </a:prstGeom>
          <a:noFill/>
        </p:spPr>
        <p:txBody>
          <a:bodyPr wrap="square" rtlCol="0">
            <a:spAutoFit/>
          </a:bodyPr>
          <a:lstStyle/>
          <a:p>
            <a:r>
              <a:rPr lang="en-US" sz="2400" dirty="0" smtClean="0">
                <a:latin typeface="Tahoma" charset="0"/>
                <a:ea typeface="Tahoma" charset="0"/>
                <a:cs typeface="Tahoma" charset="0"/>
              </a:rPr>
              <a:t>[</a:t>
            </a:r>
            <a:r>
              <a:rPr lang="en-US" sz="2400" dirty="0">
                <a:latin typeface="Tahoma" charset="0"/>
                <a:ea typeface="Tahoma" charset="0"/>
                <a:cs typeface="Tahoma" charset="0"/>
              </a:rPr>
              <a:t>1</a:t>
            </a:r>
            <a:r>
              <a:rPr lang="en-US" sz="2400" dirty="0" smtClean="0">
                <a:latin typeface="Tahoma" charset="0"/>
                <a:ea typeface="Tahoma" charset="0"/>
                <a:cs typeface="Tahoma" charset="0"/>
              </a:rPr>
              <a:t>] </a:t>
            </a:r>
            <a:r>
              <a:rPr lang="en-US" sz="2400" dirty="0">
                <a:latin typeface="Tahoma" charset="0"/>
                <a:ea typeface="Tahoma" charset="0"/>
                <a:cs typeface="Tahoma" charset="0"/>
              </a:rPr>
              <a:t>C. W. Granger, “Investigating causal relations by </a:t>
            </a:r>
            <a:r>
              <a:rPr lang="en-US" sz="2400" dirty="0" smtClean="0">
                <a:latin typeface="Tahoma" charset="0"/>
                <a:ea typeface="Tahoma" charset="0"/>
                <a:cs typeface="Tahoma" charset="0"/>
              </a:rPr>
              <a:t>econometric </a:t>
            </a:r>
            <a:r>
              <a:rPr lang="en-US" sz="2400" dirty="0">
                <a:latin typeface="Tahoma" charset="0"/>
                <a:ea typeface="Tahoma" charset="0"/>
                <a:cs typeface="Tahoma" charset="0"/>
              </a:rPr>
              <a:t>models and cross-spectral methods,” </a:t>
            </a:r>
            <a:r>
              <a:rPr lang="en-US" sz="2400" i="1" dirty="0" err="1" smtClean="0">
                <a:latin typeface="Tahoma" charset="0"/>
                <a:ea typeface="Tahoma" charset="0"/>
                <a:cs typeface="Tahoma" charset="0"/>
              </a:rPr>
              <a:t>Econometrica</a:t>
            </a:r>
            <a:r>
              <a:rPr lang="en-US" sz="2400" i="1" dirty="0">
                <a:latin typeface="Tahoma" charset="0"/>
                <a:ea typeface="Tahoma" charset="0"/>
                <a:cs typeface="Tahoma" charset="0"/>
              </a:rPr>
              <a:t>: Journal of the Econometric Society</a:t>
            </a:r>
            <a:r>
              <a:rPr lang="en-US" sz="2400" dirty="0">
                <a:latin typeface="Tahoma" charset="0"/>
                <a:ea typeface="Tahoma" charset="0"/>
                <a:cs typeface="Tahoma" charset="0"/>
              </a:rPr>
              <a:t>, pp. 424–438, 1969</a:t>
            </a:r>
            <a:r>
              <a:rPr lang="en-US" sz="2400" dirty="0" smtClean="0">
                <a:latin typeface="Tahoma" charset="0"/>
                <a:ea typeface="Tahoma" charset="0"/>
                <a:cs typeface="Tahoma" charset="0"/>
              </a:rPr>
              <a:t>.</a:t>
            </a:r>
            <a:endParaRPr lang="en-US" sz="2400" dirty="0">
              <a:latin typeface="Tahoma" charset="0"/>
              <a:ea typeface="Tahoma" charset="0"/>
              <a:cs typeface="Tahoma" charset="0"/>
            </a:endParaRPr>
          </a:p>
          <a:p>
            <a:r>
              <a:rPr lang="en-US" sz="2400" dirty="0" smtClean="0">
                <a:latin typeface="Tahoma" charset="0"/>
                <a:ea typeface="Tahoma" charset="0"/>
                <a:cs typeface="Tahoma" charset="0"/>
              </a:rPr>
              <a:t>[</a:t>
            </a:r>
            <a:r>
              <a:rPr lang="en-US" sz="2400" dirty="0">
                <a:latin typeface="Tahoma" charset="0"/>
                <a:ea typeface="Tahoma" charset="0"/>
                <a:cs typeface="Tahoma" charset="0"/>
              </a:rPr>
              <a:t>2</a:t>
            </a:r>
            <a:r>
              <a:rPr lang="en-US" sz="2400" dirty="0" smtClean="0">
                <a:latin typeface="Tahoma" charset="0"/>
                <a:ea typeface="Tahoma" charset="0"/>
                <a:cs typeface="Tahoma" charset="0"/>
              </a:rPr>
              <a:t>] </a:t>
            </a:r>
            <a:r>
              <a:rPr lang="en-US" sz="2400" dirty="0">
                <a:latin typeface="Tahoma" charset="0"/>
                <a:ea typeface="Tahoma" charset="0"/>
                <a:cs typeface="Tahoma" charset="0"/>
              </a:rPr>
              <a:t>H. Marko, “The bidirectional communication theory–a generalization of information theory,” </a:t>
            </a:r>
            <a:r>
              <a:rPr lang="en-US" sz="2400" i="1" dirty="0">
                <a:latin typeface="Tahoma" charset="0"/>
                <a:ea typeface="Tahoma" charset="0"/>
                <a:cs typeface="Tahoma" charset="0"/>
              </a:rPr>
              <a:t>IEEE Transactions on communications</a:t>
            </a:r>
            <a:r>
              <a:rPr lang="en-US" sz="2400" dirty="0">
                <a:latin typeface="Tahoma" charset="0"/>
                <a:ea typeface="Tahoma" charset="0"/>
                <a:cs typeface="Tahoma" charset="0"/>
              </a:rPr>
              <a:t>, vol. 21, no. 12, pp. 1345–1351, 1973.</a:t>
            </a:r>
          </a:p>
          <a:p>
            <a:r>
              <a:rPr lang="en-US" sz="2400" dirty="0" smtClean="0">
                <a:latin typeface="Tahoma" charset="0"/>
                <a:ea typeface="Tahoma" charset="0"/>
                <a:cs typeface="Tahoma" charset="0"/>
              </a:rPr>
              <a:t>[3] J. Massey, “Causality, feedback, and directed information,” in </a:t>
            </a:r>
            <a:r>
              <a:rPr lang="en-US" sz="2400" i="1" dirty="0" smtClean="0">
                <a:latin typeface="Tahoma" charset="0"/>
                <a:ea typeface="Tahoma" charset="0"/>
                <a:cs typeface="Tahoma" charset="0"/>
              </a:rPr>
              <a:t>Proc. Int. </a:t>
            </a:r>
            <a:r>
              <a:rPr lang="en-US" sz="2400" i="1" dirty="0" err="1" smtClean="0">
                <a:latin typeface="Tahoma" charset="0"/>
                <a:ea typeface="Tahoma" charset="0"/>
                <a:cs typeface="Tahoma" charset="0"/>
              </a:rPr>
              <a:t>Symp</a:t>
            </a:r>
            <a:r>
              <a:rPr lang="en-US" sz="2400" i="1" dirty="0" smtClean="0">
                <a:latin typeface="Tahoma" charset="0"/>
                <a:ea typeface="Tahoma" charset="0"/>
                <a:cs typeface="Tahoma" charset="0"/>
              </a:rPr>
              <a:t>. Inf. Theory </a:t>
            </a:r>
            <a:r>
              <a:rPr lang="en-US" sz="2400" i="1" dirty="0" err="1" smtClean="0">
                <a:latin typeface="Tahoma" charset="0"/>
                <a:ea typeface="Tahoma" charset="0"/>
                <a:cs typeface="Tahoma" charset="0"/>
              </a:rPr>
              <a:t>Applic</a:t>
            </a:r>
            <a:r>
              <a:rPr lang="en-US" sz="2400" i="1" dirty="0" smtClean="0">
                <a:latin typeface="Tahoma" charset="0"/>
                <a:ea typeface="Tahoma" charset="0"/>
                <a:cs typeface="Tahoma" charset="0"/>
              </a:rPr>
              <a:t>.(ISITA-90)</a:t>
            </a:r>
            <a:r>
              <a:rPr lang="en-US" sz="2400" dirty="0" smtClean="0">
                <a:latin typeface="Tahoma" charset="0"/>
                <a:ea typeface="Tahoma" charset="0"/>
                <a:cs typeface="Tahoma" charset="0"/>
              </a:rPr>
              <a:t>, 1990, pp. 303-305</a:t>
            </a:r>
          </a:p>
          <a:p>
            <a:r>
              <a:rPr lang="en-US" sz="2400" dirty="0" smtClean="0">
                <a:latin typeface="Tahoma" charset="0"/>
                <a:ea typeface="Tahoma" charset="0"/>
                <a:cs typeface="Tahoma" charset="0"/>
              </a:rPr>
              <a:t>[4] T. Schreiber, “Measuring information transfer,” </a:t>
            </a:r>
            <a:r>
              <a:rPr lang="en-US" sz="2400" i="1" dirty="0" smtClean="0">
                <a:latin typeface="Tahoma" charset="0"/>
                <a:ea typeface="Tahoma" charset="0"/>
                <a:cs typeface="Tahoma" charset="0"/>
              </a:rPr>
              <a:t>Physical review letters</a:t>
            </a:r>
            <a:r>
              <a:rPr lang="en-US" sz="2400" dirty="0" smtClean="0">
                <a:latin typeface="Tahoma" charset="0"/>
                <a:ea typeface="Tahoma" charset="0"/>
                <a:cs typeface="Tahoma" charset="0"/>
              </a:rPr>
              <a:t>, vol. 85, no. 2, p. 461, 2000.</a:t>
            </a:r>
          </a:p>
          <a:p>
            <a:r>
              <a:rPr lang="en-US" sz="2400" dirty="0" smtClean="0">
                <a:latin typeface="Tahoma" charset="0"/>
                <a:ea typeface="Tahoma" charset="0"/>
                <a:cs typeface="Tahoma" charset="0"/>
              </a:rPr>
              <a:t>[5] N. </a:t>
            </a:r>
            <a:r>
              <a:rPr lang="en-US" sz="2400" dirty="0" err="1" smtClean="0">
                <a:latin typeface="Tahoma" charset="0"/>
                <a:ea typeface="Tahoma" charset="0"/>
                <a:cs typeface="Tahoma" charset="0"/>
              </a:rPr>
              <a:t>Merhav</a:t>
            </a:r>
            <a:r>
              <a:rPr lang="en-US" sz="2400" dirty="0" smtClean="0">
                <a:latin typeface="Tahoma" charset="0"/>
                <a:ea typeface="Tahoma" charset="0"/>
                <a:cs typeface="Tahoma" charset="0"/>
              </a:rPr>
              <a:t> and M. </a:t>
            </a:r>
            <a:r>
              <a:rPr lang="en-US" sz="2400" dirty="0" err="1" smtClean="0">
                <a:latin typeface="Tahoma" charset="0"/>
                <a:ea typeface="Tahoma" charset="0"/>
                <a:cs typeface="Tahoma" charset="0"/>
              </a:rPr>
              <a:t>Feder</a:t>
            </a:r>
            <a:r>
              <a:rPr lang="en-US" sz="2400" dirty="0" smtClean="0">
                <a:latin typeface="Tahoma" charset="0"/>
                <a:ea typeface="Tahoma" charset="0"/>
                <a:cs typeface="Tahoma" charset="0"/>
              </a:rPr>
              <a:t>, “Universal prediction,” </a:t>
            </a:r>
            <a:r>
              <a:rPr lang="en-US" sz="2400" i="1" dirty="0" smtClean="0">
                <a:latin typeface="Tahoma" charset="0"/>
                <a:ea typeface="Tahoma" charset="0"/>
                <a:cs typeface="Tahoma" charset="0"/>
              </a:rPr>
              <a:t>IEEE Transactions on Information Theory</a:t>
            </a:r>
            <a:r>
              <a:rPr lang="en-US" sz="2400" dirty="0" smtClean="0">
                <a:latin typeface="Tahoma" charset="0"/>
                <a:ea typeface="Tahoma" charset="0"/>
                <a:cs typeface="Tahoma" charset="0"/>
              </a:rPr>
              <a:t>, vol. 44, no. 6, pp. 2124-2147, 1998.</a:t>
            </a:r>
          </a:p>
        </p:txBody>
      </p:sp>
      <mc:AlternateContent xmlns:mc="http://schemas.openxmlformats.org/markup-compatibility/2006">
        <mc:Choice xmlns:a14="http://schemas.microsoft.com/office/drawing/2010/main" Requires="a14">
          <p:sp>
            <p:nvSpPr>
              <p:cNvPr id="28" name="TextBox 27"/>
              <p:cNvSpPr txBox="1"/>
              <p:nvPr/>
            </p:nvSpPr>
            <p:spPr>
              <a:xfrm>
                <a:off x="1902986" y="8895397"/>
                <a:ext cx="11962509" cy="1846659"/>
              </a:xfrm>
              <a:prstGeom prst="rect">
                <a:avLst/>
              </a:prstGeom>
              <a:solidFill>
                <a:schemeClr val="accent1">
                  <a:lumMod val="10000"/>
                  <a:lumOff val="90000"/>
                </a:schemeClr>
              </a:solidFill>
              <a:ln>
                <a:solidFill>
                  <a:schemeClr val="accent1"/>
                </a:solidFill>
              </a:ln>
            </p:spPr>
            <p:txBody>
              <a:bodyPr wrap="square" rtlCol="0">
                <a:spAutoFit/>
              </a:bodyPr>
              <a:lstStyle/>
              <a:p>
                <a:pPr algn="ctr"/>
                <a:r>
                  <a:rPr lang="en-US" sz="3800" i="1" dirty="0" smtClean="0">
                    <a:latin typeface="Tahoma" charset="0"/>
                    <a:ea typeface="Tahoma" charset="0"/>
                    <a:cs typeface="Tahoma" charset="0"/>
                  </a:rPr>
                  <a:t>We </a:t>
                </a:r>
                <a:r>
                  <a:rPr lang="en-US" sz="3800" i="1" dirty="0">
                    <a:latin typeface="Tahoma" charset="0"/>
                    <a:ea typeface="Tahoma" charset="0"/>
                    <a:cs typeface="Tahoma" charset="0"/>
                  </a:rPr>
                  <a:t>say </a:t>
                </a:r>
                <a:r>
                  <a:rPr lang="en-US" sz="3800" i="1" dirty="0">
                    <a:latin typeface="Tahoma" charset="0"/>
                    <a:ea typeface="Tahoma" charset="0"/>
                    <a:cs typeface="Tahoma" charset="0"/>
                  </a:rPr>
                  <a:t>that </a:t>
                </a:r>
                <a14:m>
                  <m:oMath xmlns:m="http://schemas.openxmlformats.org/officeDocument/2006/math">
                    <m:sSup>
                      <m:sSupPr>
                        <m:ctrlPr>
                          <a:rPr lang="en-US" sz="3800" i="1" dirty="0" smtClean="0">
                            <a:latin typeface="Cambria Math" charset="0"/>
                            <a:ea typeface="Tahoma" charset="0"/>
                            <a:cs typeface="Tahoma" charset="0"/>
                          </a:rPr>
                        </m:ctrlPr>
                      </m:sSupPr>
                      <m:e>
                        <m:r>
                          <a:rPr lang="en-US" sz="3800" b="0" i="1" dirty="0" smtClean="0">
                            <a:latin typeface="Cambria Math" charset="0"/>
                            <a:ea typeface="Tahoma" charset="0"/>
                            <a:cs typeface="Tahoma" charset="0"/>
                          </a:rPr>
                          <m:t>𝑌</m:t>
                        </m:r>
                      </m:e>
                      <m:sup>
                        <m:r>
                          <a:rPr lang="en-US" sz="3800" b="0" i="1" dirty="0" smtClean="0">
                            <a:latin typeface="Cambria Math" charset="0"/>
                            <a:ea typeface="Tahoma" charset="0"/>
                            <a:cs typeface="Tahoma" charset="0"/>
                          </a:rPr>
                          <m:t>𝑛</m:t>
                        </m:r>
                      </m:sup>
                    </m:sSup>
                  </m:oMath>
                </a14:m>
                <a:r>
                  <a:rPr lang="en-US" sz="3800" i="1" dirty="0">
                    <a:latin typeface="Tahoma" charset="0"/>
                    <a:ea typeface="Tahoma" charset="0"/>
                    <a:cs typeface="Tahoma" charset="0"/>
                  </a:rPr>
                  <a:t> </a:t>
                </a:r>
                <a:r>
                  <a:rPr lang="en-US" sz="3800" i="1" dirty="0">
                    <a:latin typeface="Tahoma" charset="0"/>
                    <a:ea typeface="Tahoma" charset="0"/>
                    <a:cs typeface="Tahoma" charset="0"/>
                  </a:rPr>
                  <a:t>is causing </a:t>
                </a:r>
                <a14:m>
                  <m:oMath xmlns:m="http://schemas.openxmlformats.org/officeDocument/2006/math">
                    <m:sSup>
                      <m:sSupPr>
                        <m:ctrlPr>
                          <a:rPr lang="en-US" sz="3800" i="1" dirty="0" smtClean="0">
                            <a:latin typeface="Cambria Math" charset="0"/>
                            <a:ea typeface="Tahoma" charset="0"/>
                            <a:cs typeface="Tahoma" charset="0"/>
                          </a:rPr>
                        </m:ctrlPr>
                      </m:sSupPr>
                      <m:e>
                        <m:r>
                          <a:rPr lang="en-US" sz="3800" b="0" i="1" dirty="0" smtClean="0">
                            <a:latin typeface="Cambria Math" charset="0"/>
                            <a:ea typeface="Tahoma" charset="0"/>
                            <a:cs typeface="Tahoma" charset="0"/>
                          </a:rPr>
                          <m:t>𝑋</m:t>
                        </m:r>
                      </m:e>
                      <m:sup>
                        <m:r>
                          <a:rPr lang="en-US" sz="3800" b="0" i="1" dirty="0" smtClean="0">
                            <a:latin typeface="Cambria Math" charset="0"/>
                            <a:ea typeface="Tahoma" charset="0"/>
                            <a:cs typeface="Tahoma" charset="0"/>
                          </a:rPr>
                          <m:t>𝑛</m:t>
                        </m:r>
                      </m:sup>
                    </m:sSup>
                    <m:r>
                      <a:rPr lang="en-US" sz="3800" b="0" i="1" dirty="0" smtClean="0">
                        <a:latin typeface="Cambria Math" charset="0"/>
                        <a:ea typeface="Tahoma" charset="0"/>
                        <a:cs typeface="Tahoma" charset="0"/>
                      </a:rPr>
                      <m:t> </m:t>
                    </m:r>
                  </m:oMath>
                </a14:m>
                <a:r>
                  <a:rPr lang="en-US" sz="3800" i="1" dirty="0">
                    <a:latin typeface="Tahoma" charset="0"/>
                    <a:ea typeface="Tahoma" charset="0"/>
                    <a:cs typeface="Tahoma" charset="0"/>
                  </a:rPr>
                  <a:t>if </a:t>
                </a:r>
                <a:r>
                  <a:rPr lang="en-US" sz="3800" i="1" dirty="0">
                    <a:latin typeface="Tahoma" charset="0"/>
                    <a:ea typeface="Tahoma" charset="0"/>
                    <a:cs typeface="Tahoma" charset="0"/>
                  </a:rPr>
                  <a:t>we are better </a:t>
                </a:r>
                <a:r>
                  <a:rPr lang="en-US" sz="3800" i="1" dirty="0">
                    <a:latin typeface="Tahoma" charset="0"/>
                    <a:ea typeface="Tahoma" charset="0"/>
                    <a:cs typeface="Tahoma" charset="0"/>
                  </a:rPr>
                  <a:t>able to </a:t>
                </a:r>
                <a:r>
                  <a:rPr lang="en-US" sz="3800" i="1" u="sng" dirty="0">
                    <a:latin typeface="Tahoma" charset="0"/>
                    <a:ea typeface="Tahoma" charset="0"/>
                    <a:cs typeface="Tahoma" charset="0"/>
                  </a:rPr>
                  <a:t>predict</a:t>
                </a:r>
                <a:r>
                  <a:rPr lang="en-US" sz="3800" i="1" dirty="0" smtClean="0">
                    <a:latin typeface="Tahoma" charset="0"/>
                    <a:ea typeface="Tahoma" charset="0"/>
                    <a:cs typeface="Tahoma" charset="0"/>
                  </a:rPr>
                  <a:t> </a:t>
                </a:r>
                <a14:m>
                  <m:oMath xmlns:m="http://schemas.openxmlformats.org/officeDocument/2006/math">
                    <m:sSup>
                      <m:sSupPr>
                        <m:ctrlPr>
                          <a:rPr lang="en-US" sz="3800" i="1" dirty="0">
                            <a:latin typeface="Cambria Math" charset="0"/>
                            <a:ea typeface="Tahoma" charset="0"/>
                            <a:cs typeface="Tahoma" charset="0"/>
                          </a:rPr>
                        </m:ctrlPr>
                      </m:sSupPr>
                      <m:e>
                        <m:r>
                          <a:rPr lang="en-US" sz="3800" b="0" i="1" dirty="0">
                            <a:latin typeface="Cambria Math" charset="0"/>
                            <a:ea typeface="Tahoma" charset="0"/>
                            <a:cs typeface="Tahoma" charset="0"/>
                          </a:rPr>
                          <m:t>𝑋</m:t>
                        </m:r>
                      </m:e>
                      <m:sup>
                        <m:r>
                          <a:rPr lang="en-US" sz="3800" b="0" i="1" dirty="0">
                            <a:latin typeface="Cambria Math" charset="0"/>
                            <a:ea typeface="Tahoma" charset="0"/>
                            <a:cs typeface="Tahoma" charset="0"/>
                          </a:rPr>
                          <m:t>𝑛</m:t>
                        </m:r>
                      </m:sup>
                    </m:sSup>
                  </m:oMath>
                </a14:m>
                <a:r>
                  <a:rPr lang="en-US" sz="3800" i="1" dirty="0" smtClean="0">
                    <a:latin typeface="Tahoma" charset="0"/>
                    <a:ea typeface="Tahoma" charset="0"/>
                    <a:cs typeface="Tahoma" charset="0"/>
                  </a:rPr>
                  <a:t> </a:t>
                </a:r>
                <a:r>
                  <a:rPr lang="en-US" sz="3800" i="1" dirty="0">
                    <a:latin typeface="Tahoma" charset="0"/>
                    <a:ea typeface="Tahoma" charset="0"/>
                    <a:cs typeface="Tahoma" charset="0"/>
                  </a:rPr>
                  <a:t>using all available </a:t>
                </a:r>
                <a:r>
                  <a:rPr lang="en-US" sz="3800" i="1" dirty="0">
                    <a:latin typeface="Tahoma" charset="0"/>
                    <a:ea typeface="Tahoma" charset="0"/>
                    <a:cs typeface="Tahoma" charset="0"/>
                  </a:rPr>
                  <a:t>information than </a:t>
                </a:r>
                <a:r>
                  <a:rPr lang="en-US" sz="3800" i="1" dirty="0">
                    <a:latin typeface="Tahoma" charset="0"/>
                    <a:ea typeface="Tahoma" charset="0"/>
                    <a:cs typeface="Tahoma" charset="0"/>
                  </a:rPr>
                  <a:t>if the </a:t>
                </a:r>
                <a:r>
                  <a:rPr lang="en-US" sz="3800" i="1" dirty="0">
                    <a:latin typeface="Tahoma" charset="0"/>
                    <a:ea typeface="Tahoma" charset="0"/>
                    <a:cs typeface="Tahoma" charset="0"/>
                  </a:rPr>
                  <a:t>information apart </a:t>
                </a:r>
                <a:r>
                  <a:rPr lang="en-US" sz="3800" i="1" dirty="0">
                    <a:latin typeface="Tahoma" charset="0"/>
                    <a:ea typeface="Tahoma" charset="0"/>
                    <a:cs typeface="Tahoma" charset="0"/>
                  </a:rPr>
                  <a:t>from</a:t>
                </a:r>
                <a:r>
                  <a:rPr lang="en-US" sz="3800" i="1" dirty="0" smtClean="0">
                    <a:latin typeface="Tahoma" charset="0"/>
                    <a:ea typeface="Tahoma" charset="0"/>
                    <a:cs typeface="Tahoma" charset="0"/>
                  </a:rPr>
                  <a:t> </a:t>
                </a:r>
                <a14:m>
                  <m:oMath xmlns:m="http://schemas.openxmlformats.org/officeDocument/2006/math">
                    <m:sSup>
                      <m:sSupPr>
                        <m:ctrlPr>
                          <a:rPr lang="en-US" sz="3800" i="1" dirty="0">
                            <a:latin typeface="Cambria Math" charset="0"/>
                            <a:ea typeface="Tahoma" charset="0"/>
                            <a:cs typeface="Tahoma" charset="0"/>
                          </a:rPr>
                        </m:ctrlPr>
                      </m:sSupPr>
                      <m:e>
                        <m:r>
                          <a:rPr lang="en-US" sz="3800" b="0" i="1" dirty="0">
                            <a:latin typeface="Cambria Math" charset="0"/>
                            <a:ea typeface="Tahoma" charset="0"/>
                            <a:cs typeface="Tahoma" charset="0"/>
                          </a:rPr>
                          <m:t>𝑌</m:t>
                        </m:r>
                      </m:e>
                      <m:sup>
                        <m:r>
                          <a:rPr lang="en-US" sz="3800" b="0" i="1" dirty="0">
                            <a:latin typeface="Cambria Math" charset="0"/>
                            <a:ea typeface="Tahoma" charset="0"/>
                            <a:cs typeface="Tahoma" charset="0"/>
                          </a:rPr>
                          <m:t>𝑛</m:t>
                        </m:r>
                      </m:sup>
                    </m:sSup>
                  </m:oMath>
                </a14:m>
                <a:r>
                  <a:rPr lang="en-US" sz="3800" i="1" dirty="0">
                    <a:latin typeface="Tahoma" charset="0"/>
                    <a:ea typeface="Tahoma" charset="0"/>
                    <a:cs typeface="Tahoma" charset="0"/>
                  </a:rPr>
                  <a:t>had </a:t>
                </a:r>
                <a:r>
                  <a:rPr lang="en-US" sz="3800" i="1" dirty="0">
                    <a:latin typeface="Tahoma" charset="0"/>
                    <a:ea typeface="Tahoma" charset="0"/>
                    <a:cs typeface="Tahoma" charset="0"/>
                  </a:rPr>
                  <a:t>been used</a:t>
                </a:r>
                <a:r>
                  <a:rPr lang="en-US" sz="3800" i="1" dirty="0" smtClean="0">
                    <a:latin typeface="Tahoma" charset="0"/>
                    <a:ea typeface="Tahoma" charset="0"/>
                    <a:cs typeface="Tahoma" charset="0"/>
                  </a:rPr>
                  <a:t>.</a:t>
                </a:r>
                <a:endParaRPr lang="en-US" sz="3800" i="1" dirty="0">
                  <a:latin typeface="Tahoma" charset="0"/>
                  <a:ea typeface="Tahoma" charset="0"/>
                  <a:cs typeface="Tahoma" charset="0"/>
                </a:endParaRPr>
              </a:p>
            </p:txBody>
          </p:sp>
        </mc:Choice>
        <mc:Fallback>
          <p:sp>
            <p:nvSpPr>
              <p:cNvPr id="28" name="TextBox 27"/>
              <p:cNvSpPr txBox="1">
                <a:spLocks noRot="1" noChangeAspect="1" noMove="1" noResize="1" noEditPoints="1" noAdjustHandles="1" noChangeArrowheads="1" noChangeShapeType="1" noTextEdit="1"/>
              </p:cNvSpPr>
              <p:nvPr/>
            </p:nvSpPr>
            <p:spPr>
              <a:xfrm>
                <a:off x="1902986" y="8895397"/>
                <a:ext cx="11962509" cy="1846659"/>
              </a:xfrm>
              <a:prstGeom prst="rect">
                <a:avLst/>
              </a:prstGeom>
              <a:blipFill rotWithShape="0">
                <a:blip r:embed="rId4"/>
                <a:stretch>
                  <a:fillRect t="-5574" r="-509" b="-11803"/>
                </a:stretch>
              </a:blipFill>
              <a:ln>
                <a:solidFill>
                  <a:schemeClr val="accent1"/>
                </a:solidFill>
              </a:ln>
            </p:spPr>
            <p:txBody>
              <a:bodyPr/>
              <a:lstStyle/>
              <a:p>
                <a:r>
                  <a:rPr lang="en-US">
                    <a:noFill/>
                  </a:rPr>
                  <a:t> </a:t>
                </a:r>
              </a:p>
            </p:txBody>
          </p:sp>
        </mc:Fallback>
      </mc:AlternateContent>
      <p:sp>
        <p:nvSpPr>
          <p:cNvPr id="89" name="TextBox 88"/>
          <p:cNvSpPr txBox="1"/>
          <p:nvPr/>
        </p:nvSpPr>
        <p:spPr>
          <a:xfrm>
            <a:off x="540328" y="10923861"/>
            <a:ext cx="14354768" cy="2123658"/>
          </a:xfrm>
          <a:prstGeom prst="rect">
            <a:avLst/>
          </a:prstGeom>
          <a:noFill/>
        </p:spPr>
        <p:txBody>
          <a:bodyPr wrap="square" rtlCol="0">
            <a:spAutoFit/>
          </a:bodyPr>
          <a:lstStyle/>
          <a:p>
            <a:pPr marL="91440" algn="just"/>
            <a:r>
              <a:rPr lang="en-US" sz="3300" dirty="0" smtClean="0">
                <a:latin typeface="Tahoma" charset="0"/>
                <a:ea typeface="Tahoma" charset="0"/>
                <a:cs typeface="Tahoma" charset="0"/>
              </a:rPr>
              <a:t>While his original treatment was limited to linear autoregressive Gaussian models, Granger’s philosophy has continued to motivate causality research. In particular, multiple </a:t>
            </a:r>
            <a:r>
              <a:rPr lang="en-US" sz="3300" i="1" dirty="0" smtClean="0">
                <a:latin typeface="Tahoma" charset="0"/>
                <a:ea typeface="Tahoma" charset="0"/>
                <a:cs typeface="Tahoma" charset="0"/>
              </a:rPr>
              <a:t>information theoretic</a:t>
            </a:r>
            <a:r>
              <a:rPr lang="en-US" sz="3300" dirty="0" smtClean="0">
                <a:latin typeface="Tahoma" charset="0"/>
                <a:ea typeface="Tahoma" charset="0"/>
                <a:cs typeface="Tahoma" charset="0"/>
              </a:rPr>
              <a:t> variations of Granger causality have emerged:</a:t>
            </a:r>
          </a:p>
        </p:txBody>
      </p:sp>
      <p:sp>
        <p:nvSpPr>
          <p:cNvPr id="30" name="TextBox 29"/>
          <p:cNvSpPr txBox="1"/>
          <p:nvPr/>
        </p:nvSpPr>
        <p:spPr>
          <a:xfrm>
            <a:off x="666037" y="13102186"/>
            <a:ext cx="6045797" cy="646331"/>
          </a:xfrm>
          <a:prstGeom prst="rect">
            <a:avLst/>
          </a:prstGeom>
          <a:noFill/>
        </p:spPr>
        <p:txBody>
          <a:bodyPr wrap="square" rtlCol="0">
            <a:spAutoFit/>
          </a:bodyPr>
          <a:lstStyle/>
          <a:p>
            <a:r>
              <a:rPr lang="en-US" sz="3600" i="1" dirty="0" smtClean="0">
                <a:latin typeface="Tahoma" charset="0"/>
                <a:ea typeface="Tahoma" charset="0"/>
                <a:cs typeface="Tahoma" charset="0"/>
              </a:rPr>
              <a:t>Directed Information [2][3]:</a:t>
            </a:r>
            <a:endParaRPr lang="en-US" sz="3600" dirty="0">
              <a:latin typeface="Times New Roman" panose="02020603050405020304" pitchFamily="18" charset="0"/>
              <a:cs typeface="Times New Roman" panose="02020603050405020304" pitchFamily="18" charset="0"/>
            </a:endParaRPr>
          </a:p>
        </p:txBody>
      </p:sp>
      <p:sp>
        <p:nvSpPr>
          <p:cNvPr id="96" name="TextBox 95"/>
          <p:cNvSpPr txBox="1"/>
          <p:nvPr/>
        </p:nvSpPr>
        <p:spPr>
          <a:xfrm>
            <a:off x="666037" y="14911800"/>
            <a:ext cx="6045797" cy="646331"/>
          </a:xfrm>
          <a:prstGeom prst="rect">
            <a:avLst/>
          </a:prstGeom>
          <a:noFill/>
        </p:spPr>
        <p:txBody>
          <a:bodyPr wrap="square" rtlCol="0">
            <a:spAutoFit/>
          </a:bodyPr>
          <a:lstStyle/>
          <a:p>
            <a:r>
              <a:rPr lang="en-US" sz="3600" i="1" dirty="0" smtClean="0">
                <a:latin typeface="Tahoma" charset="0"/>
                <a:ea typeface="Tahoma" charset="0"/>
                <a:cs typeface="Tahoma" charset="0"/>
              </a:rPr>
              <a:t>Transfer Entropy [4]:</a:t>
            </a:r>
            <a:endParaRPr lang="en-US" sz="3600" dirty="0">
              <a:latin typeface="Times New Roman" panose="02020603050405020304" pitchFamily="18" charset="0"/>
              <a:cs typeface="Times New Roman" panose="02020603050405020304" pitchFamily="18" charset="0"/>
            </a:endParaRPr>
          </a:p>
        </p:txBody>
      </p:sp>
      <p:sp>
        <p:nvSpPr>
          <p:cNvPr id="99" name="TextBox 98"/>
          <p:cNvSpPr txBox="1"/>
          <p:nvPr/>
        </p:nvSpPr>
        <p:spPr>
          <a:xfrm>
            <a:off x="540328" y="16498472"/>
            <a:ext cx="14354768" cy="2123658"/>
          </a:xfrm>
          <a:prstGeom prst="rect">
            <a:avLst/>
          </a:prstGeom>
          <a:noFill/>
        </p:spPr>
        <p:txBody>
          <a:bodyPr wrap="square" rtlCol="0">
            <a:spAutoFit/>
          </a:bodyPr>
          <a:lstStyle/>
          <a:p>
            <a:pPr marL="91440" algn="just"/>
            <a:r>
              <a:rPr lang="en-US" sz="3300" dirty="0" smtClean="0">
                <a:latin typeface="Tahoma" charset="0"/>
                <a:ea typeface="Tahoma" charset="0"/>
                <a:cs typeface="Tahoma" charset="0"/>
              </a:rPr>
              <a:t>These notions of information transfer apply more generally than the original Granger causality formulation as they do not rely on linearity or </a:t>
            </a:r>
            <a:r>
              <a:rPr lang="en-US" sz="3300" dirty="0" err="1" smtClean="0">
                <a:latin typeface="Tahoma" charset="0"/>
                <a:ea typeface="Tahoma" charset="0"/>
                <a:cs typeface="Tahoma" charset="0"/>
              </a:rPr>
              <a:t>Gaussianity</a:t>
            </a:r>
            <a:r>
              <a:rPr lang="en-US" sz="3300" dirty="0" smtClean="0">
                <a:latin typeface="Tahoma" charset="0"/>
                <a:ea typeface="Tahoma" charset="0"/>
                <a:cs typeface="Tahoma" charset="0"/>
              </a:rPr>
              <a:t>, however, all methods mentioned thus far rely on taking expectations over the sequences and are </a:t>
            </a:r>
            <a:r>
              <a:rPr lang="en-US" sz="3300" i="1" u="sng" dirty="0" smtClean="0">
                <a:latin typeface="Tahoma" charset="0"/>
                <a:ea typeface="Tahoma" charset="0"/>
                <a:cs typeface="Tahoma" charset="0"/>
              </a:rPr>
              <a:t>entirely determined by the underlying model</a:t>
            </a:r>
            <a:r>
              <a:rPr lang="en-US" sz="3300" dirty="0" smtClean="0">
                <a:latin typeface="Tahoma" charset="0"/>
                <a:ea typeface="Tahoma" charset="0"/>
                <a:cs typeface="Tahoma" charset="0"/>
              </a:rPr>
              <a:t>.</a:t>
            </a:r>
          </a:p>
        </p:txBody>
      </p:sp>
      <p:sp>
        <p:nvSpPr>
          <p:cNvPr id="101" name="Rectangle 100"/>
          <p:cNvSpPr/>
          <p:nvPr/>
        </p:nvSpPr>
        <p:spPr>
          <a:xfrm>
            <a:off x="540327" y="19060738"/>
            <a:ext cx="14393109" cy="10582228"/>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3" name="TextBox 102"/>
          <p:cNvSpPr txBox="1"/>
          <p:nvPr/>
        </p:nvSpPr>
        <p:spPr>
          <a:xfrm>
            <a:off x="540328" y="20313867"/>
            <a:ext cx="14354768" cy="2123658"/>
          </a:xfrm>
          <a:prstGeom prst="rect">
            <a:avLst/>
          </a:prstGeom>
          <a:noFill/>
        </p:spPr>
        <p:txBody>
          <a:bodyPr wrap="square" rtlCol="0">
            <a:spAutoFit/>
          </a:bodyPr>
          <a:lstStyle/>
          <a:p>
            <a:pPr marL="91440" algn="just"/>
            <a:r>
              <a:rPr lang="en-US" sz="3300" dirty="0" smtClean="0">
                <a:latin typeface="Tahoma" charset="0"/>
                <a:ea typeface="Tahoma" charset="0"/>
                <a:cs typeface="Tahoma" charset="0"/>
              </a:rPr>
              <a:t>We introduce a measure of causality that is dependent on the realization of a collection of processes. This is motivated by the fact that </a:t>
            </a:r>
            <a:r>
              <a:rPr lang="en-US" sz="3300" i="1" u="sng" dirty="0" smtClean="0">
                <a:latin typeface="Tahoma" charset="0"/>
                <a:ea typeface="Tahoma" charset="0"/>
                <a:cs typeface="Tahoma" charset="0"/>
              </a:rPr>
              <a:t>specific patterns may elicit greater causal influence than other patterns, even in stationary systems</a:t>
            </a:r>
            <a:r>
              <a:rPr lang="en-US" sz="3300" i="1" dirty="0" smtClean="0">
                <a:latin typeface="Tahoma" charset="0"/>
                <a:ea typeface="Tahoma" charset="0"/>
                <a:cs typeface="Tahoma" charset="0"/>
              </a:rPr>
              <a:t>.</a:t>
            </a:r>
          </a:p>
        </p:txBody>
      </p:sp>
      <p:sp>
        <p:nvSpPr>
          <p:cNvPr id="104" name="TextBox 103"/>
          <p:cNvSpPr txBox="1"/>
          <p:nvPr/>
        </p:nvSpPr>
        <p:spPr>
          <a:xfrm>
            <a:off x="540327" y="19179472"/>
            <a:ext cx="14393109" cy="1015663"/>
          </a:xfrm>
          <a:prstGeom prst="rect">
            <a:avLst/>
          </a:prstGeom>
          <a:noFill/>
        </p:spPr>
        <p:txBody>
          <a:bodyPr wrap="square" rtlCol="0" anchor="ctr">
            <a:spAutoFit/>
          </a:bodyPr>
          <a:lstStyle/>
          <a:p>
            <a:pPr marL="457200"/>
            <a:r>
              <a:rPr lang="en-US" sz="6000" b="1" dirty="0" smtClean="0">
                <a:latin typeface="Tahoma" charset="0"/>
                <a:ea typeface="Tahoma" charset="0"/>
                <a:cs typeface="Tahoma" charset="0"/>
              </a:rPr>
              <a:t>Sample Path Causal Measure</a:t>
            </a:r>
            <a:endParaRPr lang="en-US" sz="6000" b="1" dirty="0">
              <a:latin typeface="Tahoma" charset="0"/>
              <a:ea typeface="Tahoma" charset="0"/>
              <a:cs typeface="Tahoma" charset="0"/>
            </a:endParaRPr>
          </a:p>
        </p:txBody>
      </p:sp>
      <p:pic>
        <p:nvPicPr>
          <p:cNvPr id="3084" name="Picture 12" descr="http://latex2png.com/output/latex_4ecead81acdd6e0dbadfdc42f6e4ad5f.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6368" y="23704475"/>
            <a:ext cx="6572250" cy="533400"/>
          </a:xfrm>
          <a:prstGeom prst="rect">
            <a:avLst/>
          </a:prstGeom>
          <a:noFill/>
          <a:extLst>
            <a:ext uri="{909E8E84-426E-40DD-AFC4-6F175D3DCCD1}">
              <a14:hiddenFill xmlns:a14="http://schemas.microsoft.com/office/drawing/2010/main">
                <a:solidFill>
                  <a:srgbClr val="FFFFFF"/>
                </a:solidFill>
              </a14:hiddenFill>
            </a:ext>
          </a:extLst>
        </p:spPr>
      </p:pic>
      <p:sp>
        <p:nvSpPr>
          <p:cNvPr id="108" name="TextBox 107"/>
          <p:cNvSpPr txBox="1"/>
          <p:nvPr/>
        </p:nvSpPr>
        <p:spPr>
          <a:xfrm>
            <a:off x="666037" y="22809196"/>
            <a:ext cx="6045797" cy="646331"/>
          </a:xfrm>
          <a:prstGeom prst="rect">
            <a:avLst/>
          </a:prstGeom>
          <a:noFill/>
        </p:spPr>
        <p:txBody>
          <a:bodyPr wrap="square" rtlCol="0">
            <a:spAutoFit/>
          </a:bodyPr>
          <a:lstStyle/>
          <a:p>
            <a:r>
              <a:rPr lang="en-US" sz="3600" i="1" dirty="0" smtClean="0">
                <a:latin typeface="Tahoma" charset="0"/>
                <a:ea typeface="Tahoma" charset="0"/>
                <a:cs typeface="Tahoma" charset="0"/>
              </a:rPr>
              <a:t>Observed Processes:</a:t>
            </a:r>
            <a:endParaRPr lang="en-US" sz="3600" dirty="0">
              <a:latin typeface="Times New Roman" panose="02020603050405020304" pitchFamily="18" charset="0"/>
              <a:cs typeface="Times New Roman" panose="02020603050405020304" pitchFamily="18" charset="0"/>
            </a:endParaRPr>
          </a:p>
        </p:txBody>
      </p:sp>
      <p:pic>
        <p:nvPicPr>
          <p:cNvPr id="3086" name="Picture 14" descr="http://latex2png.com/output/latex_562a0d33f872d775666a3a69100b5f6f.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1022" y="25290373"/>
            <a:ext cx="8448675" cy="752475"/>
          </a:xfrm>
          <a:prstGeom prst="rect">
            <a:avLst/>
          </a:prstGeom>
          <a:noFill/>
          <a:extLst>
            <a:ext uri="{909E8E84-426E-40DD-AFC4-6F175D3DCCD1}">
              <a14:hiddenFill xmlns:a14="http://schemas.microsoft.com/office/drawing/2010/main">
                <a:solidFill>
                  <a:srgbClr val="FFFFFF"/>
                </a:solidFill>
              </a14:hiddenFill>
            </a:ext>
          </a:extLst>
        </p:spPr>
      </p:pic>
      <p:sp>
        <p:nvSpPr>
          <p:cNvPr id="109" name="TextBox 108"/>
          <p:cNvSpPr txBox="1"/>
          <p:nvPr/>
        </p:nvSpPr>
        <p:spPr>
          <a:xfrm>
            <a:off x="666037" y="24407978"/>
            <a:ext cx="7220663" cy="646331"/>
          </a:xfrm>
          <a:prstGeom prst="rect">
            <a:avLst/>
          </a:prstGeom>
          <a:noFill/>
        </p:spPr>
        <p:txBody>
          <a:bodyPr wrap="square" rtlCol="0">
            <a:spAutoFit/>
          </a:bodyPr>
          <a:lstStyle/>
          <a:p>
            <a:r>
              <a:rPr lang="en-US" sz="3600" i="1" dirty="0" smtClean="0">
                <a:latin typeface="Tahoma" charset="0"/>
                <a:ea typeface="Tahoma" charset="0"/>
                <a:cs typeface="Tahoma" charset="0"/>
              </a:rPr>
              <a:t>“Complete</a:t>
            </a:r>
            <a:r>
              <a:rPr lang="en-US" sz="3600" i="1" smtClean="0">
                <a:latin typeface="Tahoma" charset="0"/>
                <a:ea typeface="Tahoma" charset="0"/>
                <a:cs typeface="Tahoma" charset="0"/>
              </a:rPr>
              <a:t>” Distribution:</a:t>
            </a:r>
            <a:endParaRPr lang="en-US" sz="3600" dirty="0">
              <a:latin typeface="Times New Roman" panose="02020603050405020304" pitchFamily="18" charset="0"/>
              <a:cs typeface="Times New Roman" panose="02020603050405020304" pitchFamily="18" charset="0"/>
            </a:endParaRPr>
          </a:p>
        </p:txBody>
      </p:sp>
      <p:pic>
        <p:nvPicPr>
          <p:cNvPr id="3088" name="Picture 16" descr="http://latex2png.com/output/latex_1eb90e70ab84ec302dd1a70f4007b5ac.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47755" y="27101877"/>
            <a:ext cx="7229475" cy="752475"/>
          </a:xfrm>
          <a:prstGeom prst="rect">
            <a:avLst/>
          </a:prstGeom>
          <a:noFill/>
          <a:extLst>
            <a:ext uri="{909E8E84-426E-40DD-AFC4-6F175D3DCCD1}">
              <a14:hiddenFill xmlns:a14="http://schemas.microsoft.com/office/drawing/2010/main">
                <a:solidFill>
                  <a:srgbClr val="FFFFFF"/>
                </a:solidFill>
              </a14:hiddenFill>
            </a:ext>
          </a:extLst>
        </p:spPr>
      </p:pic>
      <p:sp>
        <p:nvSpPr>
          <p:cNvPr id="110" name="TextBox 109"/>
          <p:cNvSpPr txBox="1"/>
          <p:nvPr/>
        </p:nvSpPr>
        <p:spPr>
          <a:xfrm>
            <a:off x="666037" y="26273321"/>
            <a:ext cx="7220663" cy="646331"/>
          </a:xfrm>
          <a:prstGeom prst="rect">
            <a:avLst/>
          </a:prstGeom>
          <a:noFill/>
        </p:spPr>
        <p:txBody>
          <a:bodyPr wrap="square" rtlCol="0">
            <a:spAutoFit/>
          </a:bodyPr>
          <a:lstStyle/>
          <a:p>
            <a:r>
              <a:rPr lang="en-US" sz="3600" i="1" dirty="0" smtClean="0">
                <a:latin typeface="Tahoma" charset="0"/>
                <a:ea typeface="Tahoma" charset="0"/>
                <a:cs typeface="Tahoma" charset="0"/>
              </a:rPr>
              <a:t>“Restricted” Distribution:</a:t>
            </a:r>
            <a:endParaRPr lang="en-US" sz="3600" dirty="0">
              <a:latin typeface="Times New Roman" panose="02020603050405020304" pitchFamily="18" charset="0"/>
              <a:cs typeface="Times New Roman" panose="02020603050405020304" pitchFamily="18" charset="0"/>
            </a:endParaRPr>
          </a:p>
        </p:txBody>
      </p:sp>
      <p:sp>
        <p:nvSpPr>
          <p:cNvPr id="111" name="TextBox 110"/>
          <p:cNvSpPr txBox="1"/>
          <p:nvPr/>
        </p:nvSpPr>
        <p:spPr>
          <a:xfrm>
            <a:off x="666037" y="28062464"/>
            <a:ext cx="7220663" cy="646331"/>
          </a:xfrm>
          <a:prstGeom prst="rect">
            <a:avLst/>
          </a:prstGeom>
          <a:noFill/>
        </p:spPr>
        <p:txBody>
          <a:bodyPr wrap="square" rtlCol="0">
            <a:spAutoFit/>
          </a:bodyPr>
          <a:lstStyle/>
          <a:p>
            <a:r>
              <a:rPr lang="en-US" sz="3600" i="1" dirty="0" smtClean="0">
                <a:latin typeface="Tahoma" charset="0"/>
                <a:ea typeface="Tahoma" charset="0"/>
                <a:cs typeface="Tahoma" charset="0"/>
              </a:rPr>
              <a:t>Causal Measure:</a:t>
            </a:r>
            <a:endParaRPr lang="en-US" sz="3600" dirty="0">
              <a:latin typeface="Times New Roman" panose="02020603050405020304" pitchFamily="18" charset="0"/>
              <a:cs typeface="Times New Roman" panose="02020603050405020304" pitchFamily="18" charset="0"/>
            </a:endParaRPr>
          </a:p>
        </p:txBody>
      </p:sp>
      <p:pic>
        <p:nvPicPr>
          <p:cNvPr id="3090" name="Picture 18" descr="http://latex2png.com/output/latex_d52be5963901646363422127a014c836.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2392" y="28762664"/>
            <a:ext cx="9220200" cy="752475"/>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http://latex2png.com/output/latex_b9ee5c302ae1911ea08be6d901d2efa0.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78122" y="13648729"/>
            <a:ext cx="9029700" cy="1438275"/>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http://latex2png.com/output/latex_937278ed7915c0a669906f5dd453fa1f.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36274" y="15710321"/>
            <a:ext cx="7762875" cy="590550"/>
          </a:xfrm>
          <a:prstGeom prst="rect">
            <a:avLst/>
          </a:prstGeom>
          <a:noFill/>
          <a:extLst>
            <a:ext uri="{909E8E84-426E-40DD-AFC4-6F175D3DCCD1}">
              <a14:hiddenFill xmlns:a14="http://schemas.microsoft.com/office/drawing/2010/main">
                <a:solidFill>
                  <a:srgbClr val="FFFFFF"/>
                </a:solidFill>
              </a14:hiddenFill>
            </a:ext>
          </a:extLst>
        </p:spPr>
      </p:pic>
      <p:sp>
        <p:nvSpPr>
          <p:cNvPr id="118" name="Rectangle 117"/>
          <p:cNvSpPr/>
          <p:nvPr/>
        </p:nvSpPr>
        <p:spPr>
          <a:xfrm>
            <a:off x="15403769" y="6409694"/>
            <a:ext cx="14393109" cy="6605406"/>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9" name="TextBox 118"/>
          <p:cNvSpPr txBox="1"/>
          <p:nvPr/>
        </p:nvSpPr>
        <p:spPr>
          <a:xfrm>
            <a:off x="15403770" y="7662823"/>
            <a:ext cx="14354768" cy="1107996"/>
          </a:xfrm>
          <a:prstGeom prst="rect">
            <a:avLst/>
          </a:prstGeom>
          <a:noFill/>
        </p:spPr>
        <p:txBody>
          <a:bodyPr wrap="square" rtlCol="0">
            <a:spAutoFit/>
          </a:bodyPr>
          <a:lstStyle/>
          <a:p>
            <a:pPr marL="91440" algn="just"/>
            <a:r>
              <a:rPr lang="en-US" sz="3300" dirty="0" smtClean="0">
                <a:latin typeface="Tahoma" charset="0"/>
                <a:ea typeface="Tahoma" charset="0"/>
                <a:cs typeface="Tahoma" charset="0"/>
              </a:rPr>
              <a:t>Estimations of the causal measure can be obtained by leveraging results from the field of </a:t>
            </a:r>
            <a:r>
              <a:rPr lang="en-US" sz="3300" i="1" dirty="0" smtClean="0">
                <a:latin typeface="Tahoma" charset="0"/>
                <a:ea typeface="Tahoma" charset="0"/>
                <a:cs typeface="Tahoma" charset="0"/>
              </a:rPr>
              <a:t>sequential prediction </a:t>
            </a:r>
            <a:r>
              <a:rPr lang="en-US" sz="3300" dirty="0" smtClean="0">
                <a:latin typeface="Tahoma" charset="0"/>
                <a:ea typeface="Tahoma" charset="0"/>
                <a:cs typeface="Tahoma" charset="0"/>
              </a:rPr>
              <a:t>[5].</a:t>
            </a:r>
          </a:p>
        </p:txBody>
      </p:sp>
      <p:sp>
        <p:nvSpPr>
          <p:cNvPr id="120" name="TextBox 119"/>
          <p:cNvSpPr txBox="1"/>
          <p:nvPr/>
        </p:nvSpPr>
        <p:spPr>
          <a:xfrm>
            <a:off x="15403769" y="6528428"/>
            <a:ext cx="14393109" cy="1015663"/>
          </a:xfrm>
          <a:prstGeom prst="rect">
            <a:avLst/>
          </a:prstGeom>
          <a:noFill/>
        </p:spPr>
        <p:txBody>
          <a:bodyPr wrap="square" rtlCol="0" anchor="ctr">
            <a:spAutoFit/>
          </a:bodyPr>
          <a:lstStyle/>
          <a:p>
            <a:pPr marL="457200"/>
            <a:r>
              <a:rPr lang="en-US" sz="6000" b="1" dirty="0" smtClean="0">
                <a:latin typeface="Tahoma" charset="0"/>
                <a:ea typeface="Tahoma" charset="0"/>
                <a:cs typeface="Tahoma" charset="0"/>
              </a:rPr>
              <a:t>Sequential Prediction</a:t>
            </a:r>
            <a:endParaRPr lang="en-US" sz="6000" b="1" dirty="0">
              <a:latin typeface="Tahoma" charset="0"/>
              <a:ea typeface="Tahoma" charset="0"/>
              <a:cs typeface="Tahoma" charset="0"/>
            </a:endParaRPr>
          </a:p>
        </p:txBody>
      </p:sp>
      <p:sp>
        <p:nvSpPr>
          <p:cNvPr id="121" name="TextBox 120"/>
          <p:cNvSpPr txBox="1"/>
          <p:nvPr/>
        </p:nvSpPr>
        <p:spPr>
          <a:xfrm>
            <a:off x="16231553" y="9065392"/>
            <a:ext cx="6045797" cy="646331"/>
          </a:xfrm>
          <a:prstGeom prst="rect">
            <a:avLst/>
          </a:prstGeom>
          <a:noFill/>
        </p:spPr>
        <p:txBody>
          <a:bodyPr wrap="square" rtlCol="0">
            <a:spAutoFit/>
          </a:bodyPr>
          <a:lstStyle/>
          <a:p>
            <a:r>
              <a:rPr lang="en-US" sz="3600" i="1" dirty="0" smtClean="0">
                <a:latin typeface="Tahoma" charset="0"/>
                <a:ea typeface="Tahoma" charset="0"/>
                <a:cs typeface="Tahoma" charset="0"/>
              </a:rPr>
              <a:t>Sequential Predictor:</a:t>
            </a:r>
            <a:endParaRPr lang="en-US" sz="3600" dirty="0">
              <a:latin typeface="Times New Roman" panose="02020603050405020304" pitchFamily="18" charset="0"/>
              <a:cs typeface="Times New Roman" panose="02020603050405020304" pitchFamily="18" charset="0"/>
            </a:endParaRPr>
          </a:p>
        </p:txBody>
      </p:sp>
      <p:sp>
        <p:nvSpPr>
          <p:cNvPr id="122" name="TextBox 121"/>
          <p:cNvSpPr txBox="1"/>
          <p:nvPr/>
        </p:nvSpPr>
        <p:spPr>
          <a:xfrm>
            <a:off x="24068767" y="9077340"/>
            <a:ext cx="7220663" cy="646331"/>
          </a:xfrm>
          <a:prstGeom prst="rect">
            <a:avLst/>
          </a:prstGeom>
          <a:noFill/>
        </p:spPr>
        <p:txBody>
          <a:bodyPr wrap="square" rtlCol="0">
            <a:spAutoFit/>
          </a:bodyPr>
          <a:lstStyle/>
          <a:p>
            <a:r>
              <a:rPr lang="en-US" sz="3600" i="1" dirty="0" smtClean="0">
                <a:latin typeface="Tahoma" charset="0"/>
                <a:ea typeface="Tahoma" charset="0"/>
                <a:cs typeface="Tahoma" charset="0"/>
              </a:rPr>
              <a:t>Self-Information Loss:</a:t>
            </a:r>
            <a:endParaRPr lang="en-US" sz="3600" dirty="0">
              <a:latin typeface="Times New Roman" panose="02020603050405020304" pitchFamily="18" charset="0"/>
              <a:cs typeface="Times New Roman" panose="02020603050405020304" pitchFamily="18" charset="0"/>
            </a:endParaRPr>
          </a:p>
        </p:txBody>
      </p:sp>
      <p:sp>
        <p:nvSpPr>
          <p:cNvPr id="123" name="TextBox 122"/>
          <p:cNvSpPr txBox="1"/>
          <p:nvPr/>
        </p:nvSpPr>
        <p:spPr>
          <a:xfrm>
            <a:off x="19205051" y="10807001"/>
            <a:ext cx="7220663" cy="646331"/>
          </a:xfrm>
          <a:prstGeom prst="rect">
            <a:avLst/>
          </a:prstGeom>
          <a:noFill/>
        </p:spPr>
        <p:txBody>
          <a:bodyPr wrap="square" rtlCol="0">
            <a:spAutoFit/>
          </a:bodyPr>
          <a:lstStyle/>
          <a:p>
            <a:r>
              <a:rPr lang="en-US" sz="3600" i="1" smtClean="0">
                <a:latin typeface="Tahoma" charset="0"/>
                <a:ea typeface="Tahoma" charset="0"/>
                <a:cs typeface="Tahoma" charset="0"/>
              </a:rPr>
              <a:t>Worst-Case Regret (Bounds):</a:t>
            </a:r>
            <a:endParaRPr lang="en-US" sz="3600" dirty="0">
              <a:latin typeface="Times New Roman" panose="02020603050405020304" pitchFamily="18" charset="0"/>
              <a:cs typeface="Times New Roman" panose="02020603050405020304" pitchFamily="18" charset="0"/>
            </a:endParaRPr>
          </a:p>
        </p:txBody>
      </p:sp>
      <p:pic>
        <p:nvPicPr>
          <p:cNvPr id="3100" name="Picture 28" descr="http://latex2png.com/output/latex_5d94a1822e8b0daad3cfefaabb4143b5.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989346" y="9835742"/>
            <a:ext cx="2638425" cy="638175"/>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30" descr="http://latex2png.com/output/latex_2de28304b3f18fb68a96c48f4c3a7207.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168941" y="9836908"/>
            <a:ext cx="4333875" cy="590550"/>
          </a:xfrm>
          <a:prstGeom prst="rect">
            <a:avLst/>
          </a:prstGeom>
          <a:noFill/>
          <a:extLst>
            <a:ext uri="{909E8E84-426E-40DD-AFC4-6F175D3DCCD1}">
              <a14:hiddenFill xmlns:a14="http://schemas.microsoft.com/office/drawing/2010/main">
                <a:solidFill>
                  <a:srgbClr val="FFFFFF"/>
                </a:solidFill>
              </a14:hiddenFill>
            </a:ext>
          </a:extLst>
        </p:spPr>
      </p:pic>
      <p:pic>
        <p:nvPicPr>
          <p:cNvPr id="3106" name="Picture 34" descr="http://latex2png.com/output/latex_015762890992acd766aceed3e2418088.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698999" y="17712731"/>
            <a:ext cx="5943600" cy="752475"/>
          </a:xfrm>
          <a:prstGeom prst="rect">
            <a:avLst/>
          </a:prstGeom>
          <a:noFill/>
          <a:extLst>
            <a:ext uri="{909E8E84-426E-40DD-AFC4-6F175D3DCCD1}">
              <a14:hiddenFill xmlns:a14="http://schemas.microsoft.com/office/drawing/2010/main">
                <a:solidFill>
                  <a:srgbClr val="FFFFFF"/>
                </a:solidFill>
              </a14:hiddenFill>
            </a:ext>
          </a:extLst>
        </p:spPr>
      </p:pic>
      <p:sp>
        <p:nvSpPr>
          <p:cNvPr id="135" name="TextBox 134"/>
          <p:cNvSpPr txBox="1"/>
          <p:nvPr/>
        </p:nvSpPr>
        <p:spPr>
          <a:xfrm>
            <a:off x="20223395" y="18890927"/>
            <a:ext cx="6045797" cy="646331"/>
          </a:xfrm>
          <a:prstGeom prst="rect">
            <a:avLst/>
          </a:prstGeom>
          <a:noFill/>
        </p:spPr>
        <p:txBody>
          <a:bodyPr wrap="square" rtlCol="0">
            <a:spAutoFit/>
          </a:bodyPr>
          <a:lstStyle/>
          <a:p>
            <a:r>
              <a:rPr lang="en-US" sz="3600" i="1" dirty="0" smtClean="0">
                <a:latin typeface="Tahoma" charset="0"/>
                <a:ea typeface="Tahoma" charset="0"/>
                <a:cs typeface="Tahoma" charset="0"/>
              </a:rPr>
              <a:t>Causality Regret:</a:t>
            </a:r>
            <a:endParaRPr lang="en-US" sz="3600" dirty="0">
              <a:latin typeface="Times New Roman" panose="02020603050405020304" pitchFamily="18" charset="0"/>
              <a:cs typeface="Times New Roman" panose="02020603050405020304" pitchFamily="18" charset="0"/>
            </a:endParaRPr>
          </a:p>
        </p:txBody>
      </p:sp>
      <p:sp>
        <p:nvSpPr>
          <p:cNvPr id="141" name="TextBox 140"/>
          <p:cNvSpPr txBox="1"/>
          <p:nvPr/>
        </p:nvSpPr>
        <p:spPr>
          <a:xfrm>
            <a:off x="15365427" y="14581712"/>
            <a:ext cx="14354768" cy="2123658"/>
          </a:xfrm>
          <a:prstGeom prst="rect">
            <a:avLst/>
          </a:prstGeom>
          <a:noFill/>
        </p:spPr>
        <p:txBody>
          <a:bodyPr wrap="square" rtlCol="0">
            <a:spAutoFit/>
          </a:bodyPr>
          <a:lstStyle/>
          <a:p>
            <a:pPr marL="91440" algn="just"/>
            <a:r>
              <a:rPr lang="en-US" sz="3300" dirty="0" smtClean="0">
                <a:latin typeface="Tahoma" charset="0"/>
                <a:ea typeface="Tahoma" charset="0"/>
                <a:cs typeface="Tahoma" charset="0"/>
              </a:rPr>
              <a:t>The causal measure may be estimated by utilizing two sequential predictors, one with the complete history and one with the restricted history. The estimate is then compared with the causal measure that is obtained by using the best distributions chosen from reference classes.</a:t>
            </a:r>
          </a:p>
        </p:txBody>
      </p:sp>
      <p:pic>
        <p:nvPicPr>
          <p:cNvPr id="3108" name="Picture 36" descr="http://latex2png.com/output/latex_efc0b5745a4cb23245c665aebfe62578.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634495" y="19634634"/>
            <a:ext cx="8267700" cy="1438275"/>
          </a:xfrm>
          <a:prstGeom prst="rect">
            <a:avLst/>
          </a:prstGeom>
          <a:noFill/>
          <a:extLst>
            <a:ext uri="{909E8E84-426E-40DD-AFC4-6F175D3DCCD1}">
              <a14:hiddenFill xmlns:a14="http://schemas.microsoft.com/office/drawing/2010/main">
                <a:solidFill>
                  <a:srgbClr val="FFFFFF"/>
                </a:solidFill>
              </a14:hiddenFill>
            </a:ext>
          </a:extLst>
        </p:spPr>
      </p:pic>
      <p:sp>
        <p:nvSpPr>
          <p:cNvPr id="139" name="TextBox 138"/>
          <p:cNvSpPr txBox="1"/>
          <p:nvPr/>
        </p:nvSpPr>
        <p:spPr>
          <a:xfrm>
            <a:off x="23180260" y="17013967"/>
            <a:ext cx="6149346" cy="646331"/>
          </a:xfrm>
          <a:prstGeom prst="rect">
            <a:avLst/>
          </a:prstGeom>
          <a:noFill/>
        </p:spPr>
        <p:txBody>
          <a:bodyPr wrap="square" rtlCol="0">
            <a:spAutoFit/>
          </a:bodyPr>
          <a:lstStyle/>
          <a:p>
            <a:r>
              <a:rPr lang="en-US" sz="3600" i="1" dirty="0" smtClean="0">
                <a:latin typeface="Tahoma" charset="0"/>
                <a:ea typeface="Tahoma" charset="0"/>
                <a:cs typeface="Tahoma" charset="0"/>
              </a:rPr>
              <a:t>Reference Optimal Measure:</a:t>
            </a:r>
            <a:endParaRPr lang="en-US" sz="3600" dirty="0">
              <a:latin typeface="Times New Roman" panose="02020603050405020304" pitchFamily="18" charset="0"/>
              <a:cs typeface="Times New Roman" panose="02020603050405020304" pitchFamily="18" charset="0"/>
            </a:endParaRPr>
          </a:p>
        </p:txBody>
      </p:sp>
      <p:pic>
        <p:nvPicPr>
          <p:cNvPr id="3114" name="Picture 42" descr="http://latex2png.com/output/latex_b7f3a7397dabab5819a111b7d025c99e.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947855" y="17769756"/>
            <a:ext cx="6381750" cy="752475"/>
          </a:xfrm>
          <a:prstGeom prst="rect">
            <a:avLst/>
          </a:prstGeom>
          <a:noFill/>
          <a:extLst>
            <a:ext uri="{909E8E84-426E-40DD-AFC4-6F175D3DCCD1}">
              <a14:hiddenFill xmlns:a14="http://schemas.microsoft.com/office/drawing/2010/main">
                <a:solidFill>
                  <a:srgbClr val="FFFFFF"/>
                </a:solidFill>
              </a14:hiddenFill>
            </a:ext>
          </a:extLst>
        </p:spPr>
      </p:pic>
      <p:sp>
        <p:nvSpPr>
          <p:cNvPr id="143" name="TextBox 142"/>
          <p:cNvSpPr txBox="1"/>
          <p:nvPr/>
        </p:nvSpPr>
        <p:spPr>
          <a:xfrm>
            <a:off x="15365427" y="13435420"/>
            <a:ext cx="14393109" cy="1015663"/>
          </a:xfrm>
          <a:prstGeom prst="rect">
            <a:avLst/>
          </a:prstGeom>
          <a:noFill/>
        </p:spPr>
        <p:txBody>
          <a:bodyPr wrap="square" rtlCol="0" anchor="ctr">
            <a:spAutoFit/>
          </a:bodyPr>
          <a:lstStyle/>
          <a:p>
            <a:pPr marL="457200"/>
            <a:r>
              <a:rPr lang="en-US" sz="6000" b="1" dirty="0" smtClean="0">
                <a:latin typeface="Tahoma" charset="0"/>
                <a:ea typeface="Tahoma" charset="0"/>
                <a:cs typeface="Tahoma" charset="0"/>
              </a:rPr>
              <a:t>Estimating the Causal Measure</a:t>
            </a:r>
            <a:endParaRPr lang="en-US" sz="6000" b="1" dirty="0">
              <a:latin typeface="Tahoma" charset="0"/>
              <a:ea typeface="Tahoma" charset="0"/>
              <a:cs typeface="Tahoma" charset="0"/>
            </a:endParaRPr>
          </a:p>
        </p:txBody>
      </p:sp>
      <p:sp>
        <p:nvSpPr>
          <p:cNvPr id="124" name="TextBox 123"/>
          <p:cNvSpPr txBox="1"/>
          <p:nvPr/>
        </p:nvSpPr>
        <p:spPr>
          <a:xfrm>
            <a:off x="16377026" y="16993196"/>
            <a:ext cx="7220663" cy="646331"/>
          </a:xfrm>
          <a:prstGeom prst="rect">
            <a:avLst/>
          </a:prstGeom>
          <a:noFill/>
        </p:spPr>
        <p:txBody>
          <a:bodyPr wrap="square" rtlCol="0">
            <a:spAutoFit/>
          </a:bodyPr>
          <a:lstStyle/>
          <a:p>
            <a:r>
              <a:rPr lang="en-US" sz="3600" i="1" dirty="0" smtClean="0">
                <a:latin typeface="Tahoma" charset="0"/>
                <a:ea typeface="Tahoma" charset="0"/>
                <a:cs typeface="Tahoma" charset="0"/>
              </a:rPr>
              <a:t>Estimated Measure:</a:t>
            </a:r>
            <a:endParaRPr lang="en-US" sz="3600" dirty="0">
              <a:latin typeface="Times New Roman" panose="02020603050405020304" pitchFamily="18" charset="0"/>
              <a:cs typeface="Times New Roman" panose="02020603050405020304" pitchFamily="18" charset="0"/>
            </a:endParaRPr>
          </a:p>
        </p:txBody>
      </p:sp>
      <p:sp>
        <p:nvSpPr>
          <p:cNvPr id="144" name="TextBox 143"/>
          <p:cNvSpPr txBox="1"/>
          <p:nvPr/>
        </p:nvSpPr>
        <p:spPr>
          <a:xfrm>
            <a:off x="15327087" y="21294784"/>
            <a:ext cx="14354768" cy="1107996"/>
          </a:xfrm>
          <a:prstGeom prst="rect">
            <a:avLst/>
          </a:prstGeom>
          <a:noFill/>
        </p:spPr>
        <p:txBody>
          <a:bodyPr wrap="square" rtlCol="0">
            <a:spAutoFit/>
          </a:bodyPr>
          <a:lstStyle/>
          <a:p>
            <a:pPr marL="91440" algn="just"/>
            <a:r>
              <a:rPr lang="en-US" sz="3300" dirty="0" smtClean="0">
                <a:latin typeface="Tahoma" charset="0"/>
                <a:ea typeface="Tahoma" charset="0"/>
                <a:cs typeface="Tahoma" charset="0"/>
              </a:rPr>
              <a:t>The goal is to use the regret bounds on the sequential predictors to bound the causality regret.</a:t>
            </a:r>
          </a:p>
        </p:txBody>
      </p:sp>
      <p:pic>
        <p:nvPicPr>
          <p:cNvPr id="3116" name="Picture 44" descr="http://latex2png.com/output/latex_3d9d1a34e1e5d335164ba61e6e6f1b2c.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566235" y="11415373"/>
            <a:ext cx="12068175" cy="1438275"/>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Group 51"/>
          <p:cNvGrpSpPr/>
          <p:nvPr/>
        </p:nvGrpSpPr>
        <p:grpSpPr>
          <a:xfrm>
            <a:off x="16000154" y="22755832"/>
            <a:ext cx="13008634" cy="4225196"/>
            <a:chOff x="16000154" y="21203134"/>
            <a:chExt cx="13008634" cy="4225196"/>
          </a:xfrm>
        </p:grpSpPr>
        <mc:AlternateContent xmlns:mc="http://schemas.openxmlformats.org/markup-compatibility/2006">
          <mc:Choice xmlns:a14="http://schemas.microsoft.com/office/drawing/2010/main" Requires="a14">
            <p:sp>
              <p:nvSpPr>
                <p:cNvPr id="148" name="TextBox 147"/>
                <p:cNvSpPr txBox="1"/>
                <p:nvPr/>
              </p:nvSpPr>
              <p:spPr>
                <a:xfrm>
                  <a:off x="16000154" y="21203134"/>
                  <a:ext cx="13008634" cy="4225196"/>
                </a:xfrm>
                <a:prstGeom prst="rect">
                  <a:avLst/>
                </a:prstGeom>
                <a:solidFill>
                  <a:schemeClr val="accent1">
                    <a:lumMod val="10000"/>
                    <a:lumOff val="90000"/>
                  </a:schemeClr>
                </a:solidFill>
                <a:ln>
                  <a:solidFill>
                    <a:schemeClr val="accent1"/>
                  </a:solidFill>
                </a:ln>
              </p:spPr>
              <p:txBody>
                <a:bodyPr wrap="square" rtlCol="0">
                  <a:spAutoFit/>
                </a:bodyPr>
                <a:lstStyle/>
                <a:p>
                  <a:pPr algn="just"/>
                  <a:r>
                    <a:rPr lang="en-US" sz="3800" i="1" u="sng" dirty="0" smtClean="0">
                      <a:latin typeface="Tahoma" charset="0"/>
                      <a:ea typeface="Tahoma" charset="0"/>
                      <a:cs typeface="Tahoma" charset="0"/>
                    </a:rPr>
                    <a:t>Theorem</a:t>
                  </a:r>
                  <a:r>
                    <a:rPr lang="en-US" sz="3800" i="1" dirty="0" smtClean="0">
                      <a:latin typeface="Tahoma" charset="0"/>
                      <a:ea typeface="Tahoma" charset="0"/>
                      <a:cs typeface="Tahoma" charset="0"/>
                    </a:rPr>
                    <a:t>: Let the restricted and complete predictors have worst-case regret bounds </a:t>
                  </a:r>
                  <a14:m>
                    <m:oMath xmlns:m="http://schemas.openxmlformats.org/officeDocument/2006/math">
                      <m:sSup>
                        <m:sSupPr>
                          <m:ctrlPr>
                            <a:rPr lang="en-US" sz="3800" b="0" i="1" smtClean="0">
                              <a:latin typeface="Cambria Math" charset="0"/>
                              <a:ea typeface="Tahoma" charset="0"/>
                              <a:cs typeface="Tahoma" charset="0"/>
                            </a:rPr>
                          </m:ctrlPr>
                        </m:sSupPr>
                        <m:e>
                          <m:r>
                            <a:rPr lang="en-US" sz="3800" b="0" i="1" smtClean="0">
                              <a:latin typeface="Cambria Math" charset="0"/>
                              <a:ea typeface="Tahoma" charset="0"/>
                              <a:cs typeface="Tahoma" charset="0"/>
                            </a:rPr>
                            <m:t>𝑀</m:t>
                          </m:r>
                        </m:e>
                        <m:sup>
                          <m:d>
                            <m:dPr>
                              <m:ctrlPr>
                                <a:rPr lang="en-US" sz="3800" b="0" i="1" smtClean="0">
                                  <a:latin typeface="Cambria Math" charset="0"/>
                                  <a:ea typeface="Tahoma" charset="0"/>
                                  <a:cs typeface="Tahoma" charset="0"/>
                                </a:rPr>
                              </m:ctrlPr>
                            </m:dPr>
                            <m:e>
                              <m:r>
                                <a:rPr lang="en-US" sz="3800" b="0" i="1" smtClean="0">
                                  <a:latin typeface="Cambria Math" charset="0"/>
                                  <a:ea typeface="Tahoma" charset="0"/>
                                  <a:cs typeface="Tahoma" charset="0"/>
                                </a:rPr>
                                <m:t>𝑟</m:t>
                              </m:r>
                            </m:e>
                          </m:d>
                        </m:sup>
                      </m:sSup>
                      <m:r>
                        <a:rPr lang="en-US" sz="3800" b="0" i="1" smtClean="0">
                          <a:latin typeface="Cambria Math" charset="0"/>
                          <a:ea typeface="Tahoma" charset="0"/>
                          <a:cs typeface="Tahoma" charset="0"/>
                        </a:rPr>
                        <m:t>(</m:t>
                      </m:r>
                      <m:r>
                        <a:rPr lang="en-US" sz="3800" b="0" i="1" smtClean="0">
                          <a:latin typeface="Cambria Math" charset="0"/>
                          <a:ea typeface="Tahoma" charset="0"/>
                          <a:cs typeface="Tahoma" charset="0"/>
                        </a:rPr>
                        <m:t>𝑛</m:t>
                      </m:r>
                      <m:r>
                        <a:rPr lang="en-US" sz="3800" b="0" i="1" smtClean="0">
                          <a:latin typeface="Cambria Math" charset="0"/>
                          <a:ea typeface="Tahoma" charset="0"/>
                          <a:cs typeface="Tahoma" charset="0"/>
                        </a:rPr>
                        <m:t>)</m:t>
                      </m:r>
                    </m:oMath>
                  </a14:m>
                  <a:r>
                    <a:rPr lang="en-US" sz="3800" i="1" dirty="0" smtClean="0">
                      <a:latin typeface="Tahoma" charset="0"/>
                      <a:ea typeface="Tahoma" charset="0"/>
                      <a:cs typeface="Tahoma" charset="0"/>
                    </a:rPr>
                    <a:t> and </a:t>
                  </a:r>
                  <a14:m>
                    <m:oMath xmlns:m="http://schemas.openxmlformats.org/officeDocument/2006/math">
                      <m:sSup>
                        <m:sSupPr>
                          <m:ctrlPr>
                            <a:rPr lang="en-US" sz="3800" i="1">
                              <a:latin typeface="Cambria Math" charset="0"/>
                              <a:ea typeface="Tahoma" charset="0"/>
                              <a:cs typeface="Tahoma" charset="0"/>
                            </a:rPr>
                          </m:ctrlPr>
                        </m:sSupPr>
                        <m:e>
                          <m:r>
                            <a:rPr lang="en-US" sz="3800" i="1">
                              <a:latin typeface="Cambria Math" charset="0"/>
                              <a:ea typeface="Tahoma" charset="0"/>
                              <a:cs typeface="Tahoma" charset="0"/>
                            </a:rPr>
                            <m:t>𝑀</m:t>
                          </m:r>
                        </m:e>
                        <m:sup>
                          <m:d>
                            <m:dPr>
                              <m:ctrlPr>
                                <a:rPr lang="en-US" sz="3800" i="1">
                                  <a:latin typeface="Cambria Math" charset="0"/>
                                  <a:ea typeface="Tahoma" charset="0"/>
                                  <a:cs typeface="Tahoma" charset="0"/>
                                </a:rPr>
                              </m:ctrlPr>
                            </m:dPr>
                            <m:e>
                              <m:r>
                                <a:rPr lang="en-US" sz="3800" b="0" i="1" smtClean="0">
                                  <a:latin typeface="Cambria Math" charset="0"/>
                                  <a:ea typeface="Tahoma" charset="0"/>
                                  <a:cs typeface="Tahoma" charset="0"/>
                                </a:rPr>
                                <m:t>𝑐</m:t>
                              </m:r>
                            </m:e>
                          </m:d>
                        </m:sup>
                      </m:sSup>
                      <m:r>
                        <a:rPr lang="en-US" sz="3800" i="1">
                          <a:latin typeface="Cambria Math" charset="0"/>
                          <a:ea typeface="Tahoma" charset="0"/>
                          <a:cs typeface="Tahoma" charset="0"/>
                        </a:rPr>
                        <m:t>(</m:t>
                      </m:r>
                      <m:r>
                        <a:rPr lang="en-US" sz="3800" i="1">
                          <a:latin typeface="Cambria Math" charset="0"/>
                          <a:ea typeface="Tahoma" charset="0"/>
                          <a:cs typeface="Tahoma" charset="0"/>
                        </a:rPr>
                        <m:t>𝑛</m:t>
                      </m:r>
                      <m:r>
                        <a:rPr lang="en-US" sz="3800" i="1">
                          <a:latin typeface="Cambria Math" charset="0"/>
                          <a:ea typeface="Tahoma" charset="0"/>
                          <a:cs typeface="Tahoma" charset="0"/>
                        </a:rPr>
                        <m:t>)</m:t>
                      </m:r>
                    </m:oMath>
                  </a14:m>
                  <a:r>
                    <a:rPr lang="en-US" sz="3800" i="1" dirty="0" smtClean="0">
                      <a:latin typeface="Tahoma" charset="0"/>
                      <a:ea typeface="Tahoma" charset="0"/>
                      <a:cs typeface="Tahoma" charset="0"/>
                    </a:rPr>
                    <a:t>, respectively. Then under appropriate assumptions on the behavior of the sequential predictors, the causal regret obeys:</a:t>
                  </a:r>
                </a:p>
                <a:p>
                  <a:pPr algn="just"/>
                  <a:endParaRPr lang="en-US" sz="3800" i="1" u="sng" dirty="0">
                    <a:latin typeface="Tahoma" charset="0"/>
                    <a:ea typeface="Tahoma" charset="0"/>
                    <a:cs typeface="Tahoma" charset="0"/>
                  </a:endParaRPr>
                </a:p>
                <a:p>
                  <a:pPr algn="just"/>
                  <a:endParaRPr lang="en-US" sz="3800" i="1" u="sng" dirty="0" smtClean="0">
                    <a:latin typeface="Tahoma" charset="0"/>
                    <a:ea typeface="Tahoma" charset="0"/>
                    <a:cs typeface="Tahoma" charset="0"/>
                  </a:endParaRPr>
                </a:p>
                <a:p>
                  <a:pPr algn="just"/>
                  <a:endParaRPr lang="en-US" sz="3800" i="1" u="sng" dirty="0">
                    <a:latin typeface="Tahoma" charset="0"/>
                    <a:ea typeface="Tahoma" charset="0"/>
                    <a:cs typeface="Tahoma" charset="0"/>
                  </a:endParaRPr>
                </a:p>
              </p:txBody>
            </p:sp>
          </mc:Choice>
          <mc:Fallback>
            <p:sp>
              <p:nvSpPr>
                <p:cNvPr id="148" name="TextBox 147"/>
                <p:cNvSpPr txBox="1">
                  <a:spLocks noRot="1" noChangeAspect="1" noMove="1" noResize="1" noEditPoints="1" noAdjustHandles="1" noChangeArrowheads="1" noChangeShapeType="1" noTextEdit="1"/>
                </p:cNvSpPr>
                <p:nvPr/>
              </p:nvSpPr>
              <p:spPr>
                <a:xfrm>
                  <a:off x="16000154" y="21203134"/>
                  <a:ext cx="13008634" cy="4225196"/>
                </a:xfrm>
                <a:prstGeom prst="rect">
                  <a:avLst/>
                </a:prstGeom>
                <a:blipFill rotWithShape="0">
                  <a:blip r:embed="rId17"/>
                  <a:stretch>
                    <a:fillRect l="-1498" t="-2302" r="-1498"/>
                  </a:stretch>
                </a:blipFill>
                <a:ln>
                  <a:solidFill>
                    <a:schemeClr val="accent1"/>
                  </a:solidFill>
                </a:ln>
              </p:spPr>
              <p:txBody>
                <a:bodyPr/>
                <a:lstStyle/>
                <a:p>
                  <a:r>
                    <a:rPr lang="en-US">
                      <a:noFill/>
                    </a:rPr>
                    <a:t> </a:t>
                  </a:r>
                </a:p>
              </p:txBody>
            </p:sp>
          </mc:Fallback>
        </mc:AlternateContent>
        <p:pic>
          <p:nvPicPr>
            <p:cNvPr id="3120" name="Picture 48" descr="http://latex2png.com/output/latex_613a9e0d9e6587a0fa9cf17de337834f.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616416" y="23877614"/>
              <a:ext cx="11601450" cy="1247775"/>
            </a:xfrm>
            <a:prstGeom prst="rect">
              <a:avLst/>
            </a:prstGeom>
            <a:noFill/>
            <a:extLst>
              <a:ext uri="{909E8E84-426E-40DD-AFC4-6F175D3DCCD1}">
                <a14:hiddenFill xmlns:a14="http://schemas.microsoft.com/office/drawing/2010/main">
                  <a:solidFill>
                    <a:srgbClr val="FFFFFF"/>
                  </a:solidFill>
                </a14:hiddenFill>
              </a:ext>
            </a:extLst>
          </p:spPr>
        </p:pic>
      </p:grpSp>
      <p:sp>
        <p:nvSpPr>
          <p:cNvPr id="152" name="Rectangle 151"/>
          <p:cNvSpPr/>
          <p:nvPr/>
        </p:nvSpPr>
        <p:spPr>
          <a:xfrm>
            <a:off x="15365427" y="27800696"/>
            <a:ext cx="14393109" cy="14718904"/>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53" name="Group 52"/>
          <p:cNvGrpSpPr/>
          <p:nvPr/>
        </p:nvGrpSpPr>
        <p:grpSpPr>
          <a:xfrm>
            <a:off x="540327" y="29994707"/>
            <a:ext cx="14393109" cy="7265835"/>
            <a:chOff x="540327" y="29994707"/>
            <a:chExt cx="14393109" cy="7265835"/>
          </a:xfrm>
        </p:grpSpPr>
        <p:sp>
          <p:nvSpPr>
            <p:cNvPr id="113" name="Rectangle 112"/>
            <p:cNvSpPr/>
            <p:nvPr/>
          </p:nvSpPr>
          <p:spPr>
            <a:xfrm>
              <a:off x="540327" y="29994707"/>
              <a:ext cx="14393109" cy="72658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4" name="TextBox 113"/>
            <p:cNvSpPr txBox="1"/>
            <p:nvPr/>
          </p:nvSpPr>
          <p:spPr>
            <a:xfrm>
              <a:off x="540327" y="30113441"/>
              <a:ext cx="14393109" cy="1015663"/>
            </a:xfrm>
            <a:prstGeom prst="rect">
              <a:avLst/>
            </a:prstGeom>
            <a:noFill/>
          </p:spPr>
          <p:txBody>
            <a:bodyPr wrap="square" rtlCol="0" anchor="ctr">
              <a:spAutoFit/>
            </a:bodyPr>
            <a:lstStyle/>
            <a:p>
              <a:pPr marL="457200"/>
              <a:r>
                <a:rPr lang="en-US" sz="6000" b="1" dirty="0" smtClean="0">
                  <a:latin typeface="Tahoma" charset="0"/>
                  <a:ea typeface="Tahoma" charset="0"/>
                  <a:cs typeface="Tahoma" charset="0"/>
                </a:rPr>
                <a:t>Properties</a:t>
              </a:r>
              <a:endParaRPr lang="en-US" sz="6000" b="1" dirty="0">
                <a:latin typeface="Tahoma" charset="0"/>
                <a:ea typeface="Tahoma" charset="0"/>
                <a:cs typeface="Tahoma" charset="0"/>
              </a:endParaRPr>
            </a:p>
          </p:txBody>
        </p:sp>
        <p:sp>
          <p:nvSpPr>
            <p:cNvPr id="115" name="TextBox 114"/>
            <p:cNvSpPr txBox="1"/>
            <p:nvPr/>
          </p:nvSpPr>
          <p:spPr>
            <a:xfrm>
              <a:off x="540327" y="31156985"/>
              <a:ext cx="6045797" cy="646331"/>
            </a:xfrm>
            <a:prstGeom prst="rect">
              <a:avLst/>
            </a:prstGeom>
            <a:noFill/>
          </p:spPr>
          <p:txBody>
            <a:bodyPr wrap="square" rtlCol="0">
              <a:spAutoFit/>
            </a:bodyPr>
            <a:lstStyle/>
            <a:p>
              <a:r>
                <a:rPr lang="en-US" sz="3600" i="1" dirty="0" smtClean="0">
                  <a:latin typeface="Tahoma" charset="0"/>
                  <a:ea typeface="Tahoma" charset="0"/>
                  <a:cs typeface="Tahoma" charset="0"/>
                </a:rPr>
                <a:t>Non-negativity:</a:t>
              </a:r>
              <a:endParaRPr lang="en-US" sz="3600" dirty="0">
                <a:latin typeface="Times New Roman" panose="02020603050405020304" pitchFamily="18" charset="0"/>
                <a:cs typeface="Times New Roman" panose="02020603050405020304" pitchFamily="18" charset="0"/>
              </a:endParaRPr>
            </a:p>
          </p:txBody>
        </p:sp>
        <p:sp>
          <p:nvSpPr>
            <p:cNvPr id="116" name="TextBox 115"/>
            <p:cNvSpPr txBox="1"/>
            <p:nvPr/>
          </p:nvSpPr>
          <p:spPr>
            <a:xfrm>
              <a:off x="540327" y="32755767"/>
              <a:ext cx="14159008" cy="646331"/>
            </a:xfrm>
            <a:prstGeom prst="rect">
              <a:avLst/>
            </a:prstGeom>
            <a:noFill/>
          </p:spPr>
          <p:txBody>
            <a:bodyPr wrap="square" rtlCol="0">
              <a:spAutoFit/>
            </a:bodyPr>
            <a:lstStyle/>
            <a:p>
              <a:r>
                <a:rPr lang="en-US" sz="3600" i="1" dirty="0" smtClean="0">
                  <a:latin typeface="Tahoma" charset="0"/>
                  <a:ea typeface="Tahoma" charset="0"/>
                  <a:cs typeface="Tahoma" charset="0"/>
                </a:rPr>
                <a:t>Expected Causality is Transfer Entropy (for Stationary Processes):</a:t>
              </a:r>
              <a:endParaRPr lang="en-US" sz="3600" dirty="0">
                <a:latin typeface="Times New Roman" panose="02020603050405020304" pitchFamily="18" charset="0"/>
                <a:cs typeface="Times New Roman" panose="02020603050405020304" pitchFamily="18" charset="0"/>
              </a:endParaRPr>
            </a:p>
          </p:txBody>
        </p:sp>
        <p:pic>
          <p:nvPicPr>
            <p:cNvPr id="3092" name="Picture 20" descr="http://latex2png.com/output/latex_7456ec4d184668f841a777c193986170.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62225" y="31956195"/>
              <a:ext cx="106489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http://latex2png.com/output/latex_72ed49ff84e454aba914f05ca7cceb1d.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25696" y="33637721"/>
              <a:ext cx="9839325" cy="609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55" name="TextBox 154"/>
                <p:cNvSpPr txBox="1"/>
                <p:nvPr/>
              </p:nvSpPr>
              <p:spPr>
                <a:xfrm>
                  <a:off x="603209" y="34649088"/>
                  <a:ext cx="14159008" cy="664349"/>
                </a:xfrm>
                <a:prstGeom prst="rect">
                  <a:avLst/>
                </a:prstGeom>
                <a:noFill/>
              </p:spPr>
              <p:txBody>
                <a:bodyPr wrap="square" rtlCol="0">
                  <a:spAutoFit/>
                </a:bodyPr>
                <a:lstStyle/>
                <a:p>
                  <a:r>
                    <a:rPr lang="en-US" sz="3600" i="1" dirty="0" smtClean="0">
                      <a:latin typeface="Tahoma" charset="0"/>
                      <a:ea typeface="Tahoma" charset="0"/>
                      <a:cs typeface="Tahoma" charset="0"/>
                    </a:rPr>
                    <a:t>Zero Causality </a:t>
                  </a:r>
                  <a:r>
                    <a:rPr lang="en-US" sz="3600" i="1" dirty="0" err="1" smtClean="0">
                      <a:latin typeface="Tahoma" charset="0"/>
                      <a:ea typeface="Tahoma" charset="0"/>
                      <a:cs typeface="Tahoma" charset="0"/>
                    </a:rPr>
                    <a:t>iff</a:t>
                  </a:r>
                  <a:r>
                    <a:rPr lang="en-US" sz="3600" i="1" dirty="0" smtClean="0">
                      <a:latin typeface="Tahoma" charset="0"/>
                      <a:ea typeface="Tahoma" charset="0"/>
                      <a:cs typeface="Tahoma" charset="0"/>
                    </a:rPr>
                    <a:t> </a:t>
                  </a:r>
                  <a14:m>
                    <m:oMath xmlns:m="http://schemas.openxmlformats.org/officeDocument/2006/math">
                      <m:sSub>
                        <m:sSubPr>
                          <m:ctrlPr>
                            <a:rPr lang="en-US" sz="3600" b="0" i="1" smtClean="0">
                              <a:latin typeface="Cambria Math" charset="0"/>
                              <a:ea typeface="Tahoma" charset="0"/>
                              <a:cs typeface="Tahoma" charset="0"/>
                            </a:rPr>
                          </m:ctrlPr>
                        </m:sSubPr>
                        <m:e>
                          <m:r>
                            <a:rPr lang="en-US" sz="3600" b="0" i="1" smtClean="0">
                              <a:latin typeface="Cambria Math" charset="0"/>
                              <a:ea typeface="Tahoma" charset="0"/>
                              <a:cs typeface="Tahoma" charset="0"/>
                            </a:rPr>
                            <m:t>𝑋</m:t>
                          </m:r>
                        </m:e>
                        <m:sub>
                          <m:r>
                            <a:rPr lang="en-US" sz="3600" b="0" i="1" smtClean="0">
                              <a:latin typeface="Cambria Math" charset="0"/>
                              <a:ea typeface="Tahoma" charset="0"/>
                              <a:cs typeface="Tahoma" charset="0"/>
                            </a:rPr>
                            <m:t>𝑖</m:t>
                          </m:r>
                        </m:sub>
                      </m:sSub>
                    </m:oMath>
                  </a14:m>
                  <a:r>
                    <a:rPr lang="en-US" sz="3600" dirty="0" smtClean="0">
                      <a:latin typeface="Times New Roman" panose="02020603050405020304" pitchFamily="18" charset="0"/>
                      <a:cs typeface="Times New Roman" panose="02020603050405020304" pitchFamily="18" charset="0"/>
                    </a:rPr>
                    <a:t> </a:t>
                  </a:r>
                  <a:r>
                    <a:rPr lang="en-US" sz="3600" i="1" dirty="0" err="1">
                      <a:latin typeface="Tahoma" charset="0"/>
                      <a:ea typeface="Tahoma" charset="0"/>
                      <a:cs typeface="Tahoma" charset="0"/>
                    </a:rPr>
                    <a:t>C</a:t>
                  </a:r>
                  <a:r>
                    <a:rPr lang="en-US" sz="3600" i="1" dirty="0" err="1" smtClean="0">
                      <a:latin typeface="Tahoma" charset="0"/>
                      <a:ea typeface="Tahoma" charset="0"/>
                      <a:cs typeface="Tahoma" charset="0"/>
                    </a:rPr>
                    <a:t>onditionallly</a:t>
                  </a:r>
                  <a:r>
                    <a:rPr lang="en-US" sz="3600" i="1" dirty="0" smtClean="0">
                      <a:latin typeface="Tahoma" charset="0"/>
                      <a:ea typeface="Tahoma" charset="0"/>
                      <a:cs typeface="Tahoma" charset="0"/>
                    </a:rPr>
                    <a:t> Independent of </a:t>
                  </a:r>
                  <a14:m>
                    <m:oMath xmlns:m="http://schemas.openxmlformats.org/officeDocument/2006/math">
                      <m:sSup>
                        <m:sSupPr>
                          <m:ctrlPr>
                            <a:rPr lang="en-US" sz="3600" i="1">
                              <a:latin typeface="Cambria Math" charset="0"/>
                              <a:ea typeface="Tahoma" charset="0"/>
                              <a:cs typeface="Tahoma" charset="0"/>
                            </a:rPr>
                          </m:ctrlPr>
                        </m:sSupPr>
                        <m:e>
                          <m:r>
                            <a:rPr lang="en-US" sz="3600" i="1">
                              <a:latin typeface="Cambria Math" charset="0"/>
                              <a:ea typeface="Tahoma" charset="0"/>
                              <a:cs typeface="Tahoma" charset="0"/>
                            </a:rPr>
                            <m:t>𝑌</m:t>
                          </m:r>
                        </m:e>
                        <m:sup>
                          <m:r>
                            <a:rPr lang="en-US" sz="3600" i="1">
                              <a:latin typeface="Cambria Math" charset="0"/>
                              <a:ea typeface="Tahoma" charset="0"/>
                              <a:cs typeface="Tahoma" charset="0"/>
                            </a:rPr>
                            <m:t>𝑖</m:t>
                          </m:r>
                          <m:r>
                            <a:rPr lang="en-US" sz="3600" i="1">
                              <a:latin typeface="Cambria Math" charset="0"/>
                              <a:ea typeface="Tahoma" charset="0"/>
                              <a:cs typeface="Tahoma" charset="0"/>
                            </a:rPr>
                            <m:t>−1</m:t>
                          </m:r>
                        </m:sup>
                      </m:sSup>
                      <m:r>
                        <a:rPr lang="en-US" sz="3600" b="0" i="0" smtClean="0">
                          <a:latin typeface="Cambria Math" charset="0"/>
                          <a:ea typeface="Tahoma" charset="0"/>
                          <a:cs typeface="Tahoma" charset="0"/>
                        </a:rPr>
                        <m:t>:</m:t>
                      </m:r>
                    </m:oMath>
                  </a14:m>
                  <a:endParaRPr lang="en-US" sz="3600" dirty="0">
                    <a:latin typeface="Times New Roman" panose="02020603050405020304" pitchFamily="18" charset="0"/>
                    <a:cs typeface="Times New Roman" panose="02020603050405020304" pitchFamily="18" charset="0"/>
                  </a:endParaRPr>
                </a:p>
              </p:txBody>
            </p:sp>
          </mc:Choice>
          <mc:Fallback>
            <p:sp>
              <p:nvSpPr>
                <p:cNvPr id="155" name="TextBox 154"/>
                <p:cNvSpPr txBox="1">
                  <a:spLocks noRot="1" noChangeAspect="1" noMove="1" noResize="1" noEditPoints="1" noAdjustHandles="1" noChangeArrowheads="1" noChangeShapeType="1" noTextEdit="1"/>
                </p:cNvSpPr>
                <p:nvPr/>
              </p:nvSpPr>
              <p:spPr>
                <a:xfrm>
                  <a:off x="603209" y="34649088"/>
                  <a:ext cx="14159008" cy="664349"/>
                </a:xfrm>
                <a:prstGeom prst="rect">
                  <a:avLst/>
                </a:prstGeom>
                <a:blipFill rotWithShape="0">
                  <a:blip r:embed="rId21"/>
                  <a:stretch>
                    <a:fillRect l="-1334" t="-13761" b="-32110"/>
                  </a:stretch>
                </a:blipFill>
              </p:spPr>
              <p:txBody>
                <a:bodyPr/>
                <a:lstStyle/>
                <a:p>
                  <a:r>
                    <a:rPr lang="en-US">
                      <a:noFill/>
                    </a:rPr>
                    <a:t> </a:t>
                  </a:r>
                </a:p>
              </p:txBody>
            </p:sp>
          </mc:Fallback>
        </mc:AlternateContent>
        <p:pic>
          <p:nvPicPr>
            <p:cNvPr id="3126" name="Picture 54" descr="http://latex2png.com/output/latex_ab23f8ea52b81848ef0f63d635c6f918.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06369" y="35584987"/>
              <a:ext cx="13439775" cy="14668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74869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Custom 14">
      <a:dk1>
        <a:srgbClr val="000000"/>
      </a:dk1>
      <a:lt1>
        <a:srgbClr val="FFFFFF"/>
      </a:lt1>
      <a:dk2>
        <a:srgbClr val="D6A000"/>
      </a:dk2>
      <a:lt2>
        <a:srgbClr val="FFFBFD"/>
      </a:lt2>
      <a:accent1>
        <a:srgbClr val="00205E"/>
      </a:accent1>
      <a:accent2>
        <a:srgbClr val="D6A000"/>
      </a:accent2>
      <a:accent3>
        <a:srgbClr val="001F5D"/>
      </a:accent3>
      <a:accent4>
        <a:srgbClr val="001F5D"/>
      </a:accent4>
      <a:accent5>
        <a:srgbClr val="001D59"/>
      </a:accent5>
      <a:accent6>
        <a:srgbClr val="2683C6"/>
      </a:accent6>
      <a:hlink>
        <a:srgbClr val="6B9F25"/>
      </a:hlink>
      <a:folHlink>
        <a:srgbClr val="9F67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Custom 5">
      <a:dk1>
        <a:srgbClr val="000000"/>
      </a:dk1>
      <a:lt1>
        <a:srgbClr val="FFFFFF"/>
      </a:lt1>
      <a:dk2>
        <a:srgbClr val="001F5D"/>
      </a:dk2>
      <a:lt2>
        <a:srgbClr val="001F5D"/>
      </a:lt2>
      <a:accent1>
        <a:srgbClr val="00205E"/>
      </a:accent1>
      <a:accent2>
        <a:srgbClr val="D6A000"/>
      </a:accent2>
      <a:accent3>
        <a:srgbClr val="001F5D"/>
      </a:accent3>
      <a:accent4>
        <a:srgbClr val="001F5D"/>
      </a:accent4>
      <a:accent5>
        <a:srgbClr val="84ACB6"/>
      </a:accent5>
      <a:accent6>
        <a:srgbClr val="2683C6"/>
      </a:accent6>
      <a:hlink>
        <a:srgbClr val="6B9F25"/>
      </a:hlink>
      <a:folHlink>
        <a:srgbClr val="9F67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8293</TotalTime>
  <Words>612</Words>
  <Application>Microsoft Macintosh PowerPoint</Application>
  <PresentationFormat>Custom</PresentationFormat>
  <Paragraphs>41</Paragraphs>
  <Slides>1</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10" baseType="lpstr">
      <vt:lpstr>Calibri</vt:lpstr>
      <vt:lpstr>Cambria Math</vt:lpstr>
      <vt:lpstr>Tahoma</vt:lpstr>
      <vt:lpstr>Times New Roman</vt:lpstr>
      <vt:lpstr>Trebuchet MS</vt:lpstr>
      <vt:lpstr>Arial</vt: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Gabriel Schamberg</cp:lastModifiedBy>
  <cp:revision>101</cp:revision>
  <cp:lastPrinted>2017-12-07T19:08:59Z</cp:lastPrinted>
  <dcterms:created xsi:type="dcterms:W3CDTF">2012-02-10T00:21:22Z</dcterms:created>
  <dcterms:modified xsi:type="dcterms:W3CDTF">2017-12-07T20:19:05Z</dcterms:modified>
</cp:coreProperties>
</file>