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1.wmf" ContentType="image/x-wmf"/>
  <Override PartName="/ppt/media/image89.wmf" ContentType="image/x-wmf"/>
  <Override PartName="/ppt/media/image87.wmf" ContentType="image/x-wmf"/>
  <Override PartName="/ppt/media/image86.png" ContentType="image/png"/>
  <Override PartName="/ppt/media/image85.png" ContentType="image/png"/>
  <Override PartName="/ppt/media/image82.wmf" ContentType="image/x-wmf"/>
  <Override PartName="/ppt/media/image80.wmf" ContentType="image/x-wmf"/>
  <Override PartName="/ppt/media/image79.wmf" ContentType="image/x-wmf"/>
  <Override PartName="/ppt/media/image77.wmf" ContentType="image/x-wmf"/>
  <Override PartName="/ppt/media/image81.wmf" ContentType="image/x-wmf"/>
  <Override PartName="/ppt/media/image76.wmf" ContentType="image/x-wmf"/>
  <Override PartName="/ppt/media/image73.wmf" ContentType="image/x-wmf"/>
  <Override PartName="/ppt/media/image71.wmf" ContentType="image/x-wmf"/>
  <Override PartName="/ppt/media/image67.wmf" ContentType="image/x-wmf"/>
  <Override PartName="/ppt/media/image64.png" ContentType="image/png"/>
  <Override PartName="/ppt/media/image83.wmf" ContentType="image/x-wmf"/>
  <Override PartName="/ppt/media/image75.wmf" ContentType="image/x-wmf"/>
  <Override PartName="/ppt/media/image63.wmf" ContentType="image/x-wmf"/>
  <Override PartName="/ppt/media/image61.png" ContentType="image/png"/>
  <Override PartName="/ppt/media/image56.wmf" ContentType="image/x-wmf"/>
  <Override PartName="/ppt/media/image55.wmf" ContentType="image/x-wmf"/>
  <Override PartName="/ppt/media/image49.wmf" ContentType="image/x-wmf"/>
  <Override PartName="/ppt/media/image45.wmf" ContentType="image/x-wmf"/>
  <Override PartName="/ppt/media/image42.wmf" ContentType="image/x-wmf"/>
  <Override PartName="/ppt/media/image72.wmf" ContentType="image/x-wmf"/>
  <Override PartName="/ppt/media/image40.wmf" ContentType="image/x-wmf"/>
  <Override PartName="/ppt/media/image38.wmf" ContentType="image/x-wmf"/>
  <Override PartName="/ppt/media/image59.wmf" ContentType="image/x-wmf"/>
  <Override PartName="/ppt/media/image37.wmf" ContentType="image/x-wmf"/>
  <Override PartName="/ppt/media/image36.wmf" ContentType="image/x-wmf"/>
  <Override PartName="/ppt/media/image35.wmf" ContentType="image/x-wmf"/>
  <Override PartName="/ppt/media/image46.wmf" ContentType="image/x-wmf"/>
  <Override PartName="/ppt/media/image60.png" ContentType="image/png"/>
  <Override PartName="/ppt/media/image34.wmf" ContentType="image/x-wmf"/>
  <Override PartName="/ppt/media/image74.wmf" ContentType="image/x-wmf"/>
  <Override PartName="/ppt/media/image33.wmf" ContentType="image/x-wmf"/>
  <Override PartName="/ppt/media/image53.wmf" ContentType="image/x-wmf"/>
  <Override PartName="/ppt/media/image30.wmf" ContentType="image/x-wmf"/>
  <Override PartName="/ppt/media/image58.wmf" ContentType="image/x-wmf"/>
  <Override PartName="/ppt/media/image65.wmf" ContentType="image/x-wmf"/>
  <Override PartName="/ppt/media/image29.wmf" ContentType="image/x-wmf"/>
  <Override PartName="/ppt/media/image28.wmf" ContentType="image/x-wmf"/>
  <Override PartName="/ppt/media/image68.wmf" ContentType="image/x-wmf"/>
  <Override PartName="/ppt/media/image32.wmf" ContentType="image/x-wmf"/>
  <Override PartName="/ppt/media/image26.wmf" ContentType="image/x-wmf"/>
  <Override PartName="/ppt/media/image24.wmf" ContentType="image/x-wmf"/>
  <Override PartName="/ppt/media/image47.wmf" ContentType="image/x-wmf"/>
  <Override PartName="/ppt/media/image51.wmf" ContentType="image/x-wmf"/>
  <Override PartName="/ppt/media/image25.wmf" ContentType="image/x-wmf"/>
  <Override PartName="/ppt/media/image21.wmf" ContentType="image/x-wmf"/>
  <Override PartName="/ppt/media/image23.wmf" ContentType="image/x-wmf"/>
  <Override PartName="/ppt/media/image43.wmf" ContentType="image/x-wmf"/>
  <Override PartName="/ppt/media/image48.wmf" ContentType="image/x-wmf"/>
  <Override PartName="/ppt/media/image22.wmf" ContentType="image/x-wmf"/>
  <Override PartName="/ppt/media/image19.wmf" ContentType="image/x-wmf"/>
  <Override PartName="/ppt/media/image44.wmf" ContentType="image/x-wmf"/>
  <Override PartName="/ppt/media/image78.wmf" ContentType="image/x-wmf"/>
  <Override PartName="/ppt/media/image17.wmf" ContentType="image/x-wmf"/>
  <Override PartName="/ppt/media/image16.wmf" ContentType="image/x-wmf"/>
  <Override PartName="/ppt/media/image62.wmf" ContentType="image/x-wmf"/>
  <Override PartName="/ppt/media/image15.wmf" ContentType="image/x-wmf"/>
  <Override PartName="/ppt/media/image54.wmf" ContentType="image/x-wmf"/>
  <Override PartName="/ppt/media/image14.wmf" ContentType="image/x-wmf"/>
  <Override PartName="/ppt/media/image13.wmf" ContentType="image/x-wmf"/>
  <Override PartName="/ppt/media/image41.wmf" ContentType="image/x-wmf"/>
  <Override PartName="/ppt/media/image69.png" ContentType="image/png"/>
  <Override PartName="/ppt/media/image18.wmf" ContentType="image/x-wmf"/>
  <Override PartName="/ppt/media/image12.wmf" ContentType="image/x-wmf"/>
  <Override PartName="/ppt/media/image50.wmf" ContentType="image/x-wmf"/>
  <Override PartName="/ppt/media/image84.png" ContentType="image/png"/>
  <Override PartName="/ppt/media/image11.wmf" ContentType="image/x-wmf"/>
  <Override PartName="/ppt/media/image10.wmf" ContentType="image/x-wmf"/>
  <Override PartName="/ppt/media/image92.wmf" ContentType="image/x-wmf"/>
  <Override PartName="/ppt/media/image39.wmf" ContentType="image/x-wmf"/>
  <Override PartName="/ppt/media/image27.wmf" ContentType="image/x-wmf"/>
  <Override PartName="/ppt/media/image9.wmf" ContentType="image/x-wmf"/>
  <Override PartName="/ppt/media/image8.wmf" ContentType="image/x-wmf"/>
  <Override PartName="/ppt/media/image4.png" ContentType="image/png"/>
  <Override PartName="/ppt/media/image88.wmf" ContentType="image/x-wmf"/>
  <Override PartName="/ppt/media/image20.wmf" ContentType="image/x-wmf"/>
  <Override PartName="/ppt/media/image6.wmf" ContentType="image/x-wmf"/>
  <Override PartName="/ppt/media/image90.wmf" ContentType="image/x-wmf"/>
  <Override PartName="/ppt/media/image3.png" ContentType="image/png"/>
  <Override PartName="/ppt/media/image57.png" ContentType="image/png"/>
  <Override PartName="/ppt/media/image66.wmf" ContentType="image/x-wmf"/>
  <Override PartName="/ppt/media/image5.jpeg" ContentType="image/jpeg"/>
  <Override PartName="/ppt/media/image7.wmf" ContentType="image/x-wmf"/>
  <Override PartName="/ppt/media/image70.png" ContentType="image/png"/>
  <Override PartName="/ppt/media/image2.png" ContentType="image/png"/>
  <Override PartName="/ppt/media/image31.wmf" ContentType="image/x-wmf"/>
  <Override PartName="/ppt/media/image52.wmf" ContentType="image/x-wmf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/>
  <p:notesSz cx="6811962" cy="99425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B83FA66-59F8-4424-9C3D-D935844DDC0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E28665A3-F1C3-4DCE-AC74-ACE366574772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3448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Interval: 5-23 (2*45 min) (base tree balanceing start at 16)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Priority: 24-39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1374451-59FC-4DDE-B2AC-FEECB5085664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62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18A7193-8476-4CE9-A80C-4486B1131C12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64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18B5BC3-9A89-4DD0-9A2E-BFB5C4C472D8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66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4D44FE5-FF9B-4B47-B970-77A568DDA8D5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68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EE7C2E4-7B47-4D53-A1C7-09328AA8C94B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50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PlaceHolder 1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470" name="TextShape 2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6742DE8-CEA3-4772-8909-BA5F7107EE42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B642F00-3CDD-42FA-B302-56BCB086BF6E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72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A87C714-14E3-4987-9BEF-31FB6F54C1B5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74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latin typeface="Arial"/>
              </a:rPr>
              <a:t>Deletes similarly</a:t>
            </a:r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95B552D-CE03-4479-B403-ED7207995353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76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90A41A2-D38B-4C4F-AE12-B20A82C525CA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78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D57DDDE-EED0-4327-9520-62062ADCB53A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52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FF5E75D-608B-4A7B-BA45-3BBDA838CA04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80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086F5DE-F3A8-483D-BEDD-B7A3C40D9043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82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E8A6D5C-A6A1-4FD7-8845-C764E9F335FB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84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latin typeface="Arial"/>
              </a:rPr>
              <a:t>Explain global rebuilding</a:t>
            </a:r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108993A-90D4-468D-B3E6-566CF0336318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86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PlaceHolder 1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454" name="TextShape 2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A2308A6-FD1A-4220-AED7-97B92603FABA}" type="slidenum">
              <a:rPr lang="en-US" sz="12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D25715C-F270-4D47-A28F-F4FFC06E7003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56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7E8BA2A-E974-405D-8252-8F5DB969AE06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58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TextShape 1"/>
          <p:cNvSpPr txBox="1"/>
          <p:nvPr/>
        </p:nvSpPr>
        <p:spPr>
          <a:xfrm>
            <a:off x="3859200" y="9445680"/>
            <a:ext cx="2952360" cy="4964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485154A-5CC7-4947-B552-9B7BF9ECA6AB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3460" name="PlaceHolder 2"/>
          <p:cNvSpPr>
            <a:spLocks noGrp="1"/>
          </p:cNvSpPr>
          <p:nvPr>
            <p:ph type="body"/>
          </p:nvPr>
        </p:nvSpPr>
        <p:spPr>
          <a:xfrm>
            <a:off x="907920" y="4722840"/>
            <a:ext cx="4995360" cy="44733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807696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3520" y="3882240"/>
            <a:ext cx="807696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2080" y="129528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2080" y="388224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3520" y="388224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68440" y="1294920"/>
            <a:ext cx="6206760" cy="49525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68440" y="1294920"/>
            <a:ext cx="6206760" cy="495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33520" y="1295280"/>
            <a:ext cx="8076960" cy="495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3941280" cy="495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2080" y="1295280"/>
            <a:ext cx="3941280" cy="495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7772040" cy="28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33520" y="388224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2080" y="1295280"/>
            <a:ext cx="3941280" cy="495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3520" y="1295280"/>
            <a:ext cx="8076960" cy="495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3941280" cy="495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2080" y="129528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2080" y="388224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2080" y="129528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33520" y="3882240"/>
            <a:ext cx="807696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807696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33520" y="3882240"/>
            <a:ext cx="807696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2080" y="129528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2080" y="388224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33520" y="388224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68440" y="1294920"/>
            <a:ext cx="6206760" cy="49525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68440" y="1294920"/>
            <a:ext cx="6206760" cy="495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3941280" cy="495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2080" y="1295280"/>
            <a:ext cx="3941280" cy="495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7772040" cy="28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3520" y="388224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2080" y="1295280"/>
            <a:ext cx="3941280" cy="495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3941280" cy="495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2080" y="129528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2080" y="388224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3520" y="129528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2080" y="1295280"/>
            <a:ext cx="394128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3520" y="3882240"/>
            <a:ext cx="8076960" cy="2362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80880" y="609480"/>
            <a:ext cx="8381520" cy="5790960"/>
          </a:xfrm>
          <a:prstGeom prst="flowChartAlternateProcess">
            <a:avLst/>
          </a:prstGeom>
          <a:noFill/>
          <a:ln w="57240">
            <a:solidFill>
              <a:srgbClr val="000000"/>
            </a:solidFill>
            <a:miter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D0F01505-C8D0-4F96-B84C-513054D72B85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80880" y="609480"/>
            <a:ext cx="8381520" cy="5790960"/>
          </a:xfrm>
          <a:prstGeom prst="flowChartAlternateProcess">
            <a:avLst/>
          </a:prstGeom>
          <a:noFill/>
          <a:ln w="57240">
            <a:solidFill>
              <a:srgbClr val="000000"/>
            </a:solidFill>
            <a:miter/>
          </a:ln>
        </p:spPr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FC5FF7E-A16D-4D96-897D-270A5E259138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5" Type="http://schemas.openxmlformats.org/officeDocument/2006/relationships/image" Target="../media/image33.wmf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5" Type="http://schemas.openxmlformats.org/officeDocument/2006/relationships/image" Target="../media/image38.wmf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image" Target="../media/image41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wmf"/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image" Target="../media/image47.wmf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Relationship Id="rId4" Type="http://schemas.openxmlformats.org/officeDocument/2006/relationships/image" Target="../media/image51.wmf"/><Relationship Id="rId5" Type="http://schemas.openxmlformats.org/officeDocument/2006/relationships/image" Target="../media/image52.wmf"/><Relationship Id="rId6" Type="http://schemas.openxmlformats.org/officeDocument/2006/relationships/image" Target="../media/image53.wmf"/><Relationship Id="rId7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image" Target="../media/image55.wmf"/><Relationship Id="rId3" Type="http://schemas.openxmlformats.org/officeDocument/2006/relationships/image" Target="../media/image56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wmf"/><Relationship Id="rId3" Type="http://schemas.openxmlformats.org/officeDocument/2006/relationships/image" Target="../media/image59.wmf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2.wmf"/><Relationship Id="rId2" Type="http://schemas.openxmlformats.org/officeDocument/2006/relationships/image" Target="../media/image63.wmf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5.wmf"/><Relationship Id="rId2" Type="http://schemas.openxmlformats.org/officeDocument/2006/relationships/image" Target="../media/image66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7.wmf"/><Relationship Id="rId2" Type="http://schemas.openxmlformats.org/officeDocument/2006/relationships/image" Target="../media/image68.wmf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wmf"/><Relationship Id="rId3" Type="http://schemas.openxmlformats.org/officeDocument/2006/relationships/image" Target="../media/image72.wmf"/><Relationship Id="rId4" Type="http://schemas.openxmlformats.org/officeDocument/2006/relationships/image" Target="../media/image73.wmf"/><Relationship Id="rId5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4.wmf"/><Relationship Id="rId2" Type="http://schemas.openxmlformats.org/officeDocument/2006/relationships/image" Target="../media/image75.wmf"/><Relationship Id="rId3" Type="http://schemas.openxmlformats.org/officeDocument/2006/relationships/image" Target="../media/image76.wmf"/><Relationship Id="rId4" Type="http://schemas.openxmlformats.org/officeDocument/2006/relationships/image" Target="../media/image77.wm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8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9.wmf"/><Relationship Id="rId2" Type="http://schemas.openxmlformats.org/officeDocument/2006/relationships/image" Target="../media/image80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1.wmf"/><Relationship Id="rId2" Type="http://schemas.openxmlformats.org/officeDocument/2006/relationships/image" Target="../media/image82.wmf"/><Relationship Id="rId3" Type="http://schemas.openxmlformats.org/officeDocument/2006/relationships/image" Target="../media/image83.wmf"/><Relationship Id="rId4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wmf"/><Relationship Id="rId5" Type="http://schemas.openxmlformats.org/officeDocument/2006/relationships/image" Target="../media/image88.wmf"/><Relationship Id="rId6" Type="http://schemas.openxmlformats.org/officeDocument/2006/relationships/image" Target="../media/image89.wmf"/><Relationship Id="rId7" Type="http://schemas.openxmlformats.org/officeDocument/2006/relationships/image" Target="../media/image90.wmf"/><Relationship Id="rId8" Type="http://schemas.openxmlformats.org/officeDocument/2006/relationships/image" Target="../media/image91.wmf"/><Relationship Id="rId9" Type="http://schemas.openxmlformats.org/officeDocument/2006/relationships/image" Target="../media/image92.wmf"/><Relationship Id="rId10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09480" y="771480"/>
            <a:ext cx="77720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2809800"/>
            <a:ext cx="8229240" cy="259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3333cc"/>
                </a:solidFill>
                <a:latin typeface="Times New Roman"/>
              </a:rPr>
              <a:t>Lars Arge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Fall 2015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September 29,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1088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1089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EE93C2F-E45B-4791-8CCB-93A83A7CD64E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90" name="Line 4"/>
          <p:cNvSpPr/>
          <p:nvPr/>
        </p:nvSpPr>
        <p:spPr>
          <a:xfrm>
            <a:off x="4568760" y="1554120"/>
            <a:ext cx="0" cy="1374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91" name="Line 5"/>
          <p:cNvSpPr/>
          <p:nvPr/>
        </p:nvSpPr>
        <p:spPr>
          <a:xfrm>
            <a:off x="2763720" y="2004840"/>
            <a:ext cx="0" cy="9018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92" name="Line 6"/>
          <p:cNvSpPr/>
          <p:nvPr/>
        </p:nvSpPr>
        <p:spPr>
          <a:xfrm>
            <a:off x="6400800" y="2027160"/>
            <a:ext cx="0" cy="879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93" name="Line 7"/>
          <p:cNvSpPr/>
          <p:nvPr/>
        </p:nvSpPr>
        <p:spPr>
          <a:xfrm>
            <a:off x="1857240" y="2455560"/>
            <a:ext cx="0" cy="4730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94" name="Line 8"/>
          <p:cNvSpPr/>
          <p:nvPr/>
        </p:nvSpPr>
        <p:spPr>
          <a:xfrm>
            <a:off x="3663720" y="2466720"/>
            <a:ext cx="0" cy="4618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95" name="Line 9"/>
          <p:cNvSpPr/>
          <p:nvPr/>
        </p:nvSpPr>
        <p:spPr>
          <a:xfrm>
            <a:off x="5478120" y="2489040"/>
            <a:ext cx="0" cy="4381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96" name="Line 10"/>
          <p:cNvSpPr/>
          <p:nvPr/>
        </p:nvSpPr>
        <p:spPr>
          <a:xfrm>
            <a:off x="7284960" y="2477880"/>
            <a:ext cx="0" cy="4492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97" name="TextShape 11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Externalizing Interval Tree</a:t>
            </a:r>
            <a:endParaRPr/>
          </a:p>
        </p:txBody>
      </p:sp>
      <p:sp>
        <p:nvSpPr>
          <p:cNvPr id="1098" name="Line 12"/>
          <p:cNvSpPr/>
          <p:nvPr/>
        </p:nvSpPr>
        <p:spPr>
          <a:xfrm>
            <a:off x="1685880" y="1315800"/>
            <a:ext cx="2880" cy="111132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099" name="Line 13"/>
          <p:cNvSpPr/>
          <p:nvPr/>
        </p:nvSpPr>
        <p:spPr>
          <a:xfrm>
            <a:off x="1765080" y="2508120"/>
            <a:ext cx="562284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100" name="Line 14"/>
          <p:cNvSpPr/>
          <p:nvPr/>
        </p:nvSpPr>
        <p:spPr>
          <a:xfrm flipV="1">
            <a:off x="7467480" y="1315800"/>
            <a:ext cx="3240" cy="111132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101" name="Line 15"/>
          <p:cNvSpPr/>
          <p:nvPr/>
        </p:nvSpPr>
        <p:spPr>
          <a:xfrm flipH="1">
            <a:off x="1765080" y="1234800"/>
            <a:ext cx="562284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102" name="CustomShape 16"/>
          <p:cNvSpPr/>
          <p:nvPr/>
        </p:nvSpPr>
        <p:spPr>
          <a:xfrm>
            <a:off x="1685880" y="242712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103" name="CustomShape 17"/>
          <p:cNvSpPr/>
          <p:nvPr/>
        </p:nvSpPr>
        <p:spPr>
          <a:xfrm>
            <a:off x="7388280" y="242712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104" name="Line 18"/>
          <p:cNvSpPr/>
          <p:nvPr/>
        </p:nvSpPr>
        <p:spPr>
          <a:xfrm>
            <a:off x="3671640" y="2392200"/>
            <a:ext cx="15408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05" name="CustomShape 19"/>
          <p:cNvSpPr/>
          <p:nvPr/>
        </p:nvSpPr>
        <p:spPr>
          <a:xfrm>
            <a:off x="3743280" y="24652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06" name="Line 20"/>
          <p:cNvSpPr/>
          <p:nvPr/>
        </p:nvSpPr>
        <p:spPr>
          <a:xfrm flipH="1">
            <a:off x="1701720" y="2392200"/>
            <a:ext cx="15552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07" name="CustomShape 21"/>
          <p:cNvSpPr/>
          <p:nvPr/>
        </p:nvSpPr>
        <p:spPr>
          <a:xfrm>
            <a:off x="1701720" y="24652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08" name="Line 22"/>
          <p:cNvSpPr/>
          <p:nvPr/>
        </p:nvSpPr>
        <p:spPr>
          <a:xfrm>
            <a:off x="5481360" y="2392200"/>
            <a:ext cx="15552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09" name="CustomShape 23"/>
          <p:cNvSpPr/>
          <p:nvPr/>
        </p:nvSpPr>
        <p:spPr>
          <a:xfrm>
            <a:off x="5557680" y="24652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10" name="Line 24"/>
          <p:cNvSpPr/>
          <p:nvPr/>
        </p:nvSpPr>
        <p:spPr>
          <a:xfrm flipH="1">
            <a:off x="5327640" y="2392200"/>
            <a:ext cx="15372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11" name="CustomShape 25"/>
          <p:cNvSpPr/>
          <p:nvPr/>
        </p:nvSpPr>
        <p:spPr>
          <a:xfrm>
            <a:off x="5327640" y="24652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12" name="Line 26"/>
          <p:cNvSpPr/>
          <p:nvPr/>
        </p:nvSpPr>
        <p:spPr>
          <a:xfrm>
            <a:off x="1857240" y="2392200"/>
            <a:ext cx="15408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13" name="CustomShape 27"/>
          <p:cNvSpPr/>
          <p:nvPr/>
        </p:nvSpPr>
        <p:spPr>
          <a:xfrm>
            <a:off x="1932120" y="24652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14" name="Line 28"/>
          <p:cNvSpPr/>
          <p:nvPr/>
        </p:nvSpPr>
        <p:spPr>
          <a:xfrm>
            <a:off x="5481360" y="2333520"/>
            <a:ext cx="45576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15" name="Line 29"/>
          <p:cNvSpPr/>
          <p:nvPr/>
        </p:nvSpPr>
        <p:spPr>
          <a:xfrm flipH="1">
            <a:off x="5481360" y="1869840"/>
            <a:ext cx="90972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16" name="Line 30"/>
          <p:cNvSpPr/>
          <p:nvPr/>
        </p:nvSpPr>
        <p:spPr>
          <a:xfrm flipH="1">
            <a:off x="2761920" y="1409400"/>
            <a:ext cx="181476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17" name="Line 31"/>
          <p:cNvSpPr/>
          <p:nvPr/>
        </p:nvSpPr>
        <p:spPr>
          <a:xfrm flipH="1">
            <a:off x="1857240" y="1869840"/>
            <a:ext cx="90468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18" name="Line 32"/>
          <p:cNvSpPr/>
          <p:nvPr/>
        </p:nvSpPr>
        <p:spPr>
          <a:xfrm>
            <a:off x="1857240" y="2333520"/>
            <a:ext cx="45396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19" name="Line 33"/>
          <p:cNvSpPr/>
          <p:nvPr/>
        </p:nvSpPr>
        <p:spPr>
          <a:xfrm>
            <a:off x="4576680" y="1409400"/>
            <a:ext cx="181440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20" name="Line 34"/>
          <p:cNvSpPr/>
          <p:nvPr/>
        </p:nvSpPr>
        <p:spPr>
          <a:xfrm>
            <a:off x="2761920" y="1869840"/>
            <a:ext cx="90972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21" name="Line 35"/>
          <p:cNvSpPr/>
          <p:nvPr/>
        </p:nvSpPr>
        <p:spPr>
          <a:xfrm>
            <a:off x="6391080" y="1869840"/>
            <a:ext cx="90504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22" name="Line 36"/>
          <p:cNvSpPr/>
          <p:nvPr/>
        </p:nvSpPr>
        <p:spPr>
          <a:xfrm flipH="1">
            <a:off x="1404720" y="2333520"/>
            <a:ext cx="45252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23" name="Line 37"/>
          <p:cNvSpPr/>
          <p:nvPr/>
        </p:nvSpPr>
        <p:spPr>
          <a:xfrm flipH="1">
            <a:off x="3216240" y="2333520"/>
            <a:ext cx="45540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24" name="Line 38"/>
          <p:cNvSpPr/>
          <p:nvPr/>
        </p:nvSpPr>
        <p:spPr>
          <a:xfrm>
            <a:off x="3671640" y="2333520"/>
            <a:ext cx="45108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25" name="Line 39"/>
          <p:cNvSpPr/>
          <p:nvPr/>
        </p:nvSpPr>
        <p:spPr>
          <a:xfrm flipH="1">
            <a:off x="5030640" y="2333520"/>
            <a:ext cx="45072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26" name="Line 40"/>
          <p:cNvSpPr/>
          <p:nvPr/>
        </p:nvSpPr>
        <p:spPr>
          <a:xfrm flipH="1">
            <a:off x="6841800" y="2333520"/>
            <a:ext cx="45432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27" name="Line 41"/>
          <p:cNvSpPr/>
          <p:nvPr/>
        </p:nvSpPr>
        <p:spPr>
          <a:xfrm>
            <a:off x="7296120" y="2333520"/>
            <a:ext cx="45216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28" name="Line 42"/>
          <p:cNvSpPr/>
          <p:nvPr/>
        </p:nvSpPr>
        <p:spPr>
          <a:xfrm flipH="1">
            <a:off x="7142040" y="2392200"/>
            <a:ext cx="15408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29" name="CustomShape 43"/>
          <p:cNvSpPr/>
          <p:nvPr/>
        </p:nvSpPr>
        <p:spPr>
          <a:xfrm>
            <a:off x="7142040" y="24652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30" name="Line 44"/>
          <p:cNvSpPr/>
          <p:nvPr/>
        </p:nvSpPr>
        <p:spPr>
          <a:xfrm>
            <a:off x="7296120" y="2392200"/>
            <a:ext cx="15552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31" name="CustomShape 45"/>
          <p:cNvSpPr/>
          <p:nvPr/>
        </p:nvSpPr>
        <p:spPr>
          <a:xfrm>
            <a:off x="7369200" y="24652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32" name="Line 46"/>
          <p:cNvSpPr/>
          <p:nvPr/>
        </p:nvSpPr>
        <p:spPr>
          <a:xfrm flipH="1">
            <a:off x="3516120" y="2392200"/>
            <a:ext cx="15552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33" name="CustomShape 47"/>
          <p:cNvSpPr/>
          <p:nvPr/>
        </p:nvSpPr>
        <p:spPr>
          <a:xfrm>
            <a:off x="3516480" y="24652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34" name="CustomShape 48"/>
          <p:cNvSpPr/>
          <p:nvPr/>
        </p:nvSpPr>
        <p:spPr>
          <a:xfrm>
            <a:off x="7215120" y="224964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35" name="CustomShape 49"/>
          <p:cNvSpPr/>
          <p:nvPr/>
        </p:nvSpPr>
        <p:spPr>
          <a:xfrm>
            <a:off x="5403960" y="224964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36" name="CustomShape 50"/>
          <p:cNvSpPr/>
          <p:nvPr/>
        </p:nvSpPr>
        <p:spPr>
          <a:xfrm>
            <a:off x="3584520" y="224460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37" name="CustomShape 51"/>
          <p:cNvSpPr/>
          <p:nvPr/>
        </p:nvSpPr>
        <p:spPr>
          <a:xfrm>
            <a:off x="1573200" y="2568600"/>
            <a:ext cx="226800" cy="228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138" name="CustomShape 52"/>
          <p:cNvSpPr/>
          <p:nvPr/>
        </p:nvSpPr>
        <p:spPr>
          <a:xfrm>
            <a:off x="1573200" y="2568600"/>
            <a:ext cx="226800" cy="228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39" name="CustomShape 53"/>
          <p:cNvSpPr/>
          <p:nvPr/>
        </p:nvSpPr>
        <p:spPr>
          <a:xfrm>
            <a:off x="1914480" y="2568600"/>
            <a:ext cx="226800" cy="228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140" name="CustomShape 54"/>
          <p:cNvSpPr/>
          <p:nvPr/>
        </p:nvSpPr>
        <p:spPr>
          <a:xfrm>
            <a:off x="1914480" y="2568600"/>
            <a:ext cx="226800" cy="228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41" name="CustomShape 55"/>
          <p:cNvSpPr/>
          <p:nvPr/>
        </p:nvSpPr>
        <p:spPr>
          <a:xfrm>
            <a:off x="3387600" y="2568600"/>
            <a:ext cx="22680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1142" name="CustomShape 56"/>
          <p:cNvSpPr/>
          <p:nvPr/>
        </p:nvSpPr>
        <p:spPr>
          <a:xfrm>
            <a:off x="3387600" y="256860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43" name="CustomShape 57"/>
          <p:cNvSpPr/>
          <p:nvPr/>
        </p:nvSpPr>
        <p:spPr>
          <a:xfrm>
            <a:off x="7013520" y="2568600"/>
            <a:ext cx="22680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1144" name="CustomShape 58"/>
          <p:cNvSpPr/>
          <p:nvPr/>
        </p:nvSpPr>
        <p:spPr>
          <a:xfrm>
            <a:off x="7013520" y="256860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45" name="CustomShape 59"/>
          <p:cNvSpPr/>
          <p:nvPr/>
        </p:nvSpPr>
        <p:spPr>
          <a:xfrm>
            <a:off x="7353360" y="2568600"/>
            <a:ext cx="22680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1146" name="CustomShape 60"/>
          <p:cNvSpPr/>
          <p:nvPr/>
        </p:nvSpPr>
        <p:spPr>
          <a:xfrm>
            <a:off x="7353360" y="256860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47" name="CustomShape 61"/>
          <p:cNvSpPr/>
          <p:nvPr/>
        </p:nvSpPr>
        <p:spPr>
          <a:xfrm>
            <a:off x="5202360" y="2568600"/>
            <a:ext cx="22356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1148" name="CustomShape 62"/>
          <p:cNvSpPr/>
          <p:nvPr/>
        </p:nvSpPr>
        <p:spPr>
          <a:xfrm>
            <a:off x="5202360" y="2568600"/>
            <a:ext cx="22356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49" name="CustomShape 63"/>
          <p:cNvSpPr/>
          <p:nvPr/>
        </p:nvSpPr>
        <p:spPr>
          <a:xfrm>
            <a:off x="5538960" y="2568600"/>
            <a:ext cx="22824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1150" name="CustomShape 64"/>
          <p:cNvSpPr/>
          <p:nvPr/>
        </p:nvSpPr>
        <p:spPr>
          <a:xfrm>
            <a:off x="5538960" y="2568600"/>
            <a:ext cx="22824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51" name="CustomShape 65"/>
          <p:cNvSpPr/>
          <p:nvPr/>
        </p:nvSpPr>
        <p:spPr>
          <a:xfrm>
            <a:off x="1778040" y="225252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52" name="CustomShape 66"/>
          <p:cNvSpPr/>
          <p:nvPr/>
        </p:nvSpPr>
        <p:spPr>
          <a:xfrm>
            <a:off x="3728880" y="2568600"/>
            <a:ext cx="22356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1153" name="CustomShape 67"/>
          <p:cNvSpPr/>
          <p:nvPr/>
        </p:nvSpPr>
        <p:spPr>
          <a:xfrm>
            <a:off x="3728880" y="2568600"/>
            <a:ext cx="22356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54" name="CustomShape 68"/>
          <p:cNvSpPr/>
          <p:nvPr/>
        </p:nvSpPr>
        <p:spPr>
          <a:xfrm>
            <a:off x="2611440" y="20048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55" name="Line 69"/>
          <p:cNvSpPr/>
          <p:nvPr/>
        </p:nvSpPr>
        <p:spPr>
          <a:xfrm>
            <a:off x="6391080" y="1927080"/>
            <a:ext cx="15084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56" name="Line 70"/>
          <p:cNvSpPr/>
          <p:nvPr/>
        </p:nvSpPr>
        <p:spPr>
          <a:xfrm flipH="1">
            <a:off x="6237000" y="1927080"/>
            <a:ext cx="15408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57" name="Line 71"/>
          <p:cNvSpPr/>
          <p:nvPr/>
        </p:nvSpPr>
        <p:spPr>
          <a:xfrm>
            <a:off x="2761920" y="1927080"/>
            <a:ext cx="15408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58" name="Line 72"/>
          <p:cNvSpPr/>
          <p:nvPr/>
        </p:nvSpPr>
        <p:spPr>
          <a:xfrm flipH="1">
            <a:off x="2611080" y="1927080"/>
            <a:ext cx="15084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59" name="CustomShape 73"/>
          <p:cNvSpPr/>
          <p:nvPr/>
        </p:nvSpPr>
        <p:spPr>
          <a:xfrm>
            <a:off x="6464160" y="20048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60" name="CustomShape 74"/>
          <p:cNvSpPr/>
          <p:nvPr/>
        </p:nvSpPr>
        <p:spPr>
          <a:xfrm>
            <a:off x="6237360" y="20048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61" name="CustomShape 75"/>
          <p:cNvSpPr/>
          <p:nvPr/>
        </p:nvSpPr>
        <p:spPr>
          <a:xfrm>
            <a:off x="2838600" y="20048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62" name="CustomShape 76"/>
          <p:cNvSpPr/>
          <p:nvPr/>
        </p:nvSpPr>
        <p:spPr>
          <a:xfrm>
            <a:off x="2489040" y="2084400"/>
            <a:ext cx="22356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63" name="CustomShape 77"/>
          <p:cNvSpPr/>
          <p:nvPr/>
        </p:nvSpPr>
        <p:spPr>
          <a:xfrm>
            <a:off x="2827440" y="2084400"/>
            <a:ext cx="22680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64" name="CustomShape 78"/>
          <p:cNvSpPr/>
          <p:nvPr/>
        </p:nvSpPr>
        <p:spPr>
          <a:xfrm>
            <a:off x="6102360" y="2090880"/>
            <a:ext cx="22680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65" name="CustomShape 79"/>
          <p:cNvSpPr/>
          <p:nvPr/>
        </p:nvSpPr>
        <p:spPr>
          <a:xfrm>
            <a:off x="6454800" y="2090880"/>
            <a:ext cx="22356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66" name="CustomShape 80"/>
          <p:cNvSpPr/>
          <p:nvPr/>
        </p:nvSpPr>
        <p:spPr>
          <a:xfrm>
            <a:off x="4734000" y="1525680"/>
            <a:ext cx="60120" cy="93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67" name="CustomShape 81"/>
          <p:cNvSpPr/>
          <p:nvPr/>
        </p:nvSpPr>
        <p:spPr>
          <a:xfrm>
            <a:off x="4359240" y="1525680"/>
            <a:ext cx="60120" cy="93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68" name="CustomShape 82"/>
          <p:cNvSpPr/>
          <p:nvPr/>
        </p:nvSpPr>
        <p:spPr>
          <a:xfrm>
            <a:off x="4359240" y="1467000"/>
            <a:ext cx="217080" cy="151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69" name="CustomShape 83"/>
          <p:cNvSpPr/>
          <p:nvPr/>
        </p:nvSpPr>
        <p:spPr>
          <a:xfrm>
            <a:off x="4576680" y="1467000"/>
            <a:ext cx="217080" cy="151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70" name="CustomShape 84"/>
          <p:cNvSpPr/>
          <p:nvPr/>
        </p:nvSpPr>
        <p:spPr>
          <a:xfrm>
            <a:off x="4237200" y="1643040"/>
            <a:ext cx="226800" cy="22824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71" name="CustomShape 85"/>
          <p:cNvSpPr/>
          <p:nvPr/>
        </p:nvSpPr>
        <p:spPr>
          <a:xfrm>
            <a:off x="4691160" y="1643040"/>
            <a:ext cx="226800" cy="22824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72" name="CustomShape 86"/>
          <p:cNvSpPr/>
          <p:nvPr/>
        </p:nvSpPr>
        <p:spPr>
          <a:xfrm>
            <a:off x="1581120" y="1273320"/>
            <a:ext cx="5990760" cy="1191960"/>
          </a:xfrm>
          <a:prstGeom prst="rect">
            <a:avLst/>
          </a:prstGeom>
          <a:noFill/>
          <a:ln w="17640">
            <a:solidFill>
              <a:srgbClr val="000000"/>
            </a:solidFill>
            <a:miter/>
          </a:ln>
        </p:spPr>
      </p:sp>
      <p:sp>
        <p:nvSpPr>
          <p:cNvPr id="1173" name="Line 87"/>
          <p:cNvSpPr/>
          <p:nvPr/>
        </p:nvSpPr>
        <p:spPr>
          <a:xfrm>
            <a:off x="2538360" y="2957400"/>
            <a:ext cx="3625560" cy="324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1174" name="Line 88"/>
          <p:cNvSpPr/>
          <p:nvPr/>
        </p:nvSpPr>
        <p:spPr>
          <a:xfrm>
            <a:off x="2538360" y="2890800"/>
            <a:ext cx="288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175" name="Line 89"/>
          <p:cNvSpPr/>
          <p:nvPr/>
        </p:nvSpPr>
        <p:spPr>
          <a:xfrm>
            <a:off x="6163920" y="289080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176" name="TextShape 90"/>
          <p:cNvSpPr txBox="1"/>
          <p:nvPr/>
        </p:nvSpPr>
        <p:spPr>
          <a:xfrm>
            <a:off x="533520" y="3697200"/>
            <a:ext cx="8076960" cy="25506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Idea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Decrease fan-out to             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height remains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slabs define         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Interval stored in two slab lists (as before) and one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 list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Intervals in small multislab lists collected in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underflow structure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 answered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by looking at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slab lists and not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(log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 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</a:t>
            </a:r>
            <a:endParaRPr/>
          </a:p>
        </p:txBody>
      </p:sp>
      <p:sp>
        <p:nvSpPr>
          <p:cNvPr id="1177" name="Line 91"/>
          <p:cNvSpPr/>
          <p:nvPr/>
        </p:nvSpPr>
        <p:spPr>
          <a:xfrm>
            <a:off x="2765160" y="3186000"/>
            <a:ext cx="2721240" cy="0"/>
          </a:xfrm>
          <a:prstGeom prst="line">
            <a:avLst/>
          </a:prstGeom>
          <a:ln w="17640">
            <a:solidFill>
              <a:srgbClr val="57ff03"/>
            </a:solidFill>
            <a:round/>
          </a:ln>
        </p:spPr>
      </p:sp>
      <p:sp>
        <p:nvSpPr>
          <p:cNvPr id="1178" name="Line 92"/>
          <p:cNvSpPr/>
          <p:nvPr/>
        </p:nvSpPr>
        <p:spPr>
          <a:xfrm flipH="1" flipV="1">
            <a:off x="2769840" y="3090600"/>
            <a:ext cx="1800" cy="103320"/>
          </a:xfrm>
          <a:prstGeom prst="line">
            <a:avLst/>
          </a:prstGeom>
          <a:ln w="17640">
            <a:solidFill>
              <a:srgbClr val="57ff03"/>
            </a:solidFill>
            <a:round/>
          </a:ln>
        </p:spPr>
      </p:sp>
      <p:sp>
        <p:nvSpPr>
          <p:cNvPr id="1179" name="Line 93"/>
          <p:cNvSpPr/>
          <p:nvPr/>
        </p:nvSpPr>
        <p:spPr>
          <a:xfrm flipH="1" flipV="1">
            <a:off x="5476680" y="3087360"/>
            <a:ext cx="1440" cy="103320"/>
          </a:xfrm>
          <a:prstGeom prst="line">
            <a:avLst/>
          </a:prstGeom>
          <a:ln w="17640">
            <a:solidFill>
              <a:srgbClr val="57ff03"/>
            </a:solidFill>
            <a:round/>
          </a:ln>
        </p:spPr>
      </p:sp>
      <p:sp>
        <p:nvSpPr>
          <p:cNvPr id="1180" name="CustomShape 94"/>
          <p:cNvSpPr/>
          <p:nvPr/>
        </p:nvSpPr>
        <p:spPr>
          <a:xfrm>
            <a:off x="5484240" y="3103560"/>
            <a:ext cx="1487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multislab</a:t>
            </a:r>
            <a:endParaRPr/>
          </a:p>
        </p:txBody>
      </p:sp>
      <p:sp>
        <p:nvSpPr>
          <p:cNvPr id="1181" name="Line 95"/>
          <p:cNvSpPr/>
          <p:nvPr/>
        </p:nvSpPr>
        <p:spPr>
          <a:xfrm flipH="1" flipV="1">
            <a:off x="5486400" y="3238200"/>
            <a:ext cx="242640" cy="77760"/>
          </a:xfrm>
          <a:prstGeom prst="line">
            <a:avLst/>
          </a:prstGeom>
          <a:ln w="17640">
            <a:solidFill>
              <a:srgbClr val="57ff03"/>
            </a:solidFill>
            <a:round/>
            <a:tailEnd len="med" type="arrow" w="med"/>
          </a:ln>
        </p:spPr>
      </p:sp>
      <p:sp>
        <p:nvSpPr>
          <p:cNvPr id="1182" name="CustomShape 96"/>
          <p:cNvSpPr/>
          <p:nvPr/>
        </p:nvSpPr>
        <p:spPr>
          <a:xfrm>
            <a:off x="4497480" y="1325520"/>
            <a:ext cx="158400" cy="16308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83" name="CustomShape 97"/>
          <p:cNvSpPr/>
          <p:nvPr/>
        </p:nvSpPr>
        <p:spPr>
          <a:xfrm>
            <a:off x="4727520" y="2438280"/>
            <a:ext cx="60120" cy="93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84" name="CustomShape 98"/>
          <p:cNvSpPr/>
          <p:nvPr/>
        </p:nvSpPr>
        <p:spPr>
          <a:xfrm>
            <a:off x="4352760" y="2438280"/>
            <a:ext cx="60120" cy="93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85" name="CustomShape 99"/>
          <p:cNvSpPr/>
          <p:nvPr/>
        </p:nvSpPr>
        <p:spPr>
          <a:xfrm>
            <a:off x="4352760" y="2379600"/>
            <a:ext cx="217080" cy="151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86" name="CustomShape 100"/>
          <p:cNvSpPr/>
          <p:nvPr/>
        </p:nvSpPr>
        <p:spPr>
          <a:xfrm>
            <a:off x="4570560" y="2379600"/>
            <a:ext cx="217080" cy="151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87" name="CustomShape 101"/>
          <p:cNvSpPr/>
          <p:nvPr/>
        </p:nvSpPr>
        <p:spPr>
          <a:xfrm>
            <a:off x="4230720" y="2556000"/>
            <a:ext cx="226800" cy="228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88" name="CustomShape 102"/>
          <p:cNvSpPr/>
          <p:nvPr/>
        </p:nvSpPr>
        <p:spPr>
          <a:xfrm>
            <a:off x="4684680" y="2556000"/>
            <a:ext cx="226800" cy="228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89" name="CustomShape 103"/>
          <p:cNvSpPr/>
          <p:nvPr/>
        </p:nvSpPr>
        <p:spPr>
          <a:xfrm>
            <a:off x="2611440" y="246708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90" name="Line 104"/>
          <p:cNvSpPr/>
          <p:nvPr/>
        </p:nvSpPr>
        <p:spPr>
          <a:xfrm>
            <a:off x="6391080" y="2388960"/>
            <a:ext cx="15084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91" name="Line 105"/>
          <p:cNvSpPr/>
          <p:nvPr/>
        </p:nvSpPr>
        <p:spPr>
          <a:xfrm flipH="1">
            <a:off x="6237000" y="2388960"/>
            <a:ext cx="15408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92" name="Line 106"/>
          <p:cNvSpPr/>
          <p:nvPr/>
        </p:nvSpPr>
        <p:spPr>
          <a:xfrm>
            <a:off x="2761920" y="2388960"/>
            <a:ext cx="15408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93" name="Line 107"/>
          <p:cNvSpPr/>
          <p:nvPr/>
        </p:nvSpPr>
        <p:spPr>
          <a:xfrm flipH="1">
            <a:off x="2611080" y="2388960"/>
            <a:ext cx="15084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194" name="CustomShape 108"/>
          <p:cNvSpPr/>
          <p:nvPr/>
        </p:nvSpPr>
        <p:spPr>
          <a:xfrm>
            <a:off x="6464160" y="246708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95" name="CustomShape 109"/>
          <p:cNvSpPr/>
          <p:nvPr/>
        </p:nvSpPr>
        <p:spPr>
          <a:xfrm>
            <a:off x="6237360" y="246708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96" name="CustomShape 110"/>
          <p:cNvSpPr/>
          <p:nvPr/>
        </p:nvSpPr>
        <p:spPr>
          <a:xfrm>
            <a:off x="2838600" y="246708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197" name="CustomShape 111"/>
          <p:cNvSpPr/>
          <p:nvPr/>
        </p:nvSpPr>
        <p:spPr>
          <a:xfrm>
            <a:off x="2489040" y="2546280"/>
            <a:ext cx="223560" cy="23292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98" name="CustomShape 112"/>
          <p:cNvSpPr/>
          <p:nvPr/>
        </p:nvSpPr>
        <p:spPr>
          <a:xfrm>
            <a:off x="2827440" y="2546280"/>
            <a:ext cx="22680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199" name="CustomShape 113"/>
          <p:cNvSpPr/>
          <p:nvPr/>
        </p:nvSpPr>
        <p:spPr>
          <a:xfrm>
            <a:off x="6102360" y="2552760"/>
            <a:ext cx="22680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00" name="CustomShape 114"/>
          <p:cNvSpPr/>
          <p:nvPr/>
        </p:nvSpPr>
        <p:spPr>
          <a:xfrm>
            <a:off x="6454800" y="2552760"/>
            <a:ext cx="22356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01" name="Line 115"/>
          <p:cNvSpPr/>
          <p:nvPr/>
        </p:nvSpPr>
        <p:spPr>
          <a:xfrm>
            <a:off x="2760480" y="2957400"/>
            <a:ext cx="2711520" cy="3240"/>
          </a:xfrm>
          <a:prstGeom prst="line">
            <a:avLst/>
          </a:prstGeom>
          <a:ln w="19080">
            <a:solidFill>
              <a:srgbClr val="57ff03"/>
            </a:solidFill>
            <a:round/>
          </a:ln>
        </p:spPr>
      </p:sp>
      <p:sp>
        <p:nvSpPr>
          <p:cNvPr id="1202" name="CustomShape 116"/>
          <p:cNvSpPr/>
          <p:nvPr/>
        </p:nvSpPr>
        <p:spPr>
          <a:xfrm>
            <a:off x="2684520" y="179064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03" name="CustomShape 117"/>
          <p:cNvSpPr/>
          <p:nvPr/>
        </p:nvSpPr>
        <p:spPr>
          <a:xfrm>
            <a:off x="6308640" y="1790640"/>
            <a:ext cx="1616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pic>
        <p:nvPicPr>
          <p:cNvPr id="12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78240" y="4064040"/>
            <a:ext cx="927000" cy="507960"/>
          </a:xfrm>
          <a:prstGeom prst="rect">
            <a:avLst/>
          </a:prstGeom>
          <a:ln>
            <a:noFill/>
          </a:ln>
        </p:spPr>
      </p:pic>
      <p:pic>
        <p:nvPicPr>
          <p:cNvPr id="12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040" y="4140360"/>
            <a:ext cx="1320840" cy="419040"/>
          </a:xfrm>
          <a:prstGeom prst="rect">
            <a:avLst/>
          </a:prstGeom>
          <a:ln>
            <a:noFill/>
          </a:ln>
        </p:spPr>
      </p:pic>
      <p:pic>
        <p:nvPicPr>
          <p:cNvPr id="120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68560" y="4444920"/>
            <a:ext cx="927000" cy="507960"/>
          </a:xfrm>
          <a:prstGeom prst="rect">
            <a:avLst/>
          </a:prstGeom>
          <a:ln>
            <a:noFill/>
          </a:ln>
        </p:spPr>
      </p:pic>
      <p:pic>
        <p:nvPicPr>
          <p:cNvPr id="120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416400" y="4533840"/>
            <a:ext cx="698400" cy="419040"/>
          </a:xfrm>
          <a:prstGeom prst="rect">
            <a:avLst/>
          </a:prstGeom>
          <a:ln>
            <a:noFill/>
          </a:ln>
        </p:spPr>
      </p:pic>
      <p:pic>
        <p:nvPicPr>
          <p:cNvPr id="120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98400" y="2362320"/>
            <a:ext cx="762120" cy="4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nodeType="clickEffect" fill="hold">
                      <p:stCondLst>
                        <p:cond delay="indefinite"/>
                      </p:stCondLst>
                      <p:childTnLst>
                        <p:par>
                          <p:cTn id="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nodeType="clickEffect" fill="hold">
                      <p:stCondLst>
                        <p:cond delay="indefinite"/>
                      </p:stCondLst>
                      <p:childTnLst>
                        <p:par>
                          <p:cTn id="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88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89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1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97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149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182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1210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1211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DB86CF7-7739-4086-A9E9-4FB5D35199FE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212" name="TextShape 4"/>
          <p:cNvSpPr txBox="1"/>
          <p:nvPr/>
        </p:nvSpPr>
        <p:spPr>
          <a:xfrm>
            <a:off x="566640" y="1185840"/>
            <a:ext cx="8076960" cy="53272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Base tree: Weight-balanced B-tree with branching parameter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and leaf parameter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on endpoints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Interval stored in highest node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where it contains slab boundary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Each internal node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contains: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Left slab list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for each of              slabs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Right slab lists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for each of              slabs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 lists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Underflow structure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Interval in set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I</a:t>
            </a:r>
            <a:r>
              <a:rPr i="1" lang="en-US" sz="2200" baseline="-250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of intervals associated with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stored in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Left slab list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of slab containing left endpoint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Right slab list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of slab containing right endpoint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Widest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 list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it spans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If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&lt;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intervals in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 list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they are instead stored in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underflow structure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contains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≤ B</a:t>
            </a:r>
            <a:r>
              <a:rPr i="1" lang="en-US" sz="2200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intervals) </a:t>
            </a:r>
            <a:endParaRPr/>
          </a:p>
          <a:p>
            <a:endParaRPr/>
          </a:p>
        </p:txBody>
      </p:sp>
      <p:sp>
        <p:nvSpPr>
          <p:cNvPr id="1213" name="TextShape 5"/>
          <p:cNvSpPr txBox="1"/>
          <p:nvPr/>
        </p:nvSpPr>
        <p:spPr>
          <a:xfrm>
            <a:off x="685800" y="67644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 Interval Tree</a:t>
            </a:r>
            <a:endParaRPr/>
          </a:p>
        </p:txBody>
      </p:sp>
      <p:sp>
        <p:nvSpPr>
          <p:cNvPr id="1214" name="CustomShape 6"/>
          <p:cNvSpPr/>
          <p:nvPr/>
        </p:nvSpPr>
        <p:spPr>
          <a:xfrm>
            <a:off x="3324240" y="546084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215" name="Line 7"/>
          <p:cNvSpPr/>
          <p:nvPr/>
        </p:nvSpPr>
        <p:spPr>
          <a:xfrm flipH="1">
            <a:off x="3336840" y="5433840"/>
            <a:ext cx="11880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16" name="CustomShape 8"/>
          <p:cNvSpPr/>
          <p:nvPr/>
        </p:nvSpPr>
        <p:spPr>
          <a:xfrm>
            <a:off x="3336840" y="548964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217" name="Line 9"/>
          <p:cNvSpPr/>
          <p:nvPr/>
        </p:nvSpPr>
        <p:spPr>
          <a:xfrm>
            <a:off x="3455640" y="5433840"/>
            <a:ext cx="11772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18" name="CustomShape 10"/>
          <p:cNvSpPr/>
          <p:nvPr/>
        </p:nvSpPr>
        <p:spPr>
          <a:xfrm>
            <a:off x="3513240" y="548964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219" name="CustomShape 11"/>
          <p:cNvSpPr/>
          <p:nvPr/>
        </p:nvSpPr>
        <p:spPr>
          <a:xfrm>
            <a:off x="3238560" y="5568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220" name="CustomShape 12"/>
          <p:cNvSpPr/>
          <p:nvPr/>
        </p:nvSpPr>
        <p:spPr>
          <a:xfrm>
            <a:off x="3238560" y="5568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21" name="CustomShape 13"/>
          <p:cNvSpPr/>
          <p:nvPr/>
        </p:nvSpPr>
        <p:spPr>
          <a:xfrm>
            <a:off x="3500280" y="5568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222" name="CustomShape 14"/>
          <p:cNvSpPr/>
          <p:nvPr/>
        </p:nvSpPr>
        <p:spPr>
          <a:xfrm>
            <a:off x="3500280" y="5568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23" name="Line 15"/>
          <p:cNvSpPr/>
          <p:nvPr/>
        </p:nvSpPr>
        <p:spPr>
          <a:xfrm flipH="1">
            <a:off x="3200400" y="4713120"/>
            <a:ext cx="1201680" cy="576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24" name="Line 16"/>
          <p:cNvSpPr/>
          <p:nvPr/>
        </p:nvSpPr>
        <p:spPr>
          <a:xfrm>
            <a:off x="4390920" y="4713120"/>
            <a:ext cx="690480" cy="576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25" name="Line 17"/>
          <p:cNvSpPr/>
          <p:nvPr/>
        </p:nvSpPr>
        <p:spPr>
          <a:xfrm flipH="1">
            <a:off x="4160520" y="4751280"/>
            <a:ext cx="230400" cy="5382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26" name="Line 18"/>
          <p:cNvSpPr/>
          <p:nvPr/>
        </p:nvSpPr>
        <p:spPr>
          <a:xfrm>
            <a:off x="4390920" y="4751280"/>
            <a:ext cx="230040" cy="5382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27" name="Line 19"/>
          <p:cNvSpPr/>
          <p:nvPr/>
        </p:nvSpPr>
        <p:spPr>
          <a:xfrm flipH="1">
            <a:off x="3700440" y="4713120"/>
            <a:ext cx="690480" cy="576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28" name="Line 20"/>
          <p:cNvSpPr/>
          <p:nvPr/>
        </p:nvSpPr>
        <p:spPr>
          <a:xfrm>
            <a:off x="4390920" y="4713120"/>
            <a:ext cx="1114200" cy="576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29" name="Line 21"/>
          <p:cNvSpPr/>
          <p:nvPr/>
        </p:nvSpPr>
        <p:spPr>
          <a:xfrm>
            <a:off x="3917880" y="4483080"/>
            <a:ext cx="1440" cy="13046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230" name="CustomShape 22"/>
          <p:cNvSpPr/>
          <p:nvPr/>
        </p:nvSpPr>
        <p:spPr>
          <a:xfrm>
            <a:off x="3786120" y="546084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231" name="Line 23"/>
          <p:cNvSpPr/>
          <p:nvPr/>
        </p:nvSpPr>
        <p:spPr>
          <a:xfrm flipH="1">
            <a:off x="3798720" y="5433840"/>
            <a:ext cx="1191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32" name="CustomShape 24"/>
          <p:cNvSpPr/>
          <p:nvPr/>
        </p:nvSpPr>
        <p:spPr>
          <a:xfrm>
            <a:off x="3798720" y="548964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233" name="Line 25"/>
          <p:cNvSpPr/>
          <p:nvPr/>
        </p:nvSpPr>
        <p:spPr>
          <a:xfrm>
            <a:off x="3917880" y="5433840"/>
            <a:ext cx="1173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34" name="CustomShape 26"/>
          <p:cNvSpPr/>
          <p:nvPr/>
        </p:nvSpPr>
        <p:spPr>
          <a:xfrm>
            <a:off x="3975120" y="548964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235" name="CustomShape 27"/>
          <p:cNvSpPr/>
          <p:nvPr/>
        </p:nvSpPr>
        <p:spPr>
          <a:xfrm>
            <a:off x="3700440" y="5568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236" name="CustomShape 28"/>
          <p:cNvSpPr/>
          <p:nvPr/>
        </p:nvSpPr>
        <p:spPr>
          <a:xfrm>
            <a:off x="3700440" y="5568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37" name="CustomShape 29"/>
          <p:cNvSpPr/>
          <p:nvPr/>
        </p:nvSpPr>
        <p:spPr>
          <a:xfrm>
            <a:off x="3962520" y="5568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238" name="CustomShape 30"/>
          <p:cNvSpPr/>
          <p:nvPr/>
        </p:nvSpPr>
        <p:spPr>
          <a:xfrm>
            <a:off x="3962520" y="5568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39" name="CustomShape 31"/>
          <p:cNvSpPr/>
          <p:nvPr/>
        </p:nvSpPr>
        <p:spPr>
          <a:xfrm>
            <a:off x="4707000" y="546084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240" name="Line 32"/>
          <p:cNvSpPr/>
          <p:nvPr/>
        </p:nvSpPr>
        <p:spPr>
          <a:xfrm flipH="1">
            <a:off x="4719600" y="5433840"/>
            <a:ext cx="11880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41" name="CustomShape 33"/>
          <p:cNvSpPr/>
          <p:nvPr/>
        </p:nvSpPr>
        <p:spPr>
          <a:xfrm>
            <a:off x="4719600" y="548964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242" name="Line 34"/>
          <p:cNvSpPr/>
          <p:nvPr/>
        </p:nvSpPr>
        <p:spPr>
          <a:xfrm>
            <a:off x="4838400" y="5433840"/>
            <a:ext cx="11772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43" name="CustomShape 35"/>
          <p:cNvSpPr/>
          <p:nvPr/>
        </p:nvSpPr>
        <p:spPr>
          <a:xfrm>
            <a:off x="4896000" y="548964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244" name="CustomShape 36"/>
          <p:cNvSpPr/>
          <p:nvPr/>
        </p:nvSpPr>
        <p:spPr>
          <a:xfrm>
            <a:off x="4621320" y="5568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245" name="CustomShape 37"/>
          <p:cNvSpPr/>
          <p:nvPr/>
        </p:nvSpPr>
        <p:spPr>
          <a:xfrm>
            <a:off x="4621320" y="5568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46" name="CustomShape 38"/>
          <p:cNvSpPr/>
          <p:nvPr/>
        </p:nvSpPr>
        <p:spPr>
          <a:xfrm>
            <a:off x="4883040" y="5568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247" name="CustomShape 39"/>
          <p:cNvSpPr/>
          <p:nvPr/>
        </p:nvSpPr>
        <p:spPr>
          <a:xfrm>
            <a:off x="4883040" y="5568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48" name="CustomShape 40"/>
          <p:cNvSpPr/>
          <p:nvPr/>
        </p:nvSpPr>
        <p:spPr>
          <a:xfrm>
            <a:off x="4246560" y="546084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249" name="Line 41"/>
          <p:cNvSpPr/>
          <p:nvPr/>
        </p:nvSpPr>
        <p:spPr>
          <a:xfrm flipH="1">
            <a:off x="4259160" y="5433840"/>
            <a:ext cx="1191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50" name="CustomShape 42"/>
          <p:cNvSpPr/>
          <p:nvPr/>
        </p:nvSpPr>
        <p:spPr>
          <a:xfrm>
            <a:off x="4259160" y="548964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251" name="Line 43"/>
          <p:cNvSpPr/>
          <p:nvPr/>
        </p:nvSpPr>
        <p:spPr>
          <a:xfrm>
            <a:off x="4378320" y="5433840"/>
            <a:ext cx="1173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52" name="CustomShape 44"/>
          <p:cNvSpPr/>
          <p:nvPr/>
        </p:nvSpPr>
        <p:spPr>
          <a:xfrm>
            <a:off x="4435560" y="548964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253" name="CustomShape 45"/>
          <p:cNvSpPr/>
          <p:nvPr/>
        </p:nvSpPr>
        <p:spPr>
          <a:xfrm>
            <a:off x="4160880" y="5568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254" name="CustomShape 46"/>
          <p:cNvSpPr/>
          <p:nvPr/>
        </p:nvSpPr>
        <p:spPr>
          <a:xfrm>
            <a:off x="4160880" y="5568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55" name="CustomShape 47"/>
          <p:cNvSpPr/>
          <p:nvPr/>
        </p:nvSpPr>
        <p:spPr>
          <a:xfrm>
            <a:off x="4422600" y="5568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256" name="CustomShape 48"/>
          <p:cNvSpPr/>
          <p:nvPr/>
        </p:nvSpPr>
        <p:spPr>
          <a:xfrm>
            <a:off x="4422600" y="5568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57" name="CustomShape 49"/>
          <p:cNvSpPr/>
          <p:nvPr/>
        </p:nvSpPr>
        <p:spPr>
          <a:xfrm>
            <a:off x="5167440" y="546084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258" name="Line 50"/>
          <p:cNvSpPr/>
          <p:nvPr/>
        </p:nvSpPr>
        <p:spPr>
          <a:xfrm flipH="1">
            <a:off x="5179680" y="5433840"/>
            <a:ext cx="1191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59" name="CustomShape 51"/>
          <p:cNvSpPr/>
          <p:nvPr/>
        </p:nvSpPr>
        <p:spPr>
          <a:xfrm>
            <a:off x="5180040" y="548964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260" name="Line 52"/>
          <p:cNvSpPr/>
          <p:nvPr/>
        </p:nvSpPr>
        <p:spPr>
          <a:xfrm>
            <a:off x="5298840" y="5433840"/>
            <a:ext cx="1173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261" name="CustomShape 53"/>
          <p:cNvSpPr/>
          <p:nvPr/>
        </p:nvSpPr>
        <p:spPr>
          <a:xfrm>
            <a:off x="5356080" y="548964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262" name="CustomShape 54"/>
          <p:cNvSpPr/>
          <p:nvPr/>
        </p:nvSpPr>
        <p:spPr>
          <a:xfrm>
            <a:off x="5081760" y="5568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263" name="CustomShape 55"/>
          <p:cNvSpPr/>
          <p:nvPr/>
        </p:nvSpPr>
        <p:spPr>
          <a:xfrm>
            <a:off x="5081760" y="5568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64" name="CustomShape 56"/>
          <p:cNvSpPr/>
          <p:nvPr/>
        </p:nvSpPr>
        <p:spPr>
          <a:xfrm>
            <a:off x="5343480" y="5568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265" name="CustomShape 57"/>
          <p:cNvSpPr/>
          <p:nvPr/>
        </p:nvSpPr>
        <p:spPr>
          <a:xfrm>
            <a:off x="5343480" y="5568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66" name="Line 58"/>
          <p:cNvSpPr/>
          <p:nvPr/>
        </p:nvSpPr>
        <p:spPr>
          <a:xfrm>
            <a:off x="3457440" y="4484520"/>
            <a:ext cx="144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267" name="Line 59"/>
          <p:cNvSpPr/>
          <p:nvPr/>
        </p:nvSpPr>
        <p:spPr>
          <a:xfrm>
            <a:off x="3039840" y="4485960"/>
            <a:ext cx="180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268" name="Line 60"/>
          <p:cNvSpPr/>
          <p:nvPr/>
        </p:nvSpPr>
        <p:spPr>
          <a:xfrm>
            <a:off x="4379760" y="4483080"/>
            <a:ext cx="1440" cy="13046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269" name="Line 61"/>
          <p:cNvSpPr/>
          <p:nvPr/>
        </p:nvSpPr>
        <p:spPr>
          <a:xfrm>
            <a:off x="4833720" y="4484520"/>
            <a:ext cx="180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270" name="Line 62"/>
          <p:cNvSpPr/>
          <p:nvPr/>
        </p:nvSpPr>
        <p:spPr>
          <a:xfrm>
            <a:off x="5298840" y="4479840"/>
            <a:ext cx="180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271" name="Line 63"/>
          <p:cNvSpPr/>
          <p:nvPr/>
        </p:nvSpPr>
        <p:spPr>
          <a:xfrm>
            <a:off x="5752800" y="4479840"/>
            <a:ext cx="180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272" name="CustomShape 64"/>
          <p:cNvSpPr/>
          <p:nvPr/>
        </p:nvSpPr>
        <p:spPr>
          <a:xfrm>
            <a:off x="4314960" y="463716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73" name="CustomShape 65"/>
          <p:cNvSpPr/>
          <p:nvPr/>
        </p:nvSpPr>
        <p:spPr>
          <a:xfrm>
            <a:off x="3168720" y="520380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74" name="CustomShape 66"/>
          <p:cNvSpPr/>
          <p:nvPr/>
        </p:nvSpPr>
        <p:spPr>
          <a:xfrm>
            <a:off x="3618000" y="521352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75" name="CustomShape 67"/>
          <p:cNvSpPr/>
          <p:nvPr/>
        </p:nvSpPr>
        <p:spPr>
          <a:xfrm>
            <a:off x="4078440" y="520380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76" name="CustomShape 68"/>
          <p:cNvSpPr/>
          <p:nvPr/>
        </p:nvSpPr>
        <p:spPr>
          <a:xfrm>
            <a:off x="4540320" y="520380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77" name="CustomShape 69"/>
          <p:cNvSpPr/>
          <p:nvPr/>
        </p:nvSpPr>
        <p:spPr>
          <a:xfrm>
            <a:off x="4967280" y="521352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78" name="CustomShape 70"/>
          <p:cNvSpPr/>
          <p:nvPr/>
        </p:nvSpPr>
        <p:spPr>
          <a:xfrm>
            <a:off x="5427720" y="521352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279" name="CustomShape 71"/>
          <p:cNvSpPr/>
          <p:nvPr/>
        </p:nvSpPr>
        <p:spPr>
          <a:xfrm>
            <a:off x="4180680" y="4406760"/>
            <a:ext cx="757080" cy="425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</p:txBody>
      </p:sp>
      <p:sp>
        <p:nvSpPr>
          <p:cNvPr id="1280" name="Line 72"/>
          <p:cNvSpPr/>
          <p:nvPr/>
        </p:nvSpPr>
        <p:spPr>
          <a:xfrm>
            <a:off x="7248600" y="2530080"/>
            <a:ext cx="606600" cy="3459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81" name="Line 73"/>
          <p:cNvSpPr/>
          <p:nvPr/>
        </p:nvSpPr>
        <p:spPr>
          <a:xfrm flipV="1">
            <a:off x="7248600" y="2544480"/>
            <a:ext cx="0" cy="32580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82" name="Line 74"/>
          <p:cNvSpPr/>
          <p:nvPr/>
        </p:nvSpPr>
        <p:spPr>
          <a:xfrm flipV="1">
            <a:off x="6939720" y="2540160"/>
            <a:ext cx="311760" cy="32580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83" name="Line 75"/>
          <p:cNvSpPr/>
          <p:nvPr/>
        </p:nvSpPr>
        <p:spPr>
          <a:xfrm flipV="1">
            <a:off x="6640920" y="2534400"/>
            <a:ext cx="603360" cy="3358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84" name="Line 76"/>
          <p:cNvSpPr/>
          <p:nvPr/>
        </p:nvSpPr>
        <p:spPr>
          <a:xfrm flipV="1">
            <a:off x="6636240" y="2870280"/>
            <a:ext cx="0" cy="3358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85" name="Line 77"/>
          <p:cNvSpPr/>
          <p:nvPr/>
        </p:nvSpPr>
        <p:spPr>
          <a:xfrm flipV="1">
            <a:off x="6331680" y="2876040"/>
            <a:ext cx="304560" cy="3301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86" name="Line 78"/>
          <p:cNvSpPr/>
          <p:nvPr/>
        </p:nvSpPr>
        <p:spPr>
          <a:xfrm flipV="1">
            <a:off x="6022440" y="2865960"/>
            <a:ext cx="613800" cy="34020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87" name="Line 79"/>
          <p:cNvSpPr/>
          <p:nvPr/>
        </p:nvSpPr>
        <p:spPr>
          <a:xfrm>
            <a:off x="7850520" y="2865960"/>
            <a:ext cx="309240" cy="34020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88" name="Line 80"/>
          <p:cNvSpPr/>
          <p:nvPr/>
        </p:nvSpPr>
        <p:spPr>
          <a:xfrm>
            <a:off x="7855200" y="2865960"/>
            <a:ext cx="607680" cy="34020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89" name="Line 81"/>
          <p:cNvSpPr/>
          <p:nvPr/>
        </p:nvSpPr>
        <p:spPr>
          <a:xfrm>
            <a:off x="6030000" y="3261960"/>
            <a:ext cx="14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90" name="Line 82"/>
          <p:cNvSpPr/>
          <p:nvPr/>
        </p:nvSpPr>
        <p:spPr>
          <a:xfrm>
            <a:off x="6334560" y="3261960"/>
            <a:ext cx="14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91" name="Line 83"/>
          <p:cNvSpPr/>
          <p:nvPr/>
        </p:nvSpPr>
        <p:spPr>
          <a:xfrm>
            <a:off x="6639480" y="3261960"/>
            <a:ext cx="14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92" name="CustomShape 84"/>
          <p:cNvSpPr/>
          <p:nvPr/>
        </p:nvSpPr>
        <p:spPr>
          <a:xfrm>
            <a:off x="8411400" y="3148920"/>
            <a:ext cx="10152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293" name="CustomShape 85"/>
          <p:cNvSpPr/>
          <p:nvPr/>
        </p:nvSpPr>
        <p:spPr>
          <a:xfrm>
            <a:off x="8108280" y="3148920"/>
            <a:ext cx="10152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294" name="Line 86"/>
          <p:cNvSpPr/>
          <p:nvPr/>
        </p:nvSpPr>
        <p:spPr>
          <a:xfrm>
            <a:off x="7193880" y="2561760"/>
            <a:ext cx="2880" cy="14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95" name="Line 87"/>
          <p:cNvSpPr/>
          <p:nvPr/>
        </p:nvSpPr>
        <p:spPr>
          <a:xfrm>
            <a:off x="8159760" y="3261960"/>
            <a:ext cx="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96" name="Line 88"/>
          <p:cNvSpPr/>
          <p:nvPr/>
        </p:nvSpPr>
        <p:spPr>
          <a:xfrm>
            <a:off x="8462880" y="3261960"/>
            <a:ext cx="14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97" name="Line 89"/>
          <p:cNvSpPr/>
          <p:nvPr/>
        </p:nvSpPr>
        <p:spPr>
          <a:xfrm>
            <a:off x="6664320" y="2926440"/>
            <a:ext cx="99360" cy="831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98" name="Line 90"/>
          <p:cNvSpPr/>
          <p:nvPr/>
        </p:nvSpPr>
        <p:spPr>
          <a:xfrm flipH="1">
            <a:off x="6815160" y="2926440"/>
            <a:ext cx="100800" cy="831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299" name="Line 91"/>
          <p:cNvSpPr/>
          <p:nvPr/>
        </p:nvSpPr>
        <p:spPr>
          <a:xfrm>
            <a:off x="6967800" y="2926440"/>
            <a:ext cx="101880" cy="831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00" name="Line 92"/>
          <p:cNvSpPr/>
          <p:nvPr/>
        </p:nvSpPr>
        <p:spPr>
          <a:xfrm flipH="1">
            <a:off x="7120080" y="2926440"/>
            <a:ext cx="101880" cy="831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01" name="Line 93"/>
          <p:cNvSpPr/>
          <p:nvPr/>
        </p:nvSpPr>
        <p:spPr>
          <a:xfrm>
            <a:off x="7272360" y="2926440"/>
            <a:ext cx="100440" cy="831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02" name="Line 94"/>
          <p:cNvSpPr/>
          <p:nvPr/>
        </p:nvSpPr>
        <p:spPr>
          <a:xfrm flipH="1">
            <a:off x="7727760" y="2926440"/>
            <a:ext cx="100800" cy="831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03" name="Line 95"/>
          <p:cNvSpPr/>
          <p:nvPr/>
        </p:nvSpPr>
        <p:spPr>
          <a:xfrm flipH="1">
            <a:off x="5954400" y="3261960"/>
            <a:ext cx="5040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04" name="Line 96"/>
          <p:cNvSpPr/>
          <p:nvPr/>
        </p:nvSpPr>
        <p:spPr>
          <a:xfrm>
            <a:off x="6056640" y="3261960"/>
            <a:ext cx="1004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05" name="Line 97"/>
          <p:cNvSpPr/>
          <p:nvPr/>
        </p:nvSpPr>
        <p:spPr>
          <a:xfrm flipV="1">
            <a:off x="6257880" y="3261960"/>
            <a:ext cx="5148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06" name="Line 98"/>
          <p:cNvSpPr/>
          <p:nvPr/>
        </p:nvSpPr>
        <p:spPr>
          <a:xfrm>
            <a:off x="6359760" y="3261960"/>
            <a:ext cx="1022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07" name="Line 99"/>
          <p:cNvSpPr/>
          <p:nvPr/>
        </p:nvSpPr>
        <p:spPr>
          <a:xfrm flipH="1">
            <a:off x="6562440" y="3261960"/>
            <a:ext cx="5040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08" name="Line 100"/>
          <p:cNvSpPr/>
          <p:nvPr/>
        </p:nvSpPr>
        <p:spPr>
          <a:xfrm>
            <a:off x="6664320" y="3261960"/>
            <a:ext cx="9936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09" name="Line 101"/>
          <p:cNvSpPr/>
          <p:nvPr/>
        </p:nvSpPr>
        <p:spPr>
          <a:xfrm flipH="1">
            <a:off x="8082720" y="3261960"/>
            <a:ext cx="4896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10" name="Line 102"/>
          <p:cNvSpPr/>
          <p:nvPr/>
        </p:nvSpPr>
        <p:spPr>
          <a:xfrm>
            <a:off x="8183520" y="3261960"/>
            <a:ext cx="10188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11" name="Line 103"/>
          <p:cNvSpPr/>
          <p:nvPr/>
        </p:nvSpPr>
        <p:spPr>
          <a:xfrm flipV="1">
            <a:off x="8386200" y="3261960"/>
            <a:ext cx="500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12" name="Line 104"/>
          <p:cNvSpPr/>
          <p:nvPr/>
        </p:nvSpPr>
        <p:spPr>
          <a:xfrm>
            <a:off x="8488080" y="3261960"/>
            <a:ext cx="1022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13" name="CustomShape 105"/>
          <p:cNvSpPr/>
          <p:nvPr/>
        </p:nvSpPr>
        <p:spPr>
          <a:xfrm>
            <a:off x="7194240" y="2813040"/>
            <a:ext cx="10152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314" name="CustomShape 106"/>
          <p:cNvSpPr/>
          <p:nvPr/>
        </p:nvSpPr>
        <p:spPr>
          <a:xfrm>
            <a:off x="6891120" y="2813040"/>
            <a:ext cx="10152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315" name="CustomShape 107"/>
          <p:cNvSpPr/>
          <p:nvPr/>
        </p:nvSpPr>
        <p:spPr>
          <a:xfrm>
            <a:off x="6587640" y="3148920"/>
            <a:ext cx="10008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316" name="CustomShape 108"/>
          <p:cNvSpPr/>
          <p:nvPr/>
        </p:nvSpPr>
        <p:spPr>
          <a:xfrm>
            <a:off x="6284520" y="3148920"/>
            <a:ext cx="10008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317" name="CustomShape 109"/>
          <p:cNvSpPr/>
          <p:nvPr/>
        </p:nvSpPr>
        <p:spPr>
          <a:xfrm>
            <a:off x="6587640" y="2813040"/>
            <a:ext cx="10008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318" name="CustomShape 110"/>
          <p:cNvSpPr/>
          <p:nvPr/>
        </p:nvSpPr>
        <p:spPr>
          <a:xfrm>
            <a:off x="5979960" y="3148920"/>
            <a:ext cx="10152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319" name="CustomShape 111"/>
          <p:cNvSpPr/>
          <p:nvPr/>
        </p:nvSpPr>
        <p:spPr>
          <a:xfrm>
            <a:off x="7184880" y="2500200"/>
            <a:ext cx="752400" cy="756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500">
                <a:solidFill>
                  <a:srgbClr val="ffffff"/>
                </a:solidFill>
                <a:latin typeface="Times New Roman"/>
              </a:rPr>
              <a:t>$m$ blocks</a:t>
            </a:r>
            <a:endParaRPr/>
          </a:p>
        </p:txBody>
      </p:sp>
      <p:sp>
        <p:nvSpPr>
          <p:cNvPr id="1320" name="CustomShape 112"/>
          <p:cNvSpPr/>
          <p:nvPr/>
        </p:nvSpPr>
        <p:spPr>
          <a:xfrm>
            <a:off x="592380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21" name="CustomShape 113"/>
          <p:cNvSpPr/>
          <p:nvPr/>
        </p:nvSpPr>
        <p:spPr>
          <a:xfrm>
            <a:off x="600228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22" name="CustomShape 114"/>
          <p:cNvSpPr/>
          <p:nvPr/>
        </p:nvSpPr>
        <p:spPr>
          <a:xfrm>
            <a:off x="612576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23" name="CustomShape 115"/>
          <p:cNvSpPr/>
          <p:nvPr/>
        </p:nvSpPr>
        <p:spPr>
          <a:xfrm>
            <a:off x="623268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24" name="CustomShape 116"/>
          <p:cNvSpPr/>
          <p:nvPr/>
        </p:nvSpPr>
        <p:spPr>
          <a:xfrm>
            <a:off x="631152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25" name="CustomShape 117"/>
          <p:cNvSpPr/>
          <p:nvPr/>
        </p:nvSpPr>
        <p:spPr>
          <a:xfrm>
            <a:off x="643608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26" name="CustomShape 118"/>
          <p:cNvSpPr/>
          <p:nvPr/>
        </p:nvSpPr>
        <p:spPr>
          <a:xfrm>
            <a:off x="652860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27" name="CustomShape 119"/>
          <p:cNvSpPr/>
          <p:nvPr/>
        </p:nvSpPr>
        <p:spPr>
          <a:xfrm>
            <a:off x="660744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28" name="CustomShape 120"/>
          <p:cNvSpPr/>
          <p:nvPr/>
        </p:nvSpPr>
        <p:spPr>
          <a:xfrm>
            <a:off x="673200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29" name="CustomShape 121"/>
          <p:cNvSpPr/>
          <p:nvPr/>
        </p:nvSpPr>
        <p:spPr>
          <a:xfrm>
            <a:off x="805500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30" name="CustomShape 122"/>
          <p:cNvSpPr/>
          <p:nvPr/>
        </p:nvSpPr>
        <p:spPr>
          <a:xfrm>
            <a:off x="813384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31" name="CustomShape 123"/>
          <p:cNvSpPr/>
          <p:nvPr/>
        </p:nvSpPr>
        <p:spPr>
          <a:xfrm>
            <a:off x="825840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32" name="CustomShape 124"/>
          <p:cNvSpPr/>
          <p:nvPr/>
        </p:nvSpPr>
        <p:spPr>
          <a:xfrm>
            <a:off x="835236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33" name="CustomShape 125"/>
          <p:cNvSpPr/>
          <p:nvPr/>
        </p:nvSpPr>
        <p:spPr>
          <a:xfrm>
            <a:off x="843120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34" name="CustomShape 126"/>
          <p:cNvSpPr/>
          <p:nvPr/>
        </p:nvSpPr>
        <p:spPr>
          <a:xfrm>
            <a:off x="8555760" y="35175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335" name="Line 127"/>
          <p:cNvSpPr/>
          <p:nvPr/>
        </p:nvSpPr>
        <p:spPr>
          <a:xfrm>
            <a:off x="6072840" y="356616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336" name="Line 128"/>
          <p:cNvSpPr/>
          <p:nvPr/>
        </p:nvSpPr>
        <p:spPr>
          <a:xfrm>
            <a:off x="6380640" y="356760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337" name="Line 129"/>
          <p:cNvSpPr/>
          <p:nvPr/>
        </p:nvSpPr>
        <p:spPr>
          <a:xfrm>
            <a:off x="6679080" y="3567600"/>
            <a:ext cx="4320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338" name="Line 130"/>
          <p:cNvSpPr/>
          <p:nvPr/>
        </p:nvSpPr>
        <p:spPr>
          <a:xfrm>
            <a:off x="8205480" y="3566160"/>
            <a:ext cx="4320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339" name="Line 131"/>
          <p:cNvSpPr/>
          <p:nvPr/>
        </p:nvSpPr>
        <p:spPr>
          <a:xfrm>
            <a:off x="8502840" y="356616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340" name="Line 132"/>
          <p:cNvSpPr/>
          <p:nvPr/>
        </p:nvSpPr>
        <p:spPr>
          <a:xfrm>
            <a:off x="6662880" y="298800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341" name="Line 133"/>
          <p:cNvSpPr/>
          <p:nvPr/>
        </p:nvSpPr>
        <p:spPr>
          <a:xfrm>
            <a:off x="6865560" y="2988000"/>
            <a:ext cx="14796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342" name="Line 134"/>
          <p:cNvSpPr/>
          <p:nvPr/>
        </p:nvSpPr>
        <p:spPr>
          <a:xfrm>
            <a:off x="7171920" y="2988000"/>
            <a:ext cx="14760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343" name="Line 135"/>
          <p:cNvSpPr/>
          <p:nvPr/>
        </p:nvSpPr>
        <p:spPr>
          <a:xfrm>
            <a:off x="7785720" y="2986560"/>
            <a:ext cx="14616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344" name="Line 136"/>
          <p:cNvSpPr/>
          <p:nvPr/>
        </p:nvSpPr>
        <p:spPr>
          <a:xfrm>
            <a:off x="7501680" y="2785680"/>
            <a:ext cx="12996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345" name="Line 137"/>
          <p:cNvSpPr/>
          <p:nvPr/>
        </p:nvSpPr>
        <p:spPr>
          <a:xfrm>
            <a:off x="5889600" y="2396880"/>
            <a:ext cx="1440" cy="1275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346" name="Line 138"/>
          <p:cNvSpPr/>
          <p:nvPr/>
        </p:nvSpPr>
        <p:spPr>
          <a:xfrm>
            <a:off x="6801840" y="2402640"/>
            <a:ext cx="0" cy="1275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347" name="Line 139"/>
          <p:cNvSpPr/>
          <p:nvPr/>
        </p:nvSpPr>
        <p:spPr>
          <a:xfrm>
            <a:off x="8025120" y="2369520"/>
            <a:ext cx="0" cy="12758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348" name="Line 140"/>
          <p:cNvSpPr/>
          <p:nvPr/>
        </p:nvSpPr>
        <p:spPr>
          <a:xfrm>
            <a:off x="8637480" y="2404080"/>
            <a:ext cx="1440" cy="1275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349" name="Line 141"/>
          <p:cNvSpPr/>
          <p:nvPr/>
        </p:nvSpPr>
        <p:spPr>
          <a:xfrm>
            <a:off x="7106760" y="2404080"/>
            <a:ext cx="0" cy="1275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350" name="Line 142"/>
          <p:cNvSpPr/>
          <p:nvPr/>
        </p:nvSpPr>
        <p:spPr>
          <a:xfrm>
            <a:off x="7677720" y="2404080"/>
            <a:ext cx="1440" cy="1275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351" name="Line 143"/>
          <p:cNvSpPr/>
          <p:nvPr/>
        </p:nvSpPr>
        <p:spPr>
          <a:xfrm>
            <a:off x="7421760" y="2404080"/>
            <a:ext cx="0" cy="1275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352" name="Line 144"/>
          <p:cNvSpPr/>
          <p:nvPr/>
        </p:nvSpPr>
        <p:spPr>
          <a:xfrm flipH="1" flipV="1">
            <a:off x="7236720" y="2538720"/>
            <a:ext cx="230760" cy="2786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353" name="CustomShape 145"/>
          <p:cNvSpPr/>
          <p:nvPr/>
        </p:nvSpPr>
        <p:spPr>
          <a:xfrm>
            <a:off x="7194240" y="2478600"/>
            <a:ext cx="101520" cy="11160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354" name="CustomShape 146"/>
          <p:cNvSpPr/>
          <p:nvPr/>
        </p:nvSpPr>
        <p:spPr>
          <a:xfrm>
            <a:off x="7803360" y="2813040"/>
            <a:ext cx="10152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355" name="CustomShape 147"/>
          <p:cNvSpPr/>
          <p:nvPr/>
        </p:nvSpPr>
        <p:spPr>
          <a:xfrm>
            <a:off x="6973560" y="2290680"/>
            <a:ext cx="72360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</p:txBody>
      </p:sp>
      <p:sp>
        <p:nvSpPr>
          <p:cNvPr id="1356" name="Line 148"/>
          <p:cNvSpPr/>
          <p:nvPr/>
        </p:nvSpPr>
        <p:spPr>
          <a:xfrm>
            <a:off x="6478560" y="3794040"/>
            <a:ext cx="1413000" cy="324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1357" name="Line 149"/>
          <p:cNvSpPr/>
          <p:nvPr/>
        </p:nvSpPr>
        <p:spPr>
          <a:xfrm>
            <a:off x="6478560" y="3727440"/>
            <a:ext cx="1080" cy="1155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358" name="Line 150"/>
          <p:cNvSpPr/>
          <p:nvPr/>
        </p:nvSpPr>
        <p:spPr>
          <a:xfrm>
            <a:off x="7891560" y="3727440"/>
            <a:ext cx="1440" cy="1155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359" name="Line 151"/>
          <p:cNvSpPr/>
          <p:nvPr/>
        </p:nvSpPr>
        <p:spPr>
          <a:xfrm>
            <a:off x="6762600" y="3794040"/>
            <a:ext cx="920880" cy="0"/>
          </a:xfrm>
          <a:prstGeom prst="line">
            <a:avLst/>
          </a:prstGeom>
          <a:ln w="19080">
            <a:solidFill>
              <a:srgbClr val="57ff03"/>
            </a:solidFill>
            <a:round/>
          </a:ln>
        </p:spPr>
      </p:sp>
      <p:sp>
        <p:nvSpPr>
          <p:cNvPr id="1360" name="CustomShape 152"/>
          <p:cNvSpPr/>
          <p:nvPr/>
        </p:nvSpPr>
        <p:spPr>
          <a:xfrm>
            <a:off x="6537240" y="3402000"/>
            <a:ext cx="172800" cy="17424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361" name="CustomShape 153"/>
          <p:cNvSpPr/>
          <p:nvPr/>
        </p:nvSpPr>
        <p:spPr>
          <a:xfrm>
            <a:off x="7719840" y="3402000"/>
            <a:ext cx="172800" cy="17424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pic>
        <p:nvPicPr>
          <p:cNvPr id="13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11760" y="2565360"/>
            <a:ext cx="927000" cy="507960"/>
          </a:xfrm>
          <a:prstGeom prst="rect">
            <a:avLst/>
          </a:prstGeom>
          <a:ln>
            <a:noFill/>
          </a:ln>
        </p:spPr>
      </p:pic>
      <p:pic>
        <p:nvPicPr>
          <p:cNvPr id="136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760" y="3403440"/>
            <a:ext cx="698400" cy="419040"/>
          </a:xfrm>
          <a:prstGeom prst="rect">
            <a:avLst/>
          </a:prstGeom>
          <a:ln>
            <a:noFill/>
          </a:ln>
        </p:spPr>
      </p:pic>
      <p:pic>
        <p:nvPicPr>
          <p:cNvPr id="136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632720" y="1092240"/>
            <a:ext cx="787320" cy="507960"/>
          </a:xfrm>
          <a:prstGeom prst="rect">
            <a:avLst/>
          </a:prstGeom>
          <a:ln>
            <a:noFill/>
          </a:ln>
        </p:spPr>
      </p:pic>
      <p:pic>
        <p:nvPicPr>
          <p:cNvPr id="136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454560" y="4724280"/>
            <a:ext cx="457200" cy="254160"/>
          </a:xfrm>
          <a:prstGeom prst="rect">
            <a:avLst/>
          </a:prstGeom>
          <a:ln>
            <a:noFill/>
          </a:ln>
        </p:spPr>
      </p:pic>
      <p:pic>
        <p:nvPicPr>
          <p:cNvPr id="136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178160" y="2959200"/>
            <a:ext cx="927000" cy="50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nodeType="clickEffect" fill="hold">
                      <p:stCondLst>
                        <p:cond delay="0"/>
                      </p:stCondLst>
                      <p:childTnLst>
                        <p:par>
                          <p:cTn id="1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15" dur="10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10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nodeType="withEffect" fill="hold" presetClass="path" presetID="5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119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st="331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212">
                                            <p:txEl>
                                              <p:pRg st="331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212">
                                            <p:txEl>
                                              <p:pRg st="331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st="391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212">
                                            <p:txEl>
                                              <p:pRg st="391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212">
                                            <p:txEl>
                                              <p:pRg st="391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st="439" end="4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212">
                                            <p:txEl>
                                              <p:pRg st="439" end="4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212">
                                            <p:txEl>
                                              <p:pRg st="439" end="4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st="489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212">
                                            <p:txEl>
                                              <p:pRg st="489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212">
                                            <p:txEl>
                                              <p:pRg st="489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st="520" end="6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212">
                                            <p:txEl>
                                              <p:pRg st="520" end="6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212">
                                            <p:txEl>
                                              <p:pRg st="520" end="6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1368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1369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79FEE8BD-2AD0-48E0-A933-78E0137037AC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370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 Interval tree</a:t>
            </a:r>
            <a:endParaRPr/>
          </a:p>
        </p:txBody>
      </p:sp>
      <p:sp>
        <p:nvSpPr>
          <p:cNvPr id="1371" name="TextShape 5"/>
          <p:cNvSpPr txBox="1"/>
          <p:nvPr/>
        </p:nvSpPr>
        <p:spPr>
          <a:xfrm>
            <a:off x="533520" y="1298520"/>
            <a:ext cx="8076960" cy="4979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Each leaf contains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 &lt;B/2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intervals (unique endpoint assumption)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Stored in one block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Slab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lists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implemented using B-trees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query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Linear space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We may “wasted” a block for each of the             lists in node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But only               internal nodes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Underflow structure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implemented using static structure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           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query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Linear space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Symbol"/>
              </a:rPr>
              <a:t>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Linear space </a:t>
            </a:r>
            <a:endParaRPr/>
          </a:p>
        </p:txBody>
      </p:sp>
      <p:sp>
        <p:nvSpPr>
          <p:cNvPr id="1372" name="CustomShape 6"/>
          <p:cNvSpPr/>
          <p:nvPr/>
        </p:nvSpPr>
        <p:spPr>
          <a:xfrm>
            <a:off x="5884920" y="567684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373" name="Line 7"/>
          <p:cNvSpPr/>
          <p:nvPr/>
        </p:nvSpPr>
        <p:spPr>
          <a:xfrm flipH="1">
            <a:off x="5897520" y="5649840"/>
            <a:ext cx="11880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374" name="CustomShape 8"/>
          <p:cNvSpPr/>
          <p:nvPr/>
        </p:nvSpPr>
        <p:spPr>
          <a:xfrm>
            <a:off x="5897520" y="570564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375" name="Line 9"/>
          <p:cNvSpPr/>
          <p:nvPr/>
        </p:nvSpPr>
        <p:spPr>
          <a:xfrm>
            <a:off x="6016320" y="5649840"/>
            <a:ext cx="11772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376" name="CustomShape 10"/>
          <p:cNvSpPr/>
          <p:nvPr/>
        </p:nvSpPr>
        <p:spPr>
          <a:xfrm>
            <a:off x="6073920" y="570564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377" name="CustomShape 11"/>
          <p:cNvSpPr/>
          <p:nvPr/>
        </p:nvSpPr>
        <p:spPr>
          <a:xfrm>
            <a:off x="5799240" y="5784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378" name="CustomShape 12"/>
          <p:cNvSpPr/>
          <p:nvPr/>
        </p:nvSpPr>
        <p:spPr>
          <a:xfrm>
            <a:off x="5799240" y="5784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379" name="CustomShape 13"/>
          <p:cNvSpPr/>
          <p:nvPr/>
        </p:nvSpPr>
        <p:spPr>
          <a:xfrm>
            <a:off x="6060960" y="5784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380" name="CustomShape 14"/>
          <p:cNvSpPr/>
          <p:nvPr/>
        </p:nvSpPr>
        <p:spPr>
          <a:xfrm>
            <a:off x="6060960" y="5784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381" name="Line 15"/>
          <p:cNvSpPr/>
          <p:nvPr/>
        </p:nvSpPr>
        <p:spPr>
          <a:xfrm>
            <a:off x="6197400" y="6159240"/>
            <a:ext cx="1413360" cy="324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1382" name="Line 16"/>
          <p:cNvSpPr/>
          <p:nvPr/>
        </p:nvSpPr>
        <p:spPr>
          <a:xfrm>
            <a:off x="6197400" y="6092640"/>
            <a:ext cx="108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383" name="Line 17"/>
          <p:cNvSpPr/>
          <p:nvPr/>
        </p:nvSpPr>
        <p:spPr>
          <a:xfrm>
            <a:off x="7610760" y="6092640"/>
            <a:ext cx="108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384" name="Line 18"/>
          <p:cNvSpPr/>
          <p:nvPr/>
        </p:nvSpPr>
        <p:spPr>
          <a:xfrm>
            <a:off x="6481440" y="6159240"/>
            <a:ext cx="920880" cy="0"/>
          </a:xfrm>
          <a:prstGeom prst="line">
            <a:avLst/>
          </a:prstGeom>
          <a:ln w="19080">
            <a:solidFill>
              <a:srgbClr val="57ff03"/>
            </a:solidFill>
            <a:round/>
          </a:ln>
        </p:spPr>
      </p:sp>
      <p:sp>
        <p:nvSpPr>
          <p:cNvPr id="1385" name="Line 19"/>
          <p:cNvSpPr/>
          <p:nvPr/>
        </p:nvSpPr>
        <p:spPr>
          <a:xfrm flipH="1">
            <a:off x="5760720" y="4929120"/>
            <a:ext cx="1202040" cy="576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386" name="Line 20"/>
          <p:cNvSpPr/>
          <p:nvPr/>
        </p:nvSpPr>
        <p:spPr>
          <a:xfrm>
            <a:off x="6951600" y="4929120"/>
            <a:ext cx="690480" cy="576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387" name="Line 21"/>
          <p:cNvSpPr/>
          <p:nvPr/>
        </p:nvSpPr>
        <p:spPr>
          <a:xfrm flipH="1">
            <a:off x="6721200" y="4967280"/>
            <a:ext cx="230400" cy="5378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388" name="Line 22"/>
          <p:cNvSpPr/>
          <p:nvPr/>
        </p:nvSpPr>
        <p:spPr>
          <a:xfrm>
            <a:off x="6951600" y="4967280"/>
            <a:ext cx="230040" cy="5378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389" name="Line 23"/>
          <p:cNvSpPr/>
          <p:nvPr/>
        </p:nvSpPr>
        <p:spPr>
          <a:xfrm flipH="1">
            <a:off x="6260760" y="4929120"/>
            <a:ext cx="690840" cy="576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390" name="Line 24"/>
          <p:cNvSpPr/>
          <p:nvPr/>
        </p:nvSpPr>
        <p:spPr>
          <a:xfrm>
            <a:off x="6951600" y="4929120"/>
            <a:ext cx="1114200" cy="576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391" name="Line 25"/>
          <p:cNvSpPr/>
          <p:nvPr/>
        </p:nvSpPr>
        <p:spPr>
          <a:xfrm>
            <a:off x="6478560" y="4698720"/>
            <a:ext cx="144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392" name="CustomShape 26"/>
          <p:cNvSpPr/>
          <p:nvPr/>
        </p:nvSpPr>
        <p:spPr>
          <a:xfrm>
            <a:off x="6346800" y="567684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393" name="Line 27"/>
          <p:cNvSpPr/>
          <p:nvPr/>
        </p:nvSpPr>
        <p:spPr>
          <a:xfrm flipH="1">
            <a:off x="6359400" y="5649840"/>
            <a:ext cx="1191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394" name="CustomShape 28"/>
          <p:cNvSpPr/>
          <p:nvPr/>
        </p:nvSpPr>
        <p:spPr>
          <a:xfrm>
            <a:off x="6359400" y="570564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395" name="Line 29"/>
          <p:cNvSpPr/>
          <p:nvPr/>
        </p:nvSpPr>
        <p:spPr>
          <a:xfrm>
            <a:off x="6478560" y="5649840"/>
            <a:ext cx="1173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396" name="CustomShape 30"/>
          <p:cNvSpPr/>
          <p:nvPr/>
        </p:nvSpPr>
        <p:spPr>
          <a:xfrm>
            <a:off x="6535800" y="570564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397" name="CustomShape 31"/>
          <p:cNvSpPr/>
          <p:nvPr/>
        </p:nvSpPr>
        <p:spPr>
          <a:xfrm>
            <a:off x="6261120" y="5784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398" name="CustomShape 32"/>
          <p:cNvSpPr/>
          <p:nvPr/>
        </p:nvSpPr>
        <p:spPr>
          <a:xfrm>
            <a:off x="6261120" y="5784840"/>
            <a:ext cx="172800" cy="17424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399" name="CustomShape 33"/>
          <p:cNvSpPr/>
          <p:nvPr/>
        </p:nvSpPr>
        <p:spPr>
          <a:xfrm>
            <a:off x="6523200" y="5784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400" name="CustomShape 34"/>
          <p:cNvSpPr/>
          <p:nvPr/>
        </p:nvSpPr>
        <p:spPr>
          <a:xfrm>
            <a:off x="6523200" y="5784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401" name="CustomShape 35"/>
          <p:cNvSpPr/>
          <p:nvPr/>
        </p:nvSpPr>
        <p:spPr>
          <a:xfrm>
            <a:off x="7267680" y="567684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402" name="Line 36"/>
          <p:cNvSpPr/>
          <p:nvPr/>
        </p:nvSpPr>
        <p:spPr>
          <a:xfrm flipH="1">
            <a:off x="7279920" y="5649840"/>
            <a:ext cx="1191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403" name="CustomShape 37"/>
          <p:cNvSpPr/>
          <p:nvPr/>
        </p:nvSpPr>
        <p:spPr>
          <a:xfrm>
            <a:off x="7280280" y="570564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404" name="Line 38"/>
          <p:cNvSpPr/>
          <p:nvPr/>
        </p:nvSpPr>
        <p:spPr>
          <a:xfrm>
            <a:off x="7399080" y="5649840"/>
            <a:ext cx="11772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405" name="CustomShape 39"/>
          <p:cNvSpPr/>
          <p:nvPr/>
        </p:nvSpPr>
        <p:spPr>
          <a:xfrm>
            <a:off x="7456320" y="570564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406" name="CustomShape 40"/>
          <p:cNvSpPr/>
          <p:nvPr/>
        </p:nvSpPr>
        <p:spPr>
          <a:xfrm>
            <a:off x="7182000" y="5784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407" name="CustomShape 41"/>
          <p:cNvSpPr/>
          <p:nvPr/>
        </p:nvSpPr>
        <p:spPr>
          <a:xfrm>
            <a:off x="7182000" y="5784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408" name="CustomShape 42"/>
          <p:cNvSpPr/>
          <p:nvPr/>
        </p:nvSpPr>
        <p:spPr>
          <a:xfrm>
            <a:off x="7443720" y="5784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409" name="CustomShape 43"/>
          <p:cNvSpPr/>
          <p:nvPr/>
        </p:nvSpPr>
        <p:spPr>
          <a:xfrm>
            <a:off x="7443720" y="5784840"/>
            <a:ext cx="172800" cy="17424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410" name="CustomShape 44"/>
          <p:cNvSpPr/>
          <p:nvPr/>
        </p:nvSpPr>
        <p:spPr>
          <a:xfrm>
            <a:off x="6807240" y="567684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411" name="Line 45"/>
          <p:cNvSpPr/>
          <p:nvPr/>
        </p:nvSpPr>
        <p:spPr>
          <a:xfrm flipH="1">
            <a:off x="6819840" y="5649840"/>
            <a:ext cx="11880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412" name="CustomShape 46"/>
          <p:cNvSpPr/>
          <p:nvPr/>
        </p:nvSpPr>
        <p:spPr>
          <a:xfrm>
            <a:off x="6819840" y="570564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413" name="Line 47"/>
          <p:cNvSpPr/>
          <p:nvPr/>
        </p:nvSpPr>
        <p:spPr>
          <a:xfrm>
            <a:off x="6938640" y="5649840"/>
            <a:ext cx="11772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414" name="CustomShape 48"/>
          <p:cNvSpPr/>
          <p:nvPr/>
        </p:nvSpPr>
        <p:spPr>
          <a:xfrm>
            <a:off x="6996240" y="570564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415" name="CustomShape 49"/>
          <p:cNvSpPr/>
          <p:nvPr/>
        </p:nvSpPr>
        <p:spPr>
          <a:xfrm>
            <a:off x="6721560" y="5784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416" name="CustomShape 50"/>
          <p:cNvSpPr/>
          <p:nvPr/>
        </p:nvSpPr>
        <p:spPr>
          <a:xfrm>
            <a:off x="6721560" y="5784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417" name="CustomShape 51"/>
          <p:cNvSpPr/>
          <p:nvPr/>
        </p:nvSpPr>
        <p:spPr>
          <a:xfrm>
            <a:off x="6983280" y="5784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418" name="CustomShape 52"/>
          <p:cNvSpPr/>
          <p:nvPr/>
        </p:nvSpPr>
        <p:spPr>
          <a:xfrm>
            <a:off x="6983280" y="5784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419" name="CustomShape 53"/>
          <p:cNvSpPr/>
          <p:nvPr/>
        </p:nvSpPr>
        <p:spPr>
          <a:xfrm>
            <a:off x="7728120" y="567684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420" name="Line 54"/>
          <p:cNvSpPr/>
          <p:nvPr/>
        </p:nvSpPr>
        <p:spPr>
          <a:xfrm flipH="1">
            <a:off x="7740360" y="5649840"/>
            <a:ext cx="1191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421" name="CustomShape 55"/>
          <p:cNvSpPr/>
          <p:nvPr/>
        </p:nvSpPr>
        <p:spPr>
          <a:xfrm>
            <a:off x="7740720" y="570564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422" name="Line 56"/>
          <p:cNvSpPr/>
          <p:nvPr/>
        </p:nvSpPr>
        <p:spPr>
          <a:xfrm>
            <a:off x="7859520" y="5649840"/>
            <a:ext cx="1173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423" name="CustomShape 57"/>
          <p:cNvSpPr/>
          <p:nvPr/>
        </p:nvSpPr>
        <p:spPr>
          <a:xfrm>
            <a:off x="7916760" y="570564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424" name="CustomShape 58"/>
          <p:cNvSpPr/>
          <p:nvPr/>
        </p:nvSpPr>
        <p:spPr>
          <a:xfrm>
            <a:off x="7642080" y="5784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425" name="CustomShape 59"/>
          <p:cNvSpPr/>
          <p:nvPr/>
        </p:nvSpPr>
        <p:spPr>
          <a:xfrm>
            <a:off x="7642080" y="5784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426" name="CustomShape 60"/>
          <p:cNvSpPr/>
          <p:nvPr/>
        </p:nvSpPr>
        <p:spPr>
          <a:xfrm>
            <a:off x="7904160" y="578484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427" name="CustomShape 61"/>
          <p:cNvSpPr/>
          <p:nvPr/>
        </p:nvSpPr>
        <p:spPr>
          <a:xfrm>
            <a:off x="7904160" y="578484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428" name="Line 62"/>
          <p:cNvSpPr/>
          <p:nvPr/>
        </p:nvSpPr>
        <p:spPr>
          <a:xfrm>
            <a:off x="6018120" y="4700520"/>
            <a:ext cx="1440" cy="13046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29" name="Line 63"/>
          <p:cNvSpPr/>
          <p:nvPr/>
        </p:nvSpPr>
        <p:spPr>
          <a:xfrm>
            <a:off x="5600520" y="4701960"/>
            <a:ext cx="144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30" name="Line 64"/>
          <p:cNvSpPr/>
          <p:nvPr/>
        </p:nvSpPr>
        <p:spPr>
          <a:xfrm>
            <a:off x="6940440" y="4698720"/>
            <a:ext cx="144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31" name="Line 65"/>
          <p:cNvSpPr/>
          <p:nvPr/>
        </p:nvSpPr>
        <p:spPr>
          <a:xfrm>
            <a:off x="7394400" y="4700520"/>
            <a:ext cx="1440" cy="13046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32" name="Line 66"/>
          <p:cNvSpPr/>
          <p:nvPr/>
        </p:nvSpPr>
        <p:spPr>
          <a:xfrm>
            <a:off x="7859520" y="4695480"/>
            <a:ext cx="144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33" name="Line 67"/>
          <p:cNvSpPr/>
          <p:nvPr/>
        </p:nvSpPr>
        <p:spPr>
          <a:xfrm>
            <a:off x="8313480" y="4695480"/>
            <a:ext cx="180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434" name="CustomShape 68"/>
          <p:cNvSpPr/>
          <p:nvPr/>
        </p:nvSpPr>
        <p:spPr>
          <a:xfrm>
            <a:off x="6875640" y="485316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435" name="CustomShape 69"/>
          <p:cNvSpPr/>
          <p:nvPr/>
        </p:nvSpPr>
        <p:spPr>
          <a:xfrm>
            <a:off x="5729400" y="541980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436" name="CustomShape 70"/>
          <p:cNvSpPr/>
          <p:nvPr/>
        </p:nvSpPr>
        <p:spPr>
          <a:xfrm>
            <a:off x="6178680" y="542916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437" name="CustomShape 71"/>
          <p:cNvSpPr/>
          <p:nvPr/>
        </p:nvSpPr>
        <p:spPr>
          <a:xfrm>
            <a:off x="6638760" y="541980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438" name="CustomShape 72"/>
          <p:cNvSpPr/>
          <p:nvPr/>
        </p:nvSpPr>
        <p:spPr>
          <a:xfrm>
            <a:off x="7101000" y="541980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439" name="CustomShape 73"/>
          <p:cNvSpPr/>
          <p:nvPr/>
        </p:nvSpPr>
        <p:spPr>
          <a:xfrm>
            <a:off x="7527960" y="542916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440" name="CustomShape 74"/>
          <p:cNvSpPr/>
          <p:nvPr/>
        </p:nvSpPr>
        <p:spPr>
          <a:xfrm>
            <a:off x="7988400" y="542916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441" name="CustomShape 75"/>
          <p:cNvSpPr/>
          <p:nvPr/>
        </p:nvSpPr>
        <p:spPr>
          <a:xfrm>
            <a:off x="6741360" y="4622760"/>
            <a:ext cx="757080" cy="425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</p:txBody>
      </p:sp>
      <p:pic>
        <p:nvPicPr>
          <p:cNvPr id="14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9920" y="4940280"/>
            <a:ext cx="457200" cy="254160"/>
          </a:xfrm>
          <a:prstGeom prst="rect">
            <a:avLst/>
          </a:prstGeom>
          <a:ln>
            <a:noFill/>
          </a:ln>
        </p:spPr>
      </p:pic>
      <p:pic>
        <p:nvPicPr>
          <p:cNvPr id="14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2489040"/>
            <a:ext cx="1206360" cy="469800"/>
          </a:xfrm>
          <a:prstGeom prst="rect">
            <a:avLst/>
          </a:prstGeom>
          <a:ln>
            <a:noFill/>
          </a:ln>
        </p:spPr>
      </p:pic>
      <p:pic>
        <p:nvPicPr>
          <p:cNvPr id="14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600" y="4495680"/>
            <a:ext cx="3441600" cy="469800"/>
          </a:xfrm>
          <a:prstGeom prst="rect">
            <a:avLst/>
          </a:prstGeom>
          <a:ln>
            <a:noFill/>
          </a:ln>
        </p:spPr>
      </p:pic>
      <p:pic>
        <p:nvPicPr>
          <p:cNvPr id="144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134040" y="3251160"/>
            <a:ext cx="927000" cy="507960"/>
          </a:xfrm>
          <a:prstGeom prst="rect">
            <a:avLst/>
          </a:prstGeom>
          <a:ln>
            <a:noFill/>
          </a:ln>
        </p:spPr>
      </p:pic>
      <p:pic>
        <p:nvPicPr>
          <p:cNvPr id="144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502000" y="3670200"/>
            <a:ext cx="1015920" cy="58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nodeType="clickEffect" fill="hold">
                      <p:stCondLst>
                        <p:cond delay="indefinite"/>
                      </p:stCondLst>
                      <p:childTnLst>
                        <p:par>
                          <p:cTn id="1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260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315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370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383" end="3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385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1448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1449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0774602C-7D53-49C8-A87B-4B824BF0309D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450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 Interval Tree</a:t>
            </a:r>
            <a:endParaRPr/>
          </a:p>
        </p:txBody>
      </p:sp>
      <p:sp>
        <p:nvSpPr>
          <p:cNvPr id="1451" name="TextShape 5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Query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with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Search down tree for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while in node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reporting all intervals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I</a:t>
            </a:r>
            <a:r>
              <a:rPr i="1" lang="en-US" sz="2200" baseline="-250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stabbed by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 node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 two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slab lists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Report all intervals in relevant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 lists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underflow structure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Analysis: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Visit                   nodes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slab lists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 lists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underflow structure</a:t>
            </a:r>
            <a:endParaRPr/>
          </a:p>
        </p:txBody>
      </p:sp>
      <p:sp>
        <p:nvSpPr>
          <p:cNvPr id="1452" name="Line 6"/>
          <p:cNvSpPr/>
          <p:nvPr/>
        </p:nvSpPr>
        <p:spPr>
          <a:xfrm>
            <a:off x="7149960" y="1404720"/>
            <a:ext cx="606240" cy="3459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53" name="Line 7"/>
          <p:cNvSpPr/>
          <p:nvPr/>
        </p:nvSpPr>
        <p:spPr>
          <a:xfrm flipV="1">
            <a:off x="7149960" y="1419120"/>
            <a:ext cx="0" cy="3254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54" name="Line 8"/>
          <p:cNvSpPr/>
          <p:nvPr/>
        </p:nvSpPr>
        <p:spPr>
          <a:xfrm flipV="1">
            <a:off x="6840360" y="1415880"/>
            <a:ext cx="312840" cy="3254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55" name="Line 9"/>
          <p:cNvSpPr/>
          <p:nvPr/>
        </p:nvSpPr>
        <p:spPr>
          <a:xfrm flipV="1">
            <a:off x="6541920" y="1409400"/>
            <a:ext cx="603360" cy="335160"/>
          </a:xfrm>
          <a:prstGeom prst="line">
            <a:avLst/>
          </a:prstGeom>
          <a:ln w="11160">
            <a:solidFill>
              <a:srgbClr val="3333cc"/>
            </a:solidFill>
            <a:round/>
          </a:ln>
        </p:spPr>
      </p:sp>
      <p:sp>
        <p:nvSpPr>
          <p:cNvPr id="1456" name="Line 10"/>
          <p:cNvSpPr/>
          <p:nvPr/>
        </p:nvSpPr>
        <p:spPr>
          <a:xfrm flipV="1">
            <a:off x="6538680" y="1744560"/>
            <a:ext cx="0" cy="33660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57" name="Line 11"/>
          <p:cNvSpPr/>
          <p:nvPr/>
        </p:nvSpPr>
        <p:spPr>
          <a:xfrm flipV="1">
            <a:off x="6233760" y="1750680"/>
            <a:ext cx="304920" cy="330480"/>
          </a:xfrm>
          <a:prstGeom prst="line">
            <a:avLst/>
          </a:prstGeom>
          <a:ln w="11160">
            <a:solidFill>
              <a:srgbClr val="3333cc"/>
            </a:solidFill>
            <a:round/>
          </a:ln>
        </p:spPr>
      </p:sp>
      <p:sp>
        <p:nvSpPr>
          <p:cNvPr id="1458" name="Line 12"/>
          <p:cNvSpPr/>
          <p:nvPr/>
        </p:nvSpPr>
        <p:spPr>
          <a:xfrm flipV="1">
            <a:off x="5924520" y="1741320"/>
            <a:ext cx="614160" cy="3398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59" name="Line 13"/>
          <p:cNvSpPr/>
          <p:nvPr/>
        </p:nvSpPr>
        <p:spPr>
          <a:xfrm>
            <a:off x="7751520" y="1741320"/>
            <a:ext cx="309600" cy="3398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60" name="Line 14"/>
          <p:cNvSpPr/>
          <p:nvPr/>
        </p:nvSpPr>
        <p:spPr>
          <a:xfrm>
            <a:off x="7756200" y="1741320"/>
            <a:ext cx="608040" cy="3398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61" name="Line 15"/>
          <p:cNvSpPr/>
          <p:nvPr/>
        </p:nvSpPr>
        <p:spPr>
          <a:xfrm>
            <a:off x="5932440" y="2136600"/>
            <a:ext cx="0" cy="2509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62" name="Line 16"/>
          <p:cNvSpPr/>
          <p:nvPr/>
        </p:nvSpPr>
        <p:spPr>
          <a:xfrm>
            <a:off x="6235560" y="2136600"/>
            <a:ext cx="1440" cy="250920"/>
          </a:xfrm>
          <a:prstGeom prst="line">
            <a:avLst/>
          </a:prstGeom>
          <a:ln w="11160">
            <a:solidFill>
              <a:srgbClr val="3333cc"/>
            </a:solidFill>
            <a:round/>
          </a:ln>
        </p:spPr>
      </p:sp>
      <p:sp>
        <p:nvSpPr>
          <p:cNvPr id="1463" name="Line 17"/>
          <p:cNvSpPr/>
          <p:nvPr/>
        </p:nvSpPr>
        <p:spPr>
          <a:xfrm>
            <a:off x="6540480" y="2136600"/>
            <a:ext cx="1440" cy="2509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64" name="CustomShape 18"/>
          <p:cNvSpPr/>
          <p:nvPr/>
        </p:nvSpPr>
        <p:spPr>
          <a:xfrm>
            <a:off x="8313840" y="2023920"/>
            <a:ext cx="101160" cy="11232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465" name="CustomShape 19"/>
          <p:cNvSpPr/>
          <p:nvPr/>
        </p:nvSpPr>
        <p:spPr>
          <a:xfrm>
            <a:off x="8010360" y="2023920"/>
            <a:ext cx="101160" cy="11232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466" name="Line 20"/>
          <p:cNvSpPr/>
          <p:nvPr/>
        </p:nvSpPr>
        <p:spPr>
          <a:xfrm>
            <a:off x="7095960" y="1436400"/>
            <a:ext cx="3240" cy="180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67" name="Line 21"/>
          <p:cNvSpPr/>
          <p:nvPr/>
        </p:nvSpPr>
        <p:spPr>
          <a:xfrm>
            <a:off x="8061120" y="2136600"/>
            <a:ext cx="0" cy="2509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68" name="Line 22"/>
          <p:cNvSpPr/>
          <p:nvPr/>
        </p:nvSpPr>
        <p:spPr>
          <a:xfrm>
            <a:off x="8364240" y="2136600"/>
            <a:ext cx="1800" cy="2509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69" name="Line 23"/>
          <p:cNvSpPr/>
          <p:nvPr/>
        </p:nvSpPr>
        <p:spPr>
          <a:xfrm>
            <a:off x="6565680" y="1801800"/>
            <a:ext cx="100080" cy="824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70" name="Line 24"/>
          <p:cNvSpPr/>
          <p:nvPr/>
        </p:nvSpPr>
        <p:spPr>
          <a:xfrm flipH="1">
            <a:off x="6716520" y="1801800"/>
            <a:ext cx="101520" cy="824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71" name="Line 25"/>
          <p:cNvSpPr/>
          <p:nvPr/>
        </p:nvSpPr>
        <p:spPr>
          <a:xfrm>
            <a:off x="6868800" y="1801800"/>
            <a:ext cx="101880" cy="824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72" name="Line 26"/>
          <p:cNvSpPr/>
          <p:nvPr/>
        </p:nvSpPr>
        <p:spPr>
          <a:xfrm flipH="1">
            <a:off x="7021440" y="1801800"/>
            <a:ext cx="101520" cy="824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73" name="Line 27"/>
          <p:cNvSpPr/>
          <p:nvPr/>
        </p:nvSpPr>
        <p:spPr>
          <a:xfrm>
            <a:off x="7173720" y="1801800"/>
            <a:ext cx="100080" cy="824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74" name="Line 28"/>
          <p:cNvSpPr/>
          <p:nvPr/>
        </p:nvSpPr>
        <p:spPr>
          <a:xfrm flipH="1">
            <a:off x="7629480" y="1801800"/>
            <a:ext cx="99720" cy="824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75" name="Line 29"/>
          <p:cNvSpPr/>
          <p:nvPr/>
        </p:nvSpPr>
        <p:spPr>
          <a:xfrm flipH="1">
            <a:off x="5856120" y="2136600"/>
            <a:ext cx="50760" cy="2509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76" name="Line 30"/>
          <p:cNvSpPr/>
          <p:nvPr/>
        </p:nvSpPr>
        <p:spPr>
          <a:xfrm>
            <a:off x="5957640" y="2136600"/>
            <a:ext cx="101520" cy="2509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77" name="Line 31"/>
          <p:cNvSpPr/>
          <p:nvPr/>
        </p:nvSpPr>
        <p:spPr>
          <a:xfrm flipV="1">
            <a:off x="6159240" y="2136600"/>
            <a:ext cx="52560" cy="2509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78" name="Line 32"/>
          <p:cNvSpPr/>
          <p:nvPr/>
        </p:nvSpPr>
        <p:spPr>
          <a:xfrm>
            <a:off x="6260760" y="2136600"/>
            <a:ext cx="103320" cy="2509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79" name="Line 33"/>
          <p:cNvSpPr/>
          <p:nvPr/>
        </p:nvSpPr>
        <p:spPr>
          <a:xfrm flipH="1">
            <a:off x="6464160" y="2136600"/>
            <a:ext cx="50760" cy="2509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80" name="Line 34"/>
          <p:cNvSpPr/>
          <p:nvPr/>
        </p:nvSpPr>
        <p:spPr>
          <a:xfrm>
            <a:off x="6565680" y="2136600"/>
            <a:ext cx="100080" cy="2509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81" name="Line 35"/>
          <p:cNvSpPr/>
          <p:nvPr/>
        </p:nvSpPr>
        <p:spPr>
          <a:xfrm flipH="1">
            <a:off x="7984800" y="2136600"/>
            <a:ext cx="47880" cy="2509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82" name="Line 36"/>
          <p:cNvSpPr/>
          <p:nvPr/>
        </p:nvSpPr>
        <p:spPr>
          <a:xfrm>
            <a:off x="8084880" y="2136600"/>
            <a:ext cx="101520" cy="2509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83" name="Line 37"/>
          <p:cNvSpPr/>
          <p:nvPr/>
        </p:nvSpPr>
        <p:spPr>
          <a:xfrm flipV="1">
            <a:off x="8288280" y="2136600"/>
            <a:ext cx="48960" cy="2509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84" name="Line 38"/>
          <p:cNvSpPr/>
          <p:nvPr/>
        </p:nvSpPr>
        <p:spPr>
          <a:xfrm>
            <a:off x="8389800" y="2136600"/>
            <a:ext cx="101520" cy="2509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485" name="CustomShape 39"/>
          <p:cNvSpPr/>
          <p:nvPr/>
        </p:nvSpPr>
        <p:spPr>
          <a:xfrm>
            <a:off x="7095960" y="1687680"/>
            <a:ext cx="101160" cy="11412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486" name="CustomShape 40"/>
          <p:cNvSpPr/>
          <p:nvPr/>
        </p:nvSpPr>
        <p:spPr>
          <a:xfrm>
            <a:off x="6792840" y="1687680"/>
            <a:ext cx="101160" cy="11412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487" name="CustomShape 41"/>
          <p:cNvSpPr/>
          <p:nvPr/>
        </p:nvSpPr>
        <p:spPr>
          <a:xfrm>
            <a:off x="6489720" y="2023920"/>
            <a:ext cx="99720" cy="11232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488" name="CustomShape 42"/>
          <p:cNvSpPr/>
          <p:nvPr/>
        </p:nvSpPr>
        <p:spPr>
          <a:xfrm>
            <a:off x="6186600" y="2023920"/>
            <a:ext cx="99720" cy="112320"/>
          </a:xfrm>
          <a:prstGeom prst="ellipse">
            <a:avLst/>
          </a:prstGeom>
          <a:solidFill>
            <a:srgbClr val="3333cc"/>
          </a:solidFill>
          <a:ln w="11160">
            <a:solidFill>
              <a:srgbClr val="000000"/>
            </a:solidFill>
            <a:round/>
          </a:ln>
        </p:spPr>
      </p:sp>
      <p:sp>
        <p:nvSpPr>
          <p:cNvPr id="1489" name="CustomShape 43"/>
          <p:cNvSpPr/>
          <p:nvPr/>
        </p:nvSpPr>
        <p:spPr>
          <a:xfrm>
            <a:off x="6489720" y="1687680"/>
            <a:ext cx="99720" cy="114120"/>
          </a:xfrm>
          <a:prstGeom prst="ellipse">
            <a:avLst/>
          </a:prstGeom>
          <a:solidFill>
            <a:srgbClr val="3333cc"/>
          </a:solidFill>
          <a:ln w="11160">
            <a:solidFill>
              <a:srgbClr val="000000"/>
            </a:solidFill>
            <a:round/>
          </a:ln>
        </p:spPr>
      </p:sp>
      <p:sp>
        <p:nvSpPr>
          <p:cNvPr id="1490" name="CustomShape 44"/>
          <p:cNvSpPr/>
          <p:nvPr/>
        </p:nvSpPr>
        <p:spPr>
          <a:xfrm>
            <a:off x="5881680" y="2023920"/>
            <a:ext cx="101160" cy="11232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491" name="CustomShape 45"/>
          <p:cNvSpPr/>
          <p:nvPr/>
        </p:nvSpPr>
        <p:spPr>
          <a:xfrm>
            <a:off x="7086600" y="1374840"/>
            <a:ext cx="752400" cy="759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500">
                <a:solidFill>
                  <a:srgbClr val="ffffff"/>
                </a:solidFill>
                <a:latin typeface="Times New Roman"/>
              </a:rPr>
              <a:t>$m$ blocks</a:t>
            </a:r>
            <a:endParaRPr/>
          </a:p>
        </p:txBody>
      </p:sp>
      <p:sp>
        <p:nvSpPr>
          <p:cNvPr id="1492" name="CustomShape 46"/>
          <p:cNvSpPr/>
          <p:nvPr/>
        </p:nvSpPr>
        <p:spPr>
          <a:xfrm>
            <a:off x="5824440" y="2392200"/>
            <a:ext cx="60840" cy="9180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493" name="CustomShape 47"/>
          <p:cNvSpPr/>
          <p:nvPr/>
        </p:nvSpPr>
        <p:spPr>
          <a:xfrm>
            <a:off x="5902920" y="2392200"/>
            <a:ext cx="60840" cy="9180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494" name="CustomShape 48"/>
          <p:cNvSpPr/>
          <p:nvPr/>
        </p:nvSpPr>
        <p:spPr>
          <a:xfrm>
            <a:off x="6027120" y="2392200"/>
            <a:ext cx="60840" cy="9180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495" name="CustomShape 49"/>
          <p:cNvSpPr/>
          <p:nvPr/>
        </p:nvSpPr>
        <p:spPr>
          <a:xfrm>
            <a:off x="6134040" y="2392200"/>
            <a:ext cx="61560" cy="9180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496" name="CustomShape 50"/>
          <p:cNvSpPr/>
          <p:nvPr/>
        </p:nvSpPr>
        <p:spPr>
          <a:xfrm>
            <a:off x="6213600" y="2392200"/>
            <a:ext cx="60120" cy="91800"/>
          </a:xfrm>
          <a:prstGeom prst="rect">
            <a:avLst/>
          </a:prstGeom>
          <a:solidFill>
            <a:srgbClr val="3333cc"/>
          </a:solidFill>
          <a:ln w="12600">
            <a:solidFill>
              <a:srgbClr val="000000"/>
            </a:solidFill>
            <a:miter/>
          </a:ln>
        </p:spPr>
      </p:sp>
      <p:sp>
        <p:nvSpPr>
          <p:cNvPr id="1497" name="CustomShape 51"/>
          <p:cNvSpPr/>
          <p:nvPr/>
        </p:nvSpPr>
        <p:spPr>
          <a:xfrm>
            <a:off x="6337440" y="2392200"/>
            <a:ext cx="61560" cy="9180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498" name="CustomShape 52"/>
          <p:cNvSpPr/>
          <p:nvPr/>
        </p:nvSpPr>
        <p:spPr>
          <a:xfrm>
            <a:off x="6429240" y="2392200"/>
            <a:ext cx="61200" cy="9180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499" name="CustomShape 53"/>
          <p:cNvSpPr/>
          <p:nvPr/>
        </p:nvSpPr>
        <p:spPr>
          <a:xfrm>
            <a:off x="6508440" y="2392200"/>
            <a:ext cx="61200" cy="9180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500" name="CustomShape 54"/>
          <p:cNvSpPr/>
          <p:nvPr/>
        </p:nvSpPr>
        <p:spPr>
          <a:xfrm>
            <a:off x="6633000" y="2392200"/>
            <a:ext cx="61200" cy="9180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501" name="CustomShape 55"/>
          <p:cNvSpPr/>
          <p:nvPr/>
        </p:nvSpPr>
        <p:spPr>
          <a:xfrm>
            <a:off x="7956720" y="2392200"/>
            <a:ext cx="61200" cy="9180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502" name="CustomShape 56"/>
          <p:cNvSpPr/>
          <p:nvPr/>
        </p:nvSpPr>
        <p:spPr>
          <a:xfrm>
            <a:off x="8035560" y="2392200"/>
            <a:ext cx="61200" cy="9180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503" name="CustomShape 57"/>
          <p:cNvSpPr/>
          <p:nvPr/>
        </p:nvSpPr>
        <p:spPr>
          <a:xfrm>
            <a:off x="8160120" y="2392200"/>
            <a:ext cx="61200" cy="9180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504" name="CustomShape 58"/>
          <p:cNvSpPr/>
          <p:nvPr/>
        </p:nvSpPr>
        <p:spPr>
          <a:xfrm>
            <a:off x="8253360" y="2392200"/>
            <a:ext cx="61200" cy="9180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505" name="CustomShape 59"/>
          <p:cNvSpPr/>
          <p:nvPr/>
        </p:nvSpPr>
        <p:spPr>
          <a:xfrm>
            <a:off x="8332560" y="2392200"/>
            <a:ext cx="61200" cy="9180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506" name="CustomShape 60"/>
          <p:cNvSpPr/>
          <p:nvPr/>
        </p:nvSpPr>
        <p:spPr>
          <a:xfrm>
            <a:off x="8457120" y="2392200"/>
            <a:ext cx="61200" cy="9180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1507" name="Line 61"/>
          <p:cNvSpPr/>
          <p:nvPr/>
        </p:nvSpPr>
        <p:spPr>
          <a:xfrm>
            <a:off x="5975280" y="244152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508" name="Line 62"/>
          <p:cNvSpPr/>
          <p:nvPr/>
        </p:nvSpPr>
        <p:spPr>
          <a:xfrm>
            <a:off x="6281640" y="244296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509" name="Line 63"/>
          <p:cNvSpPr/>
          <p:nvPr/>
        </p:nvSpPr>
        <p:spPr>
          <a:xfrm>
            <a:off x="6581520" y="244296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510" name="Line 64"/>
          <p:cNvSpPr/>
          <p:nvPr/>
        </p:nvSpPr>
        <p:spPr>
          <a:xfrm>
            <a:off x="8107200" y="244152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511" name="Line 65"/>
          <p:cNvSpPr/>
          <p:nvPr/>
        </p:nvSpPr>
        <p:spPr>
          <a:xfrm>
            <a:off x="8404200" y="244152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512" name="Line 66"/>
          <p:cNvSpPr/>
          <p:nvPr/>
        </p:nvSpPr>
        <p:spPr>
          <a:xfrm>
            <a:off x="6564240" y="186192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513" name="Line 67"/>
          <p:cNvSpPr/>
          <p:nvPr/>
        </p:nvSpPr>
        <p:spPr>
          <a:xfrm>
            <a:off x="6767280" y="1861920"/>
            <a:ext cx="14760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514" name="Line 68"/>
          <p:cNvSpPr/>
          <p:nvPr/>
        </p:nvSpPr>
        <p:spPr>
          <a:xfrm>
            <a:off x="7073640" y="1861920"/>
            <a:ext cx="14760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515" name="Line 69"/>
          <p:cNvSpPr/>
          <p:nvPr/>
        </p:nvSpPr>
        <p:spPr>
          <a:xfrm>
            <a:off x="7686360" y="1861920"/>
            <a:ext cx="14760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516" name="Line 70"/>
          <p:cNvSpPr/>
          <p:nvPr/>
        </p:nvSpPr>
        <p:spPr>
          <a:xfrm>
            <a:off x="7403760" y="1660320"/>
            <a:ext cx="13032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1517" name="Line 71"/>
          <p:cNvSpPr/>
          <p:nvPr/>
        </p:nvSpPr>
        <p:spPr>
          <a:xfrm>
            <a:off x="5790960" y="1271520"/>
            <a:ext cx="1800" cy="1274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18" name="Line 72"/>
          <p:cNvSpPr/>
          <p:nvPr/>
        </p:nvSpPr>
        <p:spPr>
          <a:xfrm>
            <a:off x="6703920" y="1277640"/>
            <a:ext cx="0" cy="1274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19" name="Line 73"/>
          <p:cNvSpPr/>
          <p:nvPr/>
        </p:nvSpPr>
        <p:spPr>
          <a:xfrm>
            <a:off x="7926120" y="1244520"/>
            <a:ext cx="0" cy="1274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20" name="Line 74"/>
          <p:cNvSpPr/>
          <p:nvPr/>
        </p:nvSpPr>
        <p:spPr>
          <a:xfrm>
            <a:off x="8538840" y="1279440"/>
            <a:ext cx="1800" cy="1274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21" name="Line 75"/>
          <p:cNvSpPr/>
          <p:nvPr/>
        </p:nvSpPr>
        <p:spPr>
          <a:xfrm>
            <a:off x="7008480" y="1279440"/>
            <a:ext cx="0" cy="1274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22" name="Line 76"/>
          <p:cNvSpPr/>
          <p:nvPr/>
        </p:nvSpPr>
        <p:spPr>
          <a:xfrm>
            <a:off x="7578720" y="1279440"/>
            <a:ext cx="1440" cy="1274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23" name="Line 77"/>
          <p:cNvSpPr/>
          <p:nvPr/>
        </p:nvSpPr>
        <p:spPr>
          <a:xfrm>
            <a:off x="7323120" y="1279440"/>
            <a:ext cx="0" cy="1274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24" name="Line 78"/>
          <p:cNvSpPr/>
          <p:nvPr/>
        </p:nvSpPr>
        <p:spPr>
          <a:xfrm flipH="1" flipV="1">
            <a:off x="7138800" y="1414440"/>
            <a:ext cx="230040" cy="2775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1525" name="CustomShape 79"/>
          <p:cNvSpPr/>
          <p:nvPr/>
        </p:nvSpPr>
        <p:spPr>
          <a:xfrm>
            <a:off x="7095960" y="1353960"/>
            <a:ext cx="101160" cy="110880"/>
          </a:xfrm>
          <a:prstGeom prst="ellipse">
            <a:avLst/>
          </a:prstGeom>
          <a:solidFill>
            <a:srgbClr val="3333cc"/>
          </a:solidFill>
          <a:ln w="11160">
            <a:solidFill>
              <a:srgbClr val="000000"/>
            </a:solidFill>
            <a:round/>
          </a:ln>
        </p:spPr>
      </p:sp>
      <p:sp>
        <p:nvSpPr>
          <p:cNvPr id="1526" name="CustomShape 80"/>
          <p:cNvSpPr/>
          <p:nvPr/>
        </p:nvSpPr>
        <p:spPr>
          <a:xfrm>
            <a:off x="7714800" y="1723320"/>
            <a:ext cx="10152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1527" name="CustomShape 81"/>
          <p:cNvSpPr/>
          <p:nvPr/>
        </p:nvSpPr>
        <p:spPr>
          <a:xfrm>
            <a:off x="6885000" y="1201680"/>
            <a:ext cx="72360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</p:txBody>
      </p:sp>
      <p:sp>
        <p:nvSpPr>
          <p:cNvPr id="1528" name="Line 82"/>
          <p:cNvSpPr/>
          <p:nvPr/>
        </p:nvSpPr>
        <p:spPr>
          <a:xfrm flipV="1">
            <a:off x="7842240" y="3033360"/>
            <a:ext cx="2880" cy="111132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529" name="CustomShape 83"/>
          <p:cNvSpPr/>
          <p:nvPr/>
        </p:nvSpPr>
        <p:spPr>
          <a:xfrm>
            <a:off x="6854760" y="380052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530" name="Line 84"/>
          <p:cNvSpPr/>
          <p:nvPr/>
        </p:nvSpPr>
        <p:spPr>
          <a:xfrm>
            <a:off x="7065720" y="3773160"/>
            <a:ext cx="117360" cy="120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31" name="CustomShape 85"/>
          <p:cNvSpPr/>
          <p:nvPr/>
        </p:nvSpPr>
        <p:spPr>
          <a:xfrm>
            <a:off x="7122960" y="382896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532" name="CustomShape 86"/>
          <p:cNvSpPr/>
          <p:nvPr/>
        </p:nvSpPr>
        <p:spPr>
          <a:xfrm>
            <a:off x="7110360" y="390852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533" name="Line 87"/>
          <p:cNvSpPr/>
          <p:nvPr/>
        </p:nvSpPr>
        <p:spPr>
          <a:xfrm>
            <a:off x="7872120" y="2822400"/>
            <a:ext cx="180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34" name="CustomShape 88"/>
          <p:cNvSpPr/>
          <p:nvPr/>
        </p:nvSpPr>
        <p:spPr>
          <a:xfrm>
            <a:off x="7683480" y="380052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535" name="Line 89"/>
          <p:cNvSpPr/>
          <p:nvPr/>
        </p:nvSpPr>
        <p:spPr>
          <a:xfrm flipH="1">
            <a:off x="7759440" y="3773160"/>
            <a:ext cx="119160" cy="120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36" name="CustomShape 90"/>
          <p:cNvSpPr/>
          <p:nvPr/>
        </p:nvSpPr>
        <p:spPr>
          <a:xfrm>
            <a:off x="7753320" y="382896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537" name="CustomShape 91"/>
          <p:cNvSpPr/>
          <p:nvPr/>
        </p:nvSpPr>
        <p:spPr>
          <a:xfrm>
            <a:off x="7655040" y="390852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538" name="Line 92"/>
          <p:cNvSpPr/>
          <p:nvPr/>
        </p:nvSpPr>
        <p:spPr>
          <a:xfrm>
            <a:off x="7067520" y="2823840"/>
            <a:ext cx="144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39" name="Line 93"/>
          <p:cNvSpPr/>
          <p:nvPr/>
        </p:nvSpPr>
        <p:spPr>
          <a:xfrm flipH="1">
            <a:off x="7337160" y="3279600"/>
            <a:ext cx="844560" cy="0"/>
          </a:xfrm>
          <a:prstGeom prst="line">
            <a:avLst/>
          </a:prstGeom>
          <a:ln w="4680">
            <a:solidFill>
              <a:srgbClr val="3333cc"/>
            </a:solidFill>
            <a:round/>
          </a:ln>
        </p:spPr>
      </p:sp>
      <p:sp>
        <p:nvSpPr>
          <p:cNvPr id="1540" name="Line 94"/>
          <p:cNvSpPr/>
          <p:nvPr/>
        </p:nvSpPr>
        <p:spPr>
          <a:xfrm flipH="1">
            <a:off x="7259400" y="3163680"/>
            <a:ext cx="922320" cy="0"/>
          </a:xfrm>
          <a:prstGeom prst="line">
            <a:avLst/>
          </a:prstGeom>
          <a:ln w="4680">
            <a:solidFill>
              <a:srgbClr val="3333cc"/>
            </a:solidFill>
            <a:round/>
          </a:ln>
        </p:spPr>
      </p:sp>
      <p:sp>
        <p:nvSpPr>
          <p:cNvPr id="1541" name="Line 95"/>
          <p:cNvSpPr/>
          <p:nvPr/>
        </p:nvSpPr>
        <p:spPr>
          <a:xfrm>
            <a:off x="6761160" y="3508200"/>
            <a:ext cx="882360" cy="0"/>
          </a:xfrm>
          <a:prstGeom prst="line">
            <a:avLst/>
          </a:prstGeom>
          <a:ln w="4680">
            <a:solidFill>
              <a:srgbClr val="3333cc"/>
            </a:solidFill>
            <a:round/>
          </a:ln>
        </p:spPr>
      </p:sp>
      <p:sp>
        <p:nvSpPr>
          <p:cNvPr id="1542" name="Line 96"/>
          <p:cNvSpPr/>
          <p:nvPr/>
        </p:nvSpPr>
        <p:spPr>
          <a:xfrm>
            <a:off x="6761160" y="3429000"/>
            <a:ext cx="591840" cy="1440"/>
          </a:xfrm>
          <a:prstGeom prst="line">
            <a:avLst/>
          </a:prstGeom>
          <a:ln w="4680">
            <a:solidFill>
              <a:srgbClr val="3333cc"/>
            </a:solidFill>
            <a:round/>
          </a:ln>
        </p:spPr>
      </p:sp>
      <p:sp>
        <p:nvSpPr>
          <p:cNvPr id="1543" name="Line 97"/>
          <p:cNvSpPr/>
          <p:nvPr/>
        </p:nvSpPr>
        <p:spPr>
          <a:xfrm>
            <a:off x="6761160" y="3008160"/>
            <a:ext cx="1420560" cy="0"/>
          </a:xfrm>
          <a:prstGeom prst="line">
            <a:avLst/>
          </a:prstGeom>
          <a:ln w="4680">
            <a:solidFill>
              <a:srgbClr val="57ff03"/>
            </a:solidFill>
            <a:round/>
          </a:ln>
        </p:spPr>
      </p:sp>
      <p:sp>
        <p:nvSpPr>
          <p:cNvPr id="1544" name="Line 98"/>
          <p:cNvSpPr/>
          <p:nvPr/>
        </p:nvSpPr>
        <p:spPr>
          <a:xfrm>
            <a:off x="6761160" y="2893680"/>
            <a:ext cx="1420560" cy="0"/>
          </a:xfrm>
          <a:prstGeom prst="line">
            <a:avLst/>
          </a:prstGeom>
          <a:ln w="4680">
            <a:solidFill>
              <a:srgbClr val="57ff03"/>
            </a:solidFill>
            <a:round/>
          </a:ln>
        </p:spPr>
      </p:sp>
      <p:sp>
        <p:nvSpPr>
          <p:cNvPr id="1545" name="Line 99"/>
          <p:cNvSpPr/>
          <p:nvPr/>
        </p:nvSpPr>
        <p:spPr>
          <a:xfrm>
            <a:off x="7259400" y="3124080"/>
            <a:ext cx="0" cy="76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46" name="Line 100"/>
          <p:cNvSpPr/>
          <p:nvPr/>
        </p:nvSpPr>
        <p:spPr>
          <a:xfrm>
            <a:off x="7337160" y="3240000"/>
            <a:ext cx="0" cy="75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47" name="Line 101"/>
          <p:cNvSpPr/>
          <p:nvPr/>
        </p:nvSpPr>
        <p:spPr>
          <a:xfrm>
            <a:off x="7351560" y="3392280"/>
            <a:ext cx="0" cy="76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48" name="Line 102"/>
          <p:cNvSpPr/>
          <p:nvPr/>
        </p:nvSpPr>
        <p:spPr>
          <a:xfrm>
            <a:off x="7643520" y="3470040"/>
            <a:ext cx="0" cy="76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49" name="CustomShape 103"/>
          <p:cNvSpPr/>
          <p:nvPr/>
        </p:nvSpPr>
        <p:spPr>
          <a:xfrm flipH="1" flipV="1">
            <a:off x="4189320" y="4984920"/>
            <a:ext cx="128160" cy="1112400"/>
          </a:xfrm>
          <a:prstGeom prst="leftBrace">
            <a:avLst>
              <a:gd name="adj1" fmla="val 72119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550" name="CustomShape 104"/>
          <p:cNvSpPr/>
          <p:nvPr/>
        </p:nvSpPr>
        <p:spPr>
          <a:xfrm flipH="1" flipV="1">
            <a:off x="5643360" y="4554360"/>
            <a:ext cx="128160" cy="1553760"/>
          </a:xfrm>
          <a:prstGeom prst="leftBrace">
            <a:avLst>
              <a:gd name="adj1" fmla="val 10072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pic>
        <p:nvPicPr>
          <p:cNvPr id="15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7280" y="4546440"/>
            <a:ext cx="1320840" cy="419040"/>
          </a:xfrm>
          <a:prstGeom prst="rect">
            <a:avLst/>
          </a:prstGeom>
          <a:ln>
            <a:noFill/>
          </a:ln>
        </p:spPr>
      </p:pic>
      <p:pic>
        <p:nvPicPr>
          <p:cNvPr id="15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30800" y="5295960"/>
            <a:ext cx="1206360" cy="469800"/>
          </a:xfrm>
          <a:prstGeom prst="rect">
            <a:avLst/>
          </a:prstGeom>
          <a:ln>
            <a:noFill/>
          </a:ln>
        </p:spPr>
      </p:pic>
      <p:pic>
        <p:nvPicPr>
          <p:cNvPr id="155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05440" y="5143680"/>
            <a:ext cx="2197080" cy="4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nodeType="clickEffect" fill="hold">
                      <p:stCondLst>
                        <p:cond delay="indefinite"/>
                      </p:stCondLst>
                      <p:childTnLst>
                        <p:par>
                          <p:cTn id="1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st="9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st="106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st="127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st="17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nodeType="clickEffect" fill="hold">
                      <p:stCondLst>
                        <p:cond delay="indefinite"/>
                      </p:stCondLst>
                      <p:childTnLst>
                        <p:par>
                          <p:cTn id="1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st="202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st="212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st="242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st="260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st="282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1555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1556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D1F0360-D7D9-43D7-8784-0B1C1004D33A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557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 Interval Tree</a:t>
            </a:r>
            <a:endParaRPr/>
          </a:p>
        </p:txBody>
      </p:sp>
      <p:sp>
        <p:nvSpPr>
          <p:cNvPr id="1558" name="TextShape 5"/>
          <p:cNvSpPr txBox="1"/>
          <p:nvPr/>
        </p:nvSpPr>
        <p:spPr>
          <a:xfrm>
            <a:off x="533520" y="1285920"/>
            <a:ext cx="8076960" cy="5062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Update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– ignoring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base tree update/rebalancing: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Search for relevant node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Update two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slab lists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Update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 list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or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underflow structure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Update of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underflow structure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I/Os amortized: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Maintain update block with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≤ 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updates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Check of update block adds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I/Os to query bound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Rebuild structure when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updates have been collected using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I/Os (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Global rebuilding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Symbol"/>
              </a:rPr>
              <a:t>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Update in                   I/Os amortized</a:t>
            </a:r>
            <a:endParaRPr/>
          </a:p>
        </p:txBody>
      </p:sp>
      <p:sp>
        <p:nvSpPr>
          <p:cNvPr id="1559" name="CustomShape 6"/>
          <p:cNvSpPr/>
          <p:nvPr/>
        </p:nvSpPr>
        <p:spPr>
          <a:xfrm>
            <a:off x="6585480" y="2611080"/>
            <a:ext cx="49320" cy="5040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560" name="Line 7"/>
          <p:cNvSpPr/>
          <p:nvPr/>
        </p:nvSpPr>
        <p:spPr>
          <a:xfrm flipH="1">
            <a:off x="6595560" y="2588760"/>
            <a:ext cx="95400" cy="98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61" name="CustomShape 8"/>
          <p:cNvSpPr/>
          <p:nvPr/>
        </p:nvSpPr>
        <p:spPr>
          <a:xfrm>
            <a:off x="6595920" y="2634480"/>
            <a:ext cx="50400" cy="52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562" name="Line 9"/>
          <p:cNvSpPr/>
          <p:nvPr/>
        </p:nvSpPr>
        <p:spPr>
          <a:xfrm>
            <a:off x="6690960" y="2588760"/>
            <a:ext cx="94320" cy="98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63" name="CustomShape 10"/>
          <p:cNvSpPr/>
          <p:nvPr/>
        </p:nvSpPr>
        <p:spPr>
          <a:xfrm>
            <a:off x="6737040" y="2634480"/>
            <a:ext cx="47880" cy="52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564" name="CustomShape 11"/>
          <p:cNvSpPr/>
          <p:nvPr/>
        </p:nvSpPr>
        <p:spPr>
          <a:xfrm>
            <a:off x="6517080" y="2699280"/>
            <a:ext cx="138240" cy="14256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565" name="CustomShape 12"/>
          <p:cNvSpPr/>
          <p:nvPr/>
        </p:nvSpPr>
        <p:spPr>
          <a:xfrm>
            <a:off x="6517080" y="2699280"/>
            <a:ext cx="138240" cy="14256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566" name="CustomShape 13"/>
          <p:cNvSpPr/>
          <p:nvPr/>
        </p:nvSpPr>
        <p:spPr>
          <a:xfrm>
            <a:off x="6726600" y="2699280"/>
            <a:ext cx="138240" cy="14256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567" name="CustomShape 14"/>
          <p:cNvSpPr/>
          <p:nvPr/>
        </p:nvSpPr>
        <p:spPr>
          <a:xfrm>
            <a:off x="6726600" y="2699280"/>
            <a:ext cx="138240" cy="14256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568" name="Line 15"/>
          <p:cNvSpPr/>
          <p:nvPr/>
        </p:nvSpPr>
        <p:spPr>
          <a:xfrm>
            <a:off x="6836040" y="3006000"/>
            <a:ext cx="1132200" cy="252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1569" name="Line 16"/>
          <p:cNvSpPr/>
          <p:nvPr/>
        </p:nvSpPr>
        <p:spPr>
          <a:xfrm>
            <a:off x="6836040" y="2951280"/>
            <a:ext cx="1080" cy="950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570" name="Line 17"/>
          <p:cNvSpPr/>
          <p:nvPr/>
        </p:nvSpPr>
        <p:spPr>
          <a:xfrm>
            <a:off x="7968240" y="2951280"/>
            <a:ext cx="1080" cy="950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571" name="Line 18"/>
          <p:cNvSpPr/>
          <p:nvPr/>
        </p:nvSpPr>
        <p:spPr>
          <a:xfrm>
            <a:off x="7063560" y="3006000"/>
            <a:ext cx="737640" cy="0"/>
          </a:xfrm>
          <a:prstGeom prst="line">
            <a:avLst/>
          </a:prstGeom>
          <a:ln w="19080">
            <a:solidFill>
              <a:srgbClr val="57ff03"/>
            </a:solidFill>
            <a:round/>
          </a:ln>
        </p:spPr>
      </p:sp>
      <p:sp>
        <p:nvSpPr>
          <p:cNvPr id="1572" name="Line 19"/>
          <p:cNvSpPr/>
          <p:nvPr/>
        </p:nvSpPr>
        <p:spPr>
          <a:xfrm flipH="1">
            <a:off x="6486120" y="1998360"/>
            <a:ext cx="963000" cy="471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73" name="Line 20"/>
          <p:cNvSpPr/>
          <p:nvPr/>
        </p:nvSpPr>
        <p:spPr>
          <a:xfrm>
            <a:off x="7440120" y="1998360"/>
            <a:ext cx="553320" cy="471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74" name="Line 21"/>
          <p:cNvSpPr/>
          <p:nvPr/>
        </p:nvSpPr>
        <p:spPr>
          <a:xfrm flipH="1">
            <a:off x="7255800" y="2029680"/>
            <a:ext cx="184320" cy="440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75" name="Line 22"/>
          <p:cNvSpPr/>
          <p:nvPr/>
        </p:nvSpPr>
        <p:spPr>
          <a:xfrm>
            <a:off x="7440120" y="2029680"/>
            <a:ext cx="184320" cy="440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76" name="Line 23"/>
          <p:cNvSpPr/>
          <p:nvPr/>
        </p:nvSpPr>
        <p:spPr>
          <a:xfrm flipH="1">
            <a:off x="6886800" y="1998360"/>
            <a:ext cx="553320" cy="471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77" name="Line 24"/>
          <p:cNvSpPr/>
          <p:nvPr/>
        </p:nvSpPr>
        <p:spPr>
          <a:xfrm>
            <a:off x="7440120" y="1998360"/>
            <a:ext cx="892800" cy="471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78" name="Line 25"/>
          <p:cNvSpPr/>
          <p:nvPr/>
        </p:nvSpPr>
        <p:spPr>
          <a:xfrm>
            <a:off x="7061040" y="1810080"/>
            <a:ext cx="1440" cy="1068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79" name="CustomShape 26"/>
          <p:cNvSpPr/>
          <p:nvPr/>
        </p:nvSpPr>
        <p:spPr>
          <a:xfrm>
            <a:off x="6955560" y="2611080"/>
            <a:ext cx="49320" cy="5040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580" name="Line 27"/>
          <p:cNvSpPr/>
          <p:nvPr/>
        </p:nvSpPr>
        <p:spPr>
          <a:xfrm flipH="1">
            <a:off x="6965640" y="2588760"/>
            <a:ext cx="95400" cy="98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81" name="CustomShape 28"/>
          <p:cNvSpPr/>
          <p:nvPr/>
        </p:nvSpPr>
        <p:spPr>
          <a:xfrm>
            <a:off x="6966000" y="2634480"/>
            <a:ext cx="50400" cy="52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582" name="Line 29"/>
          <p:cNvSpPr/>
          <p:nvPr/>
        </p:nvSpPr>
        <p:spPr>
          <a:xfrm>
            <a:off x="7061040" y="2588760"/>
            <a:ext cx="94320" cy="98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83" name="CustomShape 30"/>
          <p:cNvSpPr/>
          <p:nvPr/>
        </p:nvSpPr>
        <p:spPr>
          <a:xfrm>
            <a:off x="7107120" y="2634480"/>
            <a:ext cx="47880" cy="52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584" name="CustomShape 31"/>
          <p:cNvSpPr/>
          <p:nvPr/>
        </p:nvSpPr>
        <p:spPr>
          <a:xfrm>
            <a:off x="6887160" y="2699280"/>
            <a:ext cx="138240" cy="14256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585" name="CustomShape 32"/>
          <p:cNvSpPr/>
          <p:nvPr/>
        </p:nvSpPr>
        <p:spPr>
          <a:xfrm>
            <a:off x="6887160" y="2699280"/>
            <a:ext cx="138240" cy="14256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586" name="CustomShape 33"/>
          <p:cNvSpPr/>
          <p:nvPr/>
        </p:nvSpPr>
        <p:spPr>
          <a:xfrm>
            <a:off x="7097040" y="2699280"/>
            <a:ext cx="138240" cy="14256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587" name="CustomShape 34"/>
          <p:cNvSpPr/>
          <p:nvPr/>
        </p:nvSpPr>
        <p:spPr>
          <a:xfrm>
            <a:off x="7097040" y="2699280"/>
            <a:ext cx="138240" cy="14256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588" name="CustomShape 35"/>
          <p:cNvSpPr/>
          <p:nvPr/>
        </p:nvSpPr>
        <p:spPr>
          <a:xfrm>
            <a:off x="7693560" y="2611080"/>
            <a:ext cx="49320" cy="5040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589" name="Line 36"/>
          <p:cNvSpPr/>
          <p:nvPr/>
        </p:nvSpPr>
        <p:spPr>
          <a:xfrm flipH="1">
            <a:off x="7703280" y="2588760"/>
            <a:ext cx="95400" cy="98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90" name="CustomShape 37"/>
          <p:cNvSpPr/>
          <p:nvPr/>
        </p:nvSpPr>
        <p:spPr>
          <a:xfrm>
            <a:off x="7703640" y="2634480"/>
            <a:ext cx="50400" cy="52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591" name="Line 38"/>
          <p:cNvSpPr/>
          <p:nvPr/>
        </p:nvSpPr>
        <p:spPr>
          <a:xfrm>
            <a:off x="7798680" y="2588760"/>
            <a:ext cx="94320" cy="98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92" name="CustomShape 39"/>
          <p:cNvSpPr/>
          <p:nvPr/>
        </p:nvSpPr>
        <p:spPr>
          <a:xfrm>
            <a:off x="7844760" y="2634480"/>
            <a:ext cx="47880" cy="52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593" name="CustomShape 40"/>
          <p:cNvSpPr/>
          <p:nvPr/>
        </p:nvSpPr>
        <p:spPr>
          <a:xfrm>
            <a:off x="7624800" y="2699280"/>
            <a:ext cx="138240" cy="14256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594" name="CustomShape 41"/>
          <p:cNvSpPr/>
          <p:nvPr/>
        </p:nvSpPr>
        <p:spPr>
          <a:xfrm>
            <a:off x="7624800" y="2699280"/>
            <a:ext cx="138240" cy="14256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595" name="CustomShape 42"/>
          <p:cNvSpPr/>
          <p:nvPr/>
        </p:nvSpPr>
        <p:spPr>
          <a:xfrm>
            <a:off x="7834680" y="2699280"/>
            <a:ext cx="138240" cy="14256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596" name="CustomShape 43"/>
          <p:cNvSpPr/>
          <p:nvPr/>
        </p:nvSpPr>
        <p:spPr>
          <a:xfrm>
            <a:off x="7834680" y="2699280"/>
            <a:ext cx="138240" cy="14256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597" name="CustomShape 44"/>
          <p:cNvSpPr/>
          <p:nvPr/>
        </p:nvSpPr>
        <p:spPr>
          <a:xfrm>
            <a:off x="7324560" y="2611080"/>
            <a:ext cx="49320" cy="5040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598" name="Line 45"/>
          <p:cNvSpPr/>
          <p:nvPr/>
        </p:nvSpPr>
        <p:spPr>
          <a:xfrm flipH="1">
            <a:off x="7334640" y="2588760"/>
            <a:ext cx="95400" cy="98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599" name="CustomShape 46"/>
          <p:cNvSpPr/>
          <p:nvPr/>
        </p:nvSpPr>
        <p:spPr>
          <a:xfrm>
            <a:off x="7334640" y="2634480"/>
            <a:ext cx="50400" cy="52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600" name="Line 47"/>
          <p:cNvSpPr/>
          <p:nvPr/>
        </p:nvSpPr>
        <p:spPr>
          <a:xfrm>
            <a:off x="7430040" y="2588760"/>
            <a:ext cx="93960" cy="98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01" name="CustomShape 48"/>
          <p:cNvSpPr/>
          <p:nvPr/>
        </p:nvSpPr>
        <p:spPr>
          <a:xfrm>
            <a:off x="7475760" y="2634480"/>
            <a:ext cx="47880" cy="52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602" name="CustomShape 49"/>
          <p:cNvSpPr/>
          <p:nvPr/>
        </p:nvSpPr>
        <p:spPr>
          <a:xfrm>
            <a:off x="7255800" y="2699280"/>
            <a:ext cx="138240" cy="14256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603" name="CustomShape 50"/>
          <p:cNvSpPr/>
          <p:nvPr/>
        </p:nvSpPr>
        <p:spPr>
          <a:xfrm>
            <a:off x="7255800" y="2699280"/>
            <a:ext cx="138240" cy="14256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04" name="CustomShape 51"/>
          <p:cNvSpPr/>
          <p:nvPr/>
        </p:nvSpPr>
        <p:spPr>
          <a:xfrm>
            <a:off x="7465680" y="2699280"/>
            <a:ext cx="138240" cy="14256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605" name="CustomShape 52"/>
          <p:cNvSpPr/>
          <p:nvPr/>
        </p:nvSpPr>
        <p:spPr>
          <a:xfrm>
            <a:off x="7465680" y="2699280"/>
            <a:ext cx="138240" cy="14256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06" name="CustomShape 53"/>
          <p:cNvSpPr/>
          <p:nvPr/>
        </p:nvSpPr>
        <p:spPr>
          <a:xfrm>
            <a:off x="8062200" y="2611080"/>
            <a:ext cx="49320" cy="5040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1607" name="Line 54"/>
          <p:cNvSpPr/>
          <p:nvPr/>
        </p:nvSpPr>
        <p:spPr>
          <a:xfrm flipH="1">
            <a:off x="8072280" y="2588760"/>
            <a:ext cx="95400" cy="98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08" name="CustomShape 55"/>
          <p:cNvSpPr/>
          <p:nvPr/>
        </p:nvSpPr>
        <p:spPr>
          <a:xfrm>
            <a:off x="8072280" y="2634480"/>
            <a:ext cx="50400" cy="52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609" name="Line 56"/>
          <p:cNvSpPr/>
          <p:nvPr/>
        </p:nvSpPr>
        <p:spPr>
          <a:xfrm>
            <a:off x="8167680" y="2588760"/>
            <a:ext cx="93960" cy="98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10" name="CustomShape 57"/>
          <p:cNvSpPr/>
          <p:nvPr/>
        </p:nvSpPr>
        <p:spPr>
          <a:xfrm>
            <a:off x="8213400" y="2634480"/>
            <a:ext cx="47880" cy="52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611" name="CustomShape 58"/>
          <p:cNvSpPr/>
          <p:nvPr/>
        </p:nvSpPr>
        <p:spPr>
          <a:xfrm>
            <a:off x="7993440" y="2699280"/>
            <a:ext cx="138240" cy="14256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612" name="CustomShape 59"/>
          <p:cNvSpPr/>
          <p:nvPr/>
        </p:nvSpPr>
        <p:spPr>
          <a:xfrm>
            <a:off x="7993440" y="2699280"/>
            <a:ext cx="138240" cy="14256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13" name="CustomShape 60"/>
          <p:cNvSpPr/>
          <p:nvPr/>
        </p:nvSpPr>
        <p:spPr>
          <a:xfrm>
            <a:off x="8203320" y="2699280"/>
            <a:ext cx="138240" cy="14256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614" name="CustomShape 61"/>
          <p:cNvSpPr/>
          <p:nvPr/>
        </p:nvSpPr>
        <p:spPr>
          <a:xfrm>
            <a:off x="8203320" y="2699280"/>
            <a:ext cx="138240" cy="14256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15" name="Line 62"/>
          <p:cNvSpPr/>
          <p:nvPr/>
        </p:nvSpPr>
        <p:spPr>
          <a:xfrm>
            <a:off x="6692400" y="1811520"/>
            <a:ext cx="1080" cy="1068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16" name="Line 63"/>
          <p:cNvSpPr/>
          <p:nvPr/>
        </p:nvSpPr>
        <p:spPr>
          <a:xfrm>
            <a:off x="6357600" y="1812600"/>
            <a:ext cx="1440" cy="1068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17" name="Line 64"/>
          <p:cNvSpPr/>
          <p:nvPr/>
        </p:nvSpPr>
        <p:spPr>
          <a:xfrm>
            <a:off x="7431120" y="1810080"/>
            <a:ext cx="1440" cy="1068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18" name="Line 65"/>
          <p:cNvSpPr/>
          <p:nvPr/>
        </p:nvSpPr>
        <p:spPr>
          <a:xfrm>
            <a:off x="7795080" y="1811520"/>
            <a:ext cx="1080" cy="1068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19" name="Line 66"/>
          <p:cNvSpPr/>
          <p:nvPr/>
        </p:nvSpPr>
        <p:spPr>
          <a:xfrm>
            <a:off x="8167680" y="1807560"/>
            <a:ext cx="1080" cy="1068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20" name="Line 67"/>
          <p:cNvSpPr/>
          <p:nvPr/>
        </p:nvSpPr>
        <p:spPr>
          <a:xfrm>
            <a:off x="8531280" y="1807560"/>
            <a:ext cx="1440" cy="1068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21" name="CustomShape 68"/>
          <p:cNvSpPr/>
          <p:nvPr/>
        </p:nvSpPr>
        <p:spPr>
          <a:xfrm>
            <a:off x="7379280" y="1936440"/>
            <a:ext cx="126720" cy="133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22" name="CustomShape 69"/>
          <p:cNvSpPr/>
          <p:nvPr/>
        </p:nvSpPr>
        <p:spPr>
          <a:xfrm>
            <a:off x="6460920" y="2400480"/>
            <a:ext cx="126720" cy="133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23" name="CustomShape 70"/>
          <p:cNvSpPr/>
          <p:nvPr/>
        </p:nvSpPr>
        <p:spPr>
          <a:xfrm>
            <a:off x="6820920" y="2408040"/>
            <a:ext cx="126720" cy="133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24" name="CustomShape 71"/>
          <p:cNvSpPr/>
          <p:nvPr/>
        </p:nvSpPr>
        <p:spPr>
          <a:xfrm>
            <a:off x="7189560" y="2400480"/>
            <a:ext cx="126720" cy="133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25" name="CustomShape 72"/>
          <p:cNvSpPr/>
          <p:nvPr/>
        </p:nvSpPr>
        <p:spPr>
          <a:xfrm>
            <a:off x="7560000" y="2400480"/>
            <a:ext cx="126720" cy="133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26" name="CustomShape 73"/>
          <p:cNvSpPr/>
          <p:nvPr/>
        </p:nvSpPr>
        <p:spPr>
          <a:xfrm>
            <a:off x="7902000" y="2408040"/>
            <a:ext cx="126720" cy="133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27" name="CustomShape 74"/>
          <p:cNvSpPr/>
          <p:nvPr/>
        </p:nvSpPr>
        <p:spPr>
          <a:xfrm>
            <a:off x="8270640" y="2408040"/>
            <a:ext cx="126720" cy="133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28" name="CustomShape 75"/>
          <p:cNvSpPr/>
          <p:nvPr/>
        </p:nvSpPr>
        <p:spPr>
          <a:xfrm>
            <a:off x="7196400" y="1747800"/>
            <a:ext cx="757080" cy="425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</p:txBody>
      </p:sp>
      <p:sp>
        <p:nvSpPr>
          <p:cNvPr id="1629" name="CustomShape 76"/>
          <p:cNvSpPr/>
          <p:nvPr/>
        </p:nvSpPr>
        <p:spPr>
          <a:xfrm flipH="1">
            <a:off x="3983760" y="1824120"/>
            <a:ext cx="132840" cy="637920"/>
          </a:xfrm>
          <a:prstGeom prst="leftBrace">
            <a:avLst>
              <a:gd name="adj1" fmla="val 39881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pic>
        <p:nvPicPr>
          <p:cNvPr id="16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5600" y="4838760"/>
            <a:ext cx="2654280" cy="533520"/>
          </a:xfrm>
          <a:prstGeom prst="rect">
            <a:avLst/>
          </a:prstGeom>
          <a:ln>
            <a:noFill/>
          </a:ln>
        </p:spPr>
      </p:pic>
      <p:pic>
        <p:nvPicPr>
          <p:cNvPr id="16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78160" y="1905120"/>
            <a:ext cx="1320840" cy="495360"/>
          </a:xfrm>
          <a:prstGeom prst="rect">
            <a:avLst/>
          </a:prstGeom>
          <a:ln>
            <a:noFill/>
          </a:ln>
        </p:spPr>
      </p:pic>
      <p:pic>
        <p:nvPicPr>
          <p:cNvPr id="163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692760" y="2006640"/>
            <a:ext cx="368280" cy="203040"/>
          </a:xfrm>
          <a:prstGeom prst="rect">
            <a:avLst/>
          </a:prstGeom>
          <a:ln>
            <a:noFill/>
          </a:ln>
        </p:spPr>
      </p:pic>
      <p:pic>
        <p:nvPicPr>
          <p:cNvPr id="163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790640" y="5651640"/>
            <a:ext cx="1320840" cy="4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nodeType="clickEffect" fill="hold">
                      <p:stCondLst>
                        <p:cond delay="indefinite"/>
                      </p:stCondLst>
                      <p:childTnLst>
                        <p:par>
                          <p:cTn id="1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>
                                            <p:txEl>
                                              <p:pRg st="141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>
                                            <p:txEl>
                                              <p:pRg st="19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>
                                            <p:txEl>
                                              <p:pRg st="234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>
                                            <p:txEl>
                                              <p:pRg st="286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>
                                            <p:txEl>
                                              <p:pRg st="345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nodeType="clickEffect" fill="hold">
                      <p:stCondLst>
                        <p:cond delay="indefinite"/>
                      </p:stCondLst>
                      <p:childTnLst>
                        <p:par>
                          <p:cTn id="2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>
                                            <p:txEl>
                                              <p:pRg st="409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>
                                            <p:txEl>
                                              <p:pRg st="411" end="4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1635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1636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DCBC33F-AAF4-423F-805C-0BAEAC058CA2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637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 Interval Tree</a:t>
            </a:r>
            <a:endParaRPr/>
          </a:p>
        </p:txBody>
      </p:sp>
      <p:sp>
        <p:nvSpPr>
          <p:cNvPr id="1638" name="TextShape 5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Note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Insert may increase number of intervals in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underflow structure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for some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to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Delete may decrease number of intervals in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to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Symbol"/>
              </a:rPr>
              <a:t>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Need to move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intervals to/from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/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underflow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structure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We only move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Intervals from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 list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when decreasing to size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B/2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Intervals to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 list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when increasing to size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Symbol"/>
              </a:rPr>
              <a:t></a:t>
            </a:r>
            <a:endParaRPr/>
          </a:p>
          <a:p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I/Os amortized used to move intervals</a:t>
            </a:r>
            <a:endParaRPr/>
          </a:p>
        </p:txBody>
      </p:sp>
    </p:spTree>
  </p:cSld>
  <p:timing>
    <p:tnLst>
      <p:par>
        <p:cTn id="215" dur="indefinite" restart="never" nodeType="tmRoot">
          <p:childTnLst>
            <p:seq>
              <p:cTn id="216" dur="indefinite" nodeType="mainSeq">
                <p:childTnLst>
                  <p:par>
                    <p:cTn id="217" nodeType="clickEffect" fill="hold">
                      <p:stCondLst>
                        <p:cond delay="indefinite"/>
                      </p:stCondLst>
                      <p:childTnLst>
                        <p:par>
                          <p:cTn id="2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219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232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290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344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346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1640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1641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47F3C1E-B886-4727-A70C-24E9EDC115F6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642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Base Tree Update</a:t>
            </a:r>
            <a:endParaRPr/>
          </a:p>
        </p:txBody>
      </p:sp>
      <p:sp>
        <p:nvSpPr>
          <p:cNvPr id="1643" name="TextShape 5"/>
          <p:cNvSpPr txBox="1"/>
          <p:nvPr/>
        </p:nvSpPr>
        <p:spPr>
          <a:xfrm>
            <a:off x="533520" y="1166760"/>
            <a:ext cx="8076960" cy="5562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Before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inserting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new interval we insert new endpoints in base tree using                   I/Os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Leads to rebalancing using splits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Symbol"/>
              </a:rPr>
              <a:t>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Boundary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becomes boundary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parent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Symbol"/>
              </a:rPr>
              <a:t>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Intervals need to be moved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Move intervals (update secondary structures)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)) I/Os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amortized split bound (weight balanced B-tree)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amortized insert bound 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644" name="Line 6"/>
          <p:cNvSpPr/>
          <p:nvPr/>
        </p:nvSpPr>
        <p:spPr>
          <a:xfrm>
            <a:off x="7051320" y="1989000"/>
            <a:ext cx="1800" cy="86040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212000" sp="159000"/>
            </a:custDash>
            <a:round/>
          </a:ln>
        </p:spPr>
      </p:sp>
      <p:sp>
        <p:nvSpPr>
          <p:cNvPr id="1645" name="Line 7"/>
          <p:cNvSpPr/>
          <p:nvPr/>
        </p:nvSpPr>
        <p:spPr>
          <a:xfrm>
            <a:off x="7053120" y="3803400"/>
            <a:ext cx="1440" cy="123660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212000" sp="159000"/>
            </a:custDash>
            <a:round/>
          </a:ln>
        </p:spPr>
      </p:sp>
      <p:sp>
        <p:nvSpPr>
          <p:cNvPr id="1646" name="Line 8"/>
          <p:cNvSpPr/>
          <p:nvPr/>
        </p:nvSpPr>
        <p:spPr>
          <a:xfrm>
            <a:off x="6903720" y="2987640"/>
            <a:ext cx="1800" cy="6825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47" name="Line 9"/>
          <p:cNvSpPr/>
          <p:nvPr/>
        </p:nvSpPr>
        <p:spPr>
          <a:xfrm flipH="1">
            <a:off x="6235560" y="2155680"/>
            <a:ext cx="655560" cy="3650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48" name="Line 10"/>
          <p:cNvSpPr/>
          <p:nvPr/>
        </p:nvSpPr>
        <p:spPr>
          <a:xfrm>
            <a:off x="6899040" y="2149200"/>
            <a:ext cx="638280" cy="3715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49" name="Line 11"/>
          <p:cNvSpPr/>
          <p:nvPr/>
        </p:nvSpPr>
        <p:spPr>
          <a:xfrm>
            <a:off x="6899040" y="2158920"/>
            <a:ext cx="1800" cy="3618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50" name="Line 12"/>
          <p:cNvSpPr/>
          <p:nvPr/>
        </p:nvSpPr>
        <p:spPr>
          <a:xfrm>
            <a:off x="6891120" y="2145960"/>
            <a:ext cx="327240" cy="374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51" name="Line 13"/>
          <p:cNvSpPr/>
          <p:nvPr/>
        </p:nvSpPr>
        <p:spPr>
          <a:xfrm flipH="1">
            <a:off x="6581520" y="2155680"/>
            <a:ext cx="317520" cy="3650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52" name="Line 14"/>
          <p:cNvSpPr/>
          <p:nvPr/>
        </p:nvSpPr>
        <p:spPr>
          <a:xfrm>
            <a:off x="6732360" y="1989000"/>
            <a:ext cx="1800" cy="8604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53" name="Line 15"/>
          <p:cNvSpPr/>
          <p:nvPr/>
        </p:nvSpPr>
        <p:spPr>
          <a:xfrm>
            <a:off x="6413400" y="1990440"/>
            <a:ext cx="1440" cy="8604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54" name="Line 16"/>
          <p:cNvSpPr/>
          <p:nvPr/>
        </p:nvSpPr>
        <p:spPr>
          <a:xfrm>
            <a:off x="7365960" y="1990440"/>
            <a:ext cx="1440" cy="8604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55" name="Line 17"/>
          <p:cNvSpPr/>
          <p:nvPr/>
        </p:nvSpPr>
        <p:spPr>
          <a:xfrm flipH="1">
            <a:off x="7688160" y="1595160"/>
            <a:ext cx="6120" cy="12528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56" name="CustomShape 18"/>
          <p:cNvSpPr/>
          <p:nvPr/>
        </p:nvSpPr>
        <p:spPr>
          <a:xfrm>
            <a:off x="6215040" y="246528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57" name="CustomShape 19"/>
          <p:cNvSpPr/>
          <p:nvPr/>
        </p:nvSpPr>
        <p:spPr>
          <a:xfrm>
            <a:off x="6524640" y="247176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58" name="CustomShape 20"/>
          <p:cNvSpPr/>
          <p:nvPr/>
        </p:nvSpPr>
        <p:spPr>
          <a:xfrm>
            <a:off x="6843600" y="246528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59" name="CustomShape 21"/>
          <p:cNvSpPr/>
          <p:nvPr/>
        </p:nvSpPr>
        <p:spPr>
          <a:xfrm>
            <a:off x="7162920" y="246528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60" name="CustomShape 22"/>
          <p:cNvSpPr/>
          <p:nvPr/>
        </p:nvSpPr>
        <p:spPr>
          <a:xfrm>
            <a:off x="7458120" y="247176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61" name="Line 23"/>
          <p:cNvSpPr/>
          <p:nvPr/>
        </p:nvSpPr>
        <p:spPr>
          <a:xfrm>
            <a:off x="6080040" y="1593720"/>
            <a:ext cx="9360" cy="1252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62" name="Line 24"/>
          <p:cNvSpPr/>
          <p:nvPr/>
        </p:nvSpPr>
        <p:spPr>
          <a:xfrm flipH="1">
            <a:off x="6897600" y="1777680"/>
            <a:ext cx="1440" cy="379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63" name="CustomShape 25"/>
          <p:cNvSpPr/>
          <p:nvPr/>
        </p:nvSpPr>
        <p:spPr>
          <a:xfrm>
            <a:off x="6845400" y="2098800"/>
            <a:ext cx="109080" cy="1076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64" name="Line 26"/>
          <p:cNvSpPr/>
          <p:nvPr/>
        </p:nvSpPr>
        <p:spPr>
          <a:xfrm>
            <a:off x="6891120" y="1792080"/>
            <a:ext cx="1133640" cy="357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65" name="Line 27"/>
          <p:cNvSpPr/>
          <p:nvPr/>
        </p:nvSpPr>
        <p:spPr>
          <a:xfrm flipH="1">
            <a:off x="5716440" y="1779480"/>
            <a:ext cx="1190520" cy="363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66" name="CustomShape 28"/>
          <p:cNvSpPr/>
          <p:nvPr/>
        </p:nvSpPr>
        <p:spPr>
          <a:xfrm>
            <a:off x="6846840" y="173052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67" name="CustomShape 29"/>
          <p:cNvSpPr/>
          <p:nvPr/>
        </p:nvSpPr>
        <p:spPr>
          <a:xfrm>
            <a:off x="5670720" y="2093760"/>
            <a:ext cx="109080" cy="1058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68" name="CustomShape 30"/>
          <p:cNvSpPr/>
          <p:nvPr/>
        </p:nvSpPr>
        <p:spPr>
          <a:xfrm>
            <a:off x="7969320" y="210024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69" name="Line 31"/>
          <p:cNvSpPr/>
          <p:nvPr/>
        </p:nvSpPr>
        <p:spPr>
          <a:xfrm>
            <a:off x="5425920" y="1593720"/>
            <a:ext cx="9360" cy="1252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70" name="Line 32"/>
          <p:cNvSpPr/>
          <p:nvPr/>
        </p:nvSpPr>
        <p:spPr>
          <a:xfrm>
            <a:off x="8339040" y="1593720"/>
            <a:ext cx="1440" cy="1252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71" name="CustomShape 33"/>
          <p:cNvSpPr/>
          <p:nvPr/>
        </p:nvSpPr>
        <p:spPr>
          <a:xfrm>
            <a:off x="6454800" y="1889280"/>
            <a:ext cx="72360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</p:txBody>
      </p:sp>
      <p:sp>
        <p:nvSpPr>
          <p:cNvPr id="1672" name="Line 34"/>
          <p:cNvSpPr/>
          <p:nvPr/>
        </p:nvSpPr>
        <p:spPr>
          <a:xfrm flipH="1">
            <a:off x="6265800" y="4332240"/>
            <a:ext cx="317520" cy="379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73" name="Line 35"/>
          <p:cNvSpPr/>
          <p:nvPr/>
        </p:nvSpPr>
        <p:spPr>
          <a:xfrm>
            <a:off x="7367400" y="4335120"/>
            <a:ext cx="171360" cy="3765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74" name="Line 36"/>
          <p:cNvSpPr/>
          <p:nvPr/>
        </p:nvSpPr>
        <p:spPr>
          <a:xfrm>
            <a:off x="6572160" y="4340160"/>
            <a:ext cx="330120" cy="3715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75" name="Line 37"/>
          <p:cNvSpPr/>
          <p:nvPr/>
        </p:nvSpPr>
        <p:spPr>
          <a:xfrm flipH="1">
            <a:off x="7219800" y="4332240"/>
            <a:ext cx="139680" cy="379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76" name="Line 38"/>
          <p:cNvSpPr/>
          <p:nvPr/>
        </p:nvSpPr>
        <p:spPr>
          <a:xfrm>
            <a:off x="6576840" y="4346280"/>
            <a:ext cx="1440" cy="3654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77" name="Line 39"/>
          <p:cNvSpPr/>
          <p:nvPr/>
        </p:nvSpPr>
        <p:spPr>
          <a:xfrm>
            <a:off x="6734160" y="4179600"/>
            <a:ext cx="1440" cy="8604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78" name="Line 40"/>
          <p:cNvSpPr/>
          <p:nvPr/>
        </p:nvSpPr>
        <p:spPr>
          <a:xfrm>
            <a:off x="6414840" y="4181400"/>
            <a:ext cx="1800" cy="8604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79" name="Line 41"/>
          <p:cNvSpPr/>
          <p:nvPr/>
        </p:nvSpPr>
        <p:spPr>
          <a:xfrm>
            <a:off x="7367400" y="4452840"/>
            <a:ext cx="1440" cy="5889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80" name="Line 42"/>
          <p:cNvSpPr/>
          <p:nvPr/>
        </p:nvSpPr>
        <p:spPr>
          <a:xfrm flipH="1">
            <a:off x="7689600" y="3786120"/>
            <a:ext cx="6480" cy="1252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81" name="CustomShape 43"/>
          <p:cNvSpPr/>
          <p:nvPr/>
        </p:nvSpPr>
        <p:spPr>
          <a:xfrm>
            <a:off x="6216480" y="465624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82" name="CustomShape 44"/>
          <p:cNvSpPr/>
          <p:nvPr/>
        </p:nvSpPr>
        <p:spPr>
          <a:xfrm>
            <a:off x="6526080" y="466236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83" name="CustomShape 45"/>
          <p:cNvSpPr/>
          <p:nvPr/>
        </p:nvSpPr>
        <p:spPr>
          <a:xfrm>
            <a:off x="6845400" y="465624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84" name="CustomShape 46"/>
          <p:cNvSpPr/>
          <p:nvPr/>
        </p:nvSpPr>
        <p:spPr>
          <a:xfrm>
            <a:off x="7164360" y="465624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85" name="CustomShape 47"/>
          <p:cNvSpPr/>
          <p:nvPr/>
        </p:nvSpPr>
        <p:spPr>
          <a:xfrm>
            <a:off x="7459560" y="466236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86" name="Line 48"/>
          <p:cNvSpPr/>
          <p:nvPr/>
        </p:nvSpPr>
        <p:spPr>
          <a:xfrm>
            <a:off x="6081480" y="3784320"/>
            <a:ext cx="9720" cy="12528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87" name="Line 49"/>
          <p:cNvSpPr/>
          <p:nvPr/>
        </p:nvSpPr>
        <p:spPr>
          <a:xfrm flipH="1">
            <a:off x="6565680" y="3968640"/>
            <a:ext cx="335160" cy="384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88" name="CustomShape 50"/>
          <p:cNvSpPr/>
          <p:nvPr/>
        </p:nvSpPr>
        <p:spPr>
          <a:xfrm>
            <a:off x="6523200" y="4289400"/>
            <a:ext cx="109080" cy="1076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89" name="Line 51"/>
          <p:cNvSpPr/>
          <p:nvPr/>
        </p:nvSpPr>
        <p:spPr>
          <a:xfrm>
            <a:off x="6892920" y="3982680"/>
            <a:ext cx="1133280" cy="357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90" name="Line 52"/>
          <p:cNvSpPr/>
          <p:nvPr/>
        </p:nvSpPr>
        <p:spPr>
          <a:xfrm flipH="1">
            <a:off x="5717880" y="3970080"/>
            <a:ext cx="1190880" cy="363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91" name="CustomShape 53"/>
          <p:cNvSpPr/>
          <p:nvPr/>
        </p:nvSpPr>
        <p:spPr>
          <a:xfrm>
            <a:off x="5672160" y="4284720"/>
            <a:ext cx="109080" cy="1058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92" name="CustomShape 54"/>
          <p:cNvSpPr/>
          <p:nvPr/>
        </p:nvSpPr>
        <p:spPr>
          <a:xfrm>
            <a:off x="7970760" y="429084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93" name="Line 55"/>
          <p:cNvSpPr/>
          <p:nvPr/>
        </p:nvSpPr>
        <p:spPr>
          <a:xfrm>
            <a:off x="5427360" y="3784320"/>
            <a:ext cx="9720" cy="12528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94" name="Line 56"/>
          <p:cNvSpPr/>
          <p:nvPr/>
        </p:nvSpPr>
        <p:spPr>
          <a:xfrm>
            <a:off x="8340480" y="3784320"/>
            <a:ext cx="1800" cy="12528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95" name="Line 57"/>
          <p:cNvSpPr/>
          <p:nvPr/>
        </p:nvSpPr>
        <p:spPr>
          <a:xfrm>
            <a:off x="6892920" y="3984480"/>
            <a:ext cx="479160" cy="345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696" name="CustomShape 58"/>
          <p:cNvSpPr/>
          <p:nvPr/>
        </p:nvSpPr>
        <p:spPr>
          <a:xfrm>
            <a:off x="6848640" y="392112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97" name="CustomShape 59"/>
          <p:cNvSpPr/>
          <p:nvPr/>
        </p:nvSpPr>
        <p:spPr>
          <a:xfrm>
            <a:off x="7311960" y="4286160"/>
            <a:ext cx="109080" cy="1076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698" name="CustomShape 60"/>
          <p:cNvSpPr/>
          <p:nvPr/>
        </p:nvSpPr>
        <p:spPr>
          <a:xfrm>
            <a:off x="7138080" y="4159080"/>
            <a:ext cx="83484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Times New Roman"/>
              </a:rPr>
              <a:t>v’’</a:t>
            </a:r>
            <a:endParaRPr/>
          </a:p>
        </p:txBody>
      </p:sp>
      <p:sp>
        <p:nvSpPr>
          <p:cNvPr id="1699" name="CustomShape 61"/>
          <p:cNvSpPr/>
          <p:nvPr/>
        </p:nvSpPr>
        <p:spPr>
          <a:xfrm>
            <a:off x="6145200" y="4046400"/>
            <a:ext cx="79056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Times New Roman"/>
              </a:rPr>
              <a:t>v’</a:t>
            </a:r>
            <a:endParaRPr/>
          </a:p>
        </p:txBody>
      </p:sp>
      <p:pic>
        <p:nvPicPr>
          <p:cNvPr id="17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920" y="1460520"/>
            <a:ext cx="1320840" cy="495360"/>
          </a:xfrm>
          <a:prstGeom prst="rect">
            <a:avLst/>
          </a:prstGeom>
          <a:ln>
            <a:noFill/>
          </a:ln>
        </p:spPr>
      </p:pic>
      <p:pic>
        <p:nvPicPr>
          <p:cNvPr id="170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5600" y="5880240"/>
            <a:ext cx="1320840" cy="4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nodeType="clickEffect" fill="hold">
                      <p:stCondLst>
                        <p:cond delay="indefinite"/>
                      </p:stCondLst>
                      <p:childTnLst>
                        <p:par>
                          <p:cTn id="2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>
                                            <p:txEl>
                                              <p:pRg st="13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>
                                            <p:txEl>
                                              <p:pRg st="132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>
                                            <p:txEl>
                                              <p:pRg st="163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>
                                            <p:txEl>
                                              <p:pRg st="17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>
                                            <p:txEl>
                                              <p:pRg st="178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nodeType="clickEffect" fill="hold">
                      <p:stCondLst>
                        <p:cond delay="indefinite"/>
                      </p:stCondLst>
                      <p:childTnLst>
                        <p:par>
                          <p:cTn id="2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>
                                            <p:txEl>
                                              <p:pRg st="207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>
                                            <p:txEl>
                                              <p:pRg st="268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>
                                            <p:txEl>
                                              <p:pRg st="323" end="3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1703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1704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33044C01-633D-4905-ADB3-BEB3AE0AA069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705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Splitting Interval Tree Node</a:t>
            </a:r>
            <a:endParaRPr/>
          </a:p>
        </p:txBody>
      </p:sp>
      <p:sp>
        <p:nvSpPr>
          <p:cNvPr id="1706" name="TextShape 5"/>
          <p:cNvSpPr txBox="1"/>
          <p:nvPr/>
        </p:nvSpPr>
        <p:spPr>
          <a:xfrm>
            <a:off x="533520" y="139392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When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splits we may need to move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)) intervals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Intervals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containing boundary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Intervals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parent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with endpoints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i="1" lang="en-US" sz="2200" baseline="-25000">
                <a:solidFill>
                  <a:srgbClr val="000000"/>
                </a:solidFill>
                <a:latin typeface="Times New Roman"/>
              </a:rPr>
              <a:t>v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containing boundary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Intervals move to two new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slab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lists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parent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</p:txBody>
      </p:sp>
      <p:sp>
        <p:nvSpPr>
          <p:cNvPr id="1707" name="Line 6"/>
          <p:cNvSpPr/>
          <p:nvPr/>
        </p:nvSpPr>
        <p:spPr>
          <a:xfrm>
            <a:off x="7091280" y="2079360"/>
            <a:ext cx="1440" cy="39384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08" name="Line 7"/>
          <p:cNvSpPr/>
          <p:nvPr/>
        </p:nvSpPr>
        <p:spPr>
          <a:xfrm flipH="1">
            <a:off x="6621120" y="1601640"/>
            <a:ext cx="462240" cy="2095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09" name="Line 8"/>
          <p:cNvSpPr/>
          <p:nvPr/>
        </p:nvSpPr>
        <p:spPr>
          <a:xfrm>
            <a:off x="7088040" y="1596960"/>
            <a:ext cx="450720" cy="2142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10" name="Line 9"/>
          <p:cNvSpPr/>
          <p:nvPr/>
        </p:nvSpPr>
        <p:spPr>
          <a:xfrm>
            <a:off x="7088040" y="1603080"/>
            <a:ext cx="1440" cy="208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11" name="Line 10"/>
          <p:cNvSpPr/>
          <p:nvPr/>
        </p:nvSpPr>
        <p:spPr>
          <a:xfrm>
            <a:off x="7083360" y="1595160"/>
            <a:ext cx="230040" cy="216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12" name="Line 11"/>
          <p:cNvSpPr/>
          <p:nvPr/>
        </p:nvSpPr>
        <p:spPr>
          <a:xfrm flipH="1">
            <a:off x="6864120" y="1601640"/>
            <a:ext cx="223920" cy="2095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13" name="Line 12"/>
          <p:cNvSpPr/>
          <p:nvPr/>
        </p:nvSpPr>
        <p:spPr>
          <a:xfrm>
            <a:off x="6970680" y="1504800"/>
            <a:ext cx="1440" cy="4953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714" name="Line 13"/>
          <p:cNvSpPr/>
          <p:nvPr/>
        </p:nvSpPr>
        <p:spPr>
          <a:xfrm>
            <a:off x="6744960" y="1506240"/>
            <a:ext cx="1800" cy="4953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715" name="Line 14"/>
          <p:cNvSpPr/>
          <p:nvPr/>
        </p:nvSpPr>
        <p:spPr>
          <a:xfrm>
            <a:off x="7196040" y="1504800"/>
            <a:ext cx="1440" cy="49536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212000" sp="159000"/>
            </a:custDash>
            <a:round/>
          </a:ln>
        </p:spPr>
      </p:sp>
      <p:sp>
        <p:nvSpPr>
          <p:cNvPr id="1716" name="Line 15"/>
          <p:cNvSpPr/>
          <p:nvPr/>
        </p:nvSpPr>
        <p:spPr>
          <a:xfrm>
            <a:off x="7416720" y="1506240"/>
            <a:ext cx="1440" cy="4953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717" name="Line 16"/>
          <p:cNvSpPr/>
          <p:nvPr/>
        </p:nvSpPr>
        <p:spPr>
          <a:xfrm flipH="1">
            <a:off x="7645320" y="1279440"/>
            <a:ext cx="3240" cy="7207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718" name="CustomShape 17"/>
          <p:cNvSpPr/>
          <p:nvPr/>
        </p:nvSpPr>
        <p:spPr>
          <a:xfrm>
            <a:off x="6605640" y="1779480"/>
            <a:ext cx="77400" cy="61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19" name="CustomShape 18"/>
          <p:cNvSpPr/>
          <p:nvPr/>
        </p:nvSpPr>
        <p:spPr>
          <a:xfrm>
            <a:off x="6824520" y="1782720"/>
            <a:ext cx="75960" cy="61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20" name="CustomShape 19"/>
          <p:cNvSpPr/>
          <p:nvPr/>
        </p:nvSpPr>
        <p:spPr>
          <a:xfrm>
            <a:off x="7050240" y="1779480"/>
            <a:ext cx="75960" cy="61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21" name="CustomShape 20"/>
          <p:cNvSpPr/>
          <p:nvPr/>
        </p:nvSpPr>
        <p:spPr>
          <a:xfrm>
            <a:off x="7273800" y="1779480"/>
            <a:ext cx="77400" cy="61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22" name="CustomShape 21"/>
          <p:cNvSpPr/>
          <p:nvPr/>
        </p:nvSpPr>
        <p:spPr>
          <a:xfrm>
            <a:off x="7481880" y="1782720"/>
            <a:ext cx="77400" cy="61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23" name="Line 22"/>
          <p:cNvSpPr/>
          <p:nvPr/>
        </p:nvSpPr>
        <p:spPr>
          <a:xfrm>
            <a:off x="6510240" y="1277640"/>
            <a:ext cx="7920" cy="7207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724" name="Line 23"/>
          <p:cNvSpPr/>
          <p:nvPr/>
        </p:nvSpPr>
        <p:spPr>
          <a:xfrm flipH="1">
            <a:off x="7086600" y="1384200"/>
            <a:ext cx="1440" cy="217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25" name="CustomShape 24"/>
          <p:cNvSpPr/>
          <p:nvPr/>
        </p:nvSpPr>
        <p:spPr>
          <a:xfrm>
            <a:off x="7050240" y="1568520"/>
            <a:ext cx="77400" cy="6156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26" name="Line 25"/>
          <p:cNvSpPr/>
          <p:nvPr/>
        </p:nvSpPr>
        <p:spPr>
          <a:xfrm>
            <a:off x="7083360" y="1392120"/>
            <a:ext cx="798480" cy="2048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27" name="Line 26"/>
          <p:cNvSpPr/>
          <p:nvPr/>
        </p:nvSpPr>
        <p:spPr>
          <a:xfrm flipH="1">
            <a:off x="6254640" y="1384200"/>
            <a:ext cx="839880" cy="2095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28" name="CustomShape 27"/>
          <p:cNvSpPr/>
          <p:nvPr/>
        </p:nvSpPr>
        <p:spPr>
          <a:xfrm>
            <a:off x="7051680" y="1355760"/>
            <a:ext cx="77400" cy="6300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29" name="CustomShape 28"/>
          <p:cNvSpPr/>
          <p:nvPr/>
        </p:nvSpPr>
        <p:spPr>
          <a:xfrm>
            <a:off x="6222960" y="1565280"/>
            <a:ext cx="75960" cy="61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30" name="CustomShape 29"/>
          <p:cNvSpPr/>
          <p:nvPr/>
        </p:nvSpPr>
        <p:spPr>
          <a:xfrm>
            <a:off x="7842240" y="1569960"/>
            <a:ext cx="77400" cy="61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31" name="Line 30"/>
          <p:cNvSpPr/>
          <p:nvPr/>
        </p:nvSpPr>
        <p:spPr>
          <a:xfrm>
            <a:off x="6049800" y="1277640"/>
            <a:ext cx="6480" cy="7207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732" name="Line 31"/>
          <p:cNvSpPr/>
          <p:nvPr/>
        </p:nvSpPr>
        <p:spPr>
          <a:xfrm>
            <a:off x="8103960" y="1277640"/>
            <a:ext cx="0" cy="7207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733" name="Line 32"/>
          <p:cNvSpPr/>
          <p:nvPr/>
        </p:nvSpPr>
        <p:spPr>
          <a:xfrm flipH="1">
            <a:off x="6642000" y="2854080"/>
            <a:ext cx="223920" cy="217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34" name="Line 33"/>
          <p:cNvSpPr/>
          <p:nvPr/>
        </p:nvSpPr>
        <p:spPr>
          <a:xfrm>
            <a:off x="7418160" y="2855880"/>
            <a:ext cx="120600" cy="215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35" name="Line 34"/>
          <p:cNvSpPr/>
          <p:nvPr/>
        </p:nvSpPr>
        <p:spPr>
          <a:xfrm>
            <a:off x="6858000" y="2858760"/>
            <a:ext cx="233280" cy="212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36" name="Line 35"/>
          <p:cNvSpPr/>
          <p:nvPr/>
        </p:nvSpPr>
        <p:spPr>
          <a:xfrm flipH="1">
            <a:off x="7315200" y="2854080"/>
            <a:ext cx="98280" cy="217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37" name="Line 36"/>
          <p:cNvSpPr/>
          <p:nvPr/>
        </p:nvSpPr>
        <p:spPr>
          <a:xfrm>
            <a:off x="6860880" y="2862000"/>
            <a:ext cx="1800" cy="2095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38" name="Line 37"/>
          <p:cNvSpPr/>
          <p:nvPr/>
        </p:nvSpPr>
        <p:spPr>
          <a:xfrm>
            <a:off x="6972120" y="2766960"/>
            <a:ext cx="1440" cy="493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739" name="Line 38"/>
          <p:cNvSpPr/>
          <p:nvPr/>
        </p:nvSpPr>
        <p:spPr>
          <a:xfrm>
            <a:off x="6746760" y="2766960"/>
            <a:ext cx="1440" cy="49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740" name="Line 39"/>
          <p:cNvSpPr/>
          <p:nvPr/>
        </p:nvSpPr>
        <p:spPr>
          <a:xfrm>
            <a:off x="7197480" y="2549520"/>
            <a:ext cx="0" cy="71100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212000" sp="159000"/>
            </a:custDash>
            <a:round/>
          </a:ln>
        </p:spPr>
      </p:sp>
      <p:sp>
        <p:nvSpPr>
          <p:cNvPr id="1741" name="Line 40"/>
          <p:cNvSpPr/>
          <p:nvPr/>
        </p:nvSpPr>
        <p:spPr>
          <a:xfrm>
            <a:off x="7418160" y="2922480"/>
            <a:ext cx="1800" cy="339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742" name="Line 41"/>
          <p:cNvSpPr/>
          <p:nvPr/>
        </p:nvSpPr>
        <p:spPr>
          <a:xfrm flipH="1">
            <a:off x="7645320" y="2539800"/>
            <a:ext cx="4680" cy="7207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743" name="CustomShape 42"/>
          <p:cNvSpPr/>
          <p:nvPr/>
        </p:nvSpPr>
        <p:spPr>
          <a:xfrm>
            <a:off x="6607080" y="3040200"/>
            <a:ext cx="77400" cy="61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44" name="CustomShape 43"/>
          <p:cNvSpPr/>
          <p:nvPr/>
        </p:nvSpPr>
        <p:spPr>
          <a:xfrm>
            <a:off x="6826320" y="3043080"/>
            <a:ext cx="75960" cy="6300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45" name="CustomShape 44"/>
          <p:cNvSpPr/>
          <p:nvPr/>
        </p:nvSpPr>
        <p:spPr>
          <a:xfrm>
            <a:off x="7050240" y="3040200"/>
            <a:ext cx="77400" cy="61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46" name="CustomShape 45"/>
          <p:cNvSpPr/>
          <p:nvPr/>
        </p:nvSpPr>
        <p:spPr>
          <a:xfrm>
            <a:off x="7275600" y="3040200"/>
            <a:ext cx="77400" cy="61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47" name="CustomShape 46"/>
          <p:cNvSpPr/>
          <p:nvPr/>
        </p:nvSpPr>
        <p:spPr>
          <a:xfrm>
            <a:off x="7483320" y="3043080"/>
            <a:ext cx="77400" cy="6300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48" name="Line 47"/>
          <p:cNvSpPr/>
          <p:nvPr/>
        </p:nvSpPr>
        <p:spPr>
          <a:xfrm>
            <a:off x="6511680" y="2538360"/>
            <a:ext cx="6480" cy="7207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749" name="Line 48"/>
          <p:cNvSpPr/>
          <p:nvPr/>
        </p:nvSpPr>
        <p:spPr>
          <a:xfrm flipH="1">
            <a:off x="6852960" y="2644560"/>
            <a:ext cx="236520" cy="220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50" name="CustomShape 49"/>
          <p:cNvSpPr/>
          <p:nvPr/>
        </p:nvSpPr>
        <p:spPr>
          <a:xfrm>
            <a:off x="6823080" y="2828880"/>
            <a:ext cx="77400" cy="6156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51" name="Line 50"/>
          <p:cNvSpPr/>
          <p:nvPr/>
        </p:nvSpPr>
        <p:spPr>
          <a:xfrm>
            <a:off x="7083360" y="2652480"/>
            <a:ext cx="799920" cy="2062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52" name="Line 51"/>
          <p:cNvSpPr/>
          <p:nvPr/>
        </p:nvSpPr>
        <p:spPr>
          <a:xfrm flipH="1">
            <a:off x="6256080" y="2646360"/>
            <a:ext cx="838440" cy="2077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53" name="CustomShape 52"/>
          <p:cNvSpPr/>
          <p:nvPr/>
        </p:nvSpPr>
        <p:spPr>
          <a:xfrm>
            <a:off x="6222960" y="2825640"/>
            <a:ext cx="77400" cy="61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54" name="CustomShape 53"/>
          <p:cNvSpPr/>
          <p:nvPr/>
        </p:nvSpPr>
        <p:spPr>
          <a:xfrm>
            <a:off x="7843680" y="2830680"/>
            <a:ext cx="77400" cy="61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55" name="Line 54"/>
          <p:cNvSpPr/>
          <p:nvPr/>
        </p:nvSpPr>
        <p:spPr>
          <a:xfrm>
            <a:off x="6051240" y="2538360"/>
            <a:ext cx="6480" cy="7207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756" name="Line 55"/>
          <p:cNvSpPr/>
          <p:nvPr/>
        </p:nvSpPr>
        <p:spPr>
          <a:xfrm>
            <a:off x="8103960" y="2538360"/>
            <a:ext cx="1800" cy="7207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757" name="Line 56"/>
          <p:cNvSpPr/>
          <p:nvPr/>
        </p:nvSpPr>
        <p:spPr>
          <a:xfrm>
            <a:off x="7083360" y="2654280"/>
            <a:ext cx="338040" cy="198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58" name="CustomShape 57"/>
          <p:cNvSpPr/>
          <p:nvPr/>
        </p:nvSpPr>
        <p:spPr>
          <a:xfrm>
            <a:off x="7053120" y="2617920"/>
            <a:ext cx="75960" cy="6156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59" name="CustomShape 58"/>
          <p:cNvSpPr/>
          <p:nvPr/>
        </p:nvSpPr>
        <p:spPr>
          <a:xfrm>
            <a:off x="7378560" y="2827440"/>
            <a:ext cx="77400" cy="6156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760" name="Line 59"/>
          <p:cNvSpPr/>
          <p:nvPr/>
        </p:nvSpPr>
        <p:spPr>
          <a:xfrm>
            <a:off x="2226600" y="4042440"/>
            <a:ext cx="0" cy="199152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761" name="Line 60"/>
          <p:cNvSpPr/>
          <p:nvPr/>
        </p:nvSpPr>
        <p:spPr>
          <a:xfrm>
            <a:off x="6634800" y="4005000"/>
            <a:ext cx="0" cy="19929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762" name="Line 61"/>
          <p:cNvSpPr/>
          <p:nvPr/>
        </p:nvSpPr>
        <p:spPr>
          <a:xfrm>
            <a:off x="4010040" y="5056200"/>
            <a:ext cx="0" cy="9777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763" name="Line 62"/>
          <p:cNvSpPr/>
          <p:nvPr/>
        </p:nvSpPr>
        <p:spPr>
          <a:xfrm>
            <a:off x="3137040" y="5020200"/>
            <a:ext cx="0" cy="10137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764" name="Line 63"/>
          <p:cNvSpPr/>
          <p:nvPr/>
        </p:nvSpPr>
        <p:spPr>
          <a:xfrm>
            <a:off x="5724360" y="5056200"/>
            <a:ext cx="0" cy="9777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765" name="CustomShape 64"/>
          <p:cNvSpPr/>
          <p:nvPr/>
        </p:nvSpPr>
        <p:spPr>
          <a:xfrm>
            <a:off x="2122920" y="4911120"/>
            <a:ext cx="4754880" cy="2527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miter/>
          </a:ln>
        </p:spPr>
      </p:sp>
      <p:sp>
        <p:nvSpPr>
          <p:cNvPr id="1766" name="Line 65"/>
          <p:cNvSpPr/>
          <p:nvPr/>
        </p:nvSpPr>
        <p:spPr>
          <a:xfrm flipH="1">
            <a:off x="4674960" y="4295520"/>
            <a:ext cx="230832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67" name="Line 66"/>
          <p:cNvSpPr/>
          <p:nvPr/>
        </p:nvSpPr>
        <p:spPr>
          <a:xfrm flipH="1">
            <a:off x="5933880" y="4440960"/>
            <a:ext cx="10494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68" name="Line 67"/>
          <p:cNvSpPr/>
          <p:nvPr/>
        </p:nvSpPr>
        <p:spPr>
          <a:xfrm flipH="1">
            <a:off x="3696480" y="4803120"/>
            <a:ext cx="328680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69" name="Line 68"/>
          <p:cNvSpPr/>
          <p:nvPr/>
        </p:nvSpPr>
        <p:spPr>
          <a:xfrm flipH="1">
            <a:off x="5443920" y="4622040"/>
            <a:ext cx="15393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70" name="Line 69"/>
          <p:cNvSpPr/>
          <p:nvPr/>
        </p:nvSpPr>
        <p:spPr>
          <a:xfrm>
            <a:off x="4465440" y="5309280"/>
            <a:ext cx="83988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71" name="Line 70"/>
          <p:cNvSpPr/>
          <p:nvPr/>
        </p:nvSpPr>
        <p:spPr>
          <a:xfrm>
            <a:off x="2787480" y="5454360"/>
            <a:ext cx="251784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72" name="Line 71"/>
          <p:cNvSpPr/>
          <p:nvPr/>
        </p:nvSpPr>
        <p:spPr>
          <a:xfrm>
            <a:off x="3591000" y="5599800"/>
            <a:ext cx="255240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73" name="Line 72"/>
          <p:cNvSpPr/>
          <p:nvPr/>
        </p:nvSpPr>
        <p:spPr>
          <a:xfrm>
            <a:off x="4465440" y="5744880"/>
            <a:ext cx="192384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74" name="Line 73"/>
          <p:cNvSpPr/>
          <p:nvPr/>
        </p:nvSpPr>
        <p:spPr>
          <a:xfrm>
            <a:off x="4674960" y="4258080"/>
            <a:ext cx="0" cy="734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75" name="Line 74"/>
          <p:cNvSpPr/>
          <p:nvPr/>
        </p:nvSpPr>
        <p:spPr>
          <a:xfrm>
            <a:off x="5933880" y="4403520"/>
            <a:ext cx="0" cy="73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76" name="Line 75"/>
          <p:cNvSpPr/>
          <p:nvPr/>
        </p:nvSpPr>
        <p:spPr>
          <a:xfrm>
            <a:off x="3696480" y="4765680"/>
            <a:ext cx="0" cy="734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77" name="Line 76"/>
          <p:cNvSpPr/>
          <p:nvPr/>
        </p:nvSpPr>
        <p:spPr>
          <a:xfrm>
            <a:off x="5443920" y="4584600"/>
            <a:ext cx="0" cy="73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78" name="Line 77"/>
          <p:cNvSpPr/>
          <p:nvPr/>
        </p:nvSpPr>
        <p:spPr>
          <a:xfrm>
            <a:off x="5305320" y="5273280"/>
            <a:ext cx="0" cy="734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79" name="Line 78"/>
          <p:cNvSpPr/>
          <p:nvPr/>
        </p:nvSpPr>
        <p:spPr>
          <a:xfrm>
            <a:off x="4465440" y="5273280"/>
            <a:ext cx="0" cy="734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80" name="Line 79"/>
          <p:cNvSpPr/>
          <p:nvPr/>
        </p:nvSpPr>
        <p:spPr>
          <a:xfrm>
            <a:off x="5305320" y="5418360"/>
            <a:ext cx="0" cy="734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81" name="Line 80"/>
          <p:cNvSpPr/>
          <p:nvPr/>
        </p:nvSpPr>
        <p:spPr>
          <a:xfrm>
            <a:off x="6389280" y="5707440"/>
            <a:ext cx="0" cy="734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82" name="Line 81"/>
          <p:cNvSpPr/>
          <p:nvPr/>
        </p:nvSpPr>
        <p:spPr>
          <a:xfrm>
            <a:off x="4465440" y="5707440"/>
            <a:ext cx="0" cy="734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83" name="Line 82"/>
          <p:cNvSpPr/>
          <p:nvPr/>
        </p:nvSpPr>
        <p:spPr>
          <a:xfrm>
            <a:off x="5725800" y="5854320"/>
            <a:ext cx="0" cy="73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84" name="Line 83"/>
          <p:cNvSpPr/>
          <p:nvPr/>
        </p:nvSpPr>
        <p:spPr>
          <a:xfrm>
            <a:off x="5059440" y="5852880"/>
            <a:ext cx="0" cy="7308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85" name="Line 84"/>
          <p:cNvSpPr/>
          <p:nvPr/>
        </p:nvSpPr>
        <p:spPr>
          <a:xfrm>
            <a:off x="6143400" y="5563800"/>
            <a:ext cx="0" cy="734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86" name="Line 85"/>
          <p:cNvSpPr/>
          <p:nvPr/>
        </p:nvSpPr>
        <p:spPr>
          <a:xfrm>
            <a:off x="3591000" y="5563800"/>
            <a:ext cx="0" cy="734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87" name="Line 86"/>
          <p:cNvSpPr/>
          <p:nvPr/>
        </p:nvSpPr>
        <p:spPr>
          <a:xfrm>
            <a:off x="2787480" y="5418360"/>
            <a:ext cx="0" cy="734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88" name="Line 87"/>
          <p:cNvSpPr/>
          <p:nvPr/>
        </p:nvSpPr>
        <p:spPr>
          <a:xfrm>
            <a:off x="3276000" y="5852880"/>
            <a:ext cx="0" cy="7308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789" name="Line 88"/>
          <p:cNvSpPr/>
          <p:nvPr/>
        </p:nvSpPr>
        <p:spPr>
          <a:xfrm>
            <a:off x="5549400" y="5309280"/>
            <a:ext cx="5594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90" name="Line 89"/>
          <p:cNvSpPr/>
          <p:nvPr/>
        </p:nvSpPr>
        <p:spPr>
          <a:xfrm>
            <a:off x="5618880" y="5852880"/>
            <a:ext cx="9090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91" name="Line 90"/>
          <p:cNvSpPr/>
          <p:nvPr/>
        </p:nvSpPr>
        <p:spPr>
          <a:xfrm>
            <a:off x="2472480" y="5744880"/>
            <a:ext cx="171252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92" name="Line 91"/>
          <p:cNvSpPr/>
          <p:nvPr/>
        </p:nvSpPr>
        <p:spPr>
          <a:xfrm>
            <a:off x="2472480" y="5707440"/>
            <a:ext cx="0" cy="73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93" name="Line 92"/>
          <p:cNvSpPr/>
          <p:nvPr/>
        </p:nvSpPr>
        <p:spPr>
          <a:xfrm>
            <a:off x="4185000" y="5707440"/>
            <a:ext cx="0" cy="73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94" name="Line 93"/>
          <p:cNvSpPr/>
          <p:nvPr/>
        </p:nvSpPr>
        <p:spPr>
          <a:xfrm>
            <a:off x="6108840" y="5273280"/>
            <a:ext cx="0" cy="73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95" name="Line 94"/>
          <p:cNvSpPr/>
          <p:nvPr/>
        </p:nvSpPr>
        <p:spPr>
          <a:xfrm>
            <a:off x="5549400" y="5273280"/>
            <a:ext cx="0" cy="73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96" name="Line 95"/>
          <p:cNvSpPr/>
          <p:nvPr/>
        </p:nvSpPr>
        <p:spPr>
          <a:xfrm>
            <a:off x="5618880" y="5816880"/>
            <a:ext cx="0" cy="73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97" name="Line 96"/>
          <p:cNvSpPr/>
          <p:nvPr/>
        </p:nvSpPr>
        <p:spPr>
          <a:xfrm>
            <a:off x="6527880" y="5816880"/>
            <a:ext cx="0" cy="73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98" name="Line 97"/>
          <p:cNvSpPr/>
          <p:nvPr/>
        </p:nvSpPr>
        <p:spPr>
          <a:xfrm>
            <a:off x="1947600" y="4150440"/>
            <a:ext cx="50356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799" name="Line 98"/>
          <p:cNvSpPr/>
          <p:nvPr/>
        </p:nvSpPr>
        <p:spPr>
          <a:xfrm>
            <a:off x="4885920" y="4078440"/>
            <a:ext cx="0" cy="195552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212000" sp="159000"/>
            </a:custDash>
            <a:round/>
          </a:ln>
        </p:spPr>
      </p:sp>
      <p:sp>
        <p:nvSpPr>
          <p:cNvPr id="1800" name="CustomShape 99"/>
          <p:cNvSpPr/>
          <p:nvPr/>
        </p:nvSpPr>
        <p:spPr>
          <a:xfrm>
            <a:off x="4894920" y="5029560"/>
            <a:ext cx="53280" cy="5796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01" name="CustomShape 100"/>
          <p:cNvSpPr/>
          <p:nvPr/>
        </p:nvSpPr>
        <p:spPr>
          <a:xfrm>
            <a:off x="4803840" y="5029560"/>
            <a:ext cx="53280" cy="5796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02" name="CustomShape 101"/>
          <p:cNvSpPr/>
          <p:nvPr/>
        </p:nvSpPr>
        <p:spPr>
          <a:xfrm>
            <a:off x="4938120" y="4888800"/>
            <a:ext cx="53280" cy="5796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03" name="Line 102"/>
          <p:cNvSpPr/>
          <p:nvPr/>
        </p:nvSpPr>
        <p:spPr>
          <a:xfrm flipH="1">
            <a:off x="4770360" y="4862880"/>
            <a:ext cx="105480" cy="112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04" name="CustomShape 103"/>
          <p:cNvSpPr/>
          <p:nvPr/>
        </p:nvSpPr>
        <p:spPr>
          <a:xfrm>
            <a:off x="4770720" y="4915440"/>
            <a:ext cx="54720" cy="594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805" name="Line 104"/>
          <p:cNvSpPr/>
          <p:nvPr/>
        </p:nvSpPr>
        <p:spPr>
          <a:xfrm>
            <a:off x="4875840" y="4849560"/>
            <a:ext cx="105480" cy="112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06" name="CustomShape 105"/>
          <p:cNvSpPr/>
          <p:nvPr/>
        </p:nvSpPr>
        <p:spPr>
          <a:xfrm>
            <a:off x="4925160" y="4902120"/>
            <a:ext cx="56160" cy="594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807" name="CustomShape 106"/>
          <p:cNvSpPr/>
          <p:nvPr/>
        </p:nvSpPr>
        <p:spPr>
          <a:xfrm>
            <a:off x="4683960" y="4988880"/>
            <a:ext cx="154440" cy="164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08" name="CustomShape 107"/>
          <p:cNvSpPr/>
          <p:nvPr/>
        </p:nvSpPr>
        <p:spPr>
          <a:xfrm>
            <a:off x="4679640" y="4979880"/>
            <a:ext cx="154440" cy="16452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809" name="CustomShape 108"/>
          <p:cNvSpPr/>
          <p:nvPr/>
        </p:nvSpPr>
        <p:spPr>
          <a:xfrm>
            <a:off x="4913640" y="4988880"/>
            <a:ext cx="154440" cy="164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10" name="CustomShape 109"/>
          <p:cNvSpPr/>
          <p:nvPr/>
        </p:nvSpPr>
        <p:spPr>
          <a:xfrm>
            <a:off x="4922280" y="4979880"/>
            <a:ext cx="154440" cy="16452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811" name="Line 110"/>
          <p:cNvSpPr/>
          <p:nvPr/>
        </p:nvSpPr>
        <p:spPr>
          <a:xfrm flipH="1">
            <a:off x="3278880" y="5888520"/>
            <a:ext cx="178056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</p:spTree>
  </p:cSld>
  <p:timing>
    <p:tnLst>
      <p:par>
        <p:cTn id="255" dur="indefinite" restart="never" nodeType="tmRoot">
          <p:childTnLst>
            <p:seq>
              <p:cTn id="2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1813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1814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0E99D2F-B867-4088-9093-640688AC928B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815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Splitting Interval Tree Node</a:t>
            </a:r>
            <a:endParaRPr/>
          </a:p>
        </p:txBody>
      </p:sp>
      <p:sp>
        <p:nvSpPr>
          <p:cNvPr id="1816" name="TextShape 5"/>
          <p:cNvSpPr txBox="1"/>
          <p:nvPr/>
        </p:nvSpPr>
        <p:spPr>
          <a:xfrm>
            <a:off x="533520" y="3595680"/>
            <a:ext cx="8076960" cy="2437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Moving intervals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)) I/Os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Collect in left order (and remove) by scanning left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slab lists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Collect in right order (and remove) by scanning right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slab lists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Remove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 lists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containing boundary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Remove from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underflow structure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by rebuilding it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Construct lists and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underflow structure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for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v’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and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v’’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similarly</a:t>
            </a:r>
            <a:endParaRPr/>
          </a:p>
        </p:txBody>
      </p:sp>
      <p:sp>
        <p:nvSpPr>
          <p:cNvPr id="1817" name="CustomShape 6"/>
          <p:cNvSpPr/>
          <p:nvPr/>
        </p:nvSpPr>
        <p:spPr>
          <a:xfrm>
            <a:off x="4176000" y="3273120"/>
            <a:ext cx="5112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18" name="CustomShape 7"/>
          <p:cNvSpPr/>
          <p:nvPr/>
        </p:nvSpPr>
        <p:spPr>
          <a:xfrm>
            <a:off x="4088520" y="3273120"/>
            <a:ext cx="5112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19" name="CustomShape 8"/>
          <p:cNvSpPr/>
          <p:nvPr/>
        </p:nvSpPr>
        <p:spPr>
          <a:xfrm>
            <a:off x="4217760" y="3148920"/>
            <a:ext cx="5112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20" name="Line 9"/>
          <p:cNvSpPr/>
          <p:nvPr/>
        </p:nvSpPr>
        <p:spPr>
          <a:xfrm flipH="1">
            <a:off x="4056120" y="3126240"/>
            <a:ext cx="10152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21" name="CustomShape 10"/>
          <p:cNvSpPr/>
          <p:nvPr/>
        </p:nvSpPr>
        <p:spPr>
          <a:xfrm>
            <a:off x="4056480" y="3172680"/>
            <a:ext cx="5256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822" name="Line 11"/>
          <p:cNvSpPr/>
          <p:nvPr/>
        </p:nvSpPr>
        <p:spPr>
          <a:xfrm>
            <a:off x="4157640" y="3114360"/>
            <a:ext cx="10152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23" name="CustomShape 12"/>
          <p:cNvSpPr/>
          <p:nvPr/>
        </p:nvSpPr>
        <p:spPr>
          <a:xfrm>
            <a:off x="4205160" y="3160800"/>
            <a:ext cx="5400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824" name="CustomShape 13"/>
          <p:cNvSpPr/>
          <p:nvPr/>
        </p:nvSpPr>
        <p:spPr>
          <a:xfrm>
            <a:off x="3972960" y="3237480"/>
            <a:ext cx="14868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25" name="CustomShape 14"/>
          <p:cNvSpPr/>
          <p:nvPr/>
        </p:nvSpPr>
        <p:spPr>
          <a:xfrm>
            <a:off x="3968640" y="3229560"/>
            <a:ext cx="14868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826" name="CustomShape 15"/>
          <p:cNvSpPr/>
          <p:nvPr/>
        </p:nvSpPr>
        <p:spPr>
          <a:xfrm>
            <a:off x="4194000" y="3237480"/>
            <a:ext cx="14868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27" name="CustomShape 16"/>
          <p:cNvSpPr/>
          <p:nvPr/>
        </p:nvSpPr>
        <p:spPr>
          <a:xfrm>
            <a:off x="4202640" y="3229560"/>
            <a:ext cx="14868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828" name="CustomShape 17"/>
          <p:cNvSpPr/>
          <p:nvPr/>
        </p:nvSpPr>
        <p:spPr>
          <a:xfrm>
            <a:off x="3337920" y="3273120"/>
            <a:ext cx="5112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29" name="CustomShape 18"/>
          <p:cNvSpPr/>
          <p:nvPr/>
        </p:nvSpPr>
        <p:spPr>
          <a:xfrm>
            <a:off x="3250080" y="3273120"/>
            <a:ext cx="5112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30" name="CustomShape 19"/>
          <p:cNvSpPr/>
          <p:nvPr/>
        </p:nvSpPr>
        <p:spPr>
          <a:xfrm>
            <a:off x="3379680" y="3148920"/>
            <a:ext cx="5112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31" name="Line 20"/>
          <p:cNvSpPr/>
          <p:nvPr/>
        </p:nvSpPr>
        <p:spPr>
          <a:xfrm flipH="1">
            <a:off x="3218040" y="3126240"/>
            <a:ext cx="10152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32" name="CustomShape 21"/>
          <p:cNvSpPr/>
          <p:nvPr/>
        </p:nvSpPr>
        <p:spPr>
          <a:xfrm>
            <a:off x="3218040" y="3172680"/>
            <a:ext cx="5256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833" name="Line 22"/>
          <p:cNvSpPr/>
          <p:nvPr/>
        </p:nvSpPr>
        <p:spPr>
          <a:xfrm>
            <a:off x="3319560" y="3114360"/>
            <a:ext cx="10152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34" name="CustomShape 23"/>
          <p:cNvSpPr/>
          <p:nvPr/>
        </p:nvSpPr>
        <p:spPr>
          <a:xfrm>
            <a:off x="3367080" y="3160800"/>
            <a:ext cx="5400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835" name="CustomShape 24"/>
          <p:cNvSpPr/>
          <p:nvPr/>
        </p:nvSpPr>
        <p:spPr>
          <a:xfrm>
            <a:off x="3134880" y="3237480"/>
            <a:ext cx="14868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36" name="CustomShape 25"/>
          <p:cNvSpPr/>
          <p:nvPr/>
        </p:nvSpPr>
        <p:spPr>
          <a:xfrm>
            <a:off x="3130560" y="3229560"/>
            <a:ext cx="14868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837" name="CustomShape 26"/>
          <p:cNvSpPr/>
          <p:nvPr/>
        </p:nvSpPr>
        <p:spPr>
          <a:xfrm>
            <a:off x="3355920" y="3237480"/>
            <a:ext cx="14868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38" name="CustomShape 27"/>
          <p:cNvSpPr/>
          <p:nvPr/>
        </p:nvSpPr>
        <p:spPr>
          <a:xfrm>
            <a:off x="3364200" y="3229560"/>
            <a:ext cx="14868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839" name="CustomShape 28"/>
          <p:cNvSpPr/>
          <p:nvPr/>
        </p:nvSpPr>
        <p:spPr>
          <a:xfrm>
            <a:off x="5013360" y="327168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40" name="CustomShape 29"/>
          <p:cNvSpPr/>
          <p:nvPr/>
        </p:nvSpPr>
        <p:spPr>
          <a:xfrm>
            <a:off x="4926240" y="327168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41" name="CustomShape 30"/>
          <p:cNvSpPr/>
          <p:nvPr/>
        </p:nvSpPr>
        <p:spPr>
          <a:xfrm>
            <a:off x="5055120" y="314748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42" name="Line 31"/>
          <p:cNvSpPr/>
          <p:nvPr/>
        </p:nvSpPr>
        <p:spPr>
          <a:xfrm flipH="1">
            <a:off x="4894200" y="3124800"/>
            <a:ext cx="101160" cy="99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43" name="CustomShape 32"/>
          <p:cNvSpPr/>
          <p:nvPr/>
        </p:nvSpPr>
        <p:spPr>
          <a:xfrm>
            <a:off x="4894200" y="3171240"/>
            <a:ext cx="5220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844" name="Line 33"/>
          <p:cNvSpPr/>
          <p:nvPr/>
        </p:nvSpPr>
        <p:spPr>
          <a:xfrm>
            <a:off x="4995360" y="3112920"/>
            <a:ext cx="100800" cy="99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45" name="CustomShape 34"/>
          <p:cNvSpPr/>
          <p:nvPr/>
        </p:nvSpPr>
        <p:spPr>
          <a:xfrm>
            <a:off x="5042520" y="3159360"/>
            <a:ext cx="5364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846" name="CustomShape 35"/>
          <p:cNvSpPr/>
          <p:nvPr/>
        </p:nvSpPr>
        <p:spPr>
          <a:xfrm>
            <a:off x="4811040" y="3236040"/>
            <a:ext cx="14796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47" name="CustomShape 36"/>
          <p:cNvSpPr/>
          <p:nvPr/>
        </p:nvSpPr>
        <p:spPr>
          <a:xfrm>
            <a:off x="4807080" y="3228120"/>
            <a:ext cx="14796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848" name="CustomShape 37"/>
          <p:cNvSpPr/>
          <p:nvPr/>
        </p:nvSpPr>
        <p:spPr>
          <a:xfrm>
            <a:off x="5031360" y="3236040"/>
            <a:ext cx="14796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49" name="CustomShape 38"/>
          <p:cNvSpPr/>
          <p:nvPr/>
        </p:nvSpPr>
        <p:spPr>
          <a:xfrm>
            <a:off x="5039640" y="3228120"/>
            <a:ext cx="14796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850" name="CustomShape 39"/>
          <p:cNvSpPr/>
          <p:nvPr/>
        </p:nvSpPr>
        <p:spPr>
          <a:xfrm>
            <a:off x="5832360" y="327312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51" name="CustomShape 40"/>
          <p:cNvSpPr/>
          <p:nvPr/>
        </p:nvSpPr>
        <p:spPr>
          <a:xfrm>
            <a:off x="5745240" y="327312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52" name="CustomShape 41"/>
          <p:cNvSpPr/>
          <p:nvPr/>
        </p:nvSpPr>
        <p:spPr>
          <a:xfrm>
            <a:off x="5874120" y="314892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853" name="Line 42"/>
          <p:cNvSpPr/>
          <p:nvPr/>
        </p:nvSpPr>
        <p:spPr>
          <a:xfrm flipH="1">
            <a:off x="5713200" y="3126240"/>
            <a:ext cx="10116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54" name="CustomShape 43"/>
          <p:cNvSpPr/>
          <p:nvPr/>
        </p:nvSpPr>
        <p:spPr>
          <a:xfrm>
            <a:off x="5713560" y="3172680"/>
            <a:ext cx="5220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855" name="Line 44"/>
          <p:cNvSpPr/>
          <p:nvPr/>
        </p:nvSpPr>
        <p:spPr>
          <a:xfrm>
            <a:off x="5814360" y="3114360"/>
            <a:ext cx="10116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56" name="CustomShape 45"/>
          <p:cNvSpPr/>
          <p:nvPr/>
        </p:nvSpPr>
        <p:spPr>
          <a:xfrm>
            <a:off x="5861520" y="3160800"/>
            <a:ext cx="5364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857" name="CustomShape 46"/>
          <p:cNvSpPr/>
          <p:nvPr/>
        </p:nvSpPr>
        <p:spPr>
          <a:xfrm>
            <a:off x="5630400" y="3237480"/>
            <a:ext cx="14796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58" name="CustomShape 47"/>
          <p:cNvSpPr/>
          <p:nvPr/>
        </p:nvSpPr>
        <p:spPr>
          <a:xfrm>
            <a:off x="5626080" y="3229560"/>
            <a:ext cx="14796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859" name="CustomShape 48"/>
          <p:cNvSpPr/>
          <p:nvPr/>
        </p:nvSpPr>
        <p:spPr>
          <a:xfrm>
            <a:off x="5850720" y="3237480"/>
            <a:ext cx="14796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60" name="CustomShape 49"/>
          <p:cNvSpPr/>
          <p:nvPr/>
        </p:nvSpPr>
        <p:spPr>
          <a:xfrm>
            <a:off x="5859000" y="3229560"/>
            <a:ext cx="14796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861" name="Line 50"/>
          <p:cNvSpPr/>
          <p:nvPr/>
        </p:nvSpPr>
        <p:spPr>
          <a:xfrm>
            <a:off x="2449440" y="1436400"/>
            <a:ext cx="0" cy="17589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862" name="Line 51"/>
          <p:cNvSpPr/>
          <p:nvPr/>
        </p:nvSpPr>
        <p:spPr>
          <a:xfrm>
            <a:off x="6681600" y="1403280"/>
            <a:ext cx="0" cy="176040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863" name="Line 52"/>
          <p:cNvSpPr/>
          <p:nvPr/>
        </p:nvSpPr>
        <p:spPr>
          <a:xfrm>
            <a:off x="4162320" y="2331720"/>
            <a:ext cx="0" cy="86364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864" name="Line 53"/>
          <p:cNvSpPr/>
          <p:nvPr/>
        </p:nvSpPr>
        <p:spPr>
          <a:xfrm>
            <a:off x="3322440" y="2300040"/>
            <a:ext cx="0" cy="89532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865" name="Line 54"/>
          <p:cNvSpPr/>
          <p:nvPr/>
        </p:nvSpPr>
        <p:spPr>
          <a:xfrm>
            <a:off x="5808600" y="2331720"/>
            <a:ext cx="0" cy="86364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866" name="CustomShape 55"/>
          <p:cNvSpPr/>
          <p:nvPr/>
        </p:nvSpPr>
        <p:spPr>
          <a:xfrm>
            <a:off x="2349360" y="2203560"/>
            <a:ext cx="4566960" cy="22356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miter/>
          </a:ln>
        </p:spPr>
      </p:sp>
      <p:sp>
        <p:nvSpPr>
          <p:cNvPr id="1867" name="Line 56"/>
          <p:cNvSpPr/>
          <p:nvPr/>
        </p:nvSpPr>
        <p:spPr>
          <a:xfrm flipH="1">
            <a:off x="4800600" y="1660320"/>
            <a:ext cx="221760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68" name="Line 57"/>
          <p:cNvSpPr/>
          <p:nvPr/>
        </p:nvSpPr>
        <p:spPr>
          <a:xfrm flipH="1">
            <a:off x="6010200" y="1787400"/>
            <a:ext cx="10080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69" name="Line 58"/>
          <p:cNvSpPr/>
          <p:nvPr/>
        </p:nvSpPr>
        <p:spPr>
          <a:xfrm flipH="1">
            <a:off x="3860640" y="2108160"/>
            <a:ext cx="315756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70" name="Line 59"/>
          <p:cNvSpPr/>
          <p:nvPr/>
        </p:nvSpPr>
        <p:spPr>
          <a:xfrm flipH="1">
            <a:off x="5540040" y="1947600"/>
            <a:ext cx="14781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71" name="Line 60"/>
          <p:cNvSpPr/>
          <p:nvPr/>
        </p:nvSpPr>
        <p:spPr>
          <a:xfrm>
            <a:off x="4600440" y="2555640"/>
            <a:ext cx="80640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72" name="Line 61"/>
          <p:cNvSpPr/>
          <p:nvPr/>
        </p:nvSpPr>
        <p:spPr>
          <a:xfrm>
            <a:off x="2987640" y="2682720"/>
            <a:ext cx="241920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73" name="Line 62"/>
          <p:cNvSpPr/>
          <p:nvPr/>
        </p:nvSpPr>
        <p:spPr>
          <a:xfrm>
            <a:off x="3759120" y="2811240"/>
            <a:ext cx="245268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74" name="Line 63"/>
          <p:cNvSpPr/>
          <p:nvPr/>
        </p:nvSpPr>
        <p:spPr>
          <a:xfrm>
            <a:off x="4600440" y="2939760"/>
            <a:ext cx="184788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75" name="Line 64"/>
          <p:cNvSpPr/>
          <p:nvPr/>
        </p:nvSpPr>
        <p:spPr>
          <a:xfrm flipH="1">
            <a:off x="3457440" y="3066840"/>
            <a:ext cx="171288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76" name="Line 65"/>
          <p:cNvSpPr/>
          <p:nvPr/>
        </p:nvSpPr>
        <p:spPr>
          <a:xfrm>
            <a:off x="4800600" y="162684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77" name="Line 66"/>
          <p:cNvSpPr/>
          <p:nvPr/>
        </p:nvSpPr>
        <p:spPr>
          <a:xfrm>
            <a:off x="6010200" y="1755720"/>
            <a:ext cx="0" cy="63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78" name="Line 67"/>
          <p:cNvSpPr/>
          <p:nvPr/>
        </p:nvSpPr>
        <p:spPr>
          <a:xfrm>
            <a:off x="3860640" y="207468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79" name="Line 68"/>
          <p:cNvSpPr/>
          <p:nvPr/>
        </p:nvSpPr>
        <p:spPr>
          <a:xfrm>
            <a:off x="5540040" y="1914480"/>
            <a:ext cx="0" cy="648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80" name="Line 69"/>
          <p:cNvSpPr/>
          <p:nvPr/>
        </p:nvSpPr>
        <p:spPr>
          <a:xfrm>
            <a:off x="5406840" y="2523960"/>
            <a:ext cx="0" cy="633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81" name="Line 70"/>
          <p:cNvSpPr/>
          <p:nvPr/>
        </p:nvSpPr>
        <p:spPr>
          <a:xfrm>
            <a:off x="4600440" y="2523960"/>
            <a:ext cx="0" cy="633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82" name="Line 71"/>
          <p:cNvSpPr/>
          <p:nvPr/>
        </p:nvSpPr>
        <p:spPr>
          <a:xfrm>
            <a:off x="5406840" y="265104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83" name="Line 72"/>
          <p:cNvSpPr/>
          <p:nvPr/>
        </p:nvSpPr>
        <p:spPr>
          <a:xfrm>
            <a:off x="6448320" y="290664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84" name="Line 73"/>
          <p:cNvSpPr/>
          <p:nvPr/>
        </p:nvSpPr>
        <p:spPr>
          <a:xfrm>
            <a:off x="4600440" y="290664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85" name="Line 74"/>
          <p:cNvSpPr/>
          <p:nvPr/>
        </p:nvSpPr>
        <p:spPr>
          <a:xfrm>
            <a:off x="5810040" y="3036600"/>
            <a:ext cx="0" cy="651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86" name="Line 75"/>
          <p:cNvSpPr/>
          <p:nvPr/>
        </p:nvSpPr>
        <p:spPr>
          <a:xfrm>
            <a:off x="5170320" y="303516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87" name="Line 76"/>
          <p:cNvSpPr/>
          <p:nvPr/>
        </p:nvSpPr>
        <p:spPr>
          <a:xfrm>
            <a:off x="6211800" y="277956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88" name="Line 77"/>
          <p:cNvSpPr/>
          <p:nvPr/>
        </p:nvSpPr>
        <p:spPr>
          <a:xfrm>
            <a:off x="3759120" y="277956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89" name="Line 78"/>
          <p:cNvSpPr/>
          <p:nvPr/>
        </p:nvSpPr>
        <p:spPr>
          <a:xfrm>
            <a:off x="2987640" y="265104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90" name="Line 79"/>
          <p:cNvSpPr/>
          <p:nvPr/>
        </p:nvSpPr>
        <p:spPr>
          <a:xfrm>
            <a:off x="3457440" y="303516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891" name="Line 80"/>
          <p:cNvSpPr/>
          <p:nvPr/>
        </p:nvSpPr>
        <p:spPr>
          <a:xfrm>
            <a:off x="5640120" y="2555640"/>
            <a:ext cx="5382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92" name="Line 81"/>
          <p:cNvSpPr/>
          <p:nvPr/>
        </p:nvSpPr>
        <p:spPr>
          <a:xfrm>
            <a:off x="5706720" y="3035160"/>
            <a:ext cx="8748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93" name="Line 82"/>
          <p:cNvSpPr/>
          <p:nvPr/>
        </p:nvSpPr>
        <p:spPr>
          <a:xfrm>
            <a:off x="2684160" y="2939760"/>
            <a:ext cx="16462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94" name="Line 83"/>
          <p:cNvSpPr/>
          <p:nvPr/>
        </p:nvSpPr>
        <p:spPr>
          <a:xfrm>
            <a:off x="2684160" y="2906640"/>
            <a:ext cx="0" cy="651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95" name="Line 84"/>
          <p:cNvSpPr/>
          <p:nvPr/>
        </p:nvSpPr>
        <p:spPr>
          <a:xfrm>
            <a:off x="4330440" y="2906640"/>
            <a:ext cx="0" cy="651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96" name="Line 85"/>
          <p:cNvSpPr/>
          <p:nvPr/>
        </p:nvSpPr>
        <p:spPr>
          <a:xfrm>
            <a:off x="6178320" y="2523960"/>
            <a:ext cx="0" cy="63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97" name="Line 86"/>
          <p:cNvSpPr/>
          <p:nvPr/>
        </p:nvSpPr>
        <p:spPr>
          <a:xfrm>
            <a:off x="5640120" y="2523960"/>
            <a:ext cx="0" cy="63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98" name="Line 87"/>
          <p:cNvSpPr/>
          <p:nvPr/>
        </p:nvSpPr>
        <p:spPr>
          <a:xfrm>
            <a:off x="5706720" y="3003480"/>
            <a:ext cx="0" cy="648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899" name="Line 88"/>
          <p:cNvSpPr/>
          <p:nvPr/>
        </p:nvSpPr>
        <p:spPr>
          <a:xfrm>
            <a:off x="6581520" y="3003480"/>
            <a:ext cx="0" cy="648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00" name="Line 89"/>
          <p:cNvSpPr/>
          <p:nvPr/>
        </p:nvSpPr>
        <p:spPr>
          <a:xfrm>
            <a:off x="2180880" y="1531800"/>
            <a:ext cx="483732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01" name="Line 90"/>
          <p:cNvSpPr/>
          <p:nvPr/>
        </p:nvSpPr>
        <p:spPr>
          <a:xfrm>
            <a:off x="5002200" y="1468080"/>
            <a:ext cx="0" cy="1727280"/>
          </a:xfrm>
          <a:prstGeom prst="line">
            <a:avLst/>
          </a:prstGeom>
          <a:ln cap="rnd" w="19080">
            <a:solidFill>
              <a:srgbClr val="3333cc"/>
            </a:solidFill>
            <a:custDash>
              <a:ds d="212000" sp="159000"/>
            </a:custDash>
            <a:round/>
          </a:ln>
        </p:spPr>
      </p:sp>
      <p:sp>
        <p:nvSpPr>
          <p:cNvPr id="1902" name="CustomShape 91"/>
          <p:cNvSpPr/>
          <p:nvPr/>
        </p:nvSpPr>
        <p:spPr>
          <a:xfrm>
            <a:off x="5011920" y="230796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03" name="CustomShape 92"/>
          <p:cNvSpPr/>
          <p:nvPr/>
        </p:nvSpPr>
        <p:spPr>
          <a:xfrm>
            <a:off x="4924440" y="230796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04" name="CustomShape 93"/>
          <p:cNvSpPr/>
          <p:nvPr/>
        </p:nvSpPr>
        <p:spPr>
          <a:xfrm>
            <a:off x="5053320" y="218376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05" name="Line 94"/>
          <p:cNvSpPr/>
          <p:nvPr/>
        </p:nvSpPr>
        <p:spPr>
          <a:xfrm flipH="1">
            <a:off x="4892400" y="2161080"/>
            <a:ext cx="10116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06" name="CustomShape 95"/>
          <p:cNvSpPr/>
          <p:nvPr/>
        </p:nvSpPr>
        <p:spPr>
          <a:xfrm>
            <a:off x="4892760" y="2207520"/>
            <a:ext cx="5220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907" name="Line 96"/>
          <p:cNvSpPr/>
          <p:nvPr/>
        </p:nvSpPr>
        <p:spPr>
          <a:xfrm>
            <a:off x="4993560" y="2149200"/>
            <a:ext cx="10116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08" name="CustomShape 97"/>
          <p:cNvSpPr/>
          <p:nvPr/>
        </p:nvSpPr>
        <p:spPr>
          <a:xfrm>
            <a:off x="5040720" y="2195640"/>
            <a:ext cx="5364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909" name="CustomShape 98"/>
          <p:cNvSpPr/>
          <p:nvPr/>
        </p:nvSpPr>
        <p:spPr>
          <a:xfrm>
            <a:off x="4809600" y="2272320"/>
            <a:ext cx="14796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10" name="CustomShape 99"/>
          <p:cNvSpPr/>
          <p:nvPr/>
        </p:nvSpPr>
        <p:spPr>
          <a:xfrm>
            <a:off x="4805280" y="2264400"/>
            <a:ext cx="147960" cy="14508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911" name="CustomShape 100"/>
          <p:cNvSpPr/>
          <p:nvPr/>
        </p:nvSpPr>
        <p:spPr>
          <a:xfrm>
            <a:off x="5029920" y="2272320"/>
            <a:ext cx="14796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12" name="CustomShape 101"/>
          <p:cNvSpPr/>
          <p:nvPr/>
        </p:nvSpPr>
        <p:spPr>
          <a:xfrm>
            <a:off x="5038200" y="2264400"/>
            <a:ext cx="147960" cy="14508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1913" name="CustomShape 102"/>
          <p:cNvSpPr/>
          <p:nvPr/>
        </p:nvSpPr>
        <p:spPr>
          <a:xfrm>
            <a:off x="6618600" y="2273400"/>
            <a:ext cx="5112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14" name="Line 103"/>
          <p:cNvSpPr/>
          <p:nvPr/>
        </p:nvSpPr>
        <p:spPr>
          <a:xfrm flipH="1">
            <a:off x="6586560" y="2127240"/>
            <a:ext cx="101520" cy="98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15" name="CustomShape 104"/>
          <p:cNvSpPr/>
          <p:nvPr/>
        </p:nvSpPr>
        <p:spPr>
          <a:xfrm>
            <a:off x="6586560" y="2173320"/>
            <a:ext cx="52560" cy="522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916" name="CustomShape 105"/>
          <p:cNvSpPr/>
          <p:nvPr/>
        </p:nvSpPr>
        <p:spPr>
          <a:xfrm>
            <a:off x="6503400" y="2237760"/>
            <a:ext cx="148320" cy="14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17" name="CustomShape 106"/>
          <p:cNvSpPr/>
          <p:nvPr/>
        </p:nvSpPr>
        <p:spPr>
          <a:xfrm>
            <a:off x="6499080" y="2229840"/>
            <a:ext cx="148320" cy="1447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918" name="CustomShape 107"/>
          <p:cNvSpPr/>
          <p:nvPr/>
        </p:nvSpPr>
        <p:spPr>
          <a:xfrm>
            <a:off x="2458080" y="227160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19" name="CustomShape 108"/>
          <p:cNvSpPr/>
          <p:nvPr/>
        </p:nvSpPr>
        <p:spPr>
          <a:xfrm>
            <a:off x="2499480" y="214740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20" name="Line 109"/>
          <p:cNvSpPr/>
          <p:nvPr/>
        </p:nvSpPr>
        <p:spPr>
          <a:xfrm>
            <a:off x="2439720" y="2112840"/>
            <a:ext cx="100800" cy="99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21" name="CustomShape 110"/>
          <p:cNvSpPr/>
          <p:nvPr/>
        </p:nvSpPr>
        <p:spPr>
          <a:xfrm>
            <a:off x="2486880" y="2159280"/>
            <a:ext cx="5364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922" name="CustomShape 111"/>
          <p:cNvSpPr/>
          <p:nvPr/>
        </p:nvSpPr>
        <p:spPr>
          <a:xfrm>
            <a:off x="2476080" y="2235960"/>
            <a:ext cx="14760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23" name="CustomShape 112"/>
          <p:cNvSpPr/>
          <p:nvPr/>
        </p:nvSpPr>
        <p:spPr>
          <a:xfrm>
            <a:off x="2484360" y="2228040"/>
            <a:ext cx="14760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</p:spTree>
  </p:cSld>
  <p:timing>
    <p:tnLst>
      <p:par>
        <p:cTn id="257" dur="indefinite" restart="never" nodeType="tmRoot">
          <p:childTnLst>
            <p:seq>
              <p:cTn id="2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1925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1926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8B4E3466-4AD6-45BB-B964-AE440554F1E4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927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Splitting Interval Tree Node</a:t>
            </a:r>
            <a:endParaRPr/>
          </a:p>
        </p:txBody>
      </p:sp>
      <p:sp>
        <p:nvSpPr>
          <p:cNvPr id="1928" name="TextShape 5"/>
          <p:cNvSpPr txBox="1"/>
          <p:nvPr/>
        </p:nvSpPr>
        <p:spPr>
          <a:xfrm>
            <a:off x="533520" y="3597120"/>
            <a:ext cx="8076960" cy="2625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Moving intervals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parent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)) I/Os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Collect in left order by scanning left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slab list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Collect in right order by scanning right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slab list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Merge with intervals collected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two new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slab lists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Construct new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 lists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by splitting relevant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 list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Insert intervals in small 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multislab lists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in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underflow structure</a:t>
            </a:r>
            <a:endParaRPr/>
          </a:p>
        </p:txBody>
      </p:sp>
      <p:sp>
        <p:nvSpPr>
          <p:cNvPr id="1929" name="CustomShape 6"/>
          <p:cNvSpPr/>
          <p:nvPr/>
        </p:nvSpPr>
        <p:spPr>
          <a:xfrm>
            <a:off x="4176000" y="3273120"/>
            <a:ext cx="5112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30" name="CustomShape 7"/>
          <p:cNvSpPr/>
          <p:nvPr/>
        </p:nvSpPr>
        <p:spPr>
          <a:xfrm>
            <a:off x="4088520" y="3273120"/>
            <a:ext cx="5112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31" name="CustomShape 8"/>
          <p:cNvSpPr/>
          <p:nvPr/>
        </p:nvSpPr>
        <p:spPr>
          <a:xfrm>
            <a:off x="4217760" y="3148920"/>
            <a:ext cx="5112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32" name="Line 9"/>
          <p:cNvSpPr/>
          <p:nvPr/>
        </p:nvSpPr>
        <p:spPr>
          <a:xfrm flipH="1">
            <a:off x="4056120" y="3126240"/>
            <a:ext cx="10152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33" name="CustomShape 10"/>
          <p:cNvSpPr/>
          <p:nvPr/>
        </p:nvSpPr>
        <p:spPr>
          <a:xfrm>
            <a:off x="4056480" y="3172680"/>
            <a:ext cx="5256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934" name="Line 11"/>
          <p:cNvSpPr/>
          <p:nvPr/>
        </p:nvSpPr>
        <p:spPr>
          <a:xfrm>
            <a:off x="4157640" y="3114360"/>
            <a:ext cx="10152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35" name="CustomShape 12"/>
          <p:cNvSpPr/>
          <p:nvPr/>
        </p:nvSpPr>
        <p:spPr>
          <a:xfrm>
            <a:off x="4205160" y="3160800"/>
            <a:ext cx="5400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936" name="CustomShape 13"/>
          <p:cNvSpPr/>
          <p:nvPr/>
        </p:nvSpPr>
        <p:spPr>
          <a:xfrm>
            <a:off x="3972960" y="3237480"/>
            <a:ext cx="14868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37" name="CustomShape 14"/>
          <p:cNvSpPr/>
          <p:nvPr/>
        </p:nvSpPr>
        <p:spPr>
          <a:xfrm>
            <a:off x="3968640" y="3229560"/>
            <a:ext cx="14868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938" name="CustomShape 15"/>
          <p:cNvSpPr/>
          <p:nvPr/>
        </p:nvSpPr>
        <p:spPr>
          <a:xfrm>
            <a:off x="4194000" y="3237480"/>
            <a:ext cx="14868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39" name="CustomShape 16"/>
          <p:cNvSpPr/>
          <p:nvPr/>
        </p:nvSpPr>
        <p:spPr>
          <a:xfrm>
            <a:off x="4202640" y="3229560"/>
            <a:ext cx="14868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940" name="CustomShape 17"/>
          <p:cNvSpPr/>
          <p:nvPr/>
        </p:nvSpPr>
        <p:spPr>
          <a:xfrm>
            <a:off x="3337920" y="3273120"/>
            <a:ext cx="5112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41" name="CustomShape 18"/>
          <p:cNvSpPr/>
          <p:nvPr/>
        </p:nvSpPr>
        <p:spPr>
          <a:xfrm>
            <a:off x="3250080" y="3273120"/>
            <a:ext cx="5112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42" name="CustomShape 19"/>
          <p:cNvSpPr/>
          <p:nvPr/>
        </p:nvSpPr>
        <p:spPr>
          <a:xfrm>
            <a:off x="3379680" y="3148920"/>
            <a:ext cx="5112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43" name="Line 20"/>
          <p:cNvSpPr/>
          <p:nvPr/>
        </p:nvSpPr>
        <p:spPr>
          <a:xfrm flipH="1">
            <a:off x="3218040" y="3126240"/>
            <a:ext cx="10152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44" name="CustomShape 21"/>
          <p:cNvSpPr/>
          <p:nvPr/>
        </p:nvSpPr>
        <p:spPr>
          <a:xfrm>
            <a:off x="3218040" y="3172680"/>
            <a:ext cx="5256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945" name="Line 22"/>
          <p:cNvSpPr/>
          <p:nvPr/>
        </p:nvSpPr>
        <p:spPr>
          <a:xfrm>
            <a:off x="3319560" y="3114360"/>
            <a:ext cx="10152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46" name="CustomShape 23"/>
          <p:cNvSpPr/>
          <p:nvPr/>
        </p:nvSpPr>
        <p:spPr>
          <a:xfrm>
            <a:off x="3367080" y="3160800"/>
            <a:ext cx="5400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947" name="CustomShape 24"/>
          <p:cNvSpPr/>
          <p:nvPr/>
        </p:nvSpPr>
        <p:spPr>
          <a:xfrm>
            <a:off x="3134880" y="3237480"/>
            <a:ext cx="14868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48" name="CustomShape 25"/>
          <p:cNvSpPr/>
          <p:nvPr/>
        </p:nvSpPr>
        <p:spPr>
          <a:xfrm>
            <a:off x="3130560" y="3229560"/>
            <a:ext cx="14868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949" name="CustomShape 26"/>
          <p:cNvSpPr/>
          <p:nvPr/>
        </p:nvSpPr>
        <p:spPr>
          <a:xfrm>
            <a:off x="3355920" y="3237480"/>
            <a:ext cx="14868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50" name="CustomShape 27"/>
          <p:cNvSpPr/>
          <p:nvPr/>
        </p:nvSpPr>
        <p:spPr>
          <a:xfrm>
            <a:off x="3364200" y="3229560"/>
            <a:ext cx="14868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951" name="CustomShape 28"/>
          <p:cNvSpPr/>
          <p:nvPr/>
        </p:nvSpPr>
        <p:spPr>
          <a:xfrm>
            <a:off x="5013360" y="327168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52" name="CustomShape 29"/>
          <p:cNvSpPr/>
          <p:nvPr/>
        </p:nvSpPr>
        <p:spPr>
          <a:xfrm>
            <a:off x="4926240" y="327168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53" name="CustomShape 30"/>
          <p:cNvSpPr/>
          <p:nvPr/>
        </p:nvSpPr>
        <p:spPr>
          <a:xfrm>
            <a:off x="5055120" y="314748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54" name="Line 31"/>
          <p:cNvSpPr/>
          <p:nvPr/>
        </p:nvSpPr>
        <p:spPr>
          <a:xfrm flipH="1">
            <a:off x="4894200" y="3124800"/>
            <a:ext cx="101160" cy="99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55" name="CustomShape 32"/>
          <p:cNvSpPr/>
          <p:nvPr/>
        </p:nvSpPr>
        <p:spPr>
          <a:xfrm>
            <a:off x="4894200" y="3171240"/>
            <a:ext cx="5220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956" name="Line 33"/>
          <p:cNvSpPr/>
          <p:nvPr/>
        </p:nvSpPr>
        <p:spPr>
          <a:xfrm>
            <a:off x="4995360" y="3112920"/>
            <a:ext cx="100800" cy="99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57" name="CustomShape 34"/>
          <p:cNvSpPr/>
          <p:nvPr/>
        </p:nvSpPr>
        <p:spPr>
          <a:xfrm>
            <a:off x="5042520" y="3159360"/>
            <a:ext cx="5364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958" name="CustomShape 35"/>
          <p:cNvSpPr/>
          <p:nvPr/>
        </p:nvSpPr>
        <p:spPr>
          <a:xfrm>
            <a:off x="4811040" y="3236040"/>
            <a:ext cx="14796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59" name="CustomShape 36"/>
          <p:cNvSpPr/>
          <p:nvPr/>
        </p:nvSpPr>
        <p:spPr>
          <a:xfrm>
            <a:off x="4807080" y="3228120"/>
            <a:ext cx="14796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960" name="CustomShape 37"/>
          <p:cNvSpPr/>
          <p:nvPr/>
        </p:nvSpPr>
        <p:spPr>
          <a:xfrm>
            <a:off x="5031360" y="3236040"/>
            <a:ext cx="14796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61" name="CustomShape 38"/>
          <p:cNvSpPr/>
          <p:nvPr/>
        </p:nvSpPr>
        <p:spPr>
          <a:xfrm>
            <a:off x="5039640" y="3228120"/>
            <a:ext cx="14796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962" name="CustomShape 39"/>
          <p:cNvSpPr/>
          <p:nvPr/>
        </p:nvSpPr>
        <p:spPr>
          <a:xfrm>
            <a:off x="5832360" y="327312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63" name="CustomShape 40"/>
          <p:cNvSpPr/>
          <p:nvPr/>
        </p:nvSpPr>
        <p:spPr>
          <a:xfrm>
            <a:off x="5745240" y="327312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64" name="CustomShape 41"/>
          <p:cNvSpPr/>
          <p:nvPr/>
        </p:nvSpPr>
        <p:spPr>
          <a:xfrm>
            <a:off x="5874120" y="314892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1965" name="Line 42"/>
          <p:cNvSpPr/>
          <p:nvPr/>
        </p:nvSpPr>
        <p:spPr>
          <a:xfrm flipH="1">
            <a:off x="5713200" y="3126240"/>
            <a:ext cx="10116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66" name="CustomShape 43"/>
          <p:cNvSpPr/>
          <p:nvPr/>
        </p:nvSpPr>
        <p:spPr>
          <a:xfrm>
            <a:off x="5713560" y="3172680"/>
            <a:ext cx="5220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967" name="Line 44"/>
          <p:cNvSpPr/>
          <p:nvPr/>
        </p:nvSpPr>
        <p:spPr>
          <a:xfrm>
            <a:off x="5814360" y="3114360"/>
            <a:ext cx="10116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68" name="CustomShape 45"/>
          <p:cNvSpPr/>
          <p:nvPr/>
        </p:nvSpPr>
        <p:spPr>
          <a:xfrm>
            <a:off x="5861520" y="3160800"/>
            <a:ext cx="5364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969" name="CustomShape 46"/>
          <p:cNvSpPr/>
          <p:nvPr/>
        </p:nvSpPr>
        <p:spPr>
          <a:xfrm>
            <a:off x="5630400" y="3237480"/>
            <a:ext cx="14796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0" name="CustomShape 47"/>
          <p:cNvSpPr/>
          <p:nvPr/>
        </p:nvSpPr>
        <p:spPr>
          <a:xfrm>
            <a:off x="5626080" y="3229560"/>
            <a:ext cx="14796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971" name="CustomShape 48"/>
          <p:cNvSpPr/>
          <p:nvPr/>
        </p:nvSpPr>
        <p:spPr>
          <a:xfrm>
            <a:off x="5850720" y="3237480"/>
            <a:ext cx="14796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2" name="CustomShape 49"/>
          <p:cNvSpPr/>
          <p:nvPr/>
        </p:nvSpPr>
        <p:spPr>
          <a:xfrm>
            <a:off x="5859000" y="3229560"/>
            <a:ext cx="14796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973" name="Line 50"/>
          <p:cNvSpPr/>
          <p:nvPr/>
        </p:nvSpPr>
        <p:spPr>
          <a:xfrm>
            <a:off x="2449440" y="1436400"/>
            <a:ext cx="0" cy="17589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974" name="Line 51"/>
          <p:cNvSpPr/>
          <p:nvPr/>
        </p:nvSpPr>
        <p:spPr>
          <a:xfrm>
            <a:off x="6681600" y="1403280"/>
            <a:ext cx="0" cy="176040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975" name="Line 52"/>
          <p:cNvSpPr/>
          <p:nvPr/>
        </p:nvSpPr>
        <p:spPr>
          <a:xfrm>
            <a:off x="4162320" y="2331720"/>
            <a:ext cx="0" cy="86364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976" name="Line 53"/>
          <p:cNvSpPr/>
          <p:nvPr/>
        </p:nvSpPr>
        <p:spPr>
          <a:xfrm>
            <a:off x="3322440" y="2300040"/>
            <a:ext cx="0" cy="89532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977" name="Line 54"/>
          <p:cNvSpPr/>
          <p:nvPr/>
        </p:nvSpPr>
        <p:spPr>
          <a:xfrm>
            <a:off x="5808600" y="2331720"/>
            <a:ext cx="0" cy="86364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1978" name="CustomShape 55"/>
          <p:cNvSpPr/>
          <p:nvPr/>
        </p:nvSpPr>
        <p:spPr>
          <a:xfrm>
            <a:off x="2327400" y="2192400"/>
            <a:ext cx="4566960" cy="22356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miter/>
          </a:ln>
        </p:spPr>
      </p:sp>
      <p:sp>
        <p:nvSpPr>
          <p:cNvPr id="1979" name="Line 56"/>
          <p:cNvSpPr/>
          <p:nvPr/>
        </p:nvSpPr>
        <p:spPr>
          <a:xfrm flipH="1">
            <a:off x="4800600" y="1660320"/>
            <a:ext cx="221760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80" name="Line 57"/>
          <p:cNvSpPr/>
          <p:nvPr/>
        </p:nvSpPr>
        <p:spPr>
          <a:xfrm flipH="1">
            <a:off x="6010200" y="1787400"/>
            <a:ext cx="10080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81" name="Line 58"/>
          <p:cNvSpPr/>
          <p:nvPr/>
        </p:nvSpPr>
        <p:spPr>
          <a:xfrm flipH="1">
            <a:off x="3860640" y="2108160"/>
            <a:ext cx="315756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82" name="Line 59"/>
          <p:cNvSpPr/>
          <p:nvPr/>
        </p:nvSpPr>
        <p:spPr>
          <a:xfrm flipH="1">
            <a:off x="5540040" y="1947600"/>
            <a:ext cx="14781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83" name="Line 60"/>
          <p:cNvSpPr/>
          <p:nvPr/>
        </p:nvSpPr>
        <p:spPr>
          <a:xfrm>
            <a:off x="4600440" y="2555640"/>
            <a:ext cx="80640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84" name="Line 61"/>
          <p:cNvSpPr/>
          <p:nvPr/>
        </p:nvSpPr>
        <p:spPr>
          <a:xfrm>
            <a:off x="2987640" y="2682720"/>
            <a:ext cx="241920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85" name="Line 62"/>
          <p:cNvSpPr/>
          <p:nvPr/>
        </p:nvSpPr>
        <p:spPr>
          <a:xfrm>
            <a:off x="3759120" y="2811240"/>
            <a:ext cx="245268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86" name="Line 63"/>
          <p:cNvSpPr/>
          <p:nvPr/>
        </p:nvSpPr>
        <p:spPr>
          <a:xfrm>
            <a:off x="4600440" y="2939760"/>
            <a:ext cx="184788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87" name="Line 64"/>
          <p:cNvSpPr/>
          <p:nvPr/>
        </p:nvSpPr>
        <p:spPr>
          <a:xfrm flipH="1">
            <a:off x="3457440" y="3066840"/>
            <a:ext cx="171288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88" name="Line 65"/>
          <p:cNvSpPr/>
          <p:nvPr/>
        </p:nvSpPr>
        <p:spPr>
          <a:xfrm>
            <a:off x="4800600" y="162684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89" name="Line 66"/>
          <p:cNvSpPr/>
          <p:nvPr/>
        </p:nvSpPr>
        <p:spPr>
          <a:xfrm>
            <a:off x="6010200" y="1755720"/>
            <a:ext cx="0" cy="63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90" name="Line 67"/>
          <p:cNvSpPr/>
          <p:nvPr/>
        </p:nvSpPr>
        <p:spPr>
          <a:xfrm>
            <a:off x="3860640" y="207468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91" name="Line 68"/>
          <p:cNvSpPr/>
          <p:nvPr/>
        </p:nvSpPr>
        <p:spPr>
          <a:xfrm>
            <a:off x="5540040" y="1914480"/>
            <a:ext cx="0" cy="648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92" name="Line 69"/>
          <p:cNvSpPr/>
          <p:nvPr/>
        </p:nvSpPr>
        <p:spPr>
          <a:xfrm>
            <a:off x="5406840" y="2523960"/>
            <a:ext cx="0" cy="633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93" name="Line 70"/>
          <p:cNvSpPr/>
          <p:nvPr/>
        </p:nvSpPr>
        <p:spPr>
          <a:xfrm>
            <a:off x="4600440" y="2523960"/>
            <a:ext cx="0" cy="633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94" name="Line 71"/>
          <p:cNvSpPr/>
          <p:nvPr/>
        </p:nvSpPr>
        <p:spPr>
          <a:xfrm>
            <a:off x="5406840" y="265104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95" name="Line 72"/>
          <p:cNvSpPr/>
          <p:nvPr/>
        </p:nvSpPr>
        <p:spPr>
          <a:xfrm>
            <a:off x="6448320" y="290664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96" name="Line 73"/>
          <p:cNvSpPr/>
          <p:nvPr/>
        </p:nvSpPr>
        <p:spPr>
          <a:xfrm>
            <a:off x="4600440" y="290664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97" name="Line 74"/>
          <p:cNvSpPr/>
          <p:nvPr/>
        </p:nvSpPr>
        <p:spPr>
          <a:xfrm>
            <a:off x="5810040" y="3036600"/>
            <a:ext cx="0" cy="651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1998" name="Line 75"/>
          <p:cNvSpPr/>
          <p:nvPr/>
        </p:nvSpPr>
        <p:spPr>
          <a:xfrm>
            <a:off x="5170320" y="303516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99" name="Line 76"/>
          <p:cNvSpPr/>
          <p:nvPr/>
        </p:nvSpPr>
        <p:spPr>
          <a:xfrm>
            <a:off x="6211800" y="277956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000" name="Line 77"/>
          <p:cNvSpPr/>
          <p:nvPr/>
        </p:nvSpPr>
        <p:spPr>
          <a:xfrm>
            <a:off x="3759120" y="277956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001" name="Line 78"/>
          <p:cNvSpPr/>
          <p:nvPr/>
        </p:nvSpPr>
        <p:spPr>
          <a:xfrm>
            <a:off x="2987640" y="265104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002" name="Line 79"/>
          <p:cNvSpPr/>
          <p:nvPr/>
        </p:nvSpPr>
        <p:spPr>
          <a:xfrm>
            <a:off x="3457440" y="3035160"/>
            <a:ext cx="0" cy="65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003" name="Line 80"/>
          <p:cNvSpPr/>
          <p:nvPr/>
        </p:nvSpPr>
        <p:spPr>
          <a:xfrm>
            <a:off x="5640120" y="2555640"/>
            <a:ext cx="5382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004" name="Line 81"/>
          <p:cNvSpPr/>
          <p:nvPr/>
        </p:nvSpPr>
        <p:spPr>
          <a:xfrm>
            <a:off x="5706720" y="3035160"/>
            <a:ext cx="8748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005" name="Line 82"/>
          <p:cNvSpPr/>
          <p:nvPr/>
        </p:nvSpPr>
        <p:spPr>
          <a:xfrm>
            <a:off x="2684160" y="2939760"/>
            <a:ext cx="16462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006" name="Line 83"/>
          <p:cNvSpPr/>
          <p:nvPr/>
        </p:nvSpPr>
        <p:spPr>
          <a:xfrm>
            <a:off x="2684160" y="2906640"/>
            <a:ext cx="0" cy="651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007" name="Line 84"/>
          <p:cNvSpPr/>
          <p:nvPr/>
        </p:nvSpPr>
        <p:spPr>
          <a:xfrm>
            <a:off x="4330440" y="2906640"/>
            <a:ext cx="0" cy="651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008" name="Line 85"/>
          <p:cNvSpPr/>
          <p:nvPr/>
        </p:nvSpPr>
        <p:spPr>
          <a:xfrm>
            <a:off x="6178320" y="2523960"/>
            <a:ext cx="0" cy="63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009" name="Line 86"/>
          <p:cNvSpPr/>
          <p:nvPr/>
        </p:nvSpPr>
        <p:spPr>
          <a:xfrm>
            <a:off x="5640120" y="2523960"/>
            <a:ext cx="0" cy="63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010" name="Line 87"/>
          <p:cNvSpPr/>
          <p:nvPr/>
        </p:nvSpPr>
        <p:spPr>
          <a:xfrm>
            <a:off x="5706720" y="3003480"/>
            <a:ext cx="0" cy="648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011" name="Line 88"/>
          <p:cNvSpPr/>
          <p:nvPr/>
        </p:nvSpPr>
        <p:spPr>
          <a:xfrm>
            <a:off x="6581520" y="3003480"/>
            <a:ext cx="0" cy="648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012" name="Line 89"/>
          <p:cNvSpPr/>
          <p:nvPr/>
        </p:nvSpPr>
        <p:spPr>
          <a:xfrm>
            <a:off x="2180880" y="1531800"/>
            <a:ext cx="483732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013" name="Line 90"/>
          <p:cNvSpPr/>
          <p:nvPr/>
        </p:nvSpPr>
        <p:spPr>
          <a:xfrm>
            <a:off x="5002200" y="1468080"/>
            <a:ext cx="0" cy="1727280"/>
          </a:xfrm>
          <a:prstGeom prst="line">
            <a:avLst/>
          </a:prstGeom>
          <a:ln cap="rnd" w="19080">
            <a:solidFill>
              <a:srgbClr val="3333cc"/>
            </a:solidFill>
            <a:custDash>
              <a:ds d="212000" sp="159000"/>
            </a:custDash>
            <a:round/>
          </a:ln>
        </p:spPr>
      </p:sp>
      <p:sp>
        <p:nvSpPr>
          <p:cNvPr id="2014" name="CustomShape 91"/>
          <p:cNvSpPr/>
          <p:nvPr/>
        </p:nvSpPr>
        <p:spPr>
          <a:xfrm>
            <a:off x="5011920" y="230796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015" name="CustomShape 92"/>
          <p:cNvSpPr/>
          <p:nvPr/>
        </p:nvSpPr>
        <p:spPr>
          <a:xfrm>
            <a:off x="4924440" y="230796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016" name="CustomShape 93"/>
          <p:cNvSpPr/>
          <p:nvPr/>
        </p:nvSpPr>
        <p:spPr>
          <a:xfrm>
            <a:off x="5053320" y="218376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017" name="Line 94"/>
          <p:cNvSpPr/>
          <p:nvPr/>
        </p:nvSpPr>
        <p:spPr>
          <a:xfrm flipH="1">
            <a:off x="4892400" y="2161080"/>
            <a:ext cx="10116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018" name="CustomShape 95"/>
          <p:cNvSpPr/>
          <p:nvPr/>
        </p:nvSpPr>
        <p:spPr>
          <a:xfrm>
            <a:off x="4892760" y="2207520"/>
            <a:ext cx="5220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019" name="Line 96"/>
          <p:cNvSpPr/>
          <p:nvPr/>
        </p:nvSpPr>
        <p:spPr>
          <a:xfrm>
            <a:off x="4993560" y="2149200"/>
            <a:ext cx="101160" cy="99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020" name="CustomShape 97"/>
          <p:cNvSpPr/>
          <p:nvPr/>
        </p:nvSpPr>
        <p:spPr>
          <a:xfrm>
            <a:off x="5040720" y="2195640"/>
            <a:ext cx="5364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021" name="CustomShape 98"/>
          <p:cNvSpPr/>
          <p:nvPr/>
        </p:nvSpPr>
        <p:spPr>
          <a:xfrm>
            <a:off x="4809600" y="2272320"/>
            <a:ext cx="14796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2" name="CustomShape 99"/>
          <p:cNvSpPr/>
          <p:nvPr/>
        </p:nvSpPr>
        <p:spPr>
          <a:xfrm>
            <a:off x="4805280" y="2264400"/>
            <a:ext cx="147960" cy="14508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023" name="CustomShape 100"/>
          <p:cNvSpPr/>
          <p:nvPr/>
        </p:nvSpPr>
        <p:spPr>
          <a:xfrm>
            <a:off x="5029920" y="2272320"/>
            <a:ext cx="14796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4" name="CustomShape 101"/>
          <p:cNvSpPr/>
          <p:nvPr/>
        </p:nvSpPr>
        <p:spPr>
          <a:xfrm>
            <a:off x="5038200" y="2264400"/>
            <a:ext cx="147960" cy="14508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025" name="CustomShape 102"/>
          <p:cNvSpPr/>
          <p:nvPr/>
        </p:nvSpPr>
        <p:spPr>
          <a:xfrm>
            <a:off x="6618600" y="2273400"/>
            <a:ext cx="5112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026" name="Line 103"/>
          <p:cNvSpPr/>
          <p:nvPr/>
        </p:nvSpPr>
        <p:spPr>
          <a:xfrm flipH="1">
            <a:off x="6586560" y="2127240"/>
            <a:ext cx="101520" cy="986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027" name="CustomShape 104"/>
          <p:cNvSpPr/>
          <p:nvPr/>
        </p:nvSpPr>
        <p:spPr>
          <a:xfrm>
            <a:off x="6586560" y="2173320"/>
            <a:ext cx="52560" cy="522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028" name="CustomShape 105"/>
          <p:cNvSpPr/>
          <p:nvPr/>
        </p:nvSpPr>
        <p:spPr>
          <a:xfrm>
            <a:off x="6503400" y="2237760"/>
            <a:ext cx="148320" cy="14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9" name="CustomShape 106"/>
          <p:cNvSpPr/>
          <p:nvPr/>
        </p:nvSpPr>
        <p:spPr>
          <a:xfrm>
            <a:off x="6499080" y="2229840"/>
            <a:ext cx="148320" cy="1447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030" name="CustomShape 107"/>
          <p:cNvSpPr/>
          <p:nvPr/>
        </p:nvSpPr>
        <p:spPr>
          <a:xfrm>
            <a:off x="2458080" y="227160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031" name="CustomShape 108"/>
          <p:cNvSpPr/>
          <p:nvPr/>
        </p:nvSpPr>
        <p:spPr>
          <a:xfrm>
            <a:off x="2499480" y="2147400"/>
            <a:ext cx="50760" cy="51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032" name="Line 109"/>
          <p:cNvSpPr/>
          <p:nvPr/>
        </p:nvSpPr>
        <p:spPr>
          <a:xfrm>
            <a:off x="2439720" y="2112840"/>
            <a:ext cx="100800" cy="99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033" name="CustomShape 110"/>
          <p:cNvSpPr/>
          <p:nvPr/>
        </p:nvSpPr>
        <p:spPr>
          <a:xfrm>
            <a:off x="2486880" y="2159280"/>
            <a:ext cx="53640" cy="525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034" name="CustomShape 111"/>
          <p:cNvSpPr/>
          <p:nvPr/>
        </p:nvSpPr>
        <p:spPr>
          <a:xfrm>
            <a:off x="2476080" y="2235960"/>
            <a:ext cx="147600" cy="14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35" name="CustomShape 112"/>
          <p:cNvSpPr/>
          <p:nvPr/>
        </p:nvSpPr>
        <p:spPr>
          <a:xfrm>
            <a:off x="2484360" y="2228040"/>
            <a:ext cx="147600" cy="14508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</p:spTree>
  </p:cSld>
  <p:timing>
    <p:tnLst>
      <p:par>
        <p:cTn id="259" dur="indefinite" restart="never" nodeType="tmRoot">
          <p:childTnLst>
            <p:seq>
              <p:cTn id="2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A6256FEF-E2C9-42D9-BFD9-C479B703ED51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90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I/O-Model</a:t>
            </a:r>
            <a:endParaRPr/>
          </a:p>
        </p:txBody>
      </p:sp>
      <p:sp>
        <p:nvSpPr>
          <p:cNvPr id="91" name="TextShape 5"/>
          <p:cNvSpPr txBox="1"/>
          <p:nvPr/>
        </p:nvSpPr>
        <p:spPr>
          <a:xfrm>
            <a:off x="3398760" y="1681200"/>
            <a:ext cx="530352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Parameters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= # elements in problem instance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= # elements that fits in disk block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= # elements that fits in main memory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T = #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output size in searching problem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We often assume that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M&gt;B</a:t>
            </a:r>
            <a:r>
              <a:rPr i="1" lang="en-US" sz="2200" baseline="30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I/O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Movement of block between memory and disk</a:t>
            </a:r>
            <a:endParaRPr/>
          </a:p>
        </p:txBody>
      </p:sp>
      <p:pic>
        <p:nvPicPr>
          <p:cNvPr id="92" name="Picture 4" descr=""/>
          <p:cNvPicPr/>
          <p:nvPr/>
        </p:nvPicPr>
        <p:blipFill>
          <a:blip r:embed="rId1"/>
          <a:srcRect l="0" t="2209" r="-12449" b="0"/>
          <a:stretch>
            <a:fillRect/>
          </a:stretch>
        </p:blipFill>
        <p:spPr>
          <a:xfrm>
            <a:off x="638280" y="1082520"/>
            <a:ext cx="2437920" cy="4687560"/>
          </a:xfrm>
          <a:prstGeom prst="rect">
            <a:avLst/>
          </a:prstGeom>
          <a:ln>
            <a:noFill/>
          </a:ln>
        </p:spPr>
      </p:pic>
      <p:sp>
        <p:nvSpPr>
          <p:cNvPr id="93" name="CustomShape 6"/>
          <p:cNvSpPr/>
          <p:nvPr/>
        </p:nvSpPr>
        <p:spPr>
          <a:xfrm>
            <a:off x="1628640" y="1692360"/>
            <a:ext cx="456840" cy="4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600">
                <a:solidFill>
                  <a:srgbClr val="000000"/>
                </a:solidFill>
                <a:latin typeface="Times New Roman"/>
              </a:rPr>
              <a:t>D</a:t>
            </a:r>
            <a:endParaRPr/>
          </a:p>
        </p:txBody>
      </p:sp>
      <p:sp>
        <p:nvSpPr>
          <p:cNvPr id="94" name="CustomShape 7"/>
          <p:cNvSpPr/>
          <p:nvPr/>
        </p:nvSpPr>
        <p:spPr>
          <a:xfrm>
            <a:off x="1628640" y="5197320"/>
            <a:ext cx="456840" cy="4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600">
                <a:solidFill>
                  <a:srgbClr val="000000"/>
                </a:solidFill>
                <a:latin typeface="Times New Roman"/>
              </a:rPr>
              <a:t>P</a:t>
            </a:r>
            <a:endParaRPr/>
          </a:p>
        </p:txBody>
      </p:sp>
      <p:sp>
        <p:nvSpPr>
          <p:cNvPr id="95" name="CustomShape 8"/>
          <p:cNvSpPr/>
          <p:nvPr/>
        </p:nvSpPr>
        <p:spPr>
          <a:xfrm>
            <a:off x="1628640" y="3902040"/>
            <a:ext cx="456840" cy="4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2600">
                <a:solidFill>
                  <a:srgbClr val="000000"/>
                </a:solidFill>
                <a:latin typeface="Times New Roman"/>
              </a:rPr>
              <a:t>M</a:t>
            </a:r>
            <a:endParaRPr/>
          </a:p>
        </p:txBody>
      </p:sp>
      <p:sp>
        <p:nvSpPr>
          <p:cNvPr id="96" name="CustomShape 9"/>
          <p:cNvSpPr/>
          <p:nvPr/>
        </p:nvSpPr>
        <p:spPr>
          <a:xfrm>
            <a:off x="485640" y="2835360"/>
            <a:ext cx="144756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Block  I/O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037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038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1427FDD9-0DE6-43EF-A9AA-7D3F1EB1CB2A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039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 Interval Tree</a:t>
            </a:r>
            <a:endParaRPr/>
          </a:p>
        </p:txBody>
      </p:sp>
      <p:sp>
        <p:nvSpPr>
          <p:cNvPr id="2040" name="TextShape 5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Split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I/Os amortized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Space: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N/B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Query: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Insert:                   I/Os amortized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Deletes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in                   I/Os amortized using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global rebuilding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Delete interval as previously using                   I/Os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Mark relevant endpoint as deleted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Rebuild structure in                       after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N/2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deletes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Note: Deletes can also be handled using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fuse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operations</a:t>
            </a:r>
            <a:endParaRPr/>
          </a:p>
        </p:txBody>
      </p:sp>
      <p:sp>
        <p:nvSpPr>
          <p:cNvPr id="2041" name="Line 6"/>
          <p:cNvSpPr/>
          <p:nvPr/>
        </p:nvSpPr>
        <p:spPr>
          <a:xfrm>
            <a:off x="6917040" y="1938240"/>
            <a:ext cx="606240" cy="34560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42" name="Line 7"/>
          <p:cNvSpPr/>
          <p:nvPr/>
        </p:nvSpPr>
        <p:spPr>
          <a:xfrm flipV="1">
            <a:off x="6917040" y="1952280"/>
            <a:ext cx="0" cy="32580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43" name="Line 8"/>
          <p:cNvSpPr/>
          <p:nvPr/>
        </p:nvSpPr>
        <p:spPr>
          <a:xfrm flipV="1">
            <a:off x="6607800" y="1947960"/>
            <a:ext cx="312120" cy="32580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44" name="Line 9"/>
          <p:cNvSpPr/>
          <p:nvPr/>
        </p:nvSpPr>
        <p:spPr>
          <a:xfrm flipV="1">
            <a:off x="6309000" y="1942560"/>
            <a:ext cx="603360" cy="3355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45" name="Line 10"/>
          <p:cNvSpPr/>
          <p:nvPr/>
        </p:nvSpPr>
        <p:spPr>
          <a:xfrm flipV="1">
            <a:off x="6304680" y="2278080"/>
            <a:ext cx="0" cy="3358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46" name="Line 11"/>
          <p:cNvSpPr/>
          <p:nvPr/>
        </p:nvSpPr>
        <p:spPr>
          <a:xfrm flipV="1">
            <a:off x="5999760" y="2283840"/>
            <a:ext cx="304920" cy="33012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47" name="Line 12"/>
          <p:cNvSpPr/>
          <p:nvPr/>
        </p:nvSpPr>
        <p:spPr>
          <a:xfrm flipV="1">
            <a:off x="5690880" y="2273760"/>
            <a:ext cx="613800" cy="34020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48" name="Line 13"/>
          <p:cNvSpPr/>
          <p:nvPr/>
        </p:nvSpPr>
        <p:spPr>
          <a:xfrm>
            <a:off x="7518960" y="2273760"/>
            <a:ext cx="308880" cy="34020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49" name="Line 14"/>
          <p:cNvSpPr/>
          <p:nvPr/>
        </p:nvSpPr>
        <p:spPr>
          <a:xfrm>
            <a:off x="7523280" y="2273760"/>
            <a:ext cx="608040" cy="34020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50" name="Line 15"/>
          <p:cNvSpPr/>
          <p:nvPr/>
        </p:nvSpPr>
        <p:spPr>
          <a:xfrm>
            <a:off x="5698080" y="2669760"/>
            <a:ext cx="14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51" name="Line 16"/>
          <p:cNvSpPr/>
          <p:nvPr/>
        </p:nvSpPr>
        <p:spPr>
          <a:xfrm>
            <a:off x="6003000" y="2669760"/>
            <a:ext cx="14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52" name="Line 17"/>
          <p:cNvSpPr/>
          <p:nvPr/>
        </p:nvSpPr>
        <p:spPr>
          <a:xfrm>
            <a:off x="6307560" y="2669760"/>
            <a:ext cx="14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53" name="CustomShape 18"/>
          <p:cNvSpPr/>
          <p:nvPr/>
        </p:nvSpPr>
        <p:spPr>
          <a:xfrm>
            <a:off x="8079480" y="2556720"/>
            <a:ext cx="10152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2054" name="CustomShape 19"/>
          <p:cNvSpPr/>
          <p:nvPr/>
        </p:nvSpPr>
        <p:spPr>
          <a:xfrm>
            <a:off x="7776360" y="2556720"/>
            <a:ext cx="10152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2055" name="Line 20"/>
          <p:cNvSpPr/>
          <p:nvPr/>
        </p:nvSpPr>
        <p:spPr>
          <a:xfrm>
            <a:off x="6862320" y="1969560"/>
            <a:ext cx="2880" cy="14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56" name="Line 21"/>
          <p:cNvSpPr/>
          <p:nvPr/>
        </p:nvSpPr>
        <p:spPr>
          <a:xfrm>
            <a:off x="7827840" y="2669760"/>
            <a:ext cx="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57" name="Line 22"/>
          <p:cNvSpPr/>
          <p:nvPr/>
        </p:nvSpPr>
        <p:spPr>
          <a:xfrm>
            <a:off x="8131320" y="2669760"/>
            <a:ext cx="14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58" name="Line 23"/>
          <p:cNvSpPr/>
          <p:nvPr/>
        </p:nvSpPr>
        <p:spPr>
          <a:xfrm>
            <a:off x="6332760" y="2334240"/>
            <a:ext cx="99000" cy="831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59" name="Line 24"/>
          <p:cNvSpPr/>
          <p:nvPr/>
        </p:nvSpPr>
        <p:spPr>
          <a:xfrm flipH="1">
            <a:off x="6483600" y="2334240"/>
            <a:ext cx="100440" cy="831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60" name="Line 25"/>
          <p:cNvSpPr/>
          <p:nvPr/>
        </p:nvSpPr>
        <p:spPr>
          <a:xfrm>
            <a:off x="6635880" y="2334240"/>
            <a:ext cx="101880" cy="831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61" name="Line 26"/>
          <p:cNvSpPr/>
          <p:nvPr/>
        </p:nvSpPr>
        <p:spPr>
          <a:xfrm flipH="1">
            <a:off x="6788160" y="2334240"/>
            <a:ext cx="102240" cy="831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62" name="Line 27"/>
          <p:cNvSpPr/>
          <p:nvPr/>
        </p:nvSpPr>
        <p:spPr>
          <a:xfrm>
            <a:off x="6940440" y="2334240"/>
            <a:ext cx="100800" cy="831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63" name="Line 28"/>
          <p:cNvSpPr/>
          <p:nvPr/>
        </p:nvSpPr>
        <p:spPr>
          <a:xfrm flipH="1">
            <a:off x="7396200" y="2334240"/>
            <a:ext cx="100440" cy="8316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64" name="Line 29"/>
          <p:cNvSpPr/>
          <p:nvPr/>
        </p:nvSpPr>
        <p:spPr>
          <a:xfrm flipH="1">
            <a:off x="5622840" y="2669760"/>
            <a:ext cx="500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65" name="Line 30"/>
          <p:cNvSpPr/>
          <p:nvPr/>
        </p:nvSpPr>
        <p:spPr>
          <a:xfrm>
            <a:off x="5724720" y="2669760"/>
            <a:ext cx="10080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66" name="Line 31"/>
          <p:cNvSpPr/>
          <p:nvPr/>
        </p:nvSpPr>
        <p:spPr>
          <a:xfrm flipV="1">
            <a:off x="5925960" y="2669760"/>
            <a:ext cx="518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67" name="Line 32"/>
          <p:cNvSpPr/>
          <p:nvPr/>
        </p:nvSpPr>
        <p:spPr>
          <a:xfrm>
            <a:off x="6027840" y="2669760"/>
            <a:ext cx="1022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68" name="Line 33"/>
          <p:cNvSpPr/>
          <p:nvPr/>
        </p:nvSpPr>
        <p:spPr>
          <a:xfrm flipH="1">
            <a:off x="6230520" y="2669760"/>
            <a:ext cx="5040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69" name="Line 34"/>
          <p:cNvSpPr/>
          <p:nvPr/>
        </p:nvSpPr>
        <p:spPr>
          <a:xfrm>
            <a:off x="6332760" y="2669760"/>
            <a:ext cx="9900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70" name="Line 35"/>
          <p:cNvSpPr/>
          <p:nvPr/>
        </p:nvSpPr>
        <p:spPr>
          <a:xfrm flipH="1">
            <a:off x="7751160" y="2669760"/>
            <a:ext cx="4860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71" name="Line 36"/>
          <p:cNvSpPr/>
          <p:nvPr/>
        </p:nvSpPr>
        <p:spPr>
          <a:xfrm>
            <a:off x="7851600" y="2669760"/>
            <a:ext cx="10224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72" name="Line 37"/>
          <p:cNvSpPr/>
          <p:nvPr/>
        </p:nvSpPr>
        <p:spPr>
          <a:xfrm flipV="1">
            <a:off x="8054280" y="2669760"/>
            <a:ext cx="5040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73" name="Line 38"/>
          <p:cNvSpPr/>
          <p:nvPr/>
        </p:nvSpPr>
        <p:spPr>
          <a:xfrm>
            <a:off x="8156520" y="2669760"/>
            <a:ext cx="101880" cy="25128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074" name="CustomShape 39"/>
          <p:cNvSpPr/>
          <p:nvPr/>
        </p:nvSpPr>
        <p:spPr>
          <a:xfrm>
            <a:off x="6862320" y="2220840"/>
            <a:ext cx="10152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2075" name="CustomShape 40"/>
          <p:cNvSpPr/>
          <p:nvPr/>
        </p:nvSpPr>
        <p:spPr>
          <a:xfrm>
            <a:off x="6559200" y="2220840"/>
            <a:ext cx="10152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2076" name="CustomShape 41"/>
          <p:cNvSpPr/>
          <p:nvPr/>
        </p:nvSpPr>
        <p:spPr>
          <a:xfrm>
            <a:off x="6256080" y="2556720"/>
            <a:ext cx="10008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2077" name="CustomShape 42"/>
          <p:cNvSpPr/>
          <p:nvPr/>
        </p:nvSpPr>
        <p:spPr>
          <a:xfrm>
            <a:off x="5952600" y="2556720"/>
            <a:ext cx="10008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2078" name="CustomShape 43"/>
          <p:cNvSpPr/>
          <p:nvPr/>
        </p:nvSpPr>
        <p:spPr>
          <a:xfrm>
            <a:off x="6256080" y="2220840"/>
            <a:ext cx="10008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2079" name="CustomShape 44"/>
          <p:cNvSpPr/>
          <p:nvPr/>
        </p:nvSpPr>
        <p:spPr>
          <a:xfrm>
            <a:off x="5648040" y="2556720"/>
            <a:ext cx="10152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2080" name="CustomShape 45"/>
          <p:cNvSpPr/>
          <p:nvPr/>
        </p:nvSpPr>
        <p:spPr>
          <a:xfrm>
            <a:off x="6852960" y="1908000"/>
            <a:ext cx="752400" cy="756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500">
                <a:solidFill>
                  <a:srgbClr val="ffffff"/>
                </a:solidFill>
                <a:latin typeface="Times New Roman"/>
              </a:rPr>
              <a:t>$m$ blocks</a:t>
            </a:r>
            <a:endParaRPr/>
          </a:p>
        </p:txBody>
      </p:sp>
      <p:sp>
        <p:nvSpPr>
          <p:cNvPr id="2081" name="CustomShape 46"/>
          <p:cNvSpPr/>
          <p:nvPr/>
        </p:nvSpPr>
        <p:spPr>
          <a:xfrm>
            <a:off x="559188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82" name="CustomShape 47"/>
          <p:cNvSpPr/>
          <p:nvPr/>
        </p:nvSpPr>
        <p:spPr>
          <a:xfrm>
            <a:off x="567036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83" name="CustomShape 48"/>
          <p:cNvSpPr/>
          <p:nvPr/>
        </p:nvSpPr>
        <p:spPr>
          <a:xfrm>
            <a:off x="579420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84" name="CustomShape 49"/>
          <p:cNvSpPr/>
          <p:nvPr/>
        </p:nvSpPr>
        <p:spPr>
          <a:xfrm>
            <a:off x="590112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85" name="CustomShape 50"/>
          <p:cNvSpPr/>
          <p:nvPr/>
        </p:nvSpPr>
        <p:spPr>
          <a:xfrm>
            <a:off x="597996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86" name="CustomShape 51"/>
          <p:cNvSpPr/>
          <p:nvPr/>
        </p:nvSpPr>
        <p:spPr>
          <a:xfrm>
            <a:off x="610452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87" name="CustomShape 52"/>
          <p:cNvSpPr/>
          <p:nvPr/>
        </p:nvSpPr>
        <p:spPr>
          <a:xfrm>
            <a:off x="619668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88" name="CustomShape 53"/>
          <p:cNvSpPr/>
          <p:nvPr/>
        </p:nvSpPr>
        <p:spPr>
          <a:xfrm>
            <a:off x="627552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89" name="CustomShape 54"/>
          <p:cNvSpPr/>
          <p:nvPr/>
        </p:nvSpPr>
        <p:spPr>
          <a:xfrm>
            <a:off x="640008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90" name="CustomShape 55"/>
          <p:cNvSpPr/>
          <p:nvPr/>
        </p:nvSpPr>
        <p:spPr>
          <a:xfrm>
            <a:off x="772308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91" name="CustomShape 56"/>
          <p:cNvSpPr/>
          <p:nvPr/>
        </p:nvSpPr>
        <p:spPr>
          <a:xfrm>
            <a:off x="780192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92" name="CustomShape 57"/>
          <p:cNvSpPr/>
          <p:nvPr/>
        </p:nvSpPr>
        <p:spPr>
          <a:xfrm>
            <a:off x="792648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93" name="CustomShape 58"/>
          <p:cNvSpPr/>
          <p:nvPr/>
        </p:nvSpPr>
        <p:spPr>
          <a:xfrm>
            <a:off x="802044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94" name="CustomShape 59"/>
          <p:cNvSpPr/>
          <p:nvPr/>
        </p:nvSpPr>
        <p:spPr>
          <a:xfrm>
            <a:off x="809928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95" name="CustomShape 60"/>
          <p:cNvSpPr/>
          <p:nvPr/>
        </p:nvSpPr>
        <p:spPr>
          <a:xfrm>
            <a:off x="8223840" y="2925360"/>
            <a:ext cx="60840" cy="91440"/>
          </a:xfrm>
          <a:prstGeom prst="rect">
            <a:avLst/>
          </a:prstGeom>
          <a:solidFill>
            <a:srgbClr val="57ff03"/>
          </a:solidFill>
          <a:ln w="12600">
            <a:solidFill>
              <a:srgbClr val="000000"/>
            </a:solidFill>
            <a:miter/>
          </a:ln>
        </p:spPr>
      </p:sp>
      <p:sp>
        <p:nvSpPr>
          <p:cNvPr id="2096" name="Line 61"/>
          <p:cNvSpPr/>
          <p:nvPr/>
        </p:nvSpPr>
        <p:spPr>
          <a:xfrm>
            <a:off x="5740920" y="2974320"/>
            <a:ext cx="4320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2097" name="Line 62"/>
          <p:cNvSpPr/>
          <p:nvPr/>
        </p:nvSpPr>
        <p:spPr>
          <a:xfrm>
            <a:off x="6048720" y="297540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2098" name="Line 63"/>
          <p:cNvSpPr/>
          <p:nvPr/>
        </p:nvSpPr>
        <p:spPr>
          <a:xfrm>
            <a:off x="6347520" y="297540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2099" name="Line 64"/>
          <p:cNvSpPr/>
          <p:nvPr/>
        </p:nvSpPr>
        <p:spPr>
          <a:xfrm>
            <a:off x="7873920" y="297432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2100" name="Line 65"/>
          <p:cNvSpPr/>
          <p:nvPr/>
        </p:nvSpPr>
        <p:spPr>
          <a:xfrm>
            <a:off x="8171280" y="297432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2101" name="Line 66"/>
          <p:cNvSpPr/>
          <p:nvPr/>
        </p:nvSpPr>
        <p:spPr>
          <a:xfrm>
            <a:off x="6331320" y="2395800"/>
            <a:ext cx="4284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2102" name="Line 67"/>
          <p:cNvSpPr/>
          <p:nvPr/>
        </p:nvSpPr>
        <p:spPr>
          <a:xfrm>
            <a:off x="6534000" y="2395800"/>
            <a:ext cx="14760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2103" name="Line 68"/>
          <p:cNvSpPr/>
          <p:nvPr/>
        </p:nvSpPr>
        <p:spPr>
          <a:xfrm>
            <a:off x="6840000" y="2395800"/>
            <a:ext cx="14796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2104" name="Line 69"/>
          <p:cNvSpPr/>
          <p:nvPr/>
        </p:nvSpPr>
        <p:spPr>
          <a:xfrm>
            <a:off x="7453800" y="2394360"/>
            <a:ext cx="14652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2105" name="Line 70"/>
          <p:cNvSpPr/>
          <p:nvPr/>
        </p:nvSpPr>
        <p:spPr>
          <a:xfrm>
            <a:off x="7169760" y="2193480"/>
            <a:ext cx="130320" cy="0"/>
          </a:xfrm>
          <a:prstGeom prst="line">
            <a:avLst/>
          </a:prstGeom>
          <a:ln cap="rnd" w="17640">
            <a:solidFill>
              <a:srgbClr val="000000"/>
            </a:solidFill>
            <a:custDash>
              <a:ds d="49000" sp="49000"/>
            </a:custDash>
            <a:round/>
          </a:ln>
        </p:spPr>
      </p:sp>
      <p:sp>
        <p:nvSpPr>
          <p:cNvPr id="2106" name="Line 71"/>
          <p:cNvSpPr/>
          <p:nvPr/>
        </p:nvSpPr>
        <p:spPr>
          <a:xfrm>
            <a:off x="5557680" y="1804680"/>
            <a:ext cx="1440" cy="1275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07" name="Line 72"/>
          <p:cNvSpPr/>
          <p:nvPr/>
        </p:nvSpPr>
        <p:spPr>
          <a:xfrm>
            <a:off x="6470280" y="1810440"/>
            <a:ext cx="0" cy="1275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08" name="Line 73"/>
          <p:cNvSpPr/>
          <p:nvPr/>
        </p:nvSpPr>
        <p:spPr>
          <a:xfrm>
            <a:off x="7693560" y="1777320"/>
            <a:ext cx="0" cy="12758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09" name="Line 74"/>
          <p:cNvSpPr/>
          <p:nvPr/>
        </p:nvSpPr>
        <p:spPr>
          <a:xfrm>
            <a:off x="8305560" y="1811880"/>
            <a:ext cx="1800" cy="1275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10" name="Line 75"/>
          <p:cNvSpPr/>
          <p:nvPr/>
        </p:nvSpPr>
        <p:spPr>
          <a:xfrm>
            <a:off x="6774840" y="1811880"/>
            <a:ext cx="0" cy="1275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11" name="Line 76"/>
          <p:cNvSpPr/>
          <p:nvPr/>
        </p:nvSpPr>
        <p:spPr>
          <a:xfrm>
            <a:off x="7345800" y="1811880"/>
            <a:ext cx="1440" cy="1275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12" name="Line 77"/>
          <p:cNvSpPr/>
          <p:nvPr/>
        </p:nvSpPr>
        <p:spPr>
          <a:xfrm>
            <a:off x="7089840" y="1811880"/>
            <a:ext cx="0" cy="12754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13" name="Line 78"/>
          <p:cNvSpPr/>
          <p:nvPr/>
        </p:nvSpPr>
        <p:spPr>
          <a:xfrm flipH="1" flipV="1">
            <a:off x="6905160" y="1946520"/>
            <a:ext cx="230760" cy="278640"/>
          </a:xfrm>
          <a:prstGeom prst="line">
            <a:avLst/>
          </a:prstGeom>
          <a:ln w="11160">
            <a:solidFill>
              <a:srgbClr val="000000"/>
            </a:solidFill>
            <a:round/>
          </a:ln>
        </p:spPr>
      </p:sp>
      <p:sp>
        <p:nvSpPr>
          <p:cNvPr id="2114" name="CustomShape 79"/>
          <p:cNvSpPr/>
          <p:nvPr/>
        </p:nvSpPr>
        <p:spPr>
          <a:xfrm>
            <a:off x="6862320" y="1886760"/>
            <a:ext cx="101520" cy="11160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2115" name="CustomShape 80"/>
          <p:cNvSpPr/>
          <p:nvPr/>
        </p:nvSpPr>
        <p:spPr>
          <a:xfrm>
            <a:off x="7471800" y="2220840"/>
            <a:ext cx="101520" cy="113040"/>
          </a:xfrm>
          <a:prstGeom prst="ellipse">
            <a:avLst/>
          </a:prstGeom>
          <a:solidFill>
            <a:srgbClr val="ffff00"/>
          </a:solidFill>
          <a:ln w="11160">
            <a:solidFill>
              <a:srgbClr val="000000"/>
            </a:solidFill>
            <a:round/>
          </a:ln>
        </p:spPr>
      </p:sp>
      <p:sp>
        <p:nvSpPr>
          <p:cNvPr id="2116" name="CustomShape 81"/>
          <p:cNvSpPr/>
          <p:nvPr/>
        </p:nvSpPr>
        <p:spPr>
          <a:xfrm>
            <a:off x="6641640" y="1698480"/>
            <a:ext cx="72360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</p:txBody>
      </p:sp>
      <p:pic>
        <p:nvPicPr>
          <p:cNvPr id="21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32520" y="1955880"/>
            <a:ext cx="444600" cy="241200"/>
          </a:xfrm>
          <a:prstGeom prst="rect">
            <a:avLst/>
          </a:prstGeom>
          <a:ln>
            <a:noFill/>
          </a:ln>
        </p:spPr>
      </p:pic>
      <p:pic>
        <p:nvPicPr>
          <p:cNvPr id="2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120" y="2451240"/>
            <a:ext cx="1320840" cy="495360"/>
          </a:xfrm>
          <a:prstGeom prst="rect">
            <a:avLst/>
          </a:prstGeom>
          <a:ln>
            <a:noFill/>
          </a:ln>
        </p:spPr>
      </p:pic>
      <p:pic>
        <p:nvPicPr>
          <p:cNvPr id="21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55880" y="2044800"/>
            <a:ext cx="1854360" cy="495360"/>
          </a:xfrm>
          <a:prstGeom prst="rect">
            <a:avLst/>
          </a:prstGeom>
          <a:ln>
            <a:noFill/>
          </a:ln>
        </p:spPr>
      </p:pic>
      <p:pic>
        <p:nvPicPr>
          <p:cNvPr id="212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54760" y="4076640"/>
            <a:ext cx="1320840" cy="495360"/>
          </a:xfrm>
          <a:prstGeom prst="rect">
            <a:avLst/>
          </a:prstGeom>
          <a:ln>
            <a:noFill/>
          </a:ln>
        </p:spPr>
      </p:pic>
      <p:pic>
        <p:nvPicPr>
          <p:cNvPr id="212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968480" y="3657600"/>
            <a:ext cx="1320840" cy="495360"/>
          </a:xfrm>
          <a:prstGeom prst="rect">
            <a:avLst/>
          </a:prstGeom>
          <a:ln>
            <a:noFill/>
          </a:ln>
        </p:spPr>
      </p:pic>
      <p:pic>
        <p:nvPicPr>
          <p:cNvPr id="2122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429000" y="4876920"/>
            <a:ext cx="1574640" cy="4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nodeType="clickEffect" fill="hold">
                      <p:stCondLst>
                        <p:cond delay="indefinite"/>
                      </p:stCondLst>
                      <p:childTnLst>
                        <p:par>
                          <p:cTn id="2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>
                                            <p:txEl>
                                              <p:pRg st="9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>
                                            <p:txEl>
                                              <p:pRg st="165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>
                                            <p:txEl>
                                              <p:pRg st="224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>
                                            <p:txEl>
                                              <p:pRg st="258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nodeType="clickEffect" fill="hold">
                      <p:stCondLst>
                        <p:cond delay="indefinite"/>
                      </p:stCondLst>
                      <p:childTnLst>
                        <p:par>
                          <p:cTn id="2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>
                                            <p:txEl>
                                              <p:pRg st="320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124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125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2F808E9-1E39-45B7-9A5E-52755C14BE2D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126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 Interval Tree</a:t>
            </a:r>
            <a:endParaRPr/>
          </a:p>
        </p:txBody>
      </p:sp>
      <p:sp>
        <p:nvSpPr>
          <p:cNvPr id="2127" name="TextShape 5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External interval tree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Space: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N/B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Query: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Updates:                   I/Os amortized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Removing amortization: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Moving intervals to/from</a:t>
            </a:r>
            <a:endParaRPr/>
          </a:p>
          <a:p>
            <a:r>
              <a:rPr lang="en-US" sz="2200">
                <a:solidFill>
                  <a:srgbClr val="ff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underflow structure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Delete global rebuilding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Underflow structure update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Base node tree splits</a:t>
            </a:r>
            <a:endParaRPr/>
          </a:p>
        </p:txBody>
      </p:sp>
      <p:sp>
        <p:nvSpPr>
          <p:cNvPr id="2128" name="CustomShape 6"/>
          <p:cNvSpPr/>
          <p:nvPr/>
        </p:nvSpPr>
        <p:spPr>
          <a:xfrm>
            <a:off x="5970600" y="271152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129" name="Line 7"/>
          <p:cNvSpPr/>
          <p:nvPr/>
        </p:nvSpPr>
        <p:spPr>
          <a:xfrm flipH="1">
            <a:off x="5983200" y="2684160"/>
            <a:ext cx="11880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30" name="CustomShape 8"/>
          <p:cNvSpPr/>
          <p:nvPr/>
        </p:nvSpPr>
        <p:spPr>
          <a:xfrm>
            <a:off x="5983200" y="273996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2131" name="Line 9"/>
          <p:cNvSpPr/>
          <p:nvPr/>
        </p:nvSpPr>
        <p:spPr>
          <a:xfrm>
            <a:off x="6102000" y="2684160"/>
            <a:ext cx="11772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32" name="CustomShape 10"/>
          <p:cNvSpPr/>
          <p:nvPr/>
        </p:nvSpPr>
        <p:spPr>
          <a:xfrm>
            <a:off x="6159600" y="273996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2133" name="CustomShape 11"/>
          <p:cNvSpPr/>
          <p:nvPr/>
        </p:nvSpPr>
        <p:spPr>
          <a:xfrm>
            <a:off x="5884920" y="281952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2134" name="CustomShape 12"/>
          <p:cNvSpPr/>
          <p:nvPr/>
        </p:nvSpPr>
        <p:spPr>
          <a:xfrm>
            <a:off x="5884920" y="281952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35" name="CustomShape 13"/>
          <p:cNvSpPr/>
          <p:nvPr/>
        </p:nvSpPr>
        <p:spPr>
          <a:xfrm>
            <a:off x="6146640" y="281952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2136" name="CustomShape 14"/>
          <p:cNvSpPr/>
          <p:nvPr/>
        </p:nvSpPr>
        <p:spPr>
          <a:xfrm>
            <a:off x="6146640" y="281952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37" name="Line 15"/>
          <p:cNvSpPr/>
          <p:nvPr/>
        </p:nvSpPr>
        <p:spPr>
          <a:xfrm>
            <a:off x="6283080" y="3193920"/>
            <a:ext cx="1413360" cy="324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2138" name="Line 16"/>
          <p:cNvSpPr/>
          <p:nvPr/>
        </p:nvSpPr>
        <p:spPr>
          <a:xfrm>
            <a:off x="6283080" y="3127320"/>
            <a:ext cx="14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139" name="Line 17"/>
          <p:cNvSpPr/>
          <p:nvPr/>
        </p:nvSpPr>
        <p:spPr>
          <a:xfrm>
            <a:off x="7696440" y="3127320"/>
            <a:ext cx="108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140" name="Line 18"/>
          <p:cNvSpPr/>
          <p:nvPr/>
        </p:nvSpPr>
        <p:spPr>
          <a:xfrm>
            <a:off x="6567480" y="3193920"/>
            <a:ext cx="920520" cy="0"/>
          </a:xfrm>
          <a:prstGeom prst="line">
            <a:avLst/>
          </a:prstGeom>
          <a:ln w="19080">
            <a:solidFill>
              <a:srgbClr val="57ff03"/>
            </a:solidFill>
            <a:round/>
          </a:ln>
        </p:spPr>
      </p:sp>
      <p:sp>
        <p:nvSpPr>
          <p:cNvPr id="2141" name="Line 19"/>
          <p:cNvSpPr/>
          <p:nvPr/>
        </p:nvSpPr>
        <p:spPr>
          <a:xfrm flipH="1">
            <a:off x="5846760" y="1963440"/>
            <a:ext cx="1201680" cy="576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42" name="Line 20"/>
          <p:cNvSpPr/>
          <p:nvPr/>
        </p:nvSpPr>
        <p:spPr>
          <a:xfrm>
            <a:off x="7037280" y="1963440"/>
            <a:ext cx="690480" cy="576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43" name="Line 21"/>
          <p:cNvSpPr/>
          <p:nvPr/>
        </p:nvSpPr>
        <p:spPr>
          <a:xfrm flipH="1">
            <a:off x="6806880" y="2001600"/>
            <a:ext cx="230400" cy="5382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44" name="Line 22"/>
          <p:cNvSpPr/>
          <p:nvPr/>
        </p:nvSpPr>
        <p:spPr>
          <a:xfrm>
            <a:off x="7037280" y="2001600"/>
            <a:ext cx="230040" cy="5382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45" name="Line 23"/>
          <p:cNvSpPr/>
          <p:nvPr/>
        </p:nvSpPr>
        <p:spPr>
          <a:xfrm flipH="1">
            <a:off x="6346800" y="1963440"/>
            <a:ext cx="690480" cy="576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46" name="Line 24"/>
          <p:cNvSpPr/>
          <p:nvPr/>
        </p:nvSpPr>
        <p:spPr>
          <a:xfrm>
            <a:off x="7037280" y="1963440"/>
            <a:ext cx="1114200" cy="576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47" name="Line 25"/>
          <p:cNvSpPr/>
          <p:nvPr/>
        </p:nvSpPr>
        <p:spPr>
          <a:xfrm>
            <a:off x="6564240" y="1733400"/>
            <a:ext cx="144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48" name="CustomShape 26"/>
          <p:cNvSpPr/>
          <p:nvPr/>
        </p:nvSpPr>
        <p:spPr>
          <a:xfrm>
            <a:off x="6432480" y="271152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149" name="Line 27"/>
          <p:cNvSpPr/>
          <p:nvPr/>
        </p:nvSpPr>
        <p:spPr>
          <a:xfrm flipH="1">
            <a:off x="6445080" y="2684160"/>
            <a:ext cx="1191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50" name="CustomShape 28"/>
          <p:cNvSpPr/>
          <p:nvPr/>
        </p:nvSpPr>
        <p:spPr>
          <a:xfrm>
            <a:off x="6445080" y="273996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2151" name="Line 29"/>
          <p:cNvSpPr/>
          <p:nvPr/>
        </p:nvSpPr>
        <p:spPr>
          <a:xfrm>
            <a:off x="6564240" y="2684160"/>
            <a:ext cx="1173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52" name="CustomShape 30"/>
          <p:cNvSpPr/>
          <p:nvPr/>
        </p:nvSpPr>
        <p:spPr>
          <a:xfrm>
            <a:off x="6621480" y="273996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2153" name="CustomShape 31"/>
          <p:cNvSpPr/>
          <p:nvPr/>
        </p:nvSpPr>
        <p:spPr>
          <a:xfrm>
            <a:off x="6346800" y="281952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2154" name="CustomShape 32"/>
          <p:cNvSpPr/>
          <p:nvPr/>
        </p:nvSpPr>
        <p:spPr>
          <a:xfrm>
            <a:off x="6346800" y="2819520"/>
            <a:ext cx="172800" cy="17424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55" name="CustomShape 33"/>
          <p:cNvSpPr/>
          <p:nvPr/>
        </p:nvSpPr>
        <p:spPr>
          <a:xfrm>
            <a:off x="6608880" y="281952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2156" name="CustomShape 34"/>
          <p:cNvSpPr/>
          <p:nvPr/>
        </p:nvSpPr>
        <p:spPr>
          <a:xfrm>
            <a:off x="6608880" y="281952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57" name="CustomShape 35"/>
          <p:cNvSpPr/>
          <p:nvPr/>
        </p:nvSpPr>
        <p:spPr>
          <a:xfrm>
            <a:off x="7353360" y="271152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158" name="Line 36"/>
          <p:cNvSpPr/>
          <p:nvPr/>
        </p:nvSpPr>
        <p:spPr>
          <a:xfrm flipH="1">
            <a:off x="7365960" y="2684160"/>
            <a:ext cx="11880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59" name="CustomShape 37"/>
          <p:cNvSpPr/>
          <p:nvPr/>
        </p:nvSpPr>
        <p:spPr>
          <a:xfrm>
            <a:off x="7365960" y="273996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2160" name="Line 38"/>
          <p:cNvSpPr/>
          <p:nvPr/>
        </p:nvSpPr>
        <p:spPr>
          <a:xfrm>
            <a:off x="7484760" y="2684160"/>
            <a:ext cx="11772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61" name="CustomShape 39"/>
          <p:cNvSpPr/>
          <p:nvPr/>
        </p:nvSpPr>
        <p:spPr>
          <a:xfrm>
            <a:off x="7542360" y="273996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2162" name="CustomShape 40"/>
          <p:cNvSpPr/>
          <p:nvPr/>
        </p:nvSpPr>
        <p:spPr>
          <a:xfrm>
            <a:off x="7267680" y="281952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2163" name="CustomShape 41"/>
          <p:cNvSpPr/>
          <p:nvPr/>
        </p:nvSpPr>
        <p:spPr>
          <a:xfrm>
            <a:off x="7267680" y="281952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64" name="CustomShape 42"/>
          <p:cNvSpPr/>
          <p:nvPr/>
        </p:nvSpPr>
        <p:spPr>
          <a:xfrm>
            <a:off x="7529400" y="281952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2165" name="CustomShape 43"/>
          <p:cNvSpPr/>
          <p:nvPr/>
        </p:nvSpPr>
        <p:spPr>
          <a:xfrm>
            <a:off x="7529400" y="2819520"/>
            <a:ext cx="172800" cy="17424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66" name="CustomShape 44"/>
          <p:cNvSpPr/>
          <p:nvPr/>
        </p:nvSpPr>
        <p:spPr>
          <a:xfrm>
            <a:off x="6892920" y="271152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167" name="Line 45"/>
          <p:cNvSpPr/>
          <p:nvPr/>
        </p:nvSpPr>
        <p:spPr>
          <a:xfrm flipH="1">
            <a:off x="6905520" y="2684160"/>
            <a:ext cx="1191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68" name="CustomShape 46"/>
          <p:cNvSpPr/>
          <p:nvPr/>
        </p:nvSpPr>
        <p:spPr>
          <a:xfrm>
            <a:off x="6905520" y="273996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2169" name="Line 47"/>
          <p:cNvSpPr/>
          <p:nvPr/>
        </p:nvSpPr>
        <p:spPr>
          <a:xfrm>
            <a:off x="7024680" y="2684160"/>
            <a:ext cx="1173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70" name="CustomShape 48"/>
          <p:cNvSpPr/>
          <p:nvPr/>
        </p:nvSpPr>
        <p:spPr>
          <a:xfrm>
            <a:off x="7081920" y="273996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2171" name="CustomShape 49"/>
          <p:cNvSpPr/>
          <p:nvPr/>
        </p:nvSpPr>
        <p:spPr>
          <a:xfrm>
            <a:off x="6807240" y="281952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2172" name="CustomShape 50"/>
          <p:cNvSpPr/>
          <p:nvPr/>
        </p:nvSpPr>
        <p:spPr>
          <a:xfrm>
            <a:off x="6807240" y="281952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73" name="CustomShape 51"/>
          <p:cNvSpPr/>
          <p:nvPr/>
        </p:nvSpPr>
        <p:spPr>
          <a:xfrm>
            <a:off x="7068960" y="281952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2174" name="CustomShape 52"/>
          <p:cNvSpPr/>
          <p:nvPr/>
        </p:nvSpPr>
        <p:spPr>
          <a:xfrm>
            <a:off x="7068960" y="281952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75" name="CustomShape 53"/>
          <p:cNvSpPr/>
          <p:nvPr/>
        </p:nvSpPr>
        <p:spPr>
          <a:xfrm>
            <a:off x="7813800" y="2711520"/>
            <a:ext cx="61560" cy="6156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176" name="Line 54"/>
          <p:cNvSpPr/>
          <p:nvPr/>
        </p:nvSpPr>
        <p:spPr>
          <a:xfrm flipH="1">
            <a:off x="7826040" y="2684160"/>
            <a:ext cx="1191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77" name="CustomShape 55"/>
          <p:cNvSpPr/>
          <p:nvPr/>
        </p:nvSpPr>
        <p:spPr>
          <a:xfrm>
            <a:off x="7826400" y="2739960"/>
            <a:ext cx="6300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2178" name="Line 56"/>
          <p:cNvSpPr/>
          <p:nvPr/>
        </p:nvSpPr>
        <p:spPr>
          <a:xfrm>
            <a:off x="7945200" y="2684160"/>
            <a:ext cx="117360" cy="120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179" name="CustomShape 57"/>
          <p:cNvSpPr/>
          <p:nvPr/>
        </p:nvSpPr>
        <p:spPr>
          <a:xfrm>
            <a:off x="8002440" y="2739960"/>
            <a:ext cx="60120" cy="6480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2180" name="CustomShape 58"/>
          <p:cNvSpPr/>
          <p:nvPr/>
        </p:nvSpPr>
        <p:spPr>
          <a:xfrm>
            <a:off x="7728120" y="281952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2181" name="CustomShape 59"/>
          <p:cNvSpPr/>
          <p:nvPr/>
        </p:nvSpPr>
        <p:spPr>
          <a:xfrm>
            <a:off x="7728120" y="281952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82" name="CustomShape 60"/>
          <p:cNvSpPr/>
          <p:nvPr/>
        </p:nvSpPr>
        <p:spPr>
          <a:xfrm>
            <a:off x="7989840" y="2819520"/>
            <a:ext cx="172800" cy="174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2183" name="CustomShape 61"/>
          <p:cNvSpPr/>
          <p:nvPr/>
        </p:nvSpPr>
        <p:spPr>
          <a:xfrm>
            <a:off x="7989840" y="2819520"/>
            <a:ext cx="172800" cy="174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84" name="Line 62"/>
          <p:cNvSpPr/>
          <p:nvPr/>
        </p:nvSpPr>
        <p:spPr>
          <a:xfrm>
            <a:off x="6103800" y="1734840"/>
            <a:ext cx="144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85" name="Line 63"/>
          <p:cNvSpPr/>
          <p:nvPr/>
        </p:nvSpPr>
        <p:spPr>
          <a:xfrm>
            <a:off x="5686200" y="1736640"/>
            <a:ext cx="180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86" name="Line 64"/>
          <p:cNvSpPr/>
          <p:nvPr/>
        </p:nvSpPr>
        <p:spPr>
          <a:xfrm>
            <a:off x="7026120" y="1733400"/>
            <a:ext cx="144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87" name="Line 65"/>
          <p:cNvSpPr/>
          <p:nvPr/>
        </p:nvSpPr>
        <p:spPr>
          <a:xfrm>
            <a:off x="7480080" y="1734840"/>
            <a:ext cx="180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88" name="Line 66"/>
          <p:cNvSpPr/>
          <p:nvPr/>
        </p:nvSpPr>
        <p:spPr>
          <a:xfrm>
            <a:off x="7945200" y="1730160"/>
            <a:ext cx="180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89" name="Line 67"/>
          <p:cNvSpPr/>
          <p:nvPr/>
        </p:nvSpPr>
        <p:spPr>
          <a:xfrm>
            <a:off x="8399160" y="1730160"/>
            <a:ext cx="1800" cy="1305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90" name="CustomShape 68"/>
          <p:cNvSpPr/>
          <p:nvPr/>
        </p:nvSpPr>
        <p:spPr>
          <a:xfrm>
            <a:off x="6961320" y="188748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91" name="CustomShape 69"/>
          <p:cNvSpPr/>
          <p:nvPr/>
        </p:nvSpPr>
        <p:spPr>
          <a:xfrm>
            <a:off x="5815080" y="245412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92" name="CustomShape 70"/>
          <p:cNvSpPr/>
          <p:nvPr/>
        </p:nvSpPr>
        <p:spPr>
          <a:xfrm>
            <a:off x="6264360" y="246384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93" name="CustomShape 71"/>
          <p:cNvSpPr/>
          <p:nvPr/>
        </p:nvSpPr>
        <p:spPr>
          <a:xfrm>
            <a:off x="6724800" y="245412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94" name="CustomShape 72"/>
          <p:cNvSpPr/>
          <p:nvPr/>
        </p:nvSpPr>
        <p:spPr>
          <a:xfrm>
            <a:off x="7186680" y="245412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95" name="CustomShape 73"/>
          <p:cNvSpPr/>
          <p:nvPr/>
        </p:nvSpPr>
        <p:spPr>
          <a:xfrm>
            <a:off x="7613640" y="246384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96" name="CustomShape 74"/>
          <p:cNvSpPr/>
          <p:nvPr/>
        </p:nvSpPr>
        <p:spPr>
          <a:xfrm>
            <a:off x="8074080" y="246384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197" name="CustomShape 75"/>
          <p:cNvSpPr/>
          <p:nvPr/>
        </p:nvSpPr>
        <p:spPr>
          <a:xfrm>
            <a:off x="6827040" y="1657440"/>
            <a:ext cx="757080" cy="425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</p:txBody>
      </p:sp>
      <p:sp>
        <p:nvSpPr>
          <p:cNvPr id="2198" name="CustomShape 76"/>
          <p:cNvSpPr/>
          <p:nvPr/>
        </p:nvSpPr>
        <p:spPr>
          <a:xfrm flipH="1">
            <a:off x="4282200" y="4237200"/>
            <a:ext cx="77400" cy="1418760"/>
          </a:xfrm>
          <a:prstGeom prst="leftBrace">
            <a:avLst>
              <a:gd name="adj1" fmla="val 152041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199" name="CustomShape 77"/>
          <p:cNvSpPr/>
          <p:nvPr/>
        </p:nvSpPr>
        <p:spPr>
          <a:xfrm>
            <a:off x="4295880" y="4719600"/>
            <a:ext cx="460332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Perform operations/construction lazily</a:t>
            </a:r>
            <a:endParaRPr/>
          </a:p>
        </p:txBody>
      </p:sp>
      <p:sp>
        <p:nvSpPr>
          <p:cNvPr id="2200" name="Line 78"/>
          <p:cNvSpPr/>
          <p:nvPr/>
        </p:nvSpPr>
        <p:spPr>
          <a:xfrm flipV="1">
            <a:off x="3931920" y="4992480"/>
            <a:ext cx="1179720" cy="914400"/>
          </a:xfrm>
          <a:prstGeom prst="line">
            <a:avLst/>
          </a:prstGeom>
          <a:ln w="2844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2201" name="CustomShape 79"/>
          <p:cNvSpPr/>
          <p:nvPr/>
        </p:nvSpPr>
        <p:spPr>
          <a:xfrm>
            <a:off x="6676560" y="4776120"/>
            <a:ext cx="3132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02" name="CustomShape 80"/>
          <p:cNvSpPr/>
          <p:nvPr/>
        </p:nvSpPr>
        <p:spPr>
          <a:xfrm>
            <a:off x="6622920" y="4776120"/>
            <a:ext cx="3132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03" name="CustomShape 81"/>
          <p:cNvSpPr/>
          <p:nvPr/>
        </p:nvSpPr>
        <p:spPr>
          <a:xfrm>
            <a:off x="6702120" y="4692600"/>
            <a:ext cx="3132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04" name="Line 82"/>
          <p:cNvSpPr/>
          <p:nvPr/>
        </p:nvSpPr>
        <p:spPr>
          <a:xfrm flipH="1">
            <a:off x="6603120" y="4677480"/>
            <a:ext cx="62280" cy="66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05" name="CustomShape 83"/>
          <p:cNvSpPr/>
          <p:nvPr/>
        </p:nvSpPr>
        <p:spPr>
          <a:xfrm>
            <a:off x="6603120" y="4708440"/>
            <a:ext cx="32040" cy="3528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206" name="Line 84"/>
          <p:cNvSpPr/>
          <p:nvPr/>
        </p:nvSpPr>
        <p:spPr>
          <a:xfrm>
            <a:off x="6665400" y="4669200"/>
            <a:ext cx="62280" cy="66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07" name="CustomShape 85"/>
          <p:cNvSpPr/>
          <p:nvPr/>
        </p:nvSpPr>
        <p:spPr>
          <a:xfrm>
            <a:off x="6694560" y="4700520"/>
            <a:ext cx="32760" cy="3528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208" name="CustomShape 86"/>
          <p:cNvSpPr/>
          <p:nvPr/>
        </p:nvSpPr>
        <p:spPr>
          <a:xfrm>
            <a:off x="6552000" y="4752000"/>
            <a:ext cx="91080" cy="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09" name="CustomShape 87"/>
          <p:cNvSpPr/>
          <p:nvPr/>
        </p:nvSpPr>
        <p:spPr>
          <a:xfrm>
            <a:off x="6549480" y="4746960"/>
            <a:ext cx="91080" cy="9720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210" name="CustomShape 88"/>
          <p:cNvSpPr/>
          <p:nvPr/>
        </p:nvSpPr>
        <p:spPr>
          <a:xfrm>
            <a:off x="6687720" y="4752000"/>
            <a:ext cx="91080" cy="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11" name="CustomShape 89"/>
          <p:cNvSpPr/>
          <p:nvPr/>
        </p:nvSpPr>
        <p:spPr>
          <a:xfrm>
            <a:off x="6692760" y="4746960"/>
            <a:ext cx="91080" cy="9720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212" name="CustomShape 90"/>
          <p:cNvSpPr/>
          <p:nvPr/>
        </p:nvSpPr>
        <p:spPr>
          <a:xfrm>
            <a:off x="6162480" y="4776120"/>
            <a:ext cx="3132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13" name="CustomShape 91"/>
          <p:cNvSpPr/>
          <p:nvPr/>
        </p:nvSpPr>
        <p:spPr>
          <a:xfrm>
            <a:off x="6108840" y="4776120"/>
            <a:ext cx="3132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14" name="CustomShape 92"/>
          <p:cNvSpPr/>
          <p:nvPr/>
        </p:nvSpPr>
        <p:spPr>
          <a:xfrm>
            <a:off x="6188040" y="4692600"/>
            <a:ext cx="3132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15" name="Line 93"/>
          <p:cNvSpPr/>
          <p:nvPr/>
        </p:nvSpPr>
        <p:spPr>
          <a:xfrm flipH="1">
            <a:off x="6089040" y="4677480"/>
            <a:ext cx="62280" cy="66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16" name="CustomShape 94"/>
          <p:cNvSpPr/>
          <p:nvPr/>
        </p:nvSpPr>
        <p:spPr>
          <a:xfrm>
            <a:off x="6089040" y="4708440"/>
            <a:ext cx="32040" cy="3528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217" name="Line 95"/>
          <p:cNvSpPr/>
          <p:nvPr/>
        </p:nvSpPr>
        <p:spPr>
          <a:xfrm>
            <a:off x="6151320" y="4669200"/>
            <a:ext cx="62280" cy="66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18" name="CustomShape 96"/>
          <p:cNvSpPr/>
          <p:nvPr/>
        </p:nvSpPr>
        <p:spPr>
          <a:xfrm>
            <a:off x="6180480" y="4700520"/>
            <a:ext cx="32760" cy="3528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219" name="CustomShape 97"/>
          <p:cNvSpPr/>
          <p:nvPr/>
        </p:nvSpPr>
        <p:spPr>
          <a:xfrm>
            <a:off x="6037920" y="4752000"/>
            <a:ext cx="91080" cy="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20" name="CustomShape 98"/>
          <p:cNvSpPr/>
          <p:nvPr/>
        </p:nvSpPr>
        <p:spPr>
          <a:xfrm>
            <a:off x="6035400" y="4746960"/>
            <a:ext cx="91080" cy="9720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221" name="CustomShape 99"/>
          <p:cNvSpPr/>
          <p:nvPr/>
        </p:nvSpPr>
        <p:spPr>
          <a:xfrm>
            <a:off x="6173640" y="4752000"/>
            <a:ext cx="91080" cy="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22" name="CustomShape 100"/>
          <p:cNvSpPr/>
          <p:nvPr/>
        </p:nvSpPr>
        <p:spPr>
          <a:xfrm>
            <a:off x="6178680" y="4746960"/>
            <a:ext cx="91080" cy="9720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223" name="CustomShape 101"/>
          <p:cNvSpPr/>
          <p:nvPr/>
        </p:nvSpPr>
        <p:spPr>
          <a:xfrm>
            <a:off x="7190280" y="4775040"/>
            <a:ext cx="3096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24" name="CustomShape 102"/>
          <p:cNvSpPr/>
          <p:nvPr/>
        </p:nvSpPr>
        <p:spPr>
          <a:xfrm>
            <a:off x="7136640" y="4775040"/>
            <a:ext cx="3096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25" name="CustomShape 103"/>
          <p:cNvSpPr/>
          <p:nvPr/>
        </p:nvSpPr>
        <p:spPr>
          <a:xfrm>
            <a:off x="7215840" y="4691520"/>
            <a:ext cx="3096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26" name="Line 104"/>
          <p:cNvSpPr/>
          <p:nvPr/>
        </p:nvSpPr>
        <p:spPr>
          <a:xfrm flipH="1">
            <a:off x="7116840" y="4676400"/>
            <a:ext cx="62280" cy="66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27" name="CustomShape 105"/>
          <p:cNvSpPr/>
          <p:nvPr/>
        </p:nvSpPr>
        <p:spPr>
          <a:xfrm>
            <a:off x="7117200" y="4707360"/>
            <a:ext cx="32040" cy="3528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228" name="Line 106"/>
          <p:cNvSpPr/>
          <p:nvPr/>
        </p:nvSpPr>
        <p:spPr>
          <a:xfrm>
            <a:off x="7179120" y="4668120"/>
            <a:ext cx="61920" cy="66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29" name="CustomShape 107"/>
          <p:cNvSpPr/>
          <p:nvPr/>
        </p:nvSpPr>
        <p:spPr>
          <a:xfrm>
            <a:off x="7208280" y="4699440"/>
            <a:ext cx="32760" cy="3528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230" name="CustomShape 108"/>
          <p:cNvSpPr/>
          <p:nvPr/>
        </p:nvSpPr>
        <p:spPr>
          <a:xfrm>
            <a:off x="7066080" y="4750920"/>
            <a:ext cx="90720" cy="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31" name="CustomShape 109"/>
          <p:cNvSpPr/>
          <p:nvPr/>
        </p:nvSpPr>
        <p:spPr>
          <a:xfrm>
            <a:off x="7063560" y="4745880"/>
            <a:ext cx="90720" cy="9720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232" name="CustomShape 110"/>
          <p:cNvSpPr/>
          <p:nvPr/>
        </p:nvSpPr>
        <p:spPr>
          <a:xfrm>
            <a:off x="7201440" y="4750920"/>
            <a:ext cx="90720" cy="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33" name="CustomShape 111"/>
          <p:cNvSpPr/>
          <p:nvPr/>
        </p:nvSpPr>
        <p:spPr>
          <a:xfrm>
            <a:off x="7206480" y="4745880"/>
            <a:ext cx="90720" cy="9720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234" name="CustomShape 112"/>
          <p:cNvSpPr/>
          <p:nvPr/>
        </p:nvSpPr>
        <p:spPr>
          <a:xfrm>
            <a:off x="7692840" y="4776120"/>
            <a:ext cx="3096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35" name="CustomShape 113"/>
          <p:cNvSpPr/>
          <p:nvPr/>
        </p:nvSpPr>
        <p:spPr>
          <a:xfrm>
            <a:off x="7639200" y="4776120"/>
            <a:ext cx="3096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36" name="CustomShape 114"/>
          <p:cNvSpPr/>
          <p:nvPr/>
        </p:nvSpPr>
        <p:spPr>
          <a:xfrm>
            <a:off x="7718400" y="4692600"/>
            <a:ext cx="3096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37" name="Line 115"/>
          <p:cNvSpPr/>
          <p:nvPr/>
        </p:nvSpPr>
        <p:spPr>
          <a:xfrm flipH="1">
            <a:off x="7619400" y="4677480"/>
            <a:ext cx="62280" cy="66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38" name="CustomShape 116"/>
          <p:cNvSpPr/>
          <p:nvPr/>
        </p:nvSpPr>
        <p:spPr>
          <a:xfrm>
            <a:off x="7619760" y="4708440"/>
            <a:ext cx="32040" cy="3528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239" name="Line 117"/>
          <p:cNvSpPr/>
          <p:nvPr/>
        </p:nvSpPr>
        <p:spPr>
          <a:xfrm>
            <a:off x="7681680" y="4669200"/>
            <a:ext cx="61920" cy="66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40" name="CustomShape 118"/>
          <p:cNvSpPr/>
          <p:nvPr/>
        </p:nvSpPr>
        <p:spPr>
          <a:xfrm>
            <a:off x="7710480" y="4700520"/>
            <a:ext cx="32760" cy="3528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241" name="CustomShape 119"/>
          <p:cNvSpPr/>
          <p:nvPr/>
        </p:nvSpPr>
        <p:spPr>
          <a:xfrm>
            <a:off x="7568640" y="4752000"/>
            <a:ext cx="90720" cy="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42" name="CustomShape 120"/>
          <p:cNvSpPr/>
          <p:nvPr/>
        </p:nvSpPr>
        <p:spPr>
          <a:xfrm>
            <a:off x="7566120" y="4746960"/>
            <a:ext cx="90720" cy="9720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243" name="CustomShape 121"/>
          <p:cNvSpPr/>
          <p:nvPr/>
        </p:nvSpPr>
        <p:spPr>
          <a:xfrm>
            <a:off x="7703640" y="4752000"/>
            <a:ext cx="90720" cy="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44" name="CustomShape 122"/>
          <p:cNvSpPr/>
          <p:nvPr/>
        </p:nvSpPr>
        <p:spPr>
          <a:xfrm>
            <a:off x="7709040" y="4746960"/>
            <a:ext cx="90720" cy="9720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245" name="Line 123"/>
          <p:cNvSpPr/>
          <p:nvPr/>
        </p:nvSpPr>
        <p:spPr>
          <a:xfrm>
            <a:off x="5617440" y="3541680"/>
            <a:ext cx="0" cy="118224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2246" name="Line 124"/>
          <p:cNvSpPr/>
          <p:nvPr/>
        </p:nvSpPr>
        <p:spPr>
          <a:xfrm>
            <a:off x="8214480" y="3519360"/>
            <a:ext cx="0" cy="11829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2247" name="Line 125"/>
          <p:cNvSpPr/>
          <p:nvPr/>
        </p:nvSpPr>
        <p:spPr>
          <a:xfrm>
            <a:off x="6668280" y="4143240"/>
            <a:ext cx="0" cy="58068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2248" name="Line 126"/>
          <p:cNvSpPr/>
          <p:nvPr/>
        </p:nvSpPr>
        <p:spPr>
          <a:xfrm>
            <a:off x="6153840" y="4122000"/>
            <a:ext cx="0" cy="60192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2249" name="Line 127"/>
          <p:cNvSpPr/>
          <p:nvPr/>
        </p:nvSpPr>
        <p:spPr>
          <a:xfrm>
            <a:off x="7678080" y="4143240"/>
            <a:ext cx="0" cy="58068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212000" sp="159000"/>
            </a:custDash>
            <a:round/>
          </a:ln>
        </p:spPr>
      </p:sp>
      <p:sp>
        <p:nvSpPr>
          <p:cNvPr id="2250" name="CustomShape 128"/>
          <p:cNvSpPr/>
          <p:nvPr/>
        </p:nvSpPr>
        <p:spPr>
          <a:xfrm>
            <a:off x="5542560" y="4049640"/>
            <a:ext cx="2801160" cy="1501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miter/>
          </a:ln>
        </p:spPr>
      </p:sp>
      <p:sp>
        <p:nvSpPr>
          <p:cNvPr id="2251" name="Line 129"/>
          <p:cNvSpPr/>
          <p:nvPr/>
        </p:nvSpPr>
        <p:spPr>
          <a:xfrm flipH="1">
            <a:off x="7059600" y="3692160"/>
            <a:ext cx="136044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52" name="Line 130"/>
          <p:cNvSpPr/>
          <p:nvPr/>
        </p:nvSpPr>
        <p:spPr>
          <a:xfrm flipH="1">
            <a:off x="7801560" y="3777480"/>
            <a:ext cx="61848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53" name="Line 131"/>
          <p:cNvSpPr/>
          <p:nvPr/>
        </p:nvSpPr>
        <p:spPr>
          <a:xfrm flipH="1">
            <a:off x="6483240" y="3993120"/>
            <a:ext cx="193680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54" name="Line 132"/>
          <p:cNvSpPr/>
          <p:nvPr/>
        </p:nvSpPr>
        <p:spPr>
          <a:xfrm flipH="1">
            <a:off x="7513200" y="3885120"/>
            <a:ext cx="90684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55" name="Line 133"/>
          <p:cNvSpPr/>
          <p:nvPr/>
        </p:nvSpPr>
        <p:spPr>
          <a:xfrm>
            <a:off x="6936840" y="4293720"/>
            <a:ext cx="49464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56" name="Line 134"/>
          <p:cNvSpPr/>
          <p:nvPr/>
        </p:nvSpPr>
        <p:spPr>
          <a:xfrm>
            <a:off x="5947560" y="4379040"/>
            <a:ext cx="148392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57" name="Line 135"/>
          <p:cNvSpPr/>
          <p:nvPr/>
        </p:nvSpPr>
        <p:spPr>
          <a:xfrm>
            <a:off x="6420960" y="4465440"/>
            <a:ext cx="150444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58" name="Line 136"/>
          <p:cNvSpPr/>
          <p:nvPr/>
        </p:nvSpPr>
        <p:spPr>
          <a:xfrm>
            <a:off x="6936840" y="4551840"/>
            <a:ext cx="113364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59" name="Line 137"/>
          <p:cNvSpPr/>
          <p:nvPr/>
        </p:nvSpPr>
        <p:spPr>
          <a:xfrm flipH="1">
            <a:off x="6235920" y="4637160"/>
            <a:ext cx="105048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60" name="Line 138"/>
          <p:cNvSpPr/>
          <p:nvPr/>
        </p:nvSpPr>
        <p:spPr>
          <a:xfrm>
            <a:off x="7059600" y="3669840"/>
            <a:ext cx="0" cy="435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61" name="Line 139"/>
          <p:cNvSpPr/>
          <p:nvPr/>
        </p:nvSpPr>
        <p:spPr>
          <a:xfrm>
            <a:off x="7801560" y="3756240"/>
            <a:ext cx="0" cy="42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62" name="Line 140"/>
          <p:cNvSpPr/>
          <p:nvPr/>
        </p:nvSpPr>
        <p:spPr>
          <a:xfrm>
            <a:off x="6483240" y="3970440"/>
            <a:ext cx="0" cy="43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63" name="Line 141"/>
          <p:cNvSpPr/>
          <p:nvPr/>
        </p:nvSpPr>
        <p:spPr>
          <a:xfrm>
            <a:off x="7513200" y="3862800"/>
            <a:ext cx="0" cy="439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64" name="Line 142"/>
          <p:cNvSpPr/>
          <p:nvPr/>
        </p:nvSpPr>
        <p:spPr>
          <a:xfrm>
            <a:off x="7431480" y="4272480"/>
            <a:ext cx="0" cy="428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65" name="Line 143"/>
          <p:cNvSpPr/>
          <p:nvPr/>
        </p:nvSpPr>
        <p:spPr>
          <a:xfrm>
            <a:off x="6936840" y="4272480"/>
            <a:ext cx="0" cy="428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66" name="Line 144"/>
          <p:cNvSpPr/>
          <p:nvPr/>
        </p:nvSpPr>
        <p:spPr>
          <a:xfrm>
            <a:off x="7431480" y="4357800"/>
            <a:ext cx="0" cy="43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67" name="Line 145"/>
          <p:cNvSpPr/>
          <p:nvPr/>
        </p:nvSpPr>
        <p:spPr>
          <a:xfrm>
            <a:off x="8070480" y="4529520"/>
            <a:ext cx="0" cy="43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68" name="Line 146"/>
          <p:cNvSpPr/>
          <p:nvPr/>
        </p:nvSpPr>
        <p:spPr>
          <a:xfrm>
            <a:off x="6936840" y="4529520"/>
            <a:ext cx="0" cy="43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69" name="Line 147"/>
          <p:cNvSpPr/>
          <p:nvPr/>
        </p:nvSpPr>
        <p:spPr>
          <a:xfrm>
            <a:off x="7678800" y="4617000"/>
            <a:ext cx="0" cy="439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70" name="Line 148"/>
          <p:cNvSpPr/>
          <p:nvPr/>
        </p:nvSpPr>
        <p:spPr>
          <a:xfrm>
            <a:off x="7286400" y="4615920"/>
            <a:ext cx="0" cy="43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71" name="Line 149"/>
          <p:cNvSpPr/>
          <p:nvPr/>
        </p:nvSpPr>
        <p:spPr>
          <a:xfrm>
            <a:off x="7925400" y="4444200"/>
            <a:ext cx="0" cy="43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72" name="Line 150"/>
          <p:cNvSpPr/>
          <p:nvPr/>
        </p:nvSpPr>
        <p:spPr>
          <a:xfrm>
            <a:off x="6420960" y="4444200"/>
            <a:ext cx="0" cy="43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73" name="Line 151"/>
          <p:cNvSpPr/>
          <p:nvPr/>
        </p:nvSpPr>
        <p:spPr>
          <a:xfrm>
            <a:off x="5947560" y="4357800"/>
            <a:ext cx="0" cy="43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74" name="Line 152"/>
          <p:cNvSpPr/>
          <p:nvPr/>
        </p:nvSpPr>
        <p:spPr>
          <a:xfrm>
            <a:off x="6235920" y="4615920"/>
            <a:ext cx="0" cy="43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275" name="Line 153"/>
          <p:cNvSpPr/>
          <p:nvPr/>
        </p:nvSpPr>
        <p:spPr>
          <a:xfrm>
            <a:off x="7574760" y="4293720"/>
            <a:ext cx="33012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76" name="Line 154"/>
          <p:cNvSpPr/>
          <p:nvPr/>
        </p:nvSpPr>
        <p:spPr>
          <a:xfrm>
            <a:off x="7615440" y="4615920"/>
            <a:ext cx="5367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77" name="Line 155"/>
          <p:cNvSpPr/>
          <p:nvPr/>
        </p:nvSpPr>
        <p:spPr>
          <a:xfrm>
            <a:off x="5761440" y="4551840"/>
            <a:ext cx="10098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78" name="Line 156"/>
          <p:cNvSpPr/>
          <p:nvPr/>
        </p:nvSpPr>
        <p:spPr>
          <a:xfrm>
            <a:off x="5761440" y="4529520"/>
            <a:ext cx="0" cy="439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79" name="Line 157"/>
          <p:cNvSpPr/>
          <p:nvPr/>
        </p:nvSpPr>
        <p:spPr>
          <a:xfrm>
            <a:off x="6771240" y="4529520"/>
            <a:ext cx="0" cy="439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80" name="Line 158"/>
          <p:cNvSpPr/>
          <p:nvPr/>
        </p:nvSpPr>
        <p:spPr>
          <a:xfrm>
            <a:off x="7904880" y="4272480"/>
            <a:ext cx="0" cy="428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81" name="Line 159"/>
          <p:cNvSpPr/>
          <p:nvPr/>
        </p:nvSpPr>
        <p:spPr>
          <a:xfrm>
            <a:off x="7574760" y="4272480"/>
            <a:ext cx="0" cy="428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82" name="Line 160"/>
          <p:cNvSpPr/>
          <p:nvPr/>
        </p:nvSpPr>
        <p:spPr>
          <a:xfrm>
            <a:off x="7615440" y="4594680"/>
            <a:ext cx="0" cy="435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83" name="Line 161"/>
          <p:cNvSpPr/>
          <p:nvPr/>
        </p:nvSpPr>
        <p:spPr>
          <a:xfrm>
            <a:off x="8152200" y="4594680"/>
            <a:ext cx="0" cy="435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84" name="Line 162"/>
          <p:cNvSpPr/>
          <p:nvPr/>
        </p:nvSpPr>
        <p:spPr>
          <a:xfrm>
            <a:off x="5452920" y="3605760"/>
            <a:ext cx="296712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85" name="Line 163"/>
          <p:cNvSpPr/>
          <p:nvPr/>
        </p:nvSpPr>
        <p:spPr>
          <a:xfrm>
            <a:off x="7184160" y="3562920"/>
            <a:ext cx="0" cy="1161000"/>
          </a:xfrm>
          <a:prstGeom prst="line">
            <a:avLst/>
          </a:prstGeom>
          <a:ln cap="rnd" w="19080">
            <a:solidFill>
              <a:srgbClr val="3333cc"/>
            </a:solidFill>
            <a:custDash>
              <a:ds d="212000" sp="159000"/>
            </a:custDash>
            <a:round/>
          </a:ln>
        </p:spPr>
      </p:sp>
      <p:sp>
        <p:nvSpPr>
          <p:cNvPr id="2286" name="CustomShape 164"/>
          <p:cNvSpPr/>
          <p:nvPr/>
        </p:nvSpPr>
        <p:spPr>
          <a:xfrm>
            <a:off x="7189200" y="4127400"/>
            <a:ext cx="3096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87" name="CustomShape 165"/>
          <p:cNvSpPr/>
          <p:nvPr/>
        </p:nvSpPr>
        <p:spPr>
          <a:xfrm>
            <a:off x="7135920" y="4127400"/>
            <a:ext cx="3096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88" name="CustomShape 166"/>
          <p:cNvSpPr/>
          <p:nvPr/>
        </p:nvSpPr>
        <p:spPr>
          <a:xfrm>
            <a:off x="7214760" y="4043880"/>
            <a:ext cx="3096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89" name="Line 167"/>
          <p:cNvSpPr/>
          <p:nvPr/>
        </p:nvSpPr>
        <p:spPr>
          <a:xfrm flipH="1">
            <a:off x="7116120" y="4028760"/>
            <a:ext cx="61920" cy="66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90" name="CustomShape 168"/>
          <p:cNvSpPr/>
          <p:nvPr/>
        </p:nvSpPr>
        <p:spPr>
          <a:xfrm>
            <a:off x="7116120" y="4060080"/>
            <a:ext cx="32040" cy="3528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291" name="Line 169"/>
          <p:cNvSpPr/>
          <p:nvPr/>
        </p:nvSpPr>
        <p:spPr>
          <a:xfrm>
            <a:off x="7178040" y="4020840"/>
            <a:ext cx="61920" cy="66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92" name="CustomShape 170"/>
          <p:cNvSpPr/>
          <p:nvPr/>
        </p:nvSpPr>
        <p:spPr>
          <a:xfrm>
            <a:off x="7207200" y="4051800"/>
            <a:ext cx="32760" cy="3528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293" name="CustomShape 171"/>
          <p:cNvSpPr/>
          <p:nvPr/>
        </p:nvSpPr>
        <p:spPr>
          <a:xfrm>
            <a:off x="7065360" y="4103640"/>
            <a:ext cx="90720" cy="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94" name="CustomShape 172"/>
          <p:cNvSpPr/>
          <p:nvPr/>
        </p:nvSpPr>
        <p:spPr>
          <a:xfrm>
            <a:off x="7062840" y="4098240"/>
            <a:ext cx="90720" cy="9720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295" name="CustomShape 173"/>
          <p:cNvSpPr/>
          <p:nvPr/>
        </p:nvSpPr>
        <p:spPr>
          <a:xfrm>
            <a:off x="7200360" y="4103640"/>
            <a:ext cx="90720" cy="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96" name="CustomShape 174"/>
          <p:cNvSpPr/>
          <p:nvPr/>
        </p:nvSpPr>
        <p:spPr>
          <a:xfrm>
            <a:off x="7205400" y="4098240"/>
            <a:ext cx="90720" cy="97200"/>
          </a:xfrm>
          <a:prstGeom prst="rect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297" name="CustomShape 175"/>
          <p:cNvSpPr/>
          <p:nvPr/>
        </p:nvSpPr>
        <p:spPr>
          <a:xfrm>
            <a:off x="8174880" y="4104360"/>
            <a:ext cx="3132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298" name="Line 176"/>
          <p:cNvSpPr/>
          <p:nvPr/>
        </p:nvSpPr>
        <p:spPr>
          <a:xfrm flipH="1">
            <a:off x="8155080" y="4005720"/>
            <a:ext cx="62280" cy="66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299" name="CustomShape 177"/>
          <p:cNvSpPr/>
          <p:nvPr/>
        </p:nvSpPr>
        <p:spPr>
          <a:xfrm>
            <a:off x="8155440" y="4037040"/>
            <a:ext cx="32040" cy="3492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300" name="CustomShape 178"/>
          <p:cNvSpPr/>
          <p:nvPr/>
        </p:nvSpPr>
        <p:spPr>
          <a:xfrm>
            <a:off x="8104320" y="4080240"/>
            <a:ext cx="90720" cy="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301" name="CustomShape 179"/>
          <p:cNvSpPr/>
          <p:nvPr/>
        </p:nvSpPr>
        <p:spPr>
          <a:xfrm>
            <a:off x="8101800" y="4074840"/>
            <a:ext cx="90720" cy="9720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302" name="CustomShape 180"/>
          <p:cNvSpPr/>
          <p:nvPr/>
        </p:nvSpPr>
        <p:spPr>
          <a:xfrm>
            <a:off x="5622840" y="4102920"/>
            <a:ext cx="3096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303" name="CustomShape 181"/>
          <p:cNvSpPr/>
          <p:nvPr/>
        </p:nvSpPr>
        <p:spPr>
          <a:xfrm>
            <a:off x="5648400" y="4019400"/>
            <a:ext cx="30960" cy="3420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round/>
          </a:ln>
        </p:spPr>
      </p:sp>
      <p:sp>
        <p:nvSpPr>
          <p:cNvPr id="2304" name="Line 182"/>
          <p:cNvSpPr/>
          <p:nvPr/>
        </p:nvSpPr>
        <p:spPr>
          <a:xfrm>
            <a:off x="5611680" y="3996000"/>
            <a:ext cx="61920" cy="6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2305" name="CustomShape 183"/>
          <p:cNvSpPr/>
          <p:nvPr/>
        </p:nvSpPr>
        <p:spPr>
          <a:xfrm>
            <a:off x="5640480" y="4027320"/>
            <a:ext cx="32760" cy="3528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306" name="CustomShape 184"/>
          <p:cNvSpPr/>
          <p:nvPr/>
        </p:nvSpPr>
        <p:spPr>
          <a:xfrm>
            <a:off x="5634000" y="4078800"/>
            <a:ext cx="90360" cy="9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307" name="CustomShape 185"/>
          <p:cNvSpPr/>
          <p:nvPr/>
        </p:nvSpPr>
        <p:spPr>
          <a:xfrm>
            <a:off x="5639040" y="4073760"/>
            <a:ext cx="90360" cy="9720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2308" name="CustomShape 186"/>
          <p:cNvSpPr/>
          <p:nvPr/>
        </p:nvSpPr>
        <p:spPr>
          <a:xfrm>
            <a:off x="5397480" y="5018040"/>
            <a:ext cx="3322440" cy="120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Move lazily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– complicated: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Interference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Queries</a:t>
            </a:r>
            <a:endParaRPr/>
          </a:p>
        </p:txBody>
      </p:sp>
      <p:sp>
        <p:nvSpPr>
          <p:cNvPr id="2309" name="CustomShape 187"/>
          <p:cNvSpPr/>
          <p:nvPr/>
        </p:nvSpPr>
        <p:spPr>
          <a:xfrm>
            <a:off x="5165640" y="3532320"/>
            <a:ext cx="77400" cy="2587320"/>
          </a:xfrm>
          <a:prstGeom prst="leftBrace">
            <a:avLst>
              <a:gd name="adj1" fmla="val 277211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pic>
        <p:nvPicPr>
          <p:cNvPr id="23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71880" y="2451240"/>
            <a:ext cx="1320840" cy="495360"/>
          </a:xfrm>
          <a:prstGeom prst="rect">
            <a:avLst/>
          </a:prstGeom>
          <a:ln>
            <a:noFill/>
          </a:ln>
        </p:spPr>
      </p:pic>
      <p:pic>
        <p:nvPicPr>
          <p:cNvPr id="23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55880" y="2044800"/>
            <a:ext cx="1854360" cy="495360"/>
          </a:xfrm>
          <a:prstGeom prst="rect">
            <a:avLst/>
          </a:prstGeom>
          <a:ln>
            <a:noFill/>
          </a:ln>
        </p:spPr>
      </p:pic>
      <p:pic>
        <p:nvPicPr>
          <p:cNvPr id="231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08840" y="1981080"/>
            <a:ext cx="457200" cy="25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nodeType="clickEffect" fill="hold">
                      <p:stCondLst>
                        <p:cond delay="indefinite"/>
                      </p:stCondLst>
                      <p:childTnLst>
                        <p:par>
                          <p:cTn id="2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>
                                            <p:txEl>
                                              <p:pRg st="89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>
                                            <p:txEl>
                                              <p:pRg st="11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>
                                            <p:txEl>
                                              <p:pRg st="137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>
                                            <p:txEl>
                                              <p:pRg st="15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>
                                            <p:txEl>
                                              <p:pRg st="183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>
                                            <p:txEl>
                                              <p:pRg st="211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nodeType="clickEffect" fill="hold">
                      <p:stCondLst>
                        <p:cond delay="indefinite"/>
                      </p:stCondLst>
                      <p:childTnLst>
                        <p:par>
                          <p:cTn id="2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nodeType="clickEffect" fill="hold">
                      <p:stCondLst>
                        <p:cond delay="indefinite"/>
                      </p:stCondLst>
                      <p:childTnLst>
                        <p:par>
                          <p:cTn id="3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303" dur="10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10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8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314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315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FF3AA74-DAE5-452B-B45E-D7F740ED471C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16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Summary/Conclusion: Interval Management</a:t>
            </a:r>
            <a:endParaRPr/>
          </a:p>
        </p:txBody>
      </p:sp>
      <p:sp>
        <p:nvSpPr>
          <p:cNvPr id="2317" name="TextShape 5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Interval management corresponds to simple form of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2d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range search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Diagonal corner queries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We obtained the same bounds as for the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1d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case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Space: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N/B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Query: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Updates:                   I/Os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18" name="CustomShape 6"/>
          <p:cNvSpPr/>
          <p:nvPr/>
        </p:nvSpPr>
        <p:spPr>
          <a:xfrm>
            <a:off x="5887080" y="4039200"/>
            <a:ext cx="1074240" cy="993600"/>
          </a:xfrm>
          <a:prstGeom prst="rect">
            <a:avLst/>
          </a:prstGeom>
          <a:blipFill>
            <a:blip r:embed="rId1"/>
            <a:tile/>
          </a:blipFill>
          <a:ln w="9360">
            <a:solidFill>
              <a:srgbClr val="000000"/>
            </a:solidFill>
            <a:miter/>
          </a:ln>
        </p:spPr>
      </p:sp>
      <p:sp>
        <p:nvSpPr>
          <p:cNvPr id="2319" name="Line 7"/>
          <p:cNvSpPr/>
          <p:nvPr/>
        </p:nvSpPr>
        <p:spPr>
          <a:xfrm>
            <a:off x="5888880" y="4017600"/>
            <a:ext cx="1800" cy="2016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20" name="CustomShape 8"/>
          <p:cNvSpPr/>
          <p:nvPr/>
        </p:nvSpPr>
        <p:spPr>
          <a:xfrm>
            <a:off x="5857920" y="4017600"/>
            <a:ext cx="63720" cy="914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321" name="CustomShape 9"/>
          <p:cNvSpPr/>
          <p:nvPr/>
        </p:nvSpPr>
        <p:spPr>
          <a:xfrm>
            <a:off x="6247080" y="4337640"/>
            <a:ext cx="21600" cy="21240"/>
          </a:xfrm>
          <a:prstGeom prst="rect">
            <a:avLst/>
          </a:prstGeom>
          <a:solidFill>
            <a:srgbClr val="000000"/>
          </a:solidFill>
          <a:ln w="9360">
            <a:solidFill>
              <a:srgbClr val="ff0000"/>
            </a:solidFill>
            <a:round/>
          </a:ln>
        </p:spPr>
      </p:sp>
      <p:sp>
        <p:nvSpPr>
          <p:cNvPr id="2322" name="CustomShape 10"/>
          <p:cNvSpPr/>
          <p:nvPr/>
        </p:nvSpPr>
        <p:spPr>
          <a:xfrm>
            <a:off x="6795360" y="4813920"/>
            <a:ext cx="19800" cy="19440"/>
          </a:xfrm>
          <a:prstGeom prst="rect">
            <a:avLst/>
          </a:prstGeom>
          <a:solidFill>
            <a:srgbClr val="000000"/>
          </a:solidFill>
          <a:ln w="9360">
            <a:solidFill>
              <a:srgbClr val="ff0000"/>
            </a:solidFill>
            <a:round/>
          </a:ln>
        </p:spPr>
      </p:sp>
      <p:sp>
        <p:nvSpPr>
          <p:cNvPr id="2323" name="CustomShape 11"/>
          <p:cNvSpPr/>
          <p:nvPr/>
        </p:nvSpPr>
        <p:spPr>
          <a:xfrm>
            <a:off x="6204960" y="4937760"/>
            <a:ext cx="21600" cy="21240"/>
          </a:xfrm>
          <a:prstGeom prst="rect">
            <a:avLst/>
          </a:prstGeom>
          <a:solidFill>
            <a:srgbClr val="000000"/>
          </a:solidFill>
          <a:ln w="9360">
            <a:solidFill>
              <a:srgbClr val="ff0000"/>
            </a:solidFill>
            <a:round/>
          </a:ln>
        </p:spPr>
      </p:sp>
      <p:sp>
        <p:nvSpPr>
          <p:cNvPr id="2324" name="CustomShape 12"/>
          <p:cNvSpPr/>
          <p:nvPr/>
        </p:nvSpPr>
        <p:spPr>
          <a:xfrm>
            <a:off x="6184800" y="5103000"/>
            <a:ext cx="19800" cy="21240"/>
          </a:xfrm>
          <a:prstGeom prst="rect">
            <a:avLst/>
          </a:prstGeom>
          <a:solidFill>
            <a:srgbClr val="000000"/>
          </a:solidFill>
          <a:ln w="9360">
            <a:solidFill>
              <a:srgbClr val="3333cc"/>
            </a:solidFill>
            <a:round/>
          </a:ln>
        </p:spPr>
      </p:sp>
      <p:sp>
        <p:nvSpPr>
          <p:cNvPr id="2325" name="CustomShape 13"/>
          <p:cNvSpPr/>
          <p:nvPr/>
        </p:nvSpPr>
        <p:spPr>
          <a:xfrm>
            <a:off x="6605280" y="4502880"/>
            <a:ext cx="21600" cy="21240"/>
          </a:xfrm>
          <a:prstGeom prst="rect">
            <a:avLst/>
          </a:prstGeom>
          <a:solidFill>
            <a:srgbClr val="000000"/>
          </a:solidFill>
          <a:ln w="9360">
            <a:solidFill>
              <a:srgbClr val="ff0000"/>
            </a:solidFill>
            <a:round/>
          </a:ln>
        </p:spPr>
      </p:sp>
      <p:sp>
        <p:nvSpPr>
          <p:cNvPr id="2326" name="CustomShape 14"/>
          <p:cNvSpPr/>
          <p:nvPr/>
        </p:nvSpPr>
        <p:spPr>
          <a:xfrm>
            <a:off x="7257600" y="4235040"/>
            <a:ext cx="21600" cy="19440"/>
          </a:xfrm>
          <a:prstGeom prst="rect">
            <a:avLst/>
          </a:prstGeom>
          <a:solidFill>
            <a:srgbClr val="000000"/>
          </a:solidFill>
          <a:ln w="9360">
            <a:solidFill>
              <a:srgbClr val="3333cc"/>
            </a:solidFill>
            <a:round/>
          </a:ln>
        </p:spPr>
      </p:sp>
      <p:sp>
        <p:nvSpPr>
          <p:cNvPr id="2327" name="CustomShape 15"/>
          <p:cNvSpPr/>
          <p:nvPr/>
        </p:nvSpPr>
        <p:spPr>
          <a:xfrm>
            <a:off x="6585120" y="5144400"/>
            <a:ext cx="19800" cy="21240"/>
          </a:xfrm>
          <a:prstGeom prst="rect">
            <a:avLst/>
          </a:prstGeom>
          <a:solidFill>
            <a:srgbClr val="000000"/>
          </a:solidFill>
          <a:ln w="9360">
            <a:solidFill>
              <a:srgbClr val="3333cc"/>
            </a:solidFill>
            <a:round/>
          </a:ln>
        </p:spPr>
      </p:sp>
      <p:sp>
        <p:nvSpPr>
          <p:cNvPr id="2328" name="CustomShape 16"/>
          <p:cNvSpPr/>
          <p:nvPr/>
        </p:nvSpPr>
        <p:spPr>
          <a:xfrm>
            <a:off x="6963480" y="5020560"/>
            <a:ext cx="19800" cy="212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</p:sp>
      <p:sp>
        <p:nvSpPr>
          <p:cNvPr id="2329" name="CustomShape 17"/>
          <p:cNvSpPr/>
          <p:nvPr/>
        </p:nvSpPr>
        <p:spPr>
          <a:xfrm>
            <a:off x="6373080" y="5392440"/>
            <a:ext cx="21600" cy="21240"/>
          </a:xfrm>
          <a:prstGeom prst="rect">
            <a:avLst/>
          </a:prstGeom>
          <a:solidFill>
            <a:srgbClr val="000000"/>
          </a:solidFill>
          <a:ln w="9360">
            <a:solidFill>
              <a:srgbClr val="3333cc"/>
            </a:solidFill>
            <a:round/>
          </a:ln>
        </p:spPr>
      </p:sp>
      <p:sp>
        <p:nvSpPr>
          <p:cNvPr id="2330" name="Line 18"/>
          <p:cNvSpPr/>
          <p:nvPr/>
        </p:nvSpPr>
        <p:spPr>
          <a:xfrm>
            <a:off x="5899680" y="4037400"/>
            <a:ext cx="1431000" cy="144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sp>
        <p:nvSpPr>
          <p:cNvPr id="2331" name="Line 19"/>
          <p:cNvSpPr/>
          <p:nvPr/>
        </p:nvSpPr>
        <p:spPr>
          <a:xfrm>
            <a:off x="5879520" y="6044760"/>
            <a:ext cx="216720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32" name="CustomShape 20"/>
          <p:cNvSpPr/>
          <p:nvPr/>
        </p:nvSpPr>
        <p:spPr>
          <a:xfrm>
            <a:off x="7952040" y="6014160"/>
            <a:ext cx="94680" cy="60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333" name="CustomShape 21"/>
          <p:cNvSpPr/>
          <p:nvPr/>
        </p:nvSpPr>
        <p:spPr>
          <a:xfrm>
            <a:off x="6723720" y="5020560"/>
            <a:ext cx="867960" cy="2739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(x,x)</a:t>
            </a:r>
            <a:endParaRPr/>
          </a:p>
        </p:txBody>
      </p:sp>
      <p:sp>
        <p:nvSpPr>
          <p:cNvPr id="2334" name="Line 22"/>
          <p:cNvSpPr/>
          <p:nvPr/>
        </p:nvSpPr>
        <p:spPr>
          <a:xfrm flipV="1">
            <a:off x="5879520" y="4037400"/>
            <a:ext cx="2167200" cy="2007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35" name="CustomShape 23"/>
          <p:cNvSpPr/>
          <p:nvPr/>
        </p:nvSpPr>
        <p:spPr>
          <a:xfrm>
            <a:off x="5858280" y="4006800"/>
            <a:ext cx="100224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(x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i="1" lang="en-US">
                <a:solidFill>
                  <a:srgbClr val="000000"/>
                </a:solidFill>
                <a:latin typeface="Times New Roman"/>
              </a:rPr>
              <a:t>,x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i="1" lang="en-US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</p:txBody>
      </p:sp>
      <p:sp>
        <p:nvSpPr>
          <p:cNvPr id="2336" name="Line 24"/>
          <p:cNvSpPr/>
          <p:nvPr/>
        </p:nvSpPr>
        <p:spPr>
          <a:xfrm flipV="1">
            <a:off x="3778560" y="4358520"/>
            <a:ext cx="1800" cy="2196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337" name="Line 25"/>
          <p:cNvSpPr/>
          <p:nvPr/>
        </p:nvSpPr>
        <p:spPr>
          <a:xfrm>
            <a:off x="1871280" y="4883400"/>
            <a:ext cx="3960" cy="10800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38" name="Line 26"/>
          <p:cNvSpPr/>
          <p:nvPr/>
        </p:nvSpPr>
        <p:spPr>
          <a:xfrm>
            <a:off x="2586240" y="5049000"/>
            <a:ext cx="4320" cy="1058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39" name="Line 27"/>
          <p:cNvSpPr/>
          <p:nvPr/>
        </p:nvSpPr>
        <p:spPr>
          <a:xfrm>
            <a:off x="1149840" y="4462200"/>
            <a:ext cx="3960" cy="1058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40" name="Line 28"/>
          <p:cNvSpPr/>
          <p:nvPr/>
        </p:nvSpPr>
        <p:spPr>
          <a:xfrm>
            <a:off x="1149840" y="4673880"/>
            <a:ext cx="3960" cy="10368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41" name="Line 29"/>
          <p:cNvSpPr/>
          <p:nvPr/>
        </p:nvSpPr>
        <p:spPr>
          <a:xfrm>
            <a:off x="2231640" y="4673880"/>
            <a:ext cx="4320" cy="10368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42" name="Line 30"/>
          <p:cNvSpPr/>
          <p:nvPr/>
        </p:nvSpPr>
        <p:spPr>
          <a:xfrm>
            <a:off x="4395600" y="4462200"/>
            <a:ext cx="3960" cy="1058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43" name="Line 31"/>
          <p:cNvSpPr/>
          <p:nvPr/>
        </p:nvSpPr>
        <p:spPr>
          <a:xfrm>
            <a:off x="4034880" y="4883400"/>
            <a:ext cx="3960" cy="10800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44" name="Line 32"/>
          <p:cNvSpPr/>
          <p:nvPr/>
        </p:nvSpPr>
        <p:spPr>
          <a:xfrm>
            <a:off x="1871280" y="4939200"/>
            <a:ext cx="2163600" cy="21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45" name="Line 33"/>
          <p:cNvSpPr/>
          <p:nvPr/>
        </p:nvSpPr>
        <p:spPr>
          <a:xfrm>
            <a:off x="1510560" y="5049000"/>
            <a:ext cx="3960" cy="1058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46" name="Line 34"/>
          <p:cNvSpPr/>
          <p:nvPr/>
        </p:nvSpPr>
        <p:spPr>
          <a:xfrm>
            <a:off x="1504440" y="5105160"/>
            <a:ext cx="1069920" cy="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47" name="Line 35"/>
          <p:cNvSpPr/>
          <p:nvPr/>
        </p:nvSpPr>
        <p:spPr>
          <a:xfrm>
            <a:off x="4395600" y="5310720"/>
            <a:ext cx="3960" cy="1058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48" name="Line 36"/>
          <p:cNvSpPr/>
          <p:nvPr/>
        </p:nvSpPr>
        <p:spPr>
          <a:xfrm flipH="1">
            <a:off x="1961280" y="5360760"/>
            <a:ext cx="2434320" cy="39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49" name="Line 37"/>
          <p:cNvSpPr/>
          <p:nvPr/>
        </p:nvSpPr>
        <p:spPr>
          <a:xfrm>
            <a:off x="1961280" y="5310720"/>
            <a:ext cx="3960" cy="1058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50" name="Line 38"/>
          <p:cNvSpPr/>
          <p:nvPr/>
        </p:nvSpPr>
        <p:spPr>
          <a:xfrm>
            <a:off x="1871280" y="5520240"/>
            <a:ext cx="3960" cy="1058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51" name="Line 39"/>
          <p:cNvSpPr/>
          <p:nvPr/>
        </p:nvSpPr>
        <p:spPr>
          <a:xfrm>
            <a:off x="1871280" y="5576400"/>
            <a:ext cx="1802880" cy="180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52" name="Line 40"/>
          <p:cNvSpPr/>
          <p:nvPr/>
        </p:nvSpPr>
        <p:spPr>
          <a:xfrm>
            <a:off x="3674160" y="5520240"/>
            <a:ext cx="4320" cy="1058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53" name="Line 41"/>
          <p:cNvSpPr/>
          <p:nvPr/>
        </p:nvSpPr>
        <p:spPr>
          <a:xfrm>
            <a:off x="1157760" y="4512240"/>
            <a:ext cx="3237840" cy="396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54" name="Line 42"/>
          <p:cNvSpPr/>
          <p:nvPr/>
        </p:nvSpPr>
        <p:spPr>
          <a:xfrm>
            <a:off x="1149840" y="4727880"/>
            <a:ext cx="1081800" cy="180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55" name="Line 43"/>
          <p:cNvSpPr/>
          <p:nvPr/>
        </p:nvSpPr>
        <p:spPr>
          <a:xfrm>
            <a:off x="2231640" y="4250520"/>
            <a:ext cx="4320" cy="1058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56" name="Line 44"/>
          <p:cNvSpPr/>
          <p:nvPr/>
        </p:nvSpPr>
        <p:spPr>
          <a:xfrm>
            <a:off x="3854520" y="4250520"/>
            <a:ext cx="4320" cy="1058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57" name="Line 45"/>
          <p:cNvSpPr/>
          <p:nvPr/>
        </p:nvSpPr>
        <p:spPr>
          <a:xfrm>
            <a:off x="3133440" y="4250520"/>
            <a:ext cx="3960" cy="1058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58" name="Line 46"/>
          <p:cNvSpPr/>
          <p:nvPr/>
        </p:nvSpPr>
        <p:spPr>
          <a:xfrm>
            <a:off x="1510560" y="4302360"/>
            <a:ext cx="721080" cy="396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59" name="Line 47"/>
          <p:cNvSpPr/>
          <p:nvPr/>
        </p:nvSpPr>
        <p:spPr>
          <a:xfrm>
            <a:off x="1510560" y="4250520"/>
            <a:ext cx="3960" cy="1058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60" name="Line 48"/>
          <p:cNvSpPr/>
          <p:nvPr/>
        </p:nvSpPr>
        <p:spPr>
          <a:xfrm>
            <a:off x="3133440" y="4302360"/>
            <a:ext cx="721080" cy="396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61" name="CustomShape 49"/>
          <p:cNvSpPr/>
          <p:nvPr/>
        </p:nvSpPr>
        <p:spPr>
          <a:xfrm>
            <a:off x="2483640" y="5839920"/>
            <a:ext cx="554400" cy="2739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x</a:t>
            </a:r>
            <a:endParaRPr/>
          </a:p>
        </p:txBody>
      </p:sp>
      <p:sp>
        <p:nvSpPr>
          <p:cNvPr id="2362" name="Line 50"/>
          <p:cNvSpPr/>
          <p:nvPr/>
        </p:nvSpPr>
        <p:spPr>
          <a:xfrm flipH="1" flipV="1">
            <a:off x="2742840" y="4012920"/>
            <a:ext cx="7920" cy="185868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53000" sp="53000"/>
            </a:custDash>
            <a:round/>
          </a:ln>
        </p:spPr>
      </p:sp>
      <p:sp>
        <p:nvSpPr>
          <p:cNvPr id="2363" name="CustomShape 51"/>
          <p:cNvSpPr/>
          <p:nvPr/>
        </p:nvSpPr>
        <p:spPr>
          <a:xfrm>
            <a:off x="686880" y="4286880"/>
            <a:ext cx="62208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x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2364" name="CustomShape 52"/>
          <p:cNvSpPr/>
          <p:nvPr/>
        </p:nvSpPr>
        <p:spPr>
          <a:xfrm>
            <a:off x="4287240" y="4286880"/>
            <a:ext cx="62208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x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</p:txBody>
      </p:sp>
      <p:sp>
        <p:nvSpPr>
          <p:cNvPr id="2365" name="Line 53"/>
          <p:cNvSpPr/>
          <p:nvPr/>
        </p:nvSpPr>
        <p:spPr>
          <a:xfrm>
            <a:off x="4647960" y="5041800"/>
            <a:ext cx="1076400" cy="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pic>
        <p:nvPicPr>
          <p:cNvPr id="236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71880" y="3238560"/>
            <a:ext cx="1320840" cy="495360"/>
          </a:xfrm>
          <a:prstGeom prst="rect">
            <a:avLst/>
          </a:prstGeom>
          <a:ln>
            <a:noFill/>
          </a:ln>
        </p:spPr>
      </p:pic>
      <p:pic>
        <p:nvPicPr>
          <p:cNvPr id="236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55880" y="2832120"/>
            <a:ext cx="1854360" cy="4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369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370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E398B0C-BFEF-4EB6-B86A-E0E34304E55F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71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Summary/Conclusion: Interval Management </a:t>
            </a:r>
            <a:endParaRPr/>
          </a:p>
        </p:txBody>
      </p:sp>
      <p:sp>
        <p:nvSpPr>
          <p:cNvPr id="2372" name="TextShape 5"/>
          <p:cNvSpPr txBox="1"/>
          <p:nvPr/>
        </p:nvSpPr>
        <p:spPr>
          <a:xfrm>
            <a:off x="527040" y="12034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Main problem in designing structure: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Binary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large fan-out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Large fan-out resulted in the need for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Multislabs and multislab lists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Underflow structure to avoid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)-cost in each node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General solution techniques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Filtering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Charge part of query cost to output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Bootstrapping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Use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size structure in each internal node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Constructed using persistence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Dynamic using global rebuilding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Weight-balanced B-tree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Split/fuse in amortized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73" name="Line 6"/>
          <p:cNvSpPr/>
          <p:nvPr/>
        </p:nvSpPr>
        <p:spPr>
          <a:xfrm flipV="1">
            <a:off x="7647840" y="1628640"/>
            <a:ext cx="1440" cy="1656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374" name="Line 7"/>
          <p:cNvSpPr/>
          <p:nvPr/>
        </p:nvSpPr>
        <p:spPr>
          <a:xfrm>
            <a:off x="6243120" y="2010600"/>
            <a:ext cx="2880" cy="781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75" name="Line 8"/>
          <p:cNvSpPr/>
          <p:nvPr/>
        </p:nvSpPr>
        <p:spPr>
          <a:xfrm>
            <a:off x="6770160" y="2130840"/>
            <a:ext cx="2880" cy="7812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76" name="Line 9"/>
          <p:cNvSpPr/>
          <p:nvPr/>
        </p:nvSpPr>
        <p:spPr>
          <a:xfrm>
            <a:off x="5711760" y="1703880"/>
            <a:ext cx="2880" cy="781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77" name="Line 10"/>
          <p:cNvSpPr/>
          <p:nvPr/>
        </p:nvSpPr>
        <p:spPr>
          <a:xfrm>
            <a:off x="5711760" y="1858680"/>
            <a:ext cx="2880" cy="752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78" name="Line 11"/>
          <p:cNvSpPr/>
          <p:nvPr/>
        </p:nvSpPr>
        <p:spPr>
          <a:xfrm>
            <a:off x="6509520" y="1858680"/>
            <a:ext cx="2880" cy="752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79" name="Line 12"/>
          <p:cNvSpPr/>
          <p:nvPr/>
        </p:nvSpPr>
        <p:spPr>
          <a:xfrm>
            <a:off x="8102520" y="1703880"/>
            <a:ext cx="3240" cy="781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80" name="Line 13"/>
          <p:cNvSpPr/>
          <p:nvPr/>
        </p:nvSpPr>
        <p:spPr>
          <a:xfrm>
            <a:off x="7837560" y="2010600"/>
            <a:ext cx="2880" cy="781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81" name="Line 14"/>
          <p:cNvSpPr/>
          <p:nvPr/>
        </p:nvSpPr>
        <p:spPr>
          <a:xfrm>
            <a:off x="6243120" y="2050920"/>
            <a:ext cx="1594440" cy="180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82" name="Line 15"/>
          <p:cNvSpPr/>
          <p:nvPr/>
        </p:nvSpPr>
        <p:spPr>
          <a:xfrm>
            <a:off x="5978160" y="2130840"/>
            <a:ext cx="2880" cy="7812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83" name="Line 16"/>
          <p:cNvSpPr/>
          <p:nvPr/>
        </p:nvSpPr>
        <p:spPr>
          <a:xfrm>
            <a:off x="5973840" y="2172600"/>
            <a:ext cx="787680" cy="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84" name="Line 17"/>
          <p:cNvSpPr/>
          <p:nvPr/>
        </p:nvSpPr>
        <p:spPr>
          <a:xfrm>
            <a:off x="8102520" y="2321640"/>
            <a:ext cx="3240" cy="7668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85" name="Line 18"/>
          <p:cNvSpPr/>
          <p:nvPr/>
        </p:nvSpPr>
        <p:spPr>
          <a:xfrm flipH="1">
            <a:off x="6309720" y="2357640"/>
            <a:ext cx="1792800" cy="288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86" name="Line 19"/>
          <p:cNvSpPr/>
          <p:nvPr/>
        </p:nvSpPr>
        <p:spPr>
          <a:xfrm>
            <a:off x="6309720" y="2321640"/>
            <a:ext cx="2880" cy="7668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87" name="Line 20"/>
          <p:cNvSpPr/>
          <p:nvPr/>
        </p:nvSpPr>
        <p:spPr>
          <a:xfrm>
            <a:off x="6243120" y="2473200"/>
            <a:ext cx="2880" cy="781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88" name="Line 21"/>
          <p:cNvSpPr/>
          <p:nvPr/>
        </p:nvSpPr>
        <p:spPr>
          <a:xfrm>
            <a:off x="6243120" y="2515320"/>
            <a:ext cx="132804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89" name="Line 22"/>
          <p:cNvSpPr/>
          <p:nvPr/>
        </p:nvSpPr>
        <p:spPr>
          <a:xfrm>
            <a:off x="7571160" y="2473200"/>
            <a:ext cx="2880" cy="781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90" name="Line 23"/>
          <p:cNvSpPr/>
          <p:nvPr/>
        </p:nvSpPr>
        <p:spPr>
          <a:xfrm>
            <a:off x="5718960" y="1741320"/>
            <a:ext cx="2383560" cy="180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391" name="Line 24"/>
          <p:cNvSpPr/>
          <p:nvPr/>
        </p:nvSpPr>
        <p:spPr>
          <a:xfrm>
            <a:off x="5711760" y="1897920"/>
            <a:ext cx="797760" cy="14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92" name="Line 25"/>
          <p:cNvSpPr/>
          <p:nvPr/>
        </p:nvSpPr>
        <p:spPr>
          <a:xfrm>
            <a:off x="6509520" y="1550520"/>
            <a:ext cx="2880" cy="7668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93" name="Line 26"/>
          <p:cNvSpPr/>
          <p:nvPr/>
        </p:nvSpPr>
        <p:spPr>
          <a:xfrm>
            <a:off x="7704360" y="1550520"/>
            <a:ext cx="2880" cy="7668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94" name="Line 27"/>
          <p:cNvSpPr/>
          <p:nvPr/>
        </p:nvSpPr>
        <p:spPr>
          <a:xfrm>
            <a:off x="7173000" y="1550520"/>
            <a:ext cx="2880" cy="7668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95" name="Line 28"/>
          <p:cNvSpPr/>
          <p:nvPr/>
        </p:nvSpPr>
        <p:spPr>
          <a:xfrm>
            <a:off x="5978160" y="1588320"/>
            <a:ext cx="531360" cy="288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96" name="Line 29"/>
          <p:cNvSpPr/>
          <p:nvPr/>
        </p:nvSpPr>
        <p:spPr>
          <a:xfrm>
            <a:off x="5978160" y="1550520"/>
            <a:ext cx="2880" cy="7668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97" name="Line 30"/>
          <p:cNvSpPr/>
          <p:nvPr/>
        </p:nvSpPr>
        <p:spPr>
          <a:xfrm>
            <a:off x="7173000" y="1588320"/>
            <a:ext cx="531360" cy="288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398" name="Line 31"/>
          <p:cNvSpPr/>
          <p:nvPr/>
        </p:nvSpPr>
        <p:spPr>
          <a:xfrm flipH="1" flipV="1">
            <a:off x="6884640" y="1377720"/>
            <a:ext cx="7200" cy="135252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53000" sp="53000"/>
            </a:custDash>
            <a:round/>
          </a:ln>
        </p:spPr>
      </p:sp>
    </p:spTree>
  </p:cSld>
  <p:timing>
    <p:tnLst>
      <p:par>
        <p:cTn id="317" dur="indefinite" restart="never" nodeType="tmRoot">
          <p:childTnLst>
            <p:seq>
              <p:cTn id="318" dur="indefinite" nodeType="mainSeq">
                <p:childTnLst>
                  <p:par>
                    <p:cTn id="319" nodeType="clickEffect" fill="hold">
                      <p:stCondLst>
                        <p:cond delay="indefinite"/>
                      </p:stCondLst>
                      <p:childTnLst>
                        <p:par>
                          <p:cTn id="3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st="183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st="212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st="25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st="274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st="321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st="351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>
                                            <p:txEl>
                                              <p:pRg st="383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400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401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19E2B04-6111-49D2-B189-13C9CF5061C6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02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Three-Sided Range Queries</a:t>
            </a:r>
            <a:endParaRPr/>
          </a:p>
        </p:txBody>
      </p:sp>
      <p:sp>
        <p:nvSpPr>
          <p:cNvPr id="2403" name="TextShape 5"/>
          <p:cNvSpPr txBox="1"/>
          <p:nvPr/>
        </p:nvSpPr>
        <p:spPr>
          <a:xfrm>
            <a:off x="533520" y="1295280"/>
            <a:ext cx="81957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Interval management: “1.5 dimensional” search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More general 2d problem: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Dynamic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3-sidede range searching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Maintain set of points in plane such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that given query 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), all points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with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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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and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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can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be found efficiently</a:t>
            </a:r>
            <a:endParaRPr/>
          </a:p>
        </p:txBody>
      </p:sp>
      <p:sp>
        <p:nvSpPr>
          <p:cNvPr id="2404" name="CustomShape 6"/>
          <p:cNvSpPr/>
          <p:nvPr/>
        </p:nvSpPr>
        <p:spPr>
          <a:xfrm>
            <a:off x="6113520" y="1900080"/>
            <a:ext cx="907560" cy="790200"/>
          </a:xfrm>
          <a:prstGeom prst="rect">
            <a:avLst/>
          </a:prstGeom>
          <a:blipFill>
            <a:blip r:embed="rId1"/>
            <a:tile/>
          </a:blipFill>
          <a:ln w="12600">
            <a:solidFill>
              <a:srgbClr val="000000"/>
            </a:solidFill>
            <a:miter/>
          </a:ln>
        </p:spPr>
      </p:sp>
      <p:sp>
        <p:nvSpPr>
          <p:cNvPr id="2405" name="Line 7"/>
          <p:cNvSpPr/>
          <p:nvPr/>
        </p:nvSpPr>
        <p:spPr>
          <a:xfrm>
            <a:off x="6114960" y="1882440"/>
            <a:ext cx="1440" cy="1603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406" name="CustomShape 8"/>
          <p:cNvSpPr/>
          <p:nvPr/>
        </p:nvSpPr>
        <p:spPr>
          <a:xfrm>
            <a:off x="6087960" y="1882800"/>
            <a:ext cx="53640" cy="7272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407" name="CustomShape 9"/>
          <p:cNvSpPr/>
          <p:nvPr/>
        </p:nvSpPr>
        <p:spPr>
          <a:xfrm>
            <a:off x="6416640" y="2138400"/>
            <a:ext cx="1872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408" name="CustomShape 10"/>
          <p:cNvSpPr/>
          <p:nvPr/>
        </p:nvSpPr>
        <p:spPr>
          <a:xfrm>
            <a:off x="6880320" y="2516040"/>
            <a:ext cx="1728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409" name="CustomShape 11"/>
          <p:cNvSpPr/>
          <p:nvPr/>
        </p:nvSpPr>
        <p:spPr>
          <a:xfrm>
            <a:off x="6381720" y="2614680"/>
            <a:ext cx="18720" cy="17280"/>
          </a:xfrm>
          <a:prstGeom prst="rect">
            <a:avLst/>
          </a:prstGeom>
          <a:solidFill>
            <a:srgbClr val="00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410" name="CustomShape 12"/>
          <p:cNvSpPr/>
          <p:nvPr/>
        </p:nvSpPr>
        <p:spPr>
          <a:xfrm>
            <a:off x="6364440" y="2746440"/>
            <a:ext cx="17280" cy="172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11" name="CustomShape 13"/>
          <p:cNvSpPr/>
          <p:nvPr/>
        </p:nvSpPr>
        <p:spPr>
          <a:xfrm>
            <a:off x="6719760" y="2268360"/>
            <a:ext cx="18720" cy="17280"/>
          </a:xfrm>
          <a:prstGeom prst="rect">
            <a:avLst/>
          </a:prstGeom>
          <a:solidFill>
            <a:srgbClr val="00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412" name="CustomShape 14"/>
          <p:cNvSpPr/>
          <p:nvPr/>
        </p:nvSpPr>
        <p:spPr>
          <a:xfrm>
            <a:off x="7272360" y="2055960"/>
            <a:ext cx="1728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13" name="CustomShape 15"/>
          <p:cNvSpPr/>
          <p:nvPr/>
        </p:nvSpPr>
        <p:spPr>
          <a:xfrm>
            <a:off x="6702480" y="2779560"/>
            <a:ext cx="17280" cy="172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14" name="CustomShape 16"/>
          <p:cNvSpPr/>
          <p:nvPr/>
        </p:nvSpPr>
        <p:spPr>
          <a:xfrm>
            <a:off x="7023240" y="2681280"/>
            <a:ext cx="1728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415" name="CustomShape 17"/>
          <p:cNvSpPr/>
          <p:nvPr/>
        </p:nvSpPr>
        <p:spPr>
          <a:xfrm>
            <a:off x="6523200" y="2976480"/>
            <a:ext cx="18720" cy="172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16" name="Line 18"/>
          <p:cNvSpPr/>
          <p:nvPr/>
        </p:nvSpPr>
        <p:spPr>
          <a:xfrm>
            <a:off x="6122880" y="1898640"/>
            <a:ext cx="1209600" cy="144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2417" name="Line 19"/>
          <p:cNvSpPr/>
          <p:nvPr/>
        </p:nvSpPr>
        <p:spPr>
          <a:xfrm>
            <a:off x="6107040" y="3495600"/>
            <a:ext cx="1832040" cy="1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418" name="CustomShape 20"/>
          <p:cNvSpPr/>
          <p:nvPr/>
        </p:nvSpPr>
        <p:spPr>
          <a:xfrm>
            <a:off x="7858080" y="3470400"/>
            <a:ext cx="80640" cy="4896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419" name="CustomShape 21"/>
          <p:cNvSpPr/>
          <p:nvPr/>
        </p:nvSpPr>
        <p:spPr>
          <a:xfrm>
            <a:off x="6755760" y="2681280"/>
            <a:ext cx="867960" cy="2743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(x,x)</a:t>
            </a:r>
            <a:endParaRPr/>
          </a:p>
        </p:txBody>
      </p:sp>
      <p:sp>
        <p:nvSpPr>
          <p:cNvPr id="2420" name="Line 22"/>
          <p:cNvSpPr/>
          <p:nvPr/>
        </p:nvSpPr>
        <p:spPr>
          <a:xfrm flipV="1">
            <a:off x="6107040" y="1898640"/>
            <a:ext cx="1832040" cy="15969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421" name="CustomShape 23"/>
          <p:cNvSpPr/>
          <p:nvPr/>
        </p:nvSpPr>
        <p:spPr>
          <a:xfrm>
            <a:off x="6012360" y="1874880"/>
            <a:ext cx="100224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(x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i="1" lang="en-US">
                <a:solidFill>
                  <a:srgbClr val="000000"/>
                </a:solidFill>
                <a:latin typeface="Times New Roman"/>
              </a:rPr>
              <a:t>,x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i="1" lang="en-US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</p:txBody>
      </p:sp>
      <p:sp>
        <p:nvSpPr>
          <p:cNvPr id="2422" name="Line 24"/>
          <p:cNvSpPr/>
          <p:nvPr/>
        </p:nvSpPr>
        <p:spPr>
          <a:xfrm flipV="1">
            <a:off x="3716640" y="2153880"/>
            <a:ext cx="1440" cy="176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423" name="Line 25"/>
          <p:cNvSpPr/>
          <p:nvPr/>
        </p:nvSpPr>
        <p:spPr>
          <a:xfrm>
            <a:off x="2104200" y="2571480"/>
            <a:ext cx="3240" cy="8568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424" name="Line 26"/>
          <p:cNvSpPr/>
          <p:nvPr/>
        </p:nvSpPr>
        <p:spPr>
          <a:xfrm>
            <a:off x="2708640" y="2703240"/>
            <a:ext cx="3600" cy="842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425" name="Line 27"/>
          <p:cNvSpPr/>
          <p:nvPr/>
        </p:nvSpPr>
        <p:spPr>
          <a:xfrm>
            <a:off x="1494360" y="2236680"/>
            <a:ext cx="3600" cy="84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426" name="Line 28"/>
          <p:cNvSpPr/>
          <p:nvPr/>
        </p:nvSpPr>
        <p:spPr>
          <a:xfrm>
            <a:off x="1494360" y="2404800"/>
            <a:ext cx="3600" cy="8280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427" name="Line 29"/>
          <p:cNvSpPr/>
          <p:nvPr/>
        </p:nvSpPr>
        <p:spPr>
          <a:xfrm>
            <a:off x="2409120" y="2404800"/>
            <a:ext cx="3240" cy="8280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428" name="Line 30"/>
          <p:cNvSpPr/>
          <p:nvPr/>
        </p:nvSpPr>
        <p:spPr>
          <a:xfrm>
            <a:off x="4237920" y="2236680"/>
            <a:ext cx="3600" cy="84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429" name="Line 31"/>
          <p:cNvSpPr/>
          <p:nvPr/>
        </p:nvSpPr>
        <p:spPr>
          <a:xfrm>
            <a:off x="3933360" y="2571480"/>
            <a:ext cx="3240" cy="8568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430" name="Line 32"/>
          <p:cNvSpPr/>
          <p:nvPr/>
        </p:nvSpPr>
        <p:spPr>
          <a:xfrm>
            <a:off x="2104200" y="2616120"/>
            <a:ext cx="1829160" cy="14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431" name="Line 33"/>
          <p:cNvSpPr/>
          <p:nvPr/>
        </p:nvSpPr>
        <p:spPr>
          <a:xfrm>
            <a:off x="1799280" y="2703240"/>
            <a:ext cx="3600" cy="842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432" name="Line 34"/>
          <p:cNvSpPr/>
          <p:nvPr/>
        </p:nvSpPr>
        <p:spPr>
          <a:xfrm>
            <a:off x="1794240" y="2747880"/>
            <a:ext cx="904320" cy="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433" name="Line 35"/>
          <p:cNvSpPr/>
          <p:nvPr/>
        </p:nvSpPr>
        <p:spPr>
          <a:xfrm>
            <a:off x="4237920" y="2911320"/>
            <a:ext cx="3600" cy="84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434" name="Line 36"/>
          <p:cNvSpPr/>
          <p:nvPr/>
        </p:nvSpPr>
        <p:spPr>
          <a:xfrm flipH="1">
            <a:off x="2180520" y="2950920"/>
            <a:ext cx="2057400" cy="3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435" name="Line 37"/>
          <p:cNvSpPr/>
          <p:nvPr/>
        </p:nvSpPr>
        <p:spPr>
          <a:xfrm>
            <a:off x="2180520" y="2911320"/>
            <a:ext cx="3240" cy="84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436" name="Line 38"/>
          <p:cNvSpPr/>
          <p:nvPr/>
        </p:nvSpPr>
        <p:spPr>
          <a:xfrm>
            <a:off x="2104200" y="3078000"/>
            <a:ext cx="3240" cy="84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437" name="Line 39"/>
          <p:cNvSpPr/>
          <p:nvPr/>
        </p:nvSpPr>
        <p:spPr>
          <a:xfrm>
            <a:off x="2104200" y="3122280"/>
            <a:ext cx="1524240" cy="180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438" name="Line 40"/>
          <p:cNvSpPr/>
          <p:nvPr/>
        </p:nvSpPr>
        <p:spPr>
          <a:xfrm>
            <a:off x="3628440" y="3078000"/>
            <a:ext cx="3240" cy="84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439" name="Line 41"/>
          <p:cNvSpPr/>
          <p:nvPr/>
        </p:nvSpPr>
        <p:spPr>
          <a:xfrm>
            <a:off x="1501200" y="2276280"/>
            <a:ext cx="2736720" cy="3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440" name="Line 42"/>
          <p:cNvSpPr/>
          <p:nvPr/>
        </p:nvSpPr>
        <p:spPr>
          <a:xfrm>
            <a:off x="1494360" y="2447640"/>
            <a:ext cx="914760" cy="180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441" name="Line 43"/>
          <p:cNvSpPr/>
          <p:nvPr/>
        </p:nvSpPr>
        <p:spPr>
          <a:xfrm>
            <a:off x="2409120" y="2068200"/>
            <a:ext cx="3240" cy="842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442" name="Line 44"/>
          <p:cNvSpPr/>
          <p:nvPr/>
        </p:nvSpPr>
        <p:spPr>
          <a:xfrm>
            <a:off x="3780720" y="2068200"/>
            <a:ext cx="3600" cy="842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443" name="Line 45"/>
          <p:cNvSpPr/>
          <p:nvPr/>
        </p:nvSpPr>
        <p:spPr>
          <a:xfrm>
            <a:off x="3171240" y="2068200"/>
            <a:ext cx="3240" cy="842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444" name="Line 46"/>
          <p:cNvSpPr/>
          <p:nvPr/>
        </p:nvSpPr>
        <p:spPr>
          <a:xfrm>
            <a:off x="1799280" y="2109600"/>
            <a:ext cx="609840" cy="32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445" name="Line 47"/>
          <p:cNvSpPr/>
          <p:nvPr/>
        </p:nvSpPr>
        <p:spPr>
          <a:xfrm>
            <a:off x="1799280" y="2068200"/>
            <a:ext cx="3600" cy="842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446" name="Line 48"/>
          <p:cNvSpPr/>
          <p:nvPr/>
        </p:nvSpPr>
        <p:spPr>
          <a:xfrm>
            <a:off x="3171240" y="2109600"/>
            <a:ext cx="609480" cy="32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447" name="CustomShape 49"/>
          <p:cNvSpPr/>
          <p:nvPr/>
        </p:nvSpPr>
        <p:spPr>
          <a:xfrm>
            <a:off x="2579040" y="3332160"/>
            <a:ext cx="554400" cy="2743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x</a:t>
            </a:r>
            <a:endParaRPr/>
          </a:p>
        </p:txBody>
      </p:sp>
      <p:sp>
        <p:nvSpPr>
          <p:cNvPr id="2448" name="Line 50"/>
          <p:cNvSpPr/>
          <p:nvPr/>
        </p:nvSpPr>
        <p:spPr>
          <a:xfrm flipH="1" flipV="1">
            <a:off x="2840760" y="1879560"/>
            <a:ext cx="6840" cy="147780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53000" sp="53000"/>
            </a:custDash>
            <a:round/>
          </a:ln>
        </p:spPr>
      </p:sp>
      <p:sp>
        <p:nvSpPr>
          <p:cNvPr id="2449" name="CustomShape 51"/>
          <p:cNvSpPr/>
          <p:nvPr/>
        </p:nvSpPr>
        <p:spPr>
          <a:xfrm>
            <a:off x="1055880" y="2098800"/>
            <a:ext cx="62208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x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2450" name="CustomShape 52"/>
          <p:cNvSpPr/>
          <p:nvPr/>
        </p:nvSpPr>
        <p:spPr>
          <a:xfrm>
            <a:off x="4097520" y="2098800"/>
            <a:ext cx="62208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x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</p:txBody>
      </p:sp>
      <p:sp>
        <p:nvSpPr>
          <p:cNvPr id="2451" name="Line 53"/>
          <p:cNvSpPr/>
          <p:nvPr/>
        </p:nvSpPr>
        <p:spPr>
          <a:xfrm>
            <a:off x="4722480" y="2654280"/>
            <a:ext cx="909720" cy="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2452" name="CustomShape 54"/>
          <p:cNvSpPr/>
          <p:nvPr/>
        </p:nvSpPr>
        <p:spPr>
          <a:xfrm>
            <a:off x="6620040" y="4359240"/>
            <a:ext cx="801360" cy="901440"/>
          </a:xfrm>
          <a:prstGeom prst="rect">
            <a:avLst/>
          </a:prstGeom>
          <a:blipFill>
            <a:blip r:embed="rId2"/>
            <a:tile/>
          </a:blipFill>
          <a:ln w="12600">
            <a:solidFill>
              <a:srgbClr val="000000"/>
            </a:solidFill>
            <a:miter/>
          </a:ln>
        </p:spPr>
      </p:sp>
      <p:sp>
        <p:nvSpPr>
          <p:cNvPr id="2453" name="Line 55"/>
          <p:cNvSpPr/>
          <p:nvPr/>
        </p:nvSpPr>
        <p:spPr>
          <a:xfrm>
            <a:off x="6130800" y="4309920"/>
            <a:ext cx="1440" cy="16254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454" name="CustomShape 56"/>
          <p:cNvSpPr/>
          <p:nvPr/>
        </p:nvSpPr>
        <p:spPr>
          <a:xfrm>
            <a:off x="6103800" y="4309920"/>
            <a:ext cx="52200" cy="7416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455" name="CustomShape 57"/>
          <p:cNvSpPr/>
          <p:nvPr/>
        </p:nvSpPr>
        <p:spPr>
          <a:xfrm>
            <a:off x="6434280" y="4551480"/>
            <a:ext cx="15480" cy="172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56" name="CustomShape 58"/>
          <p:cNvSpPr/>
          <p:nvPr/>
        </p:nvSpPr>
        <p:spPr>
          <a:xfrm>
            <a:off x="6896160" y="4935600"/>
            <a:ext cx="17280" cy="1728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457" name="CustomShape 59"/>
          <p:cNvSpPr/>
          <p:nvPr/>
        </p:nvSpPr>
        <p:spPr>
          <a:xfrm>
            <a:off x="6896160" y="5035680"/>
            <a:ext cx="17280" cy="1728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458" name="CustomShape 60"/>
          <p:cNvSpPr/>
          <p:nvPr/>
        </p:nvSpPr>
        <p:spPr>
          <a:xfrm>
            <a:off x="6397560" y="5035680"/>
            <a:ext cx="17280" cy="172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59" name="CustomShape 61"/>
          <p:cNvSpPr/>
          <p:nvPr/>
        </p:nvSpPr>
        <p:spPr>
          <a:xfrm>
            <a:off x="7645320" y="5035680"/>
            <a:ext cx="17280" cy="172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60" name="CustomShape 62"/>
          <p:cNvSpPr/>
          <p:nvPr/>
        </p:nvSpPr>
        <p:spPr>
          <a:xfrm>
            <a:off x="7645320" y="5553000"/>
            <a:ext cx="1728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61" name="CustomShape 63"/>
          <p:cNvSpPr/>
          <p:nvPr/>
        </p:nvSpPr>
        <p:spPr>
          <a:xfrm>
            <a:off x="7432560" y="5553000"/>
            <a:ext cx="1548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62" name="CustomShape 64"/>
          <p:cNvSpPr/>
          <p:nvPr/>
        </p:nvSpPr>
        <p:spPr>
          <a:xfrm>
            <a:off x="7432560" y="5452920"/>
            <a:ext cx="1548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63" name="CustomShape 65"/>
          <p:cNvSpPr/>
          <p:nvPr/>
        </p:nvSpPr>
        <p:spPr>
          <a:xfrm>
            <a:off x="7432560" y="5302080"/>
            <a:ext cx="15480" cy="172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64" name="CustomShape 66"/>
          <p:cNvSpPr/>
          <p:nvPr/>
        </p:nvSpPr>
        <p:spPr>
          <a:xfrm>
            <a:off x="7021440" y="5168880"/>
            <a:ext cx="17280" cy="1728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465" name="CustomShape 67"/>
          <p:cNvSpPr/>
          <p:nvPr/>
        </p:nvSpPr>
        <p:spPr>
          <a:xfrm>
            <a:off x="6789600" y="5452920"/>
            <a:ext cx="1728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66" name="CustomShape 68"/>
          <p:cNvSpPr/>
          <p:nvPr/>
        </p:nvSpPr>
        <p:spPr>
          <a:xfrm>
            <a:off x="6664320" y="5568840"/>
            <a:ext cx="18720" cy="1872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67" name="CustomShape 69"/>
          <p:cNvSpPr/>
          <p:nvPr/>
        </p:nvSpPr>
        <p:spPr>
          <a:xfrm>
            <a:off x="7556400" y="5753160"/>
            <a:ext cx="17280" cy="172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68" name="CustomShape 70"/>
          <p:cNvSpPr/>
          <p:nvPr/>
        </p:nvSpPr>
        <p:spPr>
          <a:xfrm>
            <a:off x="7324560" y="5603760"/>
            <a:ext cx="1728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69" name="CustomShape 71"/>
          <p:cNvSpPr/>
          <p:nvPr/>
        </p:nvSpPr>
        <p:spPr>
          <a:xfrm>
            <a:off x="7147080" y="5854680"/>
            <a:ext cx="1728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70" name="CustomShape 72"/>
          <p:cNvSpPr/>
          <p:nvPr/>
        </p:nvSpPr>
        <p:spPr>
          <a:xfrm>
            <a:off x="7182000" y="4886280"/>
            <a:ext cx="17280" cy="1548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471" name="CustomShape 73"/>
          <p:cNvSpPr/>
          <p:nvPr/>
        </p:nvSpPr>
        <p:spPr>
          <a:xfrm>
            <a:off x="7324560" y="4719600"/>
            <a:ext cx="17280" cy="1548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472" name="CustomShape 74"/>
          <p:cNvSpPr/>
          <p:nvPr/>
        </p:nvSpPr>
        <p:spPr>
          <a:xfrm>
            <a:off x="7110360" y="4551480"/>
            <a:ext cx="17280" cy="1728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473" name="CustomShape 75"/>
          <p:cNvSpPr/>
          <p:nvPr/>
        </p:nvSpPr>
        <p:spPr>
          <a:xfrm>
            <a:off x="6683400" y="5603760"/>
            <a:ext cx="1728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74" name="CustomShape 76"/>
          <p:cNvSpPr/>
          <p:nvPr/>
        </p:nvSpPr>
        <p:spPr>
          <a:xfrm>
            <a:off x="6539040" y="5403960"/>
            <a:ext cx="1872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475" name="Line 77"/>
          <p:cNvSpPr/>
          <p:nvPr/>
        </p:nvSpPr>
        <p:spPr>
          <a:xfrm>
            <a:off x="6619680" y="4359240"/>
            <a:ext cx="801720" cy="144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2476" name="Line 78"/>
          <p:cNvSpPr/>
          <p:nvPr/>
        </p:nvSpPr>
        <p:spPr>
          <a:xfrm>
            <a:off x="6619680" y="5260680"/>
            <a:ext cx="1440" cy="668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477" name="Line 79"/>
          <p:cNvSpPr/>
          <p:nvPr/>
        </p:nvSpPr>
        <p:spPr>
          <a:xfrm>
            <a:off x="7421400" y="5260680"/>
            <a:ext cx="1440" cy="668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478" name="Line 80"/>
          <p:cNvSpPr/>
          <p:nvPr/>
        </p:nvSpPr>
        <p:spPr>
          <a:xfrm flipH="1">
            <a:off x="6121080" y="5260680"/>
            <a:ext cx="498600" cy="18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479" name="CustomShape 81"/>
          <p:cNvSpPr/>
          <p:nvPr/>
        </p:nvSpPr>
        <p:spPr>
          <a:xfrm>
            <a:off x="5688000" y="5089680"/>
            <a:ext cx="63432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q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3</a:t>
            </a:r>
            <a:endParaRPr/>
          </a:p>
        </p:txBody>
      </p:sp>
      <p:sp>
        <p:nvSpPr>
          <p:cNvPr id="2480" name="CustomShape 82"/>
          <p:cNvSpPr/>
          <p:nvPr/>
        </p:nvSpPr>
        <p:spPr>
          <a:xfrm>
            <a:off x="7088400" y="5864400"/>
            <a:ext cx="63432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q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</p:txBody>
      </p:sp>
      <p:sp>
        <p:nvSpPr>
          <p:cNvPr id="2481" name="Line 83"/>
          <p:cNvSpPr/>
          <p:nvPr/>
        </p:nvSpPr>
        <p:spPr>
          <a:xfrm>
            <a:off x="6121080" y="5929200"/>
            <a:ext cx="1835280" cy="1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482" name="CustomShape 84"/>
          <p:cNvSpPr/>
          <p:nvPr/>
        </p:nvSpPr>
        <p:spPr>
          <a:xfrm>
            <a:off x="7877160" y="5904000"/>
            <a:ext cx="78840" cy="5040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483" name="CustomShape 85"/>
          <p:cNvSpPr/>
          <p:nvPr/>
        </p:nvSpPr>
        <p:spPr>
          <a:xfrm>
            <a:off x="6291360" y="5864400"/>
            <a:ext cx="63432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q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</p:spTree>
  </p:cSld>
  <p:timing>
    <p:tnLst>
      <p:par>
        <p:cTn id="335" dur="indefinite" restart="never" nodeType="tmRoot">
          <p:childTnLst>
            <p:seq>
              <p:cTn id="336" dur="indefinite" nodeType="mainSeq">
                <p:childTnLst>
                  <p:par>
                    <p:cTn id="337" nodeType="clickEffect" fill="hold">
                      <p:stCondLst>
                        <p:cond delay="indefinite"/>
                      </p:stCondLst>
                      <p:childTnLst>
                        <p:par>
                          <p:cTn id="3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st="5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st="10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st="14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st="189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>
                                            <p:txEl>
                                              <p:pRg st="228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485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486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B01AB15-6A86-4846-A8EE-7ED76097BD13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87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Three-Sided Range Queries</a:t>
            </a:r>
            <a:endParaRPr/>
          </a:p>
        </p:txBody>
      </p:sp>
      <p:sp>
        <p:nvSpPr>
          <p:cNvPr id="2488" name="TextShape 5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Report all points 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with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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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and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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3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Static</a:t>
            </a:r>
            <a:r>
              <a:rPr lang="en-US" sz="2200">
                <a:solidFill>
                  <a:srgbClr val="57ff03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solution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 algn="just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Sweep top-down inserting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in persistent B-tree at 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</a:t>
            </a:r>
            <a:endParaRPr/>
          </a:p>
          <a:p>
            <a:pPr lvl="1" algn="just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Answer query by performing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range query with [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] in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B-tree at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3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Optimal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 algn="just">
              <a:lnSpc>
                <a:spcPct val="100000"/>
              </a:lnSpc>
              <a:buFont typeface="StarSymbol"/>
              <a:buChar char=""/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N/B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space</a:t>
            </a:r>
            <a:endParaRPr/>
          </a:p>
          <a:p>
            <a:pPr lvl="1" algn="just">
              <a:lnSpc>
                <a:spcPct val="100000"/>
              </a:lnSpc>
              <a:buFont typeface="StarSymbol"/>
              <a:buChar char=""/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(log</a:t>
            </a:r>
            <a:r>
              <a:rPr i="1" lang="en-US" sz="2200" baseline="-25000">
                <a:solidFill>
                  <a:srgbClr val="000000"/>
                </a:solidFill>
                <a:latin typeface="Times New Roman"/>
              </a:rPr>
              <a:t>B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 N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+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/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query</a:t>
            </a:r>
            <a:endParaRPr/>
          </a:p>
          <a:p>
            <a:pPr lvl="1" algn="just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construction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Dynamic?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… in internal memory: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priority search tree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89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4120" y="1982880"/>
            <a:ext cx="3060360" cy="3085920"/>
          </a:xfrm>
          <a:prstGeom prst="rect">
            <a:avLst/>
          </a:prstGeom>
          <a:ln>
            <a:noFill/>
          </a:ln>
        </p:spPr>
      </p:pic>
      <p:sp>
        <p:nvSpPr>
          <p:cNvPr id="2490" name="Line 6"/>
          <p:cNvSpPr/>
          <p:nvPr/>
        </p:nvSpPr>
        <p:spPr>
          <a:xfrm>
            <a:off x="5486400" y="2514600"/>
            <a:ext cx="27432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2491" name="Line 7"/>
          <p:cNvSpPr/>
          <p:nvPr/>
        </p:nvSpPr>
        <p:spPr>
          <a:xfrm>
            <a:off x="7848360" y="2514600"/>
            <a:ext cx="0" cy="3045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pic>
        <p:nvPicPr>
          <p:cNvPr id="24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5283360"/>
            <a:ext cx="1866960" cy="53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1" dur="indefinite" restart="never" nodeType="tmRoot">
          <p:childTnLst>
            <p:seq>
              <p:cTn id="352" dur="indefinite" nodeType="mainSeq">
                <p:childTnLst>
                  <p:par>
                    <p:cTn id="353" nodeType="clickEffect" fill="hold">
                      <p:stCondLst>
                        <p:cond delay="0"/>
                      </p:stCondLst>
                      <p:childTnLst>
                        <p:par>
                          <p:cTn id="3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>
                                            <p:txEl>
                                              <p:p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>
                                            <p:txEl>
                                              <p:pRg st="6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>
                                            <p:txEl>
                                              <p:pRg st="9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>
                                            <p:txEl>
                                              <p:pRg st="12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>
                                            <p:txEl>
                                              <p:pRg st="156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>
                                            <p:txEl>
                                              <p:pRg st="185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372" nodeType="afterEffect" fill="hold">
                            <p:stCondLst>
                              <p:cond delay="5500"/>
                            </p:stCondLst>
                            <p:childTnLst>
                              <p:par>
                                <p:cTn id="37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nodeType="clickEffect" fill="hold">
                      <p:stCondLst>
                        <p:cond delay="indefinite"/>
                      </p:stCondLst>
                      <p:childTnLst>
                        <p:par>
                          <p:cTn id="3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>
                                            <p:txEl>
                                              <p:pRg st="19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>
                                            <p:txEl>
                                              <p:pRg st="208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>
                                            <p:txEl>
                                              <p:pRg st="221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>
                                            <p:txEl>
                                              <p:pRg st="241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nodeType="clickEffect" fill="hold">
                      <p:stCondLst>
                        <p:cond delay="indefinite"/>
                      </p:stCondLst>
                      <p:childTnLst>
                        <p:par>
                          <p:cTn id="3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>
                                            <p:txEl>
                                              <p:pRg st="280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494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495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A54A83BF-1952-46E8-A280-3FE36990BD1D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96" name="TextShape 4"/>
          <p:cNvSpPr txBox="1"/>
          <p:nvPr/>
        </p:nvSpPr>
        <p:spPr>
          <a:xfrm>
            <a:off x="577800" y="3894120"/>
            <a:ext cx="7988040" cy="249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Base tree on </a:t>
            </a:r>
            <a:r>
              <a:rPr i="1" lang="en-US" sz="2200">
                <a:solidFill>
                  <a:srgbClr val="ff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-coordinates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with nodes augmented with points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Heap on </a:t>
            </a:r>
            <a:r>
              <a:rPr i="1" lang="en-US" sz="2200">
                <a:solidFill>
                  <a:srgbClr val="3333cc"/>
                </a:solidFill>
                <a:latin typeface="Times New Roman"/>
              </a:rPr>
              <a:t>y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-coordinates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Decreasing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 y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values on root-leaf path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on path from root to leaf holding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If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holds point then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parent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holds point</a:t>
            </a:r>
            <a:endParaRPr/>
          </a:p>
        </p:txBody>
      </p:sp>
      <p:sp>
        <p:nvSpPr>
          <p:cNvPr id="2497" name="TextShape 5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Internal Priority Search Tree</a:t>
            </a:r>
            <a:endParaRPr/>
          </a:p>
        </p:txBody>
      </p:sp>
      <p:sp>
        <p:nvSpPr>
          <p:cNvPr id="2498" name="Line 6"/>
          <p:cNvSpPr/>
          <p:nvPr/>
        </p:nvSpPr>
        <p:spPr>
          <a:xfrm>
            <a:off x="4568760" y="1458720"/>
            <a:ext cx="1689120" cy="90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499" name="Line 7"/>
          <p:cNvSpPr/>
          <p:nvPr/>
        </p:nvSpPr>
        <p:spPr>
          <a:xfrm flipH="1">
            <a:off x="5432400" y="2358720"/>
            <a:ext cx="825480" cy="601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00" name="Line 8"/>
          <p:cNvSpPr/>
          <p:nvPr/>
        </p:nvSpPr>
        <p:spPr>
          <a:xfrm flipH="1">
            <a:off x="4983120" y="2935080"/>
            <a:ext cx="4237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01" name="Line 9"/>
          <p:cNvSpPr/>
          <p:nvPr/>
        </p:nvSpPr>
        <p:spPr>
          <a:xfrm flipH="1" flipV="1">
            <a:off x="5406840" y="2935080"/>
            <a:ext cx="4143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02" name="Line 10"/>
          <p:cNvSpPr/>
          <p:nvPr/>
        </p:nvSpPr>
        <p:spPr>
          <a:xfrm flipV="1">
            <a:off x="6670440" y="2935080"/>
            <a:ext cx="4255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03" name="Line 11"/>
          <p:cNvSpPr/>
          <p:nvPr/>
        </p:nvSpPr>
        <p:spPr>
          <a:xfrm>
            <a:off x="7095960" y="2935080"/>
            <a:ext cx="4125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04" name="Line 12"/>
          <p:cNvSpPr/>
          <p:nvPr/>
        </p:nvSpPr>
        <p:spPr>
          <a:xfrm>
            <a:off x="6244920" y="2347560"/>
            <a:ext cx="851040" cy="5875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05" name="CustomShape 13"/>
          <p:cNvSpPr/>
          <p:nvPr/>
        </p:nvSpPr>
        <p:spPr>
          <a:xfrm>
            <a:off x="5992920" y="212256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06" name="CustomShape 14"/>
          <p:cNvSpPr/>
          <p:nvPr/>
        </p:nvSpPr>
        <p:spPr>
          <a:xfrm>
            <a:off x="5148360" y="27367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07" name="CustomShape 15"/>
          <p:cNvSpPr/>
          <p:nvPr/>
        </p:nvSpPr>
        <p:spPr>
          <a:xfrm>
            <a:off x="4764240" y="335124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08" name="CustomShape 16"/>
          <p:cNvSpPr/>
          <p:nvPr/>
        </p:nvSpPr>
        <p:spPr>
          <a:xfrm>
            <a:off x="5532480" y="335124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09" name="CustomShape 17"/>
          <p:cNvSpPr/>
          <p:nvPr/>
        </p:nvSpPr>
        <p:spPr>
          <a:xfrm>
            <a:off x="6799320" y="27367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10" name="CustomShape 18"/>
          <p:cNvSpPr/>
          <p:nvPr/>
        </p:nvSpPr>
        <p:spPr>
          <a:xfrm>
            <a:off x="6415200" y="335124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11" name="CustomShape 19"/>
          <p:cNvSpPr/>
          <p:nvPr/>
        </p:nvSpPr>
        <p:spPr>
          <a:xfrm>
            <a:off x="7183440" y="335124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12" name="Line 20"/>
          <p:cNvSpPr/>
          <p:nvPr/>
        </p:nvSpPr>
        <p:spPr>
          <a:xfrm flipV="1">
            <a:off x="2852640" y="1458720"/>
            <a:ext cx="1687320" cy="90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13" name="Line 21"/>
          <p:cNvSpPr/>
          <p:nvPr/>
        </p:nvSpPr>
        <p:spPr>
          <a:xfrm flipH="1" flipV="1">
            <a:off x="2868480" y="2347560"/>
            <a:ext cx="850680" cy="5875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14" name="Line 22"/>
          <p:cNvSpPr/>
          <p:nvPr/>
        </p:nvSpPr>
        <p:spPr>
          <a:xfrm flipV="1">
            <a:off x="1604880" y="2935080"/>
            <a:ext cx="4255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15" name="Line 23"/>
          <p:cNvSpPr/>
          <p:nvPr/>
        </p:nvSpPr>
        <p:spPr>
          <a:xfrm flipV="1">
            <a:off x="2030400" y="2347560"/>
            <a:ext cx="838080" cy="5875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16" name="Line 24"/>
          <p:cNvSpPr/>
          <p:nvPr/>
        </p:nvSpPr>
        <p:spPr>
          <a:xfrm flipH="1" flipV="1">
            <a:off x="2030400" y="2935080"/>
            <a:ext cx="4125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17" name="Line 25"/>
          <p:cNvSpPr/>
          <p:nvPr/>
        </p:nvSpPr>
        <p:spPr>
          <a:xfrm flipH="1">
            <a:off x="3294000" y="2935080"/>
            <a:ext cx="4251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18" name="Line 26"/>
          <p:cNvSpPr/>
          <p:nvPr/>
        </p:nvSpPr>
        <p:spPr>
          <a:xfrm flipH="1" flipV="1">
            <a:off x="3719160" y="2935080"/>
            <a:ext cx="4129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19" name="CustomShape 27"/>
          <p:cNvSpPr/>
          <p:nvPr/>
        </p:nvSpPr>
        <p:spPr>
          <a:xfrm>
            <a:off x="2651040" y="212400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20" name="CustomShape 28"/>
          <p:cNvSpPr/>
          <p:nvPr/>
        </p:nvSpPr>
        <p:spPr>
          <a:xfrm>
            <a:off x="1806480" y="27385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21" name="CustomShape 29"/>
          <p:cNvSpPr/>
          <p:nvPr/>
        </p:nvSpPr>
        <p:spPr>
          <a:xfrm>
            <a:off x="1422360" y="335268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22" name="CustomShape 30"/>
          <p:cNvSpPr/>
          <p:nvPr/>
        </p:nvSpPr>
        <p:spPr>
          <a:xfrm>
            <a:off x="2190600" y="335268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23" name="CustomShape 31"/>
          <p:cNvSpPr/>
          <p:nvPr/>
        </p:nvSpPr>
        <p:spPr>
          <a:xfrm>
            <a:off x="3457440" y="27385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24" name="CustomShape 32"/>
          <p:cNvSpPr/>
          <p:nvPr/>
        </p:nvSpPr>
        <p:spPr>
          <a:xfrm>
            <a:off x="3073320" y="335268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25" name="CustomShape 33"/>
          <p:cNvSpPr/>
          <p:nvPr/>
        </p:nvSpPr>
        <p:spPr>
          <a:xfrm>
            <a:off x="3841920" y="335268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26" name="CustomShape 34"/>
          <p:cNvSpPr/>
          <p:nvPr/>
        </p:nvSpPr>
        <p:spPr>
          <a:xfrm>
            <a:off x="4303800" y="123984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27" name="CustomShape 35"/>
          <p:cNvSpPr/>
          <p:nvPr/>
        </p:nvSpPr>
        <p:spPr>
          <a:xfrm>
            <a:off x="4288320" y="123984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9</a:t>
            </a:r>
            <a:endParaRPr/>
          </a:p>
        </p:txBody>
      </p:sp>
      <p:sp>
        <p:nvSpPr>
          <p:cNvPr id="2528" name="CustomShape 36"/>
          <p:cNvSpPr/>
          <p:nvPr/>
        </p:nvSpPr>
        <p:spPr>
          <a:xfrm>
            <a:off x="4107240" y="1432080"/>
            <a:ext cx="8848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16.20</a:t>
            </a:r>
            <a:endParaRPr/>
          </a:p>
        </p:txBody>
      </p:sp>
      <p:sp>
        <p:nvSpPr>
          <p:cNvPr id="2529" name="CustomShape 37"/>
          <p:cNvSpPr/>
          <p:nvPr/>
        </p:nvSpPr>
        <p:spPr>
          <a:xfrm>
            <a:off x="3719520" y="2935440"/>
            <a:ext cx="412560" cy="674280"/>
          </a:xfrm>
          <a:prstGeom prst="rect">
            <a:avLst/>
          </a:prstGeom>
          <a:solidFill>
            <a:srgbClr val="ceff1c"/>
          </a:solidFill>
          <a:ln>
            <a:noFill/>
          </a:ln>
        </p:spPr>
      </p:sp>
      <p:sp>
        <p:nvSpPr>
          <p:cNvPr id="2530" name="CustomShape 38"/>
          <p:cNvSpPr/>
          <p:nvPr/>
        </p:nvSpPr>
        <p:spPr>
          <a:xfrm>
            <a:off x="5921280" y="216360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16</a:t>
            </a:r>
            <a:endParaRPr/>
          </a:p>
        </p:txBody>
      </p:sp>
      <p:sp>
        <p:nvSpPr>
          <p:cNvPr id="2531" name="CustomShape 39"/>
          <p:cNvSpPr/>
          <p:nvPr/>
        </p:nvSpPr>
        <p:spPr>
          <a:xfrm>
            <a:off x="5842800" y="235584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19,9</a:t>
            </a:r>
            <a:endParaRPr/>
          </a:p>
        </p:txBody>
      </p:sp>
      <p:sp>
        <p:nvSpPr>
          <p:cNvPr id="2532" name="CustomShape 40"/>
          <p:cNvSpPr/>
          <p:nvPr/>
        </p:nvSpPr>
        <p:spPr>
          <a:xfrm>
            <a:off x="5074920" y="27781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13</a:t>
            </a:r>
            <a:endParaRPr/>
          </a:p>
        </p:txBody>
      </p:sp>
      <p:sp>
        <p:nvSpPr>
          <p:cNvPr id="2533" name="CustomShape 41"/>
          <p:cNvSpPr/>
          <p:nvPr/>
        </p:nvSpPr>
        <p:spPr>
          <a:xfrm>
            <a:off x="4996440" y="296856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13,3</a:t>
            </a:r>
            <a:endParaRPr/>
          </a:p>
        </p:txBody>
      </p:sp>
      <p:sp>
        <p:nvSpPr>
          <p:cNvPr id="2534" name="CustomShape 42"/>
          <p:cNvSpPr/>
          <p:nvPr/>
        </p:nvSpPr>
        <p:spPr>
          <a:xfrm>
            <a:off x="6726240" y="27781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19</a:t>
            </a:r>
            <a:endParaRPr/>
          </a:p>
        </p:txBody>
      </p:sp>
      <p:sp>
        <p:nvSpPr>
          <p:cNvPr id="2535" name="CustomShape 43"/>
          <p:cNvSpPr/>
          <p:nvPr/>
        </p:nvSpPr>
        <p:spPr>
          <a:xfrm>
            <a:off x="6660360" y="297036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20,3</a:t>
            </a:r>
            <a:endParaRPr/>
          </a:p>
        </p:txBody>
      </p:sp>
      <p:sp>
        <p:nvSpPr>
          <p:cNvPr id="2536" name="CustomShape 44"/>
          <p:cNvSpPr/>
          <p:nvPr/>
        </p:nvSpPr>
        <p:spPr>
          <a:xfrm>
            <a:off x="2616840" y="21607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4</a:t>
            </a:r>
            <a:endParaRPr/>
          </a:p>
        </p:txBody>
      </p:sp>
      <p:sp>
        <p:nvSpPr>
          <p:cNvPr id="2537" name="CustomShape 45"/>
          <p:cNvSpPr/>
          <p:nvPr/>
        </p:nvSpPr>
        <p:spPr>
          <a:xfrm>
            <a:off x="2539440" y="235440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5,6</a:t>
            </a:r>
            <a:endParaRPr/>
          </a:p>
        </p:txBody>
      </p:sp>
      <p:sp>
        <p:nvSpPr>
          <p:cNvPr id="2538" name="CustomShape 46"/>
          <p:cNvSpPr/>
          <p:nvPr/>
        </p:nvSpPr>
        <p:spPr>
          <a:xfrm>
            <a:off x="3443760" y="277668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5</a:t>
            </a:r>
            <a:endParaRPr/>
          </a:p>
        </p:txBody>
      </p:sp>
      <p:sp>
        <p:nvSpPr>
          <p:cNvPr id="2539" name="CustomShape 47"/>
          <p:cNvSpPr/>
          <p:nvPr/>
        </p:nvSpPr>
        <p:spPr>
          <a:xfrm>
            <a:off x="3384000" y="297036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9,4</a:t>
            </a:r>
            <a:endParaRPr/>
          </a:p>
        </p:txBody>
      </p:sp>
      <p:sp>
        <p:nvSpPr>
          <p:cNvPr id="2540" name="CustomShape 48"/>
          <p:cNvSpPr/>
          <p:nvPr/>
        </p:nvSpPr>
        <p:spPr>
          <a:xfrm>
            <a:off x="1780200" y="27781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2541" name="CustomShape 49"/>
          <p:cNvSpPr/>
          <p:nvPr/>
        </p:nvSpPr>
        <p:spPr>
          <a:xfrm>
            <a:off x="1707480" y="297036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1,2</a:t>
            </a:r>
            <a:endParaRPr/>
          </a:p>
        </p:txBody>
      </p:sp>
      <p:sp>
        <p:nvSpPr>
          <p:cNvPr id="2542" name="CustomShape 50"/>
          <p:cNvSpPr/>
          <p:nvPr/>
        </p:nvSpPr>
        <p:spPr>
          <a:xfrm>
            <a:off x="7110360" y="339084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20</a:t>
            </a:r>
            <a:endParaRPr/>
          </a:p>
        </p:txBody>
      </p:sp>
      <p:sp>
        <p:nvSpPr>
          <p:cNvPr id="2543" name="CustomShape 51"/>
          <p:cNvSpPr/>
          <p:nvPr/>
        </p:nvSpPr>
        <p:spPr>
          <a:xfrm>
            <a:off x="6343560" y="339264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19</a:t>
            </a:r>
            <a:endParaRPr/>
          </a:p>
        </p:txBody>
      </p:sp>
      <p:sp>
        <p:nvSpPr>
          <p:cNvPr id="2544" name="CustomShape 52"/>
          <p:cNvSpPr/>
          <p:nvPr/>
        </p:nvSpPr>
        <p:spPr>
          <a:xfrm>
            <a:off x="5460840" y="339084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16</a:t>
            </a:r>
            <a:endParaRPr/>
          </a:p>
        </p:txBody>
      </p:sp>
      <p:sp>
        <p:nvSpPr>
          <p:cNvPr id="2545" name="CustomShape 53"/>
          <p:cNvSpPr/>
          <p:nvPr/>
        </p:nvSpPr>
        <p:spPr>
          <a:xfrm>
            <a:off x="4690800" y="339084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13</a:t>
            </a:r>
            <a:endParaRPr/>
          </a:p>
        </p:txBody>
      </p:sp>
      <p:sp>
        <p:nvSpPr>
          <p:cNvPr id="2546" name="CustomShape 54"/>
          <p:cNvSpPr/>
          <p:nvPr/>
        </p:nvSpPr>
        <p:spPr>
          <a:xfrm>
            <a:off x="3807360" y="339084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9</a:t>
            </a:r>
            <a:endParaRPr/>
          </a:p>
        </p:txBody>
      </p:sp>
      <p:sp>
        <p:nvSpPr>
          <p:cNvPr id="2547" name="CustomShape 55"/>
          <p:cNvSpPr/>
          <p:nvPr/>
        </p:nvSpPr>
        <p:spPr>
          <a:xfrm>
            <a:off x="3039120" y="339084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5</a:t>
            </a:r>
            <a:endParaRPr/>
          </a:p>
        </p:txBody>
      </p:sp>
      <p:sp>
        <p:nvSpPr>
          <p:cNvPr id="2548" name="CustomShape 56"/>
          <p:cNvSpPr/>
          <p:nvPr/>
        </p:nvSpPr>
        <p:spPr>
          <a:xfrm>
            <a:off x="2156400" y="339084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4</a:t>
            </a:r>
            <a:endParaRPr/>
          </a:p>
        </p:txBody>
      </p:sp>
      <p:sp>
        <p:nvSpPr>
          <p:cNvPr id="2549" name="CustomShape 57"/>
          <p:cNvSpPr/>
          <p:nvPr/>
        </p:nvSpPr>
        <p:spPr>
          <a:xfrm>
            <a:off x="2109240" y="358308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4,1</a:t>
            </a:r>
            <a:endParaRPr/>
          </a:p>
        </p:txBody>
      </p:sp>
      <p:sp>
        <p:nvSpPr>
          <p:cNvPr id="2550" name="CustomShape 58"/>
          <p:cNvSpPr/>
          <p:nvPr/>
        </p:nvSpPr>
        <p:spPr>
          <a:xfrm>
            <a:off x="1388160" y="339084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</a:t>
            </a:r>
            <a:endParaRPr/>
          </a:p>
        </p:txBody>
      </p:sp>
    </p:spTree>
  </p:cSld>
  <p:timing>
    <p:tnLst>
      <p:par>
        <p:cTn id="391" dur="indefinite" restart="never" nodeType="tmRoot">
          <p:childTnLst>
            <p:seq>
              <p:cTn id="3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552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553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D7CB387C-9CFC-43A1-8749-008EE10DF10E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54" name="TextShape 4"/>
          <p:cNvSpPr txBox="1"/>
          <p:nvPr/>
        </p:nvSpPr>
        <p:spPr>
          <a:xfrm>
            <a:off x="577800" y="3894120"/>
            <a:ext cx="7988040" cy="2707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Linear space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Insert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of 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(assuming fixed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-coordinate set):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Compare y with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-coordinate in root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Smaller: Recursively insert 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in subtree on path to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Bigger: Insert in root and recursively insert old point in subtree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(log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 N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update</a:t>
            </a:r>
            <a:endParaRPr/>
          </a:p>
        </p:txBody>
      </p:sp>
      <p:sp>
        <p:nvSpPr>
          <p:cNvPr id="2555" name="TextShape 5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Internal Priority Search Tree</a:t>
            </a:r>
            <a:endParaRPr/>
          </a:p>
        </p:txBody>
      </p:sp>
      <p:sp>
        <p:nvSpPr>
          <p:cNvPr id="2556" name="Line 6"/>
          <p:cNvSpPr/>
          <p:nvPr/>
        </p:nvSpPr>
        <p:spPr>
          <a:xfrm>
            <a:off x="4568760" y="1458720"/>
            <a:ext cx="1689120" cy="90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57" name="Line 7"/>
          <p:cNvSpPr/>
          <p:nvPr/>
        </p:nvSpPr>
        <p:spPr>
          <a:xfrm flipH="1">
            <a:off x="5432400" y="2358720"/>
            <a:ext cx="825480" cy="601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58" name="Line 8"/>
          <p:cNvSpPr/>
          <p:nvPr/>
        </p:nvSpPr>
        <p:spPr>
          <a:xfrm flipH="1">
            <a:off x="4983120" y="2935080"/>
            <a:ext cx="4237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59" name="Line 9"/>
          <p:cNvSpPr/>
          <p:nvPr/>
        </p:nvSpPr>
        <p:spPr>
          <a:xfrm flipH="1" flipV="1">
            <a:off x="5406840" y="2935080"/>
            <a:ext cx="4143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60" name="Line 10"/>
          <p:cNvSpPr/>
          <p:nvPr/>
        </p:nvSpPr>
        <p:spPr>
          <a:xfrm flipV="1">
            <a:off x="6670440" y="2935080"/>
            <a:ext cx="4255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61" name="Line 11"/>
          <p:cNvSpPr/>
          <p:nvPr/>
        </p:nvSpPr>
        <p:spPr>
          <a:xfrm>
            <a:off x="7095960" y="2935080"/>
            <a:ext cx="4125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62" name="Line 12"/>
          <p:cNvSpPr/>
          <p:nvPr/>
        </p:nvSpPr>
        <p:spPr>
          <a:xfrm>
            <a:off x="6244920" y="2347560"/>
            <a:ext cx="851040" cy="5875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63" name="CustomShape 13"/>
          <p:cNvSpPr/>
          <p:nvPr/>
        </p:nvSpPr>
        <p:spPr>
          <a:xfrm>
            <a:off x="5992920" y="212256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64" name="CustomShape 14"/>
          <p:cNvSpPr/>
          <p:nvPr/>
        </p:nvSpPr>
        <p:spPr>
          <a:xfrm>
            <a:off x="5148360" y="27367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65" name="CustomShape 15"/>
          <p:cNvSpPr/>
          <p:nvPr/>
        </p:nvSpPr>
        <p:spPr>
          <a:xfrm>
            <a:off x="4764240" y="335124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66" name="CustomShape 16"/>
          <p:cNvSpPr/>
          <p:nvPr/>
        </p:nvSpPr>
        <p:spPr>
          <a:xfrm>
            <a:off x="5532480" y="335124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67" name="CustomShape 17"/>
          <p:cNvSpPr/>
          <p:nvPr/>
        </p:nvSpPr>
        <p:spPr>
          <a:xfrm>
            <a:off x="6799320" y="27367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68" name="CustomShape 18"/>
          <p:cNvSpPr/>
          <p:nvPr/>
        </p:nvSpPr>
        <p:spPr>
          <a:xfrm>
            <a:off x="6415200" y="335124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69" name="CustomShape 19"/>
          <p:cNvSpPr/>
          <p:nvPr/>
        </p:nvSpPr>
        <p:spPr>
          <a:xfrm>
            <a:off x="7183440" y="335124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70" name="Line 20"/>
          <p:cNvSpPr/>
          <p:nvPr/>
        </p:nvSpPr>
        <p:spPr>
          <a:xfrm flipV="1">
            <a:off x="2852640" y="1458720"/>
            <a:ext cx="1687320" cy="900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71" name="Line 21"/>
          <p:cNvSpPr/>
          <p:nvPr/>
        </p:nvSpPr>
        <p:spPr>
          <a:xfrm flipH="1" flipV="1">
            <a:off x="2868480" y="2347560"/>
            <a:ext cx="850680" cy="5875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72" name="Line 22"/>
          <p:cNvSpPr/>
          <p:nvPr/>
        </p:nvSpPr>
        <p:spPr>
          <a:xfrm flipV="1">
            <a:off x="1604880" y="2935080"/>
            <a:ext cx="4255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73" name="Line 23"/>
          <p:cNvSpPr/>
          <p:nvPr/>
        </p:nvSpPr>
        <p:spPr>
          <a:xfrm flipV="1">
            <a:off x="2030400" y="2347560"/>
            <a:ext cx="838080" cy="5875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74" name="Line 24"/>
          <p:cNvSpPr/>
          <p:nvPr/>
        </p:nvSpPr>
        <p:spPr>
          <a:xfrm flipH="1" flipV="1">
            <a:off x="2030400" y="2935080"/>
            <a:ext cx="4125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75" name="Line 25"/>
          <p:cNvSpPr/>
          <p:nvPr/>
        </p:nvSpPr>
        <p:spPr>
          <a:xfrm flipH="1">
            <a:off x="3294000" y="2935080"/>
            <a:ext cx="4251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76" name="Line 26"/>
          <p:cNvSpPr/>
          <p:nvPr/>
        </p:nvSpPr>
        <p:spPr>
          <a:xfrm flipH="1" flipV="1">
            <a:off x="3719160" y="2935080"/>
            <a:ext cx="4129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577" name="CustomShape 27"/>
          <p:cNvSpPr/>
          <p:nvPr/>
        </p:nvSpPr>
        <p:spPr>
          <a:xfrm>
            <a:off x="2651040" y="212400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78" name="CustomShape 28"/>
          <p:cNvSpPr/>
          <p:nvPr/>
        </p:nvSpPr>
        <p:spPr>
          <a:xfrm>
            <a:off x="1806480" y="27385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79" name="CustomShape 29"/>
          <p:cNvSpPr/>
          <p:nvPr/>
        </p:nvSpPr>
        <p:spPr>
          <a:xfrm>
            <a:off x="1422360" y="335268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80" name="CustomShape 30"/>
          <p:cNvSpPr/>
          <p:nvPr/>
        </p:nvSpPr>
        <p:spPr>
          <a:xfrm>
            <a:off x="2190600" y="335268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81" name="CustomShape 31"/>
          <p:cNvSpPr/>
          <p:nvPr/>
        </p:nvSpPr>
        <p:spPr>
          <a:xfrm>
            <a:off x="3457440" y="27385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82" name="CustomShape 32"/>
          <p:cNvSpPr/>
          <p:nvPr/>
        </p:nvSpPr>
        <p:spPr>
          <a:xfrm>
            <a:off x="3073320" y="335268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83" name="CustomShape 33"/>
          <p:cNvSpPr/>
          <p:nvPr/>
        </p:nvSpPr>
        <p:spPr>
          <a:xfrm>
            <a:off x="3841920" y="335268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84" name="CustomShape 34"/>
          <p:cNvSpPr/>
          <p:nvPr/>
        </p:nvSpPr>
        <p:spPr>
          <a:xfrm>
            <a:off x="4303800" y="123984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585" name="CustomShape 35"/>
          <p:cNvSpPr/>
          <p:nvPr/>
        </p:nvSpPr>
        <p:spPr>
          <a:xfrm>
            <a:off x="4288320" y="123984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9</a:t>
            </a:r>
            <a:endParaRPr/>
          </a:p>
        </p:txBody>
      </p:sp>
      <p:sp>
        <p:nvSpPr>
          <p:cNvPr id="2586" name="CustomShape 36"/>
          <p:cNvSpPr/>
          <p:nvPr/>
        </p:nvSpPr>
        <p:spPr>
          <a:xfrm>
            <a:off x="4107240" y="1432080"/>
            <a:ext cx="8848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16.20</a:t>
            </a:r>
            <a:endParaRPr/>
          </a:p>
        </p:txBody>
      </p:sp>
      <p:sp>
        <p:nvSpPr>
          <p:cNvPr id="2587" name="CustomShape 37"/>
          <p:cNvSpPr/>
          <p:nvPr/>
        </p:nvSpPr>
        <p:spPr>
          <a:xfrm>
            <a:off x="3719520" y="2935440"/>
            <a:ext cx="412560" cy="674280"/>
          </a:xfrm>
          <a:prstGeom prst="rect">
            <a:avLst/>
          </a:prstGeom>
          <a:solidFill>
            <a:srgbClr val="ceff1c"/>
          </a:solidFill>
          <a:ln>
            <a:noFill/>
          </a:ln>
        </p:spPr>
      </p:sp>
      <p:sp>
        <p:nvSpPr>
          <p:cNvPr id="2588" name="CustomShape 38"/>
          <p:cNvSpPr/>
          <p:nvPr/>
        </p:nvSpPr>
        <p:spPr>
          <a:xfrm>
            <a:off x="5921280" y="216360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16</a:t>
            </a:r>
            <a:endParaRPr/>
          </a:p>
        </p:txBody>
      </p:sp>
      <p:sp>
        <p:nvSpPr>
          <p:cNvPr id="2589" name="CustomShape 39"/>
          <p:cNvSpPr/>
          <p:nvPr/>
        </p:nvSpPr>
        <p:spPr>
          <a:xfrm>
            <a:off x="5842800" y="235584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19,9</a:t>
            </a:r>
            <a:endParaRPr/>
          </a:p>
        </p:txBody>
      </p:sp>
      <p:sp>
        <p:nvSpPr>
          <p:cNvPr id="2590" name="CustomShape 40"/>
          <p:cNvSpPr/>
          <p:nvPr/>
        </p:nvSpPr>
        <p:spPr>
          <a:xfrm>
            <a:off x="5074920" y="27781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13</a:t>
            </a:r>
            <a:endParaRPr/>
          </a:p>
        </p:txBody>
      </p:sp>
      <p:sp>
        <p:nvSpPr>
          <p:cNvPr id="2591" name="CustomShape 41"/>
          <p:cNvSpPr/>
          <p:nvPr/>
        </p:nvSpPr>
        <p:spPr>
          <a:xfrm>
            <a:off x="4996440" y="296856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13,3</a:t>
            </a:r>
            <a:endParaRPr/>
          </a:p>
        </p:txBody>
      </p:sp>
      <p:sp>
        <p:nvSpPr>
          <p:cNvPr id="2592" name="CustomShape 42"/>
          <p:cNvSpPr/>
          <p:nvPr/>
        </p:nvSpPr>
        <p:spPr>
          <a:xfrm>
            <a:off x="6726240" y="27781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19</a:t>
            </a:r>
            <a:endParaRPr/>
          </a:p>
        </p:txBody>
      </p:sp>
      <p:sp>
        <p:nvSpPr>
          <p:cNvPr id="2593" name="CustomShape 43"/>
          <p:cNvSpPr/>
          <p:nvPr/>
        </p:nvSpPr>
        <p:spPr>
          <a:xfrm>
            <a:off x="6660360" y="297036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20,3</a:t>
            </a:r>
            <a:endParaRPr/>
          </a:p>
        </p:txBody>
      </p:sp>
      <p:sp>
        <p:nvSpPr>
          <p:cNvPr id="2594" name="CustomShape 44"/>
          <p:cNvSpPr/>
          <p:nvPr/>
        </p:nvSpPr>
        <p:spPr>
          <a:xfrm>
            <a:off x="2616840" y="21607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4</a:t>
            </a:r>
            <a:endParaRPr/>
          </a:p>
        </p:txBody>
      </p:sp>
      <p:sp>
        <p:nvSpPr>
          <p:cNvPr id="2595" name="CustomShape 45"/>
          <p:cNvSpPr/>
          <p:nvPr/>
        </p:nvSpPr>
        <p:spPr>
          <a:xfrm>
            <a:off x="2539440" y="235440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5,6</a:t>
            </a:r>
            <a:endParaRPr/>
          </a:p>
        </p:txBody>
      </p:sp>
      <p:sp>
        <p:nvSpPr>
          <p:cNvPr id="2596" name="CustomShape 46"/>
          <p:cNvSpPr/>
          <p:nvPr/>
        </p:nvSpPr>
        <p:spPr>
          <a:xfrm>
            <a:off x="3443760" y="277668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5</a:t>
            </a:r>
            <a:endParaRPr/>
          </a:p>
        </p:txBody>
      </p:sp>
      <p:sp>
        <p:nvSpPr>
          <p:cNvPr id="2597" name="CustomShape 47"/>
          <p:cNvSpPr/>
          <p:nvPr/>
        </p:nvSpPr>
        <p:spPr>
          <a:xfrm>
            <a:off x="3384000" y="297036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9,4</a:t>
            </a:r>
            <a:endParaRPr/>
          </a:p>
        </p:txBody>
      </p:sp>
      <p:sp>
        <p:nvSpPr>
          <p:cNvPr id="2598" name="CustomShape 48"/>
          <p:cNvSpPr/>
          <p:nvPr/>
        </p:nvSpPr>
        <p:spPr>
          <a:xfrm>
            <a:off x="1780200" y="27781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2599" name="CustomShape 49"/>
          <p:cNvSpPr/>
          <p:nvPr/>
        </p:nvSpPr>
        <p:spPr>
          <a:xfrm>
            <a:off x="1707480" y="297036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1,2</a:t>
            </a:r>
            <a:endParaRPr/>
          </a:p>
        </p:txBody>
      </p:sp>
      <p:sp>
        <p:nvSpPr>
          <p:cNvPr id="2600" name="CustomShape 50"/>
          <p:cNvSpPr/>
          <p:nvPr/>
        </p:nvSpPr>
        <p:spPr>
          <a:xfrm>
            <a:off x="7110360" y="339084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20</a:t>
            </a:r>
            <a:endParaRPr/>
          </a:p>
        </p:txBody>
      </p:sp>
      <p:sp>
        <p:nvSpPr>
          <p:cNvPr id="2601" name="CustomShape 51"/>
          <p:cNvSpPr/>
          <p:nvPr/>
        </p:nvSpPr>
        <p:spPr>
          <a:xfrm>
            <a:off x="6343560" y="339264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19</a:t>
            </a:r>
            <a:endParaRPr/>
          </a:p>
        </p:txBody>
      </p:sp>
      <p:sp>
        <p:nvSpPr>
          <p:cNvPr id="2602" name="CustomShape 52"/>
          <p:cNvSpPr/>
          <p:nvPr/>
        </p:nvSpPr>
        <p:spPr>
          <a:xfrm>
            <a:off x="5460840" y="339084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16</a:t>
            </a:r>
            <a:endParaRPr/>
          </a:p>
        </p:txBody>
      </p:sp>
      <p:sp>
        <p:nvSpPr>
          <p:cNvPr id="2603" name="CustomShape 53"/>
          <p:cNvSpPr/>
          <p:nvPr/>
        </p:nvSpPr>
        <p:spPr>
          <a:xfrm>
            <a:off x="4690800" y="339084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13</a:t>
            </a:r>
            <a:endParaRPr/>
          </a:p>
        </p:txBody>
      </p:sp>
      <p:sp>
        <p:nvSpPr>
          <p:cNvPr id="2604" name="CustomShape 54"/>
          <p:cNvSpPr/>
          <p:nvPr/>
        </p:nvSpPr>
        <p:spPr>
          <a:xfrm>
            <a:off x="3807360" y="339084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9</a:t>
            </a:r>
            <a:endParaRPr/>
          </a:p>
        </p:txBody>
      </p:sp>
      <p:sp>
        <p:nvSpPr>
          <p:cNvPr id="2605" name="CustomShape 55"/>
          <p:cNvSpPr/>
          <p:nvPr/>
        </p:nvSpPr>
        <p:spPr>
          <a:xfrm>
            <a:off x="3039120" y="339084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5</a:t>
            </a:r>
            <a:endParaRPr/>
          </a:p>
        </p:txBody>
      </p:sp>
      <p:sp>
        <p:nvSpPr>
          <p:cNvPr id="2606" name="CustomShape 56"/>
          <p:cNvSpPr/>
          <p:nvPr/>
        </p:nvSpPr>
        <p:spPr>
          <a:xfrm>
            <a:off x="2156400" y="339084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4</a:t>
            </a:r>
            <a:endParaRPr/>
          </a:p>
        </p:txBody>
      </p:sp>
      <p:sp>
        <p:nvSpPr>
          <p:cNvPr id="2607" name="CustomShape 57"/>
          <p:cNvSpPr/>
          <p:nvPr/>
        </p:nvSpPr>
        <p:spPr>
          <a:xfrm>
            <a:off x="2109240" y="358308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4,1</a:t>
            </a:r>
            <a:endParaRPr/>
          </a:p>
        </p:txBody>
      </p:sp>
      <p:sp>
        <p:nvSpPr>
          <p:cNvPr id="2608" name="CustomShape 58"/>
          <p:cNvSpPr/>
          <p:nvPr/>
        </p:nvSpPr>
        <p:spPr>
          <a:xfrm>
            <a:off x="1388160" y="339084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2609" name="CustomShape 59"/>
          <p:cNvSpPr/>
          <p:nvPr/>
        </p:nvSpPr>
        <p:spPr>
          <a:xfrm>
            <a:off x="775080" y="1393920"/>
            <a:ext cx="2156040" cy="425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Insert (10,21)</a:t>
            </a:r>
            <a:endParaRPr/>
          </a:p>
        </p:txBody>
      </p:sp>
      <p:sp>
        <p:nvSpPr>
          <p:cNvPr id="2610" name="CustomShape 60"/>
          <p:cNvSpPr/>
          <p:nvPr/>
        </p:nvSpPr>
        <p:spPr>
          <a:xfrm>
            <a:off x="3499200" y="1433520"/>
            <a:ext cx="8848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</a:rPr>
              <a:t>10,21</a:t>
            </a:r>
            <a:endParaRPr/>
          </a:p>
        </p:txBody>
      </p:sp>
    </p:spTree>
  </p:cSld>
  <p:timing>
    <p:tnLst>
      <p:par>
        <p:cTn id="393" dur="indefinite" restart="never" nodeType="tmRoot">
          <p:childTnLst>
            <p:seq>
              <p:cTn id="394" dur="indefinite" nodeType="mainSeq">
                <p:childTnLst>
                  <p:par>
                    <p:cTn id="395" nodeType="clickEffect" fill="hold">
                      <p:stCondLst>
                        <p:cond delay="0"/>
                      </p:stCondLst>
                      <p:childTnLst>
                        <p:par>
                          <p:cTn id="3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2000" fill="hold"/>
                                        <p:tgtEl>
                                          <p:spTgt spid="25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04" dur="2000" fill="hold"/>
                                        <p:tgtEl>
                                          <p:spTgt spid="2584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nodeType="clickEffect" fill="hold">
                      <p:stCondLst>
                        <p:cond delay="indefinite"/>
                      </p:stCondLst>
                      <p:childTnLst>
                        <p:par>
                          <p:cTn id="4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08" nodeType="with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09" nodeType="withEffect" fill="hold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410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411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2000" fill="hold"/>
                                        <p:tgtEl>
                                          <p:spTgt spid="25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13" dur="2000" fill="hold"/>
                                        <p:tgtEl>
                                          <p:spTgt spid="2563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414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2000" fill="hold"/>
                                        <p:tgtEl>
                                          <p:spTgt spid="25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16" dur="2000" fill="hold"/>
                                        <p:tgtEl>
                                          <p:spTgt spid="2584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417" nodeType="withEffect" fill="hold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nodeType="clickEffect" fill="hold">
                      <p:stCondLst>
                        <p:cond delay="indefinite"/>
                      </p:stCondLst>
                      <p:childTnLst>
                        <p:par>
                          <p:cTn id="4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click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21" nodeType="withEffect" fill="hold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22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2000" fill="hold"/>
                                        <p:tgtEl>
                                          <p:spTgt spid="25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24" dur="2000" fill="hold"/>
                                        <p:tgtEl>
                                          <p:spTgt spid="2563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426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2000" fill="hold"/>
                                        <p:tgtEl>
                                          <p:spTgt spid="25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28" dur="2000" fill="hold"/>
                                        <p:tgtEl>
                                          <p:spTgt spid="2567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nodeType="clickEffect" fill="hold">
                      <p:stCondLst>
                        <p:cond delay="indefinite"/>
                      </p:stCondLst>
                      <p:childTnLst>
                        <p:par>
                          <p:cTn id="4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32" nodeType="withEffect" fill="hold" presetClass="path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33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2000" fill="hold"/>
                                        <p:tgtEl>
                                          <p:spTgt spid="25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35" dur="2000" fill="hold"/>
                                        <p:tgtEl>
                                          <p:spTgt spid="2567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nodeType="clickEffect" fill="hold">
                      <p:stCondLst>
                        <p:cond delay="indefinite"/>
                      </p:stCondLst>
                      <p:childTnLst>
                        <p:par>
                          <p:cTn id="4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>
                                            <p:txEl>
                                              <p:pRg st="22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612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613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84E30782-B94D-46C3-81DA-99509ABA88ED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614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Internal Priority Search Tree</a:t>
            </a:r>
            <a:endParaRPr/>
          </a:p>
        </p:txBody>
      </p:sp>
      <p:sp>
        <p:nvSpPr>
          <p:cNvPr id="2615" name="TextShape 5"/>
          <p:cNvSpPr txBox="1"/>
          <p:nvPr/>
        </p:nvSpPr>
        <p:spPr>
          <a:xfrm>
            <a:off x="533520" y="4119480"/>
            <a:ext cx="8076960" cy="212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Query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with 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starting at root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Report point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if satisfying query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Visit both children of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if point reported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Always visit child(s) of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on path(s) to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and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(log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 N+T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query</a:t>
            </a:r>
            <a:endParaRPr/>
          </a:p>
        </p:txBody>
      </p:sp>
      <p:sp>
        <p:nvSpPr>
          <p:cNvPr id="2616" name="Line 6"/>
          <p:cNvSpPr/>
          <p:nvPr/>
        </p:nvSpPr>
        <p:spPr>
          <a:xfrm>
            <a:off x="4568760" y="1463400"/>
            <a:ext cx="1689120" cy="900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17" name="Line 7"/>
          <p:cNvSpPr/>
          <p:nvPr/>
        </p:nvSpPr>
        <p:spPr>
          <a:xfrm flipH="1">
            <a:off x="5432400" y="2363760"/>
            <a:ext cx="825480" cy="6015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18" name="Line 8"/>
          <p:cNvSpPr/>
          <p:nvPr/>
        </p:nvSpPr>
        <p:spPr>
          <a:xfrm flipH="1">
            <a:off x="4983120" y="2939760"/>
            <a:ext cx="4237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19" name="Line 9"/>
          <p:cNvSpPr/>
          <p:nvPr/>
        </p:nvSpPr>
        <p:spPr>
          <a:xfrm flipH="1" flipV="1">
            <a:off x="5406840" y="2939760"/>
            <a:ext cx="4143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20" name="Line 10"/>
          <p:cNvSpPr/>
          <p:nvPr/>
        </p:nvSpPr>
        <p:spPr>
          <a:xfrm flipV="1">
            <a:off x="6670440" y="2939760"/>
            <a:ext cx="4255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21" name="Line 11"/>
          <p:cNvSpPr/>
          <p:nvPr/>
        </p:nvSpPr>
        <p:spPr>
          <a:xfrm>
            <a:off x="7095960" y="2939760"/>
            <a:ext cx="4125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22" name="Line 12"/>
          <p:cNvSpPr/>
          <p:nvPr/>
        </p:nvSpPr>
        <p:spPr>
          <a:xfrm>
            <a:off x="6244920" y="2352600"/>
            <a:ext cx="851040" cy="587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23" name="Line 13"/>
          <p:cNvSpPr/>
          <p:nvPr/>
        </p:nvSpPr>
        <p:spPr>
          <a:xfrm flipV="1">
            <a:off x="2852640" y="1463400"/>
            <a:ext cx="1687320" cy="900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24" name="Line 14"/>
          <p:cNvSpPr/>
          <p:nvPr/>
        </p:nvSpPr>
        <p:spPr>
          <a:xfrm flipH="1" flipV="1">
            <a:off x="2868480" y="2352600"/>
            <a:ext cx="850680" cy="587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25" name="Line 15"/>
          <p:cNvSpPr/>
          <p:nvPr/>
        </p:nvSpPr>
        <p:spPr>
          <a:xfrm flipV="1">
            <a:off x="1604880" y="2939760"/>
            <a:ext cx="4255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26" name="Line 16"/>
          <p:cNvSpPr/>
          <p:nvPr/>
        </p:nvSpPr>
        <p:spPr>
          <a:xfrm flipV="1">
            <a:off x="2030400" y="2352600"/>
            <a:ext cx="838080" cy="587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27" name="Line 17"/>
          <p:cNvSpPr/>
          <p:nvPr/>
        </p:nvSpPr>
        <p:spPr>
          <a:xfrm flipH="1" flipV="1">
            <a:off x="2030400" y="2939760"/>
            <a:ext cx="4125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28" name="Line 18"/>
          <p:cNvSpPr/>
          <p:nvPr/>
        </p:nvSpPr>
        <p:spPr>
          <a:xfrm flipH="1">
            <a:off x="3294000" y="2939760"/>
            <a:ext cx="4251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29" name="Line 19"/>
          <p:cNvSpPr/>
          <p:nvPr/>
        </p:nvSpPr>
        <p:spPr>
          <a:xfrm flipH="1" flipV="1">
            <a:off x="3719160" y="2939760"/>
            <a:ext cx="4129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30" name="CustomShape 20"/>
          <p:cNvSpPr/>
          <p:nvPr/>
        </p:nvSpPr>
        <p:spPr>
          <a:xfrm>
            <a:off x="5992920" y="212724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31" name="CustomShape 21"/>
          <p:cNvSpPr/>
          <p:nvPr/>
        </p:nvSpPr>
        <p:spPr>
          <a:xfrm>
            <a:off x="5148360" y="274176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32" name="CustomShape 22"/>
          <p:cNvSpPr/>
          <p:nvPr/>
        </p:nvSpPr>
        <p:spPr>
          <a:xfrm>
            <a:off x="4764240" y="33559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33" name="CustomShape 23"/>
          <p:cNvSpPr/>
          <p:nvPr/>
        </p:nvSpPr>
        <p:spPr>
          <a:xfrm>
            <a:off x="5532480" y="33559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34" name="CustomShape 24"/>
          <p:cNvSpPr/>
          <p:nvPr/>
        </p:nvSpPr>
        <p:spPr>
          <a:xfrm>
            <a:off x="6799320" y="274176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35" name="CustomShape 25"/>
          <p:cNvSpPr/>
          <p:nvPr/>
        </p:nvSpPr>
        <p:spPr>
          <a:xfrm>
            <a:off x="6415200" y="33559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36" name="CustomShape 26"/>
          <p:cNvSpPr/>
          <p:nvPr/>
        </p:nvSpPr>
        <p:spPr>
          <a:xfrm>
            <a:off x="7183440" y="33559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37" name="CustomShape 27"/>
          <p:cNvSpPr/>
          <p:nvPr/>
        </p:nvSpPr>
        <p:spPr>
          <a:xfrm>
            <a:off x="2651040" y="212868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38" name="CustomShape 28"/>
          <p:cNvSpPr/>
          <p:nvPr/>
        </p:nvSpPr>
        <p:spPr>
          <a:xfrm>
            <a:off x="1806480" y="274320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39" name="CustomShape 29"/>
          <p:cNvSpPr/>
          <p:nvPr/>
        </p:nvSpPr>
        <p:spPr>
          <a:xfrm>
            <a:off x="1422360" y="33577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40" name="CustomShape 30"/>
          <p:cNvSpPr/>
          <p:nvPr/>
        </p:nvSpPr>
        <p:spPr>
          <a:xfrm>
            <a:off x="2190600" y="33577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41" name="CustomShape 31"/>
          <p:cNvSpPr/>
          <p:nvPr/>
        </p:nvSpPr>
        <p:spPr>
          <a:xfrm>
            <a:off x="3457440" y="274320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42" name="CustomShape 32"/>
          <p:cNvSpPr/>
          <p:nvPr/>
        </p:nvSpPr>
        <p:spPr>
          <a:xfrm>
            <a:off x="3073320" y="33577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43" name="CustomShape 33"/>
          <p:cNvSpPr/>
          <p:nvPr/>
        </p:nvSpPr>
        <p:spPr>
          <a:xfrm>
            <a:off x="3841920" y="33577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44" name="CustomShape 34"/>
          <p:cNvSpPr/>
          <p:nvPr/>
        </p:nvSpPr>
        <p:spPr>
          <a:xfrm>
            <a:off x="4303800" y="12445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645" name="CustomShape 35"/>
          <p:cNvSpPr/>
          <p:nvPr/>
        </p:nvSpPr>
        <p:spPr>
          <a:xfrm>
            <a:off x="4288320" y="1244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9</a:t>
            </a:r>
            <a:endParaRPr/>
          </a:p>
        </p:txBody>
      </p:sp>
      <p:sp>
        <p:nvSpPr>
          <p:cNvPr id="2646" name="CustomShape 36"/>
          <p:cNvSpPr/>
          <p:nvPr/>
        </p:nvSpPr>
        <p:spPr>
          <a:xfrm>
            <a:off x="4107240" y="1436760"/>
            <a:ext cx="8848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16.20</a:t>
            </a:r>
            <a:endParaRPr/>
          </a:p>
        </p:txBody>
      </p:sp>
      <p:sp>
        <p:nvSpPr>
          <p:cNvPr id="2647" name="CustomShape 37"/>
          <p:cNvSpPr/>
          <p:nvPr/>
        </p:nvSpPr>
        <p:spPr>
          <a:xfrm>
            <a:off x="3719520" y="2940120"/>
            <a:ext cx="412560" cy="674280"/>
          </a:xfrm>
          <a:prstGeom prst="rect">
            <a:avLst/>
          </a:prstGeom>
          <a:solidFill>
            <a:srgbClr val="ceff1c"/>
          </a:solidFill>
          <a:ln>
            <a:noFill/>
          </a:ln>
        </p:spPr>
      </p:sp>
      <p:sp>
        <p:nvSpPr>
          <p:cNvPr id="2648" name="CustomShape 38"/>
          <p:cNvSpPr/>
          <p:nvPr/>
        </p:nvSpPr>
        <p:spPr>
          <a:xfrm>
            <a:off x="5921280" y="216864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16</a:t>
            </a:r>
            <a:endParaRPr/>
          </a:p>
        </p:txBody>
      </p:sp>
      <p:sp>
        <p:nvSpPr>
          <p:cNvPr id="2649" name="CustomShape 39"/>
          <p:cNvSpPr/>
          <p:nvPr/>
        </p:nvSpPr>
        <p:spPr>
          <a:xfrm>
            <a:off x="5842800" y="236052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19,9</a:t>
            </a:r>
            <a:endParaRPr/>
          </a:p>
        </p:txBody>
      </p:sp>
      <p:sp>
        <p:nvSpPr>
          <p:cNvPr id="2650" name="CustomShape 40"/>
          <p:cNvSpPr/>
          <p:nvPr/>
        </p:nvSpPr>
        <p:spPr>
          <a:xfrm>
            <a:off x="5074920" y="278280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13</a:t>
            </a:r>
            <a:endParaRPr/>
          </a:p>
        </p:txBody>
      </p:sp>
      <p:sp>
        <p:nvSpPr>
          <p:cNvPr id="2651" name="CustomShape 41"/>
          <p:cNvSpPr/>
          <p:nvPr/>
        </p:nvSpPr>
        <p:spPr>
          <a:xfrm>
            <a:off x="4996440" y="297324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13,3</a:t>
            </a:r>
            <a:endParaRPr/>
          </a:p>
        </p:txBody>
      </p:sp>
      <p:sp>
        <p:nvSpPr>
          <p:cNvPr id="2652" name="CustomShape 42"/>
          <p:cNvSpPr/>
          <p:nvPr/>
        </p:nvSpPr>
        <p:spPr>
          <a:xfrm>
            <a:off x="6726240" y="278280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19</a:t>
            </a:r>
            <a:endParaRPr/>
          </a:p>
        </p:txBody>
      </p:sp>
      <p:sp>
        <p:nvSpPr>
          <p:cNvPr id="2653" name="CustomShape 43"/>
          <p:cNvSpPr/>
          <p:nvPr/>
        </p:nvSpPr>
        <p:spPr>
          <a:xfrm>
            <a:off x="6660360" y="297504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20,3</a:t>
            </a:r>
            <a:endParaRPr/>
          </a:p>
        </p:txBody>
      </p:sp>
      <p:sp>
        <p:nvSpPr>
          <p:cNvPr id="2654" name="CustomShape 44"/>
          <p:cNvSpPr/>
          <p:nvPr/>
        </p:nvSpPr>
        <p:spPr>
          <a:xfrm>
            <a:off x="2616840" y="216540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4</a:t>
            </a:r>
            <a:endParaRPr/>
          </a:p>
        </p:txBody>
      </p:sp>
      <p:sp>
        <p:nvSpPr>
          <p:cNvPr id="2655" name="CustomShape 45"/>
          <p:cNvSpPr/>
          <p:nvPr/>
        </p:nvSpPr>
        <p:spPr>
          <a:xfrm>
            <a:off x="2539440" y="235908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5,6</a:t>
            </a:r>
            <a:endParaRPr/>
          </a:p>
        </p:txBody>
      </p:sp>
      <p:sp>
        <p:nvSpPr>
          <p:cNvPr id="2656" name="CustomShape 46"/>
          <p:cNvSpPr/>
          <p:nvPr/>
        </p:nvSpPr>
        <p:spPr>
          <a:xfrm>
            <a:off x="3443760" y="278136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5</a:t>
            </a:r>
            <a:endParaRPr/>
          </a:p>
        </p:txBody>
      </p:sp>
      <p:sp>
        <p:nvSpPr>
          <p:cNvPr id="2657" name="CustomShape 47"/>
          <p:cNvSpPr/>
          <p:nvPr/>
        </p:nvSpPr>
        <p:spPr>
          <a:xfrm>
            <a:off x="3384000" y="297504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9,4</a:t>
            </a:r>
            <a:endParaRPr/>
          </a:p>
        </p:txBody>
      </p:sp>
      <p:sp>
        <p:nvSpPr>
          <p:cNvPr id="2658" name="CustomShape 48"/>
          <p:cNvSpPr/>
          <p:nvPr/>
        </p:nvSpPr>
        <p:spPr>
          <a:xfrm>
            <a:off x="1780200" y="278280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2659" name="CustomShape 49"/>
          <p:cNvSpPr/>
          <p:nvPr/>
        </p:nvSpPr>
        <p:spPr>
          <a:xfrm>
            <a:off x="1707480" y="297504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1,2</a:t>
            </a:r>
            <a:endParaRPr/>
          </a:p>
        </p:txBody>
      </p:sp>
      <p:sp>
        <p:nvSpPr>
          <p:cNvPr id="2660" name="CustomShape 50"/>
          <p:cNvSpPr/>
          <p:nvPr/>
        </p:nvSpPr>
        <p:spPr>
          <a:xfrm>
            <a:off x="7110360" y="33955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20</a:t>
            </a:r>
            <a:endParaRPr/>
          </a:p>
        </p:txBody>
      </p:sp>
      <p:sp>
        <p:nvSpPr>
          <p:cNvPr id="2661" name="CustomShape 51"/>
          <p:cNvSpPr/>
          <p:nvPr/>
        </p:nvSpPr>
        <p:spPr>
          <a:xfrm>
            <a:off x="6343560" y="33973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19</a:t>
            </a:r>
            <a:endParaRPr/>
          </a:p>
        </p:txBody>
      </p:sp>
      <p:sp>
        <p:nvSpPr>
          <p:cNvPr id="2662" name="CustomShape 52"/>
          <p:cNvSpPr/>
          <p:nvPr/>
        </p:nvSpPr>
        <p:spPr>
          <a:xfrm>
            <a:off x="5460840" y="33955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16</a:t>
            </a:r>
            <a:endParaRPr/>
          </a:p>
        </p:txBody>
      </p:sp>
      <p:sp>
        <p:nvSpPr>
          <p:cNvPr id="2663" name="CustomShape 53"/>
          <p:cNvSpPr/>
          <p:nvPr/>
        </p:nvSpPr>
        <p:spPr>
          <a:xfrm>
            <a:off x="4690800" y="33955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13</a:t>
            </a:r>
            <a:endParaRPr/>
          </a:p>
        </p:txBody>
      </p:sp>
      <p:sp>
        <p:nvSpPr>
          <p:cNvPr id="2664" name="CustomShape 54"/>
          <p:cNvSpPr/>
          <p:nvPr/>
        </p:nvSpPr>
        <p:spPr>
          <a:xfrm>
            <a:off x="3807360" y="3395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9</a:t>
            </a:r>
            <a:endParaRPr/>
          </a:p>
        </p:txBody>
      </p:sp>
      <p:sp>
        <p:nvSpPr>
          <p:cNvPr id="2665" name="CustomShape 55"/>
          <p:cNvSpPr/>
          <p:nvPr/>
        </p:nvSpPr>
        <p:spPr>
          <a:xfrm>
            <a:off x="3039120" y="3395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5</a:t>
            </a:r>
            <a:endParaRPr/>
          </a:p>
        </p:txBody>
      </p:sp>
      <p:sp>
        <p:nvSpPr>
          <p:cNvPr id="2666" name="CustomShape 56"/>
          <p:cNvSpPr/>
          <p:nvPr/>
        </p:nvSpPr>
        <p:spPr>
          <a:xfrm>
            <a:off x="2156400" y="3395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4</a:t>
            </a:r>
            <a:endParaRPr/>
          </a:p>
        </p:txBody>
      </p:sp>
      <p:sp>
        <p:nvSpPr>
          <p:cNvPr id="2667" name="CustomShape 57"/>
          <p:cNvSpPr/>
          <p:nvPr/>
        </p:nvSpPr>
        <p:spPr>
          <a:xfrm>
            <a:off x="2109240" y="358776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4,1</a:t>
            </a:r>
            <a:endParaRPr/>
          </a:p>
        </p:txBody>
      </p:sp>
      <p:sp>
        <p:nvSpPr>
          <p:cNvPr id="2668" name="CustomShape 58"/>
          <p:cNvSpPr/>
          <p:nvPr/>
        </p:nvSpPr>
        <p:spPr>
          <a:xfrm>
            <a:off x="1388160" y="3395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2669" name="CustomShape 59"/>
          <p:cNvSpPr/>
          <p:nvPr/>
        </p:nvSpPr>
        <p:spPr>
          <a:xfrm>
            <a:off x="1244520" y="1163520"/>
            <a:ext cx="642600" cy="720360"/>
          </a:xfrm>
          <a:prstGeom prst="rect">
            <a:avLst/>
          </a:prstGeom>
          <a:blipFill>
            <a:blip r:embed="rId1"/>
            <a:tile/>
          </a:blipFill>
          <a:ln w="12600">
            <a:solidFill>
              <a:srgbClr val="000000"/>
            </a:solidFill>
            <a:miter/>
          </a:ln>
        </p:spPr>
      </p:sp>
      <p:sp>
        <p:nvSpPr>
          <p:cNvPr id="2670" name="Line 60"/>
          <p:cNvSpPr/>
          <p:nvPr/>
        </p:nvSpPr>
        <p:spPr>
          <a:xfrm>
            <a:off x="852480" y="1123920"/>
            <a:ext cx="0" cy="12999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71" name="CustomShape 61"/>
          <p:cNvSpPr/>
          <p:nvPr/>
        </p:nvSpPr>
        <p:spPr>
          <a:xfrm>
            <a:off x="830160" y="1123920"/>
            <a:ext cx="41040" cy="6012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672" name="CustomShape 62"/>
          <p:cNvSpPr/>
          <p:nvPr/>
        </p:nvSpPr>
        <p:spPr>
          <a:xfrm>
            <a:off x="1095480" y="1317600"/>
            <a:ext cx="122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673" name="CustomShape 63"/>
          <p:cNvSpPr/>
          <p:nvPr/>
        </p:nvSpPr>
        <p:spPr>
          <a:xfrm>
            <a:off x="1467000" y="1623960"/>
            <a:ext cx="12240" cy="140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674" name="CustomShape 64"/>
          <p:cNvSpPr/>
          <p:nvPr/>
        </p:nvSpPr>
        <p:spPr>
          <a:xfrm>
            <a:off x="1467000" y="1704960"/>
            <a:ext cx="12240" cy="122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675" name="CustomShape 65"/>
          <p:cNvSpPr/>
          <p:nvPr/>
        </p:nvSpPr>
        <p:spPr>
          <a:xfrm>
            <a:off x="1065240" y="1704960"/>
            <a:ext cx="140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676" name="CustomShape 66"/>
          <p:cNvSpPr/>
          <p:nvPr/>
        </p:nvSpPr>
        <p:spPr>
          <a:xfrm>
            <a:off x="2068560" y="1704960"/>
            <a:ext cx="122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677" name="CustomShape 67"/>
          <p:cNvSpPr/>
          <p:nvPr/>
        </p:nvSpPr>
        <p:spPr>
          <a:xfrm>
            <a:off x="2068560" y="2117880"/>
            <a:ext cx="122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678" name="CustomShape 68"/>
          <p:cNvSpPr/>
          <p:nvPr/>
        </p:nvSpPr>
        <p:spPr>
          <a:xfrm>
            <a:off x="1897200" y="2117880"/>
            <a:ext cx="122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679" name="CustomShape 69"/>
          <p:cNvSpPr/>
          <p:nvPr/>
        </p:nvSpPr>
        <p:spPr>
          <a:xfrm>
            <a:off x="1897200" y="2038320"/>
            <a:ext cx="122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680" name="CustomShape 70"/>
          <p:cNvSpPr/>
          <p:nvPr/>
        </p:nvSpPr>
        <p:spPr>
          <a:xfrm>
            <a:off x="1897200" y="1917720"/>
            <a:ext cx="122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681" name="CustomShape 71"/>
          <p:cNvSpPr/>
          <p:nvPr/>
        </p:nvSpPr>
        <p:spPr>
          <a:xfrm>
            <a:off x="1566720" y="1811160"/>
            <a:ext cx="14040" cy="140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682" name="CustomShape 72"/>
          <p:cNvSpPr/>
          <p:nvPr/>
        </p:nvSpPr>
        <p:spPr>
          <a:xfrm>
            <a:off x="1380960" y="2038320"/>
            <a:ext cx="140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683" name="CustomShape 73"/>
          <p:cNvSpPr/>
          <p:nvPr/>
        </p:nvSpPr>
        <p:spPr>
          <a:xfrm>
            <a:off x="1279440" y="2130480"/>
            <a:ext cx="1548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684" name="CustomShape 74"/>
          <p:cNvSpPr/>
          <p:nvPr/>
        </p:nvSpPr>
        <p:spPr>
          <a:xfrm>
            <a:off x="1996920" y="2278080"/>
            <a:ext cx="122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685" name="CustomShape 75"/>
          <p:cNvSpPr/>
          <p:nvPr/>
        </p:nvSpPr>
        <p:spPr>
          <a:xfrm>
            <a:off x="1809720" y="2158920"/>
            <a:ext cx="140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686" name="CustomShape 76"/>
          <p:cNvSpPr/>
          <p:nvPr/>
        </p:nvSpPr>
        <p:spPr>
          <a:xfrm>
            <a:off x="1666800" y="2359080"/>
            <a:ext cx="140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687" name="CustomShape 77"/>
          <p:cNvSpPr/>
          <p:nvPr/>
        </p:nvSpPr>
        <p:spPr>
          <a:xfrm>
            <a:off x="1695600" y="1584360"/>
            <a:ext cx="14040" cy="122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688" name="CustomShape 78"/>
          <p:cNvSpPr/>
          <p:nvPr/>
        </p:nvSpPr>
        <p:spPr>
          <a:xfrm>
            <a:off x="1809720" y="1450800"/>
            <a:ext cx="14040" cy="122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689" name="CustomShape 79"/>
          <p:cNvSpPr/>
          <p:nvPr/>
        </p:nvSpPr>
        <p:spPr>
          <a:xfrm>
            <a:off x="1638360" y="1317600"/>
            <a:ext cx="14040" cy="122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2690" name="CustomShape 80"/>
          <p:cNvSpPr/>
          <p:nvPr/>
        </p:nvSpPr>
        <p:spPr>
          <a:xfrm>
            <a:off x="1295280" y="2158920"/>
            <a:ext cx="140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691" name="CustomShape 81"/>
          <p:cNvSpPr/>
          <p:nvPr/>
        </p:nvSpPr>
        <p:spPr>
          <a:xfrm>
            <a:off x="1179360" y="1998720"/>
            <a:ext cx="1548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2692" name="Line 82"/>
          <p:cNvSpPr/>
          <p:nvPr/>
        </p:nvSpPr>
        <p:spPr>
          <a:xfrm>
            <a:off x="1244520" y="1163520"/>
            <a:ext cx="642960" cy="144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2693" name="Line 83"/>
          <p:cNvSpPr/>
          <p:nvPr/>
        </p:nvSpPr>
        <p:spPr>
          <a:xfrm>
            <a:off x="1244520" y="1884240"/>
            <a:ext cx="1440" cy="5349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694" name="Line 84"/>
          <p:cNvSpPr/>
          <p:nvPr/>
        </p:nvSpPr>
        <p:spPr>
          <a:xfrm>
            <a:off x="1887480" y="1884240"/>
            <a:ext cx="1440" cy="5349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695" name="Line 85"/>
          <p:cNvSpPr/>
          <p:nvPr/>
        </p:nvSpPr>
        <p:spPr>
          <a:xfrm flipH="1">
            <a:off x="844200" y="1884240"/>
            <a:ext cx="400320" cy="1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696" name="CustomShape 86"/>
          <p:cNvSpPr/>
          <p:nvPr/>
        </p:nvSpPr>
        <p:spPr>
          <a:xfrm>
            <a:off x="467280" y="1765440"/>
            <a:ext cx="567360" cy="2743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4</a:t>
            </a:r>
            <a:endParaRPr/>
          </a:p>
        </p:txBody>
      </p:sp>
      <p:sp>
        <p:nvSpPr>
          <p:cNvPr id="2697" name="CustomShape 87"/>
          <p:cNvSpPr/>
          <p:nvPr/>
        </p:nvSpPr>
        <p:spPr>
          <a:xfrm>
            <a:off x="1505160" y="2440080"/>
            <a:ext cx="682200" cy="2743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19</a:t>
            </a:r>
            <a:endParaRPr/>
          </a:p>
        </p:txBody>
      </p:sp>
      <p:sp>
        <p:nvSpPr>
          <p:cNvPr id="2698" name="Line 88"/>
          <p:cNvSpPr/>
          <p:nvPr/>
        </p:nvSpPr>
        <p:spPr>
          <a:xfrm>
            <a:off x="844200" y="2419200"/>
            <a:ext cx="1473480" cy="1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99" name="CustomShape 89"/>
          <p:cNvSpPr/>
          <p:nvPr/>
        </p:nvSpPr>
        <p:spPr>
          <a:xfrm>
            <a:off x="2254320" y="2398680"/>
            <a:ext cx="63000" cy="4104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700" name="CustomShape 90"/>
          <p:cNvSpPr/>
          <p:nvPr/>
        </p:nvSpPr>
        <p:spPr>
          <a:xfrm>
            <a:off x="951480" y="2441520"/>
            <a:ext cx="567360" cy="2743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4</a:t>
            </a:r>
            <a:endParaRPr/>
          </a:p>
        </p:txBody>
      </p:sp>
    </p:spTree>
  </p:cSld>
  <p:timing>
    <p:tnLst>
      <p:par>
        <p:cTn id="440" dur="indefinite" restart="never" nodeType="tmRoot">
          <p:childTnLst>
            <p:seq>
              <p:cTn id="441" dur="indefinite" nodeType="mainSeq">
                <p:childTnLst>
                  <p:par>
                    <p:cTn id="442" nodeType="clickEffect" fill="hold">
                      <p:stCondLst>
                        <p:cond delay="indefinite"/>
                      </p:stCondLst>
                      <p:childTnLst>
                        <p:par>
                          <p:cTn id="4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2000" fill="hold"/>
                                        <p:tgtEl>
                                          <p:spTgt spid="26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46" dur="2000" fill="hold"/>
                                        <p:tgtEl>
                                          <p:spTgt spid="2644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nodeType="clickEffect" fill="hold">
                      <p:stCondLst>
                        <p:cond delay="indefinite"/>
                      </p:stCondLst>
                      <p:childTnLst>
                        <p:par>
                          <p:cTn id="4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450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451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2000" fill="hold"/>
                                        <p:tgtEl>
                                          <p:spTgt spid="26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53" dur="2000" fill="hold"/>
                                        <p:tgtEl>
                                          <p:spTgt spid="2630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454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2000" fill="hold"/>
                                        <p:tgtEl>
                                          <p:spTgt spid="26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56" dur="2000" fill="hold"/>
                                        <p:tgtEl>
                                          <p:spTgt spid="2637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nodeType="clickEffect" fill="hold">
                      <p:stCondLst>
                        <p:cond delay="indefinite"/>
                      </p:stCondLst>
                      <p:childTnLst>
                        <p:par>
                          <p:cTn id="4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460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461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2000" fill="hold"/>
                                        <p:tgtEl>
                                          <p:spTgt spid="26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63" dur="2000" fill="hold"/>
                                        <p:tgtEl>
                                          <p:spTgt spid="2638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464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2000" fill="hold"/>
                                        <p:tgtEl>
                                          <p:spTgt spid="26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66" dur="2000" fill="hold"/>
                                        <p:tgtEl>
                                          <p:spTgt spid="2641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nodeType="clickEffect" fill="hold">
                      <p:stCondLst>
                        <p:cond delay="indefinite"/>
                      </p:stCondLst>
                      <p:childTnLst>
                        <p:par>
                          <p:cTn id="4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freeze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indefinite"/>
                                        <p:tgtEl>
                                          <p:spTgt spid="26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71" dur="indefinite"/>
                                        <p:tgtEl>
                                          <p:spTgt spid="26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72" dur="indefinite"/>
                                        <p:tgtEl>
                                          <p:spTgt spid="26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nodeType="clickEffect" fill="hold">
                      <p:stCondLst>
                        <p:cond delay="indefinite"/>
                      </p:stCondLst>
                      <p:childTnLst>
                        <p:par>
                          <p:cTn id="4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20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77" dur="2000" fill="hold"/>
                                        <p:tgtEl>
                                          <p:spTgt spid="2640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nodeType="clickEffect" fill="hold">
                      <p:stCondLst>
                        <p:cond delay="indefinite"/>
                      </p:stCondLst>
                      <p:childTnLst>
                        <p:par>
                          <p:cTn id="4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0" nodeType="click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481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482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2000" fill="hold"/>
                                        <p:tgtEl>
                                          <p:spTgt spid="26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84" dur="2000" fill="hold"/>
                                        <p:tgtEl>
                                          <p:spTgt spid="2642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485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2000" fill="hold"/>
                                        <p:tgtEl>
                                          <p:spTgt spid="26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87" dur="2000" fill="hold"/>
                                        <p:tgtEl>
                                          <p:spTgt spid="2643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nodeType="clickEffect" fill="hold">
                      <p:stCondLst>
                        <p:cond delay="indefinite"/>
                      </p:stCondLst>
                      <p:childTnLst>
                        <p:par>
                          <p:cTn id="4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0" nodeType="click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491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492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2000" fill="hold"/>
                                        <p:tgtEl>
                                          <p:spTgt spid="26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94" dur="2000" fill="hold"/>
                                        <p:tgtEl>
                                          <p:spTgt spid="2631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495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2000" fill="hold"/>
                                        <p:tgtEl>
                                          <p:spTgt spid="26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97" dur="2000" fill="hold"/>
                                        <p:tgtEl>
                                          <p:spTgt spid="2634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nodeType="clickEffect" fill="hold">
                      <p:stCondLst>
                        <p:cond delay="indefinite"/>
                      </p:stCondLst>
                      <p:childTnLst>
                        <p:par>
                          <p:cTn id="4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0" nodeType="clickEffect" fill="freeze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indefinite"/>
                                        <p:tgtEl>
                                          <p:spTgt spid="26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02" dur="indefinite"/>
                                        <p:tgtEl>
                                          <p:spTgt spid="26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03" dur="indefinite"/>
                                        <p:tgtEl>
                                          <p:spTgt spid="26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nodeType="clickEffect" fill="hold">
                      <p:stCondLst>
                        <p:cond delay="indefinite"/>
                      </p:stCondLst>
                      <p:childTnLst>
                        <p:par>
                          <p:cTn id="5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6" nodeType="clickEffect" fill="freeze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indefinite"/>
                                        <p:tgtEl>
                                          <p:spTgt spid="26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08" dur="indefinite"/>
                                        <p:tgtEl>
                                          <p:spTgt spid="26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09" dur="indefinite"/>
                                        <p:tgtEl>
                                          <p:spTgt spid="26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nodeType="clickEffect" fill="hold">
                      <p:stCondLst>
                        <p:cond delay="indefinite"/>
                      </p:stCondLst>
                      <p:childTnLst>
                        <p:par>
                          <p:cTn id="5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2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2000" fill="hold"/>
                                        <p:tgtEl>
                                          <p:spTgt spid="26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14" dur="2000" fill="hold"/>
                                        <p:tgtEl>
                                          <p:spTgt spid="2635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nodeType="clickEffect" fill="hold">
                      <p:stCondLst>
                        <p:cond delay="indefinite"/>
                      </p:stCondLst>
                      <p:childTnLst>
                        <p:par>
                          <p:cTn id="5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>
                                            <p:txEl>
                                              <p:pRg st="17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702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703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AA86C2B-AD21-44CC-9A33-C683BFF6272A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704" name="TextShape 4"/>
          <p:cNvSpPr txBox="1"/>
          <p:nvPr/>
        </p:nvSpPr>
        <p:spPr>
          <a:xfrm>
            <a:off x="533520" y="4068720"/>
            <a:ext cx="8076960" cy="2179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Natural idea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Block tree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Problem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I/Os to follow paths to to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and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But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 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I/Os may be used to visit other nodes (“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overshooting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”)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query </a:t>
            </a:r>
            <a:endParaRPr/>
          </a:p>
        </p:txBody>
      </p:sp>
      <p:sp>
        <p:nvSpPr>
          <p:cNvPr id="2705" name="TextShape 5"/>
          <p:cNvSpPr txBox="1"/>
          <p:nvPr/>
        </p:nvSpPr>
        <p:spPr>
          <a:xfrm>
            <a:off x="685800" y="6714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Externalizing Priority Search Tree</a:t>
            </a:r>
            <a:endParaRPr/>
          </a:p>
        </p:txBody>
      </p:sp>
      <p:sp>
        <p:nvSpPr>
          <p:cNvPr id="2706" name="Line 6"/>
          <p:cNvSpPr/>
          <p:nvPr/>
        </p:nvSpPr>
        <p:spPr>
          <a:xfrm>
            <a:off x="4568760" y="1463400"/>
            <a:ext cx="1689120" cy="900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07" name="Line 7"/>
          <p:cNvSpPr/>
          <p:nvPr/>
        </p:nvSpPr>
        <p:spPr>
          <a:xfrm flipH="1">
            <a:off x="5432400" y="2363760"/>
            <a:ext cx="825480" cy="6015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08" name="Line 8"/>
          <p:cNvSpPr/>
          <p:nvPr/>
        </p:nvSpPr>
        <p:spPr>
          <a:xfrm flipH="1">
            <a:off x="4983120" y="2939760"/>
            <a:ext cx="4237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09" name="Line 9"/>
          <p:cNvSpPr/>
          <p:nvPr/>
        </p:nvSpPr>
        <p:spPr>
          <a:xfrm flipH="1" flipV="1">
            <a:off x="5406840" y="2939760"/>
            <a:ext cx="4143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10" name="Line 10"/>
          <p:cNvSpPr/>
          <p:nvPr/>
        </p:nvSpPr>
        <p:spPr>
          <a:xfrm flipV="1">
            <a:off x="6670440" y="2939760"/>
            <a:ext cx="4255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11" name="Line 11"/>
          <p:cNvSpPr/>
          <p:nvPr/>
        </p:nvSpPr>
        <p:spPr>
          <a:xfrm>
            <a:off x="7095960" y="2939760"/>
            <a:ext cx="4125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12" name="Line 12"/>
          <p:cNvSpPr/>
          <p:nvPr/>
        </p:nvSpPr>
        <p:spPr>
          <a:xfrm>
            <a:off x="6244920" y="2352600"/>
            <a:ext cx="851040" cy="587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13" name="Line 13"/>
          <p:cNvSpPr/>
          <p:nvPr/>
        </p:nvSpPr>
        <p:spPr>
          <a:xfrm flipV="1">
            <a:off x="2852640" y="1463400"/>
            <a:ext cx="1687320" cy="900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14" name="Line 14"/>
          <p:cNvSpPr/>
          <p:nvPr/>
        </p:nvSpPr>
        <p:spPr>
          <a:xfrm flipH="1" flipV="1">
            <a:off x="2868480" y="2352600"/>
            <a:ext cx="850680" cy="587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15" name="Line 15"/>
          <p:cNvSpPr/>
          <p:nvPr/>
        </p:nvSpPr>
        <p:spPr>
          <a:xfrm flipV="1">
            <a:off x="1604880" y="2939760"/>
            <a:ext cx="4255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16" name="Line 16"/>
          <p:cNvSpPr/>
          <p:nvPr/>
        </p:nvSpPr>
        <p:spPr>
          <a:xfrm flipV="1">
            <a:off x="2030400" y="2352600"/>
            <a:ext cx="838080" cy="587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17" name="Line 17"/>
          <p:cNvSpPr/>
          <p:nvPr/>
        </p:nvSpPr>
        <p:spPr>
          <a:xfrm flipH="1" flipV="1">
            <a:off x="2030400" y="2939760"/>
            <a:ext cx="4125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18" name="Line 18"/>
          <p:cNvSpPr/>
          <p:nvPr/>
        </p:nvSpPr>
        <p:spPr>
          <a:xfrm flipH="1">
            <a:off x="3294000" y="2939760"/>
            <a:ext cx="4251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19" name="Line 19"/>
          <p:cNvSpPr/>
          <p:nvPr/>
        </p:nvSpPr>
        <p:spPr>
          <a:xfrm flipH="1" flipV="1">
            <a:off x="3719160" y="2939760"/>
            <a:ext cx="4129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20" name="CustomShape 20"/>
          <p:cNvSpPr/>
          <p:nvPr/>
        </p:nvSpPr>
        <p:spPr>
          <a:xfrm>
            <a:off x="5992920" y="212724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21" name="CustomShape 21"/>
          <p:cNvSpPr/>
          <p:nvPr/>
        </p:nvSpPr>
        <p:spPr>
          <a:xfrm>
            <a:off x="5148360" y="274176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22" name="CustomShape 22"/>
          <p:cNvSpPr/>
          <p:nvPr/>
        </p:nvSpPr>
        <p:spPr>
          <a:xfrm>
            <a:off x="4764240" y="33559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723" name="CustomShape 23"/>
          <p:cNvSpPr/>
          <p:nvPr/>
        </p:nvSpPr>
        <p:spPr>
          <a:xfrm>
            <a:off x="5532480" y="33559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724" name="CustomShape 24"/>
          <p:cNvSpPr/>
          <p:nvPr/>
        </p:nvSpPr>
        <p:spPr>
          <a:xfrm>
            <a:off x="6799320" y="274176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25" name="CustomShape 25"/>
          <p:cNvSpPr/>
          <p:nvPr/>
        </p:nvSpPr>
        <p:spPr>
          <a:xfrm>
            <a:off x="6415200" y="335592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26" name="CustomShape 26"/>
          <p:cNvSpPr/>
          <p:nvPr/>
        </p:nvSpPr>
        <p:spPr>
          <a:xfrm>
            <a:off x="7183440" y="33559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727" name="CustomShape 27"/>
          <p:cNvSpPr/>
          <p:nvPr/>
        </p:nvSpPr>
        <p:spPr>
          <a:xfrm>
            <a:off x="2651040" y="212868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28" name="CustomShape 28"/>
          <p:cNvSpPr/>
          <p:nvPr/>
        </p:nvSpPr>
        <p:spPr>
          <a:xfrm>
            <a:off x="1806480" y="274320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29" name="CustomShape 29"/>
          <p:cNvSpPr/>
          <p:nvPr/>
        </p:nvSpPr>
        <p:spPr>
          <a:xfrm>
            <a:off x="1422360" y="33577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730" name="CustomShape 30"/>
          <p:cNvSpPr/>
          <p:nvPr/>
        </p:nvSpPr>
        <p:spPr>
          <a:xfrm>
            <a:off x="2190600" y="335772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31" name="CustomShape 31"/>
          <p:cNvSpPr/>
          <p:nvPr/>
        </p:nvSpPr>
        <p:spPr>
          <a:xfrm>
            <a:off x="3457440" y="274320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32" name="CustomShape 32"/>
          <p:cNvSpPr/>
          <p:nvPr/>
        </p:nvSpPr>
        <p:spPr>
          <a:xfrm>
            <a:off x="3073320" y="335772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33" name="CustomShape 33"/>
          <p:cNvSpPr/>
          <p:nvPr/>
        </p:nvSpPr>
        <p:spPr>
          <a:xfrm>
            <a:off x="3841920" y="335772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34" name="CustomShape 34"/>
          <p:cNvSpPr/>
          <p:nvPr/>
        </p:nvSpPr>
        <p:spPr>
          <a:xfrm>
            <a:off x="4303800" y="124452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35" name="CustomShape 35"/>
          <p:cNvSpPr/>
          <p:nvPr/>
        </p:nvSpPr>
        <p:spPr>
          <a:xfrm>
            <a:off x="4288320" y="1244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9</a:t>
            </a:r>
            <a:endParaRPr/>
          </a:p>
        </p:txBody>
      </p:sp>
      <p:sp>
        <p:nvSpPr>
          <p:cNvPr id="2736" name="CustomShape 36"/>
          <p:cNvSpPr/>
          <p:nvPr/>
        </p:nvSpPr>
        <p:spPr>
          <a:xfrm>
            <a:off x="4107240" y="1436760"/>
            <a:ext cx="8848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16.20</a:t>
            </a:r>
            <a:endParaRPr/>
          </a:p>
        </p:txBody>
      </p:sp>
      <p:sp>
        <p:nvSpPr>
          <p:cNvPr id="2737" name="CustomShape 37"/>
          <p:cNvSpPr/>
          <p:nvPr/>
        </p:nvSpPr>
        <p:spPr>
          <a:xfrm>
            <a:off x="3719520" y="2940120"/>
            <a:ext cx="412560" cy="674280"/>
          </a:xfrm>
          <a:prstGeom prst="rect">
            <a:avLst/>
          </a:prstGeom>
          <a:solidFill>
            <a:srgbClr val="ceff1c"/>
          </a:solidFill>
          <a:ln>
            <a:noFill/>
          </a:ln>
        </p:spPr>
      </p:sp>
      <p:sp>
        <p:nvSpPr>
          <p:cNvPr id="2738" name="CustomShape 38"/>
          <p:cNvSpPr/>
          <p:nvPr/>
        </p:nvSpPr>
        <p:spPr>
          <a:xfrm>
            <a:off x="5921280" y="216864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16</a:t>
            </a:r>
            <a:endParaRPr/>
          </a:p>
        </p:txBody>
      </p:sp>
      <p:sp>
        <p:nvSpPr>
          <p:cNvPr id="2739" name="CustomShape 39"/>
          <p:cNvSpPr/>
          <p:nvPr/>
        </p:nvSpPr>
        <p:spPr>
          <a:xfrm>
            <a:off x="5842800" y="236052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19,9</a:t>
            </a:r>
            <a:endParaRPr/>
          </a:p>
        </p:txBody>
      </p:sp>
      <p:sp>
        <p:nvSpPr>
          <p:cNvPr id="2740" name="CustomShape 40"/>
          <p:cNvSpPr/>
          <p:nvPr/>
        </p:nvSpPr>
        <p:spPr>
          <a:xfrm>
            <a:off x="5074920" y="278280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13</a:t>
            </a:r>
            <a:endParaRPr/>
          </a:p>
        </p:txBody>
      </p:sp>
      <p:sp>
        <p:nvSpPr>
          <p:cNvPr id="2741" name="CustomShape 41"/>
          <p:cNvSpPr/>
          <p:nvPr/>
        </p:nvSpPr>
        <p:spPr>
          <a:xfrm>
            <a:off x="4996440" y="297324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13,3</a:t>
            </a:r>
            <a:endParaRPr/>
          </a:p>
        </p:txBody>
      </p:sp>
      <p:sp>
        <p:nvSpPr>
          <p:cNvPr id="2742" name="CustomShape 42"/>
          <p:cNvSpPr/>
          <p:nvPr/>
        </p:nvSpPr>
        <p:spPr>
          <a:xfrm>
            <a:off x="6726240" y="278280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19</a:t>
            </a:r>
            <a:endParaRPr/>
          </a:p>
        </p:txBody>
      </p:sp>
      <p:sp>
        <p:nvSpPr>
          <p:cNvPr id="2743" name="CustomShape 43"/>
          <p:cNvSpPr/>
          <p:nvPr/>
        </p:nvSpPr>
        <p:spPr>
          <a:xfrm>
            <a:off x="6660360" y="297504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20,3</a:t>
            </a:r>
            <a:endParaRPr/>
          </a:p>
        </p:txBody>
      </p:sp>
      <p:sp>
        <p:nvSpPr>
          <p:cNvPr id="2744" name="CustomShape 44"/>
          <p:cNvSpPr/>
          <p:nvPr/>
        </p:nvSpPr>
        <p:spPr>
          <a:xfrm>
            <a:off x="2616840" y="216540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4</a:t>
            </a:r>
            <a:endParaRPr/>
          </a:p>
        </p:txBody>
      </p:sp>
      <p:sp>
        <p:nvSpPr>
          <p:cNvPr id="2745" name="CustomShape 45"/>
          <p:cNvSpPr/>
          <p:nvPr/>
        </p:nvSpPr>
        <p:spPr>
          <a:xfrm>
            <a:off x="2539440" y="235908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5,6</a:t>
            </a:r>
            <a:endParaRPr/>
          </a:p>
        </p:txBody>
      </p:sp>
      <p:sp>
        <p:nvSpPr>
          <p:cNvPr id="2746" name="CustomShape 46"/>
          <p:cNvSpPr/>
          <p:nvPr/>
        </p:nvSpPr>
        <p:spPr>
          <a:xfrm>
            <a:off x="3443760" y="278136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5</a:t>
            </a:r>
            <a:endParaRPr/>
          </a:p>
        </p:txBody>
      </p:sp>
      <p:sp>
        <p:nvSpPr>
          <p:cNvPr id="2747" name="CustomShape 47"/>
          <p:cNvSpPr/>
          <p:nvPr/>
        </p:nvSpPr>
        <p:spPr>
          <a:xfrm>
            <a:off x="3384000" y="297504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9,4</a:t>
            </a:r>
            <a:endParaRPr/>
          </a:p>
        </p:txBody>
      </p:sp>
      <p:sp>
        <p:nvSpPr>
          <p:cNvPr id="2748" name="CustomShape 48"/>
          <p:cNvSpPr/>
          <p:nvPr/>
        </p:nvSpPr>
        <p:spPr>
          <a:xfrm>
            <a:off x="1780200" y="278280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2749" name="CustomShape 49"/>
          <p:cNvSpPr/>
          <p:nvPr/>
        </p:nvSpPr>
        <p:spPr>
          <a:xfrm>
            <a:off x="1707480" y="297504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1,2</a:t>
            </a:r>
            <a:endParaRPr/>
          </a:p>
        </p:txBody>
      </p:sp>
      <p:sp>
        <p:nvSpPr>
          <p:cNvPr id="2750" name="CustomShape 50"/>
          <p:cNvSpPr/>
          <p:nvPr/>
        </p:nvSpPr>
        <p:spPr>
          <a:xfrm>
            <a:off x="7110360" y="33955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20</a:t>
            </a:r>
            <a:endParaRPr/>
          </a:p>
        </p:txBody>
      </p:sp>
      <p:sp>
        <p:nvSpPr>
          <p:cNvPr id="2751" name="CustomShape 51"/>
          <p:cNvSpPr/>
          <p:nvPr/>
        </p:nvSpPr>
        <p:spPr>
          <a:xfrm>
            <a:off x="6343560" y="33973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19</a:t>
            </a:r>
            <a:endParaRPr/>
          </a:p>
        </p:txBody>
      </p:sp>
      <p:sp>
        <p:nvSpPr>
          <p:cNvPr id="2752" name="CustomShape 52"/>
          <p:cNvSpPr/>
          <p:nvPr/>
        </p:nvSpPr>
        <p:spPr>
          <a:xfrm>
            <a:off x="5460840" y="33955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16</a:t>
            </a:r>
            <a:endParaRPr/>
          </a:p>
        </p:txBody>
      </p:sp>
      <p:sp>
        <p:nvSpPr>
          <p:cNvPr id="2753" name="CustomShape 53"/>
          <p:cNvSpPr/>
          <p:nvPr/>
        </p:nvSpPr>
        <p:spPr>
          <a:xfrm>
            <a:off x="4690800" y="33955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13</a:t>
            </a:r>
            <a:endParaRPr/>
          </a:p>
        </p:txBody>
      </p:sp>
      <p:sp>
        <p:nvSpPr>
          <p:cNvPr id="2754" name="CustomShape 54"/>
          <p:cNvSpPr/>
          <p:nvPr/>
        </p:nvSpPr>
        <p:spPr>
          <a:xfrm>
            <a:off x="3807360" y="3395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9</a:t>
            </a:r>
            <a:endParaRPr/>
          </a:p>
        </p:txBody>
      </p:sp>
      <p:sp>
        <p:nvSpPr>
          <p:cNvPr id="2755" name="CustomShape 55"/>
          <p:cNvSpPr/>
          <p:nvPr/>
        </p:nvSpPr>
        <p:spPr>
          <a:xfrm>
            <a:off x="3039120" y="3395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5</a:t>
            </a:r>
            <a:endParaRPr/>
          </a:p>
        </p:txBody>
      </p:sp>
      <p:sp>
        <p:nvSpPr>
          <p:cNvPr id="2756" name="CustomShape 56"/>
          <p:cNvSpPr/>
          <p:nvPr/>
        </p:nvSpPr>
        <p:spPr>
          <a:xfrm>
            <a:off x="2156400" y="3395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4</a:t>
            </a:r>
            <a:endParaRPr/>
          </a:p>
        </p:txBody>
      </p:sp>
      <p:sp>
        <p:nvSpPr>
          <p:cNvPr id="2757" name="CustomShape 57"/>
          <p:cNvSpPr/>
          <p:nvPr/>
        </p:nvSpPr>
        <p:spPr>
          <a:xfrm>
            <a:off x="2109240" y="358776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4,1</a:t>
            </a:r>
            <a:endParaRPr/>
          </a:p>
        </p:txBody>
      </p:sp>
      <p:sp>
        <p:nvSpPr>
          <p:cNvPr id="2758" name="CustomShape 58"/>
          <p:cNvSpPr/>
          <p:nvPr/>
        </p:nvSpPr>
        <p:spPr>
          <a:xfrm>
            <a:off x="1388160" y="3395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2759" name="CustomShape 59"/>
          <p:cNvSpPr/>
          <p:nvPr/>
        </p:nvSpPr>
        <p:spPr>
          <a:xfrm>
            <a:off x="1352520" y="2674800"/>
            <a:ext cx="1409400" cy="1218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760" name="CustomShape 60"/>
          <p:cNvSpPr/>
          <p:nvPr/>
        </p:nvSpPr>
        <p:spPr>
          <a:xfrm>
            <a:off x="3009960" y="2674800"/>
            <a:ext cx="1409400" cy="1218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761" name="CustomShape 61"/>
          <p:cNvSpPr/>
          <p:nvPr/>
        </p:nvSpPr>
        <p:spPr>
          <a:xfrm>
            <a:off x="4681440" y="2674800"/>
            <a:ext cx="1447560" cy="1218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762" name="CustomShape 62"/>
          <p:cNvSpPr/>
          <p:nvPr/>
        </p:nvSpPr>
        <p:spPr>
          <a:xfrm>
            <a:off x="6353280" y="2674800"/>
            <a:ext cx="1409400" cy="1218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763" name="CustomShape 63"/>
          <p:cNvSpPr/>
          <p:nvPr/>
        </p:nvSpPr>
        <p:spPr>
          <a:xfrm>
            <a:off x="2552760" y="1203480"/>
            <a:ext cx="4038120" cy="14522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pic>
        <p:nvPicPr>
          <p:cNvPr id="27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5600" y="4813200"/>
            <a:ext cx="1320840" cy="495360"/>
          </a:xfrm>
          <a:prstGeom prst="rect">
            <a:avLst/>
          </a:prstGeom>
          <a:ln>
            <a:noFill/>
          </a:ln>
        </p:spPr>
      </p:pic>
      <p:pic>
        <p:nvPicPr>
          <p:cNvPr id="27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81160" y="5613480"/>
            <a:ext cx="1752480" cy="4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9" dur="indefinite" restart="never" nodeType="tmRoot">
          <p:childTnLst>
            <p:seq>
              <p:cTn id="520" dur="indefinite" nodeType="mainSeq">
                <p:childTnLst>
                  <p:par>
                    <p:cTn id="521" nodeType="clickEffect" fill="hold">
                      <p:stCondLst>
                        <p:cond delay="0"/>
                      </p:stCondLst>
                      <p:childTnLst>
                        <p:par>
                          <p:cTn id="5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withEffect" fill="freeze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indefinite"/>
                                        <p:tgtEl>
                                          <p:spTgt spid="27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25" dur="indefinite"/>
                                        <p:tgtEl>
                                          <p:spTgt spid="27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26" dur="indefinite"/>
                                        <p:tgtEl>
                                          <p:spTgt spid="27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527" nodeType="withEffect" fill="freeze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indefinite"/>
                                        <p:tgtEl>
                                          <p:spTgt spid="27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29" dur="indefinite"/>
                                        <p:tgtEl>
                                          <p:spTgt spid="27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30" dur="indefinite"/>
                                        <p:tgtEl>
                                          <p:spTgt spid="27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531" nodeType="withEffect" fill="freeze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indefinite"/>
                                        <p:tgtEl>
                                          <p:spTgt spid="27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33" dur="indefinite"/>
                                        <p:tgtEl>
                                          <p:spTgt spid="27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34" dur="indefinite"/>
                                        <p:tgtEl>
                                          <p:spTgt spid="27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8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54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>
                                            <p:txEl>
                                              <p:pRg st="2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>
                                            <p:txEl>
                                              <p:pRg st="35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>
                                            <p:txEl>
                                              <p:pRg st="9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>
                                            <p:txEl>
                                              <p:pRg st="156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7DAA9FA-FD9E-4607-A881-1470946F66E1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00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Fundamental Bounds</a:t>
            </a:r>
            <a:endParaRPr/>
          </a:p>
        </p:txBody>
      </p:sp>
      <p:sp>
        <p:nvSpPr>
          <p:cNvPr id="101" name="TextShape 5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Internal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External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Scanning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    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Sorting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log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Permuting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Searching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18040" y="3733920"/>
            <a:ext cx="927000" cy="4190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29480" y="2489040"/>
            <a:ext cx="1295280" cy="53352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61120" y="1676520"/>
            <a:ext cx="330120" cy="50796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460840" y="2908440"/>
            <a:ext cx="2311560" cy="53352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793960" y="2984400"/>
            <a:ext cx="330120" cy="3301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590920" y="3720960"/>
            <a:ext cx="901800" cy="4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767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768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DBB572CA-EE76-47CE-8182-117D48D2502C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769" name="TextShape 4"/>
          <p:cNvSpPr txBox="1"/>
          <p:nvPr/>
        </p:nvSpPr>
        <p:spPr>
          <a:xfrm>
            <a:off x="685800" y="6714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Externalizing Priority Search Tree</a:t>
            </a:r>
            <a:endParaRPr/>
          </a:p>
        </p:txBody>
      </p:sp>
      <p:sp>
        <p:nvSpPr>
          <p:cNvPr id="2770" name="TextShape 5"/>
          <p:cNvSpPr txBox="1"/>
          <p:nvPr/>
        </p:nvSpPr>
        <p:spPr>
          <a:xfrm>
            <a:off x="533520" y="3900600"/>
            <a:ext cx="8076960" cy="2512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Solution idea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Store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points in each node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i="1" lang="en-US" sz="2200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points stored in each supernode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output points can pay for “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overshooting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”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Bootstrapping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Store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i="1" lang="en-US" sz="2200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points in each supernode in static structure</a:t>
            </a:r>
            <a:endParaRPr/>
          </a:p>
          <a:p>
            <a:endParaRPr/>
          </a:p>
        </p:txBody>
      </p:sp>
      <p:sp>
        <p:nvSpPr>
          <p:cNvPr id="2771" name="Line 6"/>
          <p:cNvSpPr/>
          <p:nvPr/>
        </p:nvSpPr>
        <p:spPr>
          <a:xfrm>
            <a:off x="4568760" y="1463400"/>
            <a:ext cx="1689120" cy="900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72" name="Line 7"/>
          <p:cNvSpPr/>
          <p:nvPr/>
        </p:nvSpPr>
        <p:spPr>
          <a:xfrm flipH="1">
            <a:off x="5432400" y="2363760"/>
            <a:ext cx="825480" cy="6015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73" name="Line 8"/>
          <p:cNvSpPr/>
          <p:nvPr/>
        </p:nvSpPr>
        <p:spPr>
          <a:xfrm flipH="1">
            <a:off x="4983120" y="2939760"/>
            <a:ext cx="4237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74" name="Line 9"/>
          <p:cNvSpPr/>
          <p:nvPr/>
        </p:nvSpPr>
        <p:spPr>
          <a:xfrm flipH="1" flipV="1">
            <a:off x="5406840" y="2939760"/>
            <a:ext cx="4143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75" name="Line 10"/>
          <p:cNvSpPr/>
          <p:nvPr/>
        </p:nvSpPr>
        <p:spPr>
          <a:xfrm flipV="1">
            <a:off x="6670440" y="2939760"/>
            <a:ext cx="4255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76" name="Line 11"/>
          <p:cNvSpPr/>
          <p:nvPr/>
        </p:nvSpPr>
        <p:spPr>
          <a:xfrm>
            <a:off x="7095960" y="2939760"/>
            <a:ext cx="4125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77" name="Line 12"/>
          <p:cNvSpPr/>
          <p:nvPr/>
        </p:nvSpPr>
        <p:spPr>
          <a:xfrm>
            <a:off x="6244920" y="2352600"/>
            <a:ext cx="851040" cy="587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78" name="Line 13"/>
          <p:cNvSpPr/>
          <p:nvPr/>
        </p:nvSpPr>
        <p:spPr>
          <a:xfrm flipV="1">
            <a:off x="2852640" y="1463400"/>
            <a:ext cx="1687320" cy="900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79" name="Line 14"/>
          <p:cNvSpPr/>
          <p:nvPr/>
        </p:nvSpPr>
        <p:spPr>
          <a:xfrm flipH="1" flipV="1">
            <a:off x="2868480" y="2352600"/>
            <a:ext cx="850680" cy="587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80" name="Line 15"/>
          <p:cNvSpPr/>
          <p:nvPr/>
        </p:nvSpPr>
        <p:spPr>
          <a:xfrm flipV="1">
            <a:off x="1604880" y="2939760"/>
            <a:ext cx="4255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81" name="Line 16"/>
          <p:cNvSpPr/>
          <p:nvPr/>
        </p:nvSpPr>
        <p:spPr>
          <a:xfrm flipV="1">
            <a:off x="2030400" y="2352600"/>
            <a:ext cx="838080" cy="5871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82" name="Line 17"/>
          <p:cNvSpPr/>
          <p:nvPr/>
        </p:nvSpPr>
        <p:spPr>
          <a:xfrm flipH="1" flipV="1">
            <a:off x="2030400" y="2939760"/>
            <a:ext cx="4125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83" name="Line 18"/>
          <p:cNvSpPr/>
          <p:nvPr/>
        </p:nvSpPr>
        <p:spPr>
          <a:xfrm flipH="1">
            <a:off x="3294000" y="2939760"/>
            <a:ext cx="42516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84" name="Line 19"/>
          <p:cNvSpPr/>
          <p:nvPr/>
        </p:nvSpPr>
        <p:spPr>
          <a:xfrm flipH="1" flipV="1">
            <a:off x="3719160" y="2939760"/>
            <a:ext cx="412920" cy="674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785" name="CustomShape 20"/>
          <p:cNvSpPr/>
          <p:nvPr/>
        </p:nvSpPr>
        <p:spPr>
          <a:xfrm>
            <a:off x="5992920" y="212724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86" name="CustomShape 21"/>
          <p:cNvSpPr/>
          <p:nvPr/>
        </p:nvSpPr>
        <p:spPr>
          <a:xfrm>
            <a:off x="5148360" y="274176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87" name="CustomShape 22"/>
          <p:cNvSpPr/>
          <p:nvPr/>
        </p:nvSpPr>
        <p:spPr>
          <a:xfrm>
            <a:off x="4764240" y="33559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788" name="CustomShape 23"/>
          <p:cNvSpPr/>
          <p:nvPr/>
        </p:nvSpPr>
        <p:spPr>
          <a:xfrm>
            <a:off x="5532480" y="33559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789" name="CustomShape 24"/>
          <p:cNvSpPr/>
          <p:nvPr/>
        </p:nvSpPr>
        <p:spPr>
          <a:xfrm>
            <a:off x="6799320" y="274176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90" name="CustomShape 25"/>
          <p:cNvSpPr/>
          <p:nvPr/>
        </p:nvSpPr>
        <p:spPr>
          <a:xfrm>
            <a:off x="6415200" y="335592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91" name="CustomShape 26"/>
          <p:cNvSpPr/>
          <p:nvPr/>
        </p:nvSpPr>
        <p:spPr>
          <a:xfrm>
            <a:off x="7183440" y="33559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792" name="CustomShape 27"/>
          <p:cNvSpPr/>
          <p:nvPr/>
        </p:nvSpPr>
        <p:spPr>
          <a:xfrm>
            <a:off x="2651040" y="212868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93" name="CustomShape 28"/>
          <p:cNvSpPr/>
          <p:nvPr/>
        </p:nvSpPr>
        <p:spPr>
          <a:xfrm>
            <a:off x="1806480" y="274320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94" name="CustomShape 29"/>
          <p:cNvSpPr/>
          <p:nvPr/>
        </p:nvSpPr>
        <p:spPr>
          <a:xfrm>
            <a:off x="1422360" y="3357720"/>
            <a:ext cx="498240" cy="4996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2795" name="CustomShape 30"/>
          <p:cNvSpPr/>
          <p:nvPr/>
        </p:nvSpPr>
        <p:spPr>
          <a:xfrm>
            <a:off x="2190600" y="335772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96" name="CustomShape 31"/>
          <p:cNvSpPr/>
          <p:nvPr/>
        </p:nvSpPr>
        <p:spPr>
          <a:xfrm>
            <a:off x="3457440" y="274320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97" name="CustomShape 32"/>
          <p:cNvSpPr/>
          <p:nvPr/>
        </p:nvSpPr>
        <p:spPr>
          <a:xfrm>
            <a:off x="3073320" y="335772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98" name="CustomShape 33"/>
          <p:cNvSpPr/>
          <p:nvPr/>
        </p:nvSpPr>
        <p:spPr>
          <a:xfrm>
            <a:off x="3841920" y="335772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799" name="CustomShape 34"/>
          <p:cNvSpPr/>
          <p:nvPr/>
        </p:nvSpPr>
        <p:spPr>
          <a:xfrm>
            <a:off x="4303800" y="1244520"/>
            <a:ext cx="498240" cy="499680"/>
          </a:xfrm>
          <a:prstGeom prst="ellipse">
            <a:avLst/>
          </a:prstGeom>
          <a:solidFill>
            <a:srgbClr val="57ff03"/>
          </a:solidFill>
          <a:ln w="9360">
            <a:solidFill>
              <a:srgbClr val="000000"/>
            </a:solidFill>
            <a:round/>
          </a:ln>
        </p:spPr>
      </p:sp>
      <p:sp>
        <p:nvSpPr>
          <p:cNvPr id="2800" name="CustomShape 35"/>
          <p:cNvSpPr/>
          <p:nvPr/>
        </p:nvSpPr>
        <p:spPr>
          <a:xfrm>
            <a:off x="4288320" y="1244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9</a:t>
            </a:r>
            <a:endParaRPr/>
          </a:p>
        </p:txBody>
      </p:sp>
      <p:sp>
        <p:nvSpPr>
          <p:cNvPr id="2801" name="CustomShape 36"/>
          <p:cNvSpPr/>
          <p:nvPr/>
        </p:nvSpPr>
        <p:spPr>
          <a:xfrm>
            <a:off x="4107240" y="1436760"/>
            <a:ext cx="8848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16.20</a:t>
            </a:r>
            <a:endParaRPr/>
          </a:p>
        </p:txBody>
      </p:sp>
      <p:sp>
        <p:nvSpPr>
          <p:cNvPr id="2802" name="CustomShape 37"/>
          <p:cNvSpPr/>
          <p:nvPr/>
        </p:nvSpPr>
        <p:spPr>
          <a:xfrm>
            <a:off x="3719520" y="2940120"/>
            <a:ext cx="412560" cy="674280"/>
          </a:xfrm>
          <a:prstGeom prst="rect">
            <a:avLst/>
          </a:prstGeom>
          <a:solidFill>
            <a:srgbClr val="ceff1c"/>
          </a:solidFill>
          <a:ln>
            <a:noFill/>
          </a:ln>
        </p:spPr>
      </p:sp>
      <p:sp>
        <p:nvSpPr>
          <p:cNvPr id="2803" name="CustomShape 38"/>
          <p:cNvSpPr/>
          <p:nvPr/>
        </p:nvSpPr>
        <p:spPr>
          <a:xfrm>
            <a:off x="5921280" y="216864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16</a:t>
            </a:r>
            <a:endParaRPr/>
          </a:p>
        </p:txBody>
      </p:sp>
      <p:sp>
        <p:nvSpPr>
          <p:cNvPr id="2804" name="CustomShape 39"/>
          <p:cNvSpPr/>
          <p:nvPr/>
        </p:nvSpPr>
        <p:spPr>
          <a:xfrm>
            <a:off x="5842800" y="236052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19,9</a:t>
            </a:r>
            <a:endParaRPr/>
          </a:p>
        </p:txBody>
      </p:sp>
      <p:sp>
        <p:nvSpPr>
          <p:cNvPr id="2805" name="CustomShape 40"/>
          <p:cNvSpPr/>
          <p:nvPr/>
        </p:nvSpPr>
        <p:spPr>
          <a:xfrm>
            <a:off x="5074920" y="278280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13</a:t>
            </a:r>
            <a:endParaRPr/>
          </a:p>
        </p:txBody>
      </p:sp>
      <p:sp>
        <p:nvSpPr>
          <p:cNvPr id="2806" name="CustomShape 41"/>
          <p:cNvSpPr/>
          <p:nvPr/>
        </p:nvSpPr>
        <p:spPr>
          <a:xfrm>
            <a:off x="4996440" y="297324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13,3</a:t>
            </a:r>
            <a:endParaRPr/>
          </a:p>
        </p:txBody>
      </p:sp>
      <p:sp>
        <p:nvSpPr>
          <p:cNvPr id="2807" name="CustomShape 42"/>
          <p:cNvSpPr/>
          <p:nvPr/>
        </p:nvSpPr>
        <p:spPr>
          <a:xfrm>
            <a:off x="6726240" y="278280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19</a:t>
            </a:r>
            <a:endParaRPr/>
          </a:p>
        </p:txBody>
      </p:sp>
      <p:sp>
        <p:nvSpPr>
          <p:cNvPr id="2808" name="CustomShape 43"/>
          <p:cNvSpPr/>
          <p:nvPr/>
        </p:nvSpPr>
        <p:spPr>
          <a:xfrm>
            <a:off x="6660360" y="2975040"/>
            <a:ext cx="788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20,3</a:t>
            </a:r>
            <a:endParaRPr/>
          </a:p>
        </p:txBody>
      </p:sp>
      <p:sp>
        <p:nvSpPr>
          <p:cNvPr id="2809" name="CustomShape 44"/>
          <p:cNvSpPr/>
          <p:nvPr/>
        </p:nvSpPr>
        <p:spPr>
          <a:xfrm>
            <a:off x="2616840" y="216540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4</a:t>
            </a:r>
            <a:endParaRPr/>
          </a:p>
        </p:txBody>
      </p:sp>
      <p:sp>
        <p:nvSpPr>
          <p:cNvPr id="2810" name="CustomShape 45"/>
          <p:cNvSpPr/>
          <p:nvPr/>
        </p:nvSpPr>
        <p:spPr>
          <a:xfrm>
            <a:off x="2539440" y="235908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5,6</a:t>
            </a:r>
            <a:endParaRPr/>
          </a:p>
        </p:txBody>
      </p:sp>
      <p:sp>
        <p:nvSpPr>
          <p:cNvPr id="2811" name="CustomShape 46"/>
          <p:cNvSpPr/>
          <p:nvPr/>
        </p:nvSpPr>
        <p:spPr>
          <a:xfrm>
            <a:off x="3443760" y="278136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5</a:t>
            </a:r>
            <a:endParaRPr/>
          </a:p>
        </p:txBody>
      </p:sp>
      <p:sp>
        <p:nvSpPr>
          <p:cNvPr id="2812" name="CustomShape 47"/>
          <p:cNvSpPr/>
          <p:nvPr/>
        </p:nvSpPr>
        <p:spPr>
          <a:xfrm>
            <a:off x="3384000" y="297504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9,4</a:t>
            </a:r>
            <a:endParaRPr/>
          </a:p>
        </p:txBody>
      </p:sp>
      <p:sp>
        <p:nvSpPr>
          <p:cNvPr id="2813" name="CustomShape 48"/>
          <p:cNvSpPr/>
          <p:nvPr/>
        </p:nvSpPr>
        <p:spPr>
          <a:xfrm>
            <a:off x="1780200" y="278280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2814" name="CustomShape 49"/>
          <p:cNvSpPr/>
          <p:nvPr/>
        </p:nvSpPr>
        <p:spPr>
          <a:xfrm>
            <a:off x="1707480" y="297504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1,2</a:t>
            </a:r>
            <a:endParaRPr/>
          </a:p>
        </p:txBody>
      </p:sp>
      <p:sp>
        <p:nvSpPr>
          <p:cNvPr id="2815" name="CustomShape 50"/>
          <p:cNvSpPr/>
          <p:nvPr/>
        </p:nvSpPr>
        <p:spPr>
          <a:xfrm>
            <a:off x="7110360" y="33955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20</a:t>
            </a:r>
            <a:endParaRPr/>
          </a:p>
        </p:txBody>
      </p:sp>
      <p:sp>
        <p:nvSpPr>
          <p:cNvPr id="2816" name="CustomShape 51"/>
          <p:cNvSpPr/>
          <p:nvPr/>
        </p:nvSpPr>
        <p:spPr>
          <a:xfrm>
            <a:off x="6343560" y="33973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19</a:t>
            </a:r>
            <a:endParaRPr/>
          </a:p>
        </p:txBody>
      </p:sp>
      <p:sp>
        <p:nvSpPr>
          <p:cNvPr id="2817" name="CustomShape 52"/>
          <p:cNvSpPr/>
          <p:nvPr/>
        </p:nvSpPr>
        <p:spPr>
          <a:xfrm>
            <a:off x="5460840" y="33955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16</a:t>
            </a:r>
            <a:endParaRPr/>
          </a:p>
        </p:txBody>
      </p:sp>
      <p:sp>
        <p:nvSpPr>
          <p:cNvPr id="2818" name="CustomShape 53"/>
          <p:cNvSpPr/>
          <p:nvPr/>
        </p:nvSpPr>
        <p:spPr>
          <a:xfrm>
            <a:off x="4690800" y="3395520"/>
            <a:ext cx="64476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13</a:t>
            </a:r>
            <a:endParaRPr/>
          </a:p>
        </p:txBody>
      </p:sp>
      <p:sp>
        <p:nvSpPr>
          <p:cNvPr id="2819" name="CustomShape 54"/>
          <p:cNvSpPr/>
          <p:nvPr/>
        </p:nvSpPr>
        <p:spPr>
          <a:xfrm>
            <a:off x="3807360" y="3395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9</a:t>
            </a:r>
            <a:endParaRPr/>
          </a:p>
        </p:txBody>
      </p:sp>
      <p:sp>
        <p:nvSpPr>
          <p:cNvPr id="2820" name="CustomShape 55"/>
          <p:cNvSpPr/>
          <p:nvPr/>
        </p:nvSpPr>
        <p:spPr>
          <a:xfrm>
            <a:off x="3039120" y="3395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5</a:t>
            </a:r>
            <a:endParaRPr/>
          </a:p>
        </p:txBody>
      </p:sp>
      <p:sp>
        <p:nvSpPr>
          <p:cNvPr id="2821" name="CustomShape 56"/>
          <p:cNvSpPr/>
          <p:nvPr/>
        </p:nvSpPr>
        <p:spPr>
          <a:xfrm>
            <a:off x="2156400" y="3395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4</a:t>
            </a:r>
            <a:endParaRPr/>
          </a:p>
        </p:txBody>
      </p:sp>
      <p:sp>
        <p:nvSpPr>
          <p:cNvPr id="2822" name="CustomShape 57"/>
          <p:cNvSpPr/>
          <p:nvPr/>
        </p:nvSpPr>
        <p:spPr>
          <a:xfrm>
            <a:off x="2109240" y="3587760"/>
            <a:ext cx="69300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3333cc"/>
                </a:solidFill>
                <a:latin typeface="Times New Roman"/>
              </a:rPr>
              <a:t>4,1</a:t>
            </a:r>
            <a:endParaRPr/>
          </a:p>
        </p:txBody>
      </p:sp>
      <p:sp>
        <p:nvSpPr>
          <p:cNvPr id="2823" name="CustomShape 58"/>
          <p:cNvSpPr/>
          <p:nvPr/>
        </p:nvSpPr>
        <p:spPr>
          <a:xfrm>
            <a:off x="1388160" y="3395520"/>
            <a:ext cx="548280" cy="2282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500">
                <a:solidFill>
                  <a:srgbClr val="ff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2824" name="CustomShape 59"/>
          <p:cNvSpPr/>
          <p:nvPr/>
        </p:nvSpPr>
        <p:spPr>
          <a:xfrm>
            <a:off x="1352520" y="2674800"/>
            <a:ext cx="1409400" cy="1218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825" name="CustomShape 60"/>
          <p:cNvSpPr/>
          <p:nvPr/>
        </p:nvSpPr>
        <p:spPr>
          <a:xfrm>
            <a:off x="3009960" y="2674800"/>
            <a:ext cx="1409400" cy="1218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826" name="CustomShape 61"/>
          <p:cNvSpPr/>
          <p:nvPr/>
        </p:nvSpPr>
        <p:spPr>
          <a:xfrm>
            <a:off x="4681440" y="2674800"/>
            <a:ext cx="1447560" cy="1218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827" name="CustomShape 62"/>
          <p:cNvSpPr/>
          <p:nvPr/>
        </p:nvSpPr>
        <p:spPr>
          <a:xfrm>
            <a:off x="6353280" y="2674800"/>
            <a:ext cx="1409400" cy="1218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828" name="CustomShape 63"/>
          <p:cNvSpPr/>
          <p:nvPr/>
        </p:nvSpPr>
        <p:spPr>
          <a:xfrm>
            <a:off x="2552760" y="1203480"/>
            <a:ext cx="4038120" cy="14522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</p:spTree>
  </p:cSld>
  <p:timing>
    <p:tnLst>
      <p:par>
        <p:cTn id="552" dur="indefinite" restart="never" nodeType="tmRoot">
          <p:childTnLst>
            <p:seq>
              <p:cTn id="553" dur="indefinite" nodeType="mainSeq">
                <p:childTnLst>
                  <p:par>
                    <p:cTn id="554" nodeType="clickEffect" fill="hold">
                      <p:stCondLst>
                        <p:cond delay="indefinite"/>
                      </p:stCondLst>
                      <p:childTnLst>
                        <p:par>
                          <p:cTn id="5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6" nodeType="withEffect" fill="freeze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indefinite"/>
                                        <p:tgtEl>
                                          <p:spTgt spid="28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58" dur="indefinite"/>
                                        <p:tgtEl>
                                          <p:spTgt spid="28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59" dur="indefinite"/>
                                        <p:tgtEl>
                                          <p:spTgt spid="28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560" nodeType="withEffect" fill="freeze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indefinite"/>
                                        <p:tgtEl>
                                          <p:spTgt spid="28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62" dur="indefinite"/>
                                        <p:tgtEl>
                                          <p:spTgt spid="28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63" dur="indefinite"/>
                                        <p:tgtEl>
                                          <p:spTgt spid="28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564" nodeType="withEffect" fill="freeze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indefinite"/>
                                        <p:tgtEl>
                                          <p:spTgt spid="28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66" dur="indefinite"/>
                                        <p:tgtEl>
                                          <p:spTgt spid="28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67" dur="indefinite"/>
                                        <p:tgtEl>
                                          <p:spTgt spid="28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830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831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477CBF8-3FD0-41A1-81D9-343850CF3CD9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832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 Priority Search Tree</a:t>
            </a:r>
            <a:endParaRPr/>
          </a:p>
        </p:txBody>
      </p:sp>
      <p:sp>
        <p:nvSpPr>
          <p:cNvPr id="2833" name="TextShape 5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Base tree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Weight-balanced B-tree with branching parameter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B/4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and leaf parameter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-coordinates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Points in “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heap order”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Root stores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top points for each of the          child slabs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Remaining points stored recursively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Points in each node stored in “</a:t>
            </a:r>
            <a:r>
              <a:rPr i="1" lang="en-US" sz="2200">
                <a:solidFill>
                  <a:srgbClr val="3333cc"/>
                </a:solidFill>
                <a:latin typeface="Times New Roman"/>
              </a:rPr>
              <a:t>B</a:t>
            </a:r>
            <a:r>
              <a:rPr i="1" lang="en-US" sz="2200" baseline="30000">
                <a:solidFill>
                  <a:srgbClr val="3333cc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-structure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”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Persistent B-tree structure for static problem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Symbol"/>
              </a:rPr>
              <a:t>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Linear space</a:t>
            </a:r>
            <a:endParaRPr/>
          </a:p>
        </p:txBody>
      </p:sp>
      <p:sp>
        <p:nvSpPr>
          <p:cNvPr id="2834" name="Line 6"/>
          <p:cNvSpPr/>
          <p:nvPr/>
        </p:nvSpPr>
        <p:spPr>
          <a:xfrm flipH="1">
            <a:off x="4943160" y="4425840"/>
            <a:ext cx="65736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835" name="Line 7"/>
          <p:cNvSpPr/>
          <p:nvPr/>
        </p:nvSpPr>
        <p:spPr>
          <a:xfrm flipH="1">
            <a:off x="4286160" y="4425840"/>
            <a:ext cx="131436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836" name="Line 8"/>
          <p:cNvSpPr/>
          <p:nvPr/>
        </p:nvSpPr>
        <p:spPr>
          <a:xfrm>
            <a:off x="5600520" y="4425840"/>
            <a:ext cx="65736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837" name="Line 9"/>
          <p:cNvSpPr/>
          <p:nvPr/>
        </p:nvSpPr>
        <p:spPr>
          <a:xfrm>
            <a:off x="5600520" y="4425840"/>
            <a:ext cx="131292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838" name="Line 10"/>
          <p:cNvSpPr/>
          <p:nvPr/>
        </p:nvSpPr>
        <p:spPr>
          <a:xfrm>
            <a:off x="5600520" y="4425840"/>
            <a:ext cx="144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839" name="Line 11"/>
          <p:cNvSpPr/>
          <p:nvPr/>
        </p:nvSpPr>
        <p:spPr>
          <a:xfrm>
            <a:off x="5271840" y="4192560"/>
            <a:ext cx="180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840" name="Line 12"/>
          <p:cNvSpPr/>
          <p:nvPr/>
        </p:nvSpPr>
        <p:spPr>
          <a:xfrm>
            <a:off x="5929200" y="4192560"/>
            <a:ext cx="144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841" name="Line 13"/>
          <p:cNvSpPr/>
          <p:nvPr/>
        </p:nvSpPr>
        <p:spPr>
          <a:xfrm>
            <a:off x="6586200" y="4192560"/>
            <a:ext cx="180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842" name="Line 14"/>
          <p:cNvSpPr/>
          <p:nvPr/>
        </p:nvSpPr>
        <p:spPr>
          <a:xfrm>
            <a:off x="4614840" y="4192560"/>
            <a:ext cx="144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843" name="Line 15"/>
          <p:cNvSpPr/>
          <p:nvPr/>
        </p:nvSpPr>
        <p:spPr>
          <a:xfrm>
            <a:off x="3958920" y="4192560"/>
            <a:ext cx="1800" cy="20635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844" name="Line 16"/>
          <p:cNvSpPr/>
          <p:nvPr/>
        </p:nvSpPr>
        <p:spPr>
          <a:xfrm>
            <a:off x="7242120" y="4192560"/>
            <a:ext cx="1440" cy="20635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845" name="CustomShape 17"/>
          <p:cNvSpPr/>
          <p:nvPr/>
        </p:nvSpPr>
        <p:spPr>
          <a:xfrm>
            <a:off x="5519880" y="434988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846" name="CustomShape 18"/>
          <p:cNvSpPr/>
          <p:nvPr/>
        </p:nvSpPr>
        <p:spPr>
          <a:xfrm>
            <a:off x="4206960" y="504036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847" name="CustomShape 19"/>
          <p:cNvSpPr/>
          <p:nvPr/>
        </p:nvSpPr>
        <p:spPr>
          <a:xfrm>
            <a:off x="4865760" y="503712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848" name="CustomShape 20"/>
          <p:cNvSpPr/>
          <p:nvPr/>
        </p:nvSpPr>
        <p:spPr>
          <a:xfrm>
            <a:off x="5524560" y="503712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849" name="CustomShape 21"/>
          <p:cNvSpPr/>
          <p:nvPr/>
        </p:nvSpPr>
        <p:spPr>
          <a:xfrm>
            <a:off x="6173640" y="504180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850" name="CustomShape 22"/>
          <p:cNvSpPr/>
          <p:nvPr/>
        </p:nvSpPr>
        <p:spPr>
          <a:xfrm>
            <a:off x="6827760" y="504180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851" name="CustomShape 23"/>
          <p:cNvSpPr/>
          <p:nvPr/>
        </p:nvSpPr>
        <p:spPr>
          <a:xfrm>
            <a:off x="4064040" y="54547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52" name="CustomShape 24"/>
          <p:cNvSpPr/>
          <p:nvPr/>
        </p:nvSpPr>
        <p:spPr>
          <a:xfrm>
            <a:off x="4199040" y="54608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53" name="CustomShape 25"/>
          <p:cNvSpPr/>
          <p:nvPr/>
        </p:nvSpPr>
        <p:spPr>
          <a:xfrm>
            <a:off x="4386240" y="55627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54" name="CustomShape 26"/>
          <p:cNvSpPr/>
          <p:nvPr/>
        </p:nvSpPr>
        <p:spPr>
          <a:xfrm>
            <a:off x="4449600" y="54356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55" name="CustomShape 27"/>
          <p:cNvSpPr/>
          <p:nvPr/>
        </p:nvSpPr>
        <p:spPr>
          <a:xfrm>
            <a:off x="4780080" y="53658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56" name="CustomShape 28"/>
          <p:cNvSpPr/>
          <p:nvPr/>
        </p:nvSpPr>
        <p:spPr>
          <a:xfrm>
            <a:off x="4915080" y="55674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57" name="CustomShape 29"/>
          <p:cNvSpPr/>
          <p:nvPr/>
        </p:nvSpPr>
        <p:spPr>
          <a:xfrm>
            <a:off x="4954680" y="578808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58" name="CustomShape 30"/>
          <p:cNvSpPr/>
          <p:nvPr/>
        </p:nvSpPr>
        <p:spPr>
          <a:xfrm>
            <a:off x="4727520" y="57326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59" name="CustomShape 31"/>
          <p:cNvSpPr/>
          <p:nvPr/>
        </p:nvSpPr>
        <p:spPr>
          <a:xfrm>
            <a:off x="5435640" y="54687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60" name="CustomShape 32"/>
          <p:cNvSpPr/>
          <p:nvPr/>
        </p:nvSpPr>
        <p:spPr>
          <a:xfrm>
            <a:off x="5346720" y="56088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61" name="CustomShape 33"/>
          <p:cNvSpPr/>
          <p:nvPr/>
        </p:nvSpPr>
        <p:spPr>
          <a:xfrm>
            <a:off x="5572080" y="55530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62" name="CustomShape 34"/>
          <p:cNvSpPr/>
          <p:nvPr/>
        </p:nvSpPr>
        <p:spPr>
          <a:xfrm>
            <a:off x="5721480" y="54500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63" name="CustomShape 35"/>
          <p:cNvSpPr/>
          <p:nvPr/>
        </p:nvSpPr>
        <p:spPr>
          <a:xfrm>
            <a:off x="6099120" y="54468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64" name="CustomShape 36"/>
          <p:cNvSpPr/>
          <p:nvPr/>
        </p:nvSpPr>
        <p:spPr>
          <a:xfrm>
            <a:off x="6410160" y="53625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65" name="CustomShape 37"/>
          <p:cNvSpPr/>
          <p:nvPr/>
        </p:nvSpPr>
        <p:spPr>
          <a:xfrm>
            <a:off x="6230880" y="55166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66" name="CustomShape 38"/>
          <p:cNvSpPr/>
          <p:nvPr/>
        </p:nvSpPr>
        <p:spPr>
          <a:xfrm>
            <a:off x="6375240" y="554688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67" name="CustomShape 39"/>
          <p:cNvSpPr/>
          <p:nvPr/>
        </p:nvSpPr>
        <p:spPr>
          <a:xfrm>
            <a:off x="6654960" y="541188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68" name="CustomShape 40"/>
          <p:cNvSpPr/>
          <p:nvPr/>
        </p:nvSpPr>
        <p:spPr>
          <a:xfrm>
            <a:off x="6794640" y="54799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69" name="CustomShape 41"/>
          <p:cNvSpPr/>
          <p:nvPr/>
        </p:nvSpPr>
        <p:spPr>
          <a:xfrm>
            <a:off x="6934320" y="541008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70" name="CustomShape 42"/>
          <p:cNvSpPr/>
          <p:nvPr/>
        </p:nvSpPr>
        <p:spPr>
          <a:xfrm>
            <a:off x="6664320" y="555948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71" name="CustomShape 43"/>
          <p:cNvSpPr/>
          <p:nvPr/>
        </p:nvSpPr>
        <p:spPr>
          <a:xfrm>
            <a:off x="4253040" y="56055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72" name="CustomShape 44"/>
          <p:cNvSpPr/>
          <p:nvPr/>
        </p:nvSpPr>
        <p:spPr>
          <a:xfrm>
            <a:off x="4168800" y="58165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73" name="CustomShape 45"/>
          <p:cNvSpPr/>
          <p:nvPr/>
        </p:nvSpPr>
        <p:spPr>
          <a:xfrm>
            <a:off x="4498920" y="56325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74" name="CustomShape 46"/>
          <p:cNvSpPr/>
          <p:nvPr/>
        </p:nvSpPr>
        <p:spPr>
          <a:xfrm>
            <a:off x="4352760" y="57434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75" name="CustomShape 47"/>
          <p:cNvSpPr/>
          <p:nvPr/>
        </p:nvSpPr>
        <p:spPr>
          <a:xfrm>
            <a:off x="4016520" y="59738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76" name="CustomShape 48"/>
          <p:cNvSpPr/>
          <p:nvPr/>
        </p:nvSpPr>
        <p:spPr>
          <a:xfrm>
            <a:off x="4303800" y="60516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77" name="CustomShape 49"/>
          <p:cNvSpPr/>
          <p:nvPr/>
        </p:nvSpPr>
        <p:spPr>
          <a:xfrm>
            <a:off x="4840200" y="58975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78" name="CustomShape 50"/>
          <p:cNvSpPr/>
          <p:nvPr/>
        </p:nvSpPr>
        <p:spPr>
          <a:xfrm>
            <a:off x="4694400" y="58993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79" name="CustomShape 51"/>
          <p:cNvSpPr/>
          <p:nvPr/>
        </p:nvSpPr>
        <p:spPr>
          <a:xfrm>
            <a:off x="4762440" y="61009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80" name="CustomShape 52"/>
          <p:cNvSpPr/>
          <p:nvPr/>
        </p:nvSpPr>
        <p:spPr>
          <a:xfrm>
            <a:off x="5040360" y="59641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81" name="CustomShape 53"/>
          <p:cNvSpPr/>
          <p:nvPr/>
        </p:nvSpPr>
        <p:spPr>
          <a:xfrm>
            <a:off x="5156280" y="58374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82" name="CustomShape 54"/>
          <p:cNvSpPr/>
          <p:nvPr/>
        </p:nvSpPr>
        <p:spPr>
          <a:xfrm>
            <a:off x="5423040" y="59040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83" name="CustomShape 55"/>
          <p:cNvSpPr/>
          <p:nvPr/>
        </p:nvSpPr>
        <p:spPr>
          <a:xfrm>
            <a:off x="5810400" y="57913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84" name="CustomShape 56"/>
          <p:cNvSpPr/>
          <p:nvPr/>
        </p:nvSpPr>
        <p:spPr>
          <a:xfrm>
            <a:off x="5564160" y="61070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85" name="CustomShape 57"/>
          <p:cNvSpPr/>
          <p:nvPr/>
        </p:nvSpPr>
        <p:spPr>
          <a:xfrm>
            <a:off x="5394240" y="61279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86" name="CustomShape 58"/>
          <p:cNvSpPr/>
          <p:nvPr/>
        </p:nvSpPr>
        <p:spPr>
          <a:xfrm>
            <a:off x="6080040" y="56181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87" name="CustomShape 59"/>
          <p:cNvSpPr/>
          <p:nvPr/>
        </p:nvSpPr>
        <p:spPr>
          <a:xfrm>
            <a:off x="6083280" y="59691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88" name="CustomShape 60"/>
          <p:cNvSpPr/>
          <p:nvPr/>
        </p:nvSpPr>
        <p:spPr>
          <a:xfrm>
            <a:off x="6380280" y="57513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89" name="CustomShape 61"/>
          <p:cNvSpPr/>
          <p:nvPr/>
        </p:nvSpPr>
        <p:spPr>
          <a:xfrm>
            <a:off x="6191280" y="61531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90" name="CustomShape 62"/>
          <p:cNvSpPr/>
          <p:nvPr/>
        </p:nvSpPr>
        <p:spPr>
          <a:xfrm>
            <a:off x="6238800" y="57294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91" name="CustomShape 63"/>
          <p:cNvSpPr/>
          <p:nvPr/>
        </p:nvSpPr>
        <p:spPr>
          <a:xfrm>
            <a:off x="6791400" y="56484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92" name="CustomShape 64"/>
          <p:cNvSpPr/>
          <p:nvPr/>
        </p:nvSpPr>
        <p:spPr>
          <a:xfrm>
            <a:off x="7130880" y="56545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93" name="CustomShape 65"/>
          <p:cNvSpPr/>
          <p:nvPr/>
        </p:nvSpPr>
        <p:spPr>
          <a:xfrm>
            <a:off x="6656400" y="59752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94" name="CustomShape 66"/>
          <p:cNvSpPr/>
          <p:nvPr/>
        </p:nvSpPr>
        <p:spPr>
          <a:xfrm>
            <a:off x="7115040" y="58532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95" name="CustomShape 67"/>
          <p:cNvSpPr/>
          <p:nvPr/>
        </p:nvSpPr>
        <p:spPr>
          <a:xfrm>
            <a:off x="6792840" y="58831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896" name="CustomShape 68"/>
          <p:cNvSpPr/>
          <p:nvPr/>
        </p:nvSpPr>
        <p:spPr>
          <a:xfrm>
            <a:off x="5770440" y="59896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pic>
        <p:nvPicPr>
          <p:cNvPr id="28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75320" y="2463840"/>
            <a:ext cx="698400" cy="419040"/>
          </a:xfrm>
          <a:prstGeom prst="rect">
            <a:avLst/>
          </a:prstGeom>
          <a:ln>
            <a:noFill/>
          </a:ln>
        </p:spPr>
      </p:pic>
      <p:pic>
        <p:nvPicPr>
          <p:cNvPr id="28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46440" y="4444920"/>
            <a:ext cx="571680" cy="34308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900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901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D59241E0-FD7B-4A83-B551-E64A90877F52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902" name="CustomShape 4"/>
          <p:cNvSpPr/>
          <p:nvPr/>
        </p:nvSpPr>
        <p:spPr>
          <a:xfrm>
            <a:off x="3294000" y="4844880"/>
            <a:ext cx="2004480" cy="388440"/>
          </a:xfrm>
          <a:prstGeom prst="rect">
            <a:avLst/>
          </a:prstGeom>
          <a:blipFill>
            <a:blip r:embed="rId1"/>
            <a:tile/>
          </a:blipFill>
          <a:ln w="12600">
            <a:solidFill>
              <a:srgbClr val="000000"/>
            </a:solidFill>
            <a:miter/>
          </a:ln>
        </p:spPr>
      </p:sp>
      <p:sp>
        <p:nvSpPr>
          <p:cNvPr id="2903" name="TextShape 5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 Priority Search Tree</a:t>
            </a:r>
            <a:endParaRPr/>
          </a:p>
        </p:txBody>
      </p:sp>
      <p:sp>
        <p:nvSpPr>
          <p:cNvPr id="2904" name="TextShape 6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Query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with 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starting at root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i="1" lang="en-US" sz="2200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-structure and report points satisfying query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Visit child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if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on path to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or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All points corresponding to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satisfy query</a:t>
            </a:r>
            <a:endParaRPr/>
          </a:p>
        </p:txBody>
      </p:sp>
      <p:sp>
        <p:nvSpPr>
          <p:cNvPr id="2905" name="Line 7"/>
          <p:cNvSpPr/>
          <p:nvPr/>
        </p:nvSpPr>
        <p:spPr>
          <a:xfrm flipH="1">
            <a:off x="3909960" y="3949560"/>
            <a:ext cx="65700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906" name="Line 8"/>
          <p:cNvSpPr/>
          <p:nvPr/>
        </p:nvSpPr>
        <p:spPr>
          <a:xfrm flipH="1">
            <a:off x="3252600" y="3949560"/>
            <a:ext cx="131436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907" name="Line 9"/>
          <p:cNvSpPr/>
          <p:nvPr/>
        </p:nvSpPr>
        <p:spPr>
          <a:xfrm>
            <a:off x="4566960" y="3949560"/>
            <a:ext cx="65736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908" name="Line 10"/>
          <p:cNvSpPr/>
          <p:nvPr/>
        </p:nvSpPr>
        <p:spPr>
          <a:xfrm>
            <a:off x="4566960" y="3949560"/>
            <a:ext cx="131292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909" name="Line 11"/>
          <p:cNvSpPr/>
          <p:nvPr/>
        </p:nvSpPr>
        <p:spPr>
          <a:xfrm>
            <a:off x="4566960" y="3949560"/>
            <a:ext cx="180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910" name="Line 12"/>
          <p:cNvSpPr/>
          <p:nvPr/>
        </p:nvSpPr>
        <p:spPr>
          <a:xfrm>
            <a:off x="4238280" y="3716280"/>
            <a:ext cx="180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911" name="Line 13"/>
          <p:cNvSpPr/>
          <p:nvPr/>
        </p:nvSpPr>
        <p:spPr>
          <a:xfrm>
            <a:off x="4895640" y="3716280"/>
            <a:ext cx="144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912" name="Line 14"/>
          <p:cNvSpPr/>
          <p:nvPr/>
        </p:nvSpPr>
        <p:spPr>
          <a:xfrm>
            <a:off x="5553000" y="3716280"/>
            <a:ext cx="144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913" name="Line 15"/>
          <p:cNvSpPr/>
          <p:nvPr/>
        </p:nvSpPr>
        <p:spPr>
          <a:xfrm>
            <a:off x="3581280" y="3716280"/>
            <a:ext cx="144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914" name="Line 16"/>
          <p:cNvSpPr/>
          <p:nvPr/>
        </p:nvSpPr>
        <p:spPr>
          <a:xfrm>
            <a:off x="2925720" y="3716280"/>
            <a:ext cx="1440" cy="20635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915" name="Line 17"/>
          <p:cNvSpPr/>
          <p:nvPr/>
        </p:nvSpPr>
        <p:spPr>
          <a:xfrm>
            <a:off x="6208560" y="3716280"/>
            <a:ext cx="1440" cy="20635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916" name="CustomShape 18"/>
          <p:cNvSpPr/>
          <p:nvPr/>
        </p:nvSpPr>
        <p:spPr>
          <a:xfrm>
            <a:off x="4486320" y="387360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917" name="CustomShape 19"/>
          <p:cNvSpPr/>
          <p:nvPr/>
        </p:nvSpPr>
        <p:spPr>
          <a:xfrm>
            <a:off x="3173400" y="456408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918" name="CustomShape 20"/>
          <p:cNvSpPr/>
          <p:nvPr/>
        </p:nvSpPr>
        <p:spPr>
          <a:xfrm>
            <a:off x="3832200" y="456084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919" name="CustomShape 21"/>
          <p:cNvSpPr/>
          <p:nvPr/>
        </p:nvSpPr>
        <p:spPr>
          <a:xfrm>
            <a:off x="4491000" y="456084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920" name="CustomShape 22"/>
          <p:cNvSpPr/>
          <p:nvPr/>
        </p:nvSpPr>
        <p:spPr>
          <a:xfrm>
            <a:off x="5140440" y="456552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921" name="CustomShape 23"/>
          <p:cNvSpPr/>
          <p:nvPr/>
        </p:nvSpPr>
        <p:spPr>
          <a:xfrm>
            <a:off x="5794200" y="456552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922" name="CustomShape 24"/>
          <p:cNvSpPr/>
          <p:nvPr/>
        </p:nvSpPr>
        <p:spPr>
          <a:xfrm>
            <a:off x="3030480" y="49784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23" name="CustomShape 25"/>
          <p:cNvSpPr/>
          <p:nvPr/>
        </p:nvSpPr>
        <p:spPr>
          <a:xfrm>
            <a:off x="3165480" y="49849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24" name="CustomShape 26"/>
          <p:cNvSpPr/>
          <p:nvPr/>
        </p:nvSpPr>
        <p:spPr>
          <a:xfrm>
            <a:off x="3352680" y="50864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25" name="CustomShape 27"/>
          <p:cNvSpPr/>
          <p:nvPr/>
        </p:nvSpPr>
        <p:spPr>
          <a:xfrm>
            <a:off x="3416400" y="49593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26" name="CustomShape 28"/>
          <p:cNvSpPr/>
          <p:nvPr/>
        </p:nvSpPr>
        <p:spPr>
          <a:xfrm>
            <a:off x="3746520" y="48895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27" name="CustomShape 29"/>
          <p:cNvSpPr/>
          <p:nvPr/>
        </p:nvSpPr>
        <p:spPr>
          <a:xfrm>
            <a:off x="3881520" y="50911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28" name="CustomShape 30"/>
          <p:cNvSpPr/>
          <p:nvPr/>
        </p:nvSpPr>
        <p:spPr>
          <a:xfrm>
            <a:off x="3921120" y="53118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29" name="CustomShape 31"/>
          <p:cNvSpPr/>
          <p:nvPr/>
        </p:nvSpPr>
        <p:spPr>
          <a:xfrm>
            <a:off x="3693960" y="52563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30" name="CustomShape 32"/>
          <p:cNvSpPr/>
          <p:nvPr/>
        </p:nvSpPr>
        <p:spPr>
          <a:xfrm>
            <a:off x="4402080" y="49928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31" name="CustomShape 33"/>
          <p:cNvSpPr/>
          <p:nvPr/>
        </p:nvSpPr>
        <p:spPr>
          <a:xfrm>
            <a:off x="4313160" y="51325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32" name="CustomShape 34"/>
          <p:cNvSpPr/>
          <p:nvPr/>
        </p:nvSpPr>
        <p:spPr>
          <a:xfrm>
            <a:off x="4538520" y="50767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33" name="CustomShape 35"/>
          <p:cNvSpPr/>
          <p:nvPr/>
        </p:nvSpPr>
        <p:spPr>
          <a:xfrm>
            <a:off x="4687920" y="49737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34" name="CustomShape 36"/>
          <p:cNvSpPr/>
          <p:nvPr/>
        </p:nvSpPr>
        <p:spPr>
          <a:xfrm>
            <a:off x="5065560" y="49705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35" name="CustomShape 37"/>
          <p:cNvSpPr/>
          <p:nvPr/>
        </p:nvSpPr>
        <p:spPr>
          <a:xfrm>
            <a:off x="5376960" y="488628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36" name="CustomShape 38"/>
          <p:cNvSpPr/>
          <p:nvPr/>
        </p:nvSpPr>
        <p:spPr>
          <a:xfrm>
            <a:off x="5197320" y="50403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37" name="CustomShape 39"/>
          <p:cNvSpPr/>
          <p:nvPr/>
        </p:nvSpPr>
        <p:spPr>
          <a:xfrm>
            <a:off x="5342040" y="50706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38" name="CustomShape 40"/>
          <p:cNvSpPr/>
          <p:nvPr/>
        </p:nvSpPr>
        <p:spPr>
          <a:xfrm>
            <a:off x="5621400" y="49356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39" name="CustomShape 41"/>
          <p:cNvSpPr/>
          <p:nvPr/>
        </p:nvSpPr>
        <p:spPr>
          <a:xfrm>
            <a:off x="5761080" y="50036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40" name="CustomShape 42"/>
          <p:cNvSpPr/>
          <p:nvPr/>
        </p:nvSpPr>
        <p:spPr>
          <a:xfrm>
            <a:off x="5900760" y="49338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41" name="CustomShape 43"/>
          <p:cNvSpPr/>
          <p:nvPr/>
        </p:nvSpPr>
        <p:spPr>
          <a:xfrm>
            <a:off x="5630760" y="50832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42" name="CustomShape 44"/>
          <p:cNvSpPr/>
          <p:nvPr/>
        </p:nvSpPr>
        <p:spPr>
          <a:xfrm>
            <a:off x="3214800" y="51292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43" name="CustomShape 45"/>
          <p:cNvSpPr/>
          <p:nvPr/>
        </p:nvSpPr>
        <p:spPr>
          <a:xfrm>
            <a:off x="3135240" y="53402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44" name="CustomShape 46"/>
          <p:cNvSpPr/>
          <p:nvPr/>
        </p:nvSpPr>
        <p:spPr>
          <a:xfrm>
            <a:off x="3465360" y="51562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45" name="CustomShape 47"/>
          <p:cNvSpPr/>
          <p:nvPr/>
        </p:nvSpPr>
        <p:spPr>
          <a:xfrm>
            <a:off x="3319560" y="52671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46" name="CustomShape 48"/>
          <p:cNvSpPr/>
          <p:nvPr/>
        </p:nvSpPr>
        <p:spPr>
          <a:xfrm>
            <a:off x="2982960" y="54975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47" name="CustomShape 49"/>
          <p:cNvSpPr/>
          <p:nvPr/>
        </p:nvSpPr>
        <p:spPr>
          <a:xfrm>
            <a:off x="3270240" y="55753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48" name="CustomShape 50"/>
          <p:cNvSpPr/>
          <p:nvPr/>
        </p:nvSpPr>
        <p:spPr>
          <a:xfrm>
            <a:off x="3807000" y="54212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49" name="CustomShape 51"/>
          <p:cNvSpPr/>
          <p:nvPr/>
        </p:nvSpPr>
        <p:spPr>
          <a:xfrm>
            <a:off x="3660840" y="54230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50" name="CustomShape 52"/>
          <p:cNvSpPr/>
          <p:nvPr/>
        </p:nvSpPr>
        <p:spPr>
          <a:xfrm>
            <a:off x="3728880" y="56246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51" name="CustomShape 53"/>
          <p:cNvSpPr/>
          <p:nvPr/>
        </p:nvSpPr>
        <p:spPr>
          <a:xfrm>
            <a:off x="4006800" y="54878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52" name="CustomShape 54"/>
          <p:cNvSpPr/>
          <p:nvPr/>
        </p:nvSpPr>
        <p:spPr>
          <a:xfrm>
            <a:off x="4122720" y="53611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53" name="CustomShape 55"/>
          <p:cNvSpPr/>
          <p:nvPr/>
        </p:nvSpPr>
        <p:spPr>
          <a:xfrm>
            <a:off x="4389480" y="54277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54" name="CustomShape 56"/>
          <p:cNvSpPr/>
          <p:nvPr/>
        </p:nvSpPr>
        <p:spPr>
          <a:xfrm>
            <a:off x="4776840" y="53150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55" name="CustomShape 57"/>
          <p:cNvSpPr/>
          <p:nvPr/>
        </p:nvSpPr>
        <p:spPr>
          <a:xfrm>
            <a:off x="4530600" y="56307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56" name="CustomShape 58"/>
          <p:cNvSpPr/>
          <p:nvPr/>
        </p:nvSpPr>
        <p:spPr>
          <a:xfrm>
            <a:off x="4361040" y="56516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57" name="CustomShape 59"/>
          <p:cNvSpPr/>
          <p:nvPr/>
        </p:nvSpPr>
        <p:spPr>
          <a:xfrm>
            <a:off x="5046840" y="51465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58" name="CustomShape 60"/>
          <p:cNvSpPr/>
          <p:nvPr/>
        </p:nvSpPr>
        <p:spPr>
          <a:xfrm>
            <a:off x="5049720" y="54928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59" name="CustomShape 61"/>
          <p:cNvSpPr/>
          <p:nvPr/>
        </p:nvSpPr>
        <p:spPr>
          <a:xfrm>
            <a:off x="5346720" y="52754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60" name="CustomShape 62"/>
          <p:cNvSpPr/>
          <p:nvPr/>
        </p:nvSpPr>
        <p:spPr>
          <a:xfrm>
            <a:off x="5157720" y="56768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61" name="CustomShape 63"/>
          <p:cNvSpPr/>
          <p:nvPr/>
        </p:nvSpPr>
        <p:spPr>
          <a:xfrm>
            <a:off x="5205240" y="52531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62" name="CustomShape 64"/>
          <p:cNvSpPr/>
          <p:nvPr/>
        </p:nvSpPr>
        <p:spPr>
          <a:xfrm>
            <a:off x="5757840" y="51721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63" name="CustomShape 65"/>
          <p:cNvSpPr/>
          <p:nvPr/>
        </p:nvSpPr>
        <p:spPr>
          <a:xfrm>
            <a:off x="6097680" y="51786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64" name="CustomShape 66"/>
          <p:cNvSpPr/>
          <p:nvPr/>
        </p:nvSpPr>
        <p:spPr>
          <a:xfrm>
            <a:off x="5622840" y="54990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65" name="CustomShape 67"/>
          <p:cNvSpPr/>
          <p:nvPr/>
        </p:nvSpPr>
        <p:spPr>
          <a:xfrm>
            <a:off x="6081840" y="53769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66" name="CustomShape 68"/>
          <p:cNvSpPr/>
          <p:nvPr/>
        </p:nvSpPr>
        <p:spPr>
          <a:xfrm>
            <a:off x="5759280" y="54072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67" name="CustomShape 69"/>
          <p:cNvSpPr/>
          <p:nvPr/>
        </p:nvSpPr>
        <p:spPr>
          <a:xfrm>
            <a:off x="4737240" y="55134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68" name="Line 70"/>
          <p:cNvSpPr/>
          <p:nvPr/>
        </p:nvSpPr>
        <p:spPr>
          <a:xfrm>
            <a:off x="3281040" y="4843440"/>
            <a:ext cx="2028960" cy="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</p:spTree>
  </p:cSld>
  <p:timing>
    <p:tnLst>
      <p:par>
        <p:cTn id="568" dur="indefinite" restart="never" nodeType="tmRoot">
          <p:childTnLst>
            <p:seq>
              <p:cTn id="569" dur="indefinite" nodeType="mainSeq">
                <p:childTnLst>
                  <p:par>
                    <p:cTn id="570" nodeType="clickEffect" fill="hold">
                      <p:stCondLst>
                        <p:cond delay="indefinite"/>
                      </p:stCondLst>
                      <p:childTnLst>
                        <p:par>
                          <p:cTn id="5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2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000" fill="hold"/>
                                        <p:tgtEl>
                                          <p:spTgt spid="29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74" dur="1000" fill="hold"/>
                                        <p:tgtEl>
                                          <p:spTgt spid="2916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nodeType="clickEffect" fill="hold">
                      <p:stCondLst>
                        <p:cond delay="indefinite"/>
                      </p:stCondLst>
                      <p:childTnLst>
                        <p:par>
                          <p:cTn id="5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000" fill="hold"/>
                                        <p:tgtEl>
                                          <p:spTgt spid="29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79" dur="1000" fill="hold"/>
                                        <p:tgtEl>
                                          <p:spTgt spid="2925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580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000" fill="hold"/>
                                        <p:tgtEl>
                                          <p:spTgt spid="29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82" dur="1000" fill="hold"/>
                                        <p:tgtEl>
                                          <p:spTgt spid="2924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583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000" fill="hold"/>
                                        <p:tgtEl>
                                          <p:spTgt spid="29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85" dur="1000" fill="hold"/>
                                        <p:tgtEl>
                                          <p:spTgt spid="2926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586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000" fill="hold"/>
                                        <p:tgtEl>
                                          <p:spTgt spid="29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88" dur="1000" fill="hold"/>
                                        <p:tgtEl>
                                          <p:spTgt spid="2927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589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000" fill="hold"/>
                                        <p:tgtEl>
                                          <p:spTgt spid="29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91" dur="1000" fill="hold"/>
                                        <p:tgtEl>
                                          <p:spTgt spid="2930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592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000" fill="hold"/>
                                        <p:tgtEl>
                                          <p:spTgt spid="29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94" dur="1000" fill="hold"/>
                                        <p:tgtEl>
                                          <p:spTgt spid="2931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595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000" fill="hold"/>
                                        <p:tgtEl>
                                          <p:spTgt spid="29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597" dur="1000" fill="hold"/>
                                        <p:tgtEl>
                                          <p:spTgt spid="2932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598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000" fill="hold"/>
                                        <p:tgtEl>
                                          <p:spTgt spid="29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600" dur="1000" fill="hold"/>
                                        <p:tgtEl>
                                          <p:spTgt spid="2933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601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000" fill="hold"/>
                                        <p:tgtEl>
                                          <p:spTgt spid="29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603" dur="1000" fill="hold"/>
                                        <p:tgtEl>
                                          <p:spTgt spid="2934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604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000" fill="hold"/>
                                        <p:tgtEl>
                                          <p:spTgt spid="29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606" dur="1000" fill="hold"/>
                                        <p:tgtEl>
                                          <p:spTgt spid="2936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nodeType="clickEffect" fill="hold">
                      <p:stCondLst>
                        <p:cond delay="indefinite"/>
                      </p:stCondLst>
                      <p:childTnLst>
                        <p:par>
                          <p:cTn id="6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9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000" fill="hold"/>
                                        <p:tgtEl>
                                          <p:spTgt spid="29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611" dur="1000" fill="hold"/>
                                        <p:tgtEl>
                                          <p:spTgt spid="2917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612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000" fill="hold"/>
                                        <p:tgtEl>
                                          <p:spTgt spid="29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614" dur="1000" fill="hold"/>
                                        <p:tgtEl>
                                          <p:spTgt spid="2920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nodeType="clickEffect" fill="hold">
                      <p:stCondLst>
                        <p:cond delay="indefinite"/>
                      </p:stCondLst>
                      <p:childTnLst>
                        <p:par>
                          <p:cTn id="6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7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000" fill="hold"/>
                                        <p:tgtEl>
                                          <p:spTgt spid="29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619" dur="1000" fill="hold"/>
                                        <p:tgtEl>
                                          <p:spTgt spid="2919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970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971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A723F692-D3E6-4509-92F1-E0AAB9545236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972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 Priority Search Tree</a:t>
            </a:r>
            <a:endParaRPr/>
          </a:p>
        </p:txBody>
      </p:sp>
      <p:sp>
        <p:nvSpPr>
          <p:cNvPr id="2973" name="TextShape 5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Analysis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I/Os used to visit node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nodes on path to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or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For each node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not on path to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or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</a:rPr>
              <a:t>2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visited,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points reported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parent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Symbol"/>
              </a:rPr>
              <a:t>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query</a:t>
            </a:r>
            <a:endParaRPr/>
          </a:p>
        </p:txBody>
      </p:sp>
      <p:sp>
        <p:nvSpPr>
          <p:cNvPr id="2974" name="CustomShape 6"/>
          <p:cNvSpPr/>
          <p:nvPr/>
        </p:nvSpPr>
        <p:spPr>
          <a:xfrm>
            <a:off x="4508640" y="4802040"/>
            <a:ext cx="2004480" cy="388440"/>
          </a:xfrm>
          <a:prstGeom prst="rect">
            <a:avLst/>
          </a:prstGeom>
          <a:blipFill>
            <a:blip r:embed="rId1"/>
            <a:tile/>
          </a:blipFill>
          <a:ln w="12600">
            <a:solidFill>
              <a:srgbClr val="000000"/>
            </a:solidFill>
            <a:miter/>
          </a:ln>
        </p:spPr>
      </p:sp>
      <p:sp>
        <p:nvSpPr>
          <p:cNvPr id="2975" name="Line 7"/>
          <p:cNvSpPr/>
          <p:nvPr/>
        </p:nvSpPr>
        <p:spPr>
          <a:xfrm flipH="1">
            <a:off x="5124240" y="3906720"/>
            <a:ext cx="65736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976" name="Line 8"/>
          <p:cNvSpPr/>
          <p:nvPr/>
        </p:nvSpPr>
        <p:spPr>
          <a:xfrm flipH="1">
            <a:off x="4466880" y="3906720"/>
            <a:ext cx="131472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977" name="Line 9"/>
          <p:cNvSpPr/>
          <p:nvPr/>
        </p:nvSpPr>
        <p:spPr>
          <a:xfrm>
            <a:off x="5781600" y="3906720"/>
            <a:ext cx="65700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978" name="Line 10"/>
          <p:cNvSpPr/>
          <p:nvPr/>
        </p:nvSpPr>
        <p:spPr>
          <a:xfrm>
            <a:off x="5781600" y="3906720"/>
            <a:ext cx="131292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979" name="Line 11"/>
          <p:cNvSpPr/>
          <p:nvPr/>
        </p:nvSpPr>
        <p:spPr>
          <a:xfrm>
            <a:off x="5781600" y="3906720"/>
            <a:ext cx="144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980" name="Line 12"/>
          <p:cNvSpPr/>
          <p:nvPr/>
        </p:nvSpPr>
        <p:spPr>
          <a:xfrm>
            <a:off x="5452920" y="3673440"/>
            <a:ext cx="144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981" name="Line 13"/>
          <p:cNvSpPr/>
          <p:nvPr/>
        </p:nvSpPr>
        <p:spPr>
          <a:xfrm>
            <a:off x="6110280" y="3673440"/>
            <a:ext cx="144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982" name="Line 14"/>
          <p:cNvSpPr/>
          <p:nvPr/>
        </p:nvSpPr>
        <p:spPr>
          <a:xfrm>
            <a:off x="6767280" y="3673440"/>
            <a:ext cx="180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983" name="Line 15"/>
          <p:cNvSpPr/>
          <p:nvPr/>
        </p:nvSpPr>
        <p:spPr>
          <a:xfrm>
            <a:off x="4795560" y="3673440"/>
            <a:ext cx="180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2984" name="Line 16"/>
          <p:cNvSpPr/>
          <p:nvPr/>
        </p:nvSpPr>
        <p:spPr>
          <a:xfrm>
            <a:off x="4140000" y="3673440"/>
            <a:ext cx="1440" cy="20635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985" name="Line 17"/>
          <p:cNvSpPr/>
          <p:nvPr/>
        </p:nvSpPr>
        <p:spPr>
          <a:xfrm>
            <a:off x="7422840" y="3673440"/>
            <a:ext cx="1800" cy="20635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986" name="CustomShape 18"/>
          <p:cNvSpPr/>
          <p:nvPr/>
        </p:nvSpPr>
        <p:spPr>
          <a:xfrm>
            <a:off x="5700600" y="3830760"/>
            <a:ext cx="158400" cy="163080"/>
          </a:xfrm>
          <a:prstGeom prst="ellipse">
            <a:avLst/>
          </a:prstGeom>
          <a:solidFill>
            <a:srgbClr val="57ff03"/>
          </a:solidFill>
          <a:ln w="12600">
            <a:solidFill>
              <a:srgbClr val="000000"/>
            </a:solidFill>
            <a:round/>
          </a:ln>
        </p:spPr>
      </p:sp>
      <p:sp>
        <p:nvSpPr>
          <p:cNvPr id="2987" name="CustomShape 19"/>
          <p:cNvSpPr/>
          <p:nvPr/>
        </p:nvSpPr>
        <p:spPr>
          <a:xfrm>
            <a:off x="4387680" y="4521240"/>
            <a:ext cx="158400" cy="163080"/>
          </a:xfrm>
          <a:prstGeom prst="ellipse">
            <a:avLst/>
          </a:prstGeom>
          <a:solidFill>
            <a:srgbClr val="57ff03"/>
          </a:solidFill>
          <a:ln w="12600">
            <a:solidFill>
              <a:srgbClr val="000000"/>
            </a:solidFill>
            <a:round/>
          </a:ln>
        </p:spPr>
      </p:sp>
      <p:sp>
        <p:nvSpPr>
          <p:cNvPr id="2988" name="CustomShape 20"/>
          <p:cNvSpPr/>
          <p:nvPr/>
        </p:nvSpPr>
        <p:spPr>
          <a:xfrm>
            <a:off x="5046840" y="451800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989" name="CustomShape 21"/>
          <p:cNvSpPr/>
          <p:nvPr/>
        </p:nvSpPr>
        <p:spPr>
          <a:xfrm>
            <a:off x="5705640" y="4518000"/>
            <a:ext cx="158400" cy="163080"/>
          </a:xfrm>
          <a:prstGeom prst="ellipse">
            <a:avLst/>
          </a:prstGeom>
          <a:solidFill>
            <a:srgbClr val="57ff03"/>
          </a:solidFill>
          <a:ln w="12600">
            <a:solidFill>
              <a:srgbClr val="000000"/>
            </a:solidFill>
            <a:round/>
          </a:ln>
        </p:spPr>
      </p:sp>
      <p:sp>
        <p:nvSpPr>
          <p:cNvPr id="2990" name="CustomShape 22"/>
          <p:cNvSpPr/>
          <p:nvPr/>
        </p:nvSpPr>
        <p:spPr>
          <a:xfrm>
            <a:off x="6354720" y="4522680"/>
            <a:ext cx="158400" cy="163080"/>
          </a:xfrm>
          <a:prstGeom prst="ellipse">
            <a:avLst/>
          </a:prstGeom>
          <a:solidFill>
            <a:srgbClr val="57ff03"/>
          </a:solidFill>
          <a:ln w="12600">
            <a:solidFill>
              <a:srgbClr val="000000"/>
            </a:solidFill>
            <a:round/>
          </a:ln>
        </p:spPr>
      </p:sp>
      <p:sp>
        <p:nvSpPr>
          <p:cNvPr id="2991" name="CustomShape 23"/>
          <p:cNvSpPr/>
          <p:nvPr/>
        </p:nvSpPr>
        <p:spPr>
          <a:xfrm>
            <a:off x="7008840" y="452268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2992" name="CustomShape 24"/>
          <p:cNvSpPr/>
          <p:nvPr/>
        </p:nvSpPr>
        <p:spPr>
          <a:xfrm>
            <a:off x="4245120" y="49356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93" name="CustomShape 25"/>
          <p:cNvSpPr/>
          <p:nvPr/>
        </p:nvSpPr>
        <p:spPr>
          <a:xfrm>
            <a:off x="4379760" y="49417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94" name="CustomShape 26"/>
          <p:cNvSpPr/>
          <p:nvPr/>
        </p:nvSpPr>
        <p:spPr>
          <a:xfrm>
            <a:off x="4567320" y="5043600"/>
            <a:ext cx="69480" cy="64800"/>
          </a:xfrm>
          <a:prstGeom prst="ellipse">
            <a:avLst/>
          </a:prstGeom>
          <a:solidFill>
            <a:srgbClr val="3333cc"/>
          </a:solidFill>
          <a:ln w="6480">
            <a:solidFill>
              <a:srgbClr val="000000"/>
            </a:solidFill>
            <a:round/>
          </a:ln>
        </p:spPr>
      </p:sp>
      <p:sp>
        <p:nvSpPr>
          <p:cNvPr id="2995" name="CustomShape 27"/>
          <p:cNvSpPr/>
          <p:nvPr/>
        </p:nvSpPr>
        <p:spPr>
          <a:xfrm>
            <a:off x="4630680" y="4916520"/>
            <a:ext cx="69480" cy="64800"/>
          </a:xfrm>
          <a:prstGeom prst="ellipse">
            <a:avLst/>
          </a:prstGeom>
          <a:solidFill>
            <a:srgbClr val="3333cc"/>
          </a:solidFill>
          <a:ln w="6480">
            <a:solidFill>
              <a:srgbClr val="000000"/>
            </a:solidFill>
            <a:round/>
          </a:ln>
        </p:spPr>
      </p:sp>
      <p:sp>
        <p:nvSpPr>
          <p:cNvPr id="2996" name="CustomShape 28"/>
          <p:cNvSpPr/>
          <p:nvPr/>
        </p:nvSpPr>
        <p:spPr>
          <a:xfrm>
            <a:off x="4960800" y="4846680"/>
            <a:ext cx="69480" cy="64800"/>
          </a:xfrm>
          <a:prstGeom prst="ellipse">
            <a:avLst/>
          </a:prstGeom>
          <a:solidFill>
            <a:srgbClr val="3333cc"/>
          </a:solidFill>
          <a:ln w="6480">
            <a:solidFill>
              <a:srgbClr val="000000"/>
            </a:solidFill>
            <a:round/>
          </a:ln>
        </p:spPr>
      </p:sp>
      <p:sp>
        <p:nvSpPr>
          <p:cNvPr id="2997" name="CustomShape 29"/>
          <p:cNvSpPr/>
          <p:nvPr/>
        </p:nvSpPr>
        <p:spPr>
          <a:xfrm>
            <a:off x="5095800" y="5048280"/>
            <a:ext cx="69480" cy="64800"/>
          </a:xfrm>
          <a:prstGeom prst="ellipse">
            <a:avLst/>
          </a:prstGeom>
          <a:solidFill>
            <a:srgbClr val="3333cc"/>
          </a:solidFill>
          <a:ln w="6480">
            <a:solidFill>
              <a:srgbClr val="000000"/>
            </a:solidFill>
            <a:round/>
          </a:ln>
        </p:spPr>
      </p:sp>
      <p:sp>
        <p:nvSpPr>
          <p:cNvPr id="2998" name="CustomShape 30"/>
          <p:cNvSpPr/>
          <p:nvPr/>
        </p:nvSpPr>
        <p:spPr>
          <a:xfrm>
            <a:off x="5135400" y="52689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2999" name="CustomShape 31"/>
          <p:cNvSpPr/>
          <p:nvPr/>
        </p:nvSpPr>
        <p:spPr>
          <a:xfrm>
            <a:off x="4908600" y="52135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00" name="CustomShape 32"/>
          <p:cNvSpPr/>
          <p:nvPr/>
        </p:nvSpPr>
        <p:spPr>
          <a:xfrm>
            <a:off x="5616720" y="4950000"/>
            <a:ext cx="69480" cy="64800"/>
          </a:xfrm>
          <a:prstGeom prst="ellipse">
            <a:avLst/>
          </a:prstGeom>
          <a:solidFill>
            <a:srgbClr val="3333cc"/>
          </a:solidFill>
          <a:ln w="6480">
            <a:solidFill>
              <a:srgbClr val="000000"/>
            </a:solidFill>
            <a:round/>
          </a:ln>
        </p:spPr>
      </p:sp>
      <p:sp>
        <p:nvSpPr>
          <p:cNvPr id="3001" name="CustomShape 33"/>
          <p:cNvSpPr/>
          <p:nvPr/>
        </p:nvSpPr>
        <p:spPr>
          <a:xfrm>
            <a:off x="5527800" y="5089680"/>
            <a:ext cx="69480" cy="64800"/>
          </a:xfrm>
          <a:prstGeom prst="ellipse">
            <a:avLst/>
          </a:prstGeom>
          <a:solidFill>
            <a:srgbClr val="3333cc"/>
          </a:solidFill>
          <a:ln w="6480">
            <a:solidFill>
              <a:srgbClr val="000000"/>
            </a:solidFill>
            <a:round/>
          </a:ln>
        </p:spPr>
      </p:sp>
      <p:sp>
        <p:nvSpPr>
          <p:cNvPr id="3002" name="CustomShape 34"/>
          <p:cNvSpPr/>
          <p:nvPr/>
        </p:nvSpPr>
        <p:spPr>
          <a:xfrm>
            <a:off x="5753160" y="5033880"/>
            <a:ext cx="69480" cy="64800"/>
          </a:xfrm>
          <a:prstGeom prst="ellipse">
            <a:avLst/>
          </a:prstGeom>
          <a:solidFill>
            <a:srgbClr val="3333cc"/>
          </a:solidFill>
          <a:ln w="6480">
            <a:solidFill>
              <a:srgbClr val="000000"/>
            </a:solidFill>
            <a:round/>
          </a:ln>
        </p:spPr>
      </p:sp>
      <p:sp>
        <p:nvSpPr>
          <p:cNvPr id="3003" name="CustomShape 35"/>
          <p:cNvSpPr/>
          <p:nvPr/>
        </p:nvSpPr>
        <p:spPr>
          <a:xfrm>
            <a:off x="5902200" y="4930920"/>
            <a:ext cx="69480" cy="64800"/>
          </a:xfrm>
          <a:prstGeom prst="ellipse">
            <a:avLst/>
          </a:prstGeom>
          <a:solidFill>
            <a:srgbClr val="3333cc"/>
          </a:solidFill>
          <a:ln w="6480">
            <a:solidFill>
              <a:srgbClr val="000000"/>
            </a:solidFill>
            <a:round/>
          </a:ln>
        </p:spPr>
      </p:sp>
      <p:sp>
        <p:nvSpPr>
          <p:cNvPr id="3004" name="CustomShape 36"/>
          <p:cNvSpPr/>
          <p:nvPr/>
        </p:nvSpPr>
        <p:spPr>
          <a:xfrm>
            <a:off x="6280200" y="4927680"/>
            <a:ext cx="69480" cy="64800"/>
          </a:xfrm>
          <a:prstGeom prst="ellipse">
            <a:avLst/>
          </a:prstGeom>
          <a:solidFill>
            <a:srgbClr val="3333cc"/>
          </a:solidFill>
          <a:ln w="6480">
            <a:solidFill>
              <a:srgbClr val="000000"/>
            </a:solidFill>
            <a:round/>
          </a:ln>
        </p:spPr>
      </p:sp>
      <p:sp>
        <p:nvSpPr>
          <p:cNvPr id="3005" name="CustomShape 37"/>
          <p:cNvSpPr/>
          <p:nvPr/>
        </p:nvSpPr>
        <p:spPr>
          <a:xfrm>
            <a:off x="6591240" y="48434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06" name="CustomShape 38"/>
          <p:cNvSpPr/>
          <p:nvPr/>
        </p:nvSpPr>
        <p:spPr>
          <a:xfrm>
            <a:off x="6411960" y="4997520"/>
            <a:ext cx="69480" cy="64800"/>
          </a:xfrm>
          <a:prstGeom prst="ellipse">
            <a:avLst/>
          </a:prstGeom>
          <a:solidFill>
            <a:srgbClr val="3333cc"/>
          </a:solidFill>
          <a:ln w="6480">
            <a:solidFill>
              <a:srgbClr val="000000"/>
            </a:solidFill>
            <a:round/>
          </a:ln>
        </p:spPr>
      </p:sp>
      <p:sp>
        <p:nvSpPr>
          <p:cNvPr id="3007" name="CustomShape 39"/>
          <p:cNvSpPr/>
          <p:nvPr/>
        </p:nvSpPr>
        <p:spPr>
          <a:xfrm>
            <a:off x="6556320" y="50277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08" name="CustomShape 40"/>
          <p:cNvSpPr/>
          <p:nvPr/>
        </p:nvSpPr>
        <p:spPr>
          <a:xfrm>
            <a:off x="6835680" y="48927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09" name="CustomShape 41"/>
          <p:cNvSpPr/>
          <p:nvPr/>
        </p:nvSpPr>
        <p:spPr>
          <a:xfrm>
            <a:off x="6975360" y="49608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10" name="CustomShape 42"/>
          <p:cNvSpPr/>
          <p:nvPr/>
        </p:nvSpPr>
        <p:spPr>
          <a:xfrm>
            <a:off x="7115040" y="48909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11" name="CustomShape 43"/>
          <p:cNvSpPr/>
          <p:nvPr/>
        </p:nvSpPr>
        <p:spPr>
          <a:xfrm>
            <a:off x="6845400" y="50403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12" name="CustomShape 44"/>
          <p:cNvSpPr/>
          <p:nvPr/>
        </p:nvSpPr>
        <p:spPr>
          <a:xfrm>
            <a:off x="4429080" y="50864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13" name="CustomShape 45"/>
          <p:cNvSpPr/>
          <p:nvPr/>
        </p:nvSpPr>
        <p:spPr>
          <a:xfrm>
            <a:off x="4349880" y="52974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14" name="CustomShape 46"/>
          <p:cNvSpPr/>
          <p:nvPr/>
        </p:nvSpPr>
        <p:spPr>
          <a:xfrm>
            <a:off x="4680000" y="51134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15" name="CustomShape 47"/>
          <p:cNvSpPr/>
          <p:nvPr/>
        </p:nvSpPr>
        <p:spPr>
          <a:xfrm>
            <a:off x="4533840" y="52243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16" name="CustomShape 48"/>
          <p:cNvSpPr/>
          <p:nvPr/>
        </p:nvSpPr>
        <p:spPr>
          <a:xfrm>
            <a:off x="4197240" y="54547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17" name="CustomShape 49"/>
          <p:cNvSpPr/>
          <p:nvPr/>
        </p:nvSpPr>
        <p:spPr>
          <a:xfrm>
            <a:off x="4484520" y="55324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18" name="CustomShape 50"/>
          <p:cNvSpPr/>
          <p:nvPr/>
        </p:nvSpPr>
        <p:spPr>
          <a:xfrm>
            <a:off x="5021280" y="53784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19" name="CustomShape 51"/>
          <p:cNvSpPr/>
          <p:nvPr/>
        </p:nvSpPr>
        <p:spPr>
          <a:xfrm>
            <a:off x="4875120" y="53802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20" name="CustomShape 52"/>
          <p:cNvSpPr/>
          <p:nvPr/>
        </p:nvSpPr>
        <p:spPr>
          <a:xfrm>
            <a:off x="4943520" y="55818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21" name="CustomShape 53"/>
          <p:cNvSpPr/>
          <p:nvPr/>
        </p:nvSpPr>
        <p:spPr>
          <a:xfrm>
            <a:off x="5221440" y="54450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22" name="CustomShape 54"/>
          <p:cNvSpPr/>
          <p:nvPr/>
        </p:nvSpPr>
        <p:spPr>
          <a:xfrm>
            <a:off x="5337000" y="53182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23" name="CustomShape 55"/>
          <p:cNvSpPr/>
          <p:nvPr/>
        </p:nvSpPr>
        <p:spPr>
          <a:xfrm>
            <a:off x="5603760" y="53848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24" name="CustomShape 56"/>
          <p:cNvSpPr/>
          <p:nvPr/>
        </p:nvSpPr>
        <p:spPr>
          <a:xfrm>
            <a:off x="5991120" y="52722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25" name="CustomShape 57"/>
          <p:cNvSpPr/>
          <p:nvPr/>
        </p:nvSpPr>
        <p:spPr>
          <a:xfrm>
            <a:off x="5745240" y="55879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26" name="CustomShape 58"/>
          <p:cNvSpPr/>
          <p:nvPr/>
        </p:nvSpPr>
        <p:spPr>
          <a:xfrm>
            <a:off x="5575320" y="56088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27" name="CustomShape 59"/>
          <p:cNvSpPr/>
          <p:nvPr/>
        </p:nvSpPr>
        <p:spPr>
          <a:xfrm>
            <a:off x="6261120" y="51037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28" name="CustomShape 60"/>
          <p:cNvSpPr/>
          <p:nvPr/>
        </p:nvSpPr>
        <p:spPr>
          <a:xfrm>
            <a:off x="6264360" y="54500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29" name="CustomShape 61"/>
          <p:cNvSpPr/>
          <p:nvPr/>
        </p:nvSpPr>
        <p:spPr>
          <a:xfrm>
            <a:off x="6561000" y="52322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30" name="CustomShape 62"/>
          <p:cNvSpPr/>
          <p:nvPr/>
        </p:nvSpPr>
        <p:spPr>
          <a:xfrm>
            <a:off x="6372360" y="56340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31" name="CustomShape 63"/>
          <p:cNvSpPr/>
          <p:nvPr/>
        </p:nvSpPr>
        <p:spPr>
          <a:xfrm>
            <a:off x="6419880" y="52102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32" name="CustomShape 64"/>
          <p:cNvSpPr/>
          <p:nvPr/>
        </p:nvSpPr>
        <p:spPr>
          <a:xfrm>
            <a:off x="6972480" y="51292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33" name="CustomShape 65"/>
          <p:cNvSpPr/>
          <p:nvPr/>
        </p:nvSpPr>
        <p:spPr>
          <a:xfrm>
            <a:off x="7311960" y="51354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34" name="CustomShape 66"/>
          <p:cNvSpPr/>
          <p:nvPr/>
        </p:nvSpPr>
        <p:spPr>
          <a:xfrm>
            <a:off x="6837480" y="54561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35" name="CustomShape 67"/>
          <p:cNvSpPr/>
          <p:nvPr/>
        </p:nvSpPr>
        <p:spPr>
          <a:xfrm>
            <a:off x="7296120" y="53341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36" name="CustomShape 68"/>
          <p:cNvSpPr/>
          <p:nvPr/>
        </p:nvSpPr>
        <p:spPr>
          <a:xfrm>
            <a:off x="6973920" y="53640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37" name="CustomShape 69"/>
          <p:cNvSpPr/>
          <p:nvPr/>
        </p:nvSpPr>
        <p:spPr>
          <a:xfrm>
            <a:off x="5951520" y="54705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38" name="Line 70"/>
          <p:cNvSpPr/>
          <p:nvPr/>
        </p:nvSpPr>
        <p:spPr>
          <a:xfrm>
            <a:off x="4495680" y="4800600"/>
            <a:ext cx="2028600" cy="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</p:sp>
      <p:pic>
        <p:nvPicPr>
          <p:cNvPr id="30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68560" y="1676520"/>
            <a:ext cx="3441600" cy="469800"/>
          </a:xfrm>
          <a:prstGeom prst="rect">
            <a:avLst/>
          </a:prstGeom>
          <a:ln>
            <a:noFill/>
          </a:ln>
        </p:spPr>
      </p:pic>
      <p:pic>
        <p:nvPicPr>
          <p:cNvPr id="30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600" y="2133720"/>
            <a:ext cx="1320840" cy="419040"/>
          </a:xfrm>
          <a:prstGeom prst="rect">
            <a:avLst/>
          </a:prstGeom>
          <a:ln>
            <a:noFill/>
          </a:ln>
        </p:spPr>
      </p:pic>
      <p:pic>
        <p:nvPicPr>
          <p:cNvPr id="304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4280" y="3670200"/>
            <a:ext cx="1854360" cy="41904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3043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3044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229D368-E581-4BA2-955D-97A8BB80F0BE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3045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 Priority Search Tree</a:t>
            </a:r>
            <a:endParaRPr/>
          </a:p>
        </p:txBody>
      </p:sp>
      <p:sp>
        <p:nvSpPr>
          <p:cNvPr id="3046" name="TextShape 5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Insert (</a:t>
            </a:r>
            <a:r>
              <a:rPr i="1" lang="en-US" sz="2200">
                <a:solidFill>
                  <a:srgbClr val="ff0000"/>
                </a:solidFill>
                <a:latin typeface="Times New Roman"/>
              </a:rPr>
              <a:t>x,y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)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(ignoring insert in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base tree - rebalancing):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Find relevant node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u: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i="1" lang="en-US" sz="2200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-structure to find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points in root corresponding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to node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on path to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If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smaller than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-coordinates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of all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points then recursively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search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u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Insert 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x,y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i="1" lang="en-US" sz="2200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-structure of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If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i="1" lang="en-US" sz="2200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-structure contains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&gt;B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points for child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, remove lowest point and insert recursively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u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Delete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Similarly</a:t>
            </a:r>
            <a:endParaRPr/>
          </a:p>
        </p:txBody>
      </p:sp>
      <p:sp>
        <p:nvSpPr>
          <p:cNvPr id="3047" name="Line 6"/>
          <p:cNvSpPr/>
          <p:nvPr/>
        </p:nvSpPr>
        <p:spPr>
          <a:xfrm flipH="1">
            <a:off x="6249960" y="2544480"/>
            <a:ext cx="65700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048" name="Line 7"/>
          <p:cNvSpPr/>
          <p:nvPr/>
        </p:nvSpPr>
        <p:spPr>
          <a:xfrm flipH="1">
            <a:off x="5592600" y="2544480"/>
            <a:ext cx="131436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049" name="Line 8"/>
          <p:cNvSpPr/>
          <p:nvPr/>
        </p:nvSpPr>
        <p:spPr>
          <a:xfrm>
            <a:off x="6906960" y="2544480"/>
            <a:ext cx="65736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050" name="Line 9"/>
          <p:cNvSpPr/>
          <p:nvPr/>
        </p:nvSpPr>
        <p:spPr>
          <a:xfrm>
            <a:off x="6906960" y="2544480"/>
            <a:ext cx="131292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051" name="Line 10"/>
          <p:cNvSpPr/>
          <p:nvPr/>
        </p:nvSpPr>
        <p:spPr>
          <a:xfrm>
            <a:off x="6906960" y="2544480"/>
            <a:ext cx="180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052" name="Line 11"/>
          <p:cNvSpPr/>
          <p:nvPr/>
        </p:nvSpPr>
        <p:spPr>
          <a:xfrm>
            <a:off x="6578280" y="2311200"/>
            <a:ext cx="1800" cy="20638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053" name="Line 12"/>
          <p:cNvSpPr/>
          <p:nvPr/>
        </p:nvSpPr>
        <p:spPr>
          <a:xfrm>
            <a:off x="7235640" y="2311200"/>
            <a:ext cx="1440" cy="20638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054" name="Line 13"/>
          <p:cNvSpPr/>
          <p:nvPr/>
        </p:nvSpPr>
        <p:spPr>
          <a:xfrm>
            <a:off x="7893000" y="2311200"/>
            <a:ext cx="1440" cy="20638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055" name="Line 14"/>
          <p:cNvSpPr/>
          <p:nvPr/>
        </p:nvSpPr>
        <p:spPr>
          <a:xfrm>
            <a:off x="5921280" y="2311200"/>
            <a:ext cx="1440" cy="20638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056" name="Line 15"/>
          <p:cNvSpPr/>
          <p:nvPr/>
        </p:nvSpPr>
        <p:spPr>
          <a:xfrm>
            <a:off x="5265720" y="2311200"/>
            <a:ext cx="1440" cy="2063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057" name="Line 16"/>
          <p:cNvSpPr/>
          <p:nvPr/>
        </p:nvSpPr>
        <p:spPr>
          <a:xfrm>
            <a:off x="8548560" y="2311200"/>
            <a:ext cx="1440" cy="2063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058" name="CustomShape 17"/>
          <p:cNvSpPr/>
          <p:nvPr/>
        </p:nvSpPr>
        <p:spPr>
          <a:xfrm>
            <a:off x="6826320" y="246852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059" name="CustomShape 18"/>
          <p:cNvSpPr/>
          <p:nvPr/>
        </p:nvSpPr>
        <p:spPr>
          <a:xfrm>
            <a:off x="5513400" y="315900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060" name="CustomShape 19"/>
          <p:cNvSpPr/>
          <p:nvPr/>
        </p:nvSpPr>
        <p:spPr>
          <a:xfrm>
            <a:off x="6172200" y="315612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061" name="CustomShape 20"/>
          <p:cNvSpPr/>
          <p:nvPr/>
        </p:nvSpPr>
        <p:spPr>
          <a:xfrm>
            <a:off x="6831000" y="315612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062" name="CustomShape 21"/>
          <p:cNvSpPr/>
          <p:nvPr/>
        </p:nvSpPr>
        <p:spPr>
          <a:xfrm>
            <a:off x="7480440" y="316080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063" name="CustomShape 22"/>
          <p:cNvSpPr/>
          <p:nvPr/>
        </p:nvSpPr>
        <p:spPr>
          <a:xfrm>
            <a:off x="8134200" y="316080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064" name="CustomShape 23"/>
          <p:cNvSpPr/>
          <p:nvPr/>
        </p:nvSpPr>
        <p:spPr>
          <a:xfrm>
            <a:off x="5370480" y="35733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65" name="CustomShape 24"/>
          <p:cNvSpPr/>
          <p:nvPr/>
        </p:nvSpPr>
        <p:spPr>
          <a:xfrm>
            <a:off x="5505480" y="35798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66" name="CustomShape 25"/>
          <p:cNvSpPr/>
          <p:nvPr/>
        </p:nvSpPr>
        <p:spPr>
          <a:xfrm>
            <a:off x="5692680" y="36813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67" name="CustomShape 26"/>
          <p:cNvSpPr/>
          <p:nvPr/>
        </p:nvSpPr>
        <p:spPr>
          <a:xfrm>
            <a:off x="5756400" y="355428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68" name="CustomShape 27"/>
          <p:cNvSpPr/>
          <p:nvPr/>
        </p:nvSpPr>
        <p:spPr>
          <a:xfrm>
            <a:off x="6086520" y="34844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69" name="CustomShape 28"/>
          <p:cNvSpPr/>
          <p:nvPr/>
        </p:nvSpPr>
        <p:spPr>
          <a:xfrm>
            <a:off x="6221520" y="36860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70" name="CustomShape 29"/>
          <p:cNvSpPr/>
          <p:nvPr/>
        </p:nvSpPr>
        <p:spPr>
          <a:xfrm>
            <a:off x="6261120" y="39067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71" name="CustomShape 30"/>
          <p:cNvSpPr/>
          <p:nvPr/>
        </p:nvSpPr>
        <p:spPr>
          <a:xfrm>
            <a:off x="6033960" y="385128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72" name="CustomShape 31"/>
          <p:cNvSpPr/>
          <p:nvPr/>
        </p:nvSpPr>
        <p:spPr>
          <a:xfrm>
            <a:off x="6742080" y="35877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73" name="CustomShape 32"/>
          <p:cNvSpPr/>
          <p:nvPr/>
        </p:nvSpPr>
        <p:spPr>
          <a:xfrm>
            <a:off x="6653160" y="37274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74" name="CustomShape 33"/>
          <p:cNvSpPr/>
          <p:nvPr/>
        </p:nvSpPr>
        <p:spPr>
          <a:xfrm>
            <a:off x="6878520" y="36720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75" name="CustomShape 34"/>
          <p:cNvSpPr/>
          <p:nvPr/>
        </p:nvSpPr>
        <p:spPr>
          <a:xfrm>
            <a:off x="7027920" y="356868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76" name="CustomShape 35"/>
          <p:cNvSpPr/>
          <p:nvPr/>
        </p:nvSpPr>
        <p:spPr>
          <a:xfrm>
            <a:off x="7405560" y="35654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77" name="CustomShape 36"/>
          <p:cNvSpPr/>
          <p:nvPr/>
        </p:nvSpPr>
        <p:spPr>
          <a:xfrm>
            <a:off x="7716960" y="34815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78" name="CustomShape 37"/>
          <p:cNvSpPr/>
          <p:nvPr/>
        </p:nvSpPr>
        <p:spPr>
          <a:xfrm>
            <a:off x="7537320" y="363528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79" name="CustomShape 38"/>
          <p:cNvSpPr/>
          <p:nvPr/>
        </p:nvSpPr>
        <p:spPr>
          <a:xfrm>
            <a:off x="7682040" y="36655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80" name="CustomShape 39"/>
          <p:cNvSpPr/>
          <p:nvPr/>
        </p:nvSpPr>
        <p:spPr>
          <a:xfrm>
            <a:off x="7961400" y="35305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81" name="CustomShape 40"/>
          <p:cNvSpPr/>
          <p:nvPr/>
        </p:nvSpPr>
        <p:spPr>
          <a:xfrm>
            <a:off x="8101080" y="35989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82" name="CustomShape 41"/>
          <p:cNvSpPr/>
          <p:nvPr/>
        </p:nvSpPr>
        <p:spPr>
          <a:xfrm>
            <a:off x="8240760" y="352908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83" name="CustomShape 42"/>
          <p:cNvSpPr/>
          <p:nvPr/>
        </p:nvSpPr>
        <p:spPr>
          <a:xfrm>
            <a:off x="7970760" y="36781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84" name="CustomShape 43"/>
          <p:cNvSpPr/>
          <p:nvPr/>
        </p:nvSpPr>
        <p:spPr>
          <a:xfrm>
            <a:off x="5559480" y="37242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85" name="CustomShape 44"/>
          <p:cNvSpPr/>
          <p:nvPr/>
        </p:nvSpPr>
        <p:spPr>
          <a:xfrm>
            <a:off x="5475240" y="39355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86" name="CustomShape 45"/>
          <p:cNvSpPr/>
          <p:nvPr/>
        </p:nvSpPr>
        <p:spPr>
          <a:xfrm>
            <a:off x="5805360" y="37512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87" name="CustomShape 46"/>
          <p:cNvSpPr/>
          <p:nvPr/>
        </p:nvSpPr>
        <p:spPr>
          <a:xfrm>
            <a:off x="5659560" y="38624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88" name="CustomShape 47"/>
          <p:cNvSpPr/>
          <p:nvPr/>
        </p:nvSpPr>
        <p:spPr>
          <a:xfrm>
            <a:off x="5322960" y="40924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89" name="CustomShape 48"/>
          <p:cNvSpPr/>
          <p:nvPr/>
        </p:nvSpPr>
        <p:spPr>
          <a:xfrm>
            <a:off x="5610240" y="41702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90" name="CustomShape 49"/>
          <p:cNvSpPr/>
          <p:nvPr/>
        </p:nvSpPr>
        <p:spPr>
          <a:xfrm>
            <a:off x="6146640" y="40165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91" name="CustomShape 50"/>
          <p:cNvSpPr/>
          <p:nvPr/>
        </p:nvSpPr>
        <p:spPr>
          <a:xfrm>
            <a:off x="6000840" y="40179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92" name="CustomShape 51"/>
          <p:cNvSpPr/>
          <p:nvPr/>
        </p:nvSpPr>
        <p:spPr>
          <a:xfrm>
            <a:off x="6068880" y="42195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93" name="CustomShape 52"/>
          <p:cNvSpPr/>
          <p:nvPr/>
        </p:nvSpPr>
        <p:spPr>
          <a:xfrm>
            <a:off x="6346800" y="40831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94" name="CustomShape 53"/>
          <p:cNvSpPr/>
          <p:nvPr/>
        </p:nvSpPr>
        <p:spPr>
          <a:xfrm>
            <a:off x="6462720" y="39560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95" name="CustomShape 54"/>
          <p:cNvSpPr/>
          <p:nvPr/>
        </p:nvSpPr>
        <p:spPr>
          <a:xfrm>
            <a:off x="6729480" y="40226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96" name="CustomShape 55"/>
          <p:cNvSpPr/>
          <p:nvPr/>
        </p:nvSpPr>
        <p:spPr>
          <a:xfrm>
            <a:off x="7116840" y="39099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97" name="CustomShape 56"/>
          <p:cNvSpPr/>
          <p:nvPr/>
        </p:nvSpPr>
        <p:spPr>
          <a:xfrm>
            <a:off x="6870600" y="42260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98" name="CustomShape 57"/>
          <p:cNvSpPr/>
          <p:nvPr/>
        </p:nvSpPr>
        <p:spPr>
          <a:xfrm>
            <a:off x="6700680" y="42465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099" name="CustomShape 58"/>
          <p:cNvSpPr/>
          <p:nvPr/>
        </p:nvSpPr>
        <p:spPr>
          <a:xfrm>
            <a:off x="7386480" y="37368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00" name="CustomShape 59"/>
          <p:cNvSpPr/>
          <p:nvPr/>
        </p:nvSpPr>
        <p:spPr>
          <a:xfrm>
            <a:off x="7389720" y="40878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01" name="CustomShape 60"/>
          <p:cNvSpPr/>
          <p:nvPr/>
        </p:nvSpPr>
        <p:spPr>
          <a:xfrm>
            <a:off x="7686720" y="38703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02" name="CustomShape 61"/>
          <p:cNvSpPr/>
          <p:nvPr/>
        </p:nvSpPr>
        <p:spPr>
          <a:xfrm>
            <a:off x="7497720" y="42721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03" name="CustomShape 62"/>
          <p:cNvSpPr/>
          <p:nvPr/>
        </p:nvSpPr>
        <p:spPr>
          <a:xfrm>
            <a:off x="7545240" y="38480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04" name="CustomShape 63"/>
          <p:cNvSpPr/>
          <p:nvPr/>
        </p:nvSpPr>
        <p:spPr>
          <a:xfrm>
            <a:off x="8097840" y="37670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05" name="CustomShape 64"/>
          <p:cNvSpPr/>
          <p:nvPr/>
        </p:nvSpPr>
        <p:spPr>
          <a:xfrm>
            <a:off x="8437680" y="37735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06" name="CustomShape 65"/>
          <p:cNvSpPr/>
          <p:nvPr/>
        </p:nvSpPr>
        <p:spPr>
          <a:xfrm>
            <a:off x="7962840" y="40942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07" name="CustomShape 66"/>
          <p:cNvSpPr/>
          <p:nvPr/>
        </p:nvSpPr>
        <p:spPr>
          <a:xfrm>
            <a:off x="8421840" y="39718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08" name="CustomShape 67"/>
          <p:cNvSpPr/>
          <p:nvPr/>
        </p:nvSpPr>
        <p:spPr>
          <a:xfrm>
            <a:off x="8099280" y="40021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09" name="CustomShape 68"/>
          <p:cNvSpPr/>
          <p:nvPr/>
        </p:nvSpPr>
        <p:spPr>
          <a:xfrm>
            <a:off x="7077240" y="41083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10" name="CustomShape 69"/>
          <p:cNvSpPr/>
          <p:nvPr/>
        </p:nvSpPr>
        <p:spPr>
          <a:xfrm>
            <a:off x="6921360" y="4033800"/>
            <a:ext cx="69480" cy="64800"/>
          </a:xfrm>
          <a:prstGeom prst="ellipse">
            <a:avLst/>
          </a:prstGeom>
          <a:solidFill>
            <a:srgbClr val="3333cc"/>
          </a:solidFill>
          <a:ln w="6480">
            <a:solidFill>
              <a:srgbClr val="000000"/>
            </a:solidFill>
            <a:round/>
          </a:ln>
        </p:spPr>
      </p:sp>
      <p:sp>
        <p:nvSpPr>
          <p:cNvPr id="3111" name="CustomShape 70"/>
          <p:cNvSpPr/>
          <p:nvPr/>
        </p:nvSpPr>
        <p:spPr>
          <a:xfrm>
            <a:off x="6693480" y="2933640"/>
            <a:ext cx="748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u</a:t>
            </a:r>
            <a:endParaRPr/>
          </a:p>
        </p:txBody>
      </p:sp>
    </p:spTree>
  </p:cSld>
  <p:timing>
    <p:tnLst>
      <p:par>
        <p:cTn id="620" dur="indefinite" restart="never" nodeType="tmRoot">
          <p:childTnLst>
            <p:seq>
              <p:cTn id="621" dur="indefinite" nodeType="mainSeq">
                <p:childTnLst>
                  <p:par>
                    <p:cTn id="622" nodeType="clickEffect" fill="hold">
                      <p:stCondLst>
                        <p:cond delay="indefinite"/>
                      </p:stCondLst>
                      <p:childTnLst>
                        <p:par>
                          <p:cTn id="6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6" dur="2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9" dur="2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nodeType="clickEffect" fill="hold">
                      <p:stCondLst>
                        <p:cond delay="indefinite"/>
                      </p:stCondLst>
                      <p:childTnLst>
                        <p:par>
                          <p:cTn id="6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2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2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634" dur="2000" fill="hold"/>
                                        <p:tgtEl>
                                          <p:spTgt spid="3073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635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20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637" dur="2000" fill="hold"/>
                                        <p:tgtEl>
                                          <p:spTgt spid="3072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638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640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641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643" dur="2000" fill="hold"/>
                                        <p:tgtEl>
                                          <p:spTgt spid="3075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nodeType="clickEffect" fill="hold">
                      <p:stCondLst>
                        <p:cond delay="indefinite"/>
                      </p:stCondLst>
                      <p:childTnLst>
                        <p:par>
                          <p:cTn id="6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6" nodeType="clickEffect" fill="hold" presetClass="path" presetID="64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nodeType="clickEffect" fill="hold">
                      <p:stCondLst>
                        <p:cond delay="indefinite"/>
                      </p:stCondLst>
                      <p:childTnLst>
                        <p:par>
                          <p:cTn id="6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9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2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651" dur="2000" fill="hold"/>
                                        <p:tgtEl>
                                          <p:spTgt spid="3073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652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20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654" dur="2000" fill="hold"/>
                                        <p:tgtEl>
                                          <p:spTgt spid="3110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3113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3114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ADC1D7F0-4469-413F-981A-C22649825D1A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3115" name="TextShape 4"/>
          <p:cNvSpPr txBox="1"/>
          <p:nvPr/>
        </p:nvSpPr>
        <p:spPr>
          <a:xfrm>
            <a:off x="533520" y="1295280"/>
            <a:ext cx="8076960" cy="5866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Analysis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Update visits                   nodes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i="1" lang="en-US" sz="2200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-structure queried/updated in each node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One query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One insert and one delete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200">
                <a:solidFill>
                  <a:srgbClr val="ff0000"/>
                </a:solidFill>
                <a:latin typeface="Times New Roman"/>
              </a:rPr>
              <a:t>B</a:t>
            </a:r>
            <a:r>
              <a:rPr i="1" lang="en-US" sz="2200" baseline="30000">
                <a:solidFill>
                  <a:srgbClr val="ff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-structure analysis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Update: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using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global rebuilding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Store updates in update block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*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Rebuild after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updates using                                          I/Os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Symbol"/>
              </a:rPr>
              <a:t>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I/O updates</a:t>
            </a:r>
            <a:endParaRPr/>
          </a:p>
        </p:txBody>
      </p:sp>
      <p:sp>
        <p:nvSpPr>
          <p:cNvPr id="3116" name="TextShape 5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 Priority Search Tree</a:t>
            </a:r>
            <a:endParaRPr/>
          </a:p>
        </p:txBody>
      </p:sp>
      <p:sp>
        <p:nvSpPr>
          <p:cNvPr id="3117" name="Line 6"/>
          <p:cNvSpPr/>
          <p:nvPr/>
        </p:nvSpPr>
        <p:spPr>
          <a:xfrm flipH="1">
            <a:off x="6392520" y="2887560"/>
            <a:ext cx="65736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118" name="Line 7"/>
          <p:cNvSpPr/>
          <p:nvPr/>
        </p:nvSpPr>
        <p:spPr>
          <a:xfrm flipH="1">
            <a:off x="5735520" y="2887560"/>
            <a:ext cx="131436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119" name="Line 8"/>
          <p:cNvSpPr/>
          <p:nvPr/>
        </p:nvSpPr>
        <p:spPr>
          <a:xfrm>
            <a:off x="7049880" y="2887560"/>
            <a:ext cx="65736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120" name="Line 9"/>
          <p:cNvSpPr/>
          <p:nvPr/>
        </p:nvSpPr>
        <p:spPr>
          <a:xfrm>
            <a:off x="7049880" y="2887560"/>
            <a:ext cx="131292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121" name="Line 10"/>
          <p:cNvSpPr/>
          <p:nvPr/>
        </p:nvSpPr>
        <p:spPr>
          <a:xfrm>
            <a:off x="7049880" y="2887560"/>
            <a:ext cx="1440" cy="704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122" name="Line 11"/>
          <p:cNvSpPr/>
          <p:nvPr/>
        </p:nvSpPr>
        <p:spPr>
          <a:xfrm>
            <a:off x="6721200" y="2654280"/>
            <a:ext cx="180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123" name="Line 12"/>
          <p:cNvSpPr/>
          <p:nvPr/>
        </p:nvSpPr>
        <p:spPr>
          <a:xfrm>
            <a:off x="7378560" y="2654280"/>
            <a:ext cx="144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124" name="Line 13"/>
          <p:cNvSpPr/>
          <p:nvPr/>
        </p:nvSpPr>
        <p:spPr>
          <a:xfrm>
            <a:off x="8035920" y="2654280"/>
            <a:ext cx="144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125" name="Line 14"/>
          <p:cNvSpPr/>
          <p:nvPr/>
        </p:nvSpPr>
        <p:spPr>
          <a:xfrm>
            <a:off x="6064200" y="2654280"/>
            <a:ext cx="1440" cy="20635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126" name="Line 15"/>
          <p:cNvSpPr/>
          <p:nvPr/>
        </p:nvSpPr>
        <p:spPr>
          <a:xfrm>
            <a:off x="5408280" y="2654280"/>
            <a:ext cx="1800" cy="20635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127" name="Line 16"/>
          <p:cNvSpPr/>
          <p:nvPr/>
        </p:nvSpPr>
        <p:spPr>
          <a:xfrm>
            <a:off x="8691480" y="2654280"/>
            <a:ext cx="1440" cy="20635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128" name="CustomShape 17"/>
          <p:cNvSpPr/>
          <p:nvPr/>
        </p:nvSpPr>
        <p:spPr>
          <a:xfrm>
            <a:off x="6969240" y="281160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129" name="CustomShape 18"/>
          <p:cNvSpPr/>
          <p:nvPr/>
        </p:nvSpPr>
        <p:spPr>
          <a:xfrm>
            <a:off x="5656320" y="350208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130" name="CustomShape 19"/>
          <p:cNvSpPr/>
          <p:nvPr/>
        </p:nvSpPr>
        <p:spPr>
          <a:xfrm>
            <a:off x="6315120" y="349884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131" name="CustomShape 20"/>
          <p:cNvSpPr/>
          <p:nvPr/>
        </p:nvSpPr>
        <p:spPr>
          <a:xfrm>
            <a:off x="6973920" y="349884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132" name="CustomShape 21"/>
          <p:cNvSpPr/>
          <p:nvPr/>
        </p:nvSpPr>
        <p:spPr>
          <a:xfrm>
            <a:off x="7623000" y="350352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133" name="CustomShape 22"/>
          <p:cNvSpPr/>
          <p:nvPr/>
        </p:nvSpPr>
        <p:spPr>
          <a:xfrm>
            <a:off x="8277120" y="3503520"/>
            <a:ext cx="158400" cy="1630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134" name="CustomShape 23"/>
          <p:cNvSpPr/>
          <p:nvPr/>
        </p:nvSpPr>
        <p:spPr>
          <a:xfrm>
            <a:off x="5513400" y="39164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35" name="CustomShape 24"/>
          <p:cNvSpPr/>
          <p:nvPr/>
        </p:nvSpPr>
        <p:spPr>
          <a:xfrm>
            <a:off x="5648400" y="39225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36" name="CustomShape 25"/>
          <p:cNvSpPr/>
          <p:nvPr/>
        </p:nvSpPr>
        <p:spPr>
          <a:xfrm>
            <a:off x="5835600" y="40244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37" name="CustomShape 26"/>
          <p:cNvSpPr/>
          <p:nvPr/>
        </p:nvSpPr>
        <p:spPr>
          <a:xfrm>
            <a:off x="5899320" y="38973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38" name="CustomShape 27"/>
          <p:cNvSpPr/>
          <p:nvPr/>
        </p:nvSpPr>
        <p:spPr>
          <a:xfrm>
            <a:off x="6229440" y="38275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39" name="CustomShape 28"/>
          <p:cNvSpPr/>
          <p:nvPr/>
        </p:nvSpPr>
        <p:spPr>
          <a:xfrm>
            <a:off x="6364440" y="40291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40" name="CustomShape 29"/>
          <p:cNvSpPr/>
          <p:nvPr/>
        </p:nvSpPr>
        <p:spPr>
          <a:xfrm>
            <a:off x="6404040" y="42498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41" name="CustomShape 30"/>
          <p:cNvSpPr/>
          <p:nvPr/>
        </p:nvSpPr>
        <p:spPr>
          <a:xfrm>
            <a:off x="6176880" y="41940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42" name="CustomShape 31"/>
          <p:cNvSpPr/>
          <p:nvPr/>
        </p:nvSpPr>
        <p:spPr>
          <a:xfrm>
            <a:off x="6885000" y="393048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43" name="CustomShape 32"/>
          <p:cNvSpPr/>
          <p:nvPr/>
        </p:nvSpPr>
        <p:spPr>
          <a:xfrm>
            <a:off x="6796080" y="40705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44" name="CustomShape 33"/>
          <p:cNvSpPr/>
          <p:nvPr/>
        </p:nvSpPr>
        <p:spPr>
          <a:xfrm>
            <a:off x="7021440" y="40147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45" name="CustomShape 34"/>
          <p:cNvSpPr/>
          <p:nvPr/>
        </p:nvSpPr>
        <p:spPr>
          <a:xfrm>
            <a:off x="7170840" y="39117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46" name="CustomShape 35"/>
          <p:cNvSpPr/>
          <p:nvPr/>
        </p:nvSpPr>
        <p:spPr>
          <a:xfrm>
            <a:off x="7548480" y="390852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47" name="CustomShape 36"/>
          <p:cNvSpPr/>
          <p:nvPr/>
        </p:nvSpPr>
        <p:spPr>
          <a:xfrm>
            <a:off x="7859880" y="382428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48" name="CustomShape 37"/>
          <p:cNvSpPr/>
          <p:nvPr/>
        </p:nvSpPr>
        <p:spPr>
          <a:xfrm>
            <a:off x="7680240" y="397836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49" name="CustomShape 38"/>
          <p:cNvSpPr/>
          <p:nvPr/>
        </p:nvSpPr>
        <p:spPr>
          <a:xfrm>
            <a:off x="7824960" y="40086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50" name="CustomShape 39"/>
          <p:cNvSpPr/>
          <p:nvPr/>
        </p:nvSpPr>
        <p:spPr>
          <a:xfrm>
            <a:off x="8104320" y="38736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51" name="CustomShape 40"/>
          <p:cNvSpPr/>
          <p:nvPr/>
        </p:nvSpPr>
        <p:spPr>
          <a:xfrm>
            <a:off x="8244000" y="394164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52" name="CustomShape 41"/>
          <p:cNvSpPr/>
          <p:nvPr/>
        </p:nvSpPr>
        <p:spPr>
          <a:xfrm>
            <a:off x="8383680" y="38718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53" name="CustomShape 42"/>
          <p:cNvSpPr/>
          <p:nvPr/>
        </p:nvSpPr>
        <p:spPr>
          <a:xfrm>
            <a:off x="8113680" y="4021200"/>
            <a:ext cx="69480" cy="6480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54" name="CustomShape 43"/>
          <p:cNvSpPr/>
          <p:nvPr/>
        </p:nvSpPr>
        <p:spPr>
          <a:xfrm>
            <a:off x="5702400" y="40672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55" name="CustomShape 44"/>
          <p:cNvSpPr/>
          <p:nvPr/>
        </p:nvSpPr>
        <p:spPr>
          <a:xfrm>
            <a:off x="5618160" y="42782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56" name="CustomShape 45"/>
          <p:cNvSpPr/>
          <p:nvPr/>
        </p:nvSpPr>
        <p:spPr>
          <a:xfrm>
            <a:off x="5948280" y="40942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57" name="CustomShape 46"/>
          <p:cNvSpPr/>
          <p:nvPr/>
        </p:nvSpPr>
        <p:spPr>
          <a:xfrm>
            <a:off x="5802480" y="42051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58" name="CustomShape 47"/>
          <p:cNvSpPr/>
          <p:nvPr/>
        </p:nvSpPr>
        <p:spPr>
          <a:xfrm>
            <a:off x="5465880" y="44355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59" name="CustomShape 48"/>
          <p:cNvSpPr/>
          <p:nvPr/>
        </p:nvSpPr>
        <p:spPr>
          <a:xfrm>
            <a:off x="5753160" y="45133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60" name="CustomShape 49"/>
          <p:cNvSpPr/>
          <p:nvPr/>
        </p:nvSpPr>
        <p:spPr>
          <a:xfrm>
            <a:off x="6289560" y="43592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61" name="CustomShape 50"/>
          <p:cNvSpPr/>
          <p:nvPr/>
        </p:nvSpPr>
        <p:spPr>
          <a:xfrm>
            <a:off x="6143760" y="43610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62" name="CustomShape 51"/>
          <p:cNvSpPr/>
          <p:nvPr/>
        </p:nvSpPr>
        <p:spPr>
          <a:xfrm>
            <a:off x="6211800" y="45626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63" name="CustomShape 52"/>
          <p:cNvSpPr/>
          <p:nvPr/>
        </p:nvSpPr>
        <p:spPr>
          <a:xfrm>
            <a:off x="6489720" y="44258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64" name="CustomShape 53"/>
          <p:cNvSpPr/>
          <p:nvPr/>
        </p:nvSpPr>
        <p:spPr>
          <a:xfrm>
            <a:off x="6605640" y="42991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65" name="CustomShape 54"/>
          <p:cNvSpPr/>
          <p:nvPr/>
        </p:nvSpPr>
        <p:spPr>
          <a:xfrm>
            <a:off x="6872400" y="43657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66" name="CustomShape 55"/>
          <p:cNvSpPr/>
          <p:nvPr/>
        </p:nvSpPr>
        <p:spPr>
          <a:xfrm>
            <a:off x="7259760" y="42530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67" name="CustomShape 56"/>
          <p:cNvSpPr/>
          <p:nvPr/>
        </p:nvSpPr>
        <p:spPr>
          <a:xfrm>
            <a:off x="7013520" y="45687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68" name="CustomShape 57"/>
          <p:cNvSpPr/>
          <p:nvPr/>
        </p:nvSpPr>
        <p:spPr>
          <a:xfrm>
            <a:off x="6843600" y="45896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69" name="CustomShape 58"/>
          <p:cNvSpPr/>
          <p:nvPr/>
        </p:nvSpPr>
        <p:spPr>
          <a:xfrm>
            <a:off x="7529400" y="40798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70" name="CustomShape 59"/>
          <p:cNvSpPr/>
          <p:nvPr/>
        </p:nvSpPr>
        <p:spPr>
          <a:xfrm>
            <a:off x="7532640" y="44308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71" name="CustomShape 60"/>
          <p:cNvSpPr/>
          <p:nvPr/>
        </p:nvSpPr>
        <p:spPr>
          <a:xfrm>
            <a:off x="7829640" y="421308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72" name="CustomShape 61"/>
          <p:cNvSpPr/>
          <p:nvPr/>
        </p:nvSpPr>
        <p:spPr>
          <a:xfrm>
            <a:off x="7640640" y="46148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73" name="CustomShape 62"/>
          <p:cNvSpPr/>
          <p:nvPr/>
        </p:nvSpPr>
        <p:spPr>
          <a:xfrm>
            <a:off x="7688160" y="41911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74" name="CustomShape 63"/>
          <p:cNvSpPr/>
          <p:nvPr/>
        </p:nvSpPr>
        <p:spPr>
          <a:xfrm>
            <a:off x="8240760" y="411012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75" name="CustomShape 64"/>
          <p:cNvSpPr/>
          <p:nvPr/>
        </p:nvSpPr>
        <p:spPr>
          <a:xfrm>
            <a:off x="8580600" y="41162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76" name="CustomShape 65"/>
          <p:cNvSpPr/>
          <p:nvPr/>
        </p:nvSpPr>
        <p:spPr>
          <a:xfrm>
            <a:off x="8105760" y="44370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77" name="CustomShape 66"/>
          <p:cNvSpPr/>
          <p:nvPr/>
        </p:nvSpPr>
        <p:spPr>
          <a:xfrm>
            <a:off x="8564400" y="431496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78" name="CustomShape 67"/>
          <p:cNvSpPr/>
          <p:nvPr/>
        </p:nvSpPr>
        <p:spPr>
          <a:xfrm>
            <a:off x="8242200" y="434484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79" name="CustomShape 68"/>
          <p:cNvSpPr/>
          <p:nvPr/>
        </p:nvSpPr>
        <p:spPr>
          <a:xfrm>
            <a:off x="7219800" y="4451400"/>
            <a:ext cx="69480" cy="64800"/>
          </a:xfrm>
          <a:prstGeom prst="ellipse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180" name="CustomShape 69"/>
          <p:cNvSpPr/>
          <p:nvPr/>
        </p:nvSpPr>
        <p:spPr>
          <a:xfrm>
            <a:off x="7064280" y="4376880"/>
            <a:ext cx="69480" cy="64800"/>
          </a:xfrm>
          <a:prstGeom prst="ellipse">
            <a:avLst/>
          </a:prstGeom>
          <a:solidFill>
            <a:srgbClr val="3333cc"/>
          </a:solidFill>
          <a:ln w="6480">
            <a:solidFill>
              <a:srgbClr val="000000"/>
            </a:solidFill>
            <a:round/>
          </a:ln>
        </p:spPr>
      </p:sp>
      <p:sp>
        <p:nvSpPr>
          <p:cNvPr id="3181" name="CustomShape 70"/>
          <p:cNvSpPr/>
          <p:nvPr/>
        </p:nvSpPr>
        <p:spPr>
          <a:xfrm>
            <a:off x="6836040" y="3276720"/>
            <a:ext cx="748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u</a:t>
            </a:r>
            <a:endParaRPr/>
          </a:p>
        </p:txBody>
      </p:sp>
      <p:pic>
        <p:nvPicPr>
          <p:cNvPr id="31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6880" y="1739880"/>
            <a:ext cx="1320840" cy="419040"/>
          </a:xfrm>
          <a:prstGeom prst="rect">
            <a:avLst/>
          </a:prstGeom>
          <a:ln>
            <a:noFill/>
          </a:ln>
        </p:spPr>
      </p:pic>
      <p:pic>
        <p:nvPicPr>
          <p:cNvPr id="31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43280" y="3708360"/>
            <a:ext cx="3022560" cy="469800"/>
          </a:xfrm>
          <a:prstGeom prst="rect">
            <a:avLst/>
          </a:prstGeom>
          <a:ln>
            <a:noFill/>
          </a:ln>
        </p:spPr>
      </p:pic>
      <p:pic>
        <p:nvPicPr>
          <p:cNvPr id="31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1680" y="5740560"/>
            <a:ext cx="1320840" cy="419040"/>
          </a:xfrm>
          <a:prstGeom prst="rect">
            <a:avLst/>
          </a:prstGeom>
          <a:ln>
            <a:noFill/>
          </a:ln>
        </p:spPr>
      </p:pic>
      <p:pic>
        <p:nvPicPr>
          <p:cNvPr id="318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51360" y="4863960"/>
            <a:ext cx="2908440" cy="55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5" dur="indefinite" restart="never" nodeType="tmRoot">
          <p:childTnLst>
            <p:seq>
              <p:cTn id="656" dur="indefinite" nodeType="mainSeq">
                <p:childTnLst>
                  <p:par>
                    <p:cTn id="657" nodeType="clickEffect" fill="hold">
                      <p:stCondLst>
                        <p:cond delay="indefinite"/>
                      </p:stCondLst>
                      <p:childTnLst>
                        <p:par>
                          <p:cTn id="6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>
                                            <p:txEl>
                                              <p:pRg st="12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>
                                            <p:txEl>
                                              <p:pRg st="14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>
                                            <p:txEl>
                                              <p:pRg st="156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>
                                            <p:txEl>
                                              <p:pRg st="193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>
                                            <p:txEl>
                                              <p:pRg st="223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>
                                            <p:txEl>
                                              <p:pRg st="300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>
                                            <p:txEl>
                                              <p:pRg st="314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3187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3188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72E1B008-C8CF-4383-B949-52C4B2BB2ADB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3189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Dynamic Base Tree</a:t>
            </a:r>
            <a:endParaRPr/>
          </a:p>
        </p:txBody>
      </p:sp>
      <p:sp>
        <p:nvSpPr>
          <p:cNvPr id="3190" name="TextShape 5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Deletion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Delete point as previously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Delete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-coordinate from base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tree using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global rebuilding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I/Os amortized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Insertion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Insert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-coordinate in base tree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and rebalance (using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splits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Insert point as previously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Split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Boundary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becomes boundary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parent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</p:txBody>
      </p:sp>
      <p:sp>
        <p:nvSpPr>
          <p:cNvPr id="3191" name="Line 6"/>
          <p:cNvSpPr/>
          <p:nvPr/>
        </p:nvSpPr>
        <p:spPr>
          <a:xfrm>
            <a:off x="7051320" y="2160360"/>
            <a:ext cx="1800" cy="86040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212000" sp="159000"/>
            </a:custDash>
            <a:round/>
          </a:ln>
        </p:spPr>
      </p:sp>
      <p:sp>
        <p:nvSpPr>
          <p:cNvPr id="3192" name="Line 7"/>
          <p:cNvSpPr/>
          <p:nvPr/>
        </p:nvSpPr>
        <p:spPr>
          <a:xfrm>
            <a:off x="7053120" y="3974760"/>
            <a:ext cx="1440" cy="123696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212000" sp="159000"/>
            </a:custDash>
            <a:round/>
          </a:ln>
        </p:spPr>
      </p:sp>
      <p:sp>
        <p:nvSpPr>
          <p:cNvPr id="3193" name="Line 8"/>
          <p:cNvSpPr/>
          <p:nvPr/>
        </p:nvSpPr>
        <p:spPr>
          <a:xfrm>
            <a:off x="6903720" y="3159000"/>
            <a:ext cx="1800" cy="6825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94" name="Line 9"/>
          <p:cNvSpPr/>
          <p:nvPr/>
        </p:nvSpPr>
        <p:spPr>
          <a:xfrm flipH="1">
            <a:off x="6235560" y="2327040"/>
            <a:ext cx="655560" cy="3650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195" name="Line 10"/>
          <p:cNvSpPr/>
          <p:nvPr/>
        </p:nvSpPr>
        <p:spPr>
          <a:xfrm>
            <a:off x="6899040" y="2320920"/>
            <a:ext cx="638280" cy="3711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196" name="Line 11"/>
          <p:cNvSpPr/>
          <p:nvPr/>
        </p:nvSpPr>
        <p:spPr>
          <a:xfrm>
            <a:off x="6899040" y="2330280"/>
            <a:ext cx="1800" cy="3618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197" name="Line 12"/>
          <p:cNvSpPr/>
          <p:nvPr/>
        </p:nvSpPr>
        <p:spPr>
          <a:xfrm>
            <a:off x="6891120" y="2317680"/>
            <a:ext cx="327240" cy="3744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198" name="Line 13"/>
          <p:cNvSpPr/>
          <p:nvPr/>
        </p:nvSpPr>
        <p:spPr>
          <a:xfrm flipH="1">
            <a:off x="6581520" y="2327040"/>
            <a:ext cx="317520" cy="3650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199" name="Line 14"/>
          <p:cNvSpPr/>
          <p:nvPr/>
        </p:nvSpPr>
        <p:spPr>
          <a:xfrm>
            <a:off x="6732360" y="2160360"/>
            <a:ext cx="1800" cy="8604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00" name="Line 15"/>
          <p:cNvSpPr/>
          <p:nvPr/>
        </p:nvSpPr>
        <p:spPr>
          <a:xfrm>
            <a:off x="6413400" y="2162160"/>
            <a:ext cx="1440" cy="8604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01" name="Line 16"/>
          <p:cNvSpPr/>
          <p:nvPr/>
        </p:nvSpPr>
        <p:spPr>
          <a:xfrm>
            <a:off x="7365960" y="2162160"/>
            <a:ext cx="1440" cy="8604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02" name="Line 17"/>
          <p:cNvSpPr/>
          <p:nvPr/>
        </p:nvSpPr>
        <p:spPr>
          <a:xfrm flipH="1">
            <a:off x="7688160" y="1766880"/>
            <a:ext cx="6120" cy="1252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03" name="CustomShape 18"/>
          <p:cNvSpPr/>
          <p:nvPr/>
        </p:nvSpPr>
        <p:spPr>
          <a:xfrm>
            <a:off x="6215040" y="263700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04" name="CustomShape 19"/>
          <p:cNvSpPr/>
          <p:nvPr/>
        </p:nvSpPr>
        <p:spPr>
          <a:xfrm>
            <a:off x="6524640" y="264312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05" name="CustomShape 20"/>
          <p:cNvSpPr/>
          <p:nvPr/>
        </p:nvSpPr>
        <p:spPr>
          <a:xfrm>
            <a:off x="6843600" y="263700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06" name="CustomShape 21"/>
          <p:cNvSpPr/>
          <p:nvPr/>
        </p:nvSpPr>
        <p:spPr>
          <a:xfrm>
            <a:off x="7162920" y="263700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07" name="CustomShape 22"/>
          <p:cNvSpPr/>
          <p:nvPr/>
        </p:nvSpPr>
        <p:spPr>
          <a:xfrm>
            <a:off x="7458120" y="264312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08" name="Line 23"/>
          <p:cNvSpPr/>
          <p:nvPr/>
        </p:nvSpPr>
        <p:spPr>
          <a:xfrm>
            <a:off x="6080040" y="1765080"/>
            <a:ext cx="9360" cy="1252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09" name="Line 24"/>
          <p:cNvSpPr/>
          <p:nvPr/>
        </p:nvSpPr>
        <p:spPr>
          <a:xfrm flipH="1">
            <a:off x="6897600" y="1949400"/>
            <a:ext cx="1440" cy="379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10" name="CustomShape 25"/>
          <p:cNvSpPr/>
          <p:nvPr/>
        </p:nvSpPr>
        <p:spPr>
          <a:xfrm>
            <a:off x="6845400" y="2270160"/>
            <a:ext cx="109080" cy="1076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11" name="Line 26"/>
          <p:cNvSpPr/>
          <p:nvPr/>
        </p:nvSpPr>
        <p:spPr>
          <a:xfrm>
            <a:off x="6891120" y="1963440"/>
            <a:ext cx="1133640" cy="357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12" name="Line 27"/>
          <p:cNvSpPr/>
          <p:nvPr/>
        </p:nvSpPr>
        <p:spPr>
          <a:xfrm flipH="1">
            <a:off x="5716440" y="1950840"/>
            <a:ext cx="1190520" cy="363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13" name="CustomShape 28"/>
          <p:cNvSpPr/>
          <p:nvPr/>
        </p:nvSpPr>
        <p:spPr>
          <a:xfrm>
            <a:off x="6846840" y="190188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14" name="CustomShape 29"/>
          <p:cNvSpPr/>
          <p:nvPr/>
        </p:nvSpPr>
        <p:spPr>
          <a:xfrm>
            <a:off x="5670720" y="2265480"/>
            <a:ext cx="109080" cy="1058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15" name="CustomShape 30"/>
          <p:cNvSpPr/>
          <p:nvPr/>
        </p:nvSpPr>
        <p:spPr>
          <a:xfrm>
            <a:off x="7969320" y="227160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16" name="Line 31"/>
          <p:cNvSpPr/>
          <p:nvPr/>
        </p:nvSpPr>
        <p:spPr>
          <a:xfrm>
            <a:off x="5425920" y="1765080"/>
            <a:ext cx="9360" cy="1252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17" name="Line 32"/>
          <p:cNvSpPr/>
          <p:nvPr/>
        </p:nvSpPr>
        <p:spPr>
          <a:xfrm>
            <a:off x="8339040" y="1765080"/>
            <a:ext cx="1440" cy="1252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18" name="CustomShape 33"/>
          <p:cNvSpPr/>
          <p:nvPr/>
        </p:nvSpPr>
        <p:spPr>
          <a:xfrm>
            <a:off x="6454800" y="2060640"/>
            <a:ext cx="72360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</p:txBody>
      </p:sp>
      <p:sp>
        <p:nvSpPr>
          <p:cNvPr id="3219" name="Line 34"/>
          <p:cNvSpPr/>
          <p:nvPr/>
        </p:nvSpPr>
        <p:spPr>
          <a:xfrm flipH="1">
            <a:off x="6265800" y="4503600"/>
            <a:ext cx="317520" cy="379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20" name="Line 35"/>
          <p:cNvSpPr/>
          <p:nvPr/>
        </p:nvSpPr>
        <p:spPr>
          <a:xfrm>
            <a:off x="7367400" y="4506840"/>
            <a:ext cx="171360" cy="3762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21" name="Line 36"/>
          <p:cNvSpPr/>
          <p:nvPr/>
        </p:nvSpPr>
        <p:spPr>
          <a:xfrm>
            <a:off x="6572160" y="4511520"/>
            <a:ext cx="330120" cy="3715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22" name="Line 37"/>
          <p:cNvSpPr/>
          <p:nvPr/>
        </p:nvSpPr>
        <p:spPr>
          <a:xfrm flipH="1">
            <a:off x="7219800" y="4503600"/>
            <a:ext cx="139680" cy="379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23" name="Line 38"/>
          <p:cNvSpPr/>
          <p:nvPr/>
        </p:nvSpPr>
        <p:spPr>
          <a:xfrm>
            <a:off x="6576840" y="4518000"/>
            <a:ext cx="1440" cy="3650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24" name="Line 39"/>
          <p:cNvSpPr/>
          <p:nvPr/>
        </p:nvSpPr>
        <p:spPr>
          <a:xfrm>
            <a:off x="6734160" y="4351320"/>
            <a:ext cx="1440" cy="8604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25" name="Line 40"/>
          <p:cNvSpPr/>
          <p:nvPr/>
        </p:nvSpPr>
        <p:spPr>
          <a:xfrm>
            <a:off x="6414840" y="4352760"/>
            <a:ext cx="1800" cy="8604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26" name="Line 41"/>
          <p:cNvSpPr/>
          <p:nvPr/>
        </p:nvSpPr>
        <p:spPr>
          <a:xfrm>
            <a:off x="7367400" y="4624200"/>
            <a:ext cx="1440" cy="5889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27" name="Line 42"/>
          <p:cNvSpPr/>
          <p:nvPr/>
        </p:nvSpPr>
        <p:spPr>
          <a:xfrm flipH="1">
            <a:off x="7689600" y="3957480"/>
            <a:ext cx="6480" cy="1252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28" name="CustomShape 43"/>
          <p:cNvSpPr/>
          <p:nvPr/>
        </p:nvSpPr>
        <p:spPr>
          <a:xfrm>
            <a:off x="6216480" y="482760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29" name="CustomShape 44"/>
          <p:cNvSpPr/>
          <p:nvPr/>
        </p:nvSpPr>
        <p:spPr>
          <a:xfrm>
            <a:off x="6526080" y="483408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30" name="CustomShape 45"/>
          <p:cNvSpPr/>
          <p:nvPr/>
        </p:nvSpPr>
        <p:spPr>
          <a:xfrm>
            <a:off x="6845400" y="482760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31" name="CustomShape 46"/>
          <p:cNvSpPr/>
          <p:nvPr/>
        </p:nvSpPr>
        <p:spPr>
          <a:xfrm>
            <a:off x="7164360" y="482760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32" name="CustomShape 47"/>
          <p:cNvSpPr/>
          <p:nvPr/>
        </p:nvSpPr>
        <p:spPr>
          <a:xfrm>
            <a:off x="7459560" y="483408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33" name="Line 48"/>
          <p:cNvSpPr/>
          <p:nvPr/>
        </p:nvSpPr>
        <p:spPr>
          <a:xfrm>
            <a:off x="6081480" y="3956040"/>
            <a:ext cx="9720" cy="1252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34" name="Line 49"/>
          <p:cNvSpPr/>
          <p:nvPr/>
        </p:nvSpPr>
        <p:spPr>
          <a:xfrm flipH="1">
            <a:off x="6565680" y="4140000"/>
            <a:ext cx="335160" cy="384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35" name="CustomShape 50"/>
          <p:cNvSpPr/>
          <p:nvPr/>
        </p:nvSpPr>
        <p:spPr>
          <a:xfrm>
            <a:off x="6523200" y="4460760"/>
            <a:ext cx="109080" cy="1076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36" name="Line 51"/>
          <p:cNvSpPr/>
          <p:nvPr/>
        </p:nvSpPr>
        <p:spPr>
          <a:xfrm>
            <a:off x="6892920" y="4154400"/>
            <a:ext cx="1133280" cy="357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37" name="Line 52"/>
          <p:cNvSpPr/>
          <p:nvPr/>
        </p:nvSpPr>
        <p:spPr>
          <a:xfrm flipH="1">
            <a:off x="5717880" y="4141440"/>
            <a:ext cx="1190880" cy="363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38" name="CustomShape 53"/>
          <p:cNvSpPr/>
          <p:nvPr/>
        </p:nvSpPr>
        <p:spPr>
          <a:xfrm>
            <a:off x="5672160" y="4456080"/>
            <a:ext cx="109080" cy="1058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39" name="CustomShape 54"/>
          <p:cNvSpPr/>
          <p:nvPr/>
        </p:nvSpPr>
        <p:spPr>
          <a:xfrm>
            <a:off x="7970760" y="446256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40" name="Line 55"/>
          <p:cNvSpPr/>
          <p:nvPr/>
        </p:nvSpPr>
        <p:spPr>
          <a:xfrm>
            <a:off x="5427360" y="3956040"/>
            <a:ext cx="9720" cy="1252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41" name="Line 56"/>
          <p:cNvSpPr/>
          <p:nvPr/>
        </p:nvSpPr>
        <p:spPr>
          <a:xfrm>
            <a:off x="8340480" y="3956040"/>
            <a:ext cx="1800" cy="1252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42" name="Line 57"/>
          <p:cNvSpPr/>
          <p:nvPr/>
        </p:nvSpPr>
        <p:spPr>
          <a:xfrm>
            <a:off x="6892920" y="4155840"/>
            <a:ext cx="479160" cy="345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43" name="CustomShape 58"/>
          <p:cNvSpPr/>
          <p:nvPr/>
        </p:nvSpPr>
        <p:spPr>
          <a:xfrm>
            <a:off x="6848640" y="409248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44" name="CustomShape 59"/>
          <p:cNvSpPr/>
          <p:nvPr/>
        </p:nvSpPr>
        <p:spPr>
          <a:xfrm>
            <a:off x="7311960" y="4457880"/>
            <a:ext cx="109080" cy="1076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45" name="CustomShape 60"/>
          <p:cNvSpPr/>
          <p:nvPr/>
        </p:nvSpPr>
        <p:spPr>
          <a:xfrm>
            <a:off x="7138080" y="4330800"/>
            <a:ext cx="83484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Times New Roman"/>
              </a:rPr>
              <a:t>v’’</a:t>
            </a:r>
            <a:endParaRPr/>
          </a:p>
        </p:txBody>
      </p:sp>
      <p:sp>
        <p:nvSpPr>
          <p:cNvPr id="3246" name="CustomShape 61"/>
          <p:cNvSpPr/>
          <p:nvPr/>
        </p:nvSpPr>
        <p:spPr>
          <a:xfrm>
            <a:off x="6145200" y="4218120"/>
            <a:ext cx="79056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Times New Roman"/>
              </a:rPr>
              <a:t>v’</a:t>
            </a:r>
            <a:endParaRPr/>
          </a:p>
        </p:txBody>
      </p:sp>
      <p:pic>
        <p:nvPicPr>
          <p:cNvPr id="32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30400" y="2933640"/>
            <a:ext cx="1320840" cy="4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9" dur="indefinite" restart="never" nodeType="tmRoot">
          <p:childTnLst>
            <p:seq>
              <p:cTn id="680" dur="indefinite" nodeType="mainSeq">
                <p:childTnLst>
                  <p:par>
                    <p:cTn id="681" nodeType="clickEffect" fill="hold">
                      <p:stCondLst>
                        <p:cond delay="indefinite"/>
                      </p:stCondLst>
                      <p:childTnLst>
                        <p:par>
                          <p:cTn id="6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">
                                            <p:txEl>
                                              <p:pRg st="236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3249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3250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991F820-DF4A-4713-A3AF-811011336B21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3251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Dynamic Base Tree</a:t>
            </a:r>
            <a:endParaRPr/>
          </a:p>
        </p:txBody>
      </p:sp>
      <p:sp>
        <p:nvSpPr>
          <p:cNvPr id="3252" name="TextShape 5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Split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When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splits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new points needed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parent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One point obtained from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v’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v’’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using “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bubble-up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” operation: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Find top point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v’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Insert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i="1" lang="en-US" sz="2200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-structure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Remove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from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i="1" lang="en-US" sz="2200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-structure of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v’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Recursively bubble-up point to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v’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Bubble-up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in                       I/Os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Follow one path from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to leaf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Uses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I/O in each node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Symbol"/>
              </a:rPr>
              <a:t>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Split in                                           I/Os</a:t>
            </a:r>
            <a:endParaRPr/>
          </a:p>
        </p:txBody>
      </p:sp>
      <p:sp>
        <p:nvSpPr>
          <p:cNvPr id="3253" name="CustomShape 6"/>
          <p:cNvSpPr/>
          <p:nvPr/>
        </p:nvSpPr>
        <p:spPr>
          <a:xfrm>
            <a:off x="6651720" y="4616280"/>
            <a:ext cx="68040" cy="680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54" name="CustomShape 7"/>
          <p:cNvSpPr/>
          <p:nvPr/>
        </p:nvSpPr>
        <p:spPr>
          <a:xfrm>
            <a:off x="7027920" y="4392720"/>
            <a:ext cx="68040" cy="680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55" name="CustomShape 8"/>
          <p:cNvSpPr/>
          <p:nvPr/>
        </p:nvSpPr>
        <p:spPr>
          <a:xfrm>
            <a:off x="6921360" y="4721400"/>
            <a:ext cx="68040" cy="680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56" name="CustomShape 9"/>
          <p:cNvSpPr/>
          <p:nvPr/>
        </p:nvSpPr>
        <p:spPr>
          <a:xfrm>
            <a:off x="7396200" y="4442040"/>
            <a:ext cx="68040" cy="6768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57" name="CustomShape 10"/>
          <p:cNvSpPr/>
          <p:nvPr/>
        </p:nvSpPr>
        <p:spPr>
          <a:xfrm>
            <a:off x="7532640" y="4513320"/>
            <a:ext cx="68040" cy="6768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58" name="CustomShape 11"/>
          <p:cNvSpPr/>
          <p:nvPr/>
        </p:nvSpPr>
        <p:spPr>
          <a:xfrm>
            <a:off x="7669080" y="4440240"/>
            <a:ext cx="68040" cy="6768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59" name="CustomShape 12"/>
          <p:cNvSpPr/>
          <p:nvPr/>
        </p:nvSpPr>
        <p:spPr>
          <a:xfrm>
            <a:off x="7405560" y="4596120"/>
            <a:ext cx="68040" cy="6768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60" name="CustomShape 13"/>
          <p:cNvSpPr/>
          <p:nvPr/>
        </p:nvSpPr>
        <p:spPr>
          <a:xfrm>
            <a:off x="7540560" y="4322880"/>
            <a:ext cx="68040" cy="680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61" name="CustomShape 14"/>
          <p:cNvSpPr/>
          <p:nvPr/>
        </p:nvSpPr>
        <p:spPr>
          <a:xfrm>
            <a:off x="6875640" y="4514760"/>
            <a:ext cx="68040" cy="6948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62" name="CustomShape 15"/>
          <p:cNvSpPr/>
          <p:nvPr/>
        </p:nvSpPr>
        <p:spPr>
          <a:xfrm>
            <a:off x="6675480" y="4386240"/>
            <a:ext cx="68040" cy="680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63" name="CustomShape 16"/>
          <p:cNvSpPr/>
          <p:nvPr/>
        </p:nvSpPr>
        <p:spPr>
          <a:xfrm>
            <a:off x="7705800" y="4611600"/>
            <a:ext cx="68040" cy="680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64" name="CustomShape 17"/>
          <p:cNvSpPr/>
          <p:nvPr/>
        </p:nvSpPr>
        <p:spPr>
          <a:xfrm>
            <a:off x="7715160" y="4324320"/>
            <a:ext cx="68040" cy="662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65" name="CustomShape 18"/>
          <p:cNvSpPr/>
          <p:nvPr/>
        </p:nvSpPr>
        <p:spPr>
          <a:xfrm>
            <a:off x="7527960" y="4659480"/>
            <a:ext cx="68040" cy="680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66" name="Line 19"/>
          <p:cNvSpPr/>
          <p:nvPr/>
        </p:nvSpPr>
        <p:spPr>
          <a:xfrm>
            <a:off x="7232400" y="3000240"/>
            <a:ext cx="1800" cy="191124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212000" sp="159000"/>
            </a:custDash>
            <a:round/>
          </a:ln>
        </p:spPr>
      </p:sp>
      <p:sp>
        <p:nvSpPr>
          <p:cNvPr id="3267" name="Line 20"/>
          <p:cNvSpPr/>
          <p:nvPr/>
        </p:nvSpPr>
        <p:spPr>
          <a:xfrm flipH="1">
            <a:off x="6445080" y="3514680"/>
            <a:ext cx="317520" cy="379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68" name="Line 21"/>
          <p:cNvSpPr/>
          <p:nvPr/>
        </p:nvSpPr>
        <p:spPr>
          <a:xfrm>
            <a:off x="7546680" y="3517560"/>
            <a:ext cx="171720" cy="3765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69" name="Line 22"/>
          <p:cNvSpPr/>
          <p:nvPr/>
        </p:nvSpPr>
        <p:spPr>
          <a:xfrm>
            <a:off x="6751440" y="3522600"/>
            <a:ext cx="330120" cy="3715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70" name="Line 23"/>
          <p:cNvSpPr/>
          <p:nvPr/>
        </p:nvSpPr>
        <p:spPr>
          <a:xfrm flipH="1">
            <a:off x="7399080" y="3514680"/>
            <a:ext cx="139680" cy="379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71" name="Line 24"/>
          <p:cNvSpPr/>
          <p:nvPr/>
        </p:nvSpPr>
        <p:spPr>
          <a:xfrm>
            <a:off x="6756120" y="3528720"/>
            <a:ext cx="1800" cy="3654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72" name="Line 25"/>
          <p:cNvSpPr/>
          <p:nvPr/>
        </p:nvSpPr>
        <p:spPr>
          <a:xfrm>
            <a:off x="6913440" y="3362040"/>
            <a:ext cx="1440" cy="8604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73" name="Line 26"/>
          <p:cNvSpPr/>
          <p:nvPr/>
        </p:nvSpPr>
        <p:spPr>
          <a:xfrm>
            <a:off x="6594120" y="3363840"/>
            <a:ext cx="1800" cy="8604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74" name="Line 27"/>
          <p:cNvSpPr/>
          <p:nvPr/>
        </p:nvSpPr>
        <p:spPr>
          <a:xfrm>
            <a:off x="7546680" y="3635280"/>
            <a:ext cx="1800" cy="5889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75" name="Line 28"/>
          <p:cNvSpPr/>
          <p:nvPr/>
        </p:nvSpPr>
        <p:spPr>
          <a:xfrm>
            <a:off x="7875360" y="2968560"/>
            <a:ext cx="7920" cy="19126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76" name="CustomShape 29"/>
          <p:cNvSpPr/>
          <p:nvPr/>
        </p:nvSpPr>
        <p:spPr>
          <a:xfrm>
            <a:off x="6396120" y="383868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77" name="CustomShape 30"/>
          <p:cNvSpPr/>
          <p:nvPr/>
        </p:nvSpPr>
        <p:spPr>
          <a:xfrm>
            <a:off x="6705720" y="384480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78" name="CustomShape 31"/>
          <p:cNvSpPr/>
          <p:nvPr/>
        </p:nvSpPr>
        <p:spPr>
          <a:xfrm>
            <a:off x="7024680" y="383868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79" name="CustomShape 32"/>
          <p:cNvSpPr/>
          <p:nvPr/>
        </p:nvSpPr>
        <p:spPr>
          <a:xfrm>
            <a:off x="7343640" y="383868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80" name="CustomShape 33"/>
          <p:cNvSpPr/>
          <p:nvPr/>
        </p:nvSpPr>
        <p:spPr>
          <a:xfrm>
            <a:off x="7639200" y="384480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81" name="Line 34"/>
          <p:cNvSpPr/>
          <p:nvPr/>
        </p:nvSpPr>
        <p:spPr>
          <a:xfrm>
            <a:off x="6260760" y="2966760"/>
            <a:ext cx="25560" cy="19116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82" name="Line 35"/>
          <p:cNvSpPr/>
          <p:nvPr/>
        </p:nvSpPr>
        <p:spPr>
          <a:xfrm flipH="1">
            <a:off x="6744960" y="3151080"/>
            <a:ext cx="335160" cy="384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83" name="CustomShape 36"/>
          <p:cNvSpPr/>
          <p:nvPr/>
        </p:nvSpPr>
        <p:spPr>
          <a:xfrm>
            <a:off x="6702480" y="3471840"/>
            <a:ext cx="109080" cy="1076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84" name="Line 37"/>
          <p:cNvSpPr/>
          <p:nvPr/>
        </p:nvSpPr>
        <p:spPr>
          <a:xfrm>
            <a:off x="7072200" y="3165120"/>
            <a:ext cx="1133280" cy="357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85" name="Line 38"/>
          <p:cNvSpPr/>
          <p:nvPr/>
        </p:nvSpPr>
        <p:spPr>
          <a:xfrm flipH="1">
            <a:off x="5897520" y="3152520"/>
            <a:ext cx="1190520" cy="363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86" name="CustomShape 39"/>
          <p:cNvSpPr/>
          <p:nvPr/>
        </p:nvSpPr>
        <p:spPr>
          <a:xfrm>
            <a:off x="5851440" y="3467160"/>
            <a:ext cx="109080" cy="1058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87" name="CustomShape 40"/>
          <p:cNvSpPr/>
          <p:nvPr/>
        </p:nvSpPr>
        <p:spPr>
          <a:xfrm>
            <a:off x="8150400" y="347328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88" name="Line 41"/>
          <p:cNvSpPr/>
          <p:nvPr/>
        </p:nvSpPr>
        <p:spPr>
          <a:xfrm>
            <a:off x="5607000" y="2966760"/>
            <a:ext cx="9360" cy="19116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89" name="Line 42"/>
          <p:cNvSpPr/>
          <p:nvPr/>
        </p:nvSpPr>
        <p:spPr>
          <a:xfrm>
            <a:off x="8519760" y="2966760"/>
            <a:ext cx="1800" cy="19432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290" name="Line 43"/>
          <p:cNvSpPr/>
          <p:nvPr/>
        </p:nvSpPr>
        <p:spPr>
          <a:xfrm>
            <a:off x="7072200" y="3166920"/>
            <a:ext cx="479520" cy="345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291" name="CustomShape 44"/>
          <p:cNvSpPr/>
          <p:nvPr/>
        </p:nvSpPr>
        <p:spPr>
          <a:xfrm>
            <a:off x="7027920" y="310356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92" name="CustomShape 45"/>
          <p:cNvSpPr/>
          <p:nvPr/>
        </p:nvSpPr>
        <p:spPr>
          <a:xfrm>
            <a:off x="7491240" y="3468600"/>
            <a:ext cx="109080" cy="1076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293" name="CustomShape 46"/>
          <p:cNvSpPr/>
          <p:nvPr/>
        </p:nvSpPr>
        <p:spPr>
          <a:xfrm>
            <a:off x="7317360" y="3341520"/>
            <a:ext cx="83484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Times New Roman"/>
              </a:rPr>
              <a:t>v’’</a:t>
            </a:r>
            <a:endParaRPr/>
          </a:p>
        </p:txBody>
      </p:sp>
      <p:sp>
        <p:nvSpPr>
          <p:cNvPr id="3294" name="CustomShape 47"/>
          <p:cNvSpPr/>
          <p:nvPr/>
        </p:nvSpPr>
        <p:spPr>
          <a:xfrm>
            <a:off x="6324480" y="3228840"/>
            <a:ext cx="79056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Times New Roman"/>
              </a:rPr>
              <a:t>v’</a:t>
            </a:r>
            <a:endParaRPr/>
          </a:p>
        </p:txBody>
      </p:sp>
      <p:pic>
        <p:nvPicPr>
          <p:cNvPr id="32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11560" y="4127400"/>
            <a:ext cx="1600200" cy="419040"/>
          </a:xfrm>
          <a:prstGeom prst="rect">
            <a:avLst/>
          </a:prstGeom>
          <a:ln>
            <a:noFill/>
          </a:ln>
        </p:spPr>
      </p:pic>
      <p:pic>
        <p:nvPicPr>
          <p:cNvPr id="32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22360" y="5753160"/>
            <a:ext cx="3022560" cy="4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88" dur="indefinite" restart="never" nodeType="tmRoot">
          <p:childTnLst>
            <p:seq>
              <p:cTn id="689" dur="indefinite" nodeType="mainSeq">
                <p:childTnLst>
                  <p:par>
                    <p:cTn id="690" nodeType="clickEffect" fill="hold">
                      <p:stCondLst>
                        <p:cond delay="indefinite"/>
                      </p:stCondLst>
                      <p:childTnLst>
                        <p:par>
                          <p:cTn id="6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>
                                            <p:txEl>
                                              <p:pRg st="55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>
                                            <p:txEl>
                                              <p:pRg st="117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>
                                            <p:txEl>
                                              <p:pRg st="14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>
                                            <p:txEl>
                                              <p:pRg st="166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>
                                            <p:txEl>
                                              <p:pRg st="199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nodeType="clickEffect" fill="hold">
                      <p:stCondLst>
                        <p:cond delay="indefinite"/>
                      </p:stCondLst>
                      <p:childTnLst>
                        <p:par>
                          <p:cTn id="7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>
                                            <p:txEl>
                                              <p:pRg st="233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>
                                            <p:txEl>
                                              <p:pRg st="273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>
                                            <p:txEl>
                                              <p:pRg st="304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nodeType="clickEffect" fill="hold">
                      <p:stCondLst>
                        <p:cond delay="indefinite"/>
                      </p:stCondLst>
                      <p:childTnLst>
                        <p:par>
                          <p:cTn id="7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>
                                            <p:txEl>
                                              <p:pRg st="331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>
                                            <p:txEl>
                                              <p:pRg st="333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3298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3299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F71D0A0-C136-44D9-BA39-7FCF19122651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3300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Dynamic Base Tree</a:t>
            </a:r>
            <a:endParaRPr/>
          </a:p>
        </p:txBody>
      </p:sp>
      <p:sp>
        <p:nvSpPr>
          <p:cNvPr id="3301" name="TextShape 5"/>
          <p:cNvSpPr txBox="1"/>
          <p:nvPr/>
        </p:nvSpPr>
        <p:spPr>
          <a:xfrm>
            <a:off x="533520" y="1295280"/>
            <a:ext cx="822780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200">
                <a:solidFill>
                  <a:srgbClr val="3333cc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3333cc"/>
                </a:solidFill>
                <a:latin typeface="Times New Roman"/>
              </a:rPr>
              <a:t>1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) amortized split cost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Cost: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Weight balanced base tree:               inserts below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between splits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Symbol"/>
              </a:rPr>
              <a:t>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External Priority Search Tree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Space: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N/B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Query: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Updates:                   I/Os amortized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Amortization can be removed from update bound in several ways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Utilizing lazy rebuilding</a:t>
            </a:r>
            <a:endParaRPr/>
          </a:p>
        </p:txBody>
      </p:sp>
      <p:sp>
        <p:nvSpPr>
          <p:cNvPr id="3302" name="CustomShape 6"/>
          <p:cNvSpPr/>
          <p:nvPr/>
        </p:nvSpPr>
        <p:spPr>
          <a:xfrm>
            <a:off x="6680160" y="4287960"/>
            <a:ext cx="68040" cy="680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03" name="CustomShape 7"/>
          <p:cNvSpPr/>
          <p:nvPr/>
        </p:nvSpPr>
        <p:spPr>
          <a:xfrm>
            <a:off x="7056360" y="4064040"/>
            <a:ext cx="68040" cy="680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04" name="CustomShape 8"/>
          <p:cNvSpPr/>
          <p:nvPr/>
        </p:nvSpPr>
        <p:spPr>
          <a:xfrm>
            <a:off x="6950160" y="4392720"/>
            <a:ext cx="68040" cy="680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05" name="CustomShape 9"/>
          <p:cNvSpPr/>
          <p:nvPr/>
        </p:nvSpPr>
        <p:spPr>
          <a:xfrm>
            <a:off x="7424640" y="4113360"/>
            <a:ext cx="68040" cy="6768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06" name="CustomShape 10"/>
          <p:cNvSpPr/>
          <p:nvPr/>
        </p:nvSpPr>
        <p:spPr>
          <a:xfrm>
            <a:off x="7561440" y="4184640"/>
            <a:ext cx="68040" cy="6768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07" name="CustomShape 11"/>
          <p:cNvSpPr/>
          <p:nvPr/>
        </p:nvSpPr>
        <p:spPr>
          <a:xfrm>
            <a:off x="7697880" y="4111560"/>
            <a:ext cx="68040" cy="6768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08" name="CustomShape 12"/>
          <p:cNvSpPr/>
          <p:nvPr/>
        </p:nvSpPr>
        <p:spPr>
          <a:xfrm>
            <a:off x="7434000" y="4267440"/>
            <a:ext cx="68040" cy="6768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09" name="CustomShape 13"/>
          <p:cNvSpPr/>
          <p:nvPr/>
        </p:nvSpPr>
        <p:spPr>
          <a:xfrm>
            <a:off x="7569360" y="3994200"/>
            <a:ext cx="68040" cy="680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10" name="CustomShape 14"/>
          <p:cNvSpPr/>
          <p:nvPr/>
        </p:nvSpPr>
        <p:spPr>
          <a:xfrm>
            <a:off x="6904080" y="4186080"/>
            <a:ext cx="68040" cy="6948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11" name="CustomShape 15"/>
          <p:cNvSpPr/>
          <p:nvPr/>
        </p:nvSpPr>
        <p:spPr>
          <a:xfrm>
            <a:off x="6703920" y="4057560"/>
            <a:ext cx="68040" cy="680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12" name="CustomShape 16"/>
          <p:cNvSpPr/>
          <p:nvPr/>
        </p:nvSpPr>
        <p:spPr>
          <a:xfrm>
            <a:off x="7734240" y="4282920"/>
            <a:ext cx="68040" cy="680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13" name="CustomShape 17"/>
          <p:cNvSpPr/>
          <p:nvPr/>
        </p:nvSpPr>
        <p:spPr>
          <a:xfrm>
            <a:off x="7743960" y="3995640"/>
            <a:ext cx="68040" cy="662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14" name="CustomShape 18"/>
          <p:cNvSpPr/>
          <p:nvPr/>
        </p:nvSpPr>
        <p:spPr>
          <a:xfrm>
            <a:off x="7556400" y="4330800"/>
            <a:ext cx="68040" cy="680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15" name="Line 19"/>
          <p:cNvSpPr/>
          <p:nvPr/>
        </p:nvSpPr>
        <p:spPr>
          <a:xfrm>
            <a:off x="7261200" y="2671560"/>
            <a:ext cx="1440" cy="191124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212000" sp="159000"/>
            </a:custDash>
            <a:round/>
          </a:ln>
        </p:spPr>
      </p:sp>
      <p:sp>
        <p:nvSpPr>
          <p:cNvPr id="3316" name="Line 20"/>
          <p:cNvSpPr/>
          <p:nvPr/>
        </p:nvSpPr>
        <p:spPr>
          <a:xfrm flipH="1">
            <a:off x="6473520" y="3186000"/>
            <a:ext cx="317520" cy="379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17" name="Line 21"/>
          <p:cNvSpPr/>
          <p:nvPr/>
        </p:nvSpPr>
        <p:spPr>
          <a:xfrm>
            <a:off x="7575480" y="3189240"/>
            <a:ext cx="171360" cy="3762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18" name="Line 22"/>
          <p:cNvSpPr/>
          <p:nvPr/>
        </p:nvSpPr>
        <p:spPr>
          <a:xfrm>
            <a:off x="6779880" y="3193920"/>
            <a:ext cx="330480" cy="3715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19" name="Line 23"/>
          <p:cNvSpPr/>
          <p:nvPr/>
        </p:nvSpPr>
        <p:spPr>
          <a:xfrm flipH="1">
            <a:off x="7427880" y="3186000"/>
            <a:ext cx="139680" cy="379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20" name="Line 24"/>
          <p:cNvSpPr/>
          <p:nvPr/>
        </p:nvSpPr>
        <p:spPr>
          <a:xfrm>
            <a:off x="6784920" y="3200400"/>
            <a:ext cx="1440" cy="3650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21" name="Line 25"/>
          <p:cNvSpPr/>
          <p:nvPr/>
        </p:nvSpPr>
        <p:spPr>
          <a:xfrm>
            <a:off x="6941880" y="3033360"/>
            <a:ext cx="1800" cy="860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322" name="Line 26"/>
          <p:cNvSpPr/>
          <p:nvPr/>
        </p:nvSpPr>
        <p:spPr>
          <a:xfrm>
            <a:off x="6622920" y="3035160"/>
            <a:ext cx="1440" cy="8604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323" name="Line 27"/>
          <p:cNvSpPr/>
          <p:nvPr/>
        </p:nvSpPr>
        <p:spPr>
          <a:xfrm>
            <a:off x="7575480" y="3306600"/>
            <a:ext cx="1440" cy="5889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324" name="Line 28"/>
          <p:cNvSpPr/>
          <p:nvPr/>
        </p:nvSpPr>
        <p:spPr>
          <a:xfrm>
            <a:off x="7904160" y="2639880"/>
            <a:ext cx="7920" cy="19130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325" name="CustomShape 29"/>
          <p:cNvSpPr/>
          <p:nvPr/>
        </p:nvSpPr>
        <p:spPr>
          <a:xfrm>
            <a:off x="6424560" y="351000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26" name="CustomShape 30"/>
          <p:cNvSpPr/>
          <p:nvPr/>
        </p:nvSpPr>
        <p:spPr>
          <a:xfrm>
            <a:off x="6734160" y="351648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27" name="CustomShape 31"/>
          <p:cNvSpPr/>
          <p:nvPr/>
        </p:nvSpPr>
        <p:spPr>
          <a:xfrm>
            <a:off x="7053120" y="351000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28" name="CustomShape 32"/>
          <p:cNvSpPr/>
          <p:nvPr/>
        </p:nvSpPr>
        <p:spPr>
          <a:xfrm>
            <a:off x="7372440" y="351000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29" name="CustomShape 33"/>
          <p:cNvSpPr/>
          <p:nvPr/>
        </p:nvSpPr>
        <p:spPr>
          <a:xfrm>
            <a:off x="7667640" y="351648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30" name="Line 34"/>
          <p:cNvSpPr/>
          <p:nvPr/>
        </p:nvSpPr>
        <p:spPr>
          <a:xfrm>
            <a:off x="6289560" y="2638080"/>
            <a:ext cx="25200" cy="19116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331" name="Line 35"/>
          <p:cNvSpPr/>
          <p:nvPr/>
        </p:nvSpPr>
        <p:spPr>
          <a:xfrm flipH="1">
            <a:off x="6773760" y="2822400"/>
            <a:ext cx="334800" cy="384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32" name="CustomShape 36"/>
          <p:cNvSpPr/>
          <p:nvPr/>
        </p:nvSpPr>
        <p:spPr>
          <a:xfrm>
            <a:off x="6730920" y="3143160"/>
            <a:ext cx="109080" cy="1076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33" name="Line 37"/>
          <p:cNvSpPr/>
          <p:nvPr/>
        </p:nvSpPr>
        <p:spPr>
          <a:xfrm>
            <a:off x="7100640" y="2836800"/>
            <a:ext cx="1133640" cy="357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34" name="Line 38"/>
          <p:cNvSpPr/>
          <p:nvPr/>
        </p:nvSpPr>
        <p:spPr>
          <a:xfrm flipH="1">
            <a:off x="5925960" y="2823840"/>
            <a:ext cx="1190520" cy="3636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35" name="CustomShape 39"/>
          <p:cNvSpPr/>
          <p:nvPr/>
        </p:nvSpPr>
        <p:spPr>
          <a:xfrm>
            <a:off x="5880240" y="3138480"/>
            <a:ext cx="109080" cy="1058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36" name="CustomShape 40"/>
          <p:cNvSpPr/>
          <p:nvPr/>
        </p:nvSpPr>
        <p:spPr>
          <a:xfrm>
            <a:off x="8178840" y="314496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37" name="Line 41"/>
          <p:cNvSpPr/>
          <p:nvPr/>
        </p:nvSpPr>
        <p:spPr>
          <a:xfrm>
            <a:off x="5635440" y="2638080"/>
            <a:ext cx="9360" cy="19116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338" name="Line 42"/>
          <p:cNvSpPr/>
          <p:nvPr/>
        </p:nvSpPr>
        <p:spPr>
          <a:xfrm>
            <a:off x="8548560" y="2638080"/>
            <a:ext cx="1440" cy="19432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339" name="Line 43"/>
          <p:cNvSpPr/>
          <p:nvPr/>
        </p:nvSpPr>
        <p:spPr>
          <a:xfrm>
            <a:off x="7100640" y="2838240"/>
            <a:ext cx="479520" cy="345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40" name="CustomShape 44"/>
          <p:cNvSpPr/>
          <p:nvPr/>
        </p:nvSpPr>
        <p:spPr>
          <a:xfrm>
            <a:off x="7056360" y="2774880"/>
            <a:ext cx="109080" cy="10764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41" name="CustomShape 45"/>
          <p:cNvSpPr/>
          <p:nvPr/>
        </p:nvSpPr>
        <p:spPr>
          <a:xfrm>
            <a:off x="7520040" y="3139920"/>
            <a:ext cx="109080" cy="10764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3342" name="CustomShape 46"/>
          <p:cNvSpPr/>
          <p:nvPr/>
        </p:nvSpPr>
        <p:spPr>
          <a:xfrm>
            <a:off x="7346160" y="3013200"/>
            <a:ext cx="83484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Times New Roman"/>
              </a:rPr>
              <a:t>v’’</a:t>
            </a:r>
            <a:endParaRPr/>
          </a:p>
        </p:txBody>
      </p:sp>
      <p:sp>
        <p:nvSpPr>
          <p:cNvPr id="3343" name="CustomShape 47"/>
          <p:cNvSpPr/>
          <p:nvPr/>
        </p:nvSpPr>
        <p:spPr>
          <a:xfrm>
            <a:off x="6352920" y="2900520"/>
            <a:ext cx="79056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Times New Roman"/>
              </a:rPr>
              <a:t>v’</a:t>
            </a:r>
            <a:endParaRPr/>
          </a:p>
        </p:txBody>
      </p:sp>
      <p:pic>
        <p:nvPicPr>
          <p:cNvPr id="33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29280" y="2120760"/>
            <a:ext cx="1041480" cy="419040"/>
          </a:xfrm>
          <a:prstGeom prst="rect">
            <a:avLst/>
          </a:prstGeom>
          <a:ln>
            <a:noFill/>
          </a:ln>
        </p:spPr>
      </p:pic>
      <p:pic>
        <p:nvPicPr>
          <p:cNvPr id="33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97080" y="4038480"/>
            <a:ext cx="1320840" cy="495360"/>
          </a:xfrm>
          <a:prstGeom prst="rect">
            <a:avLst/>
          </a:prstGeom>
          <a:ln>
            <a:noFill/>
          </a:ln>
        </p:spPr>
      </p:pic>
      <p:pic>
        <p:nvPicPr>
          <p:cNvPr id="33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55880" y="3657600"/>
            <a:ext cx="1854360" cy="49536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3348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3349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79A1D743-5CBC-4A1A-A4D7-585E5FDE46AA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3350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Summary/Conclusion: Priority Search Tree</a:t>
            </a:r>
            <a:endParaRPr/>
          </a:p>
        </p:txBody>
      </p:sp>
      <p:sp>
        <p:nvSpPr>
          <p:cNvPr id="3351" name="TextShape 5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We have now discussed structures for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special cases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of two-dimensional range searching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Space: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N/B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Query: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Updates: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Cannot be obtained for general (4-sided) </a:t>
            </a:r>
            <a:r>
              <a:rPr i="1" lang="en-US" sz="2200">
                <a:solidFill>
                  <a:srgbClr val="3333cc"/>
                </a:solidFill>
                <a:latin typeface="Times New Roman"/>
              </a:rPr>
              <a:t>2d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 range searching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query requires                          space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space requires               query</a:t>
            </a:r>
            <a:endParaRPr/>
          </a:p>
        </p:txBody>
      </p:sp>
      <p:sp>
        <p:nvSpPr>
          <p:cNvPr id="3352" name="CustomShape 6"/>
          <p:cNvSpPr/>
          <p:nvPr/>
        </p:nvSpPr>
        <p:spPr>
          <a:xfrm>
            <a:off x="7162920" y="1874880"/>
            <a:ext cx="590040" cy="723600"/>
          </a:xfrm>
          <a:prstGeom prst="rect">
            <a:avLst/>
          </a:prstGeom>
          <a:blipFill>
            <a:blip r:embed="rId1"/>
            <a:tile/>
          </a:blipFill>
          <a:ln w="12600">
            <a:solidFill>
              <a:srgbClr val="000000"/>
            </a:solidFill>
            <a:miter/>
          </a:ln>
        </p:spPr>
      </p:sp>
      <p:sp>
        <p:nvSpPr>
          <p:cNvPr id="3353" name="Line 7"/>
          <p:cNvSpPr/>
          <p:nvPr/>
        </p:nvSpPr>
        <p:spPr>
          <a:xfrm>
            <a:off x="6802200" y="1834920"/>
            <a:ext cx="0" cy="1305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354" name="CustomShape 8"/>
          <p:cNvSpPr/>
          <p:nvPr/>
        </p:nvSpPr>
        <p:spPr>
          <a:xfrm>
            <a:off x="6781680" y="1835280"/>
            <a:ext cx="37800" cy="6012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355" name="CustomShape 9"/>
          <p:cNvSpPr/>
          <p:nvPr/>
        </p:nvSpPr>
        <p:spPr>
          <a:xfrm>
            <a:off x="7024680" y="2028960"/>
            <a:ext cx="122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56" name="CustomShape 10"/>
          <p:cNvSpPr/>
          <p:nvPr/>
        </p:nvSpPr>
        <p:spPr>
          <a:xfrm>
            <a:off x="7365960" y="2336760"/>
            <a:ext cx="12240" cy="140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357" name="CustomShape 11"/>
          <p:cNvSpPr/>
          <p:nvPr/>
        </p:nvSpPr>
        <p:spPr>
          <a:xfrm>
            <a:off x="7365960" y="2417760"/>
            <a:ext cx="12240" cy="140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358" name="CustomShape 12"/>
          <p:cNvSpPr/>
          <p:nvPr/>
        </p:nvSpPr>
        <p:spPr>
          <a:xfrm>
            <a:off x="6997680" y="2417760"/>
            <a:ext cx="140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59" name="CustomShape 13"/>
          <p:cNvSpPr/>
          <p:nvPr/>
        </p:nvSpPr>
        <p:spPr>
          <a:xfrm>
            <a:off x="7918560" y="2417760"/>
            <a:ext cx="122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60" name="CustomShape 14"/>
          <p:cNvSpPr/>
          <p:nvPr/>
        </p:nvSpPr>
        <p:spPr>
          <a:xfrm>
            <a:off x="7918560" y="2833560"/>
            <a:ext cx="122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61" name="CustomShape 15"/>
          <p:cNvSpPr/>
          <p:nvPr/>
        </p:nvSpPr>
        <p:spPr>
          <a:xfrm>
            <a:off x="7761240" y="2833560"/>
            <a:ext cx="1080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62" name="CustomShape 16"/>
          <p:cNvSpPr/>
          <p:nvPr/>
        </p:nvSpPr>
        <p:spPr>
          <a:xfrm>
            <a:off x="7761240" y="2752560"/>
            <a:ext cx="1080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63" name="CustomShape 17"/>
          <p:cNvSpPr/>
          <p:nvPr/>
        </p:nvSpPr>
        <p:spPr>
          <a:xfrm>
            <a:off x="7761240" y="2631960"/>
            <a:ext cx="1080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64" name="CustomShape 18"/>
          <p:cNvSpPr/>
          <p:nvPr/>
        </p:nvSpPr>
        <p:spPr>
          <a:xfrm>
            <a:off x="7458120" y="2525760"/>
            <a:ext cx="12240" cy="122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365" name="CustomShape 19"/>
          <p:cNvSpPr/>
          <p:nvPr/>
        </p:nvSpPr>
        <p:spPr>
          <a:xfrm>
            <a:off x="7286760" y="2752560"/>
            <a:ext cx="140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66" name="CustomShape 20"/>
          <p:cNvSpPr/>
          <p:nvPr/>
        </p:nvSpPr>
        <p:spPr>
          <a:xfrm>
            <a:off x="7194600" y="2846520"/>
            <a:ext cx="1404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67" name="CustomShape 21"/>
          <p:cNvSpPr/>
          <p:nvPr/>
        </p:nvSpPr>
        <p:spPr>
          <a:xfrm>
            <a:off x="7851600" y="2994120"/>
            <a:ext cx="122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68" name="CustomShape 22"/>
          <p:cNvSpPr/>
          <p:nvPr/>
        </p:nvSpPr>
        <p:spPr>
          <a:xfrm>
            <a:off x="7682040" y="2874960"/>
            <a:ext cx="122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69" name="CustomShape 23"/>
          <p:cNvSpPr/>
          <p:nvPr/>
        </p:nvSpPr>
        <p:spPr>
          <a:xfrm>
            <a:off x="7550280" y="3075120"/>
            <a:ext cx="122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70" name="CustomShape 24"/>
          <p:cNvSpPr/>
          <p:nvPr/>
        </p:nvSpPr>
        <p:spPr>
          <a:xfrm>
            <a:off x="7575480" y="2298600"/>
            <a:ext cx="14040" cy="122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371" name="CustomShape 25"/>
          <p:cNvSpPr/>
          <p:nvPr/>
        </p:nvSpPr>
        <p:spPr>
          <a:xfrm>
            <a:off x="7682040" y="2163600"/>
            <a:ext cx="12240" cy="122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372" name="CustomShape 26"/>
          <p:cNvSpPr/>
          <p:nvPr/>
        </p:nvSpPr>
        <p:spPr>
          <a:xfrm>
            <a:off x="7523280" y="2028960"/>
            <a:ext cx="12240" cy="140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373" name="CustomShape 27"/>
          <p:cNvSpPr/>
          <p:nvPr/>
        </p:nvSpPr>
        <p:spPr>
          <a:xfrm>
            <a:off x="7209000" y="2874960"/>
            <a:ext cx="122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74" name="CustomShape 28"/>
          <p:cNvSpPr/>
          <p:nvPr/>
        </p:nvSpPr>
        <p:spPr>
          <a:xfrm>
            <a:off x="7102440" y="2712960"/>
            <a:ext cx="140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75" name="Line 29"/>
          <p:cNvSpPr/>
          <p:nvPr/>
        </p:nvSpPr>
        <p:spPr>
          <a:xfrm>
            <a:off x="7162560" y="1869840"/>
            <a:ext cx="590760" cy="180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</p:sp>
      <p:sp>
        <p:nvSpPr>
          <p:cNvPr id="3376" name="Line 30"/>
          <p:cNvSpPr/>
          <p:nvPr/>
        </p:nvSpPr>
        <p:spPr>
          <a:xfrm>
            <a:off x="7162560" y="2598480"/>
            <a:ext cx="0" cy="536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377" name="Line 31"/>
          <p:cNvSpPr/>
          <p:nvPr/>
        </p:nvSpPr>
        <p:spPr>
          <a:xfrm>
            <a:off x="7753320" y="2598480"/>
            <a:ext cx="0" cy="536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378" name="Line 32"/>
          <p:cNvSpPr/>
          <p:nvPr/>
        </p:nvSpPr>
        <p:spPr>
          <a:xfrm flipH="1">
            <a:off x="6794280" y="2598480"/>
            <a:ext cx="368280" cy="18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379" name="CustomShape 33"/>
          <p:cNvSpPr/>
          <p:nvPr/>
        </p:nvSpPr>
        <p:spPr>
          <a:xfrm>
            <a:off x="6350400" y="2432160"/>
            <a:ext cx="63432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q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3</a:t>
            </a:r>
            <a:endParaRPr/>
          </a:p>
        </p:txBody>
      </p:sp>
      <p:sp>
        <p:nvSpPr>
          <p:cNvPr id="3380" name="CustomShape 34"/>
          <p:cNvSpPr/>
          <p:nvPr/>
        </p:nvSpPr>
        <p:spPr>
          <a:xfrm>
            <a:off x="7439400" y="3097080"/>
            <a:ext cx="63432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q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</p:txBody>
      </p:sp>
      <p:sp>
        <p:nvSpPr>
          <p:cNvPr id="3381" name="Line 35"/>
          <p:cNvSpPr/>
          <p:nvPr/>
        </p:nvSpPr>
        <p:spPr>
          <a:xfrm>
            <a:off x="6794280" y="3135240"/>
            <a:ext cx="1352520" cy="1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382" name="CustomShape 36"/>
          <p:cNvSpPr/>
          <p:nvPr/>
        </p:nvSpPr>
        <p:spPr>
          <a:xfrm>
            <a:off x="8088480" y="3114720"/>
            <a:ext cx="58320" cy="4104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383" name="CustomShape 37"/>
          <p:cNvSpPr/>
          <p:nvPr/>
        </p:nvSpPr>
        <p:spPr>
          <a:xfrm>
            <a:off x="6836040" y="3083040"/>
            <a:ext cx="63432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q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3384" name="CustomShape 38"/>
          <p:cNvSpPr/>
          <p:nvPr/>
        </p:nvSpPr>
        <p:spPr>
          <a:xfrm>
            <a:off x="4937760" y="3086280"/>
            <a:ext cx="567360" cy="2743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q</a:t>
            </a:r>
            <a:endParaRPr/>
          </a:p>
        </p:txBody>
      </p:sp>
      <p:sp>
        <p:nvSpPr>
          <p:cNvPr id="3385" name="CustomShape 39"/>
          <p:cNvSpPr/>
          <p:nvPr/>
        </p:nvSpPr>
        <p:spPr>
          <a:xfrm>
            <a:off x="4573440" y="1849320"/>
            <a:ext cx="672840" cy="639360"/>
          </a:xfrm>
          <a:prstGeom prst="rect">
            <a:avLst/>
          </a:prstGeom>
          <a:blipFill>
            <a:blip r:embed="rId2"/>
            <a:tile/>
          </a:blipFill>
          <a:ln w="12600">
            <a:solidFill>
              <a:srgbClr val="000000"/>
            </a:solidFill>
            <a:miter/>
          </a:ln>
        </p:spPr>
      </p:sp>
      <p:sp>
        <p:nvSpPr>
          <p:cNvPr id="3386" name="Line 40"/>
          <p:cNvSpPr/>
          <p:nvPr/>
        </p:nvSpPr>
        <p:spPr>
          <a:xfrm>
            <a:off x="4574880" y="1834920"/>
            <a:ext cx="0" cy="12970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387" name="CustomShape 41"/>
          <p:cNvSpPr/>
          <p:nvPr/>
        </p:nvSpPr>
        <p:spPr>
          <a:xfrm>
            <a:off x="4554360" y="1835280"/>
            <a:ext cx="39240" cy="5832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388" name="CustomShape 42"/>
          <p:cNvSpPr/>
          <p:nvPr/>
        </p:nvSpPr>
        <p:spPr>
          <a:xfrm>
            <a:off x="4797360" y="2041560"/>
            <a:ext cx="140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389" name="CustomShape 43"/>
          <p:cNvSpPr/>
          <p:nvPr/>
        </p:nvSpPr>
        <p:spPr>
          <a:xfrm>
            <a:off x="5141880" y="2347920"/>
            <a:ext cx="122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390" name="CustomShape 44"/>
          <p:cNvSpPr/>
          <p:nvPr/>
        </p:nvSpPr>
        <p:spPr>
          <a:xfrm>
            <a:off x="4772160" y="2427120"/>
            <a:ext cx="140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391" name="CustomShape 45"/>
          <p:cNvSpPr/>
          <p:nvPr/>
        </p:nvSpPr>
        <p:spPr>
          <a:xfrm>
            <a:off x="4759200" y="2533680"/>
            <a:ext cx="122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92" name="CustomShape 46"/>
          <p:cNvSpPr/>
          <p:nvPr/>
        </p:nvSpPr>
        <p:spPr>
          <a:xfrm>
            <a:off x="5022720" y="2147760"/>
            <a:ext cx="140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393" name="CustomShape 47"/>
          <p:cNvSpPr/>
          <p:nvPr/>
        </p:nvSpPr>
        <p:spPr>
          <a:xfrm>
            <a:off x="5432400" y="1974960"/>
            <a:ext cx="122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94" name="CustomShape 48"/>
          <p:cNvSpPr/>
          <p:nvPr/>
        </p:nvSpPr>
        <p:spPr>
          <a:xfrm>
            <a:off x="5010120" y="2560680"/>
            <a:ext cx="122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95" name="CustomShape 49"/>
          <p:cNvSpPr/>
          <p:nvPr/>
        </p:nvSpPr>
        <p:spPr>
          <a:xfrm>
            <a:off x="5246640" y="2481120"/>
            <a:ext cx="140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396" name="CustomShape 50"/>
          <p:cNvSpPr/>
          <p:nvPr/>
        </p:nvSpPr>
        <p:spPr>
          <a:xfrm>
            <a:off x="4876920" y="2719440"/>
            <a:ext cx="140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397" name="Line 51"/>
          <p:cNvSpPr/>
          <p:nvPr/>
        </p:nvSpPr>
        <p:spPr>
          <a:xfrm>
            <a:off x="4579920" y="1842840"/>
            <a:ext cx="896760" cy="180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</p:sp>
      <p:sp>
        <p:nvSpPr>
          <p:cNvPr id="3398" name="Line 52"/>
          <p:cNvSpPr/>
          <p:nvPr/>
        </p:nvSpPr>
        <p:spPr>
          <a:xfrm>
            <a:off x="4568760" y="3139920"/>
            <a:ext cx="1357200" cy="1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399" name="CustomShape 53"/>
          <p:cNvSpPr/>
          <p:nvPr/>
        </p:nvSpPr>
        <p:spPr>
          <a:xfrm>
            <a:off x="5865840" y="3119400"/>
            <a:ext cx="60120" cy="3924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400" name="Line 54"/>
          <p:cNvSpPr/>
          <p:nvPr/>
        </p:nvSpPr>
        <p:spPr>
          <a:xfrm flipV="1">
            <a:off x="4568760" y="1847520"/>
            <a:ext cx="1357200" cy="12924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401" name="Line 55"/>
          <p:cNvSpPr/>
          <p:nvPr/>
        </p:nvSpPr>
        <p:spPr>
          <a:xfrm>
            <a:off x="5243400" y="2527200"/>
            <a:ext cx="0" cy="5904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402" name="CustomShape 56"/>
          <p:cNvSpPr/>
          <p:nvPr/>
        </p:nvSpPr>
        <p:spPr>
          <a:xfrm>
            <a:off x="4159800" y="2300400"/>
            <a:ext cx="567360" cy="2743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q</a:t>
            </a:r>
            <a:endParaRPr/>
          </a:p>
        </p:txBody>
      </p:sp>
      <p:sp>
        <p:nvSpPr>
          <p:cNvPr id="3403" name="CustomShape 57"/>
          <p:cNvSpPr/>
          <p:nvPr/>
        </p:nvSpPr>
        <p:spPr>
          <a:xfrm>
            <a:off x="6518160" y="4905360"/>
            <a:ext cx="590040" cy="514080"/>
          </a:xfrm>
          <a:prstGeom prst="rect">
            <a:avLst/>
          </a:prstGeom>
          <a:blipFill>
            <a:blip r:embed="rId3"/>
            <a:tile/>
          </a:blipFill>
          <a:ln w="12600">
            <a:solidFill>
              <a:srgbClr val="000000"/>
            </a:solidFill>
            <a:miter/>
          </a:ln>
        </p:spPr>
      </p:sp>
      <p:sp>
        <p:nvSpPr>
          <p:cNvPr id="3404" name="Line 58"/>
          <p:cNvSpPr/>
          <p:nvPr/>
        </p:nvSpPr>
        <p:spPr>
          <a:xfrm>
            <a:off x="6157800" y="4655880"/>
            <a:ext cx="0" cy="1305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405" name="CustomShape 59"/>
          <p:cNvSpPr/>
          <p:nvPr/>
        </p:nvSpPr>
        <p:spPr>
          <a:xfrm>
            <a:off x="6137280" y="4656240"/>
            <a:ext cx="37800" cy="6012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406" name="CustomShape 60"/>
          <p:cNvSpPr/>
          <p:nvPr/>
        </p:nvSpPr>
        <p:spPr>
          <a:xfrm>
            <a:off x="6380280" y="4849920"/>
            <a:ext cx="122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407" name="CustomShape 61"/>
          <p:cNvSpPr/>
          <p:nvPr/>
        </p:nvSpPr>
        <p:spPr>
          <a:xfrm>
            <a:off x="6721560" y="5157720"/>
            <a:ext cx="12240" cy="140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408" name="CustomShape 62"/>
          <p:cNvSpPr/>
          <p:nvPr/>
        </p:nvSpPr>
        <p:spPr>
          <a:xfrm>
            <a:off x="6721560" y="5238720"/>
            <a:ext cx="12240" cy="140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409" name="CustomShape 63"/>
          <p:cNvSpPr/>
          <p:nvPr/>
        </p:nvSpPr>
        <p:spPr>
          <a:xfrm>
            <a:off x="6353280" y="5238720"/>
            <a:ext cx="140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410" name="CustomShape 64"/>
          <p:cNvSpPr/>
          <p:nvPr/>
        </p:nvSpPr>
        <p:spPr>
          <a:xfrm>
            <a:off x="7273800" y="5238720"/>
            <a:ext cx="122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411" name="CustomShape 65"/>
          <p:cNvSpPr/>
          <p:nvPr/>
        </p:nvSpPr>
        <p:spPr>
          <a:xfrm>
            <a:off x="7273800" y="5654520"/>
            <a:ext cx="122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412" name="CustomShape 66"/>
          <p:cNvSpPr/>
          <p:nvPr/>
        </p:nvSpPr>
        <p:spPr>
          <a:xfrm>
            <a:off x="7116840" y="5654520"/>
            <a:ext cx="1080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413" name="CustomShape 67"/>
          <p:cNvSpPr/>
          <p:nvPr/>
        </p:nvSpPr>
        <p:spPr>
          <a:xfrm>
            <a:off x="7116840" y="5573880"/>
            <a:ext cx="1080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414" name="CustomShape 68"/>
          <p:cNvSpPr/>
          <p:nvPr/>
        </p:nvSpPr>
        <p:spPr>
          <a:xfrm>
            <a:off x="7116840" y="5452920"/>
            <a:ext cx="1080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415" name="CustomShape 69"/>
          <p:cNvSpPr/>
          <p:nvPr/>
        </p:nvSpPr>
        <p:spPr>
          <a:xfrm>
            <a:off x="6813720" y="5346720"/>
            <a:ext cx="12240" cy="122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416" name="CustomShape 70"/>
          <p:cNvSpPr/>
          <p:nvPr/>
        </p:nvSpPr>
        <p:spPr>
          <a:xfrm>
            <a:off x="6642000" y="5573880"/>
            <a:ext cx="140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417" name="CustomShape 71"/>
          <p:cNvSpPr/>
          <p:nvPr/>
        </p:nvSpPr>
        <p:spPr>
          <a:xfrm>
            <a:off x="6550200" y="5667480"/>
            <a:ext cx="14040" cy="1548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418" name="CustomShape 72"/>
          <p:cNvSpPr/>
          <p:nvPr/>
        </p:nvSpPr>
        <p:spPr>
          <a:xfrm>
            <a:off x="7207200" y="5815080"/>
            <a:ext cx="122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419" name="CustomShape 73"/>
          <p:cNvSpPr/>
          <p:nvPr/>
        </p:nvSpPr>
        <p:spPr>
          <a:xfrm>
            <a:off x="7037280" y="5695920"/>
            <a:ext cx="122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420" name="CustomShape 74"/>
          <p:cNvSpPr/>
          <p:nvPr/>
        </p:nvSpPr>
        <p:spPr>
          <a:xfrm>
            <a:off x="6905520" y="5896080"/>
            <a:ext cx="12240" cy="140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421" name="CustomShape 75"/>
          <p:cNvSpPr/>
          <p:nvPr/>
        </p:nvSpPr>
        <p:spPr>
          <a:xfrm>
            <a:off x="6931080" y="5119560"/>
            <a:ext cx="14040" cy="122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422" name="CustomShape 76"/>
          <p:cNvSpPr/>
          <p:nvPr/>
        </p:nvSpPr>
        <p:spPr>
          <a:xfrm>
            <a:off x="7037280" y="4984920"/>
            <a:ext cx="12240" cy="12240"/>
          </a:xfrm>
          <a:prstGeom prst="rect">
            <a:avLst/>
          </a:prstGeom>
          <a:solidFill>
            <a:srgbClr val="ff0000"/>
          </a:solidFill>
          <a:ln w="12600">
            <a:solidFill>
              <a:srgbClr val="ff0000"/>
            </a:solidFill>
            <a:round/>
          </a:ln>
        </p:spPr>
      </p:sp>
      <p:sp>
        <p:nvSpPr>
          <p:cNvPr id="3423" name="CustomShape 77"/>
          <p:cNvSpPr/>
          <p:nvPr/>
        </p:nvSpPr>
        <p:spPr>
          <a:xfrm>
            <a:off x="6878520" y="4849920"/>
            <a:ext cx="12240" cy="14040"/>
          </a:xfrm>
          <a:prstGeom prst="rect">
            <a:avLst/>
          </a:prstGeom>
          <a:solidFill>
            <a:srgbClr val="3333cc"/>
          </a:solidFill>
          <a:ln w="12600">
            <a:solidFill>
              <a:srgbClr val="3333cc"/>
            </a:solidFill>
            <a:round/>
          </a:ln>
        </p:spPr>
      </p:sp>
      <p:sp>
        <p:nvSpPr>
          <p:cNvPr id="3424" name="CustomShape 78"/>
          <p:cNvSpPr/>
          <p:nvPr/>
        </p:nvSpPr>
        <p:spPr>
          <a:xfrm>
            <a:off x="6564240" y="5695920"/>
            <a:ext cx="122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425" name="CustomShape 79"/>
          <p:cNvSpPr/>
          <p:nvPr/>
        </p:nvSpPr>
        <p:spPr>
          <a:xfrm>
            <a:off x="6458040" y="5533920"/>
            <a:ext cx="14040" cy="12240"/>
          </a:xfrm>
          <a:prstGeom prst="rect">
            <a:avLst/>
          </a:prstGeom>
          <a:solidFill>
            <a:srgbClr val="000000"/>
          </a:solidFill>
          <a:ln w="12600">
            <a:solidFill>
              <a:srgbClr val="3333cc"/>
            </a:solidFill>
            <a:round/>
          </a:ln>
        </p:spPr>
      </p:sp>
      <p:sp>
        <p:nvSpPr>
          <p:cNvPr id="3426" name="Line 80"/>
          <p:cNvSpPr/>
          <p:nvPr/>
        </p:nvSpPr>
        <p:spPr>
          <a:xfrm>
            <a:off x="6518160" y="5419440"/>
            <a:ext cx="0" cy="536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427" name="Line 81"/>
          <p:cNvSpPr/>
          <p:nvPr/>
        </p:nvSpPr>
        <p:spPr>
          <a:xfrm>
            <a:off x="7108560" y="5419440"/>
            <a:ext cx="0" cy="536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428" name="Line 82"/>
          <p:cNvSpPr/>
          <p:nvPr/>
        </p:nvSpPr>
        <p:spPr>
          <a:xfrm flipH="1">
            <a:off x="6149880" y="5419440"/>
            <a:ext cx="368280" cy="18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429" name="CustomShape 83"/>
          <p:cNvSpPr/>
          <p:nvPr/>
        </p:nvSpPr>
        <p:spPr>
          <a:xfrm>
            <a:off x="5705640" y="5253120"/>
            <a:ext cx="63432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q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3</a:t>
            </a:r>
            <a:endParaRPr/>
          </a:p>
        </p:txBody>
      </p:sp>
      <p:sp>
        <p:nvSpPr>
          <p:cNvPr id="3430" name="CustomShape 84"/>
          <p:cNvSpPr/>
          <p:nvPr/>
        </p:nvSpPr>
        <p:spPr>
          <a:xfrm>
            <a:off x="6795000" y="5918040"/>
            <a:ext cx="63432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q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</p:txBody>
      </p:sp>
      <p:sp>
        <p:nvSpPr>
          <p:cNvPr id="3431" name="Line 85"/>
          <p:cNvSpPr/>
          <p:nvPr/>
        </p:nvSpPr>
        <p:spPr>
          <a:xfrm>
            <a:off x="6149880" y="5956200"/>
            <a:ext cx="1352520" cy="1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432" name="CustomShape 86"/>
          <p:cNvSpPr/>
          <p:nvPr/>
        </p:nvSpPr>
        <p:spPr>
          <a:xfrm>
            <a:off x="7443720" y="5935680"/>
            <a:ext cx="58320" cy="4104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</p:sp>
      <p:sp>
        <p:nvSpPr>
          <p:cNvPr id="3433" name="CustomShape 87"/>
          <p:cNvSpPr/>
          <p:nvPr/>
        </p:nvSpPr>
        <p:spPr>
          <a:xfrm>
            <a:off x="6191280" y="5904000"/>
            <a:ext cx="63432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q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3434" name="Line 88"/>
          <p:cNvSpPr/>
          <p:nvPr/>
        </p:nvSpPr>
        <p:spPr>
          <a:xfrm flipH="1">
            <a:off x="6151320" y="4906800"/>
            <a:ext cx="368280" cy="1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3435" name="CustomShape 89"/>
          <p:cNvSpPr/>
          <p:nvPr/>
        </p:nvSpPr>
        <p:spPr>
          <a:xfrm>
            <a:off x="5712120" y="4721400"/>
            <a:ext cx="634320" cy="3114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Times New Roman"/>
              </a:rPr>
              <a:t>q</a:t>
            </a:r>
            <a:r>
              <a:rPr i="1" lang="en-US" baseline="-25000">
                <a:solidFill>
                  <a:srgbClr val="000000"/>
                </a:solidFill>
                <a:latin typeface="Times New Roman"/>
              </a:rPr>
              <a:t>4</a:t>
            </a:r>
            <a:endParaRPr/>
          </a:p>
        </p:txBody>
      </p:sp>
      <p:pic>
        <p:nvPicPr>
          <p:cNvPr id="343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140360" y="3987720"/>
            <a:ext cx="1803240" cy="584280"/>
          </a:xfrm>
          <a:prstGeom prst="rect">
            <a:avLst/>
          </a:prstGeom>
          <a:ln>
            <a:noFill/>
          </a:ln>
        </p:spPr>
      </p:pic>
      <p:pic>
        <p:nvPicPr>
          <p:cNvPr id="343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168560" y="4013280"/>
            <a:ext cx="1320840" cy="469800"/>
          </a:xfrm>
          <a:prstGeom prst="rect">
            <a:avLst/>
          </a:prstGeom>
          <a:ln>
            <a:noFill/>
          </a:ln>
        </p:spPr>
      </p:pic>
      <p:pic>
        <p:nvPicPr>
          <p:cNvPr id="3438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168560" y="4419720"/>
            <a:ext cx="723960" cy="507960"/>
          </a:xfrm>
          <a:prstGeom prst="rect">
            <a:avLst/>
          </a:prstGeom>
          <a:ln>
            <a:noFill/>
          </a:ln>
        </p:spPr>
      </p:pic>
      <p:pic>
        <p:nvPicPr>
          <p:cNvPr id="3439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479760" y="4381560"/>
            <a:ext cx="1066680" cy="533520"/>
          </a:xfrm>
          <a:prstGeom prst="rect">
            <a:avLst/>
          </a:prstGeom>
          <a:ln>
            <a:noFill/>
          </a:ln>
        </p:spPr>
      </p:pic>
      <p:pic>
        <p:nvPicPr>
          <p:cNvPr id="3440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184480" y="2781360"/>
            <a:ext cx="1320840" cy="495360"/>
          </a:xfrm>
          <a:prstGeom prst="rect">
            <a:avLst/>
          </a:prstGeom>
          <a:ln>
            <a:noFill/>
          </a:ln>
        </p:spPr>
      </p:pic>
      <p:pic>
        <p:nvPicPr>
          <p:cNvPr id="3441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1994040" y="2387520"/>
            <a:ext cx="1866960" cy="4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20" dur="indefinite" restart="never" nodeType="tmRoot">
          <p:childTnLst>
            <p:seq>
              <p:cTn id="721" dur="indefinite" nodeType="mainSeq">
                <p:childTnLst>
                  <p:par>
                    <p:cTn id="722" nodeType="clickEffect" fill="hold">
                      <p:stCondLst>
                        <p:cond delay="indefinite"/>
                      </p:stCondLst>
                      <p:childTnLst>
                        <p:par>
                          <p:cTn id="7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>
                                            <p:txEl>
                                              <p:pRg st="11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nodeType="clickEffect" fill="hold">
                      <p:stCondLst>
                        <p:cond delay="indefinite"/>
                      </p:stCondLst>
                      <p:childTnLst>
                        <p:par>
                          <p:cTn id="7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>
                                            <p:txEl>
                                              <p:pRg st="179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>
                                            <p:txEl>
                                              <p:pRg st="244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110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D21CCE3-CE59-4B02-BECC-93C0C341672F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11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Fundamental Data Structures</a:t>
            </a:r>
            <a:endParaRPr/>
          </a:p>
        </p:txBody>
      </p:sp>
      <p:sp>
        <p:nvSpPr>
          <p:cNvPr id="112" name="TextShape 5"/>
          <p:cNvSpPr txBox="1"/>
          <p:nvPr/>
        </p:nvSpPr>
        <p:spPr>
          <a:xfrm>
            <a:off x="533520" y="140976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B-trees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Node degree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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queries in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Rebalancing using split/fuse </a:t>
            </a:r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updates in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Weight-balanced B-tress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Weight rather than degree constraint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Ω(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)) updates below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between rebalancing operations on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Persistent B-trees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Update in current version in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Search in all previous versions in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Buffer trees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Batching of operations to obtain                         bounds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construction algorithms</a:t>
            </a:r>
            <a:endParaRPr/>
          </a:p>
        </p:txBody>
      </p:sp>
      <p:sp>
        <p:nvSpPr>
          <p:cNvPr id="113" name="Line 6"/>
          <p:cNvSpPr/>
          <p:nvPr/>
        </p:nvSpPr>
        <p:spPr>
          <a:xfrm>
            <a:off x="6984720" y="5206320"/>
            <a:ext cx="359280" cy="4150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4" name="Line 7"/>
          <p:cNvSpPr/>
          <p:nvPr/>
        </p:nvSpPr>
        <p:spPr>
          <a:xfrm flipV="1">
            <a:off x="6652080" y="5206320"/>
            <a:ext cx="307440" cy="4150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5" name="Line 8"/>
          <p:cNvSpPr/>
          <p:nvPr/>
        </p:nvSpPr>
        <p:spPr>
          <a:xfrm flipH="1">
            <a:off x="5933160" y="5206320"/>
            <a:ext cx="1026360" cy="4150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6" name="Line 9"/>
          <p:cNvSpPr/>
          <p:nvPr/>
        </p:nvSpPr>
        <p:spPr>
          <a:xfrm>
            <a:off x="6984720" y="5206320"/>
            <a:ext cx="1026000" cy="4150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17" name="CustomShape 10"/>
          <p:cNvSpPr/>
          <p:nvPr/>
        </p:nvSpPr>
        <p:spPr>
          <a:xfrm>
            <a:off x="6908760" y="511956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18" name="Line 11"/>
          <p:cNvSpPr/>
          <p:nvPr/>
        </p:nvSpPr>
        <p:spPr>
          <a:xfrm flipV="1">
            <a:off x="5676840" y="5621400"/>
            <a:ext cx="271440" cy="386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9" name="Line 12"/>
          <p:cNvSpPr/>
          <p:nvPr/>
        </p:nvSpPr>
        <p:spPr>
          <a:xfrm flipH="1" flipV="1">
            <a:off x="5958720" y="5621400"/>
            <a:ext cx="256680" cy="386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0" name="CustomShape 13"/>
          <p:cNvSpPr/>
          <p:nvPr/>
        </p:nvSpPr>
        <p:spPr>
          <a:xfrm>
            <a:off x="5622840" y="592560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21" name="Line 14"/>
          <p:cNvSpPr/>
          <p:nvPr/>
        </p:nvSpPr>
        <p:spPr>
          <a:xfrm flipH="1">
            <a:off x="5856840" y="5648760"/>
            <a:ext cx="65880" cy="3315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22" name="Line 15"/>
          <p:cNvSpPr/>
          <p:nvPr/>
        </p:nvSpPr>
        <p:spPr>
          <a:xfrm>
            <a:off x="5958720" y="5648760"/>
            <a:ext cx="77400" cy="358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23" name="CustomShape 16"/>
          <p:cNvSpPr/>
          <p:nvPr/>
        </p:nvSpPr>
        <p:spPr>
          <a:xfrm>
            <a:off x="5802120" y="592560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24" name="CustomShape 17"/>
          <p:cNvSpPr/>
          <p:nvPr/>
        </p:nvSpPr>
        <p:spPr>
          <a:xfrm>
            <a:off x="6139080" y="592236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25" name="CustomShape 18"/>
          <p:cNvSpPr/>
          <p:nvPr/>
        </p:nvSpPr>
        <p:spPr>
          <a:xfrm>
            <a:off x="5959080" y="592560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26" name="Line 19"/>
          <p:cNvSpPr/>
          <p:nvPr/>
        </p:nvSpPr>
        <p:spPr>
          <a:xfrm flipV="1">
            <a:off x="6365880" y="5617800"/>
            <a:ext cx="271440" cy="386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7" name="Line 20"/>
          <p:cNvSpPr/>
          <p:nvPr/>
        </p:nvSpPr>
        <p:spPr>
          <a:xfrm flipH="1" flipV="1">
            <a:off x="6647760" y="5617800"/>
            <a:ext cx="256680" cy="386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8" name="CustomShape 21"/>
          <p:cNvSpPr/>
          <p:nvPr/>
        </p:nvSpPr>
        <p:spPr>
          <a:xfrm>
            <a:off x="6311880" y="592236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29" name="Line 22"/>
          <p:cNvSpPr/>
          <p:nvPr/>
        </p:nvSpPr>
        <p:spPr>
          <a:xfrm flipH="1">
            <a:off x="6545880" y="5645520"/>
            <a:ext cx="65880" cy="3315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30" name="Line 23"/>
          <p:cNvSpPr/>
          <p:nvPr/>
        </p:nvSpPr>
        <p:spPr>
          <a:xfrm>
            <a:off x="6647760" y="5645520"/>
            <a:ext cx="77400" cy="358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31" name="CustomShape 24"/>
          <p:cNvSpPr/>
          <p:nvPr/>
        </p:nvSpPr>
        <p:spPr>
          <a:xfrm>
            <a:off x="6491160" y="592236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32" name="CustomShape 25"/>
          <p:cNvSpPr/>
          <p:nvPr/>
        </p:nvSpPr>
        <p:spPr>
          <a:xfrm>
            <a:off x="6828120" y="591876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33" name="CustomShape 26"/>
          <p:cNvSpPr/>
          <p:nvPr/>
        </p:nvSpPr>
        <p:spPr>
          <a:xfrm>
            <a:off x="6647760" y="592236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34" name="Line 27"/>
          <p:cNvSpPr/>
          <p:nvPr/>
        </p:nvSpPr>
        <p:spPr>
          <a:xfrm flipV="1">
            <a:off x="7057800" y="5617800"/>
            <a:ext cx="271440" cy="386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5" name="Line 28"/>
          <p:cNvSpPr/>
          <p:nvPr/>
        </p:nvSpPr>
        <p:spPr>
          <a:xfrm flipH="1" flipV="1">
            <a:off x="7340040" y="5617800"/>
            <a:ext cx="256320" cy="386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6" name="CustomShape 29"/>
          <p:cNvSpPr/>
          <p:nvPr/>
        </p:nvSpPr>
        <p:spPr>
          <a:xfrm>
            <a:off x="7004160" y="592236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37" name="Line 30"/>
          <p:cNvSpPr/>
          <p:nvPr/>
        </p:nvSpPr>
        <p:spPr>
          <a:xfrm flipH="1">
            <a:off x="7238160" y="5645520"/>
            <a:ext cx="65880" cy="3315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38" name="Line 31"/>
          <p:cNvSpPr/>
          <p:nvPr/>
        </p:nvSpPr>
        <p:spPr>
          <a:xfrm>
            <a:off x="7340040" y="5645520"/>
            <a:ext cx="77400" cy="358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39" name="CustomShape 32"/>
          <p:cNvSpPr/>
          <p:nvPr/>
        </p:nvSpPr>
        <p:spPr>
          <a:xfrm>
            <a:off x="7183080" y="592236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40" name="CustomShape 33"/>
          <p:cNvSpPr/>
          <p:nvPr/>
        </p:nvSpPr>
        <p:spPr>
          <a:xfrm>
            <a:off x="7520400" y="591876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41" name="CustomShape 34"/>
          <p:cNvSpPr/>
          <p:nvPr/>
        </p:nvSpPr>
        <p:spPr>
          <a:xfrm>
            <a:off x="7340040" y="592236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42" name="Line 35"/>
          <p:cNvSpPr/>
          <p:nvPr/>
        </p:nvSpPr>
        <p:spPr>
          <a:xfrm flipV="1">
            <a:off x="7750080" y="5617800"/>
            <a:ext cx="271440" cy="386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3" name="Line 36"/>
          <p:cNvSpPr/>
          <p:nvPr/>
        </p:nvSpPr>
        <p:spPr>
          <a:xfrm flipH="1" flipV="1">
            <a:off x="8031960" y="5617800"/>
            <a:ext cx="256680" cy="386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4" name="CustomShape 37"/>
          <p:cNvSpPr/>
          <p:nvPr/>
        </p:nvSpPr>
        <p:spPr>
          <a:xfrm>
            <a:off x="7696080" y="592236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45" name="Line 38"/>
          <p:cNvSpPr/>
          <p:nvPr/>
        </p:nvSpPr>
        <p:spPr>
          <a:xfrm flipH="1">
            <a:off x="7930440" y="5645520"/>
            <a:ext cx="65520" cy="3315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6" name="Line 39"/>
          <p:cNvSpPr/>
          <p:nvPr/>
        </p:nvSpPr>
        <p:spPr>
          <a:xfrm>
            <a:off x="8031960" y="5645520"/>
            <a:ext cx="77400" cy="358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47" name="CustomShape 40"/>
          <p:cNvSpPr/>
          <p:nvPr/>
        </p:nvSpPr>
        <p:spPr>
          <a:xfrm>
            <a:off x="7875360" y="592236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48" name="CustomShape 41"/>
          <p:cNvSpPr/>
          <p:nvPr/>
        </p:nvSpPr>
        <p:spPr>
          <a:xfrm>
            <a:off x="8212320" y="591876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49" name="CustomShape 42"/>
          <p:cNvSpPr/>
          <p:nvPr/>
        </p:nvSpPr>
        <p:spPr>
          <a:xfrm>
            <a:off x="8032320" y="592236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50" name="CustomShape 43"/>
          <p:cNvSpPr/>
          <p:nvPr/>
        </p:nvSpPr>
        <p:spPr>
          <a:xfrm>
            <a:off x="6574680" y="556200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51" name="CustomShape 44"/>
          <p:cNvSpPr/>
          <p:nvPr/>
        </p:nvSpPr>
        <p:spPr>
          <a:xfrm>
            <a:off x="7956000" y="556560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52" name="CustomShape 45"/>
          <p:cNvSpPr/>
          <p:nvPr/>
        </p:nvSpPr>
        <p:spPr>
          <a:xfrm>
            <a:off x="7263720" y="556560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153" name="CustomShape 46"/>
          <p:cNvSpPr/>
          <p:nvPr/>
        </p:nvSpPr>
        <p:spPr>
          <a:xfrm>
            <a:off x="5879520" y="5562000"/>
            <a:ext cx="131040" cy="14148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pic>
        <p:nvPicPr>
          <p:cNvPr id="1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59320" y="1447920"/>
            <a:ext cx="1854360" cy="4190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43600" y="1854360"/>
            <a:ext cx="1320840" cy="41904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27680" y="3848040"/>
            <a:ext cx="1854360" cy="4190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30800" y="3441600"/>
            <a:ext cx="1320840" cy="4190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813200" y="4597560"/>
            <a:ext cx="1701720" cy="5716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231920" y="5016600"/>
            <a:ext cx="1689120" cy="53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3443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3444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4BDB0952-8F25-44CE-89C1-402AF5B1DB5B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3445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References</a:t>
            </a:r>
            <a:endParaRPr/>
          </a:p>
        </p:txBody>
      </p:sp>
      <p:sp>
        <p:nvSpPr>
          <p:cNvPr id="3446" name="TextShape 5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200">
                <a:solidFill>
                  <a:srgbClr val="000000"/>
                </a:solidFill>
                <a:latin typeface="Times New Roman"/>
              </a:rPr>
              <a:t>External Memory Geometric Data Structures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Lecture notes by Lars Arge.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Section 6-7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162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7646D425-3F1D-4DF9-B45E-D8F7F24F8F69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63" name="TextShape 4"/>
          <p:cNvSpPr txBox="1"/>
          <p:nvPr/>
        </p:nvSpPr>
        <p:spPr>
          <a:xfrm>
            <a:off x="533520" y="1295280"/>
            <a:ext cx="807696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Problem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Maintain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intervals with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unique endpoints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dynamically such that stabbing query with point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can be answered efficiently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As in (one-dimensional) B-tree case we are interested in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space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update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query</a:t>
            </a:r>
            <a:endParaRPr/>
          </a:p>
        </p:txBody>
      </p:sp>
      <p:sp>
        <p:nvSpPr>
          <p:cNvPr id="164" name="TextShape 5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Interval Management</a:t>
            </a:r>
            <a:endParaRPr/>
          </a:p>
        </p:txBody>
      </p:sp>
      <p:sp>
        <p:nvSpPr>
          <p:cNvPr id="165" name="CustomShape 6"/>
          <p:cNvSpPr/>
          <p:nvPr/>
        </p:nvSpPr>
        <p:spPr>
          <a:xfrm>
            <a:off x="4859280" y="2060640"/>
            <a:ext cx="1536480" cy="153468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Line 7"/>
          <p:cNvSpPr/>
          <p:nvPr/>
        </p:nvSpPr>
        <p:spPr>
          <a:xfrm>
            <a:off x="4859280" y="2060280"/>
            <a:ext cx="1440" cy="176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67" name="Line 8"/>
          <p:cNvSpPr/>
          <p:nvPr/>
        </p:nvSpPr>
        <p:spPr>
          <a:xfrm flipV="1">
            <a:off x="6395760" y="2060280"/>
            <a:ext cx="1800" cy="972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68" name="Line 9"/>
          <p:cNvSpPr/>
          <p:nvPr/>
        </p:nvSpPr>
        <p:spPr>
          <a:xfrm flipH="1">
            <a:off x="6387840" y="2060280"/>
            <a:ext cx="792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69" name="Line 10"/>
          <p:cNvSpPr/>
          <p:nvPr/>
        </p:nvSpPr>
        <p:spPr>
          <a:xfrm flipH="1">
            <a:off x="6314760" y="2060280"/>
            <a:ext cx="1764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0" name="Line 11"/>
          <p:cNvSpPr/>
          <p:nvPr/>
        </p:nvSpPr>
        <p:spPr>
          <a:xfrm flipH="1">
            <a:off x="6242040" y="2060280"/>
            <a:ext cx="1728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1" name="Line 12"/>
          <p:cNvSpPr/>
          <p:nvPr/>
        </p:nvSpPr>
        <p:spPr>
          <a:xfrm flipH="1">
            <a:off x="6168960" y="2060280"/>
            <a:ext cx="1728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2" name="Line 13"/>
          <p:cNvSpPr/>
          <p:nvPr/>
        </p:nvSpPr>
        <p:spPr>
          <a:xfrm flipH="1">
            <a:off x="6095880" y="2060280"/>
            <a:ext cx="1728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3" name="Line 14"/>
          <p:cNvSpPr/>
          <p:nvPr/>
        </p:nvSpPr>
        <p:spPr>
          <a:xfrm flipH="1">
            <a:off x="6022800" y="2060280"/>
            <a:ext cx="1728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4" name="Line 15"/>
          <p:cNvSpPr/>
          <p:nvPr/>
        </p:nvSpPr>
        <p:spPr>
          <a:xfrm flipH="1">
            <a:off x="5949720" y="2060280"/>
            <a:ext cx="1764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5" name="Line 16"/>
          <p:cNvSpPr/>
          <p:nvPr/>
        </p:nvSpPr>
        <p:spPr>
          <a:xfrm flipH="1">
            <a:off x="5876640" y="2060280"/>
            <a:ext cx="1764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6" name="Line 17"/>
          <p:cNvSpPr/>
          <p:nvPr/>
        </p:nvSpPr>
        <p:spPr>
          <a:xfrm flipH="1">
            <a:off x="5803560" y="2060280"/>
            <a:ext cx="1764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7" name="Line 18"/>
          <p:cNvSpPr/>
          <p:nvPr/>
        </p:nvSpPr>
        <p:spPr>
          <a:xfrm flipH="1">
            <a:off x="5730840" y="2060280"/>
            <a:ext cx="1728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8" name="Line 19"/>
          <p:cNvSpPr/>
          <p:nvPr/>
        </p:nvSpPr>
        <p:spPr>
          <a:xfrm flipH="1">
            <a:off x="5657760" y="2060280"/>
            <a:ext cx="1728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9" name="Line 20"/>
          <p:cNvSpPr/>
          <p:nvPr/>
        </p:nvSpPr>
        <p:spPr>
          <a:xfrm flipH="1">
            <a:off x="5584680" y="2060280"/>
            <a:ext cx="1728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80" name="Line 21"/>
          <p:cNvSpPr/>
          <p:nvPr/>
        </p:nvSpPr>
        <p:spPr>
          <a:xfrm flipH="1">
            <a:off x="5511600" y="2060280"/>
            <a:ext cx="1764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81" name="Line 22"/>
          <p:cNvSpPr/>
          <p:nvPr/>
        </p:nvSpPr>
        <p:spPr>
          <a:xfrm flipH="1">
            <a:off x="5438520" y="2060280"/>
            <a:ext cx="1764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82" name="Line 23"/>
          <p:cNvSpPr/>
          <p:nvPr/>
        </p:nvSpPr>
        <p:spPr>
          <a:xfrm flipH="1">
            <a:off x="5365440" y="2060280"/>
            <a:ext cx="1764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83" name="Line 24"/>
          <p:cNvSpPr/>
          <p:nvPr/>
        </p:nvSpPr>
        <p:spPr>
          <a:xfrm flipH="1">
            <a:off x="5292720" y="2060280"/>
            <a:ext cx="1728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84" name="Line 25"/>
          <p:cNvSpPr/>
          <p:nvPr/>
        </p:nvSpPr>
        <p:spPr>
          <a:xfrm flipH="1">
            <a:off x="5219640" y="2060280"/>
            <a:ext cx="1728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85" name="Line 26"/>
          <p:cNvSpPr/>
          <p:nvPr/>
        </p:nvSpPr>
        <p:spPr>
          <a:xfrm flipH="1">
            <a:off x="5146560" y="2060280"/>
            <a:ext cx="1728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86" name="Line 27"/>
          <p:cNvSpPr/>
          <p:nvPr/>
        </p:nvSpPr>
        <p:spPr>
          <a:xfrm flipH="1">
            <a:off x="5073480" y="2060280"/>
            <a:ext cx="1728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87" name="Line 28"/>
          <p:cNvSpPr/>
          <p:nvPr/>
        </p:nvSpPr>
        <p:spPr>
          <a:xfrm flipH="1">
            <a:off x="5000400" y="2060280"/>
            <a:ext cx="1764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88" name="Line 29"/>
          <p:cNvSpPr/>
          <p:nvPr/>
        </p:nvSpPr>
        <p:spPr>
          <a:xfrm flipH="1">
            <a:off x="4927320" y="2060280"/>
            <a:ext cx="1764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89" name="Line 30"/>
          <p:cNvSpPr/>
          <p:nvPr/>
        </p:nvSpPr>
        <p:spPr>
          <a:xfrm flipH="1">
            <a:off x="4859280" y="2060280"/>
            <a:ext cx="12600" cy="18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0" name="Line 31"/>
          <p:cNvSpPr/>
          <p:nvPr/>
        </p:nvSpPr>
        <p:spPr>
          <a:xfrm flipV="1">
            <a:off x="5840280" y="3019320"/>
            <a:ext cx="1440" cy="172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1" name="Line 32"/>
          <p:cNvSpPr/>
          <p:nvPr/>
        </p:nvSpPr>
        <p:spPr>
          <a:xfrm>
            <a:off x="3417840" y="3436920"/>
            <a:ext cx="6120" cy="8568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2" name="Line 33"/>
          <p:cNvSpPr/>
          <p:nvPr/>
        </p:nvSpPr>
        <p:spPr>
          <a:xfrm>
            <a:off x="4338360" y="3608280"/>
            <a:ext cx="5040" cy="842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193" name="Line 34"/>
          <p:cNvSpPr/>
          <p:nvPr/>
        </p:nvSpPr>
        <p:spPr>
          <a:xfrm>
            <a:off x="2501640" y="3101760"/>
            <a:ext cx="6480" cy="84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4" name="Line 35"/>
          <p:cNvSpPr/>
          <p:nvPr/>
        </p:nvSpPr>
        <p:spPr>
          <a:xfrm>
            <a:off x="2501640" y="3270240"/>
            <a:ext cx="6480" cy="824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195" name="Line 36"/>
          <p:cNvSpPr/>
          <p:nvPr/>
        </p:nvSpPr>
        <p:spPr>
          <a:xfrm>
            <a:off x="3876480" y="3270240"/>
            <a:ext cx="4680" cy="824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196" name="Line 37"/>
          <p:cNvSpPr/>
          <p:nvPr/>
        </p:nvSpPr>
        <p:spPr>
          <a:xfrm>
            <a:off x="6622920" y="3101760"/>
            <a:ext cx="6480" cy="84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7" name="Line 38"/>
          <p:cNvSpPr/>
          <p:nvPr/>
        </p:nvSpPr>
        <p:spPr>
          <a:xfrm>
            <a:off x="6165720" y="3436920"/>
            <a:ext cx="4680" cy="8568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8" name="Line 39"/>
          <p:cNvSpPr/>
          <p:nvPr/>
        </p:nvSpPr>
        <p:spPr>
          <a:xfrm>
            <a:off x="3417840" y="3481200"/>
            <a:ext cx="2747880" cy="14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99" name="Line 40"/>
          <p:cNvSpPr/>
          <p:nvPr/>
        </p:nvSpPr>
        <p:spPr>
          <a:xfrm>
            <a:off x="2960640" y="3608280"/>
            <a:ext cx="4680" cy="842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00" name="Line 41"/>
          <p:cNvSpPr/>
          <p:nvPr/>
        </p:nvSpPr>
        <p:spPr>
          <a:xfrm>
            <a:off x="2960640" y="3647880"/>
            <a:ext cx="1374480" cy="14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01" name="Line 42"/>
          <p:cNvSpPr/>
          <p:nvPr/>
        </p:nvSpPr>
        <p:spPr>
          <a:xfrm>
            <a:off x="6622920" y="3776400"/>
            <a:ext cx="6480" cy="84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02" name="Line 43"/>
          <p:cNvSpPr/>
          <p:nvPr/>
        </p:nvSpPr>
        <p:spPr>
          <a:xfrm flipH="1">
            <a:off x="3531960" y="3816000"/>
            <a:ext cx="3090960" cy="3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03" name="Line 44"/>
          <p:cNvSpPr/>
          <p:nvPr/>
        </p:nvSpPr>
        <p:spPr>
          <a:xfrm>
            <a:off x="3531960" y="3776400"/>
            <a:ext cx="6480" cy="84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04" name="Line 45"/>
          <p:cNvSpPr/>
          <p:nvPr/>
        </p:nvSpPr>
        <p:spPr>
          <a:xfrm>
            <a:off x="3417840" y="3943080"/>
            <a:ext cx="6120" cy="84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05" name="Line 46"/>
          <p:cNvSpPr/>
          <p:nvPr/>
        </p:nvSpPr>
        <p:spPr>
          <a:xfrm>
            <a:off x="3417840" y="3987720"/>
            <a:ext cx="2288880" cy="14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06" name="Line 47"/>
          <p:cNvSpPr/>
          <p:nvPr/>
        </p:nvSpPr>
        <p:spPr>
          <a:xfrm>
            <a:off x="5706720" y="3943080"/>
            <a:ext cx="6480" cy="84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07" name="Line 48"/>
          <p:cNvSpPr/>
          <p:nvPr/>
        </p:nvSpPr>
        <p:spPr>
          <a:xfrm>
            <a:off x="2512800" y="3141360"/>
            <a:ext cx="4110120" cy="32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208" name="Line 49"/>
          <p:cNvSpPr/>
          <p:nvPr/>
        </p:nvSpPr>
        <p:spPr>
          <a:xfrm>
            <a:off x="2501640" y="3313080"/>
            <a:ext cx="1374840" cy="14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09" name="Line 50"/>
          <p:cNvSpPr/>
          <p:nvPr/>
        </p:nvSpPr>
        <p:spPr>
          <a:xfrm>
            <a:off x="3876480" y="2933640"/>
            <a:ext cx="4680" cy="8388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10" name="Line 51"/>
          <p:cNvSpPr/>
          <p:nvPr/>
        </p:nvSpPr>
        <p:spPr>
          <a:xfrm>
            <a:off x="5937120" y="2933640"/>
            <a:ext cx="4680" cy="8388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11" name="Line 52"/>
          <p:cNvSpPr/>
          <p:nvPr/>
        </p:nvSpPr>
        <p:spPr>
          <a:xfrm>
            <a:off x="5020920" y="2933640"/>
            <a:ext cx="5040" cy="8388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12" name="Line 53"/>
          <p:cNvSpPr/>
          <p:nvPr/>
        </p:nvSpPr>
        <p:spPr>
          <a:xfrm>
            <a:off x="2960640" y="2974680"/>
            <a:ext cx="915840" cy="32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13" name="Line 54"/>
          <p:cNvSpPr/>
          <p:nvPr/>
        </p:nvSpPr>
        <p:spPr>
          <a:xfrm>
            <a:off x="2960640" y="2933640"/>
            <a:ext cx="4680" cy="8388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14" name="Line 55"/>
          <p:cNvSpPr/>
          <p:nvPr/>
        </p:nvSpPr>
        <p:spPr>
          <a:xfrm>
            <a:off x="5020920" y="2974680"/>
            <a:ext cx="916200" cy="3240"/>
          </a:xfrm>
          <a:prstGeom prst="line">
            <a:avLst/>
          </a:prstGeom>
          <a:ln w="6480">
            <a:solidFill>
              <a:srgbClr val="0000ff"/>
            </a:solidFill>
            <a:round/>
          </a:ln>
        </p:spPr>
      </p:sp>
      <p:sp>
        <p:nvSpPr>
          <p:cNvPr id="215" name="CustomShape 56"/>
          <p:cNvSpPr/>
          <p:nvPr/>
        </p:nvSpPr>
        <p:spPr>
          <a:xfrm>
            <a:off x="4261320" y="4141800"/>
            <a:ext cx="576360" cy="3348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endParaRPr/>
          </a:p>
        </p:txBody>
      </p:sp>
      <p:sp>
        <p:nvSpPr>
          <p:cNvPr id="216" name="Line 57"/>
          <p:cNvSpPr/>
          <p:nvPr/>
        </p:nvSpPr>
        <p:spPr>
          <a:xfrm flipH="1" flipV="1">
            <a:off x="4524120" y="2744640"/>
            <a:ext cx="9720" cy="147780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53000" sp="53000"/>
            </a:custDash>
            <a:round/>
          </a:ln>
        </p:spPr>
      </p:sp>
      <p:pic>
        <p:nvPicPr>
          <p:cNvPr id="2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5676840"/>
            <a:ext cx="1854360" cy="41904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5283360"/>
            <a:ext cx="1320840" cy="41904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4889520"/>
            <a:ext cx="838080" cy="4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22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66FBA92B-0B70-4ADC-AEB5-FD24D3AFF982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23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Interval Management: Static Solution</a:t>
            </a:r>
            <a:endParaRPr/>
          </a:p>
        </p:txBody>
      </p:sp>
      <p:sp>
        <p:nvSpPr>
          <p:cNvPr id="224" name="TextShape 5"/>
          <p:cNvSpPr txBox="1"/>
          <p:nvPr/>
        </p:nvSpPr>
        <p:spPr>
          <a:xfrm>
            <a:off x="533520" y="1295280"/>
            <a:ext cx="8076960" cy="5108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Sweep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from left to right maintaining persistent B-tree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Insert interval when left endpoint is reached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Delete interval when right endpoint is reached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Query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answered by reporting all intervals in B-tree at “time”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space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query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            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construction using buffer technique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Line 6"/>
          <p:cNvSpPr/>
          <p:nvPr/>
        </p:nvSpPr>
        <p:spPr>
          <a:xfrm>
            <a:off x="3417840" y="3457440"/>
            <a:ext cx="6120" cy="8568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26" name="Line 7"/>
          <p:cNvSpPr/>
          <p:nvPr/>
        </p:nvSpPr>
        <p:spPr>
          <a:xfrm>
            <a:off x="5249520" y="3628800"/>
            <a:ext cx="5040" cy="8424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27" name="Line 8"/>
          <p:cNvSpPr/>
          <p:nvPr/>
        </p:nvSpPr>
        <p:spPr>
          <a:xfrm>
            <a:off x="2501640" y="3122280"/>
            <a:ext cx="6480" cy="8424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28" name="Line 9"/>
          <p:cNvSpPr/>
          <p:nvPr/>
        </p:nvSpPr>
        <p:spPr>
          <a:xfrm>
            <a:off x="2501640" y="3290760"/>
            <a:ext cx="6480" cy="8244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29" name="Line 10"/>
          <p:cNvSpPr/>
          <p:nvPr/>
        </p:nvSpPr>
        <p:spPr>
          <a:xfrm>
            <a:off x="3876480" y="3290760"/>
            <a:ext cx="4680" cy="8244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30" name="Line 11"/>
          <p:cNvSpPr/>
          <p:nvPr/>
        </p:nvSpPr>
        <p:spPr>
          <a:xfrm>
            <a:off x="6622920" y="3122280"/>
            <a:ext cx="6480" cy="8424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31" name="Line 12"/>
          <p:cNvSpPr/>
          <p:nvPr/>
        </p:nvSpPr>
        <p:spPr>
          <a:xfrm>
            <a:off x="6165720" y="3457440"/>
            <a:ext cx="4680" cy="8568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32" name="Line 13"/>
          <p:cNvSpPr/>
          <p:nvPr/>
        </p:nvSpPr>
        <p:spPr>
          <a:xfrm>
            <a:off x="3417840" y="3501720"/>
            <a:ext cx="2747880" cy="180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33" name="Line 14"/>
          <p:cNvSpPr/>
          <p:nvPr/>
        </p:nvSpPr>
        <p:spPr>
          <a:xfrm>
            <a:off x="2960640" y="3628800"/>
            <a:ext cx="4680" cy="8424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34" name="Line 15"/>
          <p:cNvSpPr/>
          <p:nvPr/>
        </p:nvSpPr>
        <p:spPr>
          <a:xfrm>
            <a:off x="2960640" y="3668400"/>
            <a:ext cx="2288880" cy="180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35" name="Line 16"/>
          <p:cNvSpPr/>
          <p:nvPr/>
        </p:nvSpPr>
        <p:spPr>
          <a:xfrm>
            <a:off x="6622920" y="3797280"/>
            <a:ext cx="6480" cy="8388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36" name="Line 17"/>
          <p:cNvSpPr/>
          <p:nvPr/>
        </p:nvSpPr>
        <p:spPr>
          <a:xfrm flipH="1">
            <a:off x="3531960" y="3836880"/>
            <a:ext cx="3090960" cy="324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37" name="Line 18"/>
          <p:cNvSpPr/>
          <p:nvPr/>
        </p:nvSpPr>
        <p:spPr>
          <a:xfrm>
            <a:off x="3531960" y="3797280"/>
            <a:ext cx="6480" cy="8388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38" name="Line 19"/>
          <p:cNvSpPr/>
          <p:nvPr/>
        </p:nvSpPr>
        <p:spPr>
          <a:xfrm>
            <a:off x="3417840" y="3963960"/>
            <a:ext cx="6120" cy="8388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39" name="Line 20"/>
          <p:cNvSpPr/>
          <p:nvPr/>
        </p:nvSpPr>
        <p:spPr>
          <a:xfrm>
            <a:off x="3417840" y="4008240"/>
            <a:ext cx="2288880" cy="144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40" name="Line 21"/>
          <p:cNvSpPr/>
          <p:nvPr/>
        </p:nvSpPr>
        <p:spPr>
          <a:xfrm>
            <a:off x="5706720" y="3963960"/>
            <a:ext cx="6480" cy="8388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41" name="Line 22"/>
          <p:cNvSpPr/>
          <p:nvPr/>
        </p:nvSpPr>
        <p:spPr>
          <a:xfrm>
            <a:off x="2512800" y="3162240"/>
            <a:ext cx="4110120" cy="288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42" name="Line 23"/>
          <p:cNvSpPr/>
          <p:nvPr/>
        </p:nvSpPr>
        <p:spPr>
          <a:xfrm>
            <a:off x="2501640" y="3333600"/>
            <a:ext cx="1374840" cy="144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43" name="Line 24"/>
          <p:cNvSpPr/>
          <p:nvPr/>
        </p:nvSpPr>
        <p:spPr>
          <a:xfrm>
            <a:off x="3876480" y="2954160"/>
            <a:ext cx="4680" cy="8424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44" name="Line 25"/>
          <p:cNvSpPr/>
          <p:nvPr/>
        </p:nvSpPr>
        <p:spPr>
          <a:xfrm>
            <a:off x="5937120" y="2954160"/>
            <a:ext cx="4680" cy="8424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45" name="Line 26"/>
          <p:cNvSpPr/>
          <p:nvPr/>
        </p:nvSpPr>
        <p:spPr>
          <a:xfrm>
            <a:off x="5020920" y="2954160"/>
            <a:ext cx="5040" cy="8424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46" name="Line 27"/>
          <p:cNvSpPr/>
          <p:nvPr/>
        </p:nvSpPr>
        <p:spPr>
          <a:xfrm>
            <a:off x="2960640" y="2995560"/>
            <a:ext cx="915840" cy="288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47" name="Line 28"/>
          <p:cNvSpPr/>
          <p:nvPr/>
        </p:nvSpPr>
        <p:spPr>
          <a:xfrm>
            <a:off x="2960640" y="2954160"/>
            <a:ext cx="4680" cy="8424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48" name="Line 29"/>
          <p:cNvSpPr/>
          <p:nvPr/>
        </p:nvSpPr>
        <p:spPr>
          <a:xfrm>
            <a:off x="5020920" y="2995560"/>
            <a:ext cx="916200" cy="288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249" name="CustomShape 30"/>
          <p:cNvSpPr/>
          <p:nvPr/>
        </p:nvSpPr>
        <p:spPr>
          <a:xfrm>
            <a:off x="4261320" y="4162320"/>
            <a:ext cx="576360" cy="3348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endParaRPr/>
          </a:p>
        </p:txBody>
      </p:sp>
      <p:sp>
        <p:nvSpPr>
          <p:cNvPr id="250" name="Line 31"/>
          <p:cNvSpPr/>
          <p:nvPr/>
        </p:nvSpPr>
        <p:spPr>
          <a:xfrm flipH="1" flipV="1">
            <a:off x="4538520" y="2765160"/>
            <a:ext cx="9360" cy="147816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53000" sp="53000"/>
            </a:custDash>
            <a:round/>
          </a:ln>
        </p:spPr>
      </p:sp>
      <p:sp>
        <p:nvSpPr>
          <p:cNvPr id="251" name="Line 32"/>
          <p:cNvSpPr/>
          <p:nvPr/>
        </p:nvSpPr>
        <p:spPr>
          <a:xfrm flipH="1" flipV="1">
            <a:off x="2300040" y="2763720"/>
            <a:ext cx="9720" cy="147780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53000" sp="53000"/>
            </a:custDash>
            <a:round/>
          </a:ln>
        </p:spPr>
      </p:sp>
      <p:pic>
        <p:nvPicPr>
          <p:cNvPr id="2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5346720"/>
            <a:ext cx="1854360" cy="41904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5600" y="4940280"/>
            <a:ext cx="838080" cy="41904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30400" y="5727600"/>
            <a:ext cx="1701720" cy="52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nodeType="clickEffect" fill="hold">
                      <p:stCondLst>
                        <p:cond delay="0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nodeType="after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24" nodeType="afterEffect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26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5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19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37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69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257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88B339F-8022-4218-98F6-4D5C8E0A9F9D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8" name="TextShape 4"/>
          <p:cNvSpPr txBox="1"/>
          <p:nvPr/>
        </p:nvSpPr>
        <p:spPr>
          <a:xfrm>
            <a:off x="522360" y="3909960"/>
            <a:ext cx="8076960" cy="2609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Base tree on endpoints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– “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slab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”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i="1" lang="en-US" sz="2200" baseline="-250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associated with each node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Interval stored in highest node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where it contains midpoint of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i="1" lang="en-US" sz="2200" baseline="-25000">
                <a:solidFill>
                  <a:srgbClr val="000000"/>
                </a:solidFill>
                <a:latin typeface="Times New Roman"/>
              </a:rPr>
              <a:t>v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Intervals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I</a:t>
            </a:r>
            <a:r>
              <a:rPr i="1" lang="en-US" sz="2200" baseline="-250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associated with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stored in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Left slab list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sorted by left endpoint (search tree)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3333cc"/>
                </a:solidFill>
                <a:latin typeface="Times New Roman"/>
              </a:rPr>
              <a:t>Right slab list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sorted by right endpoint (search tree)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Linear space and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(log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 N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update (assuming fixed endpoint set)</a:t>
            </a:r>
            <a:endParaRPr/>
          </a:p>
        </p:txBody>
      </p:sp>
      <p:sp>
        <p:nvSpPr>
          <p:cNvPr id="259" name="CustomShape 5"/>
          <p:cNvSpPr/>
          <p:nvPr/>
        </p:nvSpPr>
        <p:spPr>
          <a:xfrm>
            <a:off x="4729320" y="1405080"/>
            <a:ext cx="60120" cy="93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260" name="Line 6"/>
          <p:cNvSpPr/>
          <p:nvPr/>
        </p:nvSpPr>
        <p:spPr>
          <a:xfrm>
            <a:off x="731988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61" name="Line 7"/>
          <p:cNvSpPr/>
          <p:nvPr/>
        </p:nvSpPr>
        <p:spPr>
          <a:xfrm>
            <a:off x="739908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62" name="Line 8"/>
          <p:cNvSpPr/>
          <p:nvPr/>
        </p:nvSpPr>
        <p:spPr>
          <a:xfrm flipV="1">
            <a:off x="816912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63" name="Line 9"/>
          <p:cNvSpPr/>
          <p:nvPr/>
        </p:nvSpPr>
        <p:spPr>
          <a:xfrm flipH="1">
            <a:off x="739908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64" name="CustomShape 10"/>
          <p:cNvSpPr/>
          <p:nvPr/>
        </p:nvSpPr>
        <p:spPr>
          <a:xfrm>
            <a:off x="731988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65" name="CustomShape 11"/>
          <p:cNvSpPr/>
          <p:nvPr/>
        </p:nvSpPr>
        <p:spPr>
          <a:xfrm>
            <a:off x="808992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66" name="CustomShape 12"/>
          <p:cNvSpPr/>
          <p:nvPr/>
        </p:nvSpPr>
        <p:spPr>
          <a:xfrm>
            <a:off x="808992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67" name="CustomShape 13"/>
          <p:cNvSpPr/>
          <p:nvPr/>
        </p:nvSpPr>
        <p:spPr>
          <a:xfrm>
            <a:off x="731988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68" name="Line 14"/>
          <p:cNvSpPr/>
          <p:nvPr/>
        </p:nvSpPr>
        <p:spPr>
          <a:xfrm>
            <a:off x="641484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69" name="Line 15"/>
          <p:cNvSpPr/>
          <p:nvPr/>
        </p:nvSpPr>
        <p:spPr>
          <a:xfrm>
            <a:off x="649440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70" name="Line 16"/>
          <p:cNvSpPr/>
          <p:nvPr/>
        </p:nvSpPr>
        <p:spPr>
          <a:xfrm flipV="1">
            <a:off x="726408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71" name="Line 17"/>
          <p:cNvSpPr/>
          <p:nvPr/>
        </p:nvSpPr>
        <p:spPr>
          <a:xfrm flipH="1">
            <a:off x="649440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72" name="CustomShape 18"/>
          <p:cNvSpPr/>
          <p:nvPr/>
        </p:nvSpPr>
        <p:spPr>
          <a:xfrm>
            <a:off x="641520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73" name="CustomShape 19"/>
          <p:cNvSpPr/>
          <p:nvPr/>
        </p:nvSpPr>
        <p:spPr>
          <a:xfrm>
            <a:off x="718488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74" name="CustomShape 20"/>
          <p:cNvSpPr/>
          <p:nvPr/>
        </p:nvSpPr>
        <p:spPr>
          <a:xfrm>
            <a:off x="718488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75" name="CustomShape 21"/>
          <p:cNvSpPr/>
          <p:nvPr/>
        </p:nvSpPr>
        <p:spPr>
          <a:xfrm>
            <a:off x="641520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76" name="Line 22"/>
          <p:cNvSpPr/>
          <p:nvPr/>
        </p:nvSpPr>
        <p:spPr>
          <a:xfrm>
            <a:off x="550512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77" name="Line 23"/>
          <p:cNvSpPr/>
          <p:nvPr/>
        </p:nvSpPr>
        <p:spPr>
          <a:xfrm>
            <a:off x="558792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78" name="Line 24"/>
          <p:cNvSpPr/>
          <p:nvPr/>
        </p:nvSpPr>
        <p:spPr>
          <a:xfrm flipV="1">
            <a:off x="635760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79" name="Line 25"/>
          <p:cNvSpPr/>
          <p:nvPr/>
        </p:nvSpPr>
        <p:spPr>
          <a:xfrm flipH="1">
            <a:off x="558792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80" name="CustomShape 26"/>
          <p:cNvSpPr/>
          <p:nvPr/>
        </p:nvSpPr>
        <p:spPr>
          <a:xfrm>
            <a:off x="5505480" y="36338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81" name="CustomShape 27"/>
          <p:cNvSpPr/>
          <p:nvPr/>
        </p:nvSpPr>
        <p:spPr>
          <a:xfrm>
            <a:off x="627840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82" name="CustomShape 28"/>
          <p:cNvSpPr/>
          <p:nvPr/>
        </p:nvSpPr>
        <p:spPr>
          <a:xfrm>
            <a:off x="627840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83" name="CustomShape 29"/>
          <p:cNvSpPr/>
          <p:nvPr/>
        </p:nvSpPr>
        <p:spPr>
          <a:xfrm>
            <a:off x="5505480" y="25034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84" name="Line 30"/>
          <p:cNvSpPr/>
          <p:nvPr/>
        </p:nvSpPr>
        <p:spPr>
          <a:xfrm>
            <a:off x="459396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85" name="Line 31"/>
          <p:cNvSpPr/>
          <p:nvPr/>
        </p:nvSpPr>
        <p:spPr>
          <a:xfrm>
            <a:off x="467352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86" name="Line 32"/>
          <p:cNvSpPr/>
          <p:nvPr/>
        </p:nvSpPr>
        <p:spPr>
          <a:xfrm flipV="1">
            <a:off x="544644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87" name="Line 33"/>
          <p:cNvSpPr/>
          <p:nvPr/>
        </p:nvSpPr>
        <p:spPr>
          <a:xfrm flipH="1">
            <a:off x="467352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88" name="CustomShape 34"/>
          <p:cNvSpPr/>
          <p:nvPr/>
        </p:nvSpPr>
        <p:spPr>
          <a:xfrm>
            <a:off x="459432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89" name="CustomShape 35"/>
          <p:cNvSpPr/>
          <p:nvPr/>
        </p:nvSpPr>
        <p:spPr>
          <a:xfrm>
            <a:off x="5364000" y="36338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90" name="CustomShape 36"/>
          <p:cNvSpPr/>
          <p:nvPr/>
        </p:nvSpPr>
        <p:spPr>
          <a:xfrm>
            <a:off x="5364000" y="25034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91" name="CustomShape 37"/>
          <p:cNvSpPr/>
          <p:nvPr/>
        </p:nvSpPr>
        <p:spPr>
          <a:xfrm>
            <a:off x="459432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92" name="Line 38"/>
          <p:cNvSpPr/>
          <p:nvPr/>
        </p:nvSpPr>
        <p:spPr>
          <a:xfrm>
            <a:off x="368748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93" name="Line 39"/>
          <p:cNvSpPr/>
          <p:nvPr/>
        </p:nvSpPr>
        <p:spPr>
          <a:xfrm>
            <a:off x="376704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94" name="Line 40"/>
          <p:cNvSpPr/>
          <p:nvPr/>
        </p:nvSpPr>
        <p:spPr>
          <a:xfrm flipV="1">
            <a:off x="453672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95" name="Line 41"/>
          <p:cNvSpPr/>
          <p:nvPr/>
        </p:nvSpPr>
        <p:spPr>
          <a:xfrm flipH="1">
            <a:off x="376704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96" name="CustomShape 42"/>
          <p:cNvSpPr/>
          <p:nvPr/>
        </p:nvSpPr>
        <p:spPr>
          <a:xfrm>
            <a:off x="368784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97" name="CustomShape 43"/>
          <p:cNvSpPr/>
          <p:nvPr/>
        </p:nvSpPr>
        <p:spPr>
          <a:xfrm>
            <a:off x="445788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98" name="CustomShape 44"/>
          <p:cNvSpPr/>
          <p:nvPr/>
        </p:nvSpPr>
        <p:spPr>
          <a:xfrm>
            <a:off x="445788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299" name="CustomShape 45"/>
          <p:cNvSpPr/>
          <p:nvPr/>
        </p:nvSpPr>
        <p:spPr>
          <a:xfrm>
            <a:off x="368784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300" name="Line 46"/>
          <p:cNvSpPr/>
          <p:nvPr/>
        </p:nvSpPr>
        <p:spPr>
          <a:xfrm>
            <a:off x="278280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01" name="Line 47"/>
          <p:cNvSpPr/>
          <p:nvPr/>
        </p:nvSpPr>
        <p:spPr>
          <a:xfrm>
            <a:off x="286200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02" name="Line 48"/>
          <p:cNvSpPr/>
          <p:nvPr/>
        </p:nvSpPr>
        <p:spPr>
          <a:xfrm flipV="1">
            <a:off x="363204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03" name="Line 49"/>
          <p:cNvSpPr/>
          <p:nvPr/>
        </p:nvSpPr>
        <p:spPr>
          <a:xfrm flipH="1">
            <a:off x="286200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04" name="CustomShape 50"/>
          <p:cNvSpPr/>
          <p:nvPr/>
        </p:nvSpPr>
        <p:spPr>
          <a:xfrm>
            <a:off x="278280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305" name="CustomShape 51"/>
          <p:cNvSpPr/>
          <p:nvPr/>
        </p:nvSpPr>
        <p:spPr>
          <a:xfrm>
            <a:off x="355284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306" name="CustomShape 52"/>
          <p:cNvSpPr/>
          <p:nvPr/>
        </p:nvSpPr>
        <p:spPr>
          <a:xfrm>
            <a:off x="355284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307" name="CustomShape 53"/>
          <p:cNvSpPr/>
          <p:nvPr/>
        </p:nvSpPr>
        <p:spPr>
          <a:xfrm>
            <a:off x="278280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308" name="Line 54"/>
          <p:cNvSpPr/>
          <p:nvPr/>
        </p:nvSpPr>
        <p:spPr>
          <a:xfrm>
            <a:off x="1879560" y="2584440"/>
            <a:ext cx="288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09" name="Line 55"/>
          <p:cNvSpPr/>
          <p:nvPr/>
        </p:nvSpPr>
        <p:spPr>
          <a:xfrm>
            <a:off x="195876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10" name="Line 56"/>
          <p:cNvSpPr/>
          <p:nvPr/>
        </p:nvSpPr>
        <p:spPr>
          <a:xfrm flipV="1">
            <a:off x="2732040" y="2584440"/>
            <a:ext cx="288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11" name="Line 57"/>
          <p:cNvSpPr/>
          <p:nvPr/>
        </p:nvSpPr>
        <p:spPr>
          <a:xfrm flipH="1">
            <a:off x="195876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12" name="CustomShape 58"/>
          <p:cNvSpPr/>
          <p:nvPr/>
        </p:nvSpPr>
        <p:spPr>
          <a:xfrm>
            <a:off x="187956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313" name="CustomShape 59"/>
          <p:cNvSpPr/>
          <p:nvPr/>
        </p:nvSpPr>
        <p:spPr>
          <a:xfrm>
            <a:off x="2649600" y="36338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314" name="CustomShape 60"/>
          <p:cNvSpPr/>
          <p:nvPr/>
        </p:nvSpPr>
        <p:spPr>
          <a:xfrm>
            <a:off x="2649600" y="25034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315" name="CustomShape 61"/>
          <p:cNvSpPr/>
          <p:nvPr/>
        </p:nvSpPr>
        <p:spPr>
          <a:xfrm>
            <a:off x="187956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316" name="Line 62"/>
          <p:cNvSpPr/>
          <p:nvPr/>
        </p:nvSpPr>
        <p:spPr>
          <a:xfrm>
            <a:off x="97452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17" name="Line 63"/>
          <p:cNvSpPr/>
          <p:nvPr/>
        </p:nvSpPr>
        <p:spPr>
          <a:xfrm>
            <a:off x="105408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18" name="Line 64"/>
          <p:cNvSpPr/>
          <p:nvPr/>
        </p:nvSpPr>
        <p:spPr>
          <a:xfrm flipV="1">
            <a:off x="182376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19" name="Line 65"/>
          <p:cNvSpPr/>
          <p:nvPr/>
        </p:nvSpPr>
        <p:spPr>
          <a:xfrm flipH="1">
            <a:off x="105408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20" name="CustomShape 66"/>
          <p:cNvSpPr/>
          <p:nvPr/>
        </p:nvSpPr>
        <p:spPr>
          <a:xfrm>
            <a:off x="97488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321" name="CustomShape 67"/>
          <p:cNvSpPr/>
          <p:nvPr/>
        </p:nvSpPr>
        <p:spPr>
          <a:xfrm>
            <a:off x="174456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322" name="CustomShape 68"/>
          <p:cNvSpPr/>
          <p:nvPr/>
        </p:nvSpPr>
        <p:spPr>
          <a:xfrm>
            <a:off x="174456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323" name="Line 69"/>
          <p:cNvSpPr/>
          <p:nvPr/>
        </p:nvSpPr>
        <p:spPr>
          <a:xfrm>
            <a:off x="1680840" y="1195200"/>
            <a:ext cx="3240" cy="111132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24" name="Line 70"/>
          <p:cNvSpPr/>
          <p:nvPr/>
        </p:nvSpPr>
        <p:spPr>
          <a:xfrm>
            <a:off x="1760400" y="2387520"/>
            <a:ext cx="562284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25" name="Line 71"/>
          <p:cNvSpPr/>
          <p:nvPr/>
        </p:nvSpPr>
        <p:spPr>
          <a:xfrm flipV="1">
            <a:off x="7462800" y="1195200"/>
            <a:ext cx="2880" cy="111132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26" name="Line 72"/>
          <p:cNvSpPr/>
          <p:nvPr/>
        </p:nvSpPr>
        <p:spPr>
          <a:xfrm flipH="1">
            <a:off x="1760400" y="1114200"/>
            <a:ext cx="562284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327" name="CustomShape 73"/>
          <p:cNvSpPr/>
          <p:nvPr/>
        </p:nvSpPr>
        <p:spPr>
          <a:xfrm>
            <a:off x="1681200" y="230652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328" name="CustomShape 74"/>
          <p:cNvSpPr/>
          <p:nvPr/>
        </p:nvSpPr>
        <p:spPr>
          <a:xfrm>
            <a:off x="7383600" y="230652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329" name="Line 75"/>
          <p:cNvSpPr/>
          <p:nvPr/>
        </p:nvSpPr>
        <p:spPr>
          <a:xfrm>
            <a:off x="3666960" y="2271600"/>
            <a:ext cx="15408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0" name="CustomShape 76"/>
          <p:cNvSpPr/>
          <p:nvPr/>
        </p:nvSpPr>
        <p:spPr>
          <a:xfrm>
            <a:off x="3738600" y="23446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331" name="Line 77"/>
          <p:cNvSpPr/>
          <p:nvPr/>
        </p:nvSpPr>
        <p:spPr>
          <a:xfrm flipH="1">
            <a:off x="1696680" y="2271600"/>
            <a:ext cx="15588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2" name="Line 78"/>
          <p:cNvSpPr/>
          <p:nvPr/>
        </p:nvSpPr>
        <p:spPr>
          <a:xfrm flipH="1">
            <a:off x="2606400" y="1806480"/>
            <a:ext cx="15084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3" name="CustomShape 79"/>
          <p:cNvSpPr/>
          <p:nvPr/>
        </p:nvSpPr>
        <p:spPr>
          <a:xfrm>
            <a:off x="2606760" y="18842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334" name="Line 80"/>
          <p:cNvSpPr/>
          <p:nvPr/>
        </p:nvSpPr>
        <p:spPr>
          <a:xfrm>
            <a:off x="6386400" y="1806480"/>
            <a:ext cx="15084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5" name="CustomShape 81"/>
          <p:cNvSpPr/>
          <p:nvPr/>
        </p:nvSpPr>
        <p:spPr>
          <a:xfrm>
            <a:off x="6459480" y="18842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336" name="Line 82"/>
          <p:cNvSpPr/>
          <p:nvPr/>
        </p:nvSpPr>
        <p:spPr>
          <a:xfrm flipH="1">
            <a:off x="6232320" y="1806480"/>
            <a:ext cx="15408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7" name="CustomShape 83"/>
          <p:cNvSpPr/>
          <p:nvPr/>
        </p:nvSpPr>
        <p:spPr>
          <a:xfrm>
            <a:off x="6232680" y="18842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338" name="Line 84"/>
          <p:cNvSpPr/>
          <p:nvPr/>
        </p:nvSpPr>
        <p:spPr>
          <a:xfrm>
            <a:off x="5476680" y="2271600"/>
            <a:ext cx="15552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39" name="CustomShape 85"/>
          <p:cNvSpPr/>
          <p:nvPr/>
        </p:nvSpPr>
        <p:spPr>
          <a:xfrm>
            <a:off x="5553000" y="23446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340" name="Line 86"/>
          <p:cNvSpPr/>
          <p:nvPr/>
        </p:nvSpPr>
        <p:spPr>
          <a:xfrm flipH="1">
            <a:off x="5322600" y="2271600"/>
            <a:ext cx="15408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41" name="CustomShape 87"/>
          <p:cNvSpPr/>
          <p:nvPr/>
        </p:nvSpPr>
        <p:spPr>
          <a:xfrm>
            <a:off x="5322960" y="23446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342" name="Line 88"/>
          <p:cNvSpPr/>
          <p:nvPr/>
        </p:nvSpPr>
        <p:spPr>
          <a:xfrm>
            <a:off x="1852560" y="2271600"/>
            <a:ext cx="15372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43" name="Line 89"/>
          <p:cNvSpPr/>
          <p:nvPr/>
        </p:nvSpPr>
        <p:spPr>
          <a:xfrm>
            <a:off x="661032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44" name="Line 90"/>
          <p:cNvSpPr/>
          <p:nvPr/>
        </p:nvSpPr>
        <p:spPr>
          <a:xfrm flipH="1">
            <a:off x="695160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45" name="Line 91"/>
          <p:cNvSpPr/>
          <p:nvPr/>
        </p:nvSpPr>
        <p:spPr>
          <a:xfrm>
            <a:off x="706428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46" name="Line 92"/>
          <p:cNvSpPr/>
          <p:nvPr/>
        </p:nvSpPr>
        <p:spPr>
          <a:xfrm flipH="1">
            <a:off x="604512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47" name="Line 93"/>
          <p:cNvSpPr/>
          <p:nvPr/>
        </p:nvSpPr>
        <p:spPr>
          <a:xfrm>
            <a:off x="5476680" y="2212920"/>
            <a:ext cx="45576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48" name="Line 94"/>
          <p:cNvSpPr/>
          <p:nvPr/>
        </p:nvSpPr>
        <p:spPr>
          <a:xfrm flipH="1">
            <a:off x="5476680" y="1749240"/>
            <a:ext cx="90972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49" name="Line 95"/>
          <p:cNvSpPr/>
          <p:nvPr/>
        </p:nvSpPr>
        <p:spPr>
          <a:xfrm flipH="1">
            <a:off x="2757240" y="1288800"/>
            <a:ext cx="181476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50" name="Line 96"/>
          <p:cNvSpPr/>
          <p:nvPr/>
        </p:nvSpPr>
        <p:spPr>
          <a:xfrm flipH="1">
            <a:off x="1852560" y="1749240"/>
            <a:ext cx="90468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51" name="Line 97"/>
          <p:cNvSpPr/>
          <p:nvPr/>
        </p:nvSpPr>
        <p:spPr>
          <a:xfrm>
            <a:off x="1852560" y="2212920"/>
            <a:ext cx="45396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52" name="Line 98"/>
          <p:cNvSpPr/>
          <p:nvPr/>
        </p:nvSpPr>
        <p:spPr>
          <a:xfrm>
            <a:off x="2533320" y="3138480"/>
            <a:ext cx="11304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53" name="Line 99"/>
          <p:cNvSpPr/>
          <p:nvPr/>
        </p:nvSpPr>
        <p:spPr>
          <a:xfrm>
            <a:off x="4572000" y="1288800"/>
            <a:ext cx="181440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54" name="Line 100"/>
          <p:cNvSpPr/>
          <p:nvPr/>
        </p:nvSpPr>
        <p:spPr>
          <a:xfrm>
            <a:off x="5252760" y="3138480"/>
            <a:ext cx="11124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55" name="Line 101"/>
          <p:cNvSpPr/>
          <p:nvPr/>
        </p:nvSpPr>
        <p:spPr>
          <a:xfrm flipH="1">
            <a:off x="559116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56" name="Line 102"/>
          <p:cNvSpPr/>
          <p:nvPr/>
        </p:nvSpPr>
        <p:spPr>
          <a:xfrm>
            <a:off x="2757240" y="1749240"/>
            <a:ext cx="90972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57" name="Line 103"/>
          <p:cNvSpPr/>
          <p:nvPr/>
        </p:nvSpPr>
        <p:spPr>
          <a:xfrm>
            <a:off x="6386400" y="1749240"/>
            <a:ext cx="90468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58" name="Line 104"/>
          <p:cNvSpPr/>
          <p:nvPr/>
        </p:nvSpPr>
        <p:spPr>
          <a:xfrm flipH="1">
            <a:off x="1400040" y="2212920"/>
            <a:ext cx="4525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59" name="Line 105"/>
          <p:cNvSpPr/>
          <p:nvPr/>
        </p:nvSpPr>
        <p:spPr>
          <a:xfrm flipH="1">
            <a:off x="3211200" y="2212920"/>
            <a:ext cx="45576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60" name="Line 106"/>
          <p:cNvSpPr/>
          <p:nvPr/>
        </p:nvSpPr>
        <p:spPr>
          <a:xfrm>
            <a:off x="3666960" y="2212920"/>
            <a:ext cx="4507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61" name="Line 107"/>
          <p:cNvSpPr/>
          <p:nvPr/>
        </p:nvSpPr>
        <p:spPr>
          <a:xfrm flipH="1">
            <a:off x="5025960" y="2212920"/>
            <a:ext cx="4507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62" name="Line 108"/>
          <p:cNvSpPr/>
          <p:nvPr/>
        </p:nvSpPr>
        <p:spPr>
          <a:xfrm flipH="1">
            <a:off x="6837120" y="2212920"/>
            <a:ext cx="45396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63" name="Line 109"/>
          <p:cNvSpPr/>
          <p:nvPr/>
        </p:nvSpPr>
        <p:spPr>
          <a:xfrm>
            <a:off x="7291080" y="2212920"/>
            <a:ext cx="4525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64" name="Line 110"/>
          <p:cNvSpPr/>
          <p:nvPr/>
        </p:nvSpPr>
        <p:spPr>
          <a:xfrm flipH="1">
            <a:off x="7519680" y="2673000"/>
            <a:ext cx="22392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65" name="Line 111"/>
          <p:cNvSpPr/>
          <p:nvPr/>
        </p:nvSpPr>
        <p:spPr>
          <a:xfrm>
            <a:off x="774360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66" name="Line 112"/>
          <p:cNvSpPr/>
          <p:nvPr/>
        </p:nvSpPr>
        <p:spPr>
          <a:xfrm flipH="1">
            <a:off x="6610320" y="2673000"/>
            <a:ext cx="22680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67" name="Line 113"/>
          <p:cNvSpPr/>
          <p:nvPr/>
        </p:nvSpPr>
        <p:spPr>
          <a:xfrm>
            <a:off x="683712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68" name="Line 114"/>
          <p:cNvSpPr/>
          <p:nvPr/>
        </p:nvSpPr>
        <p:spPr>
          <a:xfrm flipH="1">
            <a:off x="570528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69" name="Line 115"/>
          <p:cNvSpPr/>
          <p:nvPr/>
        </p:nvSpPr>
        <p:spPr>
          <a:xfrm>
            <a:off x="5025960" y="2673000"/>
            <a:ext cx="22680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70" name="Line 116"/>
          <p:cNvSpPr/>
          <p:nvPr/>
        </p:nvSpPr>
        <p:spPr>
          <a:xfrm flipH="1">
            <a:off x="479880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71" name="Line 117"/>
          <p:cNvSpPr/>
          <p:nvPr/>
        </p:nvSpPr>
        <p:spPr>
          <a:xfrm>
            <a:off x="411768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72" name="Line 118"/>
          <p:cNvSpPr/>
          <p:nvPr/>
        </p:nvSpPr>
        <p:spPr>
          <a:xfrm flipH="1">
            <a:off x="3890880" y="2673000"/>
            <a:ext cx="22680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73" name="Line 119"/>
          <p:cNvSpPr/>
          <p:nvPr/>
        </p:nvSpPr>
        <p:spPr>
          <a:xfrm>
            <a:off x="321120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74" name="Line 120"/>
          <p:cNvSpPr/>
          <p:nvPr/>
        </p:nvSpPr>
        <p:spPr>
          <a:xfrm flipH="1">
            <a:off x="2984400" y="2673000"/>
            <a:ext cx="22680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75" name="Line 121"/>
          <p:cNvSpPr/>
          <p:nvPr/>
        </p:nvSpPr>
        <p:spPr>
          <a:xfrm flipH="1">
            <a:off x="207936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76" name="Line 122"/>
          <p:cNvSpPr/>
          <p:nvPr/>
        </p:nvSpPr>
        <p:spPr>
          <a:xfrm>
            <a:off x="1400040" y="2673000"/>
            <a:ext cx="22392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77" name="Line 123"/>
          <p:cNvSpPr/>
          <p:nvPr/>
        </p:nvSpPr>
        <p:spPr>
          <a:xfrm flipH="1">
            <a:off x="117288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78" name="Line 124"/>
          <p:cNvSpPr/>
          <p:nvPr/>
        </p:nvSpPr>
        <p:spPr>
          <a:xfrm flipH="1">
            <a:off x="106020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79" name="Line 125"/>
          <p:cNvSpPr/>
          <p:nvPr/>
        </p:nvSpPr>
        <p:spPr>
          <a:xfrm>
            <a:off x="1172880" y="3138480"/>
            <a:ext cx="1144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80" name="Line 126"/>
          <p:cNvSpPr/>
          <p:nvPr/>
        </p:nvSpPr>
        <p:spPr>
          <a:xfrm flipH="1">
            <a:off x="151128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81" name="Line 127"/>
          <p:cNvSpPr/>
          <p:nvPr/>
        </p:nvSpPr>
        <p:spPr>
          <a:xfrm>
            <a:off x="162396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82" name="Line 128"/>
          <p:cNvSpPr/>
          <p:nvPr/>
        </p:nvSpPr>
        <p:spPr>
          <a:xfrm>
            <a:off x="207936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83" name="Line 129"/>
          <p:cNvSpPr/>
          <p:nvPr/>
        </p:nvSpPr>
        <p:spPr>
          <a:xfrm flipH="1">
            <a:off x="241920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84" name="CustomShape 130"/>
          <p:cNvSpPr/>
          <p:nvPr/>
        </p:nvSpPr>
        <p:spPr>
          <a:xfrm>
            <a:off x="2871720" y="3138480"/>
            <a:ext cx="112320" cy="4600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385" name="Line 131"/>
          <p:cNvSpPr/>
          <p:nvPr/>
        </p:nvSpPr>
        <p:spPr>
          <a:xfrm>
            <a:off x="298440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86" name="Line 132"/>
          <p:cNvSpPr/>
          <p:nvPr/>
        </p:nvSpPr>
        <p:spPr>
          <a:xfrm flipH="1">
            <a:off x="332568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87" name="Line 133"/>
          <p:cNvSpPr/>
          <p:nvPr/>
        </p:nvSpPr>
        <p:spPr>
          <a:xfrm>
            <a:off x="343836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88" name="Line 134"/>
          <p:cNvSpPr/>
          <p:nvPr/>
        </p:nvSpPr>
        <p:spPr>
          <a:xfrm flipH="1">
            <a:off x="3779640" y="3138480"/>
            <a:ext cx="11124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89" name="Line 135"/>
          <p:cNvSpPr/>
          <p:nvPr/>
        </p:nvSpPr>
        <p:spPr>
          <a:xfrm>
            <a:off x="389088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90" name="Line 136"/>
          <p:cNvSpPr/>
          <p:nvPr/>
        </p:nvSpPr>
        <p:spPr>
          <a:xfrm flipH="1">
            <a:off x="4230360" y="3138480"/>
            <a:ext cx="1144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91" name="Line 137"/>
          <p:cNvSpPr/>
          <p:nvPr/>
        </p:nvSpPr>
        <p:spPr>
          <a:xfrm>
            <a:off x="434484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92" name="Line 138"/>
          <p:cNvSpPr/>
          <p:nvPr/>
        </p:nvSpPr>
        <p:spPr>
          <a:xfrm flipH="1">
            <a:off x="468612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93" name="Line 139"/>
          <p:cNvSpPr/>
          <p:nvPr/>
        </p:nvSpPr>
        <p:spPr>
          <a:xfrm>
            <a:off x="4798800" y="3138480"/>
            <a:ext cx="1144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94" name="Line 140"/>
          <p:cNvSpPr/>
          <p:nvPr/>
        </p:nvSpPr>
        <p:spPr>
          <a:xfrm flipH="1">
            <a:off x="514008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95" name="Line 141"/>
          <p:cNvSpPr/>
          <p:nvPr/>
        </p:nvSpPr>
        <p:spPr>
          <a:xfrm flipH="1">
            <a:off x="7137360" y="2271600"/>
            <a:ext cx="15372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96" name="CustomShape 142"/>
          <p:cNvSpPr/>
          <p:nvPr/>
        </p:nvSpPr>
        <p:spPr>
          <a:xfrm>
            <a:off x="7137360" y="23446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397" name="Line 143"/>
          <p:cNvSpPr/>
          <p:nvPr/>
        </p:nvSpPr>
        <p:spPr>
          <a:xfrm>
            <a:off x="2757240" y="1806480"/>
            <a:ext cx="15408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398" name="CustomShape 144"/>
          <p:cNvSpPr/>
          <p:nvPr/>
        </p:nvSpPr>
        <p:spPr>
          <a:xfrm>
            <a:off x="2833560" y="18842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399" name="Line 145"/>
          <p:cNvSpPr/>
          <p:nvPr/>
        </p:nvSpPr>
        <p:spPr>
          <a:xfrm>
            <a:off x="570528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00" name="Line 146"/>
          <p:cNvSpPr/>
          <p:nvPr/>
        </p:nvSpPr>
        <p:spPr>
          <a:xfrm flipH="1">
            <a:off x="6497280" y="3138480"/>
            <a:ext cx="11304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01" name="Line 147"/>
          <p:cNvSpPr/>
          <p:nvPr/>
        </p:nvSpPr>
        <p:spPr>
          <a:xfrm>
            <a:off x="7291080" y="2271600"/>
            <a:ext cx="15588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02" name="CustomShape 148"/>
          <p:cNvSpPr/>
          <p:nvPr/>
        </p:nvSpPr>
        <p:spPr>
          <a:xfrm>
            <a:off x="7364520" y="23446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403" name="Line 149"/>
          <p:cNvSpPr/>
          <p:nvPr/>
        </p:nvSpPr>
        <p:spPr>
          <a:xfrm>
            <a:off x="615924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04" name="Line 150"/>
          <p:cNvSpPr/>
          <p:nvPr/>
        </p:nvSpPr>
        <p:spPr>
          <a:xfrm>
            <a:off x="5932440" y="2673000"/>
            <a:ext cx="22680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05" name="Line 151"/>
          <p:cNvSpPr/>
          <p:nvPr/>
        </p:nvSpPr>
        <p:spPr>
          <a:xfrm flipH="1">
            <a:off x="740556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06" name="Line 152"/>
          <p:cNvSpPr/>
          <p:nvPr/>
        </p:nvSpPr>
        <p:spPr>
          <a:xfrm>
            <a:off x="751968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07" name="Line 153"/>
          <p:cNvSpPr/>
          <p:nvPr/>
        </p:nvSpPr>
        <p:spPr>
          <a:xfrm flipH="1">
            <a:off x="7856280" y="3138480"/>
            <a:ext cx="1144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08" name="Line 154"/>
          <p:cNvSpPr/>
          <p:nvPr/>
        </p:nvSpPr>
        <p:spPr>
          <a:xfrm>
            <a:off x="797076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09" name="CustomShape 155"/>
          <p:cNvSpPr/>
          <p:nvPr/>
        </p:nvSpPr>
        <p:spPr>
          <a:xfrm>
            <a:off x="4354560" y="1346040"/>
            <a:ext cx="217080" cy="151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410" name="Line 156"/>
          <p:cNvSpPr/>
          <p:nvPr/>
        </p:nvSpPr>
        <p:spPr>
          <a:xfrm flipH="1">
            <a:off x="196524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11" name="Line 157"/>
          <p:cNvSpPr/>
          <p:nvPr/>
        </p:nvSpPr>
        <p:spPr>
          <a:xfrm>
            <a:off x="2306520" y="2673000"/>
            <a:ext cx="22680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12" name="Line 158"/>
          <p:cNvSpPr/>
          <p:nvPr/>
        </p:nvSpPr>
        <p:spPr>
          <a:xfrm flipH="1">
            <a:off x="3511440" y="2271600"/>
            <a:ext cx="15552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413" name="CustomShape 159"/>
          <p:cNvSpPr/>
          <p:nvPr/>
        </p:nvSpPr>
        <p:spPr>
          <a:xfrm>
            <a:off x="3511440" y="23446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414" name="CustomShape 160"/>
          <p:cNvSpPr/>
          <p:nvPr/>
        </p:nvSpPr>
        <p:spPr>
          <a:xfrm>
            <a:off x="508320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15" name="CustomShape 161"/>
          <p:cNvSpPr/>
          <p:nvPr/>
        </p:nvSpPr>
        <p:spPr>
          <a:xfrm>
            <a:off x="530712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16" name="CustomShape 162"/>
          <p:cNvSpPr/>
          <p:nvPr/>
        </p:nvSpPr>
        <p:spPr>
          <a:xfrm>
            <a:off x="1092240" y="305424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17" name="CustomShape 163"/>
          <p:cNvSpPr/>
          <p:nvPr/>
        </p:nvSpPr>
        <p:spPr>
          <a:xfrm>
            <a:off x="576108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18" name="CustomShape 164"/>
          <p:cNvSpPr/>
          <p:nvPr/>
        </p:nvSpPr>
        <p:spPr>
          <a:xfrm>
            <a:off x="621648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19" name="CustomShape 165"/>
          <p:cNvSpPr/>
          <p:nvPr/>
        </p:nvSpPr>
        <p:spPr>
          <a:xfrm>
            <a:off x="462924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20" name="CustomShape 166"/>
          <p:cNvSpPr/>
          <p:nvPr/>
        </p:nvSpPr>
        <p:spPr>
          <a:xfrm>
            <a:off x="485604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21" name="CustomShape 167"/>
          <p:cNvSpPr/>
          <p:nvPr/>
        </p:nvSpPr>
        <p:spPr>
          <a:xfrm>
            <a:off x="689436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22" name="CustomShape 168"/>
          <p:cNvSpPr/>
          <p:nvPr/>
        </p:nvSpPr>
        <p:spPr>
          <a:xfrm>
            <a:off x="712152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23" name="CustomShape 169"/>
          <p:cNvSpPr/>
          <p:nvPr/>
        </p:nvSpPr>
        <p:spPr>
          <a:xfrm>
            <a:off x="757548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24" name="CustomShape 170"/>
          <p:cNvSpPr/>
          <p:nvPr/>
        </p:nvSpPr>
        <p:spPr>
          <a:xfrm>
            <a:off x="6531120" y="305424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25" name="CustomShape 171"/>
          <p:cNvSpPr/>
          <p:nvPr/>
        </p:nvSpPr>
        <p:spPr>
          <a:xfrm>
            <a:off x="666756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26" name="CustomShape 172"/>
          <p:cNvSpPr/>
          <p:nvPr/>
        </p:nvSpPr>
        <p:spPr>
          <a:xfrm>
            <a:off x="6443640" y="3543480"/>
            <a:ext cx="10908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27" name="CustomShape 173"/>
          <p:cNvSpPr/>
          <p:nvPr/>
        </p:nvSpPr>
        <p:spPr>
          <a:xfrm>
            <a:off x="553392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28" name="CustomShape 174"/>
          <p:cNvSpPr/>
          <p:nvPr/>
        </p:nvSpPr>
        <p:spPr>
          <a:xfrm>
            <a:off x="1546200" y="305424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29" name="CustomShape 175"/>
          <p:cNvSpPr/>
          <p:nvPr/>
        </p:nvSpPr>
        <p:spPr>
          <a:xfrm>
            <a:off x="4492800" y="1204920"/>
            <a:ext cx="158400" cy="16308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430" name="CustomShape 176"/>
          <p:cNvSpPr/>
          <p:nvPr/>
        </p:nvSpPr>
        <p:spPr>
          <a:xfrm>
            <a:off x="213516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31" name="CustomShape 177"/>
          <p:cNvSpPr/>
          <p:nvPr/>
        </p:nvSpPr>
        <p:spPr>
          <a:xfrm>
            <a:off x="236376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32" name="CustomShape 178"/>
          <p:cNvSpPr/>
          <p:nvPr/>
        </p:nvSpPr>
        <p:spPr>
          <a:xfrm>
            <a:off x="2590920" y="3543480"/>
            <a:ext cx="10908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33" name="CustomShape 179"/>
          <p:cNvSpPr/>
          <p:nvPr/>
        </p:nvSpPr>
        <p:spPr>
          <a:xfrm>
            <a:off x="281448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34" name="CustomShape 180"/>
          <p:cNvSpPr/>
          <p:nvPr/>
        </p:nvSpPr>
        <p:spPr>
          <a:xfrm>
            <a:off x="304164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35" name="CustomShape 181"/>
          <p:cNvSpPr/>
          <p:nvPr/>
        </p:nvSpPr>
        <p:spPr>
          <a:xfrm>
            <a:off x="326880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36" name="CustomShape 182"/>
          <p:cNvSpPr/>
          <p:nvPr/>
        </p:nvSpPr>
        <p:spPr>
          <a:xfrm>
            <a:off x="349560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37" name="CustomShape 183"/>
          <p:cNvSpPr/>
          <p:nvPr/>
        </p:nvSpPr>
        <p:spPr>
          <a:xfrm>
            <a:off x="372276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38" name="CustomShape 184"/>
          <p:cNvSpPr/>
          <p:nvPr/>
        </p:nvSpPr>
        <p:spPr>
          <a:xfrm>
            <a:off x="394668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39" name="CustomShape 185"/>
          <p:cNvSpPr/>
          <p:nvPr/>
        </p:nvSpPr>
        <p:spPr>
          <a:xfrm>
            <a:off x="417528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40" name="CustomShape 186"/>
          <p:cNvSpPr/>
          <p:nvPr/>
        </p:nvSpPr>
        <p:spPr>
          <a:xfrm>
            <a:off x="440208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41" name="CustomShape 187"/>
          <p:cNvSpPr/>
          <p:nvPr/>
        </p:nvSpPr>
        <p:spPr>
          <a:xfrm>
            <a:off x="2000160" y="3054240"/>
            <a:ext cx="15696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42" name="CustomShape 188"/>
          <p:cNvSpPr/>
          <p:nvPr/>
        </p:nvSpPr>
        <p:spPr>
          <a:xfrm>
            <a:off x="6757920" y="259380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43" name="CustomShape 189"/>
          <p:cNvSpPr/>
          <p:nvPr/>
        </p:nvSpPr>
        <p:spPr>
          <a:xfrm>
            <a:off x="7210440" y="212868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44" name="CustomShape 190"/>
          <p:cNvSpPr/>
          <p:nvPr/>
        </p:nvSpPr>
        <p:spPr>
          <a:xfrm>
            <a:off x="6076800" y="305424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45" name="CustomShape 191"/>
          <p:cNvSpPr/>
          <p:nvPr/>
        </p:nvSpPr>
        <p:spPr>
          <a:xfrm>
            <a:off x="5626080" y="3054240"/>
            <a:ext cx="15696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46" name="CustomShape 192"/>
          <p:cNvSpPr/>
          <p:nvPr/>
        </p:nvSpPr>
        <p:spPr>
          <a:xfrm>
            <a:off x="5853240" y="2593800"/>
            <a:ext cx="15696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47" name="CustomShape 193"/>
          <p:cNvSpPr/>
          <p:nvPr/>
        </p:nvSpPr>
        <p:spPr>
          <a:xfrm>
            <a:off x="5172120" y="305424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48" name="CustomShape 194"/>
          <p:cNvSpPr/>
          <p:nvPr/>
        </p:nvSpPr>
        <p:spPr>
          <a:xfrm>
            <a:off x="4716360" y="305424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49" name="CustomShape 195"/>
          <p:cNvSpPr/>
          <p:nvPr/>
        </p:nvSpPr>
        <p:spPr>
          <a:xfrm>
            <a:off x="4944960" y="259380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50" name="CustomShape 196"/>
          <p:cNvSpPr/>
          <p:nvPr/>
        </p:nvSpPr>
        <p:spPr>
          <a:xfrm>
            <a:off x="5398920" y="212868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51" name="CustomShape 197"/>
          <p:cNvSpPr/>
          <p:nvPr/>
        </p:nvSpPr>
        <p:spPr>
          <a:xfrm>
            <a:off x="4265640" y="305424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52" name="CustomShape 198"/>
          <p:cNvSpPr/>
          <p:nvPr/>
        </p:nvSpPr>
        <p:spPr>
          <a:xfrm>
            <a:off x="2220840" y="260208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53" name="CustomShape 199"/>
          <p:cNvSpPr/>
          <p:nvPr/>
        </p:nvSpPr>
        <p:spPr>
          <a:xfrm>
            <a:off x="5985000" y="354960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54" name="CustomShape 200"/>
          <p:cNvSpPr/>
          <p:nvPr/>
        </p:nvSpPr>
        <p:spPr>
          <a:xfrm>
            <a:off x="3808440" y="306216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55" name="CustomShape 201"/>
          <p:cNvSpPr/>
          <p:nvPr/>
        </p:nvSpPr>
        <p:spPr>
          <a:xfrm>
            <a:off x="4035600" y="258444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56" name="CustomShape 202"/>
          <p:cNvSpPr/>
          <p:nvPr/>
        </p:nvSpPr>
        <p:spPr>
          <a:xfrm>
            <a:off x="3352680" y="3062160"/>
            <a:ext cx="1616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57" name="CustomShape 203"/>
          <p:cNvSpPr/>
          <p:nvPr/>
        </p:nvSpPr>
        <p:spPr>
          <a:xfrm>
            <a:off x="2901960" y="3062160"/>
            <a:ext cx="1616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58" name="CustomShape 204"/>
          <p:cNvSpPr/>
          <p:nvPr/>
        </p:nvSpPr>
        <p:spPr>
          <a:xfrm>
            <a:off x="3129120" y="2602080"/>
            <a:ext cx="15840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59" name="CustomShape 205"/>
          <p:cNvSpPr/>
          <p:nvPr/>
        </p:nvSpPr>
        <p:spPr>
          <a:xfrm>
            <a:off x="3579840" y="212400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60" name="CustomShape 206"/>
          <p:cNvSpPr/>
          <p:nvPr/>
        </p:nvSpPr>
        <p:spPr>
          <a:xfrm>
            <a:off x="2448000" y="306216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61" name="CustomShape 207"/>
          <p:cNvSpPr/>
          <p:nvPr/>
        </p:nvSpPr>
        <p:spPr>
          <a:xfrm>
            <a:off x="7343640" y="354960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62" name="CustomShape 208"/>
          <p:cNvSpPr/>
          <p:nvPr/>
        </p:nvSpPr>
        <p:spPr>
          <a:xfrm>
            <a:off x="2484360" y="1969920"/>
            <a:ext cx="22356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63" name="CustomShape 209"/>
          <p:cNvSpPr/>
          <p:nvPr/>
        </p:nvSpPr>
        <p:spPr>
          <a:xfrm>
            <a:off x="2822400" y="1969920"/>
            <a:ext cx="22680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64" name="CustomShape 210"/>
          <p:cNvSpPr/>
          <p:nvPr/>
        </p:nvSpPr>
        <p:spPr>
          <a:xfrm>
            <a:off x="6097680" y="1969920"/>
            <a:ext cx="22680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65" name="CustomShape 211"/>
          <p:cNvSpPr/>
          <p:nvPr/>
        </p:nvSpPr>
        <p:spPr>
          <a:xfrm>
            <a:off x="6450120" y="1969920"/>
            <a:ext cx="22356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66" name="CustomShape 212"/>
          <p:cNvSpPr/>
          <p:nvPr/>
        </p:nvSpPr>
        <p:spPr>
          <a:xfrm>
            <a:off x="1455840" y="35463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67" name="CustomShape 213"/>
          <p:cNvSpPr/>
          <p:nvPr/>
        </p:nvSpPr>
        <p:spPr>
          <a:xfrm>
            <a:off x="1909800" y="2448000"/>
            <a:ext cx="226800" cy="228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468" name="CustomShape 214"/>
          <p:cNvSpPr/>
          <p:nvPr/>
        </p:nvSpPr>
        <p:spPr>
          <a:xfrm>
            <a:off x="1697040" y="23446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469" name="CustomShape 215"/>
          <p:cNvSpPr/>
          <p:nvPr/>
        </p:nvSpPr>
        <p:spPr>
          <a:xfrm>
            <a:off x="1927080" y="23446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470" name="CustomShape 216"/>
          <p:cNvSpPr/>
          <p:nvPr/>
        </p:nvSpPr>
        <p:spPr>
          <a:xfrm>
            <a:off x="1579680" y="2440080"/>
            <a:ext cx="226800" cy="228240"/>
          </a:xfrm>
          <a:prstGeom prst="rect">
            <a:avLst/>
          </a:prstGeom>
          <a:solidFill>
            <a:srgbClr val="3333cc"/>
          </a:solidFill>
          <a:ln w="6480">
            <a:solidFill>
              <a:srgbClr val="000000"/>
            </a:solidFill>
            <a:round/>
          </a:ln>
        </p:spPr>
      </p:sp>
      <p:sp>
        <p:nvSpPr>
          <p:cNvPr id="471" name="CustomShape 217"/>
          <p:cNvSpPr/>
          <p:nvPr/>
        </p:nvSpPr>
        <p:spPr>
          <a:xfrm>
            <a:off x="1909800" y="2448000"/>
            <a:ext cx="226800" cy="228240"/>
          </a:xfrm>
          <a:prstGeom prst="rect">
            <a:avLst/>
          </a:prstGeom>
          <a:solidFill>
            <a:srgbClr val="3333cc"/>
          </a:solidFill>
          <a:ln w="6480">
            <a:solidFill>
              <a:srgbClr val="000000"/>
            </a:solidFill>
            <a:round/>
          </a:ln>
        </p:spPr>
      </p:sp>
      <p:sp>
        <p:nvSpPr>
          <p:cNvPr id="472" name="CustomShape 218"/>
          <p:cNvSpPr/>
          <p:nvPr/>
        </p:nvSpPr>
        <p:spPr>
          <a:xfrm>
            <a:off x="3382920" y="2448000"/>
            <a:ext cx="22680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473" name="CustomShape 219"/>
          <p:cNvSpPr/>
          <p:nvPr/>
        </p:nvSpPr>
        <p:spPr>
          <a:xfrm>
            <a:off x="3382920" y="244800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474" name="CustomShape 220"/>
          <p:cNvSpPr/>
          <p:nvPr/>
        </p:nvSpPr>
        <p:spPr>
          <a:xfrm>
            <a:off x="7008840" y="2448000"/>
            <a:ext cx="22680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475" name="CustomShape 221"/>
          <p:cNvSpPr/>
          <p:nvPr/>
        </p:nvSpPr>
        <p:spPr>
          <a:xfrm>
            <a:off x="7008840" y="244800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476" name="CustomShape 222"/>
          <p:cNvSpPr/>
          <p:nvPr/>
        </p:nvSpPr>
        <p:spPr>
          <a:xfrm>
            <a:off x="7348680" y="2448000"/>
            <a:ext cx="22680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477" name="CustomShape 223"/>
          <p:cNvSpPr/>
          <p:nvPr/>
        </p:nvSpPr>
        <p:spPr>
          <a:xfrm>
            <a:off x="7348680" y="244800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478" name="CustomShape 224"/>
          <p:cNvSpPr/>
          <p:nvPr/>
        </p:nvSpPr>
        <p:spPr>
          <a:xfrm>
            <a:off x="1230480" y="354636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79" name="CustomShape 225"/>
          <p:cNvSpPr/>
          <p:nvPr/>
        </p:nvSpPr>
        <p:spPr>
          <a:xfrm>
            <a:off x="7800840" y="35463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80" name="CustomShape 226"/>
          <p:cNvSpPr/>
          <p:nvPr/>
        </p:nvSpPr>
        <p:spPr>
          <a:xfrm>
            <a:off x="1319040" y="259560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81" name="CustomShape 227"/>
          <p:cNvSpPr/>
          <p:nvPr/>
        </p:nvSpPr>
        <p:spPr>
          <a:xfrm>
            <a:off x="6986520" y="3056040"/>
            <a:ext cx="15696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82" name="CustomShape 228"/>
          <p:cNvSpPr/>
          <p:nvPr/>
        </p:nvSpPr>
        <p:spPr>
          <a:xfrm>
            <a:off x="5197320" y="2448000"/>
            <a:ext cx="22356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483" name="CustomShape 229"/>
          <p:cNvSpPr/>
          <p:nvPr/>
        </p:nvSpPr>
        <p:spPr>
          <a:xfrm>
            <a:off x="5197320" y="2448000"/>
            <a:ext cx="22356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484" name="CustomShape 230"/>
          <p:cNvSpPr/>
          <p:nvPr/>
        </p:nvSpPr>
        <p:spPr>
          <a:xfrm>
            <a:off x="5533920" y="2448000"/>
            <a:ext cx="22824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485" name="CustomShape 231"/>
          <p:cNvSpPr/>
          <p:nvPr/>
        </p:nvSpPr>
        <p:spPr>
          <a:xfrm>
            <a:off x="5533920" y="2448000"/>
            <a:ext cx="22824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486" name="CustomShape 232"/>
          <p:cNvSpPr/>
          <p:nvPr/>
        </p:nvSpPr>
        <p:spPr>
          <a:xfrm>
            <a:off x="1773360" y="213192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87" name="CustomShape 233"/>
          <p:cNvSpPr/>
          <p:nvPr/>
        </p:nvSpPr>
        <p:spPr>
          <a:xfrm>
            <a:off x="2679840" y="167004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88" name="CustomShape 234"/>
          <p:cNvSpPr/>
          <p:nvPr/>
        </p:nvSpPr>
        <p:spPr>
          <a:xfrm>
            <a:off x="7891560" y="3056040"/>
            <a:ext cx="1616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89" name="CustomShape 235"/>
          <p:cNvSpPr/>
          <p:nvPr/>
        </p:nvSpPr>
        <p:spPr>
          <a:xfrm>
            <a:off x="7437600" y="305604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90" name="CustomShape 236"/>
          <p:cNvSpPr/>
          <p:nvPr/>
        </p:nvSpPr>
        <p:spPr>
          <a:xfrm>
            <a:off x="1909800" y="35463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91" name="CustomShape 237"/>
          <p:cNvSpPr/>
          <p:nvPr/>
        </p:nvSpPr>
        <p:spPr>
          <a:xfrm>
            <a:off x="7664400" y="259560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92" name="CustomShape 238"/>
          <p:cNvSpPr/>
          <p:nvPr/>
        </p:nvSpPr>
        <p:spPr>
          <a:xfrm>
            <a:off x="8028000" y="35463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93" name="CustomShape 239"/>
          <p:cNvSpPr/>
          <p:nvPr/>
        </p:nvSpPr>
        <p:spPr>
          <a:xfrm>
            <a:off x="3724200" y="2448000"/>
            <a:ext cx="22356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494" name="CustomShape 240"/>
          <p:cNvSpPr/>
          <p:nvPr/>
        </p:nvSpPr>
        <p:spPr>
          <a:xfrm>
            <a:off x="3724200" y="2448000"/>
            <a:ext cx="22356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495" name="CustomShape 241"/>
          <p:cNvSpPr/>
          <p:nvPr/>
        </p:nvSpPr>
        <p:spPr>
          <a:xfrm>
            <a:off x="1003320" y="354636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96" name="CustomShape 242"/>
          <p:cNvSpPr/>
          <p:nvPr/>
        </p:nvSpPr>
        <p:spPr>
          <a:xfrm>
            <a:off x="6303960" y="1670040"/>
            <a:ext cx="1616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497" name="CustomShape 243"/>
          <p:cNvSpPr/>
          <p:nvPr/>
        </p:nvSpPr>
        <p:spPr>
          <a:xfrm>
            <a:off x="1682640" y="35463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498" name="CustomShape 244"/>
          <p:cNvSpPr/>
          <p:nvPr/>
        </p:nvSpPr>
        <p:spPr>
          <a:xfrm>
            <a:off x="4232160" y="1522440"/>
            <a:ext cx="226800" cy="2282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499" name="CustomShape 245"/>
          <p:cNvSpPr/>
          <p:nvPr/>
        </p:nvSpPr>
        <p:spPr>
          <a:xfrm>
            <a:off x="4572000" y="1346040"/>
            <a:ext cx="217080" cy="151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500" name="CustomShape 246"/>
          <p:cNvSpPr/>
          <p:nvPr/>
        </p:nvSpPr>
        <p:spPr>
          <a:xfrm>
            <a:off x="4354560" y="1405080"/>
            <a:ext cx="60120" cy="93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501" name="CustomShape 247"/>
          <p:cNvSpPr/>
          <p:nvPr/>
        </p:nvSpPr>
        <p:spPr>
          <a:xfrm>
            <a:off x="4232160" y="152244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502" name="CustomShape 248"/>
          <p:cNvSpPr/>
          <p:nvPr/>
        </p:nvSpPr>
        <p:spPr>
          <a:xfrm>
            <a:off x="4686480" y="1522440"/>
            <a:ext cx="226800" cy="2282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503" name="CustomShape 249"/>
          <p:cNvSpPr/>
          <p:nvPr/>
        </p:nvSpPr>
        <p:spPr>
          <a:xfrm>
            <a:off x="4686480" y="152244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504" name="Line 250"/>
          <p:cNvSpPr/>
          <p:nvPr/>
        </p:nvSpPr>
        <p:spPr>
          <a:xfrm>
            <a:off x="2533320" y="3841560"/>
            <a:ext cx="3625920" cy="324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505" name="Line 251"/>
          <p:cNvSpPr/>
          <p:nvPr/>
        </p:nvSpPr>
        <p:spPr>
          <a:xfrm>
            <a:off x="2533320" y="377496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506" name="Line 252"/>
          <p:cNvSpPr/>
          <p:nvPr/>
        </p:nvSpPr>
        <p:spPr>
          <a:xfrm>
            <a:off x="6159240" y="377496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507" name="Line 253"/>
          <p:cNvSpPr/>
          <p:nvPr/>
        </p:nvSpPr>
        <p:spPr>
          <a:xfrm>
            <a:off x="4563720" y="1433160"/>
            <a:ext cx="0" cy="25243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08" name="Line 254"/>
          <p:cNvSpPr/>
          <p:nvPr/>
        </p:nvSpPr>
        <p:spPr>
          <a:xfrm>
            <a:off x="2759040" y="1893600"/>
            <a:ext cx="0" cy="18050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09" name="Line 255"/>
          <p:cNvSpPr/>
          <p:nvPr/>
        </p:nvSpPr>
        <p:spPr>
          <a:xfrm>
            <a:off x="6395760" y="1893600"/>
            <a:ext cx="0" cy="18050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10" name="Line 256"/>
          <p:cNvSpPr/>
          <p:nvPr/>
        </p:nvSpPr>
        <p:spPr>
          <a:xfrm>
            <a:off x="1852560" y="2354040"/>
            <a:ext cx="0" cy="1548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11" name="Line 257"/>
          <p:cNvSpPr/>
          <p:nvPr/>
        </p:nvSpPr>
        <p:spPr>
          <a:xfrm>
            <a:off x="3659040" y="2354040"/>
            <a:ext cx="0" cy="1382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12" name="Line 258"/>
          <p:cNvSpPr/>
          <p:nvPr/>
        </p:nvSpPr>
        <p:spPr>
          <a:xfrm>
            <a:off x="5473440" y="2352600"/>
            <a:ext cx="0" cy="1382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13" name="Line 259"/>
          <p:cNvSpPr/>
          <p:nvPr/>
        </p:nvSpPr>
        <p:spPr>
          <a:xfrm>
            <a:off x="7279920" y="2352600"/>
            <a:ext cx="0" cy="1382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14" name="Line 260"/>
          <p:cNvSpPr/>
          <p:nvPr/>
        </p:nvSpPr>
        <p:spPr>
          <a:xfrm flipH="1">
            <a:off x="1400040" y="279540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15" name="Line 261"/>
          <p:cNvSpPr/>
          <p:nvPr/>
        </p:nvSpPr>
        <p:spPr>
          <a:xfrm flipH="1">
            <a:off x="2309760" y="2793960"/>
            <a:ext cx="11160" cy="952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16" name="Line 262"/>
          <p:cNvSpPr/>
          <p:nvPr/>
        </p:nvSpPr>
        <p:spPr>
          <a:xfrm flipH="1">
            <a:off x="3209760" y="2793960"/>
            <a:ext cx="11160" cy="952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17" name="Line 263"/>
          <p:cNvSpPr/>
          <p:nvPr/>
        </p:nvSpPr>
        <p:spPr>
          <a:xfrm flipH="1">
            <a:off x="4119480" y="279216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18" name="Line 264"/>
          <p:cNvSpPr/>
          <p:nvPr/>
        </p:nvSpPr>
        <p:spPr>
          <a:xfrm flipH="1">
            <a:off x="5032080" y="2793960"/>
            <a:ext cx="11160" cy="952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19" name="Line 265"/>
          <p:cNvSpPr/>
          <p:nvPr/>
        </p:nvSpPr>
        <p:spPr>
          <a:xfrm flipH="1">
            <a:off x="5941800" y="279216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20" name="Line 266"/>
          <p:cNvSpPr/>
          <p:nvPr/>
        </p:nvSpPr>
        <p:spPr>
          <a:xfrm flipH="1">
            <a:off x="6841800" y="279216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21" name="Line 267"/>
          <p:cNvSpPr/>
          <p:nvPr/>
        </p:nvSpPr>
        <p:spPr>
          <a:xfrm flipH="1">
            <a:off x="7751520" y="279072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22" name="Line 268"/>
          <p:cNvSpPr/>
          <p:nvPr/>
        </p:nvSpPr>
        <p:spPr>
          <a:xfrm>
            <a:off x="1176120" y="3784320"/>
            <a:ext cx="3240" cy="11592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523" name="Line 269"/>
          <p:cNvSpPr/>
          <p:nvPr/>
        </p:nvSpPr>
        <p:spPr>
          <a:xfrm>
            <a:off x="2074680" y="3778200"/>
            <a:ext cx="3240" cy="115920"/>
          </a:xfrm>
          <a:prstGeom prst="line">
            <a:avLst/>
          </a:prstGeom>
          <a:ln w="6480">
            <a:solidFill>
              <a:srgbClr val="3333cc"/>
            </a:solidFill>
            <a:round/>
          </a:ln>
        </p:spPr>
      </p:sp>
      <p:sp>
        <p:nvSpPr>
          <p:cNvPr id="524" name="Line 270"/>
          <p:cNvSpPr/>
          <p:nvPr/>
        </p:nvSpPr>
        <p:spPr>
          <a:xfrm>
            <a:off x="1191960" y="3844800"/>
            <a:ext cx="882720" cy="0"/>
          </a:xfrm>
          <a:prstGeom prst="line">
            <a:avLst/>
          </a:prstGeom>
          <a:ln w="12600">
            <a:solidFill>
              <a:srgbClr val="3333cc"/>
            </a:solidFill>
            <a:round/>
          </a:ln>
        </p:spPr>
      </p:sp>
      <p:sp>
        <p:nvSpPr>
          <p:cNvPr id="525" name="TextShape 271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Internal Interval Tree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3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71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24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79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527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528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7F8B575E-F14D-4A71-AC18-334C7269331E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529" name="Line 4"/>
          <p:cNvSpPr/>
          <p:nvPr/>
        </p:nvSpPr>
        <p:spPr>
          <a:xfrm>
            <a:off x="3003480" y="3958920"/>
            <a:ext cx="183672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530" name="Line 5"/>
          <p:cNvSpPr/>
          <p:nvPr/>
        </p:nvSpPr>
        <p:spPr>
          <a:xfrm>
            <a:off x="3457440" y="4073400"/>
            <a:ext cx="1832040" cy="144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531" name="Line 6"/>
          <p:cNvSpPr/>
          <p:nvPr/>
        </p:nvSpPr>
        <p:spPr>
          <a:xfrm>
            <a:off x="4263840" y="4189320"/>
            <a:ext cx="922320" cy="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532" name="Line 7"/>
          <p:cNvSpPr/>
          <p:nvPr/>
        </p:nvSpPr>
        <p:spPr>
          <a:xfrm>
            <a:off x="4376520" y="4303440"/>
            <a:ext cx="1231920" cy="180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533" name="CustomShape 8"/>
          <p:cNvSpPr/>
          <p:nvPr/>
        </p:nvSpPr>
        <p:spPr>
          <a:xfrm>
            <a:off x="4572000" y="1346040"/>
            <a:ext cx="217080" cy="151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534" name="CustomShape 9"/>
          <p:cNvSpPr/>
          <p:nvPr/>
        </p:nvSpPr>
        <p:spPr>
          <a:xfrm>
            <a:off x="4729320" y="1405080"/>
            <a:ext cx="60120" cy="93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535" name="Line 10"/>
          <p:cNvSpPr/>
          <p:nvPr/>
        </p:nvSpPr>
        <p:spPr>
          <a:xfrm>
            <a:off x="731988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36" name="Line 11"/>
          <p:cNvSpPr/>
          <p:nvPr/>
        </p:nvSpPr>
        <p:spPr>
          <a:xfrm>
            <a:off x="739908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37" name="Line 12"/>
          <p:cNvSpPr/>
          <p:nvPr/>
        </p:nvSpPr>
        <p:spPr>
          <a:xfrm flipV="1">
            <a:off x="816912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38" name="Line 13"/>
          <p:cNvSpPr/>
          <p:nvPr/>
        </p:nvSpPr>
        <p:spPr>
          <a:xfrm flipH="1">
            <a:off x="739908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39" name="CustomShape 14"/>
          <p:cNvSpPr/>
          <p:nvPr/>
        </p:nvSpPr>
        <p:spPr>
          <a:xfrm>
            <a:off x="731988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40" name="CustomShape 15"/>
          <p:cNvSpPr/>
          <p:nvPr/>
        </p:nvSpPr>
        <p:spPr>
          <a:xfrm>
            <a:off x="808992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41" name="CustomShape 16"/>
          <p:cNvSpPr/>
          <p:nvPr/>
        </p:nvSpPr>
        <p:spPr>
          <a:xfrm>
            <a:off x="808992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42" name="CustomShape 17"/>
          <p:cNvSpPr/>
          <p:nvPr/>
        </p:nvSpPr>
        <p:spPr>
          <a:xfrm>
            <a:off x="731988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43" name="Line 18"/>
          <p:cNvSpPr/>
          <p:nvPr/>
        </p:nvSpPr>
        <p:spPr>
          <a:xfrm>
            <a:off x="641484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44" name="Line 19"/>
          <p:cNvSpPr/>
          <p:nvPr/>
        </p:nvSpPr>
        <p:spPr>
          <a:xfrm>
            <a:off x="649440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45" name="Line 20"/>
          <p:cNvSpPr/>
          <p:nvPr/>
        </p:nvSpPr>
        <p:spPr>
          <a:xfrm flipV="1">
            <a:off x="726408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46" name="Line 21"/>
          <p:cNvSpPr/>
          <p:nvPr/>
        </p:nvSpPr>
        <p:spPr>
          <a:xfrm flipH="1">
            <a:off x="649440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47" name="CustomShape 22"/>
          <p:cNvSpPr/>
          <p:nvPr/>
        </p:nvSpPr>
        <p:spPr>
          <a:xfrm>
            <a:off x="641520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48" name="CustomShape 23"/>
          <p:cNvSpPr/>
          <p:nvPr/>
        </p:nvSpPr>
        <p:spPr>
          <a:xfrm>
            <a:off x="718488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49" name="CustomShape 24"/>
          <p:cNvSpPr/>
          <p:nvPr/>
        </p:nvSpPr>
        <p:spPr>
          <a:xfrm>
            <a:off x="718488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50" name="CustomShape 25"/>
          <p:cNvSpPr/>
          <p:nvPr/>
        </p:nvSpPr>
        <p:spPr>
          <a:xfrm>
            <a:off x="641520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51" name="Line 26"/>
          <p:cNvSpPr/>
          <p:nvPr/>
        </p:nvSpPr>
        <p:spPr>
          <a:xfrm>
            <a:off x="550512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52" name="Line 27"/>
          <p:cNvSpPr/>
          <p:nvPr/>
        </p:nvSpPr>
        <p:spPr>
          <a:xfrm>
            <a:off x="558792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53" name="Line 28"/>
          <p:cNvSpPr/>
          <p:nvPr/>
        </p:nvSpPr>
        <p:spPr>
          <a:xfrm flipV="1">
            <a:off x="635760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54" name="Line 29"/>
          <p:cNvSpPr/>
          <p:nvPr/>
        </p:nvSpPr>
        <p:spPr>
          <a:xfrm flipH="1">
            <a:off x="558792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55" name="CustomShape 30"/>
          <p:cNvSpPr/>
          <p:nvPr/>
        </p:nvSpPr>
        <p:spPr>
          <a:xfrm>
            <a:off x="5505480" y="36338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56" name="CustomShape 31"/>
          <p:cNvSpPr/>
          <p:nvPr/>
        </p:nvSpPr>
        <p:spPr>
          <a:xfrm>
            <a:off x="627840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57" name="CustomShape 32"/>
          <p:cNvSpPr/>
          <p:nvPr/>
        </p:nvSpPr>
        <p:spPr>
          <a:xfrm>
            <a:off x="627840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58" name="CustomShape 33"/>
          <p:cNvSpPr/>
          <p:nvPr/>
        </p:nvSpPr>
        <p:spPr>
          <a:xfrm>
            <a:off x="5505480" y="25034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59" name="Line 34"/>
          <p:cNvSpPr/>
          <p:nvPr/>
        </p:nvSpPr>
        <p:spPr>
          <a:xfrm>
            <a:off x="459396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60" name="Line 35"/>
          <p:cNvSpPr/>
          <p:nvPr/>
        </p:nvSpPr>
        <p:spPr>
          <a:xfrm>
            <a:off x="467352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61" name="Line 36"/>
          <p:cNvSpPr/>
          <p:nvPr/>
        </p:nvSpPr>
        <p:spPr>
          <a:xfrm flipV="1">
            <a:off x="544644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62" name="Line 37"/>
          <p:cNvSpPr/>
          <p:nvPr/>
        </p:nvSpPr>
        <p:spPr>
          <a:xfrm flipH="1">
            <a:off x="467352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63" name="CustomShape 38"/>
          <p:cNvSpPr/>
          <p:nvPr/>
        </p:nvSpPr>
        <p:spPr>
          <a:xfrm>
            <a:off x="459432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64" name="CustomShape 39"/>
          <p:cNvSpPr/>
          <p:nvPr/>
        </p:nvSpPr>
        <p:spPr>
          <a:xfrm>
            <a:off x="5364000" y="36338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65" name="CustomShape 40"/>
          <p:cNvSpPr/>
          <p:nvPr/>
        </p:nvSpPr>
        <p:spPr>
          <a:xfrm>
            <a:off x="5364000" y="25034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66" name="CustomShape 41"/>
          <p:cNvSpPr/>
          <p:nvPr/>
        </p:nvSpPr>
        <p:spPr>
          <a:xfrm>
            <a:off x="459432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67" name="Line 42"/>
          <p:cNvSpPr/>
          <p:nvPr/>
        </p:nvSpPr>
        <p:spPr>
          <a:xfrm>
            <a:off x="368748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68" name="Line 43"/>
          <p:cNvSpPr/>
          <p:nvPr/>
        </p:nvSpPr>
        <p:spPr>
          <a:xfrm>
            <a:off x="376704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69" name="Line 44"/>
          <p:cNvSpPr/>
          <p:nvPr/>
        </p:nvSpPr>
        <p:spPr>
          <a:xfrm flipV="1">
            <a:off x="453672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70" name="Line 45"/>
          <p:cNvSpPr/>
          <p:nvPr/>
        </p:nvSpPr>
        <p:spPr>
          <a:xfrm flipH="1">
            <a:off x="376704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71" name="CustomShape 46"/>
          <p:cNvSpPr/>
          <p:nvPr/>
        </p:nvSpPr>
        <p:spPr>
          <a:xfrm>
            <a:off x="368784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72" name="CustomShape 47"/>
          <p:cNvSpPr/>
          <p:nvPr/>
        </p:nvSpPr>
        <p:spPr>
          <a:xfrm>
            <a:off x="445788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73" name="CustomShape 48"/>
          <p:cNvSpPr/>
          <p:nvPr/>
        </p:nvSpPr>
        <p:spPr>
          <a:xfrm>
            <a:off x="445788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74" name="CustomShape 49"/>
          <p:cNvSpPr/>
          <p:nvPr/>
        </p:nvSpPr>
        <p:spPr>
          <a:xfrm>
            <a:off x="368784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75" name="Line 50"/>
          <p:cNvSpPr/>
          <p:nvPr/>
        </p:nvSpPr>
        <p:spPr>
          <a:xfrm>
            <a:off x="278280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76" name="Line 51"/>
          <p:cNvSpPr/>
          <p:nvPr/>
        </p:nvSpPr>
        <p:spPr>
          <a:xfrm>
            <a:off x="286200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77" name="Line 52"/>
          <p:cNvSpPr/>
          <p:nvPr/>
        </p:nvSpPr>
        <p:spPr>
          <a:xfrm flipV="1">
            <a:off x="363204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78" name="Line 53"/>
          <p:cNvSpPr/>
          <p:nvPr/>
        </p:nvSpPr>
        <p:spPr>
          <a:xfrm flipH="1">
            <a:off x="286200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79" name="CustomShape 54"/>
          <p:cNvSpPr/>
          <p:nvPr/>
        </p:nvSpPr>
        <p:spPr>
          <a:xfrm>
            <a:off x="278280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80" name="CustomShape 55"/>
          <p:cNvSpPr/>
          <p:nvPr/>
        </p:nvSpPr>
        <p:spPr>
          <a:xfrm>
            <a:off x="355284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81" name="CustomShape 56"/>
          <p:cNvSpPr/>
          <p:nvPr/>
        </p:nvSpPr>
        <p:spPr>
          <a:xfrm>
            <a:off x="355284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82" name="CustomShape 57"/>
          <p:cNvSpPr/>
          <p:nvPr/>
        </p:nvSpPr>
        <p:spPr>
          <a:xfrm>
            <a:off x="278280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83" name="Line 58"/>
          <p:cNvSpPr/>
          <p:nvPr/>
        </p:nvSpPr>
        <p:spPr>
          <a:xfrm>
            <a:off x="1879560" y="2584440"/>
            <a:ext cx="288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84" name="Line 59"/>
          <p:cNvSpPr/>
          <p:nvPr/>
        </p:nvSpPr>
        <p:spPr>
          <a:xfrm>
            <a:off x="195876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85" name="Line 60"/>
          <p:cNvSpPr/>
          <p:nvPr/>
        </p:nvSpPr>
        <p:spPr>
          <a:xfrm flipV="1">
            <a:off x="2732040" y="2584440"/>
            <a:ext cx="288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86" name="Line 61"/>
          <p:cNvSpPr/>
          <p:nvPr/>
        </p:nvSpPr>
        <p:spPr>
          <a:xfrm flipH="1">
            <a:off x="195876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87" name="CustomShape 62"/>
          <p:cNvSpPr/>
          <p:nvPr/>
        </p:nvSpPr>
        <p:spPr>
          <a:xfrm>
            <a:off x="187956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88" name="CustomShape 63"/>
          <p:cNvSpPr/>
          <p:nvPr/>
        </p:nvSpPr>
        <p:spPr>
          <a:xfrm>
            <a:off x="2649600" y="36338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89" name="CustomShape 64"/>
          <p:cNvSpPr/>
          <p:nvPr/>
        </p:nvSpPr>
        <p:spPr>
          <a:xfrm>
            <a:off x="2649600" y="25034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90" name="CustomShape 65"/>
          <p:cNvSpPr/>
          <p:nvPr/>
        </p:nvSpPr>
        <p:spPr>
          <a:xfrm>
            <a:off x="187956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91" name="Line 66"/>
          <p:cNvSpPr/>
          <p:nvPr/>
        </p:nvSpPr>
        <p:spPr>
          <a:xfrm>
            <a:off x="97452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92" name="Line 67"/>
          <p:cNvSpPr/>
          <p:nvPr/>
        </p:nvSpPr>
        <p:spPr>
          <a:xfrm>
            <a:off x="1054080" y="37144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93" name="Line 68"/>
          <p:cNvSpPr/>
          <p:nvPr/>
        </p:nvSpPr>
        <p:spPr>
          <a:xfrm flipV="1">
            <a:off x="1823760" y="25844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94" name="Line 69"/>
          <p:cNvSpPr/>
          <p:nvPr/>
        </p:nvSpPr>
        <p:spPr>
          <a:xfrm flipH="1">
            <a:off x="1054080" y="2503440"/>
            <a:ext cx="690480" cy="288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95" name="CustomShape 70"/>
          <p:cNvSpPr/>
          <p:nvPr/>
        </p:nvSpPr>
        <p:spPr>
          <a:xfrm>
            <a:off x="97488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96" name="CustomShape 71"/>
          <p:cNvSpPr/>
          <p:nvPr/>
        </p:nvSpPr>
        <p:spPr>
          <a:xfrm>
            <a:off x="1744560" y="36338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97" name="CustomShape 72"/>
          <p:cNvSpPr/>
          <p:nvPr/>
        </p:nvSpPr>
        <p:spPr>
          <a:xfrm>
            <a:off x="1744560" y="2503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598" name="Line 73"/>
          <p:cNvSpPr/>
          <p:nvPr/>
        </p:nvSpPr>
        <p:spPr>
          <a:xfrm>
            <a:off x="1680840" y="1195200"/>
            <a:ext cx="3240" cy="111132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99" name="Line 74"/>
          <p:cNvSpPr/>
          <p:nvPr/>
        </p:nvSpPr>
        <p:spPr>
          <a:xfrm>
            <a:off x="1760400" y="2387520"/>
            <a:ext cx="562284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00" name="Line 75"/>
          <p:cNvSpPr/>
          <p:nvPr/>
        </p:nvSpPr>
        <p:spPr>
          <a:xfrm flipV="1">
            <a:off x="7462800" y="1195200"/>
            <a:ext cx="2880" cy="111132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01" name="Line 76"/>
          <p:cNvSpPr/>
          <p:nvPr/>
        </p:nvSpPr>
        <p:spPr>
          <a:xfrm flipH="1">
            <a:off x="1760400" y="1114200"/>
            <a:ext cx="562284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02" name="CustomShape 77"/>
          <p:cNvSpPr/>
          <p:nvPr/>
        </p:nvSpPr>
        <p:spPr>
          <a:xfrm>
            <a:off x="1681200" y="230652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603" name="CustomShape 78"/>
          <p:cNvSpPr/>
          <p:nvPr/>
        </p:nvSpPr>
        <p:spPr>
          <a:xfrm>
            <a:off x="7383600" y="230652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604" name="Line 79"/>
          <p:cNvSpPr/>
          <p:nvPr/>
        </p:nvSpPr>
        <p:spPr>
          <a:xfrm>
            <a:off x="3666960" y="2271600"/>
            <a:ext cx="15408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05" name="CustomShape 80"/>
          <p:cNvSpPr/>
          <p:nvPr/>
        </p:nvSpPr>
        <p:spPr>
          <a:xfrm>
            <a:off x="3738600" y="23446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06" name="Line 81"/>
          <p:cNvSpPr/>
          <p:nvPr/>
        </p:nvSpPr>
        <p:spPr>
          <a:xfrm flipH="1">
            <a:off x="1696680" y="2271600"/>
            <a:ext cx="15588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07" name="CustomShape 82"/>
          <p:cNvSpPr/>
          <p:nvPr/>
        </p:nvSpPr>
        <p:spPr>
          <a:xfrm>
            <a:off x="1697040" y="23446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08" name="Line 83"/>
          <p:cNvSpPr/>
          <p:nvPr/>
        </p:nvSpPr>
        <p:spPr>
          <a:xfrm flipH="1">
            <a:off x="2606400" y="1806480"/>
            <a:ext cx="15084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09" name="CustomShape 84"/>
          <p:cNvSpPr/>
          <p:nvPr/>
        </p:nvSpPr>
        <p:spPr>
          <a:xfrm>
            <a:off x="2606760" y="18842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10" name="Line 85"/>
          <p:cNvSpPr/>
          <p:nvPr/>
        </p:nvSpPr>
        <p:spPr>
          <a:xfrm>
            <a:off x="6386400" y="1806480"/>
            <a:ext cx="15084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11" name="CustomShape 86"/>
          <p:cNvSpPr/>
          <p:nvPr/>
        </p:nvSpPr>
        <p:spPr>
          <a:xfrm>
            <a:off x="6459480" y="18842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12" name="Line 87"/>
          <p:cNvSpPr/>
          <p:nvPr/>
        </p:nvSpPr>
        <p:spPr>
          <a:xfrm flipH="1">
            <a:off x="6232320" y="1806480"/>
            <a:ext cx="15408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13" name="CustomShape 88"/>
          <p:cNvSpPr/>
          <p:nvPr/>
        </p:nvSpPr>
        <p:spPr>
          <a:xfrm>
            <a:off x="6232680" y="18842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14" name="Line 89"/>
          <p:cNvSpPr/>
          <p:nvPr/>
        </p:nvSpPr>
        <p:spPr>
          <a:xfrm>
            <a:off x="5476680" y="2271600"/>
            <a:ext cx="15552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15" name="CustomShape 90"/>
          <p:cNvSpPr/>
          <p:nvPr/>
        </p:nvSpPr>
        <p:spPr>
          <a:xfrm>
            <a:off x="5553000" y="23446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16" name="Line 91"/>
          <p:cNvSpPr/>
          <p:nvPr/>
        </p:nvSpPr>
        <p:spPr>
          <a:xfrm flipH="1">
            <a:off x="5322600" y="2271600"/>
            <a:ext cx="15408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17" name="CustomShape 92"/>
          <p:cNvSpPr/>
          <p:nvPr/>
        </p:nvSpPr>
        <p:spPr>
          <a:xfrm>
            <a:off x="5322960" y="23446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18" name="Line 93"/>
          <p:cNvSpPr/>
          <p:nvPr/>
        </p:nvSpPr>
        <p:spPr>
          <a:xfrm>
            <a:off x="1852560" y="2271600"/>
            <a:ext cx="15372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19" name="CustomShape 94"/>
          <p:cNvSpPr/>
          <p:nvPr/>
        </p:nvSpPr>
        <p:spPr>
          <a:xfrm>
            <a:off x="1927080" y="23446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20" name="Line 95"/>
          <p:cNvSpPr/>
          <p:nvPr/>
        </p:nvSpPr>
        <p:spPr>
          <a:xfrm>
            <a:off x="661032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21" name="Line 96"/>
          <p:cNvSpPr/>
          <p:nvPr/>
        </p:nvSpPr>
        <p:spPr>
          <a:xfrm flipH="1">
            <a:off x="695160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22" name="Line 97"/>
          <p:cNvSpPr/>
          <p:nvPr/>
        </p:nvSpPr>
        <p:spPr>
          <a:xfrm>
            <a:off x="706428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23" name="Line 98"/>
          <p:cNvSpPr/>
          <p:nvPr/>
        </p:nvSpPr>
        <p:spPr>
          <a:xfrm flipH="1">
            <a:off x="604512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24" name="Line 99"/>
          <p:cNvSpPr/>
          <p:nvPr/>
        </p:nvSpPr>
        <p:spPr>
          <a:xfrm>
            <a:off x="5476680" y="2212920"/>
            <a:ext cx="45576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25" name="Line 100"/>
          <p:cNvSpPr/>
          <p:nvPr/>
        </p:nvSpPr>
        <p:spPr>
          <a:xfrm flipH="1">
            <a:off x="5476680" y="1749240"/>
            <a:ext cx="90972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26" name="Line 101"/>
          <p:cNvSpPr/>
          <p:nvPr/>
        </p:nvSpPr>
        <p:spPr>
          <a:xfrm flipH="1">
            <a:off x="2757240" y="1288800"/>
            <a:ext cx="181476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27" name="Line 102"/>
          <p:cNvSpPr/>
          <p:nvPr/>
        </p:nvSpPr>
        <p:spPr>
          <a:xfrm flipH="1">
            <a:off x="1852560" y="1749240"/>
            <a:ext cx="90468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28" name="Line 103"/>
          <p:cNvSpPr/>
          <p:nvPr/>
        </p:nvSpPr>
        <p:spPr>
          <a:xfrm>
            <a:off x="1852560" y="2212920"/>
            <a:ext cx="45396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29" name="Line 104"/>
          <p:cNvSpPr/>
          <p:nvPr/>
        </p:nvSpPr>
        <p:spPr>
          <a:xfrm>
            <a:off x="2533320" y="3138480"/>
            <a:ext cx="11304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30" name="Line 105"/>
          <p:cNvSpPr/>
          <p:nvPr/>
        </p:nvSpPr>
        <p:spPr>
          <a:xfrm>
            <a:off x="4572000" y="1288800"/>
            <a:ext cx="181440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31" name="Line 106"/>
          <p:cNvSpPr/>
          <p:nvPr/>
        </p:nvSpPr>
        <p:spPr>
          <a:xfrm>
            <a:off x="5252760" y="3138480"/>
            <a:ext cx="11124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32" name="Line 107"/>
          <p:cNvSpPr/>
          <p:nvPr/>
        </p:nvSpPr>
        <p:spPr>
          <a:xfrm flipH="1">
            <a:off x="559116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33" name="Line 108"/>
          <p:cNvSpPr/>
          <p:nvPr/>
        </p:nvSpPr>
        <p:spPr>
          <a:xfrm>
            <a:off x="2757240" y="1749240"/>
            <a:ext cx="90972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34" name="Line 109"/>
          <p:cNvSpPr/>
          <p:nvPr/>
        </p:nvSpPr>
        <p:spPr>
          <a:xfrm>
            <a:off x="6386400" y="1749240"/>
            <a:ext cx="90468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35" name="Line 110"/>
          <p:cNvSpPr/>
          <p:nvPr/>
        </p:nvSpPr>
        <p:spPr>
          <a:xfrm flipH="1">
            <a:off x="1400040" y="2212920"/>
            <a:ext cx="4525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36" name="Line 111"/>
          <p:cNvSpPr/>
          <p:nvPr/>
        </p:nvSpPr>
        <p:spPr>
          <a:xfrm flipH="1">
            <a:off x="3211200" y="2212920"/>
            <a:ext cx="45576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37" name="Line 112"/>
          <p:cNvSpPr/>
          <p:nvPr/>
        </p:nvSpPr>
        <p:spPr>
          <a:xfrm>
            <a:off x="3666960" y="2212920"/>
            <a:ext cx="4507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38" name="Line 113"/>
          <p:cNvSpPr/>
          <p:nvPr/>
        </p:nvSpPr>
        <p:spPr>
          <a:xfrm flipH="1">
            <a:off x="5025960" y="2212920"/>
            <a:ext cx="4507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39" name="Line 114"/>
          <p:cNvSpPr/>
          <p:nvPr/>
        </p:nvSpPr>
        <p:spPr>
          <a:xfrm flipH="1">
            <a:off x="6837120" y="2212920"/>
            <a:ext cx="45396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40" name="Line 115"/>
          <p:cNvSpPr/>
          <p:nvPr/>
        </p:nvSpPr>
        <p:spPr>
          <a:xfrm>
            <a:off x="7291080" y="2212920"/>
            <a:ext cx="4525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41" name="Line 116"/>
          <p:cNvSpPr/>
          <p:nvPr/>
        </p:nvSpPr>
        <p:spPr>
          <a:xfrm flipH="1">
            <a:off x="7519680" y="2673000"/>
            <a:ext cx="22392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42" name="Line 117"/>
          <p:cNvSpPr/>
          <p:nvPr/>
        </p:nvSpPr>
        <p:spPr>
          <a:xfrm>
            <a:off x="774360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43" name="Line 118"/>
          <p:cNvSpPr/>
          <p:nvPr/>
        </p:nvSpPr>
        <p:spPr>
          <a:xfrm flipH="1">
            <a:off x="6610320" y="2673000"/>
            <a:ext cx="22680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44" name="Line 119"/>
          <p:cNvSpPr/>
          <p:nvPr/>
        </p:nvSpPr>
        <p:spPr>
          <a:xfrm>
            <a:off x="683712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45" name="Line 120"/>
          <p:cNvSpPr/>
          <p:nvPr/>
        </p:nvSpPr>
        <p:spPr>
          <a:xfrm flipH="1">
            <a:off x="570528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46" name="Line 121"/>
          <p:cNvSpPr/>
          <p:nvPr/>
        </p:nvSpPr>
        <p:spPr>
          <a:xfrm>
            <a:off x="5025960" y="2673000"/>
            <a:ext cx="22680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47" name="Line 122"/>
          <p:cNvSpPr/>
          <p:nvPr/>
        </p:nvSpPr>
        <p:spPr>
          <a:xfrm flipH="1">
            <a:off x="479880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48" name="Line 123"/>
          <p:cNvSpPr/>
          <p:nvPr/>
        </p:nvSpPr>
        <p:spPr>
          <a:xfrm>
            <a:off x="411768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49" name="Line 124"/>
          <p:cNvSpPr/>
          <p:nvPr/>
        </p:nvSpPr>
        <p:spPr>
          <a:xfrm flipH="1">
            <a:off x="3890880" y="2673000"/>
            <a:ext cx="22680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0" name="Line 125"/>
          <p:cNvSpPr/>
          <p:nvPr/>
        </p:nvSpPr>
        <p:spPr>
          <a:xfrm>
            <a:off x="321120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1" name="Line 126"/>
          <p:cNvSpPr/>
          <p:nvPr/>
        </p:nvSpPr>
        <p:spPr>
          <a:xfrm flipH="1">
            <a:off x="2984400" y="2673000"/>
            <a:ext cx="22680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2" name="Line 127"/>
          <p:cNvSpPr/>
          <p:nvPr/>
        </p:nvSpPr>
        <p:spPr>
          <a:xfrm flipH="1">
            <a:off x="207936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3" name="Line 128"/>
          <p:cNvSpPr/>
          <p:nvPr/>
        </p:nvSpPr>
        <p:spPr>
          <a:xfrm>
            <a:off x="1400040" y="2673000"/>
            <a:ext cx="22392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4" name="Line 129"/>
          <p:cNvSpPr/>
          <p:nvPr/>
        </p:nvSpPr>
        <p:spPr>
          <a:xfrm flipH="1">
            <a:off x="1172880" y="2673000"/>
            <a:ext cx="22716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5" name="Line 130"/>
          <p:cNvSpPr/>
          <p:nvPr/>
        </p:nvSpPr>
        <p:spPr>
          <a:xfrm flipH="1">
            <a:off x="106020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6" name="Line 131"/>
          <p:cNvSpPr/>
          <p:nvPr/>
        </p:nvSpPr>
        <p:spPr>
          <a:xfrm>
            <a:off x="1172880" y="3138480"/>
            <a:ext cx="1144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7" name="Line 132"/>
          <p:cNvSpPr/>
          <p:nvPr/>
        </p:nvSpPr>
        <p:spPr>
          <a:xfrm flipH="1">
            <a:off x="151128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8" name="Line 133"/>
          <p:cNvSpPr/>
          <p:nvPr/>
        </p:nvSpPr>
        <p:spPr>
          <a:xfrm>
            <a:off x="162396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9" name="Line 134"/>
          <p:cNvSpPr/>
          <p:nvPr/>
        </p:nvSpPr>
        <p:spPr>
          <a:xfrm>
            <a:off x="207936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60" name="Line 135"/>
          <p:cNvSpPr/>
          <p:nvPr/>
        </p:nvSpPr>
        <p:spPr>
          <a:xfrm flipH="1">
            <a:off x="241920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61" name="CustomShape 136"/>
          <p:cNvSpPr/>
          <p:nvPr/>
        </p:nvSpPr>
        <p:spPr>
          <a:xfrm>
            <a:off x="2871720" y="3138480"/>
            <a:ext cx="112320" cy="4600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62" name="Line 137"/>
          <p:cNvSpPr/>
          <p:nvPr/>
        </p:nvSpPr>
        <p:spPr>
          <a:xfrm>
            <a:off x="298440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63" name="Line 138"/>
          <p:cNvSpPr/>
          <p:nvPr/>
        </p:nvSpPr>
        <p:spPr>
          <a:xfrm flipH="1">
            <a:off x="332568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64" name="Line 139"/>
          <p:cNvSpPr/>
          <p:nvPr/>
        </p:nvSpPr>
        <p:spPr>
          <a:xfrm>
            <a:off x="343836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65" name="Line 140"/>
          <p:cNvSpPr/>
          <p:nvPr/>
        </p:nvSpPr>
        <p:spPr>
          <a:xfrm flipH="1">
            <a:off x="3779640" y="3138480"/>
            <a:ext cx="11124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66" name="Line 141"/>
          <p:cNvSpPr/>
          <p:nvPr/>
        </p:nvSpPr>
        <p:spPr>
          <a:xfrm>
            <a:off x="389088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67" name="Line 142"/>
          <p:cNvSpPr/>
          <p:nvPr/>
        </p:nvSpPr>
        <p:spPr>
          <a:xfrm flipH="1">
            <a:off x="4230360" y="3138480"/>
            <a:ext cx="1144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68" name="Line 143"/>
          <p:cNvSpPr/>
          <p:nvPr/>
        </p:nvSpPr>
        <p:spPr>
          <a:xfrm>
            <a:off x="434484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69" name="Line 144"/>
          <p:cNvSpPr/>
          <p:nvPr/>
        </p:nvSpPr>
        <p:spPr>
          <a:xfrm flipH="1">
            <a:off x="468612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70" name="Line 145"/>
          <p:cNvSpPr/>
          <p:nvPr/>
        </p:nvSpPr>
        <p:spPr>
          <a:xfrm>
            <a:off x="4798800" y="3138480"/>
            <a:ext cx="1144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71" name="Line 146"/>
          <p:cNvSpPr/>
          <p:nvPr/>
        </p:nvSpPr>
        <p:spPr>
          <a:xfrm flipH="1">
            <a:off x="514008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72" name="Line 147"/>
          <p:cNvSpPr/>
          <p:nvPr/>
        </p:nvSpPr>
        <p:spPr>
          <a:xfrm flipH="1">
            <a:off x="7137360" y="2271600"/>
            <a:ext cx="15372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73" name="CustomShape 148"/>
          <p:cNvSpPr/>
          <p:nvPr/>
        </p:nvSpPr>
        <p:spPr>
          <a:xfrm>
            <a:off x="7137360" y="23446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74" name="Line 149"/>
          <p:cNvSpPr/>
          <p:nvPr/>
        </p:nvSpPr>
        <p:spPr>
          <a:xfrm>
            <a:off x="2757240" y="1806480"/>
            <a:ext cx="15408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75" name="CustomShape 150"/>
          <p:cNvSpPr/>
          <p:nvPr/>
        </p:nvSpPr>
        <p:spPr>
          <a:xfrm>
            <a:off x="2833560" y="18842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76" name="Line 151"/>
          <p:cNvSpPr/>
          <p:nvPr/>
        </p:nvSpPr>
        <p:spPr>
          <a:xfrm>
            <a:off x="570528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77" name="Line 152"/>
          <p:cNvSpPr/>
          <p:nvPr/>
        </p:nvSpPr>
        <p:spPr>
          <a:xfrm flipH="1">
            <a:off x="6497280" y="3138480"/>
            <a:ext cx="11304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78" name="Line 153"/>
          <p:cNvSpPr/>
          <p:nvPr/>
        </p:nvSpPr>
        <p:spPr>
          <a:xfrm>
            <a:off x="7291080" y="2271600"/>
            <a:ext cx="15588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79" name="CustomShape 154"/>
          <p:cNvSpPr/>
          <p:nvPr/>
        </p:nvSpPr>
        <p:spPr>
          <a:xfrm>
            <a:off x="7364520" y="23446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80" name="Line 155"/>
          <p:cNvSpPr/>
          <p:nvPr/>
        </p:nvSpPr>
        <p:spPr>
          <a:xfrm>
            <a:off x="615924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81" name="Line 156"/>
          <p:cNvSpPr/>
          <p:nvPr/>
        </p:nvSpPr>
        <p:spPr>
          <a:xfrm>
            <a:off x="5932440" y="2673000"/>
            <a:ext cx="22680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82" name="Line 157"/>
          <p:cNvSpPr/>
          <p:nvPr/>
        </p:nvSpPr>
        <p:spPr>
          <a:xfrm flipH="1">
            <a:off x="740556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83" name="Line 158"/>
          <p:cNvSpPr/>
          <p:nvPr/>
        </p:nvSpPr>
        <p:spPr>
          <a:xfrm>
            <a:off x="751968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84" name="Line 159"/>
          <p:cNvSpPr/>
          <p:nvPr/>
        </p:nvSpPr>
        <p:spPr>
          <a:xfrm flipH="1">
            <a:off x="7856280" y="3138480"/>
            <a:ext cx="1144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85" name="Line 160"/>
          <p:cNvSpPr/>
          <p:nvPr/>
        </p:nvSpPr>
        <p:spPr>
          <a:xfrm>
            <a:off x="7970760" y="31384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86" name="CustomShape 161"/>
          <p:cNvSpPr/>
          <p:nvPr/>
        </p:nvSpPr>
        <p:spPr>
          <a:xfrm>
            <a:off x="4354560" y="1346040"/>
            <a:ext cx="217080" cy="151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87" name="CustomShape 162"/>
          <p:cNvSpPr/>
          <p:nvPr/>
        </p:nvSpPr>
        <p:spPr>
          <a:xfrm>
            <a:off x="4354560" y="1405080"/>
            <a:ext cx="60120" cy="93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88" name="Line 163"/>
          <p:cNvSpPr/>
          <p:nvPr/>
        </p:nvSpPr>
        <p:spPr>
          <a:xfrm flipH="1">
            <a:off x="1965240" y="31384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89" name="Line 164"/>
          <p:cNvSpPr/>
          <p:nvPr/>
        </p:nvSpPr>
        <p:spPr>
          <a:xfrm>
            <a:off x="2306520" y="2673000"/>
            <a:ext cx="226800" cy="4654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90" name="Line 165"/>
          <p:cNvSpPr/>
          <p:nvPr/>
        </p:nvSpPr>
        <p:spPr>
          <a:xfrm flipH="1">
            <a:off x="3511440" y="2271600"/>
            <a:ext cx="155520" cy="1569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91" name="CustomShape 166"/>
          <p:cNvSpPr/>
          <p:nvPr/>
        </p:nvSpPr>
        <p:spPr>
          <a:xfrm>
            <a:off x="3511440" y="23446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692" name="CustomShape 167"/>
          <p:cNvSpPr/>
          <p:nvPr/>
        </p:nvSpPr>
        <p:spPr>
          <a:xfrm>
            <a:off x="508320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693" name="CustomShape 168"/>
          <p:cNvSpPr/>
          <p:nvPr/>
        </p:nvSpPr>
        <p:spPr>
          <a:xfrm>
            <a:off x="530712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694" name="CustomShape 169"/>
          <p:cNvSpPr/>
          <p:nvPr/>
        </p:nvSpPr>
        <p:spPr>
          <a:xfrm>
            <a:off x="1092240" y="305424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695" name="CustomShape 170"/>
          <p:cNvSpPr/>
          <p:nvPr/>
        </p:nvSpPr>
        <p:spPr>
          <a:xfrm>
            <a:off x="576108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696" name="CustomShape 171"/>
          <p:cNvSpPr/>
          <p:nvPr/>
        </p:nvSpPr>
        <p:spPr>
          <a:xfrm>
            <a:off x="621648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697" name="CustomShape 172"/>
          <p:cNvSpPr/>
          <p:nvPr/>
        </p:nvSpPr>
        <p:spPr>
          <a:xfrm>
            <a:off x="462924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698" name="CustomShape 173"/>
          <p:cNvSpPr/>
          <p:nvPr/>
        </p:nvSpPr>
        <p:spPr>
          <a:xfrm>
            <a:off x="485604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699" name="CustomShape 174"/>
          <p:cNvSpPr/>
          <p:nvPr/>
        </p:nvSpPr>
        <p:spPr>
          <a:xfrm>
            <a:off x="689436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00" name="CustomShape 175"/>
          <p:cNvSpPr/>
          <p:nvPr/>
        </p:nvSpPr>
        <p:spPr>
          <a:xfrm>
            <a:off x="712152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01" name="CustomShape 176"/>
          <p:cNvSpPr/>
          <p:nvPr/>
        </p:nvSpPr>
        <p:spPr>
          <a:xfrm>
            <a:off x="757548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02" name="CustomShape 177"/>
          <p:cNvSpPr/>
          <p:nvPr/>
        </p:nvSpPr>
        <p:spPr>
          <a:xfrm>
            <a:off x="6531120" y="305424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03" name="CustomShape 178"/>
          <p:cNvSpPr/>
          <p:nvPr/>
        </p:nvSpPr>
        <p:spPr>
          <a:xfrm>
            <a:off x="666756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04" name="CustomShape 179"/>
          <p:cNvSpPr/>
          <p:nvPr/>
        </p:nvSpPr>
        <p:spPr>
          <a:xfrm>
            <a:off x="6443640" y="3543480"/>
            <a:ext cx="10908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05" name="CustomShape 180"/>
          <p:cNvSpPr/>
          <p:nvPr/>
        </p:nvSpPr>
        <p:spPr>
          <a:xfrm>
            <a:off x="553392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06" name="CustomShape 181"/>
          <p:cNvSpPr/>
          <p:nvPr/>
        </p:nvSpPr>
        <p:spPr>
          <a:xfrm>
            <a:off x="1546200" y="305424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07" name="CustomShape 182"/>
          <p:cNvSpPr/>
          <p:nvPr/>
        </p:nvSpPr>
        <p:spPr>
          <a:xfrm>
            <a:off x="4492800" y="1204920"/>
            <a:ext cx="158400" cy="16308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708" name="CustomShape 183"/>
          <p:cNvSpPr/>
          <p:nvPr/>
        </p:nvSpPr>
        <p:spPr>
          <a:xfrm>
            <a:off x="213516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09" name="CustomShape 184"/>
          <p:cNvSpPr/>
          <p:nvPr/>
        </p:nvSpPr>
        <p:spPr>
          <a:xfrm>
            <a:off x="236376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10" name="CustomShape 185"/>
          <p:cNvSpPr/>
          <p:nvPr/>
        </p:nvSpPr>
        <p:spPr>
          <a:xfrm>
            <a:off x="2590920" y="3543480"/>
            <a:ext cx="10908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11" name="CustomShape 186"/>
          <p:cNvSpPr/>
          <p:nvPr/>
        </p:nvSpPr>
        <p:spPr>
          <a:xfrm>
            <a:off x="281448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12" name="CustomShape 187"/>
          <p:cNvSpPr/>
          <p:nvPr/>
        </p:nvSpPr>
        <p:spPr>
          <a:xfrm>
            <a:off x="304164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13" name="CustomShape 188"/>
          <p:cNvSpPr/>
          <p:nvPr/>
        </p:nvSpPr>
        <p:spPr>
          <a:xfrm>
            <a:off x="326880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14" name="CustomShape 189"/>
          <p:cNvSpPr/>
          <p:nvPr/>
        </p:nvSpPr>
        <p:spPr>
          <a:xfrm>
            <a:off x="349560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15" name="CustomShape 190"/>
          <p:cNvSpPr/>
          <p:nvPr/>
        </p:nvSpPr>
        <p:spPr>
          <a:xfrm>
            <a:off x="372276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16" name="CustomShape 191"/>
          <p:cNvSpPr/>
          <p:nvPr/>
        </p:nvSpPr>
        <p:spPr>
          <a:xfrm>
            <a:off x="3946680" y="35434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17" name="CustomShape 192"/>
          <p:cNvSpPr/>
          <p:nvPr/>
        </p:nvSpPr>
        <p:spPr>
          <a:xfrm>
            <a:off x="417528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18" name="CustomShape 193"/>
          <p:cNvSpPr/>
          <p:nvPr/>
        </p:nvSpPr>
        <p:spPr>
          <a:xfrm>
            <a:off x="4402080" y="35434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19" name="CustomShape 194"/>
          <p:cNvSpPr/>
          <p:nvPr/>
        </p:nvSpPr>
        <p:spPr>
          <a:xfrm>
            <a:off x="2000160" y="3054240"/>
            <a:ext cx="15696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20" name="CustomShape 195"/>
          <p:cNvSpPr/>
          <p:nvPr/>
        </p:nvSpPr>
        <p:spPr>
          <a:xfrm>
            <a:off x="6757920" y="259380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21" name="CustomShape 196"/>
          <p:cNvSpPr/>
          <p:nvPr/>
        </p:nvSpPr>
        <p:spPr>
          <a:xfrm>
            <a:off x="7210440" y="212868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22" name="CustomShape 197"/>
          <p:cNvSpPr/>
          <p:nvPr/>
        </p:nvSpPr>
        <p:spPr>
          <a:xfrm>
            <a:off x="6076800" y="305424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23" name="CustomShape 198"/>
          <p:cNvSpPr/>
          <p:nvPr/>
        </p:nvSpPr>
        <p:spPr>
          <a:xfrm>
            <a:off x="5626080" y="3054240"/>
            <a:ext cx="15696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24" name="CustomShape 199"/>
          <p:cNvSpPr/>
          <p:nvPr/>
        </p:nvSpPr>
        <p:spPr>
          <a:xfrm>
            <a:off x="5853240" y="2593800"/>
            <a:ext cx="15696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25" name="CustomShape 200"/>
          <p:cNvSpPr/>
          <p:nvPr/>
        </p:nvSpPr>
        <p:spPr>
          <a:xfrm>
            <a:off x="5172120" y="305424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26" name="CustomShape 201"/>
          <p:cNvSpPr/>
          <p:nvPr/>
        </p:nvSpPr>
        <p:spPr>
          <a:xfrm>
            <a:off x="4716360" y="305424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27" name="CustomShape 202"/>
          <p:cNvSpPr/>
          <p:nvPr/>
        </p:nvSpPr>
        <p:spPr>
          <a:xfrm>
            <a:off x="4944960" y="259380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28" name="CustomShape 203"/>
          <p:cNvSpPr/>
          <p:nvPr/>
        </p:nvSpPr>
        <p:spPr>
          <a:xfrm>
            <a:off x="5398920" y="212868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29" name="CustomShape 204"/>
          <p:cNvSpPr/>
          <p:nvPr/>
        </p:nvSpPr>
        <p:spPr>
          <a:xfrm>
            <a:off x="4265640" y="305424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30" name="CustomShape 205"/>
          <p:cNvSpPr/>
          <p:nvPr/>
        </p:nvSpPr>
        <p:spPr>
          <a:xfrm>
            <a:off x="2220840" y="260208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31" name="CustomShape 206"/>
          <p:cNvSpPr/>
          <p:nvPr/>
        </p:nvSpPr>
        <p:spPr>
          <a:xfrm>
            <a:off x="5985000" y="354960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32" name="CustomShape 207"/>
          <p:cNvSpPr/>
          <p:nvPr/>
        </p:nvSpPr>
        <p:spPr>
          <a:xfrm>
            <a:off x="3808440" y="306216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33" name="CustomShape 208"/>
          <p:cNvSpPr/>
          <p:nvPr/>
        </p:nvSpPr>
        <p:spPr>
          <a:xfrm>
            <a:off x="4035600" y="258444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34" name="CustomShape 209"/>
          <p:cNvSpPr/>
          <p:nvPr/>
        </p:nvSpPr>
        <p:spPr>
          <a:xfrm>
            <a:off x="3352680" y="3062160"/>
            <a:ext cx="1616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35" name="CustomShape 210"/>
          <p:cNvSpPr/>
          <p:nvPr/>
        </p:nvSpPr>
        <p:spPr>
          <a:xfrm>
            <a:off x="2901960" y="3062160"/>
            <a:ext cx="1616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36" name="CustomShape 211"/>
          <p:cNvSpPr/>
          <p:nvPr/>
        </p:nvSpPr>
        <p:spPr>
          <a:xfrm>
            <a:off x="3129120" y="2602080"/>
            <a:ext cx="15840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37" name="CustomShape 212"/>
          <p:cNvSpPr/>
          <p:nvPr/>
        </p:nvSpPr>
        <p:spPr>
          <a:xfrm>
            <a:off x="3579840" y="212400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38" name="CustomShape 213"/>
          <p:cNvSpPr/>
          <p:nvPr/>
        </p:nvSpPr>
        <p:spPr>
          <a:xfrm>
            <a:off x="2448000" y="306216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39" name="CustomShape 214"/>
          <p:cNvSpPr/>
          <p:nvPr/>
        </p:nvSpPr>
        <p:spPr>
          <a:xfrm>
            <a:off x="7343640" y="354960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40" name="CustomShape 215"/>
          <p:cNvSpPr/>
          <p:nvPr/>
        </p:nvSpPr>
        <p:spPr>
          <a:xfrm>
            <a:off x="2484360" y="1969920"/>
            <a:ext cx="22356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41" name="CustomShape 216"/>
          <p:cNvSpPr/>
          <p:nvPr/>
        </p:nvSpPr>
        <p:spPr>
          <a:xfrm>
            <a:off x="2822400" y="1969920"/>
            <a:ext cx="22680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42" name="CustomShape 217"/>
          <p:cNvSpPr/>
          <p:nvPr/>
        </p:nvSpPr>
        <p:spPr>
          <a:xfrm>
            <a:off x="6097680" y="1969920"/>
            <a:ext cx="22680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43" name="CustomShape 218"/>
          <p:cNvSpPr/>
          <p:nvPr/>
        </p:nvSpPr>
        <p:spPr>
          <a:xfrm>
            <a:off x="6450120" y="1969920"/>
            <a:ext cx="22356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44" name="CustomShape 219"/>
          <p:cNvSpPr/>
          <p:nvPr/>
        </p:nvSpPr>
        <p:spPr>
          <a:xfrm>
            <a:off x="1455840" y="35463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45" name="CustomShape 220"/>
          <p:cNvSpPr/>
          <p:nvPr/>
        </p:nvSpPr>
        <p:spPr>
          <a:xfrm>
            <a:off x="1568520" y="2448000"/>
            <a:ext cx="226800" cy="228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746" name="CustomShape 221"/>
          <p:cNvSpPr/>
          <p:nvPr/>
        </p:nvSpPr>
        <p:spPr>
          <a:xfrm>
            <a:off x="1568520" y="2448000"/>
            <a:ext cx="226800" cy="228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47" name="CustomShape 222"/>
          <p:cNvSpPr/>
          <p:nvPr/>
        </p:nvSpPr>
        <p:spPr>
          <a:xfrm>
            <a:off x="1909800" y="2448000"/>
            <a:ext cx="226800" cy="228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748" name="CustomShape 223"/>
          <p:cNvSpPr/>
          <p:nvPr/>
        </p:nvSpPr>
        <p:spPr>
          <a:xfrm>
            <a:off x="1909800" y="2448000"/>
            <a:ext cx="226800" cy="228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49" name="CustomShape 224"/>
          <p:cNvSpPr/>
          <p:nvPr/>
        </p:nvSpPr>
        <p:spPr>
          <a:xfrm>
            <a:off x="3382920" y="2448000"/>
            <a:ext cx="22680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750" name="CustomShape 225"/>
          <p:cNvSpPr/>
          <p:nvPr/>
        </p:nvSpPr>
        <p:spPr>
          <a:xfrm>
            <a:off x="3382920" y="244800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751" name="CustomShape 226"/>
          <p:cNvSpPr/>
          <p:nvPr/>
        </p:nvSpPr>
        <p:spPr>
          <a:xfrm>
            <a:off x="7008840" y="2448000"/>
            <a:ext cx="22680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752" name="CustomShape 227"/>
          <p:cNvSpPr/>
          <p:nvPr/>
        </p:nvSpPr>
        <p:spPr>
          <a:xfrm>
            <a:off x="7008840" y="244800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753" name="CustomShape 228"/>
          <p:cNvSpPr/>
          <p:nvPr/>
        </p:nvSpPr>
        <p:spPr>
          <a:xfrm>
            <a:off x="7348680" y="2448000"/>
            <a:ext cx="22680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754" name="CustomShape 229"/>
          <p:cNvSpPr/>
          <p:nvPr/>
        </p:nvSpPr>
        <p:spPr>
          <a:xfrm>
            <a:off x="7348680" y="244800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755" name="CustomShape 230"/>
          <p:cNvSpPr/>
          <p:nvPr/>
        </p:nvSpPr>
        <p:spPr>
          <a:xfrm>
            <a:off x="1230480" y="354636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56" name="CustomShape 231"/>
          <p:cNvSpPr/>
          <p:nvPr/>
        </p:nvSpPr>
        <p:spPr>
          <a:xfrm>
            <a:off x="7800840" y="35463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57" name="CustomShape 232"/>
          <p:cNvSpPr/>
          <p:nvPr/>
        </p:nvSpPr>
        <p:spPr>
          <a:xfrm>
            <a:off x="1319040" y="259560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58" name="CustomShape 233"/>
          <p:cNvSpPr/>
          <p:nvPr/>
        </p:nvSpPr>
        <p:spPr>
          <a:xfrm>
            <a:off x="6986520" y="3056040"/>
            <a:ext cx="15696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59" name="CustomShape 234"/>
          <p:cNvSpPr/>
          <p:nvPr/>
        </p:nvSpPr>
        <p:spPr>
          <a:xfrm>
            <a:off x="5197320" y="2448000"/>
            <a:ext cx="22356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760" name="CustomShape 235"/>
          <p:cNvSpPr/>
          <p:nvPr/>
        </p:nvSpPr>
        <p:spPr>
          <a:xfrm>
            <a:off x="5197320" y="2448000"/>
            <a:ext cx="22356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761" name="CustomShape 236"/>
          <p:cNvSpPr/>
          <p:nvPr/>
        </p:nvSpPr>
        <p:spPr>
          <a:xfrm>
            <a:off x="5533920" y="2448000"/>
            <a:ext cx="22824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762" name="CustomShape 237"/>
          <p:cNvSpPr/>
          <p:nvPr/>
        </p:nvSpPr>
        <p:spPr>
          <a:xfrm>
            <a:off x="5533920" y="2448000"/>
            <a:ext cx="22824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763" name="CustomShape 238"/>
          <p:cNvSpPr/>
          <p:nvPr/>
        </p:nvSpPr>
        <p:spPr>
          <a:xfrm>
            <a:off x="1773360" y="213192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64" name="CustomShape 239"/>
          <p:cNvSpPr/>
          <p:nvPr/>
        </p:nvSpPr>
        <p:spPr>
          <a:xfrm>
            <a:off x="2679840" y="167004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65" name="CustomShape 240"/>
          <p:cNvSpPr/>
          <p:nvPr/>
        </p:nvSpPr>
        <p:spPr>
          <a:xfrm>
            <a:off x="7891560" y="3056040"/>
            <a:ext cx="1616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66" name="CustomShape 241"/>
          <p:cNvSpPr/>
          <p:nvPr/>
        </p:nvSpPr>
        <p:spPr>
          <a:xfrm>
            <a:off x="7437600" y="305604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67" name="CustomShape 242"/>
          <p:cNvSpPr/>
          <p:nvPr/>
        </p:nvSpPr>
        <p:spPr>
          <a:xfrm>
            <a:off x="1909800" y="35463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68" name="CustomShape 243"/>
          <p:cNvSpPr/>
          <p:nvPr/>
        </p:nvSpPr>
        <p:spPr>
          <a:xfrm>
            <a:off x="7664400" y="259560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69" name="CustomShape 244"/>
          <p:cNvSpPr/>
          <p:nvPr/>
        </p:nvSpPr>
        <p:spPr>
          <a:xfrm>
            <a:off x="8028000" y="35463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70" name="CustomShape 245"/>
          <p:cNvSpPr/>
          <p:nvPr/>
        </p:nvSpPr>
        <p:spPr>
          <a:xfrm>
            <a:off x="3724200" y="2448000"/>
            <a:ext cx="22356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771" name="CustomShape 246"/>
          <p:cNvSpPr/>
          <p:nvPr/>
        </p:nvSpPr>
        <p:spPr>
          <a:xfrm>
            <a:off x="3724200" y="2448000"/>
            <a:ext cx="22356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772" name="CustomShape 247"/>
          <p:cNvSpPr/>
          <p:nvPr/>
        </p:nvSpPr>
        <p:spPr>
          <a:xfrm>
            <a:off x="1003320" y="354636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73" name="CustomShape 248"/>
          <p:cNvSpPr/>
          <p:nvPr/>
        </p:nvSpPr>
        <p:spPr>
          <a:xfrm>
            <a:off x="6303960" y="1670040"/>
            <a:ext cx="1616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774" name="CustomShape 249"/>
          <p:cNvSpPr/>
          <p:nvPr/>
        </p:nvSpPr>
        <p:spPr>
          <a:xfrm>
            <a:off x="1682640" y="35463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775" name="CustomShape 250"/>
          <p:cNvSpPr/>
          <p:nvPr/>
        </p:nvSpPr>
        <p:spPr>
          <a:xfrm>
            <a:off x="4232160" y="1522440"/>
            <a:ext cx="226800" cy="2282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76" name="CustomShape 251"/>
          <p:cNvSpPr/>
          <p:nvPr/>
        </p:nvSpPr>
        <p:spPr>
          <a:xfrm>
            <a:off x="4232160" y="152244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777" name="CustomShape 252"/>
          <p:cNvSpPr/>
          <p:nvPr/>
        </p:nvSpPr>
        <p:spPr>
          <a:xfrm>
            <a:off x="4686480" y="1522440"/>
            <a:ext cx="226800" cy="2282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778" name="CustomShape 253"/>
          <p:cNvSpPr/>
          <p:nvPr/>
        </p:nvSpPr>
        <p:spPr>
          <a:xfrm>
            <a:off x="4686480" y="152244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779" name="Line 254"/>
          <p:cNvSpPr/>
          <p:nvPr/>
        </p:nvSpPr>
        <p:spPr>
          <a:xfrm>
            <a:off x="2533320" y="3841560"/>
            <a:ext cx="3625920" cy="324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780" name="Line 255"/>
          <p:cNvSpPr/>
          <p:nvPr/>
        </p:nvSpPr>
        <p:spPr>
          <a:xfrm>
            <a:off x="2533320" y="377496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781" name="Line 256"/>
          <p:cNvSpPr/>
          <p:nvPr/>
        </p:nvSpPr>
        <p:spPr>
          <a:xfrm>
            <a:off x="6159240" y="377496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782" name="Line 257"/>
          <p:cNvSpPr/>
          <p:nvPr/>
        </p:nvSpPr>
        <p:spPr>
          <a:xfrm>
            <a:off x="4563720" y="1433160"/>
            <a:ext cx="0" cy="29750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83" name="Line 258"/>
          <p:cNvSpPr/>
          <p:nvPr/>
        </p:nvSpPr>
        <p:spPr>
          <a:xfrm>
            <a:off x="2759040" y="1893600"/>
            <a:ext cx="0" cy="18050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84" name="Line 259"/>
          <p:cNvSpPr/>
          <p:nvPr/>
        </p:nvSpPr>
        <p:spPr>
          <a:xfrm>
            <a:off x="6395760" y="1893600"/>
            <a:ext cx="0" cy="18050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85" name="Line 260"/>
          <p:cNvSpPr/>
          <p:nvPr/>
        </p:nvSpPr>
        <p:spPr>
          <a:xfrm>
            <a:off x="1852560" y="2354040"/>
            <a:ext cx="0" cy="1382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86" name="Line 261"/>
          <p:cNvSpPr/>
          <p:nvPr/>
        </p:nvSpPr>
        <p:spPr>
          <a:xfrm>
            <a:off x="3659040" y="2354040"/>
            <a:ext cx="0" cy="1382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87" name="Line 262"/>
          <p:cNvSpPr/>
          <p:nvPr/>
        </p:nvSpPr>
        <p:spPr>
          <a:xfrm>
            <a:off x="5473440" y="2352600"/>
            <a:ext cx="0" cy="1382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88" name="Line 263"/>
          <p:cNvSpPr/>
          <p:nvPr/>
        </p:nvSpPr>
        <p:spPr>
          <a:xfrm>
            <a:off x="7279920" y="2352600"/>
            <a:ext cx="0" cy="1382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89" name="Line 264"/>
          <p:cNvSpPr/>
          <p:nvPr/>
        </p:nvSpPr>
        <p:spPr>
          <a:xfrm flipH="1">
            <a:off x="1400040" y="279540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90" name="Line 265"/>
          <p:cNvSpPr/>
          <p:nvPr/>
        </p:nvSpPr>
        <p:spPr>
          <a:xfrm flipH="1">
            <a:off x="2309760" y="2793960"/>
            <a:ext cx="11160" cy="952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91" name="Line 266"/>
          <p:cNvSpPr/>
          <p:nvPr/>
        </p:nvSpPr>
        <p:spPr>
          <a:xfrm flipH="1">
            <a:off x="3209760" y="2793960"/>
            <a:ext cx="11160" cy="952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92" name="Line 267"/>
          <p:cNvSpPr/>
          <p:nvPr/>
        </p:nvSpPr>
        <p:spPr>
          <a:xfrm flipH="1">
            <a:off x="4119480" y="279216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93" name="Line 268"/>
          <p:cNvSpPr/>
          <p:nvPr/>
        </p:nvSpPr>
        <p:spPr>
          <a:xfrm flipH="1">
            <a:off x="5032080" y="2793960"/>
            <a:ext cx="11160" cy="9522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94" name="Line 269"/>
          <p:cNvSpPr/>
          <p:nvPr/>
        </p:nvSpPr>
        <p:spPr>
          <a:xfrm flipH="1">
            <a:off x="5941800" y="279216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95" name="Line 270"/>
          <p:cNvSpPr/>
          <p:nvPr/>
        </p:nvSpPr>
        <p:spPr>
          <a:xfrm flipH="1">
            <a:off x="6841800" y="279216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96" name="Line 271"/>
          <p:cNvSpPr/>
          <p:nvPr/>
        </p:nvSpPr>
        <p:spPr>
          <a:xfrm flipH="1">
            <a:off x="7751520" y="279072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97" name="Line 272"/>
          <p:cNvSpPr/>
          <p:nvPr/>
        </p:nvSpPr>
        <p:spPr>
          <a:xfrm>
            <a:off x="4848120" y="389700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798" name="Line 273"/>
          <p:cNvSpPr/>
          <p:nvPr/>
        </p:nvSpPr>
        <p:spPr>
          <a:xfrm>
            <a:off x="2985840" y="389556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799" name="Line 274"/>
          <p:cNvSpPr/>
          <p:nvPr/>
        </p:nvSpPr>
        <p:spPr>
          <a:xfrm>
            <a:off x="5298840" y="400500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800" name="Line 275"/>
          <p:cNvSpPr/>
          <p:nvPr/>
        </p:nvSpPr>
        <p:spPr>
          <a:xfrm>
            <a:off x="3447720" y="401292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801" name="Line 276"/>
          <p:cNvSpPr/>
          <p:nvPr/>
        </p:nvSpPr>
        <p:spPr>
          <a:xfrm>
            <a:off x="5178240" y="412740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802" name="Line 277"/>
          <p:cNvSpPr/>
          <p:nvPr/>
        </p:nvSpPr>
        <p:spPr>
          <a:xfrm>
            <a:off x="4263840" y="412740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803" name="Line 278"/>
          <p:cNvSpPr/>
          <p:nvPr/>
        </p:nvSpPr>
        <p:spPr>
          <a:xfrm>
            <a:off x="5595840" y="423828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804" name="Line 279"/>
          <p:cNvSpPr/>
          <p:nvPr/>
        </p:nvSpPr>
        <p:spPr>
          <a:xfrm>
            <a:off x="4371840" y="424800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805" name="TextShape 280"/>
          <p:cNvSpPr txBox="1"/>
          <p:nvPr/>
        </p:nvSpPr>
        <p:spPr>
          <a:xfrm>
            <a:off x="533520" y="4441680"/>
            <a:ext cx="8076960" cy="1806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Query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with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on left side of midpoint of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r>
              <a:rPr i="1" lang="en-US" sz="2200" baseline="-25000">
                <a:solidFill>
                  <a:srgbClr val="000000"/>
                </a:solidFill>
                <a:latin typeface="Times New Roman"/>
              </a:rPr>
              <a:t>root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Search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left slab list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left-right until finding non-stabbed interval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Recurse in left child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(log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 N+T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query bound</a:t>
            </a:r>
            <a:endParaRPr/>
          </a:p>
        </p:txBody>
      </p:sp>
      <p:sp>
        <p:nvSpPr>
          <p:cNvPr id="806" name="CustomShape 281"/>
          <p:cNvSpPr/>
          <p:nvPr/>
        </p:nvSpPr>
        <p:spPr>
          <a:xfrm>
            <a:off x="3539160" y="4130640"/>
            <a:ext cx="576360" cy="3348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x</a:t>
            </a:r>
            <a:endParaRPr/>
          </a:p>
        </p:txBody>
      </p:sp>
      <p:sp>
        <p:nvSpPr>
          <p:cNvPr id="807" name="Line 282"/>
          <p:cNvSpPr/>
          <p:nvPr/>
        </p:nvSpPr>
        <p:spPr>
          <a:xfrm flipV="1">
            <a:off x="3811320" y="3763800"/>
            <a:ext cx="0" cy="447480"/>
          </a:xfrm>
          <a:prstGeom prst="line">
            <a:avLst/>
          </a:prstGeom>
          <a:ln cap="rnd" w="19080">
            <a:solidFill>
              <a:srgbClr val="000000"/>
            </a:solidFill>
            <a:custDash>
              <a:ds d="53000" sp="53000"/>
            </a:custDash>
            <a:round/>
          </a:ln>
        </p:spPr>
      </p:sp>
      <p:sp>
        <p:nvSpPr>
          <p:cNvPr id="808" name="TextShape 283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Internal Interval Tree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extShape 1"/>
          <p:cNvSpPr txBox="1"/>
          <p:nvPr/>
        </p:nvSpPr>
        <p:spPr>
          <a:xfrm>
            <a:off x="5335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Lars Arge</a:t>
            </a:r>
            <a:endParaRPr/>
          </a:p>
        </p:txBody>
      </p:sp>
      <p:sp>
        <p:nvSpPr>
          <p:cNvPr id="810" name="TextShape 2"/>
          <p:cNvSpPr txBox="1"/>
          <p:nvPr/>
        </p:nvSpPr>
        <p:spPr>
          <a:xfrm>
            <a:off x="1523880" y="152280"/>
            <a:ext cx="6019560" cy="3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I/O-algorithms</a:t>
            </a:r>
            <a:endParaRPr/>
          </a:p>
        </p:txBody>
      </p:sp>
      <p:sp>
        <p:nvSpPr>
          <p:cNvPr id="811" name="TextShape 3"/>
          <p:cNvSpPr txBox="1"/>
          <p:nvPr/>
        </p:nvSpPr>
        <p:spPr>
          <a:xfrm>
            <a:off x="6705720" y="6400800"/>
            <a:ext cx="190476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51C8A226-565B-4907-BBF9-EC9DC8D948FB}" type="slidenum">
              <a:rPr lang="en-US" sz="1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812" name="TextShape 4"/>
          <p:cNvSpPr txBox="1"/>
          <p:nvPr/>
        </p:nvSpPr>
        <p:spPr>
          <a:xfrm>
            <a:off x="685800" y="685800"/>
            <a:ext cx="77720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</a:rPr>
              <a:t>Externalizing Interval Tree</a:t>
            </a:r>
            <a:endParaRPr/>
          </a:p>
        </p:txBody>
      </p:sp>
      <p:sp>
        <p:nvSpPr>
          <p:cNvPr id="813" name="CustomShape 5"/>
          <p:cNvSpPr/>
          <p:nvPr/>
        </p:nvSpPr>
        <p:spPr>
          <a:xfrm>
            <a:off x="4572000" y="1467000"/>
            <a:ext cx="217080" cy="151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814" name="CustomShape 6"/>
          <p:cNvSpPr/>
          <p:nvPr/>
        </p:nvSpPr>
        <p:spPr>
          <a:xfrm>
            <a:off x="4729320" y="1525680"/>
            <a:ext cx="60120" cy="93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815" name="Line 7"/>
          <p:cNvSpPr/>
          <p:nvPr/>
        </p:nvSpPr>
        <p:spPr>
          <a:xfrm>
            <a:off x="7319880" y="27050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16" name="Line 8"/>
          <p:cNvSpPr/>
          <p:nvPr/>
        </p:nvSpPr>
        <p:spPr>
          <a:xfrm>
            <a:off x="7399080" y="38350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17" name="Line 9"/>
          <p:cNvSpPr/>
          <p:nvPr/>
        </p:nvSpPr>
        <p:spPr>
          <a:xfrm flipV="1">
            <a:off x="8169120" y="27050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18" name="Line 10"/>
          <p:cNvSpPr/>
          <p:nvPr/>
        </p:nvSpPr>
        <p:spPr>
          <a:xfrm flipH="1">
            <a:off x="7399080" y="262404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19" name="CustomShape 11"/>
          <p:cNvSpPr/>
          <p:nvPr/>
        </p:nvSpPr>
        <p:spPr>
          <a:xfrm>
            <a:off x="7319880" y="3754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20" name="CustomShape 12"/>
          <p:cNvSpPr/>
          <p:nvPr/>
        </p:nvSpPr>
        <p:spPr>
          <a:xfrm>
            <a:off x="8089920" y="3754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21" name="CustomShape 13"/>
          <p:cNvSpPr/>
          <p:nvPr/>
        </p:nvSpPr>
        <p:spPr>
          <a:xfrm>
            <a:off x="8089920" y="26240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22" name="CustomShape 14"/>
          <p:cNvSpPr/>
          <p:nvPr/>
        </p:nvSpPr>
        <p:spPr>
          <a:xfrm>
            <a:off x="7319880" y="26240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23" name="Line 15"/>
          <p:cNvSpPr/>
          <p:nvPr/>
        </p:nvSpPr>
        <p:spPr>
          <a:xfrm>
            <a:off x="6414840" y="27050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24" name="Line 16"/>
          <p:cNvSpPr/>
          <p:nvPr/>
        </p:nvSpPr>
        <p:spPr>
          <a:xfrm>
            <a:off x="6494400" y="38350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25" name="Line 17"/>
          <p:cNvSpPr/>
          <p:nvPr/>
        </p:nvSpPr>
        <p:spPr>
          <a:xfrm flipV="1">
            <a:off x="7264080" y="27050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26" name="Line 18"/>
          <p:cNvSpPr/>
          <p:nvPr/>
        </p:nvSpPr>
        <p:spPr>
          <a:xfrm flipH="1">
            <a:off x="6494400" y="262404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27" name="CustomShape 19"/>
          <p:cNvSpPr/>
          <p:nvPr/>
        </p:nvSpPr>
        <p:spPr>
          <a:xfrm>
            <a:off x="6415200" y="3754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28" name="CustomShape 20"/>
          <p:cNvSpPr/>
          <p:nvPr/>
        </p:nvSpPr>
        <p:spPr>
          <a:xfrm>
            <a:off x="7184880" y="3754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29" name="CustomShape 21"/>
          <p:cNvSpPr/>
          <p:nvPr/>
        </p:nvSpPr>
        <p:spPr>
          <a:xfrm>
            <a:off x="7184880" y="26240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30" name="CustomShape 22"/>
          <p:cNvSpPr/>
          <p:nvPr/>
        </p:nvSpPr>
        <p:spPr>
          <a:xfrm>
            <a:off x="6415200" y="26240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31" name="Line 23"/>
          <p:cNvSpPr/>
          <p:nvPr/>
        </p:nvSpPr>
        <p:spPr>
          <a:xfrm>
            <a:off x="5505120" y="27050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32" name="Line 24"/>
          <p:cNvSpPr/>
          <p:nvPr/>
        </p:nvSpPr>
        <p:spPr>
          <a:xfrm>
            <a:off x="5587920" y="38350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33" name="Line 25"/>
          <p:cNvSpPr/>
          <p:nvPr/>
        </p:nvSpPr>
        <p:spPr>
          <a:xfrm flipV="1">
            <a:off x="6357600" y="27050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34" name="Line 26"/>
          <p:cNvSpPr/>
          <p:nvPr/>
        </p:nvSpPr>
        <p:spPr>
          <a:xfrm flipH="1">
            <a:off x="5587920" y="262404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35" name="CustomShape 27"/>
          <p:cNvSpPr/>
          <p:nvPr/>
        </p:nvSpPr>
        <p:spPr>
          <a:xfrm>
            <a:off x="5505480" y="37544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36" name="CustomShape 28"/>
          <p:cNvSpPr/>
          <p:nvPr/>
        </p:nvSpPr>
        <p:spPr>
          <a:xfrm>
            <a:off x="6278400" y="3754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37" name="CustomShape 29"/>
          <p:cNvSpPr/>
          <p:nvPr/>
        </p:nvSpPr>
        <p:spPr>
          <a:xfrm>
            <a:off x="6278400" y="26240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38" name="CustomShape 30"/>
          <p:cNvSpPr/>
          <p:nvPr/>
        </p:nvSpPr>
        <p:spPr>
          <a:xfrm>
            <a:off x="5505480" y="26240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39" name="Line 31"/>
          <p:cNvSpPr/>
          <p:nvPr/>
        </p:nvSpPr>
        <p:spPr>
          <a:xfrm>
            <a:off x="4593960" y="27050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40" name="Line 32"/>
          <p:cNvSpPr/>
          <p:nvPr/>
        </p:nvSpPr>
        <p:spPr>
          <a:xfrm>
            <a:off x="4673520" y="38350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41" name="Line 33"/>
          <p:cNvSpPr/>
          <p:nvPr/>
        </p:nvSpPr>
        <p:spPr>
          <a:xfrm flipV="1">
            <a:off x="5446440" y="27050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42" name="Line 34"/>
          <p:cNvSpPr/>
          <p:nvPr/>
        </p:nvSpPr>
        <p:spPr>
          <a:xfrm flipH="1">
            <a:off x="4673520" y="262404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43" name="CustomShape 35"/>
          <p:cNvSpPr/>
          <p:nvPr/>
        </p:nvSpPr>
        <p:spPr>
          <a:xfrm>
            <a:off x="4594320" y="3754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44" name="CustomShape 36"/>
          <p:cNvSpPr/>
          <p:nvPr/>
        </p:nvSpPr>
        <p:spPr>
          <a:xfrm>
            <a:off x="5364000" y="37544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45" name="CustomShape 37"/>
          <p:cNvSpPr/>
          <p:nvPr/>
        </p:nvSpPr>
        <p:spPr>
          <a:xfrm>
            <a:off x="5364000" y="26240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46" name="CustomShape 38"/>
          <p:cNvSpPr/>
          <p:nvPr/>
        </p:nvSpPr>
        <p:spPr>
          <a:xfrm>
            <a:off x="4594320" y="26240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47" name="Line 39"/>
          <p:cNvSpPr/>
          <p:nvPr/>
        </p:nvSpPr>
        <p:spPr>
          <a:xfrm>
            <a:off x="3687480" y="27050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48" name="Line 40"/>
          <p:cNvSpPr/>
          <p:nvPr/>
        </p:nvSpPr>
        <p:spPr>
          <a:xfrm>
            <a:off x="3767040" y="38350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49" name="Line 41"/>
          <p:cNvSpPr/>
          <p:nvPr/>
        </p:nvSpPr>
        <p:spPr>
          <a:xfrm flipV="1">
            <a:off x="4536720" y="27050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50" name="Line 42"/>
          <p:cNvSpPr/>
          <p:nvPr/>
        </p:nvSpPr>
        <p:spPr>
          <a:xfrm flipH="1">
            <a:off x="3767040" y="262404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51" name="CustomShape 43"/>
          <p:cNvSpPr/>
          <p:nvPr/>
        </p:nvSpPr>
        <p:spPr>
          <a:xfrm>
            <a:off x="3687840" y="3754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52" name="CustomShape 44"/>
          <p:cNvSpPr/>
          <p:nvPr/>
        </p:nvSpPr>
        <p:spPr>
          <a:xfrm>
            <a:off x="4457880" y="3754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53" name="CustomShape 45"/>
          <p:cNvSpPr/>
          <p:nvPr/>
        </p:nvSpPr>
        <p:spPr>
          <a:xfrm>
            <a:off x="4457880" y="26240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54" name="CustomShape 46"/>
          <p:cNvSpPr/>
          <p:nvPr/>
        </p:nvSpPr>
        <p:spPr>
          <a:xfrm>
            <a:off x="3687840" y="26240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55" name="Line 47"/>
          <p:cNvSpPr/>
          <p:nvPr/>
        </p:nvSpPr>
        <p:spPr>
          <a:xfrm>
            <a:off x="2782800" y="27050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56" name="Line 48"/>
          <p:cNvSpPr/>
          <p:nvPr/>
        </p:nvSpPr>
        <p:spPr>
          <a:xfrm>
            <a:off x="2862000" y="38350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57" name="Line 49"/>
          <p:cNvSpPr/>
          <p:nvPr/>
        </p:nvSpPr>
        <p:spPr>
          <a:xfrm flipV="1">
            <a:off x="3632040" y="27050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58" name="Line 50"/>
          <p:cNvSpPr/>
          <p:nvPr/>
        </p:nvSpPr>
        <p:spPr>
          <a:xfrm flipH="1">
            <a:off x="2862000" y="262404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59" name="CustomShape 51"/>
          <p:cNvSpPr/>
          <p:nvPr/>
        </p:nvSpPr>
        <p:spPr>
          <a:xfrm>
            <a:off x="2782800" y="3754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60" name="CustomShape 52"/>
          <p:cNvSpPr/>
          <p:nvPr/>
        </p:nvSpPr>
        <p:spPr>
          <a:xfrm>
            <a:off x="3552840" y="3754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61" name="CustomShape 53"/>
          <p:cNvSpPr/>
          <p:nvPr/>
        </p:nvSpPr>
        <p:spPr>
          <a:xfrm>
            <a:off x="3552840" y="26240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62" name="CustomShape 54"/>
          <p:cNvSpPr/>
          <p:nvPr/>
        </p:nvSpPr>
        <p:spPr>
          <a:xfrm>
            <a:off x="2782800" y="26240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63" name="Line 55"/>
          <p:cNvSpPr/>
          <p:nvPr/>
        </p:nvSpPr>
        <p:spPr>
          <a:xfrm>
            <a:off x="1879560" y="2705040"/>
            <a:ext cx="288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64" name="Line 56"/>
          <p:cNvSpPr/>
          <p:nvPr/>
        </p:nvSpPr>
        <p:spPr>
          <a:xfrm>
            <a:off x="1958760" y="38350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65" name="Line 57"/>
          <p:cNvSpPr/>
          <p:nvPr/>
        </p:nvSpPr>
        <p:spPr>
          <a:xfrm flipV="1">
            <a:off x="2732040" y="2705040"/>
            <a:ext cx="288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66" name="Line 58"/>
          <p:cNvSpPr/>
          <p:nvPr/>
        </p:nvSpPr>
        <p:spPr>
          <a:xfrm flipH="1">
            <a:off x="1958760" y="262404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67" name="CustomShape 59"/>
          <p:cNvSpPr/>
          <p:nvPr/>
        </p:nvSpPr>
        <p:spPr>
          <a:xfrm>
            <a:off x="1879560" y="3754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68" name="CustomShape 60"/>
          <p:cNvSpPr/>
          <p:nvPr/>
        </p:nvSpPr>
        <p:spPr>
          <a:xfrm>
            <a:off x="2649600" y="37544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69" name="CustomShape 61"/>
          <p:cNvSpPr/>
          <p:nvPr/>
        </p:nvSpPr>
        <p:spPr>
          <a:xfrm>
            <a:off x="2649600" y="2624040"/>
            <a:ext cx="8208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70" name="CustomShape 62"/>
          <p:cNvSpPr/>
          <p:nvPr/>
        </p:nvSpPr>
        <p:spPr>
          <a:xfrm>
            <a:off x="1879560" y="26240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71" name="Line 63"/>
          <p:cNvSpPr/>
          <p:nvPr/>
        </p:nvSpPr>
        <p:spPr>
          <a:xfrm>
            <a:off x="974520" y="27050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72" name="Line 64"/>
          <p:cNvSpPr/>
          <p:nvPr/>
        </p:nvSpPr>
        <p:spPr>
          <a:xfrm>
            <a:off x="1054080" y="383508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73" name="Line 65"/>
          <p:cNvSpPr/>
          <p:nvPr/>
        </p:nvSpPr>
        <p:spPr>
          <a:xfrm flipV="1">
            <a:off x="1823760" y="2705040"/>
            <a:ext cx="3240" cy="10490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74" name="Line 66"/>
          <p:cNvSpPr/>
          <p:nvPr/>
        </p:nvSpPr>
        <p:spPr>
          <a:xfrm flipH="1">
            <a:off x="1054080" y="2624040"/>
            <a:ext cx="69048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75" name="CustomShape 67"/>
          <p:cNvSpPr/>
          <p:nvPr/>
        </p:nvSpPr>
        <p:spPr>
          <a:xfrm>
            <a:off x="974880" y="3754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76" name="CustomShape 68"/>
          <p:cNvSpPr/>
          <p:nvPr/>
        </p:nvSpPr>
        <p:spPr>
          <a:xfrm>
            <a:off x="1744560" y="37544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77" name="CustomShape 69"/>
          <p:cNvSpPr/>
          <p:nvPr/>
        </p:nvSpPr>
        <p:spPr>
          <a:xfrm>
            <a:off x="1744560" y="262404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78" name="Line 70"/>
          <p:cNvSpPr/>
          <p:nvPr/>
        </p:nvSpPr>
        <p:spPr>
          <a:xfrm>
            <a:off x="1680840" y="1315800"/>
            <a:ext cx="3240" cy="111132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79" name="Line 71"/>
          <p:cNvSpPr/>
          <p:nvPr/>
        </p:nvSpPr>
        <p:spPr>
          <a:xfrm>
            <a:off x="1760400" y="2508120"/>
            <a:ext cx="562284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80" name="Line 72"/>
          <p:cNvSpPr/>
          <p:nvPr/>
        </p:nvSpPr>
        <p:spPr>
          <a:xfrm flipV="1">
            <a:off x="7462800" y="1315800"/>
            <a:ext cx="2880" cy="111132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81" name="Line 73"/>
          <p:cNvSpPr/>
          <p:nvPr/>
        </p:nvSpPr>
        <p:spPr>
          <a:xfrm flipH="1">
            <a:off x="1760400" y="1234800"/>
            <a:ext cx="5622840" cy="324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882" name="CustomShape 74"/>
          <p:cNvSpPr/>
          <p:nvPr/>
        </p:nvSpPr>
        <p:spPr>
          <a:xfrm>
            <a:off x="1681200" y="242712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83" name="CustomShape 75"/>
          <p:cNvSpPr/>
          <p:nvPr/>
        </p:nvSpPr>
        <p:spPr>
          <a:xfrm>
            <a:off x="7383600" y="2427120"/>
            <a:ext cx="78840" cy="80640"/>
          </a:xfrm>
          <a:prstGeom prst="rect">
            <a:avLst/>
          </a:prstGeom>
          <a:noFill/>
          <a:ln w="6480">
            <a:solidFill>
              <a:srgbClr val="ffffff"/>
            </a:solidFill>
            <a:round/>
          </a:ln>
        </p:spPr>
      </p:sp>
      <p:sp>
        <p:nvSpPr>
          <p:cNvPr id="884" name="Line 76"/>
          <p:cNvSpPr/>
          <p:nvPr/>
        </p:nvSpPr>
        <p:spPr>
          <a:xfrm>
            <a:off x="3666960" y="2392200"/>
            <a:ext cx="15408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85" name="CustomShape 77"/>
          <p:cNvSpPr/>
          <p:nvPr/>
        </p:nvSpPr>
        <p:spPr>
          <a:xfrm>
            <a:off x="3738600" y="24652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886" name="Line 78"/>
          <p:cNvSpPr/>
          <p:nvPr/>
        </p:nvSpPr>
        <p:spPr>
          <a:xfrm flipH="1">
            <a:off x="1696680" y="2392200"/>
            <a:ext cx="15588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87" name="CustomShape 79"/>
          <p:cNvSpPr/>
          <p:nvPr/>
        </p:nvSpPr>
        <p:spPr>
          <a:xfrm>
            <a:off x="1697040" y="24652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888" name="Line 80"/>
          <p:cNvSpPr/>
          <p:nvPr/>
        </p:nvSpPr>
        <p:spPr>
          <a:xfrm flipH="1">
            <a:off x="2606400" y="1927080"/>
            <a:ext cx="15084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89" name="CustomShape 81"/>
          <p:cNvSpPr/>
          <p:nvPr/>
        </p:nvSpPr>
        <p:spPr>
          <a:xfrm>
            <a:off x="2606760" y="20048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890" name="Line 82"/>
          <p:cNvSpPr/>
          <p:nvPr/>
        </p:nvSpPr>
        <p:spPr>
          <a:xfrm>
            <a:off x="6386400" y="1927080"/>
            <a:ext cx="15084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91" name="CustomShape 83"/>
          <p:cNvSpPr/>
          <p:nvPr/>
        </p:nvSpPr>
        <p:spPr>
          <a:xfrm>
            <a:off x="6459480" y="20048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892" name="Line 84"/>
          <p:cNvSpPr/>
          <p:nvPr/>
        </p:nvSpPr>
        <p:spPr>
          <a:xfrm flipH="1">
            <a:off x="6232320" y="1927080"/>
            <a:ext cx="15408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93" name="CustomShape 85"/>
          <p:cNvSpPr/>
          <p:nvPr/>
        </p:nvSpPr>
        <p:spPr>
          <a:xfrm>
            <a:off x="6232680" y="20048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894" name="Line 86"/>
          <p:cNvSpPr/>
          <p:nvPr/>
        </p:nvSpPr>
        <p:spPr>
          <a:xfrm>
            <a:off x="5476680" y="2392200"/>
            <a:ext cx="15552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95" name="CustomShape 87"/>
          <p:cNvSpPr/>
          <p:nvPr/>
        </p:nvSpPr>
        <p:spPr>
          <a:xfrm>
            <a:off x="5553000" y="24652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896" name="Line 88"/>
          <p:cNvSpPr/>
          <p:nvPr/>
        </p:nvSpPr>
        <p:spPr>
          <a:xfrm flipH="1">
            <a:off x="5322600" y="2392200"/>
            <a:ext cx="15408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97" name="CustomShape 89"/>
          <p:cNvSpPr/>
          <p:nvPr/>
        </p:nvSpPr>
        <p:spPr>
          <a:xfrm>
            <a:off x="5322960" y="24652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898" name="Line 90"/>
          <p:cNvSpPr/>
          <p:nvPr/>
        </p:nvSpPr>
        <p:spPr>
          <a:xfrm>
            <a:off x="1852560" y="2392200"/>
            <a:ext cx="15372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899" name="CustomShape 91"/>
          <p:cNvSpPr/>
          <p:nvPr/>
        </p:nvSpPr>
        <p:spPr>
          <a:xfrm>
            <a:off x="1927080" y="24652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900" name="Line 92"/>
          <p:cNvSpPr/>
          <p:nvPr/>
        </p:nvSpPr>
        <p:spPr>
          <a:xfrm>
            <a:off x="6610320" y="32590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01" name="Line 93"/>
          <p:cNvSpPr/>
          <p:nvPr/>
        </p:nvSpPr>
        <p:spPr>
          <a:xfrm flipH="1">
            <a:off x="6951600" y="32590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02" name="Line 94"/>
          <p:cNvSpPr/>
          <p:nvPr/>
        </p:nvSpPr>
        <p:spPr>
          <a:xfrm>
            <a:off x="7064280" y="32590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03" name="Line 95"/>
          <p:cNvSpPr/>
          <p:nvPr/>
        </p:nvSpPr>
        <p:spPr>
          <a:xfrm flipH="1">
            <a:off x="6045120" y="32590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04" name="Line 96"/>
          <p:cNvSpPr/>
          <p:nvPr/>
        </p:nvSpPr>
        <p:spPr>
          <a:xfrm>
            <a:off x="5476680" y="2333520"/>
            <a:ext cx="45576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05" name="Line 97"/>
          <p:cNvSpPr/>
          <p:nvPr/>
        </p:nvSpPr>
        <p:spPr>
          <a:xfrm flipH="1">
            <a:off x="5476680" y="1869840"/>
            <a:ext cx="90972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06" name="Line 98"/>
          <p:cNvSpPr/>
          <p:nvPr/>
        </p:nvSpPr>
        <p:spPr>
          <a:xfrm flipH="1">
            <a:off x="2757240" y="1409400"/>
            <a:ext cx="181476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07" name="Line 99"/>
          <p:cNvSpPr/>
          <p:nvPr/>
        </p:nvSpPr>
        <p:spPr>
          <a:xfrm flipH="1">
            <a:off x="1852560" y="1869840"/>
            <a:ext cx="90468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08" name="Line 100"/>
          <p:cNvSpPr/>
          <p:nvPr/>
        </p:nvSpPr>
        <p:spPr>
          <a:xfrm>
            <a:off x="1852560" y="2333520"/>
            <a:ext cx="45396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09" name="Line 101"/>
          <p:cNvSpPr/>
          <p:nvPr/>
        </p:nvSpPr>
        <p:spPr>
          <a:xfrm>
            <a:off x="2533320" y="3259080"/>
            <a:ext cx="11304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10" name="Line 102"/>
          <p:cNvSpPr/>
          <p:nvPr/>
        </p:nvSpPr>
        <p:spPr>
          <a:xfrm>
            <a:off x="4572000" y="1409400"/>
            <a:ext cx="181440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11" name="Line 103"/>
          <p:cNvSpPr/>
          <p:nvPr/>
        </p:nvSpPr>
        <p:spPr>
          <a:xfrm>
            <a:off x="5252760" y="3259080"/>
            <a:ext cx="11124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12" name="Line 104"/>
          <p:cNvSpPr/>
          <p:nvPr/>
        </p:nvSpPr>
        <p:spPr>
          <a:xfrm flipH="1">
            <a:off x="5591160" y="32590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13" name="Line 105"/>
          <p:cNvSpPr/>
          <p:nvPr/>
        </p:nvSpPr>
        <p:spPr>
          <a:xfrm>
            <a:off x="2757240" y="1869840"/>
            <a:ext cx="90972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14" name="Line 106"/>
          <p:cNvSpPr/>
          <p:nvPr/>
        </p:nvSpPr>
        <p:spPr>
          <a:xfrm>
            <a:off x="6386400" y="1869840"/>
            <a:ext cx="904680" cy="4636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15" name="Line 107"/>
          <p:cNvSpPr/>
          <p:nvPr/>
        </p:nvSpPr>
        <p:spPr>
          <a:xfrm flipH="1">
            <a:off x="1400040" y="2333520"/>
            <a:ext cx="45252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16" name="Line 108"/>
          <p:cNvSpPr/>
          <p:nvPr/>
        </p:nvSpPr>
        <p:spPr>
          <a:xfrm flipH="1">
            <a:off x="3211200" y="2333520"/>
            <a:ext cx="45576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17" name="Line 109"/>
          <p:cNvSpPr/>
          <p:nvPr/>
        </p:nvSpPr>
        <p:spPr>
          <a:xfrm>
            <a:off x="3666960" y="2333520"/>
            <a:ext cx="45072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18" name="Line 110"/>
          <p:cNvSpPr/>
          <p:nvPr/>
        </p:nvSpPr>
        <p:spPr>
          <a:xfrm flipH="1">
            <a:off x="5025960" y="2333520"/>
            <a:ext cx="45072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19" name="Line 111"/>
          <p:cNvSpPr/>
          <p:nvPr/>
        </p:nvSpPr>
        <p:spPr>
          <a:xfrm flipH="1">
            <a:off x="6837120" y="2333520"/>
            <a:ext cx="45396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20" name="Line 112"/>
          <p:cNvSpPr/>
          <p:nvPr/>
        </p:nvSpPr>
        <p:spPr>
          <a:xfrm>
            <a:off x="7291080" y="2333520"/>
            <a:ext cx="452520" cy="46044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21" name="Line 113"/>
          <p:cNvSpPr/>
          <p:nvPr/>
        </p:nvSpPr>
        <p:spPr>
          <a:xfrm flipH="1">
            <a:off x="7519680" y="2793960"/>
            <a:ext cx="22392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22" name="Line 114"/>
          <p:cNvSpPr/>
          <p:nvPr/>
        </p:nvSpPr>
        <p:spPr>
          <a:xfrm>
            <a:off x="7743600" y="2793960"/>
            <a:ext cx="22716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23" name="Line 115"/>
          <p:cNvSpPr/>
          <p:nvPr/>
        </p:nvSpPr>
        <p:spPr>
          <a:xfrm flipH="1">
            <a:off x="6610320" y="2793960"/>
            <a:ext cx="22680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24" name="Line 116"/>
          <p:cNvSpPr/>
          <p:nvPr/>
        </p:nvSpPr>
        <p:spPr>
          <a:xfrm>
            <a:off x="6837120" y="2793960"/>
            <a:ext cx="22716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25" name="Line 117"/>
          <p:cNvSpPr/>
          <p:nvPr/>
        </p:nvSpPr>
        <p:spPr>
          <a:xfrm flipH="1">
            <a:off x="5705280" y="2793960"/>
            <a:ext cx="22716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26" name="Line 118"/>
          <p:cNvSpPr/>
          <p:nvPr/>
        </p:nvSpPr>
        <p:spPr>
          <a:xfrm>
            <a:off x="5025960" y="2793960"/>
            <a:ext cx="22680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27" name="Line 119"/>
          <p:cNvSpPr/>
          <p:nvPr/>
        </p:nvSpPr>
        <p:spPr>
          <a:xfrm flipH="1">
            <a:off x="4798800" y="2793960"/>
            <a:ext cx="22716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28" name="Line 120"/>
          <p:cNvSpPr/>
          <p:nvPr/>
        </p:nvSpPr>
        <p:spPr>
          <a:xfrm>
            <a:off x="4117680" y="2793960"/>
            <a:ext cx="22716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29" name="Line 121"/>
          <p:cNvSpPr/>
          <p:nvPr/>
        </p:nvSpPr>
        <p:spPr>
          <a:xfrm flipH="1">
            <a:off x="3890880" y="2793960"/>
            <a:ext cx="22680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30" name="Line 122"/>
          <p:cNvSpPr/>
          <p:nvPr/>
        </p:nvSpPr>
        <p:spPr>
          <a:xfrm>
            <a:off x="3211200" y="2793960"/>
            <a:ext cx="22716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31" name="Line 123"/>
          <p:cNvSpPr/>
          <p:nvPr/>
        </p:nvSpPr>
        <p:spPr>
          <a:xfrm flipH="1">
            <a:off x="2984400" y="2793960"/>
            <a:ext cx="22680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32" name="Line 124"/>
          <p:cNvSpPr/>
          <p:nvPr/>
        </p:nvSpPr>
        <p:spPr>
          <a:xfrm flipH="1">
            <a:off x="2079360" y="2793960"/>
            <a:ext cx="22716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33" name="Line 125"/>
          <p:cNvSpPr/>
          <p:nvPr/>
        </p:nvSpPr>
        <p:spPr>
          <a:xfrm>
            <a:off x="1400040" y="2793960"/>
            <a:ext cx="22392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34" name="Line 126"/>
          <p:cNvSpPr/>
          <p:nvPr/>
        </p:nvSpPr>
        <p:spPr>
          <a:xfrm flipH="1">
            <a:off x="1172880" y="2793960"/>
            <a:ext cx="22716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35" name="Line 127"/>
          <p:cNvSpPr/>
          <p:nvPr/>
        </p:nvSpPr>
        <p:spPr>
          <a:xfrm flipH="1">
            <a:off x="1060200" y="32590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36" name="Line 128"/>
          <p:cNvSpPr/>
          <p:nvPr/>
        </p:nvSpPr>
        <p:spPr>
          <a:xfrm>
            <a:off x="1172880" y="3259080"/>
            <a:ext cx="1144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37" name="Line 129"/>
          <p:cNvSpPr/>
          <p:nvPr/>
        </p:nvSpPr>
        <p:spPr>
          <a:xfrm flipH="1">
            <a:off x="1511280" y="32590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38" name="Line 130"/>
          <p:cNvSpPr/>
          <p:nvPr/>
        </p:nvSpPr>
        <p:spPr>
          <a:xfrm>
            <a:off x="1623960" y="32590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39" name="Line 131"/>
          <p:cNvSpPr/>
          <p:nvPr/>
        </p:nvSpPr>
        <p:spPr>
          <a:xfrm>
            <a:off x="2079360" y="32590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40" name="Line 132"/>
          <p:cNvSpPr/>
          <p:nvPr/>
        </p:nvSpPr>
        <p:spPr>
          <a:xfrm flipH="1">
            <a:off x="2419200" y="32590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41" name="CustomShape 133"/>
          <p:cNvSpPr/>
          <p:nvPr/>
        </p:nvSpPr>
        <p:spPr>
          <a:xfrm>
            <a:off x="2871720" y="3259080"/>
            <a:ext cx="112320" cy="4600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942" name="Line 134"/>
          <p:cNvSpPr/>
          <p:nvPr/>
        </p:nvSpPr>
        <p:spPr>
          <a:xfrm>
            <a:off x="2984400" y="32590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43" name="Line 135"/>
          <p:cNvSpPr/>
          <p:nvPr/>
        </p:nvSpPr>
        <p:spPr>
          <a:xfrm flipH="1">
            <a:off x="3325680" y="32590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44" name="Line 136"/>
          <p:cNvSpPr/>
          <p:nvPr/>
        </p:nvSpPr>
        <p:spPr>
          <a:xfrm>
            <a:off x="3438360" y="32590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45" name="Line 137"/>
          <p:cNvSpPr/>
          <p:nvPr/>
        </p:nvSpPr>
        <p:spPr>
          <a:xfrm flipH="1">
            <a:off x="3779640" y="3259080"/>
            <a:ext cx="11124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46" name="Line 138"/>
          <p:cNvSpPr/>
          <p:nvPr/>
        </p:nvSpPr>
        <p:spPr>
          <a:xfrm>
            <a:off x="3890880" y="32590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47" name="Line 139"/>
          <p:cNvSpPr/>
          <p:nvPr/>
        </p:nvSpPr>
        <p:spPr>
          <a:xfrm flipH="1">
            <a:off x="4230360" y="3259080"/>
            <a:ext cx="1144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48" name="Line 140"/>
          <p:cNvSpPr/>
          <p:nvPr/>
        </p:nvSpPr>
        <p:spPr>
          <a:xfrm>
            <a:off x="4344840" y="32590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49" name="Line 141"/>
          <p:cNvSpPr/>
          <p:nvPr/>
        </p:nvSpPr>
        <p:spPr>
          <a:xfrm flipH="1">
            <a:off x="4686120" y="32590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50" name="Line 142"/>
          <p:cNvSpPr/>
          <p:nvPr/>
        </p:nvSpPr>
        <p:spPr>
          <a:xfrm>
            <a:off x="4798800" y="3259080"/>
            <a:ext cx="1144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51" name="Line 143"/>
          <p:cNvSpPr/>
          <p:nvPr/>
        </p:nvSpPr>
        <p:spPr>
          <a:xfrm flipH="1">
            <a:off x="5140080" y="32590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52" name="Line 144"/>
          <p:cNvSpPr/>
          <p:nvPr/>
        </p:nvSpPr>
        <p:spPr>
          <a:xfrm flipH="1">
            <a:off x="7137360" y="2392200"/>
            <a:ext cx="15372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53" name="CustomShape 145"/>
          <p:cNvSpPr/>
          <p:nvPr/>
        </p:nvSpPr>
        <p:spPr>
          <a:xfrm>
            <a:off x="7137360" y="24652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954" name="Line 146"/>
          <p:cNvSpPr/>
          <p:nvPr/>
        </p:nvSpPr>
        <p:spPr>
          <a:xfrm>
            <a:off x="2757240" y="1927080"/>
            <a:ext cx="154080" cy="1587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55" name="CustomShape 147"/>
          <p:cNvSpPr/>
          <p:nvPr/>
        </p:nvSpPr>
        <p:spPr>
          <a:xfrm>
            <a:off x="2833560" y="2004840"/>
            <a:ext cx="77400" cy="806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956" name="Line 148"/>
          <p:cNvSpPr/>
          <p:nvPr/>
        </p:nvSpPr>
        <p:spPr>
          <a:xfrm>
            <a:off x="5705280" y="32590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57" name="Line 149"/>
          <p:cNvSpPr/>
          <p:nvPr/>
        </p:nvSpPr>
        <p:spPr>
          <a:xfrm flipH="1">
            <a:off x="6497280" y="3259080"/>
            <a:ext cx="11304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58" name="Line 150"/>
          <p:cNvSpPr/>
          <p:nvPr/>
        </p:nvSpPr>
        <p:spPr>
          <a:xfrm>
            <a:off x="7291080" y="2392200"/>
            <a:ext cx="15588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59" name="CustomShape 151"/>
          <p:cNvSpPr/>
          <p:nvPr/>
        </p:nvSpPr>
        <p:spPr>
          <a:xfrm>
            <a:off x="7364520" y="2465280"/>
            <a:ext cx="8208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960" name="Line 152"/>
          <p:cNvSpPr/>
          <p:nvPr/>
        </p:nvSpPr>
        <p:spPr>
          <a:xfrm>
            <a:off x="6159240" y="32590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61" name="Line 153"/>
          <p:cNvSpPr/>
          <p:nvPr/>
        </p:nvSpPr>
        <p:spPr>
          <a:xfrm>
            <a:off x="5932440" y="2793960"/>
            <a:ext cx="22680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62" name="Line 154"/>
          <p:cNvSpPr/>
          <p:nvPr/>
        </p:nvSpPr>
        <p:spPr>
          <a:xfrm flipH="1">
            <a:off x="7405560" y="32590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63" name="Line 155"/>
          <p:cNvSpPr/>
          <p:nvPr/>
        </p:nvSpPr>
        <p:spPr>
          <a:xfrm>
            <a:off x="7519680" y="32590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64" name="Line 156"/>
          <p:cNvSpPr/>
          <p:nvPr/>
        </p:nvSpPr>
        <p:spPr>
          <a:xfrm flipH="1">
            <a:off x="7856280" y="3259080"/>
            <a:ext cx="1144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65" name="Line 157"/>
          <p:cNvSpPr/>
          <p:nvPr/>
        </p:nvSpPr>
        <p:spPr>
          <a:xfrm>
            <a:off x="7970760" y="3259080"/>
            <a:ext cx="11268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66" name="CustomShape 158"/>
          <p:cNvSpPr/>
          <p:nvPr/>
        </p:nvSpPr>
        <p:spPr>
          <a:xfrm>
            <a:off x="4354560" y="1467000"/>
            <a:ext cx="217080" cy="15192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967" name="CustomShape 159"/>
          <p:cNvSpPr/>
          <p:nvPr/>
        </p:nvSpPr>
        <p:spPr>
          <a:xfrm>
            <a:off x="4354560" y="1525680"/>
            <a:ext cx="60120" cy="93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968" name="Line 160"/>
          <p:cNvSpPr/>
          <p:nvPr/>
        </p:nvSpPr>
        <p:spPr>
          <a:xfrm flipH="1">
            <a:off x="1965240" y="3259080"/>
            <a:ext cx="114120" cy="46008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69" name="Line 161"/>
          <p:cNvSpPr/>
          <p:nvPr/>
        </p:nvSpPr>
        <p:spPr>
          <a:xfrm>
            <a:off x="2306520" y="2793960"/>
            <a:ext cx="226800" cy="4651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70" name="Line 162"/>
          <p:cNvSpPr/>
          <p:nvPr/>
        </p:nvSpPr>
        <p:spPr>
          <a:xfrm flipH="1">
            <a:off x="3511440" y="2392200"/>
            <a:ext cx="155520" cy="15732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971" name="CustomShape 163"/>
          <p:cNvSpPr/>
          <p:nvPr/>
        </p:nvSpPr>
        <p:spPr>
          <a:xfrm>
            <a:off x="3511440" y="2465280"/>
            <a:ext cx="78840" cy="8388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972" name="CustomShape 164"/>
          <p:cNvSpPr/>
          <p:nvPr/>
        </p:nvSpPr>
        <p:spPr>
          <a:xfrm>
            <a:off x="5083200" y="36640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73" name="CustomShape 165"/>
          <p:cNvSpPr/>
          <p:nvPr/>
        </p:nvSpPr>
        <p:spPr>
          <a:xfrm>
            <a:off x="5307120" y="36640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74" name="CustomShape 166"/>
          <p:cNvSpPr/>
          <p:nvPr/>
        </p:nvSpPr>
        <p:spPr>
          <a:xfrm>
            <a:off x="1092240" y="317484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975" name="CustomShape 167"/>
          <p:cNvSpPr/>
          <p:nvPr/>
        </p:nvSpPr>
        <p:spPr>
          <a:xfrm>
            <a:off x="5761080" y="36640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76" name="CustomShape 168"/>
          <p:cNvSpPr/>
          <p:nvPr/>
        </p:nvSpPr>
        <p:spPr>
          <a:xfrm>
            <a:off x="6216480" y="36640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77" name="CustomShape 169"/>
          <p:cNvSpPr/>
          <p:nvPr/>
        </p:nvSpPr>
        <p:spPr>
          <a:xfrm>
            <a:off x="4629240" y="36640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78" name="CustomShape 170"/>
          <p:cNvSpPr/>
          <p:nvPr/>
        </p:nvSpPr>
        <p:spPr>
          <a:xfrm>
            <a:off x="4856040" y="36640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79" name="CustomShape 171"/>
          <p:cNvSpPr/>
          <p:nvPr/>
        </p:nvSpPr>
        <p:spPr>
          <a:xfrm>
            <a:off x="6894360" y="36640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80" name="CustomShape 172"/>
          <p:cNvSpPr/>
          <p:nvPr/>
        </p:nvSpPr>
        <p:spPr>
          <a:xfrm>
            <a:off x="7121520" y="36640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81" name="CustomShape 173"/>
          <p:cNvSpPr/>
          <p:nvPr/>
        </p:nvSpPr>
        <p:spPr>
          <a:xfrm>
            <a:off x="7575480" y="36640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82" name="CustomShape 174"/>
          <p:cNvSpPr/>
          <p:nvPr/>
        </p:nvSpPr>
        <p:spPr>
          <a:xfrm>
            <a:off x="6531120" y="317484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983" name="CustomShape 175"/>
          <p:cNvSpPr/>
          <p:nvPr/>
        </p:nvSpPr>
        <p:spPr>
          <a:xfrm>
            <a:off x="6667560" y="36640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84" name="CustomShape 176"/>
          <p:cNvSpPr/>
          <p:nvPr/>
        </p:nvSpPr>
        <p:spPr>
          <a:xfrm>
            <a:off x="6443640" y="3664080"/>
            <a:ext cx="10908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85" name="CustomShape 177"/>
          <p:cNvSpPr/>
          <p:nvPr/>
        </p:nvSpPr>
        <p:spPr>
          <a:xfrm>
            <a:off x="5533920" y="36640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86" name="CustomShape 178"/>
          <p:cNvSpPr/>
          <p:nvPr/>
        </p:nvSpPr>
        <p:spPr>
          <a:xfrm>
            <a:off x="1546200" y="317484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987" name="CustomShape 179"/>
          <p:cNvSpPr/>
          <p:nvPr/>
        </p:nvSpPr>
        <p:spPr>
          <a:xfrm>
            <a:off x="4492800" y="1325520"/>
            <a:ext cx="158400" cy="163080"/>
          </a:xfrm>
          <a:prstGeom prst="ellipse">
            <a:avLst/>
          </a:prstGeom>
          <a:solidFill>
            <a:srgbClr val="ff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988" name="CustomShape 180"/>
          <p:cNvSpPr/>
          <p:nvPr/>
        </p:nvSpPr>
        <p:spPr>
          <a:xfrm>
            <a:off x="2135160" y="36640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89" name="CustomShape 181"/>
          <p:cNvSpPr/>
          <p:nvPr/>
        </p:nvSpPr>
        <p:spPr>
          <a:xfrm>
            <a:off x="2363760" y="36640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90" name="CustomShape 182"/>
          <p:cNvSpPr/>
          <p:nvPr/>
        </p:nvSpPr>
        <p:spPr>
          <a:xfrm>
            <a:off x="2590920" y="3664080"/>
            <a:ext cx="10908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91" name="CustomShape 183"/>
          <p:cNvSpPr/>
          <p:nvPr/>
        </p:nvSpPr>
        <p:spPr>
          <a:xfrm>
            <a:off x="2814480" y="36640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92" name="CustomShape 184"/>
          <p:cNvSpPr/>
          <p:nvPr/>
        </p:nvSpPr>
        <p:spPr>
          <a:xfrm>
            <a:off x="3041640" y="36640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93" name="CustomShape 185"/>
          <p:cNvSpPr/>
          <p:nvPr/>
        </p:nvSpPr>
        <p:spPr>
          <a:xfrm>
            <a:off x="3268800" y="36640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94" name="CustomShape 186"/>
          <p:cNvSpPr/>
          <p:nvPr/>
        </p:nvSpPr>
        <p:spPr>
          <a:xfrm>
            <a:off x="3495600" y="36640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95" name="CustomShape 187"/>
          <p:cNvSpPr/>
          <p:nvPr/>
        </p:nvSpPr>
        <p:spPr>
          <a:xfrm>
            <a:off x="3722760" y="36640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96" name="CustomShape 188"/>
          <p:cNvSpPr/>
          <p:nvPr/>
        </p:nvSpPr>
        <p:spPr>
          <a:xfrm>
            <a:off x="3946680" y="366408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97" name="CustomShape 189"/>
          <p:cNvSpPr/>
          <p:nvPr/>
        </p:nvSpPr>
        <p:spPr>
          <a:xfrm>
            <a:off x="4175280" y="36640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98" name="CustomShape 190"/>
          <p:cNvSpPr/>
          <p:nvPr/>
        </p:nvSpPr>
        <p:spPr>
          <a:xfrm>
            <a:off x="4402080" y="366408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999" name="CustomShape 191"/>
          <p:cNvSpPr/>
          <p:nvPr/>
        </p:nvSpPr>
        <p:spPr>
          <a:xfrm>
            <a:off x="2000160" y="3174840"/>
            <a:ext cx="15696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00" name="CustomShape 192"/>
          <p:cNvSpPr/>
          <p:nvPr/>
        </p:nvSpPr>
        <p:spPr>
          <a:xfrm>
            <a:off x="6757920" y="271476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01" name="CustomShape 193"/>
          <p:cNvSpPr/>
          <p:nvPr/>
        </p:nvSpPr>
        <p:spPr>
          <a:xfrm>
            <a:off x="7210440" y="224964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02" name="CustomShape 194"/>
          <p:cNvSpPr/>
          <p:nvPr/>
        </p:nvSpPr>
        <p:spPr>
          <a:xfrm>
            <a:off x="6076800" y="317484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03" name="CustomShape 195"/>
          <p:cNvSpPr/>
          <p:nvPr/>
        </p:nvSpPr>
        <p:spPr>
          <a:xfrm>
            <a:off x="5626080" y="3174840"/>
            <a:ext cx="15696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04" name="CustomShape 196"/>
          <p:cNvSpPr/>
          <p:nvPr/>
        </p:nvSpPr>
        <p:spPr>
          <a:xfrm>
            <a:off x="5853240" y="2714760"/>
            <a:ext cx="15696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05" name="CustomShape 197"/>
          <p:cNvSpPr/>
          <p:nvPr/>
        </p:nvSpPr>
        <p:spPr>
          <a:xfrm>
            <a:off x="5172120" y="317484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06" name="CustomShape 198"/>
          <p:cNvSpPr/>
          <p:nvPr/>
        </p:nvSpPr>
        <p:spPr>
          <a:xfrm>
            <a:off x="4716360" y="317484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07" name="CustomShape 199"/>
          <p:cNvSpPr/>
          <p:nvPr/>
        </p:nvSpPr>
        <p:spPr>
          <a:xfrm>
            <a:off x="4944960" y="271476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08" name="CustomShape 200"/>
          <p:cNvSpPr/>
          <p:nvPr/>
        </p:nvSpPr>
        <p:spPr>
          <a:xfrm>
            <a:off x="5398920" y="224964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09" name="CustomShape 201"/>
          <p:cNvSpPr/>
          <p:nvPr/>
        </p:nvSpPr>
        <p:spPr>
          <a:xfrm>
            <a:off x="4265640" y="317484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10" name="CustomShape 202"/>
          <p:cNvSpPr/>
          <p:nvPr/>
        </p:nvSpPr>
        <p:spPr>
          <a:xfrm>
            <a:off x="2220840" y="272268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11" name="CustomShape 203"/>
          <p:cNvSpPr/>
          <p:nvPr/>
        </p:nvSpPr>
        <p:spPr>
          <a:xfrm>
            <a:off x="5985000" y="367020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1012" name="CustomShape 204"/>
          <p:cNvSpPr/>
          <p:nvPr/>
        </p:nvSpPr>
        <p:spPr>
          <a:xfrm>
            <a:off x="3808440" y="318276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13" name="CustomShape 205"/>
          <p:cNvSpPr/>
          <p:nvPr/>
        </p:nvSpPr>
        <p:spPr>
          <a:xfrm>
            <a:off x="4035600" y="270504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14" name="CustomShape 206"/>
          <p:cNvSpPr/>
          <p:nvPr/>
        </p:nvSpPr>
        <p:spPr>
          <a:xfrm>
            <a:off x="3352680" y="3182760"/>
            <a:ext cx="1616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15" name="CustomShape 207"/>
          <p:cNvSpPr/>
          <p:nvPr/>
        </p:nvSpPr>
        <p:spPr>
          <a:xfrm>
            <a:off x="2901960" y="3182760"/>
            <a:ext cx="1616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16" name="CustomShape 208"/>
          <p:cNvSpPr/>
          <p:nvPr/>
        </p:nvSpPr>
        <p:spPr>
          <a:xfrm>
            <a:off x="3129120" y="2722680"/>
            <a:ext cx="15840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17" name="CustomShape 209"/>
          <p:cNvSpPr/>
          <p:nvPr/>
        </p:nvSpPr>
        <p:spPr>
          <a:xfrm>
            <a:off x="3579840" y="2244600"/>
            <a:ext cx="1616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18" name="CustomShape 210"/>
          <p:cNvSpPr/>
          <p:nvPr/>
        </p:nvSpPr>
        <p:spPr>
          <a:xfrm>
            <a:off x="2448000" y="318276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19" name="CustomShape 211"/>
          <p:cNvSpPr/>
          <p:nvPr/>
        </p:nvSpPr>
        <p:spPr>
          <a:xfrm>
            <a:off x="7343640" y="367020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1020" name="CustomShape 212"/>
          <p:cNvSpPr/>
          <p:nvPr/>
        </p:nvSpPr>
        <p:spPr>
          <a:xfrm>
            <a:off x="2484360" y="2090880"/>
            <a:ext cx="22356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21" name="CustomShape 213"/>
          <p:cNvSpPr/>
          <p:nvPr/>
        </p:nvSpPr>
        <p:spPr>
          <a:xfrm>
            <a:off x="2822400" y="2090880"/>
            <a:ext cx="22680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22" name="CustomShape 214"/>
          <p:cNvSpPr/>
          <p:nvPr/>
        </p:nvSpPr>
        <p:spPr>
          <a:xfrm>
            <a:off x="6097680" y="2090880"/>
            <a:ext cx="22680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23" name="CustomShape 215"/>
          <p:cNvSpPr/>
          <p:nvPr/>
        </p:nvSpPr>
        <p:spPr>
          <a:xfrm>
            <a:off x="6450120" y="2090880"/>
            <a:ext cx="223560" cy="2329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24" name="CustomShape 216"/>
          <p:cNvSpPr/>
          <p:nvPr/>
        </p:nvSpPr>
        <p:spPr>
          <a:xfrm>
            <a:off x="1455840" y="36669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1025" name="CustomShape 217"/>
          <p:cNvSpPr/>
          <p:nvPr/>
        </p:nvSpPr>
        <p:spPr>
          <a:xfrm>
            <a:off x="1568520" y="2568600"/>
            <a:ext cx="226800" cy="228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026" name="CustomShape 218"/>
          <p:cNvSpPr/>
          <p:nvPr/>
        </p:nvSpPr>
        <p:spPr>
          <a:xfrm>
            <a:off x="1568520" y="2568600"/>
            <a:ext cx="226800" cy="228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27" name="CustomShape 219"/>
          <p:cNvSpPr/>
          <p:nvPr/>
        </p:nvSpPr>
        <p:spPr>
          <a:xfrm>
            <a:off x="1909800" y="2568600"/>
            <a:ext cx="226800" cy="228240"/>
          </a:xfrm>
          <a:prstGeom prst="rect">
            <a:avLst/>
          </a:prstGeom>
          <a:solidFill>
            <a:srgbClr val="57ff03"/>
          </a:solidFill>
          <a:ln>
            <a:noFill/>
          </a:ln>
        </p:spPr>
      </p:sp>
      <p:sp>
        <p:nvSpPr>
          <p:cNvPr id="1028" name="CustomShape 220"/>
          <p:cNvSpPr/>
          <p:nvPr/>
        </p:nvSpPr>
        <p:spPr>
          <a:xfrm>
            <a:off x="1909800" y="2568600"/>
            <a:ext cx="226800" cy="22824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29" name="CustomShape 221"/>
          <p:cNvSpPr/>
          <p:nvPr/>
        </p:nvSpPr>
        <p:spPr>
          <a:xfrm>
            <a:off x="3382920" y="2568600"/>
            <a:ext cx="22680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1030" name="CustomShape 222"/>
          <p:cNvSpPr/>
          <p:nvPr/>
        </p:nvSpPr>
        <p:spPr>
          <a:xfrm>
            <a:off x="3382920" y="256860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031" name="CustomShape 223"/>
          <p:cNvSpPr/>
          <p:nvPr/>
        </p:nvSpPr>
        <p:spPr>
          <a:xfrm>
            <a:off x="7008840" y="2568600"/>
            <a:ext cx="22680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1032" name="CustomShape 224"/>
          <p:cNvSpPr/>
          <p:nvPr/>
        </p:nvSpPr>
        <p:spPr>
          <a:xfrm>
            <a:off x="7008840" y="256860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033" name="CustomShape 225"/>
          <p:cNvSpPr/>
          <p:nvPr/>
        </p:nvSpPr>
        <p:spPr>
          <a:xfrm>
            <a:off x="7348680" y="2568600"/>
            <a:ext cx="22680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1034" name="CustomShape 226"/>
          <p:cNvSpPr/>
          <p:nvPr/>
        </p:nvSpPr>
        <p:spPr>
          <a:xfrm>
            <a:off x="7348680" y="256860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035" name="CustomShape 227"/>
          <p:cNvSpPr/>
          <p:nvPr/>
        </p:nvSpPr>
        <p:spPr>
          <a:xfrm>
            <a:off x="1230480" y="366696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1036" name="CustomShape 228"/>
          <p:cNvSpPr/>
          <p:nvPr/>
        </p:nvSpPr>
        <p:spPr>
          <a:xfrm>
            <a:off x="7800840" y="36669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1037" name="CustomShape 229"/>
          <p:cNvSpPr/>
          <p:nvPr/>
        </p:nvSpPr>
        <p:spPr>
          <a:xfrm>
            <a:off x="1319040" y="271620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38" name="CustomShape 230"/>
          <p:cNvSpPr/>
          <p:nvPr/>
        </p:nvSpPr>
        <p:spPr>
          <a:xfrm>
            <a:off x="6986520" y="3176640"/>
            <a:ext cx="15696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39" name="CustomShape 231"/>
          <p:cNvSpPr/>
          <p:nvPr/>
        </p:nvSpPr>
        <p:spPr>
          <a:xfrm>
            <a:off x="5197320" y="2568600"/>
            <a:ext cx="22356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1040" name="CustomShape 232"/>
          <p:cNvSpPr/>
          <p:nvPr/>
        </p:nvSpPr>
        <p:spPr>
          <a:xfrm>
            <a:off x="5197320" y="2568600"/>
            <a:ext cx="22356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041" name="CustomShape 233"/>
          <p:cNvSpPr/>
          <p:nvPr/>
        </p:nvSpPr>
        <p:spPr>
          <a:xfrm>
            <a:off x="5533920" y="2568600"/>
            <a:ext cx="22824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1042" name="CustomShape 234"/>
          <p:cNvSpPr/>
          <p:nvPr/>
        </p:nvSpPr>
        <p:spPr>
          <a:xfrm>
            <a:off x="5533920" y="2568600"/>
            <a:ext cx="22824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043" name="CustomShape 235"/>
          <p:cNvSpPr/>
          <p:nvPr/>
        </p:nvSpPr>
        <p:spPr>
          <a:xfrm>
            <a:off x="1773360" y="2252520"/>
            <a:ext cx="15840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44" name="CustomShape 236"/>
          <p:cNvSpPr/>
          <p:nvPr/>
        </p:nvSpPr>
        <p:spPr>
          <a:xfrm>
            <a:off x="2679840" y="179064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45" name="CustomShape 237"/>
          <p:cNvSpPr/>
          <p:nvPr/>
        </p:nvSpPr>
        <p:spPr>
          <a:xfrm>
            <a:off x="7891560" y="3176640"/>
            <a:ext cx="1616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46" name="CustomShape 238"/>
          <p:cNvSpPr/>
          <p:nvPr/>
        </p:nvSpPr>
        <p:spPr>
          <a:xfrm>
            <a:off x="7437600" y="3176640"/>
            <a:ext cx="1598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47" name="CustomShape 239"/>
          <p:cNvSpPr/>
          <p:nvPr/>
        </p:nvSpPr>
        <p:spPr>
          <a:xfrm>
            <a:off x="1909800" y="36669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1048" name="CustomShape 240"/>
          <p:cNvSpPr/>
          <p:nvPr/>
        </p:nvSpPr>
        <p:spPr>
          <a:xfrm>
            <a:off x="7664400" y="2716200"/>
            <a:ext cx="159840" cy="1630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49" name="CustomShape 241"/>
          <p:cNvSpPr/>
          <p:nvPr/>
        </p:nvSpPr>
        <p:spPr>
          <a:xfrm>
            <a:off x="8028000" y="36669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1050" name="CustomShape 242"/>
          <p:cNvSpPr/>
          <p:nvPr/>
        </p:nvSpPr>
        <p:spPr>
          <a:xfrm>
            <a:off x="3724200" y="2568600"/>
            <a:ext cx="223560" cy="228240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sp>
      <p:sp>
        <p:nvSpPr>
          <p:cNvPr id="1051" name="CustomShape 243"/>
          <p:cNvSpPr/>
          <p:nvPr/>
        </p:nvSpPr>
        <p:spPr>
          <a:xfrm>
            <a:off x="3724200" y="2568600"/>
            <a:ext cx="22356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052" name="CustomShape 244"/>
          <p:cNvSpPr/>
          <p:nvPr/>
        </p:nvSpPr>
        <p:spPr>
          <a:xfrm>
            <a:off x="1003320" y="3666960"/>
            <a:ext cx="1141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1053" name="CustomShape 245"/>
          <p:cNvSpPr/>
          <p:nvPr/>
        </p:nvSpPr>
        <p:spPr>
          <a:xfrm>
            <a:off x="6303960" y="1790640"/>
            <a:ext cx="161640" cy="164880"/>
          </a:xfrm>
          <a:prstGeom prst="ellipse">
            <a:avLst/>
          </a:prstGeom>
          <a:solidFill>
            <a:srgbClr val="ffff00"/>
          </a:solidFill>
          <a:ln w="6480">
            <a:solidFill>
              <a:srgbClr val="000000"/>
            </a:solidFill>
            <a:round/>
          </a:ln>
        </p:spPr>
      </p:sp>
      <p:sp>
        <p:nvSpPr>
          <p:cNvPr id="1054" name="CustomShape 246"/>
          <p:cNvSpPr/>
          <p:nvPr/>
        </p:nvSpPr>
        <p:spPr>
          <a:xfrm>
            <a:off x="1682640" y="3666960"/>
            <a:ext cx="112320" cy="112320"/>
          </a:xfrm>
          <a:prstGeom prst="rect">
            <a:avLst/>
          </a:prstGeom>
          <a:solidFill>
            <a:srgbClr val="ffff00"/>
          </a:solidFill>
          <a:ln w="6480">
            <a:solidFill>
              <a:srgbClr val="000000"/>
            </a:solidFill>
            <a:miter/>
          </a:ln>
        </p:spPr>
      </p:sp>
      <p:sp>
        <p:nvSpPr>
          <p:cNvPr id="1055" name="CustomShape 247"/>
          <p:cNvSpPr/>
          <p:nvPr/>
        </p:nvSpPr>
        <p:spPr>
          <a:xfrm>
            <a:off x="4232160" y="1643040"/>
            <a:ext cx="226800" cy="2282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56" name="CustomShape 248"/>
          <p:cNvSpPr/>
          <p:nvPr/>
        </p:nvSpPr>
        <p:spPr>
          <a:xfrm>
            <a:off x="4232160" y="164304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057" name="CustomShape 249"/>
          <p:cNvSpPr/>
          <p:nvPr/>
        </p:nvSpPr>
        <p:spPr>
          <a:xfrm>
            <a:off x="4686480" y="1643040"/>
            <a:ext cx="226800" cy="22824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sp>
      <p:sp>
        <p:nvSpPr>
          <p:cNvPr id="1058" name="CustomShape 250"/>
          <p:cNvSpPr/>
          <p:nvPr/>
        </p:nvSpPr>
        <p:spPr>
          <a:xfrm>
            <a:off x="4686480" y="1643040"/>
            <a:ext cx="226800" cy="2282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</p:sp>
      <p:sp>
        <p:nvSpPr>
          <p:cNvPr id="1059" name="Line 251"/>
          <p:cNvSpPr/>
          <p:nvPr/>
        </p:nvSpPr>
        <p:spPr>
          <a:xfrm>
            <a:off x="2533320" y="3962160"/>
            <a:ext cx="3625920" cy="324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1060" name="Line 252"/>
          <p:cNvSpPr/>
          <p:nvPr/>
        </p:nvSpPr>
        <p:spPr>
          <a:xfrm>
            <a:off x="2533320" y="389556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061" name="Line 253"/>
          <p:cNvSpPr/>
          <p:nvPr/>
        </p:nvSpPr>
        <p:spPr>
          <a:xfrm>
            <a:off x="6159240" y="3895560"/>
            <a:ext cx="3240" cy="115920"/>
          </a:xfrm>
          <a:prstGeom prst="line">
            <a:avLst/>
          </a:prstGeom>
          <a:ln w="6480">
            <a:solidFill>
              <a:srgbClr val="ff0000"/>
            </a:solidFill>
            <a:round/>
          </a:ln>
        </p:spPr>
      </p:sp>
      <p:sp>
        <p:nvSpPr>
          <p:cNvPr id="1062" name="Line 254"/>
          <p:cNvSpPr/>
          <p:nvPr/>
        </p:nvSpPr>
        <p:spPr>
          <a:xfrm>
            <a:off x="4563720" y="1554120"/>
            <a:ext cx="0" cy="230328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63" name="Line 255"/>
          <p:cNvSpPr/>
          <p:nvPr/>
        </p:nvSpPr>
        <p:spPr>
          <a:xfrm>
            <a:off x="2759040" y="2014200"/>
            <a:ext cx="0" cy="18050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64" name="Line 256"/>
          <p:cNvSpPr/>
          <p:nvPr/>
        </p:nvSpPr>
        <p:spPr>
          <a:xfrm>
            <a:off x="6395760" y="2014200"/>
            <a:ext cx="0" cy="18050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65" name="Line 257"/>
          <p:cNvSpPr/>
          <p:nvPr/>
        </p:nvSpPr>
        <p:spPr>
          <a:xfrm>
            <a:off x="1852560" y="2474640"/>
            <a:ext cx="0" cy="1382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66" name="Line 258"/>
          <p:cNvSpPr/>
          <p:nvPr/>
        </p:nvSpPr>
        <p:spPr>
          <a:xfrm>
            <a:off x="3659040" y="2474640"/>
            <a:ext cx="0" cy="1382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67" name="Line 259"/>
          <p:cNvSpPr/>
          <p:nvPr/>
        </p:nvSpPr>
        <p:spPr>
          <a:xfrm>
            <a:off x="5473440" y="2473200"/>
            <a:ext cx="0" cy="1382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68" name="Line 260"/>
          <p:cNvSpPr/>
          <p:nvPr/>
        </p:nvSpPr>
        <p:spPr>
          <a:xfrm>
            <a:off x="7279920" y="2473200"/>
            <a:ext cx="0" cy="13827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69" name="Line 261"/>
          <p:cNvSpPr/>
          <p:nvPr/>
        </p:nvSpPr>
        <p:spPr>
          <a:xfrm flipH="1">
            <a:off x="1400040" y="291600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70" name="Line 262"/>
          <p:cNvSpPr/>
          <p:nvPr/>
        </p:nvSpPr>
        <p:spPr>
          <a:xfrm flipH="1">
            <a:off x="2309760" y="291456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71" name="Line 263"/>
          <p:cNvSpPr/>
          <p:nvPr/>
        </p:nvSpPr>
        <p:spPr>
          <a:xfrm flipH="1">
            <a:off x="3209760" y="291456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72" name="Line 264"/>
          <p:cNvSpPr/>
          <p:nvPr/>
        </p:nvSpPr>
        <p:spPr>
          <a:xfrm flipH="1">
            <a:off x="4119480" y="291276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73" name="Line 265"/>
          <p:cNvSpPr/>
          <p:nvPr/>
        </p:nvSpPr>
        <p:spPr>
          <a:xfrm flipH="1">
            <a:off x="5032080" y="291456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74" name="Line 266"/>
          <p:cNvSpPr/>
          <p:nvPr/>
        </p:nvSpPr>
        <p:spPr>
          <a:xfrm flipH="1">
            <a:off x="5941800" y="291276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75" name="Line 267"/>
          <p:cNvSpPr/>
          <p:nvPr/>
        </p:nvSpPr>
        <p:spPr>
          <a:xfrm flipH="1">
            <a:off x="6841800" y="291276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76" name="Line 268"/>
          <p:cNvSpPr/>
          <p:nvPr/>
        </p:nvSpPr>
        <p:spPr>
          <a:xfrm flipH="1">
            <a:off x="7751520" y="2911320"/>
            <a:ext cx="11160" cy="95256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077" name="CustomShape 269"/>
          <p:cNvSpPr/>
          <p:nvPr/>
        </p:nvSpPr>
        <p:spPr>
          <a:xfrm>
            <a:off x="1576440" y="1273320"/>
            <a:ext cx="5990760" cy="1191960"/>
          </a:xfrm>
          <a:prstGeom prst="rect">
            <a:avLst/>
          </a:prstGeom>
          <a:noFill/>
          <a:ln w="17640">
            <a:solidFill>
              <a:srgbClr val="000000"/>
            </a:solidFill>
            <a:miter/>
          </a:ln>
        </p:spPr>
      </p:sp>
      <p:sp>
        <p:nvSpPr>
          <p:cNvPr id="1078" name="CustomShape 270"/>
          <p:cNvSpPr/>
          <p:nvPr/>
        </p:nvSpPr>
        <p:spPr>
          <a:xfrm>
            <a:off x="961920" y="2679840"/>
            <a:ext cx="860040" cy="1128240"/>
          </a:xfrm>
          <a:prstGeom prst="rect">
            <a:avLst/>
          </a:prstGeom>
          <a:noFill/>
          <a:ln w="17640">
            <a:solidFill>
              <a:srgbClr val="000000"/>
            </a:solidFill>
            <a:miter/>
          </a:ln>
        </p:spPr>
      </p:sp>
      <p:sp>
        <p:nvSpPr>
          <p:cNvPr id="1079" name="CustomShape 271"/>
          <p:cNvSpPr/>
          <p:nvPr/>
        </p:nvSpPr>
        <p:spPr>
          <a:xfrm>
            <a:off x="1884240" y="2679840"/>
            <a:ext cx="837720" cy="1128240"/>
          </a:xfrm>
          <a:prstGeom prst="rect">
            <a:avLst/>
          </a:prstGeom>
          <a:noFill/>
          <a:ln w="17640">
            <a:solidFill>
              <a:srgbClr val="000000"/>
            </a:solidFill>
            <a:miter/>
          </a:ln>
        </p:spPr>
      </p:sp>
      <p:sp>
        <p:nvSpPr>
          <p:cNvPr id="1080" name="CustomShape 272"/>
          <p:cNvSpPr/>
          <p:nvPr/>
        </p:nvSpPr>
        <p:spPr>
          <a:xfrm>
            <a:off x="2793960" y="2678040"/>
            <a:ext cx="837720" cy="1128240"/>
          </a:xfrm>
          <a:prstGeom prst="rect">
            <a:avLst/>
          </a:prstGeom>
          <a:noFill/>
          <a:ln w="17640">
            <a:solidFill>
              <a:srgbClr val="000000"/>
            </a:solidFill>
            <a:miter/>
          </a:ln>
        </p:spPr>
      </p:sp>
      <p:sp>
        <p:nvSpPr>
          <p:cNvPr id="1081" name="CustomShape 273"/>
          <p:cNvSpPr/>
          <p:nvPr/>
        </p:nvSpPr>
        <p:spPr>
          <a:xfrm>
            <a:off x="3693960" y="2678040"/>
            <a:ext cx="837720" cy="1128240"/>
          </a:xfrm>
          <a:prstGeom prst="rect">
            <a:avLst/>
          </a:prstGeom>
          <a:noFill/>
          <a:ln w="17640">
            <a:solidFill>
              <a:srgbClr val="000000"/>
            </a:solidFill>
            <a:miter/>
          </a:ln>
        </p:spPr>
      </p:sp>
      <p:sp>
        <p:nvSpPr>
          <p:cNvPr id="1082" name="CustomShape 274"/>
          <p:cNvSpPr/>
          <p:nvPr/>
        </p:nvSpPr>
        <p:spPr>
          <a:xfrm>
            <a:off x="4594320" y="2678040"/>
            <a:ext cx="848880" cy="1128240"/>
          </a:xfrm>
          <a:prstGeom prst="rect">
            <a:avLst/>
          </a:prstGeom>
          <a:noFill/>
          <a:ln w="17640">
            <a:solidFill>
              <a:srgbClr val="000000"/>
            </a:solidFill>
            <a:miter/>
          </a:ln>
        </p:spPr>
      </p:sp>
      <p:sp>
        <p:nvSpPr>
          <p:cNvPr id="1083" name="CustomShape 275"/>
          <p:cNvSpPr/>
          <p:nvPr/>
        </p:nvSpPr>
        <p:spPr>
          <a:xfrm>
            <a:off x="5516640" y="2678040"/>
            <a:ext cx="837720" cy="1128240"/>
          </a:xfrm>
          <a:prstGeom prst="rect">
            <a:avLst/>
          </a:prstGeom>
          <a:noFill/>
          <a:ln w="17640">
            <a:solidFill>
              <a:srgbClr val="000000"/>
            </a:solidFill>
            <a:miter/>
          </a:ln>
        </p:spPr>
      </p:sp>
      <p:sp>
        <p:nvSpPr>
          <p:cNvPr id="1084" name="CustomShape 276"/>
          <p:cNvSpPr/>
          <p:nvPr/>
        </p:nvSpPr>
        <p:spPr>
          <a:xfrm>
            <a:off x="6426360" y="2676600"/>
            <a:ext cx="826560" cy="1128240"/>
          </a:xfrm>
          <a:prstGeom prst="rect">
            <a:avLst/>
          </a:prstGeom>
          <a:noFill/>
          <a:ln w="17640">
            <a:solidFill>
              <a:srgbClr val="000000"/>
            </a:solidFill>
            <a:miter/>
          </a:ln>
        </p:spPr>
      </p:sp>
      <p:sp>
        <p:nvSpPr>
          <p:cNvPr id="1085" name="CustomShape 277"/>
          <p:cNvSpPr/>
          <p:nvPr/>
        </p:nvSpPr>
        <p:spPr>
          <a:xfrm>
            <a:off x="7315200" y="2676600"/>
            <a:ext cx="837720" cy="1128240"/>
          </a:xfrm>
          <a:prstGeom prst="rect">
            <a:avLst/>
          </a:prstGeom>
          <a:noFill/>
          <a:ln w="17640">
            <a:solidFill>
              <a:srgbClr val="000000"/>
            </a:solidFill>
            <a:miter/>
          </a:ln>
        </p:spPr>
      </p:sp>
      <p:sp>
        <p:nvSpPr>
          <p:cNvPr id="1086" name="TextShape 278"/>
          <p:cNvSpPr txBox="1"/>
          <p:nvPr/>
        </p:nvSpPr>
        <p:spPr>
          <a:xfrm>
            <a:off x="533520" y="4056120"/>
            <a:ext cx="8076960" cy="222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ff0000"/>
                </a:solidFill>
                <a:latin typeface="Times New Roman"/>
              </a:rPr>
              <a:t>Natural idea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Block tree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Use B-tree for </a:t>
            </a:r>
            <a:r>
              <a:rPr lang="en-US" sz="2200">
                <a:solidFill>
                  <a:srgbClr val="3333cc"/>
                </a:solidFill>
                <a:latin typeface="Times New Roman"/>
              </a:rPr>
              <a:t>slab lists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Number of stabbed intervals in large slab list may be small (or zero)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We can be forced to do I/O in each of 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(log</a:t>
            </a:r>
            <a:r>
              <a:rPr i="1" lang="en-US" sz="2200">
                <a:solidFill>
                  <a:srgbClr val="000000"/>
                </a:solidFill>
                <a:latin typeface="Times New Roman"/>
              </a:rPr>
              <a:t> N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 nodes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nodeType="clickEffect" fill="hold">
                      <p:stCondLst>
                        <p:cond delay="indefinite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14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2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nodeType="clickEffect" fill="hold">
                      <p:stCondLst>
                        <p:cond delay="indefinite"/>
                      </p:stCondLst>
                      <p:childTnLst>
                        <p:par>
                          <p:cTn id="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5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12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