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500" r:id="rId2"/>
    <p:sldId id="307" r:id="rId3"/>
    <p:sldId id="412" r:id="rId4"/>
    <p:sldId id="457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4" r:id="rId23"/>
    <p:sldId id="453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09" r:id="rId33"/>
    <p:sldId id="510" r:id="rId34"/>
    <p:sldId id="511" r:id="rId35"/>
    <p:sldId id="512" r:id="rId36"/>
    <p:sldId id="513" r:id="rId37"/>
    <p:sldId id="514" r:id="rId38"/>
    <p:sldId id="515" r:id="rId39"/>
    <p:sldId id="516" r:id="rId40"/>
    <p:sldId id="498" r:id="rId41"/>
  </p:sldIdLst>
  <p:sldSz cx="9144000" cy="6858000" type="screen4x3"/>
  <p:notesSz cx="6811963" cy="9942513"/>
  <p:defaultTextStyle>
    <a:defPPr>
      <a:defRPr lang="en-US"/>
    </a:defPPr>
    <a:lvl1pPr algn="ctr" rtl="0" fontAlgn="base">
      <a:spcBef>
        <a:spcPct val="2000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FFFF00"/>
    <a:srgbClr val="57FF03"/>
    <a:srgbClr val="99FF66"/>
    <a:srgbClr val="66FF99"/>
    <a:srgbClr val="99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75212" autoAdjust="0"/>
  </p:normalViewPr>
  <p:slideViewPr>
    <p:cSldViewPr snapToGrid="0" showGuides="1">
      <p:cViewPr varScale="1">
        <p:scale>
          <a:sx n="77" d="100"/>
          <a:sy n="77" d="100"/>
        </p:scale>
        <p:origin x="1772" y="7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1248" y="-96"/>
      </p:cViewPr>
      <p:guideLst>
        <p:guide orient="horz" pos="3132"/>
        <p:guide pos="2146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1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19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29.wmf"/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1.wmf"/><Relationship Id="rId5" Type="http://schemas.openxmlformats.org/officeDocument/2006/relationships/image" Target="../media/image29.wmf"/><Relationship Id="rId4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0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3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98E30B7E-B7F0-4841-B330-01F545B261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00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586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BE802E5E-26C4-45AA-87C1-81089B7D3C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2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2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2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2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7A991F-3C78-45F7-BE4A-F58F09EAAB18}" type="slidenum">
              <a:rPr lang="en-US" sz="1200" i="0" smtClean="0"/>
              <a:pPr eaLnBrk="1" hangingPunct="1"/>
              <a:t>1</a:t>
            </a:fld>
            <a:endParaRPr lang="en-US" sz="1200" i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0"/>
            <a:r>
              <a:rPr lang="da-DK" dirty="0" smtClean="0"/>
              <a:t>Interval</a:t>
            </a:r>
            <a:r>
              <a:rPr lang="da-DK" baseline="0" dirty="0" smtClean="0"/>
              <a:t>: 5-23 (2*45 min) (base </a:t>
            </a:r>
            <a:r>
              <a:rPr lang="da-DK" baseline="0" dirty="0" err="1" smtClean="0"/>
              <a:t>tree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balanceing</a:t>
            </a:r>
            <a:r>
              <a:rPr lang="da-DK" baseline="0" dirty="0" smtClean="0"/>
              <a:t> start at 16)</a:t>
            </a:r>
          </a:p>
          <a:p>
            <a:pPr lvl="0"/>
            <a:r>
              <a:rPr lang="da-DK" baseline="0" dirty="0" err="1" smtClean="0"/>
              <a:t>Priority</a:t>
            </a:r>
            <a:r>
              <a:rPr lang="da-DK" baseline="0" dirty="0" smtClean="0"/>
              <a:t>: 24-39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427474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46A2B-7242-4D2B-8E05-1F56BA425DA2}" type="slidenum">
              <a:rPr lang="en-US"/>
              <a:pPr/>
              <a:t>13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2641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6B8B8-8939-4FC3-8D4B-7A3CD5F0190C}" type="slidenum">
              <a:rPr lang="en-US"/>
              <a:pPr/>
              <a:t>14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195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02E5E-26C4-45AA-87C1-81089B7D3C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16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34888-2DD8-4CBD-9FCD-BB5EB2579F43}" type="slidenum">
              <a:rPr lang="en-US"/>
              <a:pPr/>
              <a:t>23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90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B50B5-1AAC-40CC-B813-9DDEBDB4DA51}" type="slidenum">
              <a:rPr lang="en-US"/>
              <a:pPr/>
              <a:t>27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Deletes similarly</a:t>
            </a:r>
          </a:p>
        </p:txBody>
      </p:sp>
    </p:spTree>
    <p:extLst>
      <p:ext uri="{BB962C8B-B14F-4D97-AF65-F5344CB8AC3E}">
        <p14:creationId xmlns:p14="http://schemas.microsoft.com/office/powerpoint/2010/main" val="2917377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FBEB-5230-40D9-9586-C65A70986EC8}" type="slidenum">
              <a:rPr lang="en-US"/>
              <a:pPr/>
              <a:t>28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A414D9-5263-4375-BA4D-7FEA5BC6DF78}" type="slidenum">
              <a:rPr lang="en-US"/>
              <a:pPr/>
              <a:t>29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8291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4BF49-013A-4122-B118-04F4BDD03FA4}" type="slidenum">
              <a:rPr lang="en-US"/>
              <a:pPr/>
              <a:t>32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0087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BE4F6-5E44-427D-B10E-609EF77FECF3}" type="slidenum">
              <a:rPr lang="en-US"/>
              <a:pPr/>
              <a:t>35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2256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04905-85C5-4CF6-B589-5EFAC43924C9}" type="slidenum">
              <a:rPr lang="en-US"/>
              <a:pPr/>
              <a:t>36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a-DK"/>
              <a:t>Explain global rebuilding</a:t>
            </a:r>
          </a:p>
        </p:txBody>
      </p:sp>
    </p:spTree>
    <p:extLst>
      <p:ext uri="{BB962C8B-B14F-4D97-AF65-F5344CB8AC3E}">
        <p14:creationId xmlns:p14="http://schemas.microsoft.com/office/powerpoint/2010/main" val="83900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A3805-1775-432C-9E49-80862F9BEB48}" type="slidenum">
              <a:rPr lang="en-US"/>
              <a:pPr/>
              <a:t>2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570630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E1CD7-E7D8-4A4C-BB9E-7E88898A3693}" type="slidenum">
              <a:rPr lang="en-US"/>
              <a:pPr/>
              <a:t>37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806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82677B-DFFC-46F6-8EE1-26986060E8F0}" type="slidenum">
              <a:rPr lang="en-US"/>
              <a:pPr/>
              <a:t>3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75527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02E5E-26C4-45AA-87C1-81089B7D3C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83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AFC740-F4E1-464E-B4EE-F074B2E34491}" type="slidenum">
              <a:rPr lang="en-US"/>
              <a:pPr/>
              <a:t>5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8137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916ECB-553F-49AC-B5FA-91BA0C8A668C}" type="slidenum">
              <a:rPr lang="en-US"/>
              <a:pPr/>
              <a:t>7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2546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397CC-9CA7-446B-9C06-0D3486A4B8EF}" type="slidenum">
              <a:rPr lang="en-US"/>
              <a:pPr/>
              <a:t>8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9962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0915C-4403-4591-A433-D5BD09849E27}" type="slidenum">
              <a:rPr lang="en-US"/>
              <a:pPr/>
              <a:t>11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8924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C8FE9-8E19-420A-84DD-EDCF82B8E132}" type="slidenum">
              <a:rPr lang="en-US"/>
              <a:pPr/>
              <a:t>12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127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Lars Arge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I/O-algorithms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B294E9-8857-4E1B-A0F6-D58C315F19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6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Lars Arge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I/O-algorithms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85057-D459-41DE-84A1-FD51E8801F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1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85800"/>
            <a:ext cx="20193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85800"/>
            <a:ext cx="59055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Lars Arge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I/O-algorithms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82F79-D22F-430A-91DE-4DB46318E7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2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Lars Arge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I/O-algorithms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B296A-956B-482D-A0B3-1010AD13B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1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Lars Arge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I/O-algorithms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9055B-44A9-4A92-94D6-458AAE9FB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6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Lars Arge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I/O-algorithms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3EA8E-AE19-47CC-87C3-8F9A4A42AB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1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Lars Arge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I/O-algorithms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DBD32-DE68-46EA-B857-BA509C1B27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9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Lars Arge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I/O-algorithms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DDDD4-3384-4D04-B9EE-AFB4DD48DE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0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Lars Arge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I/O-algorithms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CC9AB-06BC-4716-B731-FBD2716E95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Lars Arge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I/O-algorithms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99ED2-98B3-44A6-BAF1-EE5FF58318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Lars Arge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I/O-algorithms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DAEEC-DDC9-441F-91FE-6E160164C6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/>
            </a:lvl1pPr>
          </a:lstStyle>
          <a:p>
            <a:r>
              <a:rPr lang="en-US"/>
              <a:t>Lars Arge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0" y="152400"/>
            <a:ext cx="601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r>
              <a:rPr lang="en-US"/>
              <a:t>I/O-algorithms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6C36A413-64EF-4F43-8FA5-8D3FC29AD7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1000" y="609600"/>
            <a:ext cx="8382000" cy="5791200"/>
          </a:xfrm>
          <a:prstGeom prst="flowChartAlternateProcess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Times New Roman" pitchFamily="18" charset="0"/>
        </a:defRPr>
      </a:lvl9pPr>
    </p:titleStyle>
    <p:bodyStyle>
      <a:lvl1pPr marL="227013" indent="-22701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909638" indent="-227013" algn="l" rtl="0" fontAlgn="base">
        <a:spcBef>
          <a:spcPct val="20000"/>
        </a:spcBef>
        <a:spcAft>
          <a:spcPct val="0"/>
        </a:spcAft>
        <a:buChar char="*"/>
        <a:defRPr sz="2200">
          <a:solidFill>
            <a:schemeClr val="tx1"/>
          </a:solidFill>
          <a:latin typeface="+mn-lt"/>
        </a:defRPr>
      </a:lvl3pPr>
      <a:lvl4pPr marL="1250950" indent="-227013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1606550" indent="-2413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063750" indent="-2413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520950" indent="-2413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2978150" indent="-2413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435350" indent="-2413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18.wmf"/><Relationship Id="rId9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8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5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58.bin"/><Relationship Id="rId4" Type="http://schemas.openxmlformats.org/officeDocument/2006/relationships/image" Target="../media/image3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32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3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39.wmf"/><Relationship Id="rId10" Type="http://schemas.openxmlformats.org/officeDocument/2006/relationships/image" Target="../media/image41.wmf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6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6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4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29.wmf"/><Relationship Id="rId3" Type="http://schemas.openxmlformats.org/officeDocument/2006/relationships/image" Target="../media/image32.png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7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771525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I/O-Algorithms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2809875"/>
            <a:ext cx="8229600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b="1" i="0" dirty="0">
                <a:solidFill>
                  <a:schemeClr val="accent2"/>
                </a:solidFill>
              </a:rPr>
              <a:t>Lars </a:t>
            </a:r>
            <a:r>
              <a:rPr lang="en-US" sz="2400" b="1" i="0" dirty="0" err="1">
                <a:solidFill>
                  <a:schemeClr val="accent2"/>
                </a:solidFill>
              </a:rPr>
              <a:t>Arge</a:t>
            </a:r>
            <a:endParaRPr lang="en-US" sz="2400" b="1" i="0" dirty="0">
              <a:solidFill>
                <a:schemeClr val="accent2"/>
              </a:solidFill>
            </a:endParaRPr>
          </a:p>
          <a:p>
            <a:endParaRPr lang="en-US" sz="2400" b="1" i="0" dirty="0"/>
          </a:p>
          <a:p>
            <a:endParaRPr lang="en-US" sz="2400" b="1" i="0" dirty="0"/>
          </a:p>
          <a:p>
            <a:r>
              <a:rPr lang="en-US" i="0" dirty="0" smtClean="0"/>
              <a:t>Fall </a:t>
            </a:r>
            <a:r>
              <a:rPr lang="en-US" i="0" dirty="0" smtClean="0"/>
              <a:t>2015</a:t>
            </a:r>
            <a:endParaRPr lang="en-US" i="0" dirty="0"/>
          </a:p>
          <a:p>
            <a:endParaRPr lang="en-US" i="0" dirty="0"/>
          </a:p>
          <a:p>
            <a:endParaRPr lang="en-US" i="0" dirty="0"/>
          </a:p>
          <a:p>
            <a:r>
              <a:rPr lang="en-US" dirty="0" smtClean="0"/>
              <a:t>September </a:t>
            </a:r>
            <a:r>
              <a:rPr lang="en-US" dirty="0" smtClean="0"/>
              <a:t>29</a:t>
            </a:r>
            <a:r>
              <a:rPr lang="en-US" i="0" dirty="0" smtClean="0"/>
              <a:t>, 2015</a:t>
            </a: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17318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1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1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02AE-C0B9-4857-9609-FB75D602B29D}" type="slidenum">
              <a:rPr lang="en-US"/>
              <a:pPr/>
              <a:t>10</a:t>
            </a:fld>
            <a:endParaRPr lang="en-US"/>
          </a:p>
        </p:txBody>
      </p:sp>
      <p:sp>
        <p:nvSpPr>
          <p:cNvPr id="634882" name="Line 2"/>
          <p:cNvSpPr>
            <a:spLocks noChangeShapeType="1"/>
          </p:cNvSpPr>
          <p:nvPr/>
        </p:nvSpPr>
        <p:spPr bwMode="auto">
          <a:xfrm>
            <a:off x="4568825" y="1554163"/>
            <a:ext cx="0" cy="137477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883" name="Line 3"/>
          <p:cNvSpPr>
            <a:spLocks noChangeShapeType="1"/>
          </p:cNvSpPr>
          <p:nvPr/>
        </p:nvSpPr>
        <p:spPr bwMode="auto">
          <a:xfrm>
            <a:off x="2763838" y="2005013"/>
            <a:ext cx="0" cy="9017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884" name="Line 4"/>
          <p:cNvSpPr>
            <a:spLocks noChangeShapeType="1"/>
          </p:cNvSpPr>
          <p:nvPr/>
        </p:nvSpPr>
        <p:spPr bwMode="auto">
          <a:xfrm>
            <a:off x="6400800" y="2027238"/>
            <a:ext cx="0" cy="87947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885" name="Line 5"/>
          <p:cNvSpPr>
            <a:spLocks noChangeShapeType="1"/>
          </p:cNvSpPr>
          <p:nvPr/>
        </p:nvSpPr>
        <p:spPr bwMode="auto">
          <a:xfrm>
            <a:off x="1857375" y="2455863"/>
            <a:ext cx="0" cy="47307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886" name="Line 6"/>
          <p:cNvSpPr>
            <a:spLocks noChangeShapeType="1"/>
          </p:cNvSpPr>
          <p:nvPr/>
        </p:nvSpPr>
        <p:spPr bwMode="auto">
          <a:xfrm>
            <a:off x="3663950" y="2466975"/>
            <a:ext cx="0" cy="461963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887" name="Line 7"/>
          <p:cNvSpPr>
            <a:spLocks noChangeShapeType="1"/>
          </p:cNvSpPr>
          <p:nvPr/>
        </p:nvSpPr>
        <p:spPr bwMode="auto">
          <a:xfrm>
            <a:off x="5478463" y="2489200"/>
            <a:ext cx="0" cy="4381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888" name="Line 8"/>
          <p:cNvSpPr>
            <a:spLocks noChangeShapeType="1"/>
          </p:cNvSpPr>
          <p:nvPr/>
        </p:nvSpPr>
        <p:spPr bwMode="auto">
          <a:xfrm>
            <a:off x="7285038" y="2478088"/>
            <a:ext cx="0" cy="44926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8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Externalizing Interval Tree</a:t>
            </a:r>
          </a:p>
        </p:txBody>
      </p:sp>
      <p:sp>
        <p:nvSpPr>
          <p:cNvPr id="634890" name="Line 10"/>
          <p:cNvSpPr>
            <a:spLocks noChangeShapeType="1"/>
          </p:cNvSpPr>
          <p:nvPr/>
        </p:nvSpPr>
        <p:spPr bwMode="auto">
          <a:xfrm>
            <a:off x="1685925" y="1316038"/>
            <a:ext cx="3175" cy="111125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891" name="Line 11"/>
          <p:cNvSpPr>
            <a:spLocks noChangeShapeType="1"/>
          </p:cNvSpPr>
          <p:nvPr/>
        </p:nvSpPr>
        <p:spPr bwMode="auto">
          <a:xfrm>
            <a:off x="1765300" y="2508250"/>
            <a:ext cx="5622925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892" name="Line 12"/>
          <p:cNvSpPr>
            <a:spLocks noChangeShapeType="1"/>
          </p:cNvSpPr>
          <p:nvPr/>
        </p:nvSpPr>
        <p:spPr bwMode="auto">
          <a:xfrm flipV="1">
            <a:off x="7467600" y="1316038"/>
            <a:ext cx="3175" cy="111125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893" name="Line 13"/>
          <p:cNvSpPr>
            <a:spLocks noChangeShapeType="1"/>
          </p:cNvSpPr>
          <p:nvPr/>
        </p:nvSpPr>
        <p:spPr bwMode="auto">
          <a:xfrm flipH="1">
            <a:off x="1765300" y="1235075"/>
            <a:ext cx="5622925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894" name="Freeform 14"/>
          <p:cNvSpPr>
            <a:spLocks/>
          </p:cNvSpPr>
          <p:nvPr/>
        </p:nvSpPr>
        <p:spPr bwMode="auto">
          <a:xfrm>
            <a:off x="1685925" y="2427288"/>
            <a:ext cx="79375" cy="80962"/>
          </a:xfrm>
          <a:custGeom>
            <a:avLst/>
            <a:gdLst>
              <a:gd name="T0" fmla="*/ 0 w 202"/>
              <a:gd name="T1" fmla="*/ 0 h 201"/>
              <a:gd name="T2" fmla="*/ 0 w 202"/>
              <a:gd name="T3" fmla="*/ 8 h 201"/>
              <a:gd name="T4" fmla="*/ 1 w 202"/>
              <a:gd name="T5" fmla="*/ 15 h 201"/>
              <a:gd name="T6" fmla="*/ 1 w 202"/>
              <a:gd name="T7" fmla="*/ 21 h 201"/>
              <a:gd name="T8" fmla="*/ 2 w 202"/>
              <a:gd name="T9" fmla="*/ 29 h 201"/>
              <a:gd name="T10" fmla="*/ 3 w 202"/>
              <a:gd name="T11" fmla="*/ 36 h 201"/>
              <a:gd name="T12" fmla="*/ 5 w 202"/>
              <a:gd name="T13" fmla="*/ 43 h 201"/>
              <a:gd name="T14" fmla="*/ 7 w 202"/>
              <a:gd name="T15" fmla="*/ 51 h 201"/>
              <a:gd name="T16" fmla="*/ 8 w 202"/>
              <a:gd name="T17" fmla="*/ 57 h 201"/>
              <a:gd name="T18" fmla="*/ 10 w 202"/>
              <a:gd name="T19" fmla="*/ 64 h 201"/>
              <a:gd name="T20" fmla="*/ 12 w 202"/>
              <a:gd name="T21" fmla="*/ 71 h 201"/>
              <a:gd name="T22" fmla="*/ 16 w 202"/>
              <a:gd name="T23" fmla="*/ 78 h 201"/>
              <a:gd name="T24" fmla="*/ 18 w 202"/>
              <a:gd name="T25" fmla="*/ 84 h 201"/>
              <a:gd name="T26" fmla="*/ 21 w 202"/>
              <a:gd name="T27" fmla="*/ 90 h 201"/>
              <a:gd name="T28" fmla="*/ 25 w 202"/>
              <a:gd name="T29" fmla="*/ 97 h 201"/>
              <a:gd name="T30" fmla="*/ 28 w 202"/>
              <a:gd name="T31" fmla="*/ 104 h 201"/>
              <a:gd name="T32" fmla="*/ 33 w 202"/>
              <a:gd name="T33" fmla="*/ 109 h 201"/>
              <a:gd name="T34" fmla="*/ 36 w 202"/>
              <a:gd name="T35" fmla="*/ 115 h 201"/>
              <a:gd name="T36" fmla="*/ 41 w 202"/>
              <a:gd name="T37" fmla="*/ 120 h 201"/>
              <a:gd name="T38" fmla="*/ 45 w 202"/>
              <a:gd name="T39" fmla="*/ 126 h 201"/>
              <a:gd name="T40" fmla="*/ 50 w 202"/>
              <a:gd name="T41" fmla="*/ 132 h 201"/>
              <a:gd name="T42" fmla="*/ 54 w 202"/>
              <a:gd name="T43" fmla="*/ 137 h 201"/>
              <a:gd name="T44" fmla="*/ 60 w 202"/>
              <a:gd name="T45" fmla="*/ 143 h 201"/>
              <a:gd name="T46" fmla="*/ 64 w 202"/>
              <a:gd name="T47" fmla="*/ 147 h 201"/>
              <a:gd name="T48" fmla="*/ 70 w 202"/>
              <a:gd name="T49" fmla="*/ 152 h 201"/>
              <a:gd name="T50" fmla="*/ 75 w 202"/>
              <a:gd name="T51" fmla="*/ 158 h 201"/>
              <a:gd name="T52" fmla="*/ 81 w 202"/>
              <a:gd name="T53" fmla="*/ 161 h 201"/>
              <a:gd name="T54" fmla="*/ 87 w 202"/>
              <a:gd name="T55" fmla="*/ 165 h 201"/>
              <a:gd name="T56" fmla="*/ 92 w 202"/>
              <a:gd name="T57" fmla="*/ 170 h 201"/>
              <a:gd name="T58" fmla="*/ 99 w 202"/>
              <a:gd name="T59" fmla="*/ 173 h 201"/>
              <a:gd name="T60" fmla="*/ 105 w 202"/>
              <a:gd name="T61" fmla="*/ 177 h 201"/>
              <a:gd name="T62" fmla="*/ 111 w 202"/>
              <a:gd name="T63" fmla="*/ 180 h 201"/>
              <a:gd name="T64" fmla="*/ 118 w 202"/>
              <a:gd name="T65" fmla="*/ 183 h 201"/>
              <a:gd name="T66" fmla="*/ 125 w 202"/>
              <a:gd name="T67" fmla="*/ 186 h 201"/>
              <a:gd name="T68" fmla="*/ 131 w 202"/>
              <a:gd name="T69" fmla="*/ 189 h 201"/>
              <a:gd name="T70" fmla="*/ 137 w 202"/>
              <a:gd name="T71" fmla="*/ 191 h 201"/>
              <a:gd name="T72" fmla="*/ 145 w 202"/>
              <a:gd name="T73" fmla="*/ 193 h 201"/>
              <a:gd name="T74" fmla="*/ 152 w 202"/>
              <a:gd name="T75" fmla="*/ 196 h 201"/>
              <a:gd name="T76" fmla="*/ 159 w 202"/>
              <a:gd name="T77" fmla="*/ 197 h 201"/>
              <a:gd name="T78" fmla="*/ 166 w 202"/>
              <a:gd name="T79" fmla="*/ 198 h 201"/>
              <a:gd name="T80" fmla="*/ 172 w 202"/>
              <a:gd name="T81" fmla="*/ 199 h 201"/>
              <a:gd name="T82" fmla="*/ 180 w 202"/>
              <a:gd name="T83" fmla="*/ 200 h 201"/>
              <a:gd name="T84" fmla="*/ 187 w 202"/>
              <a:gd name="T85" fmla="*/ 201 h 201"/>
              <a:gd name="T86" fmla="*/ 195 w 202"/>
              <a:gd name="T87" fmla="*/ 201 h 201"/>
              <a:gd name="T88" fmla="*/ 202 w 202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0" y="0"/>
                </a:moveTo>
                <a:lnTo>
                  <a:pt x="0" y="8"/>
                </a:lnTo>
                <a:lnTo>
                  <a:pt x="1" y="15"/>
                </a:lnTo>
                <a:lnTo>
                  <a:pt x="1" y="21"/>
                </a:lnTo>
                <a:lnTo>
                  <a:pt x="2" y="29"/>
                </a:lnTo>
                <a:lnTo>
                  <a:pt x="3" y="36"/>
                </a:lnTo>
                <a:lnTo>
                  <a:pt x="5" y="43"/>
                </a:lnTo>
                <a:lnTo>
                  <a:pt x="7" y="51"/>
                </a:lnTo>
                <a:lnTo>
                  <a:pt x="8" y="57"/>
                </a:lnTo>
                <a:lnTo>
                  <a:pt x="10" y="64"/>
                </a:lnTo>
                <a:lnTo>
                  <a:pt x="12" y="71"/>
                </a:lnTo>
                <a:lnTo>
                  <a:pt x="16" y="78"/>
                </a:lnTo>
                <a:lnTo>
                  <a:pt x="18" y="84"/>
                </a:lnTo>
                <a:lnTo>
                  <a:pt x="21" y="90"/>
                </a:lnTo>
                <a:lnTo>
                  <a:pt x="25" y="97"/>
                </a:lnTo>
                <a:lnTo>
                  <a:pt x="28" y="104"/>
                </a:lnTo>
                <a:lnTo>
                  <a:pt x="33" y="109"/>
                </a:lnTo>
                <a:lnTo>
                  <a:pt x="36" y="115"/>
                </a:lnTo>
                <a:lnTo>
                  <a:pt x="41" y="120"/>
                </a:lnTo>
                <a:lnTo>
                  <a:pt x="45" y="126"/>
                </a:lnTo>
                <a:lnTo>
                  <a:pt x="50" y="132"/>
                </a:lnTo>
                <a:lnTo>
                  <a:pt x="54" y="137"/>
                </a:lnTo>
                <a:lnTo>
                  <a:pt x="60" y="143"/>
                </a:lnTo>
                <a:lnTo>
                  <a:pt x="64" y="147"/>
                </a:lnTo>
                <a:lnTo>
                  <a:pt x="70" y="152"/>
                </a:lnTo>
                <a:lnTo>
                  <a:pt x="75" y="158"/>
                </a:lnTo>
                <a:lnTo>
                  <a:pt x="81" y="161"/>
                </a:lnTo>
                <a:lnTo>
                  <a:pt x="87" y="165"/>
                </a:lnTo>
                <a:lnTo>
                  <a:pt x="92" y="170"/>
                </a:lnTo>
                <a:lnTo>
                  <a:pt x="99" y="173"/>
                </a:lnTo>
                <a:lnTo>
                  <a:pt x="105" y="177"/>
                </a:lnTo>
                <a:lnTo>
                  <a:pt x="111" y="180"/>
                </a:lnTo>
                <a:lnTo>
                  <a:pt x="118" y="183"/>
                </a:lnTo>
                <a:lnTo>
                  <a:pt x="125" y="186"/>
                </a:lnTo>
                <a:lnTo>
                  <a:pt x="131" y="189"/>
                </a:lnTo>
                <a:lnTo>
                  <a:pt x="137" y="191"/>
                </a:lnTo>
                <a:lnTo>
                  <a:pt x="145" y="193"/>
                </a:lnTo>
                <a:lnTo>
                  <a:pt x="152" y="196"/>
                </a:lnTo>
                <a:lnTo>
                  <a:pt x="159" y="197"/>
                </a:lnTo>
                <a:lnTo>
                  <a:pt x="166" y="198"/>
                </a:lnTo>
                <a:lnTo>
                  <a:pt x="172" y="199"/>
                </a:lnTo>
                <a:lnTo>
                  <a:pt x="180" y="200"/>
                </a:lnTo>
                <a:lnTo>
                  <a:pt x="187" y="201"/>
                </a:lnTo>
                <a:lnTo>
                  <a:pt x="195" y="201"/>
                </a:lnTo>
                <a:lnTo>
                  <a:pt x="202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895" name="Freeform 15"/>
          <p:cNvSpPr>
            <a:spLocks/>
          </p:cNvSpPr>
          <p:nvPr/>
        </p:nvSpPr>
        <p:spPr bwMode="auto">
          <a:xfrm>
            <a:off x="7388225" y="2427288"/>
            <a:ext cx="79375" cy="80962"/>
          </a:xfrm>
          <a:custGeom>
            <a:avLst/>
            <a:gdLst>
              <a:gd name="T0" fmla="*/ 0 w 202"/>
              <a:gd name="T1" fmla="*/ 201 h 201"/>
              <a:gd name="T2" fmla="*/ 7 w 202"/>
              <a:gd name="T3" fmla="*/ 201 h 201"/>
              <a:gd name="T4" fmla="*/ 15 w 202"/>
              <a:gd name="T5" fmla="*/ 201 h 201"/>
              <a:gd name="T6" fmla="*/ 22 w 202"/>
              <a:gd name="T7" fmla="*/ 200 h 201"/>
              <a:gd name="T8" fmla="*/ 30 w 202"/>
              <a:gd name="T9" fmla="*/ 199 h 201"/>
              <a:gd name="T10" fmla="*/ 36 w 202"/>
              <a:gd name="T11" fmla="*/ 198 h 201"/>
              <a:gd name="T12" fmla="*/ 43 w 202"/>
              <a:gd name="T13" fmla="*/ 197 h 201"/>
              <a:gd name="T14" fmla="*/ 50 w 202"/>
              <a:gd name="T15" fmla="*/ 196 h 201"/>
              <a:gd name="T16" fmla="*/ 57 w 202"/>
              <a:gd name="T17" fmla="*/ 193 h 201"/>
              <a:gd name="T18" fmla="*/ 65 w 202"/>
              <a:gd name="T19" fmla="*/ 191 h 201"/>
              <a:gd name="T20" fmla="*/ 71 w 202"/>
              <a:gd name="T21" fmla="*/ 189 h 201"/>
              <a:gd name="T22" fmla="*/ 77 w 202"/>
              <a:gd name="T23" fmla="*/ 186 h 201"/>
              <a:gd name="T24" fmla="*/ 84 w 202"/>
              <a:gd name="T25" fmla="*/ 183 h 201"/>
              <a:gd name="T26" fmla="*/ 91 w 202"/>
              <a:gd name="T27" fmla="*/ 180 h 201"/>
              <a:gd name="T28" fmla="*/ 97 w 202"/>
              <a:gd name="T29" fmla="*/ 177 h 201"/>
              <a:gd name="T30" fmla="*/ 103 w 202"/>
              <a:gd name="T31" fmla="*/ 173 h 201"/>
              <a:gd name="T32" fmla="*/ 110 w 202"/>
              <a:gd name="T33" fmla="*/ 170 h 201"/>
              <a:gd name="T34" fmla="*/ 115 w 202"/>
              <a:gd name="T35" fmla="*/ 165 h 201"/>
              <a:gd name="T36" fmla="*/ 121 w 202"/>
              <a:gd name="T37" fmla="*/ 161 h 201"/>
              <a:gd name="T38" fmla="*/ 127 w 202"/>
              <a:gd name="T39" fmla="*/ 158 h 201"/>
              <a:gd name="T40" fmla="*/ 132 w 202"/>
              <a:gd name="T41" fmla="*/ 152 h 201"/>
              <a:gd name="T42" fmla="*/ 138 w 202"/>
              <a:gd name="T43" fmla="*/ 147 h 201"/>
              <a:gd name="T44" fmla="*/ 142 w 202"/>
              <a:gd name="T45" fmla="*/ 143 h 201"/>
              <a:gd name="T46" fmla="*/ 148 w 202"/>
              <a:gd name="T47" fmla="*/ 137 h 201"/>
              <a:gd name="T48" fmla="*/ 152 w 202"/>
              <a:gd name="T49" fmla="*/ 132 h 201"/>
              <a:gd name="T50" fmla="*/ 157 w 202"/>
              <a:gd name="T51" fmla="*/ 126 h 201"/>
              <a:gd name="T52" fmla="*/ 161 w 202"/>
              <a:gd name="T53" fmla="*/ 120 h 201"/>
              <a:gd name="T54" fmla="*/ 166 w 202"/>
              <a:gd name="T55" fmla="*/ 115 h 201"/>
              <a:gd name="T56" fmla="*/ 169 w 202"/>
              <a:gd name="T57" fmla="*/ 109 h 201"/>
              <a:gd name="T58" fmla="*/ 174 w 202"/>
              <a:gd name="T59" fmla="*/ 104 h 201"/>
              <a:gd name="T60" fmla="*/ 177 w 202"/>
              <a:gd name="T61" fmla="*/ 97 h 201"/>
              <a:gd name="T62" fmla="*/ 181 w 202"/>
              <a:gd name="T63" fmla="*/ 90 h 201"/>
              <a:gd name="T64" fmla="*/ 184 w 202"/>
              <a:gd name="T65" fmla="*/ 84 h 201"/>
              <a:gd name="T66" fmla="*/ 186 w 202"/>
              <a:gd name="T67" fmla="*/ 78 h 201"/>
              <a:gd name="T68" fmla="*/ 190 w 202"/>
              <a:gd name="T69" fmla="*/ 71 h 201"/>
              <a:gd name="T70" fmla="*/ 192 w 202"/>
              <a:gd name="T71" fmla="*/ 64 h 201"/>
              <a:gd name="T72" fmla="*/ 194 w 202"/>
              <a:gd name="T73" fmla="*/ 57 h 201"/>
              <a:gd name="T74" fmla="*/ 195 w 202"/>
              <a:gd name="T75" fmla="*/ 51 h 201"/>
              <a:gd name="T76" fmla="*/ 197 w 202"/>
              <a:gd name="T77" fmla="*/ 43 h 201"/>
              <a:gd name="T78" fmla="*/ 199 w 202"/>
              <a:gd name="T79" fmla="*/ 36 h 201"/>
              <a:gd name="T80" fmla="*/ 200 w 202"/>
              <a:gd name="T81" fmla="*/ 29 h 201"/>
              <a:gd name="T82" fmla="*/ 201 w 202"/>
              <a:gd name="T83" fmla="*/ 21 h 201"/>
              <a:gd name="T84" fmla="*/ 201 w 202"/>
              <a:gd name="T85" fmla="*/ 15 h 201"/>
              <a:gd name="T86" fmla="*/ 202 w 202"/>
              <a:gd name="T87" fmla="*/ 8 h 201"/>
              <a:gd name="T88" fmla="*/ 202 w 202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0" y="201"/>
                </a:moveTo>
                <a:lnTo>
                  <a:pt x="7" y="201"/>
                </a:lnTo>
                <a:lnTo>
                  <a:pt x="15" y="201"/>
                </a:lnTo>
                <a:lnTo>
                  <a:pt x="22" y="200"/>
                </a:lnTo>
                <a:lnTo>
                  <a:pt x="30" y="199"/>
                </a:lnTo>
                <a:lnTo>
                  <a:pt x="36" y="198"/>
                </a:lnTo>
                <a:lnTo>
                  <a:pt x="43" y="197"/>
                </a:lnTo>
                <a:lnTo>
                  <a:pt x="50" y="196"/>
                </a:lnTo>
                <a:lnTo>
                  <a:pt x="57" y="193"/>
                </a:lnTo>
                <a:lnTo>
                  <a:pt x="65" y="191"/>
                </a:lnTo>
                <a:lnTo>
                  <a:pt x="71" y="189"/>
                </a:lnTo>
                <a:lnTo>
                  <a:pt x="77" y="186"/>
                </a:lnTo>
                <a:lnTo>
                  <a:pt x="84" y="183"/>
                </a:lnTo>
                <a:lnTo>
                  <a:pt x="91" y="180"/>
                </a:lnTo>
                <a:lnTo>
                  <a:pt x="97" y="177"/>
                </a:lnTo>
                <a:lnTo>
                  <a:pt x="103" y="173"/>
                </a:lnTo>
                <a:lnTo>
                  <a:pt x="110" y="170"/>
                </a:lnTo>
                <a:lnTo>
                  <a:pt x="115" y="165"/>
                </a:lnTo>
                <a:lnTo>
                  <a:pt x="121" y="161"/>
                </a:lnTo>
                <a:lnTo>
                  <a:pt x="127" y="158"/>
                </a:lnTo>
                <a:lnTo>
                  <a:pt x="132" y="152"/>
                </a:lnTo>
                <a:lnTo>
                  <a:pt x="138" y="147"/>
                </a:lnTo>
                <a:lnTo>
                  <a:pt x="142" y="143"/>
                </a:lnTo>
                <a:lnTo>
                  <a:pt x="148" y="137"/>
                </a:lnTo>
                <a:lnTo>
                  <a:pt x="152" y="132"/>
                </a:lnTo>
                <a:lnTo>
                  <a:pt x="157" y="126"/>
                </a:lnTo>
                <a:lnTo>
                  <a:pt x="161" y="120"/>
                </a:lnTo>
                <a:lnTo>
                  <a:pt x="166" y="115"/>
                </a:lnTo>
                <a:lnTo>
                  <a:pt x="169" y="109"/>
                </a:lnTo>
                <a:lnTo>
                  <a:pt x="174" y="104"/>
                </a:lnTo>
                <a:lnTo>
                  <a:pt x="177" y="97"/>
                </a:lnTo>
                <a:lnTo>
                  <a:pt x="181" y="90"/>
                </a:lnTo>
                <a:lnTo>
                  <a:pt x="184" y="84"/>
                </a:lnTo>
                <a:lnTo>
                  <a:pt x="186" y="78"/>
                </a:lnTo>
                <a:lnTo>
                  <a:pt x="190" y="71"/>
                </a:lnTo>
                <a:lnTo>
                  <a:pt x="192" y="64"/>
                </a:lnTo>
                <a:lnTo>
                  <a:pt x="194" y="57"/>
                </a:lnTo>
                <a:lnTo>
                  <a:pt x="195" y="51"/>
                </a:lnTo>
                <a:lnTo>
                  <a:pt x="197" y="43"/>
                </a:lnTo>
                <a:lnTo>
                  <a:pt x="199" y="36"/>
                </a:lnTo>
                <a:lnTo>
                  <a:pt x="200" y="29"/>
                </a:lnTo>
                <a:lnTo>
                  <a:pt x="201" y="21"/>
                </a:lnTo>
                <a:lnTo>
                  <a:pt x="201" y="15"/>
                </a:lnTo>
                <a:lnTo>
                  <a:pt x="202" y="8"/>
                </a:lnTo>
                <a:lnTo>
                  <a:pt x="202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896" name="Line 16"/>
          <p:cNvSpPr>
            <a:spLocks noChangeShapeType="1"/>
          </p:cNvSpPr>
          <p:nvPr/>
        </p:nvSpPr>
        <p:spPr bwMode="auto">
          <a:xfrm>
            <a:off x="3671888" y="2392363"/>
            <a:ext cx="153987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897" name="Freeform 17"/>
          <p:cNvSpPr>
            <a:spLocks/>
          </p:cNvSpPr>
          <p:nvPr/>
        </p:nvSpPr>
        <p:spPr bwMode="auto">
          <a:xfrm>
            <a:off x="3743325" y="2465388"/>
            <a:ext cx="82550" cy="84137"/>
          </a:xfrm>
          <a:custGeom>
            <a:avLst/>
            <a:gdLst>
              <a:gd name="T0" fmla="*/ 80 w 202"/>
              <a:gd name="T1" fmla="*/ 0 h 203"/>
              <a:gd name="T2" fmla="*/ 202 w 202"/>
              <a:gd name="T3" fmla="*/ 203 h 203"/>
              <a:gd name="T4" fmla="*/ 0 w 202"/>
              <a:gd name="T5" fmla="*/ 8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03">
                <a:moveTo>
                  <a:pt x="80" y="0"/>
                </a:moveTo>
                <a:lnTo>
                  <a:pt x="202" y="203"/>
                </a:lnTo>
                <a:lnTo>
                  <a:pt x="0" y="8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898" name="Line 18"/>
          <p:cNvSpPr>
            <a:spLocks noChangeShapeType="1"/>
          </p:cNvSpPr>
          <p:nvPr/>
        </p:nvSpPr>
        <p:spPr bwMode="auto">
          <a:xfrm flipH="1">
            <a:off x="1701800" y="2392363"/>
            <a:ext cx="155575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899" name="Freeform 19"/>
          <p:cNvSpPr>
            <a:spLocks/>
          </p:cNvSpPr>
          <p:nvPr/>
        </p:nvSpPr>
        <p:spPr bwMode="auto">
          <a:xfrm>
            <a:off x="1701800" y="2465388"/>
            <a:ext cx="82550" cy="84137"/>
          </a:xfrm>
          <a:custGeom>
            <a:avLst/>
            <a:gdLst>
              <a:gd name="T0" fmla="*/ 202 w 202"/>
              <a:gd name="T1" fmla="*/ 80 h 203"/>
              <a:gd name="T2" fmla="*/ 0 w 202"/>
              <a:gd name="T3" fmla="*/ 203 h 203"/>
              <a:gd name="T4" fmla="*/ 122 w 202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03">
                <a:moveTo>
                  <a:pt x="202" y="80"/>
                </a:moveTo>
                <a:lnTo>
                  <a:pt x="0" y="203"/>
                </a:lnTo>
                <a:lnTo>
                  <a:pt x="122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00" name="Line 20"/>
          <p:cNvSpPr>
            <a:spLocks noChangeShapeType="1"/>
          </p:cNvSpPr>
          <p:nvPr/>
        </p:nvSpPr>
        <p:spPr bwMode="auto">
          <a:xfrm>
            <a:off x="5481638" y="2392363"/>
            <a:ext cx="155575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01" name="Freeform 21"/>
          <p:cNvSpPr>
            <a:spLocks/>
          </p:cNvSpPr>
          <p:nvPr/>
        </p:nvSpPr>
        <p:spPr bwMode="auto">
          <a:xfrm>
            <a:off x="5557838" y="2465388"/>
            <a:ext cx="79375" cy="84137"/>
          </a:xfrm>
          <a:custGeom>
            <a:avLst/>
            <a:gdLst>
              <a:gd name="T0" fmla="*/ 81 w 203"/>
              <a:gd name="T1" fmla="*/ 0 h 203"/>
              <a:gd name="T2" fmla="*/ 203 w 203"/>
              <a:gd name="T3" fmla="*/ 203 h 203"/>
              <a:gd name="T4" fmla="*/ 0 w 203"/>
              <a:gd name="T5" fmla="*/ 8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203">
                <a:moveTo>
                  <a:pt x="81" y="0"/>
                </a:moveTo>
                <a:lnTo>
                  <a:pt x="203" y="203"/>
                </a:lnTo>
                <a:lnTo>
                  <a:pt x="0" y="8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02" name="Line 22"/>
          <p:cNvSpPr>
            <a:spLocks noChangeShapeType="1"/>
          </p:cNvSpPr>
          <p:nvPr/>
        </p:nvSpPr>
        <p:spPr bwMode="auto">
          <a:xfrm flipH="1">
            <a:off x="5327650" y="2392363"/>
            <a:ext cx="153988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03" name="Freeform 23"/>
          <p:cNvSpPr>
            <a:spLocks/>
          </p:cNvSpPr>
          <p:nvPr/>
        </p:nvSpPr>
        <p:spPr bwMode="auto">
          <a:xfrm>
            <a:off x="5327650" y="2465388"/>
            <a:ext cx="82550" cy="84137"/>
          </a:xfrm>
          <a:custGeom>
            <a:avLst/>
            <a:gdLst>
              <a:gd name="T0" fmla="*/ 202 w 202"/>
              <a:gd name="T1" fmla="*/ 80 h 203"/>
              <a:gd name="T2" fmla="*/ 0 w 202"/>
              <a:gd name="T3" fmla="*/ 203 h 203"/>
              <a:gd name="T4" fmla="*/ 122 w 202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03">
                <a:moveTo>
                  <a:pt x="202" y="80"/>
                </a:moveTo>
                <a:lnTo>
                  <a:pt x="0" y="203"/>
                </a:lnTo>
                <a:lnTo>
                  <a:pt x="122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04" name="Line 24"/>
          <p:cNvSpPr>
            <a:spLocks noChangeShapeType="1"/>
          </p:cNvSpPr>
          <p:nvPr/>
        </p:nvSpPr>
        <p:spPr bwMode="auto">
          <a:xfrm>
            <a:off x="1857375" y="2392363"/>
            <a:ext cx="153988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05" name="Freeform 25"/>
          <p:cNvSpPr>
            <a:spLocks/>
          </p:cNvSpPr>
          <p:nvPr/>
        </p:nvSpPr>
        <p:spPr bwMode="auto">
          <a:xfrm>
            <a:off x="1931988" y="2465388"/>
            <a:ext cx="79375" cy="84137"/>
          </a:xfrm>
          <a:custGeom>
            <a:avLst/>
            <a:gdLst>
              <a:gd name="T0" fmla="*/ 81 w 202"/>
              <a:gd name="T1" fmla="*/ 0 h 203"/>
              <a:gd name="T2" fmla="*/ 202 w 202"/>
              <a:gd name="T3" fmla="*/ 203 h 203"/>
              <a:gd name="T4" fmla="*/ 0 w 202"/>
              <a:gd name="T5" fmla="*/ 8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03">
                <a:moveTo>
                  <a:pt x="81" y="0"/>
                </a:moveTo>
                <a:lnTo>
                  <a:pt x="202" y="203"/>
                </a:lnTo>
                <a:lnTo>
                  <a:pt x="0" y="8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06" name="Line 26"/>
          <p:cNvSpPr>
            <a:spLocks noChangeShapeType="1"/>
          </p:cNvSpPr>
          <p:nvPr/>
        </p:nvSpPr>
        <p:spPr bwMode="auto">
          <a:xfrm>
            <a:off x="5481638" y="2333625"/>
            <a:ext cx="4556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07" name="Line 27"/>
          <p:cNvSpPr>
            <a:spLocks noChangeShapeType="1"/>
          </p:cNvSpPr>
          <p:nvPr/>
        </p:nvSpPr>
        <p:spPr bwMode="auto">
          <a:xfrm flipH="1">
            <a:off x="5481638" y="1870075"/>
            <a:ext cx="909637" cy="463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08" name="Line 28"/>
          <p:cNvSpPr>
            <a:spLocks noChangeShapeType="1"/>
          </p:cNvSpPr>
          <p:nvPr/>
        </p:nvSpPr>
        <p:spPr bwMode="auto">
          <a:xfrm flipH="1">
            <a:off x="2762250" y="1409700"/>
            <a:ext cx="18145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09" name="Line 29"/>
          <p:cNvSpPr>
            <a:spLocks noChangeShapeType="1"/>
          </p:cNvSpPr>
          <p:nvPr/>
        </p:nvSpPr>
        <p:spPr bwMode="auto">
          <a:xfrm flipH="1">
            <a:off x="1857375" y="1870075"/>
            <a:ext cx="904875" cy="463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0" name="Line 30"/>
          <p:cNvSpPr>
            <a:spLocks noChangeShapeType="1"/>
          </p:cNvSpPr>
          <p:nvPr/>
        </p:nvSpPr>
        <p:spPr bwMode="auto">
          <a:xfrm>
            <a:off x="1857375" y="2333625"/>
            <a:ext cx="454025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1" name="Line 31"/>
          <p:cNvSpPr>
            <a:spLocks noChangeShapeType="1"/>
          </p:cNvSpPr>
          <p:nvPr/>
        </p:nvSpPr>
        <p:spPr bwMode="auto">
          <a:xfrm>
            <a:off x="4576763" y="1409700"/>
            <a:ext cx="18145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2" name="Line 32"/>
          <p:cNvSpPr>
            <a:spLocks noChangeShapeType="1"/>
          </p:cNvSpPr>
          <p:nvPr/>
        </p:nvSpPr>
        <p:spPr bwMode="auto">
          <a:xfrm>
            <a:off x="2762250" y="1870075"/>
            <a:ext cx="909638" cy="463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3" name="Line 33"/>
          <p:cNvSpPr>
            <a:spLocks noChangeShapeType="1"/>
          </p:cNvSpPr>
          <p:nvPr/>
        </p:nvSpPr>
        <p:spPr bwMode="auto">
          <a:xfrm>
            <a:off x="6391275" y="1870075"/>
            <a:ext cx="904875" cy="463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4" name="Line 34"/>
          <p:cNvSpPr>
            <a:spLocks noChangeShapeType="1"/>
          </p:cNvSpPr>
          <p:nvPr/>
        </p:nvSpPr>
        <p:spPr bwMode="auto">
          <a:xfrm flipH="1">
            <a:off x="1404938" y="2333625"/>
            <a:ext cx="452437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5" name="Line 35"/>
          <p:cNvSpPr>
            <a:spLocks noChangeShapeType="1"/>
          </p:cNvSpPr>
          <p:nvPr/>
        </p:nvSpPr>
        <p:spPr bwMode="auto">
          <a:xfrm flipH="1">
            <a:off x="3216275" y="2333625"/>
            <a:ext cx="4556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6" name="Line 36"/>
          <p:cNvSpPr>
            <a:spLocks noChangeShapeType="1"/>
          </p:cNvSpPr>
          <p:nvPr/>
        </p:nvSpPr>
        <p:spPr bwMode="auto">
          <a:xfrm>
            <a:off x="3671888" y="2333625"/>
            <a:ext cx="45085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7" name="Line 37"/>
          <p:cNvSpPr>
            <a:spLocks noChangeShapeType="1"/>
          </p:cNvSpPr>
          <p:nvPr/>
        </p:nvSpPr>
        <p:spPr bwMode="auto">
          <a:xfrm flipH="1">
            <a:off x="5030788" y="2333625"/>
            <a:ext cx="45085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8" name="Line 38"/>
          <p:cNvSpPr>
            <a:spLocks noChangeShapeType="1"/>
          </p:cNvSpPr>
          <p:nvPr/>
        </p:nvSpPr>
        <p:spPr bwMode="auto">
          <a:xfrm flipH="1">
            <a:off x="6842125" y="2333625"/>
            <a:ext cx="454025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9" name="Line 39"/>
          <p:cNvSpPr>
            <a:spLocks noChangeShapeType="1"/>
          </p:cNvSpPr>
          <p:nvPr/>
        </p:nvSpPr>
        <p:spPr bwMode="auto">
          <a:xfrm>
            <a:off x="7296150" y="2333625"/>
            <a:ext cx="452438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0" name="Line 40"/>
          <p:cNvSpPr>
            <a:spLocks noChangeShapeType="1"/>
          </p:cNvSpPr>
          <p:nvPr/>
        </p:nvSpPr>
        <p:spPr bwMode="auto">
          <a:xfrm flipH="1">
            <a:off x="7142163" y="2392363"/>
            <a:ext cx="153987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1" name="Freeform 41"/>
          <p:cNvSpPr>
            <a:spLocks/>
          </p:cNvSpPr>
          <p:nvPr/>
        </p:nvSpPr>
        <p:spPr bwMode="auto">
          <a:xfrm>
            <a:off x="7142163" y="2465388"/>
            <a:ext cx="79375" cy="84137"/>
          </a:xfrm>
          <a:custGeom>
            <a:avLst/>
            <a:gdLst>
              <a:gd name="T0" fmla="*/ 202 w 202"/>
              <a:gd name="T1" fmla="*/ 80 h 203"/>
              <a:gd name="T2" fmla="*/ 0 w 202"/>
              <a:gd name="T3" fmla="*/ 203 h 203"/>
              <a:gd name="T4" fmla="*/ 121 w 202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03">
                <a:moveTo>
                  <a:pt x="202" y="80"/>
                </a:moveTo>
                <a:lnTo>
                  <a:pt x="0" y="203"/>
                </a:lnTo>
                <a:lnTo>
                  <a:pt x="121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2" name="Line 42"/>
          <p:cNvSpPr>
            <a:spLocks noChangeShapeType="1"/>
          </p:cNvSpPr>
          <p:nvPr/>
        </p:nvSpPr>
        <p:spPr bwMode="auto">
          <a:xfrm>
            <a:off x="7296150" y="2392363"/>
            <a:ext cx="155575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3" name="Freeform 43"/>
          <p:cNvSpPr>
            <a:spLocks/>
          </p:cNvSpPr>
          <p:nvPr/>
        </p:nvSpPr>
        <p:spPr bwMode="auto">
          <a:xfrm>
            <a:off x="7369175" y="2465388"/>
            <a:ext cx="82550" cy="84137"/>
          </a:xfrm>
          <a:custGeom>
            <a:avLst/>
            <a:gdLst>
              <a:gd name="T0" fmla="*/ 80 w 202"/>
              <a:gd name="T1" fmla="*/ 0 h 203"/>
              <a:gd name="T2" fmla="*/ 202 w 202"/>
              <a:gd name="T3" fmla="*/ 203 h 203"/>
              <a:gd name="T4" fmla="*/ 0 w 202"/>
              <a:gd name="T5" fmla="*/ 8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03">
                <a:moveTo>
                  <a:pt x="80" y="0"/>
                </a:moveTo>
                <a:lnTo>
                  <a:pt x="202" y="203"/>
                </a:lnTo>
                <a:lnTo>
                  <a:pt x="0" y="8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4" name="Line 44"/>
          <p:cNvSpPr>
            <a:spLocks noChangeShapeType="1"/>
          </p:cNvSpPr>
          <p:nvPr/>
        </p:nvSpPr>
        <p:spPr bwMode="auto">
          <a:xfrm flipH="1">
            <a:off x="3516313" y="2392363"/>
            <a:ext cx="155575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5" name="Freeform 45"/>
          <p:cNvSpPr>
            <a:spLocks/>
          </p:cNvSpPr>
          <p:nvPr/>
        </p:nvSpPr>
        <p:spPr bwMode="auto">
          <a:xfrm>
            <a:off x="3516313" y="2465388"/>
            <a:ext cx="79375" cy="84137"/>
          </a:xfrm>
          <a:custGeom>
            <a:avLst/>
            <a:gdLst>
              <a:gd name="T0" fmla="*/ 203 w 203"/>
              <a:gd name="T1" fmla="*/ 80 h 203"/>
              <a:gd name="T2" fmla="*/ 0 w 203"/>
              <a:gd name="T3" fmla="*/ 203 h 203"/>
              <a:gd name="T4" fmla="*/ 122 w 203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203">
                <a:moveTo>
                  <a:pt x="203" y="80"/>
                </a:moveTo>
                <a:lnTo>
                  <a:pt x="0" y="203"/>
                </a:lnTo>
                <a:lnTo>
                  <a:pt x="122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6" name="Oval 46"/>
          <p:cNvSpPr>
            <a:spLocks noChangeArrowheads="1"/>
          </p:cNvSpPr>
          <p:nvPr/>
        </p:nvSpPr>
        <p:spPr bwMode="auto">
          <a:xfrm>
            <a:off x="7215188" y="2249488"/>
            <a:ext cx="160337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27" name="Oval 47"/>
          <p:cNvSpPr>
            <a:spLocks noChangeArrowheads="1"/>
          </p:cNvSpPr>
          <p:nvPr/>
        </p:nvSpPr>
        <p:spPr bwMode="auto">
          <a:xfrm>
            <a:off x="5403850" y="2249488"/>
            <a:ext cx="160338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28" name="Oval 48"/>
          <p:cNvSpPr>
            <a:spLocks noChangeArrowheads="1"/>
          </p:cNvSpPr>
          <p:nvPr/>
        </p:nvSpPr>
        <p:spPr bwMode="auto">
          <a:xfrm>
            <a:off x="3584575" y="2244725"/>
            <a:ext cx="161925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29" name="Freeform 49"/>
          <p:cNvSpPr>
            <a:spLocks/>
          </p:cNvSpPr>
          <p:nvPr/>
        </p:nvSpPr>
        <p:spPr bwMode="auto">
          <a:xfrm>
            <a:off x="1573213" y="2568575"/>
            <a:ext cx="227012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  <a:close/>
              </a:path>
            </a:pathLst>
          </a:custGeom>
          <a:solidFill>
            <a:srgbClr val="57FF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0" name="Freeform 50"/>
          <p:cNvSpPr>
            <a:spLocks/>
          </p:cNvSpPr>
          <p:nvPr/>
        </p:nvSpPr>
        <p:spPr bwMode="auto">
          <a:xfrm>
            <a:off x="1573213" y="2568575"/>
            <a:ext cx="227012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</a:path>
            </a:pathLst>
          </a:custGeom>
          <a:solidFill>
            <a:srgbClr val="FFFF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31" name="Freeform 51"/>
          <p:cNvSpPr>
            <a:spLocks/>
          </p:cNvSpPr>
          <p:nvPr/>
        </p:nvSpPr>
        <p:spPr bwMode="auto">
          <a:xfrm>
            <a:off x="1914525" y="2568575"/>
            <a:ext cx="227013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  <a:close/>
              </a:path>
            </a:pathLst>
          </a:custGeom>
          <a:solidFill>
            <a:srgbClr val="57FF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2" name="Freeform 52"/>
          <p:cNvSpPr>
            <a:spLocks/>
          </p:cNvSpPr>
          <p:nvPr/>
        </p:nvSpPr>
        <p:spPr bwMode="auto">
          <a:xfrm>
            <a:off x="1914525" y="2568575"/>
            <a:ext cx="227013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</a:path>
            </a:pathLst>
          </a:custGeom>
          <a:solidFill>
            <a:srgbClr val="FFFF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33" name="Freeform 53"/>
          <p:cNvSpPr>
            <a:spLocks/>
          </p:cNvSpPr>
          <p:nvPr/>
        </p:nvSpPr>
        <p:spPr bwMode="auto">
          <a:xfrm>
            <a:off x="3387725" y="2568575"/>
            <a:ext cx="227013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4" name="Freeform 54"/>
          <p:cNvSpPr>
            <a:spLocks/>
          </p:cNvSpPr>
          <p:nvPr/>
        </p:nvSpPr>
        <p:spPr bwMode="auto">
          <a:xfrm>
            <a:off x="3387725" y="2568575"/>
            <a:ext cx="227013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5" name="Freeform 55"/>
          <p:cNvSpPr>
            <a:spLocks/>
          </p:cNvSpPr>
          <p:nvPr/>
        </p:nvSpPr>
        <p:spPr bwMode="auto">
          <a:xfrm>
            <a:off x="7013575" y="2568575"/>
            <a:ext cx="227013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6" name="Freeform 56"/>
          <p:cNvSpPr>
            <a:spLocks/>
          </p:cNvSpPr>
          <p:nvPr/>
        </p:nvSpPr>
        <p:spPr bwMode="auto">
          <a:xfrm>
            <a:off x="7013575" y="2568575"/>
            <a:ext cx="227013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7" name="Freeform 57"/>
          <p:cNvSpPr>
            <a:spLocks/>
          </p:cNvSpPr>
          <p:nvPr/>
        </p:nvSpPr>
        <p:spPr bwMode="auto">
          <a:xfrm>
            <a:off x="7353300" y="2568575"/>
            <a:ext cx="227013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8" name="Freeform 58"/>
          <p:cNvSpPr>
            <a:spLocks/>
          </p:cNvSpPr>
          <p:nvPr/>
        </p:nvSpPr>
        <p:spPr bwMode="auto">
          <a:xfrm>
            <a:off x="7353300" y="2568575"/>
            <a:ext cx="227013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9" name="Freeform 59"/>
          <p:cNvSpPr>
            <a:spLocks/>
          </p:cNvSpPr>
          <p:nvPr/>
        </p:nvSpPr>
        <p:spPr bwMode="auto">
          <a:xfrm>
            <a:off x="5202238" y="2568575"/>
            <a:ext cx="223837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0" name="Freeform 60"/>
          <p:cNvSpPr>
            <a:spLocks/>
          </p:cNvSpPr>
          <p:nvPr/>
        </p:nvSpPr>
        <p:spPr bwMode="auto">
          <a:xfrm>
            <a:off x="5202238" y="2568575"/>
            <a:ext cx="223837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1" name="Freeform 61"/>
          <p:cNvSpPr>
            <a:spLocks/>
          </p:cNvSpPr>
          <p:nvPr/>
        </p:nvSpPr>
        <p:spPr bwMode="auto">
          <a:xfrm>
            <a:off x="5538788" y="2568575"/>
            <a:ext cx="228600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2" name="Freeform 62"/>
          <p:cNvSpPr>
            <a:spLocks/>
          </p:cNvSpPr>
          <p:nvPr/>
        </p:nvSpPr>
        <p:spPr bwMode="auto">
          <a:xfrm>
            <a:off x="5538788" y="2568575"/>
            <a:ext cx="228600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3" name="Oval 63"/>
          <p:cNvSpPr>
            <a:spLocks noChangeArrowheads="1"/>
          </p:cNvSpPr>
          <p:nvPr/>
        </p:nvSpPr>
        <p:spPr bwMode="auto">
          <a:xfrm>
            <a:off x="1778000" y="2252663"/>
            <a:ext cx="158750" cy="1635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44" name="Freeform 64"/>
          <p:cNvSpPr>
            <a:spLocks/>
          </p:cNvSpPr>
          <p:nvPr/>
        </p:nvSpPr>
        <p:spPr bwMode="auto">
          <a:xfrm>
            <a:off x="3729038" y="2568575"/>
            <a:ext cx="223837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5" name="Freeform 65"/>
          <p:cNvSpPr>
            <a:spLocks/>
          </p:cNvSpPr>
          <p:nvPr/>
        </p:nvSpPr>
        <p:spPr bwMode="auto">
          <a:xfrm>
            <a:off x="3729038" y="2568575"/>
            <a:ext cx="223837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4946" name="Group 66"/>
          <p:cNvGrpSpPr>
            <a:grpSpLocks/>
          </p:cNvGrpSpPr>
          <p:nvPr/>
        </p:nvGrpSpPr>
        <p:grpSpPr bwMode="auto">
          <a:xfrm>
            <a:off x="2489200" y="1927225"/>
            <a:ext cx="4189413" cy="396875"/>
            <a:chOff x="1568" y="1214"/>
            <a:chExt cx="2639" cy="250"/>
          </a:xfrm>
        </p:grpSpPr>
        <p:sp>
          <p:nvSpPr>
            <p:cNvPr id="634947" name="Freeform 67"/>
            <p:cNvSpPr>
              <a:spLocks/>
            </p:cNvSpPr>
            <p:nvPr/>
          </p:nvSpPr>
          <p:spPr bwMode="auto">
            <a:xfrm>
              <a:off x="1645" y="1263"/>
              <a:ext cx="49" cy="51"/>
            </a:xfrm>
            <a:custGeom>
              <a:avLst/>
              <a:gdLst>
                <a:gd name="T0" fmla="*/ 203 w 203"/>
                <a:gd name="T1" fmla="*/ 80 h 203"/>
                <a:gd name="T2" fmla="*/ 0 w 203"/>
                <a:gd name="T3" fmla="*/ 203 h 203"/>
                <a:gd name="T4" fmla="*/ 123 w 203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" h="203">
                  <a:moveTo>
                    <a:pt x="203" y="80"/>
                  </a:moveTo>
                  <a:lnTo>
                    <a:pt x="0" y="203"/>
                  </a:lnTo>
                  <a:lnTo>
                    <a:pt x="123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48" name="Line 68"/>
            <p:cNvSpPr>
              <a:spLocks noChangeShapeType="1"/>
            </p:cNvSpPr>
            <p:nvPr/>
          </p:nvSpPr>
          <p:spPr bwMode="auto">
            <a:xfrm>
              <a:off x="4026" y="1214"/>
              <a:ext cx="95" cy="1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49" name="Line 69"/>
            <p:cNvSpPr>
              <a:spLocks noChangeShapeType="1"/>
            </p:cNvSpPr>
            <p:nvPr/>
          </p:nvSpPr>
          <p:spPr bwMode="auto">
            <a:xfrm flipH="1">
              <a:off x="3929" y="1214"/>
              <a:ext cx="97" cy="1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50" name="Line 70"/>
            <p:cNvSpPr>
              <a:spLocks noChangeShapeType="1"/>
            </p:cNvSpPr>
            <p:nvPr/>
          </p:nvSpPr>
          <p:spPr bwMode="auto">
            <a:xfrm>
              <a:off x="1740" y="1214"/>
              <a:ext cx="97" cy="1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51" name="Line 71"/>
            <p:cNvSpPr>
              <a:spLocks noChangeShapeType="1"/>
            </p:cNvSpPr>
            <p:nvPr/>
          </p:nvSpPr>
          <p:spPr bwMode="auto">
            <a:xfrm flipH="1">
              <a:off x="1645" y="1214"/>
              <a:ext cx="95" cy="1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52" name="Freeform 72"/>
            <p:cNvSpPr>
              <a:spLocks/>
            </p:cNvSpPr>
            <p:nvPr/>
          </p:nvSpPr>
          <p:spPr bwMode="auto">
            <a:xfrm>
              <a:off x="4072" y="1263"/>
              <a:ext cx="49" cy="51"/>
            </a:xfrm>
            <a:custGeom>
              <a:avLst/>
              <a:gdLst>
                <a:gd name="T0" fmla="*/ 80 w 203"/>
                <a:gd name="T1" fmla="*/ 0 h 203"/>
                <a:gd name="T2" fmla="*/ 203 w 203"/>
                <a:gd name="T3" fmla="*/ 203 h 203"/>
                <a:gd name="T4" fmla="*/ 0 w 203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" h="203">
                  <a:moveTo>
                    <a:pt x="80" y="0"/>
                  </a:moveTo>
                  <a:lnTo>
                    <a:pt x="203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53" name="Freeform 73"/>
            <p:cNvSpPr>
              <a:spLocks/>
            </p:cNvSpPr>
            <p:nvPr/>
          </p:nvSpPr>
          <p:spPr bwMode="auto">
            <a:xfrm>
              <a:off x="3929" y="1263"/>
              <a:ext cx="49" cy="51"/>
            </a:xfrm>
            <a:custGeom>
              <a:avLst/>
              <a:gdLst>
                <a:gd name="T0" fmla="*/ 203 w 203"/>
                <a:gd name="T1" fmla="*/ 80 h 203"/>
                <a:gd name="T2" fmla="*/ 0 w 203"/>
                <a:gd name="T3" fmla="*/ 203 h 203"/>
                <a:gd name="T4" fmla="*/ 123 w 203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" h="203">
                  <a:moveTo>
                    <a:pt x="203" y="80"/>
                  </a:moveTo>
                  <a:lnTo>
                    <a:pt x="0" y="203"/>
                  </a:lnTo>
                  <a:lnTo>
                    <a:pt x="123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54" name="Freeform 74"/>
            <p:cNvSpPr>
              <a:spLocks/>
            </p:cNvSpPr>
            <p:nvPr/>
          </p:nvSpPr>
          <p:spPr bwMode="auto">
            <a:xfrm>
              <a:off x="1788" y="1263"/>
              <a:ext cx="49" cy="51"/>
            </a:xfrm>
            <a:custGeom>
              <a:avLst/>
              <a:gdLst>
                <a:gd name="T0" fmla="*/ 80 w 203"/>
                <a:gd name="T1" fmla="*/ 0 h 203"/>
                <a:gd name="T2" fmla="*/ 203 w 203"/>
                <a:gd name="T3" fmla="*/ 203 h 203"/>
                <a:gd name="T4" fmla="*/ 0 w 203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" h="203">
                  <a:moveTo>
                    <a:pt x="80" y="0"/>
                  </a:moveTo>
                  <a:lnTo>
                    <a:pt x="203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55" name="Freeform 75"/>
            <p:cNvSpPr>
              <a:spLocks/>
            </p:cNvSpPr>
            <p:nvPr/>
          </p:nvSpPr>
          <p:spPr bwMode="auto">
            <a:xfrm>
              <a:off x="1568" y="1313"/>
              <a:ext cx="141" cy="147"/>
            </a:xfrm>
            <a:custGeom>
              <a:avLst/>
              <a:gdLst>
                <a:gd name="T0" fmla="*/ 287 w 574"/>
                <a:gd name="T1" fmla="*/ 0 h 575"/>
                <a:gd name="T2" fmla="*/ 574 w 574"/>
                <a:gd name="T3" fmla="*/ 575 h 575"/>
                <a:gd name="T4" fmla="*/ 0 w 574"/>
                <a:gd name="T5" fmla="*/ 575 h 575"/>
                <a:gd name="T6" fmla="*/ 287 w 574"/>
                <a:gd name="T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4" h="575">
                  <a:moveTo>
                    <a:pt x="287" y="0"/>
                  </a:moveTo>
                  <a:lnTo>
                    <a:pt x="574" y="575"/>
                  </a:lnTo>
                  <a:lnTo>
                    <a:pt x="0" y="575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956" name="Freeform 76"/>
            <p:cNvSpPr>
              <a:spLocks/>
            </p:cNvSpPr>
            <p:nvPr/>
          </p:nvSpPr>
          <p:spPr bwMode="auto">
            <a:xfrm>
              <a:off x="1781" y="1313"/>
              <a:ext cx="143" cy="147"/>
            </a:xfrm>
            <a:custGeom>
              <a:avLst/>
              <a:gdLst>
                <a:gd name="T0" fmla="*/ 286 w 573"/>
                <a:gd name="T1" fmla="*/ 0 h 575"/>
                <a:gd name="T2" fmla="*/ 0 w 573"/>
                <a:gd name="T3" fmla="*/ 575 h 575"/>
                <a:gd name="T4" fmla="*/ 573 w 573"/>
                <a:gd name="T5" fmla="*/ 575 h 575"/>
                <a:gd name="T6" fmla="*/ 286 w 573"/>
                <a:gd name="T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575">
                  <a:moveTo>
                    <a:pt x="286" y="0"/>
                  </a:moveTo>
                  <a:lnTo>
                    <a:pt x="0" y="575"/>
                  </a:lnTo>
                  <a:lnTo>
                    <a:pt x="573" y="575"/>
                  </a:lnTo>
                  <a:lnTo>
                    <a:pt x="286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957" name="Freeform 77"/>
            <p:cNvSpPr>
              <a:spLocks/>
            </p:cNvSpPr>
            <p:nvPr/>
          </p:nvSpPr>
          <p:spPr bwMode="auto">
            <a:xfrm>
              <a:off x="3844" y="1317"/>
              <a:ext cx="143" cy="147"/>
            </a:xfrm>
            <a:custGeom>
              <a:avLst/>
              <a:gdLst>
                <a:gd name="T0" fmla="*/ 287 w 573"/>
                <a:gd name="T1" fmla="*/ 0 h 575"/>
                <a:gd name="T2" fmla="*/ 573 w 573"/>
                <a:gd name="T3" fmla="*/ 575 h 575"/>
                <a:gd name="T4" fmla="*/ 0 w 573"/>
                <a:gd name="T5" fmla="*/ 575 h 575"/>
                <a:gd name="T6" fmla="*/ 287 w 573"/>
                <a:gd name="T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575">
                  <a:moveTo>
                    <a:pt x="287" y="0"/>
                  </a:moveTo>
                  <a:lnTo>
                    <a:pt x="573" y="575"/>
                  </a:lnTo>
                  <a:lnTo>
                    <a:pt x="0" y="575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958" name="Freeform 78"/>
            <p:cNvSpPr>
              <a:spLocks/>
            </p:cNvSpPr>
            <p:nvPr/>
          </p:nvSpPr>
          <p:spPr bwMode="auto">
            <a:xfrm>
              <a:off x="4066" y="1317"/>
              <a:ext cx="141" cy="147"/>
            </a:xfrm>
            <a:custGeom>
              <a:avLst/>
              <a:gdLst>
                <a:gd name="T0" fmla="*/ 287 w 574"/>
                <a:gd name="T1" fmla="*/ 0 h 575"/>
                <a:gd name="T2" fmla="*/ 0 w 574"/>
                <a:gd name="T3" fmla="*/ 575 h 575"/>
                <a:gd name="T4" fmla="*/ 574 w 574"/>
                <a:gd name="T5" fmla="*/ 575 h 575"/>
                <a:gd name="T6" fmla="*/ 287 w 574"/>
                <a:gd name="T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4" h="575">
                  <a:moveTo>
                    <a:pt x="287" y="0"/>
                  </a:moveTo>
                  <a:lnTo>
                    <a:pt x="0" y="575"/>
                  </a:lnTo>
                  <a:lnTo>
                    <a:pt x="574" y="575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4959" name="Group 79"/>
          <p:cNvGrpSpPr>
            <a:grpSpLocks/>
          </p:cNvGrpSpPr>
          <p:nvPr/>
        </p:nvGrpSpPr>
        <p:grpSpPr bwMode="auto">
          <a:xfrm>
            <a:off x="4237038" y="1466850"/>
            <a:ext cx="681037" cy="404813"/>
            <a:chOff x="2669" y="924"/>
            <a:chExt cx="429" cy="255"/>
          </a:xfrm>
        </p:grpSpPr>
        <p:sp>
          <p:nvSpPr>
            <p:cNvPr id="634960" name="Freeform 80"/>
            <p:cNvSpPr>
              <a:spLocks/>
            </p:cNvSpPr>
            <p:nvPr/>
          </p:nvSpPr>
          <p:spPr bwMode="auto">
            <a:xfrm>
              <a:off x="2982" y="961"/>
              <a:ext cx="38" cy="59"/>
            </a:xfrm>
            <a:custGeom>
              <a:avLst/>
              <a:gdLst>
                <a:gd name="T0" fmla="*/ 101 w 153"/>
                <a:gd name="T1" fmla="*/ 0 h 232"/>
                <a:gd name="T2" fmla="*/ 153 w 153"/>
                <a:gd name="T3" fmla="*/ 232 h 232"/>
                <a:gd name="T4" fmla="*/ 0 w 153"/>
                <a:gd name="T5" fmla="*/ 5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" h="232">
                  <a:moveTo>
                    <a:pt x="101" y="0"/>
                  </a:moveTo>
                  <a:lnTo>
                    <a:pt x="153" y="232"/>
                  </a:lnTo>
                  <a:lnTo>
                    <a:pt x="0" y="5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1" name="Freeform 81"/>
            <p:cNvSpPr>
              <a:spLocks/>
            </p:cNvSpPr>
            <p:nvPr/>
          </p:nvSpPr>
          <p:spPr bwMode="auto">
            <a:xfrm>
              <a:off x="2746" y="961"/>
              <a:ext cx="38" cy="59"/>
            </a:xfrm>
            <a:custGeom>
              <a:avLst/>
              <a:gdLst>
                <a:gd name="T0" fmla="*/ 153 w 153"/>
                <a:gd name="T1" fmla="*/ 52 h 232"/>
                <a:gd name="T2" fmla="*/ 0 w 153"/>
                <a:gd name="T3" fmla="*/ 232 h 232"/>
                <a:gd name="T4" fmla="*/ 52 w 153"/>
                <a:gd name="T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" h="232">
                  <a:moveTo>
                    <a:pt x="153" y="52"/>
                  </a:moveTo>
                  <a:lnTo>
                    <a:pt x="0" y="232"/>
                  </a:lnTo>
                  <a:lnTo>
                    <a:pt x="5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2" name="Freeform 82"/>
            <p:cNvSpPr>
              <a:spLocks/>
            </p:cNvSpPr>
            <p:nvPr/>
          </p:nvSpPr>
          <p:spPr bwMode="auto">
            <a:xfrm>
              <a:off x="2746" y="924"/>
              <a:ext cx="137" cy="96"/>
            </a:xfrm>
            <a:custGeom>
              <a:avLst/>
              <a:gdLst>
                <a:gd name="T0" fmla="*/ 551 w 551"/>
                <a:gd name="T1" fmla="*/ 0 h 379"/>
                <a:gd name="T2" fmla="*/ 119 w 551"/>
                <a:gd name="T3" fmla="*/ 144 h 379"/>
                <a:gd name="T4" fmla="*/ 0 w 551"/>
                <a:gd name="T5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1" h="379">
                  <a:moveTo>
                    <a:pt x="551" y="0"/>
                  </a:moveTo>
                  <a:lnTo>
                    <a:pt x="119" y="144"/>
                  </a:lnTo>
                  <a:lnTo>
                    <a:pt x="0" y="37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3" name="Freeform 83"/>
            <p:cNvSpPr>
              <a:spLocks/>
            </p:cNvSpPr>
            <p:nvPr/>
          </p:nvSpPr>
          <p:spPr bwMode="auto">
            <a:xfrm>
              <a:off x="2883" y="924"/>
              <a:ext cx="137" cy="96"/>
            </a:xfrm>
            <a:custGeom>
              <a:avLst/>
              <a:gdLst>
                <a:gd name="T0" fmla="*/ 0 w 549"/>
                <a:gd name="T1" fmla="*/ 0 h 379"/>
                <a:gd name="T2" fmla="*/ 430 w 549"/>
                <a:gd name="T3" fmla="*/ 144 h 379"/>
                <a:gd name="T4" fmla="*/ 549 w 549"/>
                <a:gd name="T5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9" h="379">
                  <a:moveTo>
                    <a:pt x="0" y="0"/>
                  </a:moveTo>
                  <a:lnTo>
                    <a:pt x="430" y="144"/>
                  </a:lnTo>
                  <a:lnTo>
                    <a:pt x="549" y="37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4" name="Freeform 84"/>
            <p:cNvSpPr>
              <a:spLocks/>
            </p:cNvSpPr>
            <p:nvPr/>
          </p:nvSpPr>
          <p:spPr bwMode="auto">
            <a:xfrm>
              <a:off x="2669" y="1035"/>
              <a:ext cx="143" cy="144"/>
            </a:xfrm>
            <a:custGeom>
              <a:avLst/>
              <a:gdLst>
                <a:gd name="T0" fmla="*/ 288 w 575"/>
                <a:gd name="T1" fmla="*/ 0 h 574"/>
                <a:gd name="T2" fmla="*/ 0 w 575"/>
                <a:gd name="T3" fmla="*/ 574 h 574"/>
                <a:gd name="T4" fmla="*/ 575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0" y="574"/>
                  </a:lnTo>
                  <a:lnTo>
                    <a:pt x="575" y="574"/>
                  </a:lnTo>
                  <a:lnTo>
                    <a:pt x="288" y="0"/>
                  </a:lnTo>
                </a:path>
              </a:pathLst>
            </a:custGeom>
            <a:solidFill>
              <a:srgbClr val="FF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965" name="Freeform 85"/>
            <p:cNvSpPr>
              <a:spLocks/>
            </p:cNvSpPr>
            <p:nvPr/>
          </p:nvSpPr>
          <p:spPr bwMode="auto">
            <a:xfrm>
              <a:off x="2955" y="1035"/>
              <a:ext cx="143" cy="144"/>
            </a:xfrm>
            <a:custGeom>
              <a:avLst/>
              <a:gdLst>
                <a:gd name="T0" fmla="*/ 287 w 575"/>
                <a:gd name="T1" fmla="*/ 0 h 574"/>
                <a:gd name="T2" fmla="*/ 0 w 575"/>
                <a:gd name="T3" fmla="*/ 574 h 574"/>
                <a:gd name="T4" fmla="*/ 575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0" y="574"/>
                  </a:lnTo>
                  <a:lnTo>
                    <a:pt x="575" y="574"/>
                  </a:lnTo>
                  <a:lnTo>
                    <a:pt x="287" y="0"/>
                  </a:lnTo>
                </a:path>
              </a:pathLst>
            </a:custGeom>
            <a:solidFill>
              <a:srgbClr val="FF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66" name="Rectangle 86"/>
          <p:cNvSpPr>
            <a:spLocks noChangeArrowheads="1"/>
          </p:cNvSpPr>
          <p:nvPr/>
        </p:nvSpPr>
        <p:spPr bwMode="auto">
          <a:xfrm>
            <a:off x="1581150" y="1273175"/>
            <a:ext cx="5991225" cy="1192213"/>
          </a:xfrm>
          <a:prstGeom prst="rect">
            <a:avLst/>
          </a:prstGeom>
          <a:noFill/>
          <a:ln w="17463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4967" name="Group 87"/>
          <p:cNvGrpSpPr>
            <a:grpSpLocks/>
          </p:cNvGrpSpPr>
          <p:nvPr/>
        </p:nvGrpSpPr>
        <p:grpSpPr bwMode="auto">
          <a:xfrm>
            <a:off x="2538413" y="2890838"/>
            <a:ext cx="3629025" cy="115887"/>
            <a:chOff x="1596" y="2305"/>
            <a:chExt cx="2286" cy="73"/>
          </a:xfrm>
        </p:grpSpPr>
        <p:sp>
          <p:nvSpPr>
            <p:cNvPr id="634968" name="Line 88"/>
            <p:cNvSpPr>
              <a:spLocks noChangeShapeType="1"/>
            </p:cNvSpPr>
            <p:nvPr/>
          </p:nvSpPr>
          <p:spPr bwMode="auto">
            <a:xfrm>
              <a:off x="1596" y="2347"/>
              <a:ext cx="2284" cy="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9" name="Line 89"/>
            <p:cNvSpPr>
              <a:spLocks noChangeShapeType="1"/>
            </p:cNvSpPr>
            <p:nvPr/>
          </p:nvSpPr>
          <p:spPr bwMode="auto">
            <a:xfrm>
              <a:off x="1596" y="2305"/>
              <a:ext cx="2" cy="7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70" name="Line 90"/>
            <p:cNvSpPr>
              <a:spLocks noChangeShapeType="1"/>
            </p:cNvSpPr>
            <p:nvPr/>
          </p:nvSpPr>
          <p:spPr bwMode="auto">
            <a:xfrm>
              <a:off x="3880" y="2305"/>
              <a:ext cx="2" cy="7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71" name="Rectangle 91"/>
          <p:cNvSpPr>
            <a:spLocks noGrp="1" noChangeArrowheads="1"/>
          </p:cNvSpPr>
          <p:nvPr>
            <p:ph type="body" idx="1"/>
          </p:nvPr>
        </p:nvSpPr>
        <p:spPr>
          <a:xfrm>
            <a:off x="533400" y="3697288"/>
            <a:ext cx="8077200" cy="255111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Idea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Decrease fan-out to             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dirty="0"/>
              <a:t>height remains </a:t>
            </a:r>
          </a:p>
          <a:p>
            <a:pPr lvl="1"/>
            <a:r>
              <a:rPr lang="en-US" dirty="0"/>
              <a:t>             slabs define          </a:t>
            </a:r>
            <a:r>
              <a:rPr lang="en-US" dirty="0" err="1">
                <a:solidFill>
                  <a:srgbClr val="57FF03"/>
                </a:solidFill>
              </a:rPr>
              <a:t>multislabs</a:t>
            </a:r>
            <a:endParaRPr lang="en-US" dirty="0">
              <a:solidFill>
                <a:srgbClr val="57FF03"/>
              </a:solidFill>
            </a:endParaRPr>
          </a:p>
          <a:p>
            <a:pPr lvl="1"/>
            <a:r>
              <a:rPr lang="en-US" dirty="0"/>
              <a:t>Interval stored in two slab lists (as before) and one </a:t>
            </a:r>
            <a:r>
              <a:rPr lang="en-US" dirty="0" err="1">
                <a:solidFill>
                  <a:srgbClr val="57FF03"/>
                </a:solidFill>
              </a:rPr>
              <a:t>multislab</a:t>
            </a:r>
            <a:r>
              <a:rPr lang="en-US" dirty="0">
                <a:solidFill>
                  <a:srgbClr val="57FF03"/>
                </a:solidFill>
              </a:rPr>
              <a:t> list</a:t>
            </a:r>
          </a:p>
          <a:p>
            <a:pPr lvl="1"/>
            <a:r>
              <a:rPr lang="en-US" dirty="0"/>
              <a:t>Intervals in small </a:t>
            </a:r>
            <a:r>
              <a:rPr lang="en-US" dirty="0" err="1"/>
              <a:t>multislab</a:t>
            </a:r>
            <a:r>
              <a:rPr lang="en-US" dirty="0"/>
              <a:t> lists collected in </a:t>
            </a:r>
            <a:r>
              <a:rPr lang="en-US" dirty="0">
                <a:solidFill>
                  <a:srgbClr val="FF0000"/>
                </a:solidFill>
              </a:rPr>
              <a:t>underflow structure</a:t>
            </a:r>
          </a:p>
          <a:p>
            <a:pPr lvl="1"/>
            <a:r>
              <a:rPr lang="en-US" dirty="0"/>
              <a:t>Query answered in </a:t>
            </a:r>
            <a:r>
              <a:rPr lang="en-US" i="1" dirty="0"/>
              <a:t>v</a:t>
            </a:r>
            <a:r>
              <a:rPr lang="en-US" dirty="0"/>
              <a:t> by looking at </a:t>
            </a:r>
            <a:r>
              <a:rPr lang="en-US" i="1" dirty="0"/>
              <a:t>2</a:t>
            </a:r>
            <a:r>
              <a:rPr lang="en-US" dirty="0"/>
              <a:t> slab lists and not </a:t>
            </a:r>
            <a:r>
              <a:rPr lang="en-US" i="1" dirty="0"/>
              <a:t>O</a:t>
            </a:r>
            <a:r>
              <a:rPr lang="en-US" dirty="0"/>
              <a:t>(log</a:t>
            </a:r>
            <a:r>
              <a:rPr lang="en-US" i="1" dirty="0"/>
              <a:t> 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endParaRPr lang="en-US" dirty="0"/>
          </a:p>
        </p:txBody>
      </p:sp>
      <p:grpSp>
        <p:nvGrpSpPr>
          <p:cNvPr id="634972" name="Group 92"/>
          <p:cNvGrpSpPr>
            <a:grpSpLocks/>
          </p:cNvGrpSpPr>
          <p:nvPr/>
        </p:nvGrpSpPr>
        <p:grpSpPr bwMode="auto">
          <a:xfrm>
            <a:off x="3382963" y="4065588"/>
            <a:ext cx="4305300" cy="508000"/>
            <a:chOff x="2131" y="2561"/>
            <a:chExt cx="2712" cy="320"/>
          </a:xfrm>
        </p:grpSpPr>
        <p:graphicFrame>
          <p:nvGraphicFramePr>
            <p:cNvPr id="634973" name="Object 93"/>
            <p:cNvGraphicFramePr>
              <a:graphicFrameLocks noChangeAspect="1"/>
            </p:cNvGraphicFramePr>
            <p:nvPr/>
          </p:nvGraphicFramePr>
          <p:xfrm>
            <a:off x="2131" y="2561"/>
            <a:ext cx="58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83" name="Equation" r:id="rId3" imgW="419040" imgH="228600" progId="Equation.3">
                    <p:embed/>
                  </p:oleObj>
                </mc:Choice>
                <mc:Fallback>
                  <p:oleObj name="Equation" r:id="rId3" imgW="419040" imgH="22860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" y="2561"/>
                          <a:ext cx="58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74" name="Object 94"/>
            <p:cNvGraphicFramePr>
              <a:graphicFrameLocks noChangeAspect="1"/>
            </p:cNvGraphicFramePr>
            <p:nvPr/>
          </p:nvGraphicFramePr>
          <p:xfrm>
            <a:off x="4006" y="2612"/>
            <a:ext cx="83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84" name="Equation" r:id="rId5" imgW="596880" imgH="190440" progId="Equation.3">
                    <p:embed/>
                  </p:oleObj>
                </mc:Choice>
                <mc:Fallback>
                  <p:oleObj name="Equation" r:id="rId5" imgW="596880" imgH="190440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6" y="2612"/>
                          <a:ext cx="837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75" name="Object 95"/>
          <p:cNvGraphicFramePr>
            <a:graphicFrameLocks noChangeAspect="1"/>
          </p:cNvGraphicFramePr>
          <p:nvPr/>
        </p:nvGraphicFramePr>
        <p:xfrm>
          <a:off x="1168400" y="4454525"/>
          <a:ext cx="933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5" name="Equation" r:id="rId7" imgW="419040" imgH="228600" progId="Equation.3">
                  <p:embed/>
                </p:oleObj>
              </mc:Choice>
              <mc:Fallback>
                <p:oleObj name="Equation" r:id="rId7" imgW="419040" imgH="2286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454525"/>
                        <a:ext cx="9334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6" name="Object 96"/>
          <p:cNvGraphicFramePr>
            <a:graphicFrameLocks noChangeAspect="1"/>
          </p:cNvGraphicFramePr>
          <p:nvPr/>
        </p:nvGraphicFramePr>
        <p:xfrm>
          <a:off x="3424238" y="4535488"/>
          <a:ext cx="7080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6" name="Equation" r:id="rId8" imgW="317160" imgH="190440" progId="Equation.3">
                  <p:embed/>
                </p:oleObj>
              </mc:Choice>
              <mc:Fallback>
                <p:oleObj name="Equation" r:id="rId8" imgW="317160" imgH="19044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4535488"/>
                        <a:ext cx="7080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7" name="Object 97"/>
          <p:cNvGraphicFramePr>
            <a:graphicFrameLocks noChangeAspect="1"/>
          </p:cNvGraphicFramePr>
          <p:nvPr/>
        </p:nvGraphicFramePr>
        <p:xfrm>
          <a:off x="704850" y="2370138"/>
          <a:ext cx="7699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7" name="Equation" r:id="rId10" imgW="419040" imgH="228600" progId="Equation.3">
                  <p:embed/>
                </p:oleObj>
              </mc:Choice>
              <mc:Fallback>
                <p:oleObj name="Equation" r:id="rId10" imgW="419040" imgH="2286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370138"/>
                        <a:ext cx="7699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78" name="Group 98"/>
          <p:cNvGrpSpPr>
            <a:grpSpLocks/>
          </p:cNvGrpSpPr>
          <p:nvPr/>
        </p:nvGrpSpPr>
        <p:grpSpPr bwMode="auto">
          <a:xfrm>
            <a:off x="2765425" y="3087688"/>
            <a:ext cx="3979863" cy="382587"/>
            <a:chOff x="1742" y="1945"/>
            <a:chExt cx="2507" cy="241"/>
          </a:xfrm>
        </p:grpSpPr>
        <p:sp>
          <p:nvSpPr>
            <p:cNvPr id="634979" name="Line 99"/>
            <p:cNvSpPr>
              <a:spLocks noChangeShapeType="1"/>
            </p:cNvSpPr>
            <p:nvPr/>
          </p:nvSpPr>
          <p:spPr bwMode="auto">
            <a:xfrm flipV="1">
              <a:off x="1742" y="2006"/>
              <a:ext cx="1714" cy="0"/>
            </a:xfrm>
            <a:prstGeom prst="line">
              <a:avLst/>
            </a:prstGeom>
            <a:noFill/>
            <a:ln w="17463">
              <a:solidFill>
                <a:srgbClr val="57FF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80" name="Line 100"/>
            <p:cNvSpPr>
              <a:spLocks noChangeShapeType="1"/>
            </p:cNvSpPr>
            <p:nvPr/>
          </p:nvSpPr>
          <p:spPr bwMode="auto">
            <a:xfrm flipH="1" flipV="1">
              <a:off x="1745" y="1947"/>
              <a:ext cx="1" cy="65"/>
            </a:xfrm>
            <a:prstGeom prst="line">
              <a:avLst/>
            </a:prstGeom>
            <a:noFill/>
            <a:ln w="17463">
              <a:solidFill>
                <a:srgbClr val="57FF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81" name="Line 101"/>
            <p:cNvSpPr>
              <a:spLocks noChangeShapeType="1"/>
            </p:cNvSpPr>
            <p:nvPr/>
          </p:nvSpPr>
          <p:spPr bwMode="auto">
            <a:xfrm flipH="1" flipV="1">
              <a:off x="3450" y="1945"/>
              <a:ext cx="1" cy="65"/>
            </a:xfrm>
            <a:prstGeom prst="line">
              <a:avLst/>
            </a:prstGeom>
            <a:noFill/>
            <a:ln w="17463">
              <a:solidFill>
                <a:srgbClr val="57FF0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82" name="Text Box 102"/>
            <p:cNvSpPr txBox="1">
              <a:spLocks noChangeArrowheads="1"/>
            </p:cNvSpPr>
            <p:nvPr/>
          </p:nvSpPr>
          <p:spPr bwMode="auto">
            <a:xfrm>
              <a:off x="3597" y="1955"/>
              <a:ext cx="6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7463" algn="ctr">
                  <a:solidFill>
                    <a:srgbClr val="57FF0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27013" indent="-227013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1800"/>
                <a:t>multislab</a:t>
              </a:r>
            </a:p>
          </p:txBody>
        </p:sp>
        <p:sp>
          <p:nvSpPr>
            <p:cNvPr id="634983" name="Line 103"/>
            <p:cNvSpPr>
              <a:spLocks noChangeShapeType="1"/>
            </p:cNvSpPr>
            <p:nvPr/>
          </p:nvSpPr>
          <p:spPr bwMode="auto">
            <a:xfrm flipH="1" flipV="1">
              <a:off x="3456" y="2040"/>
              <a:ext cx="153" cy="49"/>
            </a:xfrm>
            <a:prstGeom prst="line">
              <a:avLst/>
            </a:prstGeom>
            <a:noFill/>
            <a:ln w="17463">
              <a:solidFill>
                <a:srgbClr val="57FF03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84" name="Oval 104"/>
          <p:cNvSpPr>
            <a:spLocks noChangeArrowheads="1"/>
          </p:cNvSpPr>
          <p:nvPr/>
        </p:nvSpPr>
        <p:spPr bwMode="auto">
          <a:xfrm>
            <a:off x="4497388" y="1325563"/>
            <a:ext cx="158750" cy="1635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34985" name="Group 105"/>
          <p:cNvGrpSpPr>
            <a:grpSpLocks/>
          </p:cNvGrpSpPr>
          <p:nvPr/>
        </p:nvGrpSpPr>
        <p:grpSpPr bwMode="auto">
          <a:xfrm>
            <a:off x="4230688" y="2379663"/>
            <a:ext cx="681037" cy="404812"/>
            <a:chOff x="2669" y="924"/>
            <a:chExt cx="429" cy="255"/>
          </a:xfrm>
        </p:grpSpPr>
        <p:sp>
          <p:nvSpPr>
            <p:cNvPr id="634986" name="Freeform 106"/>
            <p:cNvSpPr>
              <a:spLocks/>
            </p:cNvSpPr>
            <p:nvPr/>
          </p:nvSpPr>
          <p:spPr bwMode="auto">
            <a:xfrm>
              <a:off x="2982" y="961"/>
              <a:ext cx="38" cy="59"/>
            </a:xfrm>
            <a:custGeom>
              <a:avLst/>
              <a:gdLst>
                <a:gd name="T0" fmla="*/ 101 w 153"/>
                <a:gd name="T1" fmla="*/ 0 h 232"/>
                <a:gd name="T2" fmla="*/ 153 w 153"/>
                <a:gd name="T3" fmla="*/ 232 h 232"/>
                <a:gd name="T4" fmla="*/ 0 w 153"/>
                <a:gd name="T5" fmla="*/ 5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" h="232">
                  <a:moveTo>
                    <a:pt x="101" y="0"/>
                  </a:moveTo>
                  <a:lnTo>
                    <a:pt x="153" y="232"/>
                  </a:lnTo>
                  <a:lnTo>
                    <a:pt x="0" y="5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87" name="Freeform 107"/>
            <p:cNvSpPr>
              <a:spLocks/>
            </p:cNvSpPr>
            <p:nvPr/>
          </p:nvSpPr>
          <p:spPr bwMode="auto">
            <a:xfrm>
              <a:off x="2746" y="961"/>
              <a:ext cx="38" cy="59"/>
            </a:xfrm>
            <a:custGeom>
              <a:avLst/>
              <a:gdLst>
                <a:gd name="T0" fmla="*/ 153 w 153"/>
                <a:gd name="T1" fmla="*/ 52 h 232"/>
                <a:gd name="T2" fmla="*/ 0 w 153"/>
                <a:gd name="T3" fmla="*/ 232 h 232"/>
                <a:gd name="T4" fmla="*/ 52 w 153"/>
                <a:gd name="T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" h="232">
                  <a:moveTo>
                    <a:pt x="153" y="52"/>
                  </a:moveTo>
                  <a:lnTo>
                    <a:pt x="0" y="232"/>
                  </a:lnTo>
                  <a:lnTo>
                    <a:pt x="5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88" name="Freeform 108"/>
            <p:cNvSpPr>
              <a:spLocks/>
            </p:cNvSpPr>
            <p:nvPr/>
          </p:nvSpPr>
          <p:spPr bwMode="auto">
            <a:xfrm>
              <a:off x="2746" y="924"/>
              <a:ext cx="137" cy="96"/>
            </a:xfrm>
            <a:custGeom>
              <a:avLst/>
              <a:gdLst>
                <a:gd name="T0" fmla="*/ 551 w 551"/>
                <a:gd name="T1" fmla="*/ 0 h 379"/>
                <a:gd name="T2" fmla="*/ 119 w 551"/>
                <a:gd name="T3" fmla="*/ 144 h 379"/>
                <a:gd name="T4" fmla="*/ 0 w 551"/>
                <a:gd name="T5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1" h="379">
                  <a:moveTo>
                    <a:pt x="551" y="0"/>
                  </a:moveTo>
                  <a:lnTo>
                    <a:pt x="119" y="144"/>
                  </a:lnTo>
                  <a:lnTo>
                    <a:pt x="0" y="37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89" name="Freeform 109"/>
            <p:cNvSpPr>
              <a:spLocks/>
            </p:cNvSpPr>
            <p:nvPr/>
          </p:nvSpPr>
          <p:spPr bwMode="auto">
            <a:xfrm>
              <a:off x="2883" y="924"/>
              <a:ext cx="137" cy="96"/>
            </a:xfrm>
            <a:custGeom>
              <a:avLst/>
              <a:gdLst>
                <a:gd name="T0" fmla="*/ 0 w 549"/>
                <a:gd name="T1" fmla="*/ 0 h 379"/>
                <a:gd name="T2" fmla="*/ 430 w 549"/>
                <a:gd name="T3" fmla="*/ 144 h 379"/>
                <a:gd name="T4" fmla="*/ 549 w 549"/>
                <a:gd name="T5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9" h="379">
                  <a:moveTo>
                    <a:pt x="0" y="0"/>
                  </a:moveTo>
                  <a:lnTo>
                    <a:pt x="430" y="144"/>
                  </a:lnTo>
                  <a:lnTo>
                    <a:pt x="549" y="37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0" name="Freeform 110"/>
            <p:cNvSpPr>
              <a:spLocks/>
            </p:cNvSpPr>
            <p:nvPr/>
          </p:nvSpPr>
          <p:spPr bwMode="auto">
            <a:xfrm>
              <a:off x="2669" y="1035"/>
              <a:ext cx="143" cy="144"/>
            </a:xfrm>
            <a:custGeom>
              <a:avLst/>
              <a:gdLst>
                <a:gd name="T0" fmla="*/ 288 w 575"/>
                <a:gd name="T1" fmla="*/ 0 h 574"/>
                <a:gd name="T2" fmla="*/ 0 w 575"/>
                <a:gd name="T3" fmla="*/ 574 h 574"/>
                <a:gd name="T4" fmla="*/ 575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0" y="574"/>
                  </a:lnTo>
                  <a:lnTo>
                    <a:pt x="575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991" name="Freeform 111"/>
            <p:cNvSpPr>
              <a:spLocks/>
            </p:cNvSpPr>
            <p:nvPr/>
          </p:nvSpPr>
          <p:spPr bwMode="auto">
            <a:xfrm>
              <a:off x="2955" y="1035"/>
              <a:ext cx="143" cy="144"/>
            </a:xfrm>
            <a:custGeom>
              <a:avLst/>
              <a:gdLst>
                <a:gd name="T0" fmla="*/ 287 w 575"/>
                <a:gd name="T1" fmla="*/ 0 h 574"/>
                <a:gd name="T2" fmla="*/ 0 w 575"/>
                <a:gd name="T3" fmla="*/ 574 h 574"/>
                <a:gd name="T4" fmla="*/ 575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0" y="574"/>
                  </a:lnTo>
                  <a:lnTo>
                    <a:pt x="575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4992" name="Group 112"/>
          <p:cNvGrpSpPr>
            <a:grpSpLocks/>
          </p:cNvGrpSpPr>
          <p:nvPr/>
        </p:nvGrpSpPr>
        <p:grpSpPr bwMode="auto">
          <a:xfrm>
            <a:off x="2489200" y="2389188"/>
            <a:ext cx="4189413" cy="396875"/>
            <a:chOff x="1568" y="1214"/>
            <a:chExt cx="2639" cy="250"/>
          </a:xfrm>
        </p:grpSpPr>
        <p:sp>
          <p:nvSpPr>
            <p:cNvPr id="634993" name="Freeform 113"/>
            <p:cNvSpPr>
              <a:spLocks/>
            </p:cNvSpPr>
            <p:nvPr/>
          </p:nvSpPr>
          <p:spPr bwMode="auto">
            <a:xfrm>
              <a:off x="1645" y="1263"/>
              <a:ext cx="49" cy="51"/>
            </a:xfrm>
            <a:custGeom>
              <a:avLst/>
              <a:gdLst>
                <a:gd name="T0" fmla="*/ 203 w 203"/>
                <a:gd name="T1" fmla="*/ 80 h 203"/>
                <a:gd name="T2" fmla="*/ 0 w 203"/>
                <a:gd name="T3" fmla="*/ 203 h 203"/>
                <a:gd name="T4" fmla="*/ 123 w 203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" h="203">
                  <a:moveTo>
                    <a:pt x="203" y="80"/>
                  </a:moveTo>
                  <a:lnTo>
                    <a:pt x="0" y="203"/>
                  </a:lnTo>
                  <a:lnTo>
                    <a:pt x="123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4" name="Line 114"/>
            <p:cNvSpPr>
              <a:spLocks noChangeShapeType="1"/>
            </p:cNvSpPr>
            <p:nvPr/>
          </p:nvSpPr>
          <p:spPr bwMode="auto">
            <a:xfrm>
              <a:off x="4026" y="1214"/>
              <a:ext cx="95" cy="1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5" name="Line 115"/>
            <p:cNvSpPr>
              <a:spLocks noChangeShapeType="1"/>
            </p:cNvSpPr>
            <p:nvPr/>
          </p:nvSpPr>
          <p:spPr bwMode="auto">
            <a:xfrm flipH="1">
              <a:off x="3929" y="1214"/>
              <a:ext cx="97" cy="1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6" name="Line 116"/>
            <p:cNvSpPr>
              <a:spLocks noChangeShapeType="1"/>
            </p:cNvSpPr>
            <p:nvPr/>
          </p:nvSpPr>
          <p:spPr bwMode="auto">
            <a:xfrm>
              <a:off x="1740" y="1214"/>
              <a:ext cx="97" cy="1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7" name="Line 117"/>
            <p:cNvSpPr>
              <a:spLocks noChangeShapeType="1"/>
            </p:cNvSpPr>
            <p:nvPr/>
          </p:nvSpPr>
          <p:spPr bwMode="auto">
            <a:xfrm flipH="1">
              <a:off x="1645" y="1214"/>
              <a:ext cx="95" cy="1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8" name="Freeform 118"/>
            <p:cNvSpPr>
              <a:spLocks/>
            </p:cNvSpPr>
            <p:nvPr/>
          </p:nvSpPr>
          <p:spPr bwMode="auto">
            <a:xfrm>
              <a:off x="4072" y="1263"/>
              <a:ext cx="49" cy="51"/>
            </a:xfrm>
            <a:custGeom>
              <a:avLst/>
              <a:gdLst>
                <a:gd name="T0" fmla="*/ 80 w 203"/>
                <a:gd name="T1" fmla="*/ 0 h 203"/>
                <a:gd name="T2" fmla="*/ 203 w 203"/>
                <a:gd name="T3" fmla="*/ 203 h 203"/>
                <a:gd name="T4" fmla="*/ 0 w 203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" h="203">
                  <a:moveTo>
                    <a:pt x="80" y="0"/>
                  </a:moveTo>
                  <a:lnTo>
                    <a:pt x="203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9" name="Freeform 119"/>
            <p:cNvSpPr>
              <a:spLocks/>
            </p:cNvSpPr>
            <p:nvPr/>
          </p:nvSpPr>
          <p:spPr bwMode="auto">
            <a:xfrm>
              <a:off x="3929" y="1263"/>
              <a:ext cx="49" cy="51"/>
            </a:xfrm>
            <a:custGeom>
              <a:avLst/>
              <a:gdLst>
                <a:gd name="T0" fmla="*/ 203 w 203"/>
                <a:gd name="T1" fmla="*/ 80 h 203"/>
                <a:gd name="T2" fmla="*/ 0 w 203"/>
                <a:gd name="T3" fmla="*/ 203 h 203"/>
                <a:gd name="T4" fmla="*/ 123 w 203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" h="203">
                  <a:moveTo>
                    <a:pt x="203" y="80"/>
                  </a:moveTo>
                  <a:lnTo>
                    <a:pt x="0" y="203"/>
                  </a:lnTo>
                  <a:lnTo>
                    <a:pt x="123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0" name="Freeform 120"/>
            <p:cNvSpPr>
              <a:spLocks/>
            </p:cNvSpPr>
            <p:nvPr/>
          </p:nvSpPr>
          <p:spPr bwMode="auto">
            <a:xfrm>
              <a:off x="1788" y="1263"/>
              <a:ext cx="49" cy="51"/>
            </a:xfrm>
            <a:custGeom>
              <a:avLst/>
              <a:gdLst>
                <a:gd name="T0" fmla="*/ 80 w 203"/>
                <a:gd name="T1" fmla="*/ 0 h 203"/>
                <a:gd name="T2" fmla="*/ 203 w 203"/>
                <a:gd name="T3" fmla="*/ 203 h 203"/>
                <a:gd name="T4" fmla="*/ 0 w 203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" h="203">
                  <a:moveTo>
                    <a:pt x="80" y="0"/>
                  </a:moveTo>
                  <a:lnTo>
                    <a:pt x="203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1" name="Freeform 121"/>
            <p:cNvSpPr>
              <a:spLocks/>
            </p:cNvSpPr>
            <p:nvPr/>
          </p:nvSpPr>
          <p:spPr bwMode="auto">
            <a:xfrm>
              <a:off x="1568" y="1313"/>
              <a:ext cx="141" cy="147"/>
            </a:xfrm>
            <a:custGeom>
              <a:avLst/>
              <a:gdLst>
                <a:gd name="T0" fmla="*/ 287 w 574"/>
                <a:gd name="T1" fmla="*/ 0 h 575"/>
                <a:gd name="T2" fmla="*/ 574 w 574"/>
                <a:gd name="T3" fmla="*/ 575 h 575"/>
                <a:gd name="T4" fmla="*/ 0 w 574"/>
                <a:gd name="T5" fmla="*/ 575 h 575"/>
                <a:gd name="T6" fmla="*/ 287 w 574"/>
                <a:gd name="T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4" h="575">
                  <a:moveTo>
                    <a:pt x="287" y="0"/>
                  </a:moveTo>
                  <a:lnTo>
                    <a:pt x="574" y="575"/>
                  </a:lnTo>
                  <a:lnTo>
                    <a:pt x="0" y="575"/>
                  </a:lnTo>
                  <a:lnTo>
                    <a:pt x="287" y="0"/>
                  </a:lnTo>
                </a:path>
              </a:pathLst>
            </a:custGeom>
            <a:solidFill>
              <a:srgbClr val="FF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02" name="Freeform 122"/>
            <p:cNvSpPr>
              <a:spLocks/>
            </p:cNvSpPr>
            <p:nvPr/>
          </p:nvSpPr>
          <p:spPr bwMode="auto">
            <a:xfrm>
              <a:off x="1781" y="1313"/>
              <a:ext cx="143" cy="147"/>
            </a:xfrm>
            <a:custGeom>
              <a:avLst/>
              <a:gdLst>
                <a:gd name="T0" fmla="*/ 286 w 573"/>
                <a:gd name="T1" fmla="*/ 0 h 575"/>
                <a:gd name="T2" fmla="*/ 0 w 573"/>
                <a:gd name="T3" fmla="*/ 575 h 575"/>
                <a:gd name="T4" fmla="*/ 573 w 573"/>
                <a:gd name="T5" fmla="*/ 575 h 575"/>
                <a:gd name="T6" fmla="*/ 286 w 573"/>
                <a:gd name="T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575">
                  <a:moveTo>
                    <a:pt x="286" y="0"/>
                  </a:moveTo>
                  <a:lnTo>
                    <a:pt x="0" y="575"/>
                  </a:lnTo>
                  <a:lnTo>
                    <a:pt x="573" y="575"/>
                  </a:lnTo>
                  <a:lnTo>
                    <a:pt x="286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03" name="Freeform 123"/>
            <p:cNvSpPr>
              <a:spLocks/>
            </p:cNvSpPr>
            <p:nvPr/>
          </p:nvSpPr>
          <p:spPr bwMode="auto">
            <a:xfrm>
              <a:off x="3844" y="1317"/>
              <a:ext cx="143" cy="147"/>
            </a:xfrm>
            <a:custGeom>
              <a:avLst/>
              <a:gdLst>
                <a:gd name="T0" fmla="*/ 287 w 573"/>
                <a:gd name="T1" fmla="*/ 0 h 575"/>
                <a:gd name="T2" fmla="*/ 573 w 573"/>
                <a:gd name="T3" fmla="*/ 575 h 575"/>
                <a:gd name="T4" fmla="*/ 0 w 573"/>
                <a:gd name="T5" fmla="*/ 575 h 575"/>
                <a:gd name="T6" fmla="*/ 287 w 573"/>
                <a:gd name="T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575">
                  <a:moveTo>
                    <a:pt x="287" y="0"/>
                  </a:moveTo>
                  <a:lnTo>
                    <a:pt x="573" y="575"/>
                  </a:lnTo>
                  <a:lnTo>
                    <a:pt x="0" y="575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04" name="Freeform 124"/>
            <p:cNvSpPr>
              <a:spLocks/>
            </p:cNvSpPr>
            <p:nvPr/>
          </p:nvSpPr>
          <p:spPr bwMode="auto">
            <a:xfrm>
              <a:off x="4066" y="1317"/>
              <a:ext cx="141" cy="147"/>
            </a:xfrm>
            <a:custGeom>
              <a:avLst/>
              <a:gdLst>
                <a:gd name="T0" fmla="*/ 287 w 574"/>
                <a:gd name="T1" fmla="*/ 0 h 575"/>
                <a:gd name="T2" fmla="*/ 0 w 574"/>
                <a:gd name="T3" fmla="*/ 575 h 575"/>
                <a:gd name="T4" fmla="*/ 574 w 574"/>
                <a:gd name="T5" fmla="*/ 575 h 575"/>
                <a:gd name="T6" fmla="*/ 287 w 574"/>
                <a:gd name="T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4" h="575">
                  <a:moveTo>
                    <a:pt x="287" y="0"/>
                  </a:moveTo>
                  <a:lnTo>
                    <a:pt x="0" y="575"/>
                  </a:lnTo>
                  <a:lnTo>
                    <a:pt x="574" y="575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005" name="Line 125"/>
          <p:cNvSpPr>
            <a:spLocks noChangeShapeType="1"/>
          </p:cNvSpPr>
          <p:nvPr/>
        </p:nvSpPr>
        <p:spPr bwMode="auto">
          <a:xfrm>
            <a:off x="2760663" y="2957513"/>
            <a:ext cx="2711450" cy="3175"/>
          </a:xfrm>
          <a:prstGeom prst="line">
            <a:avLst/>
          </a:prstGeom>
          <a:noFill/>
          <a:ln w="19050">
            <a:solidFill>
              <a:srgbClr val="57FF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6" name="Oval 126"/>
          <p:cNvSpPr>
            <a:spLocks noChangeArrowheads="1"/>
          </p:cNvSpPr>
          <p:nvPr/>
        </p:nvSpPr>
        <p:spPr bwMode="auto">
          <a:xfrm>
            <a:off x="2684463" y="1790700"/>
            <a:ext cx="160337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7" name="Oval 127"/>
          <p:cNvSpPr>
            <a:spLocks noChangeArrowheads="1"/>
          </p:cNvSpPr>
          <p:nvPr/>
        </p:nvSpPr>
        <p:spPr bwMode="auto">
          <a:xfrm>
            <a:off x="6308725" y="1790700"/>
            <a:ext cx="161925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79505E-6 L -0.00052 0.1334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349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66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00018 0.06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34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634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3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634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3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6349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349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6349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6349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6349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6349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1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1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DA9B-1C44-4D3E-801C-D14F4CCF89BE}" type="slidenum">
              <a:rPr lang="en-US"/>
              <a:pPr/>
              <a:t>11</a:t>
            </a:fld>
            <a:endParaRPr lang="en-US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738" y="1185863"/>
            <a:ext cx="8077200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Base tree: Weight-balanced B-tree with branching parameter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and leaf parameter </a:t>
            </a:r>
            <a:r>
              <a:rPr lang="en-US" i="1"/>
              <a:t>B</a:t>
            </a:r>
            <a:r>
              <a:rPr lang="en-US"/>
              <a:t> on endpoints</a:t>
            </a:r>
          </a:p>
          <a:p>
            <a:pPr lvl="1">
              <a:lnSpc>
                <a:spcPct val="90000"/>
              </a:lnSpc>
            </a:pPr>
            <a:r>
              <a:rPr lang="en-US"/>
              <a:t>Interval stored in highest node </a:t>
            </a:r>
            <a:r>
              <a:rPr lang="en-US" i="1"/>
              <a:t>v</a:t>
            </a:r>
            <a:r>
              <a:rPr lang="en-US"/>
              <a:t> where it contains slab boundary</a:t>
            </a:r>
          </a:p>
          <a:p>
            <a:pPr>
              <a:lnSpc>
                <a:spcPct val="90000"/>
              </a:lnSpc>
            </a:pPr>
            <a:r>
              <a:rPr lang="en-US"/>
              <a:t>Each internal node </a:t>
            </a:r>
            <a:r>
              <a:rPr lang="en-US" i="1"/>
              <a:t>v</a:t>
            </a:r>
            <a:r>
              <a:rPr lang="en-US"/>
              <a:t> contains: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Left slab list</a:t>
            </a:r>
            <a:r>
              <a:rPr lang="en-US"/>
              <a:t> for each of              slabs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Right slab lists</a:t>
            </a:r>
            <a:r>
              <a:rPr lang="en-US"/>
              <a:t> for each of              slabs</a:t>
            </a:r>
          </a:p>
          <a:p>
            <a:pPr lvl="1">
              <a:lnSpc>
                <a:spcPct val="90000"/>
              </a:lnSpc>
            </a:pPr>
            <a:r>
              <a:rPr lang="en-US"/>
              <a:t>          </a:t>
            </a:r>
            <a:r>
              <a:rPr lang="en-US">
                <a:solidFill>
                  <a:srgbClr val="57FF03"/>
                </a:solidFill>
              </a:rPr>
              <a:t>multislab lists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Underflow structure</a:t>
            </a:r>
          </a:p>
          <a:p>
            <a:pPr>
              <a:lnSpc>
                <a:spcPct val="90000"/>
              </a:lnSpc>
            </a:pPr>
            <a:r>
              <a:rPr lang="en-US"/>
              <a:t>Interval in set </a:t>
            </a:r>
            <a:r>
              <a:rPr lang="en-US" i="1"/>
              <a:t>I</a:t>
            </a:r>
            <a:r>
              <a:rPr lang="en-US" i="1" baseline="-25000"/>
              <a:t>v</a:t>
            </a:r>
            <a:r>
              <a:rPr lang="en-US"/>
              <a:t> of intervals associated with </a:t>
            </a:r>
            <a:r>
              <a:rPr lang="en-US" i="1"/>
              <a:t>v</a:t>
            </a:r>
            <a:r>
              <a:rPr lang="en-US"/>
              <a:t> stored in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Left slab list</a:t>
            </a:r>
            <a:r>
              <a:rPr lang="en-US"/>
              <a:t> of slab containing left endpoint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Right slab list</a:t>
            </a:r>
            <a:r>
              <a:rPr lang="en-US"/>
              <a:t> of slab containing right endpoint</a:t>
            </a:r>
          </a:p>
          <a:p>
            <a:pPr lvl="1">
              <a:lnSpc>
                <a:spcPct val="90000"/>
              </a:lnSpc>
            </a:pPr>
            <a:r>
              <a:rPr lang="en-US"/>
              <a:t>Widest </a:t>
            </a:r>
            <a:r>
              <a:rPr lang="en-US">
                <a:solidFill>
                  <a:srgbClr val="57FF03"/>
                </a:solidFill>
              </a:rPr>
              <a:t>multislab list</a:t>
            </a:r>
            <a:r>
              <a:rPr lang="en-US"/>
              <a:t> it spans</a:t>
            </a:r>
          </a:p>
          <a:p>
            <a:pPr>
              <a:lnSpc>
                <a:spcPct val="90000"/>
              </a:lnSpc>
            </a:pPr>
            <a:r>
              <a:rPr lang="en-US"/>
              <a:t>If </a:t>
            </a:r>
            <a:r>
              <a:rPr lang="en-US">
                <a:cs typeface="Times New Roman" pitchFamily="18" charset="0"/>
              </a:rPr>
              <a:t>&lt; </a:t>
            </a:r>
            <a:r>
              <a:rPr lang="en-US" i="1"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</a:t>
            </a:r>
            <a:r>
              <a:rPr lang="en-US"/>
              <a:t>intervals in </a:t>
            </a:r>
            <a:r>
              <a:rPr lang="en-US">
                <a:solidFill>
                  <a:srgbClr val="57FF03"/>
                </a:solidFill>
              </a:rPr>
              <a:t>multislab list</a:t>
            </a:r>
            <a:r>
              <a:rPr lang="en-US"/>
              <a:t> they are instead stored in </a:t>
            </a:r>
            <a:r>
              <a:rPr lang="en-US">
                <a:solidFill>
                  <a:srgbClr val="FF0000"/>
                </a:solidFill>
              </a:rPr>
              <a:t>underflow structure </a:t>
            </a:r>
            <a:r>
              <a:rPr lang="en-US"/>
              <a:t>(</a:t>
            </a:r>
            <a:r>
              <a:rPr lang="en-US">
                <a:sym typeface="Symbol" pitchFamily="18" charset="2"/>
              </a:rPr>
              <a:t> contains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≤ B</a:t>
            </a:r>
            <a:r>
              <a:rPr lang="en-US" i="1" baseline="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>
                <a:cs typeface="Times New Roman" pitchFamily="18" charset="0"/>
                <a:sym typeface="Symbol" pitchFamily="18" charset="2"/>
              </a:rPr>
              <a:t> intervals) </a:t>
            </a:r>
            <a:endParaRPr lang="en-US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76275"/>
            <a:ext cx="7772400" cy="609600"/>
          </a:xfrm>
        </p:spPr>
        <p:txBody>
          <a:bodyPr/>
          <a:lstStyle/>
          <a:p>
            <a:r>
              <a:rPr lang="en-US"/>
              <a:t>External Interval Tree</a:t>
            </a:r>
          </a:p>
        </p:txBody>
      </p:sp>
      <p:graphicFrame>
        <p:nvGraphicFramePr>
          <p:cNvPr id="635908" name="Object 4"/>
          <p:cNvGraphicFramePr>
            <a:graphicFrameLocks noChangeAspect="1"/>
          </p:cNvGraphicFramePr>
          <p:nvPr/>
        </p:nvGraphicFramePr>
        <p:xfrm>
          <a:off x="3919538" y="2574925"/>
          <a:ext cx="933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49" name="Equation" r:id="rId4" imgW="419040" imgH="228600" progId="Equation.3">
                  <p:embed/>
                </p:oleObj>
              </mc:Choice>
              <mc:Fallback>
                <p:oleObj name="Equation" r:id="rId4" imgW="4190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2574925"/>
                        <a:ext cx="9334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09" name="Object 5"/>
          <p:cNvGraphicFramePr>
            <a:graphicFrameLocks noChangeAspect="1"/>
          </p:cNvGraphicFramePr>
          <p:nvPr/>
        </p:nvGraphicFramePr>
        <p:xfrm>
          <a:off x="1198563" y="3405188"/>
          <a:ext cx="7080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50" name="Equation" r:id="rId6" imgW="317160" imgH="190440" progId="Equation.3">
                  <p:embed/>
                </p:oleObj>
              </mc:Choice>
              <mc:Fallback>
                <p:oleObj name="Equation" r:id="rId6" imgW="31716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405188"/>
                        <a:ext cx="7080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10" name="Object 6"/>
          <p:cNvGraphicFramePr>
            <a:graphicFrameLocks noChangeAspect="1"/>
          </p:cNvGraphicFramePr>
          <p:nvPr/>
        </p:nvGraphicFramePr>
        <p:xfrm>
          <a:off x="7642225" y="1100138"/>
          <a:ext cx="792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51" name="Equation" r:id="rId8" imgW="355320" imgH="228600" progId="Equation.3">
                  <p:embed/>
                </p:oleObj>
              </mc:Choice>
              <mc:Fallback>
                <p:oleObj name="Equation" r:id="rId8" imgW="3553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225" y="1100138"/>
                        <a:ext cx="792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911" name="Group 7"/>
          <p:cNvGrpSpPr>
            <a:grpSpLocks/>
          </p:cNvGrpSpPr>
          <p:nvPr/>
        </p:nvGrpSpPr>
        <p:grpSpPr bwMode="auto">
          <a:xfrm>
            <a:off x="3040063" y="4406900"/>
            <a:ext cx="2714625" cy="1384300"/>
            <a:chOff x="4157" y="2644"/>
            <a:chExt cx="1710" cy="872"/>
          </a:xfrm>
        </p:grpSpPr>
        <p:sp>
          <p:nvSpPr>
            <p:cNvPr id="635912" name="Freeform 8"/>
            <p:cNvSpPr>
              <a:spLocks/>
            </p:cNvSpPr>
            <p:nvPr/>
          </p:nvSpPr>
          <p:spPr bwMode="auto">
            <a:xfrm>
              <a:off x="4336" y="3308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3" name="Line 9"/>
            <p:cNvSpPr>
              <a:spLocks noChangeShapeType="1"/>
            </p:cNvSpPr>
            <p:nvPr/>
          </p:nvSpPr>
          <p:spPr bwMode="auto">
            <a:xfrm flipH="1">
              <a:off x="4344" y="3291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4" name="Freeform 10"/>
            <p:cNvSpPr>
              <a:spLocks/>
            </p:cNvSpPr>
            <p:nvPr/>
          </p:nvSpPr>
          <p:spPr bwMode="auto">
            <a:xfrm>
              <a:off x="4344" y="3326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5" name="Line 11"/>
            <p:cNvSpPr>
              <a:spLocks noChangeShapeType="1"/>
            </p:cNvSpPr>
            <p:nvPr/>
          </p:nvSpPr>
          <p:spPr bwMode="auto">
            <a:xfrm>
              <a:off x="4419" y="3291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6" name="Freeform 12"/>
            <p:cNvSpPr>
              <a:spLocks/>
            </p:cNvSpPr>
            <p:nvPr/>
          </p:nvSpPr>
          <p:spPr bwMode="auto">
            <a:xfrm>
              <a:off x="4455" y="3326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7" name="Freeform 13"/>
            <p:cNvSpPr>
              <a:spLocks/>
            </p:cNvSpPr>
            <p:nvPr/>
          </p:nvSpPr>
          <p:spPr bwMode="auto">
            <a:xfrm>
              <a:off x="4282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8" name="Freeform 14"/>
            <p:cNvSpPr>
              <a:spLocks/>
            </p:cNvSpPr>
            <p:nvPr/>
          </p:nvSpPr>
          <p:spPr bwMode="auto">
            <a:xfrm>
              <a:off x="4282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19" name="Freeform 15"/>
            <p:cNvSpPr>
              <a:spLocks/>
            </p:cNvSpPr>
            <p:nvPr/>
          </p:nvSpPr>
          <p:spPr bwMode="auto">
            <a:xfrm>
              <a:off x="4447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0" name="Freeform 16"/>
            <p:cNvSpPr>
              <a:spLocks/>
            </p:cNvSpPr>
            <p:nvPr/>
          </p:nvSpPr>
          <p:spPr bwMode="auto">
            <a:xfrm>
              <a:off x="4447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635921" name="Object 17"/>
            <p:cNvGraphicFramePr>
              <a:graphicFrameLocks noChangeAspect="1"/>
            </p:cNvGraphicFramePr>
            <p:nvPr/>
          </p:nvGraphicFramePr>
          <p:xfrm>
            <a:off x="4425" y="2851"/>
            <a:ext cx="29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252" name="Equation" r:id="rId10" imgW="419040" imgH="228600" progId="Equation.3">
                    <p:embed/>
                  </p:oleObj>
                </mc:Choice>
                <mc:Fallback>
                  <p:oleObj name="Equation" r:id="rId10" imgW="41904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" y="2851"/>
                          <a:ext cx="29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922" name="Line 18"/>
            <p:cNvSpPr>
              <a:spLocks noChangeShapeType="1"/>
            </p:cNvSpPr>
            <p:nvPr/>
          </p:nvSpPr>
          <p:spPr bwMode="auto">
            <a:xfrm flipH="1">
              <a:off x="4258" y="2837"/>
              <a:ext cx="757" cy="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3" name="Line 19"/>
            <p:cNvSpPr>
              <a:spLocks noChangeShapeType="1"/>
            </p:cNvSpPr>
            <p:nvPr/>
          </p:nvSpPr>
          <p:spPr bwMode="auto">
            <a:xfrm>
              <a:off x="5008" y="2837"/>
              <a:ext cx="435" cy="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4" name="Line 20"/>
            <p:cNvSpPr>
              <a:spLocks noChangeShapeType="1"/>
            </p:cNvSpPr>
            <p:nvPr/>
          </p:nvSpPr>
          <p:spPr bwMode="auto">
            <a:xfrm flipH="1">
              <a:off x="4863" y="2861"/>
              <a:ext cx="145" cy="3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5" name="Line 21"/>
            <p:cNvSpPr>
              <a:spLocks noChangeShapeType="1"/>
            </p:cNvSpPr>
            <p:nvPr/>
          </p:nvSpPr>
          <p:spPr bwMode="auto">
            <a:xfrm>
              <a:off x="5008" y="2861"/>
              <a:ext cx="145" cy="3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6" name="Line 22"/>
            <p:cNvSpPr>
              <a:spLocks noChangeShapeType="1"/>
            </p:cNvSpPr>
            <p:nvPr/>
          </p:nvSpPr>
          <p:spPr bwMode="auto">
            <a:xfrm flipH="1">
              <a:off x="4573" y="2837"/>
              <a:ext cx="435" cy="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7" name="Line 23"/>
            <p:cNvSpPr>
              <a:spLocks noChangeShapeType="1"/>
            </p:cNvSpPr>
            <p:nvPr/>
          </p:nvSpPr>
          <p:spPr bwMode="auto">
            <a:xfrm>
              <a:off x="5008" y="2837"/>
              <a:ext cx="702" cy="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8" name="Line 24"/>
            <p:cNvSpPr>
              <a:spLocks noChangeShapeType="1"/>
            </p:cNvSpPr>
            <p:nvPr/>
          </p:nvSpPr>
          <p:spPr bwMode="auto">
            <a:xfrm>
              <a:off x="4710" y="2692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9" name="Freeform 25"/>
            <p:cNvSpPr>
              <a:spLocks/>
            </p:cNvSpPr>
            <p:nvPr/>
          </p:nvSpPr>
          <p:spPr bwMode="auto">
            <a:xfrm>
              <a:off x="4627" y="3308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30" name="Line 26"/>
            <p:cNvSpPr>
              <a:spLocks noChangeShapeType="1"/>
            </p:cNvSpPr>
            <p:nvPr/>
          </p:nvSpPr>
          <p:spPr bwMode="auto">
            <a:xfrm flipH="1">
              <a:off x="4635" y="3291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31" name="Freeform 27"/>
            <p:cNvSpPr>
              <a:spLocks/>
            </p:cNvSpPr>
            <p:nvPr/>
          </p:nvSpPr>
          <p:spPr bwMode="auto">
            <a:xfrm>
              <a:off x="4635" y="3326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32" name="Line 28"/>
            <p:cNvSpPr>
              <a:spLocks noChangeShapeType="1"/>
            </p:cNvSpPr>
            <p:nvPr/>
          </p:nvSpPr>
          <p:spPr bwMode="auto">
            <a:xfrm>
              <a:off x="4710" y="3291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33" name="Freeform 29"/>
            <p:cNvSpPr>
              <a:spLocks/>
            </p:cNvSpPr>
            <p:nvPr/>
          </p:nvSpPr>
          <p:spPr bwMode="auto">
            <a:xfrm>
              <a:off x="4746" y="3326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34" name="Freeform 30"/>
            <p:cNvSpPr>
              <a:spLocks/>
            </p:cNvSpPr>
            <p:nvPr/>
          </p:nvSpPr>
          <p:spPr bwMode="auto">
            <a:xfrm>
              <a:off x="4573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35" name="Freeform 31"/>
            <p:cNvSpPr>
              <a:spLocks/>
            </p:cNvSpPr>
            <p:nvPr/>
          </p:nvSpPr>
          <p:spPr bwMode="auto">
            <a:xfrm>
              <a:off x="4573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36" name="Freeform 32"/>
            <p:cNvSpPr>
              <a:spLocks/>
            </p:cNvSpPr>
            <p:nvPr/>
          </p:nvSpPr>
          <p:spPr bwMode="auto">
            <a:xfrm>
              <a:off x="4738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37" name="Freeform 33"/>
            <p:cNvSpPr>
              <a:spLocks/>
            </p:cNvSpPr>
            <p:nvPr/>
          </p:nvSpPr>
          <p:spPr bwMode="auto">
            <a:xfrm>
              <a:off x="4738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38" name="Freeform 34"/>
            <p:cNvSpPr>
              <a:spLocks/>
            </p:cNvSpPr>
            <p:nvPr/>
          </p:nvSpPr>
          <p:spPr bwMode="auto">
            <a:xfrm>
              <a:off x="5207" y="3308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39" name="Line 35"/>
            <p:cNvSpPr>
              <a:spLocks noChangeShapeType="1"/>
            </p:cNvSpPr>
            <p:nvPr/>
          </p:nvSpPr>
          <p:spPr bwMode="auto">
            <a:xfrm flipH="1">
              <a:off x="5215" y="3291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40" name="Freeform 36"/>
            <p:cNvSpPr>
              <a:spLocks/>
            </p:cNvSpPr>
            <p:nvPr/>
          </p:nvSpPr>
          <p:spPr bwMode="auto">
            <a:xfrm>
              <a:off x="5215" y="3326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41" name="Line 37"/>
            <p:cNvSpPr>
              <a:spLocks noChangeShapeType="1"/>
            </p:cNvSpPr>
            <p:nvPr/>
          </p:nvSpPr>
          <p:spPr bwMode="auto">
            <a:xfrm>
              <a:off x="5290" y="3291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42" name="Freeform 38"/>
            <p:cNvSpPr>
              <a:spLocks/>
            </p:cNvSpPr>
            <p:nvPr/>
          </p:nvSpPr>
          <p:spPr bwMode="auto">
            <a:xfrm>
              <a:off x="5326" y="3326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43" name="Freeform 39"/>
            <p:cNvSpPr>
              <a:spLocks/>
            </p:cNvSpPr>
            <p:nvPr/>
          </p:nvSpPr>
          <p:spPr bwMode="auto">
            <a:xfrm>
              <a:off x="5153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44" name="Freeform 40"/>
            <p:cNvSpPr>
              <a:spLocks/>
            </p:cNvSpPr>
            <p:nvPr/>
          </p:nvSpPr>
          <p:spPr bwMode="auto">
            <a:xfrm>
              <a:off x="5153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45" name="Freeform 41"/>
            <p:cNvSpPr>
              <a:spLocks/>
            </p:cNvSpPr>
            <p:nvPr/>
          </p:nvSpPr>
          <p:spPr bwMode="auto">
            <a:xfrm>
              <a:off x="5318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46" name="Freeform 42"/>
            <p:cNvSpPr>
              <a:spLocks/>
            </p:cNvSpPr>
            <p:nvPr/>
          </p:nvSpPr>
          <p:spPr bwMode="auto">
            <a:xfrm>
              <a:off x="5318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47" name="Freeform 43"/>
            <p:cNvSpPr>
              <a:spLocks/>
            </p:cNvSpPr>
            <p:nvPr/>
          </p:nvSpPr>
          <p:spPr bwMode="auto">
            <a:xfrm>
              <a:off x="4917" y="3308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48" name="Line 44"/>
            <p:cNvSpPr>
              <a:spLocks noChangeShapeType="1"/>
            </p:cNvSpPr>
            <p:nvPr/>
          </p:nvSpPr>
          <p:spPr bwMode="auto">
            <a:xfrm flipH="1">
              <a:off x="4925" y="3291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49" name="Freeform 45"/>
            <p:cNvSpPr>
              <a:spLocks/>
            </p:cNvSpPr>
            <p:nvPr/>
          </p:nvSpPr>
          <p:spPr bwMode="auto">
            <a:xfrm>
              <a:off x="4925" y="3326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50" name="Line 46"/>
            <p:cNvSpPr>
              <a:spLocks noChangeShapeType="1"/>
            </p:cNvSpPr>
            <p:nvPr/>
          </p:nvSpPr>
          <p:spPr bwMode="auto">
            <a:xfrm>
              <a:off x="5000" y="3291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51" name="Freeform 47"/>
            <p:cNvSpPr>
              <a:spLocks/>
            </p:cNvSpPr>
            <p:nvPr/>
          </p:nvSpPr>
          <p:spPr bwMode="auto">
            <a:xfrm>
              <a:off x="5036" y="3326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52" name="Freeform 48"/>
            <p:cNvSpPr>
              <a:spLocks/>
            </p:cNvSpPr>
            <p:nvPr/>
          </p:nvSpPr>
          <p:spPr bwMode="auto">
            <a:xfrm>
              <a:off x="4863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53" name="Freeform 49"/>
            <p:cNvSpPr>
              <a:spLocks/>
            </p:cNvSpPr>
            <p:nvPr/>
          </p:nvSpPr>
          <p:spPr bwMode="auto">
            <a:xfrm>
              <a:off x="4863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54" name="Freeform 50"/>
            <p:cNvSpPr>
              <a:spLocks/>
            </p:cNvSpPr>
            <p:nvPr/>
          </p:nvSpPr>
          <p:spPr bwMode="auto">
            <a:xfrm>
              <a:off x="5028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55" name="Freeform 51"/>
            <p:cNvSpPr>
              <a:spLocks/>
            </p:cNvSpPr>
            <p:nvPr/>
          </p:nvSpPr>
          <p:spPr bwMode="auto">
            <a:xfrm>
              <a:off x="5028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56" name="Freeform 52"/>
            <p:cNvSpPr>
              <a:spLocks/>
            </p:cNvSpPr>
            <p:nvPr/>
          </p:nvSpPr>
          <p:spPr bwMode="auto">
            <a:xfrm>
              <a:off x="5497" y="3308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57" name="Line 53"/>
            <p:cNvSpPr>
              <a:spLocks noChangeShapeType="1"/>
            </p:cNvSpPr>
            <p:nvPr/>
          </p:nvSpPr>
          <p:spPr bwMode="auto">
            <a:xfrm flipH="1">
              <a:off x="5505" y="3291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58" name="Freeform 54"/>
            <p:cNvSpPr>
              <a:spLocks/>
            </p:cNvSpPr>
            <p:nvPr/>
          </p:nvSpPr>
          <p:spPr bwMode="auto">
            <a:xfrm>
              <a:off x="5505" y="3326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59" name="Line 55"/>
            <p:cNvSpPr>
              <a:spLocks noChangeShapeType="1"/>
            </p:cNvSpPr>
            <p:nvPr/>
          </p:nvSpPr>
          <p:spPr bwMode="auto">
            <a:xfrm>
              <a:off x="5580" y="3291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60" name="Freeform 56"/>
            <p:cNvSpPr>
              <a:spLocks/>
            </p:cNvSpPr>
            <p:nvPr/>
          </p:nvSpPr>
          <p:spPr bwMode="auto">
            <a:xfrm>
              <a:off x="5616" y="3326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61" name="Freeform 57"/>
            <p:cNvSpPr>
              <a:spLocks/>
            </p:cNvSpPr>
            <p:nvPr/>
          </p:nvSpPr>
          <p:spPr bwMode="auto">
            <a:xfrm>
              <a:off x="5443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62" name="Freeform 58"/>
            <p:cNvSpPr>
              <a:spLocks/>
            </p:cNvSpPr>
            <p:nvPr/>
          </p:nvSpPr>
          <p:spPr bwMode="auto">
            <a:xfrm>
              <a:off x="5443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63" name="Freeform 59"/>
            <p:cNvSpPr>
              <a:spLocks/>
            </p:cNvSpPr>
            <p:nvPr/>
          </p:nvSpPr>
          <p:spPr bwMode="auto">
            <a:xfrm>
              <a:off x="5608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64" name="Freeform 60"/>
            <p:cNvSpPr>
              <a:spLocks/>
            </p:cNvSpPr>
            <p:nvPr/>
          </p:nvSpPr>
          <p:spPr bwMode="auto">
            <a:xfrm>
              <a:off x="5608" y="3376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65" name="Line 61"/>
            <p:cNvSpPr>
              <a:spLocks noChangeShapeType="1"/>
            </p:cNvSpPr>
            <p:nvPr/>
          </p:nvSpPr>
          <p:spPr bwMode="auto">
            <a:xfrm>
              <a:off x="4420" y="2693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66" name="Line 62"/>
            <p:cNvSpPr>
              <a:spLocks noChangeShapeType="1"/>
            </p:cNvSpPr>
            <p:nvPr/>
          </p:nvSpPr>
          <p:spPr bwMode="auto">
            <a:xfrm>
              <a:off x="4157" y="2694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67" name="Line 63"/>
            <p:cNvSpPr>
              <a:spLocks noChangeShapeType="1"/>
            </p:cNvSpPr>
            <p:nvPr/>
          </p:nvSpPr>
          <p:spPr bwMode="auto">
            <a:xfrm>
              <a:off x="5001" y="2692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68" name="Line 64"/>
            <p:cNvSpPr>
              <a:spLocks noChangeShapeType="1"/>
            </p:cNvSpPr>
            <p:nvPr/>
          </p:nvSpPr>
          <p:spPr bwMode="auto">
            <a:xfrm>
              <a:off x="5287" y="2693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69" name="Line 65"/>
            <p:cNvSpPr>
              <a:spLocks noChangeShapeType="1"/>
            </p:cNvSpPr>
            <p:nvPr/>
          </p:nvSpPr>
          <p:spPr bwMode="auto">
            <a:xfrm>
              <a:off x="5580" y="2690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70" name="Line 66"/>
            <p:cNvSpPr>
              <a:spLocks noChangeShapeType="1"/>
            </p:cNvSpPr>
            <p:nvPr/>
          </p:nvSpPr>
          <p:spPr bwMode="auto">
            <a:xfrm>
              <a:off x="5866" y="2690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71" name="Oval 67"/>
            <p:cNvSpPr>
              <a:spLocks noChangeArrowheads="1"/>
            </p:cNvSpPr>
            <p:nvPr/>
          </p:nvSpPr>
          <p:spPr bwMode="auto">
            <a:xfrm>
              <a:off x="4960" y="2789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72" name="Oval 68"/>
            <p:cNvSpPr>
              <a:spLocks noChangeArrowheads="1"/>
            </p:cNvSpPr>
            <p:nvPr/>
          </p:nvSpPr>
          <p:spPr bwMode="auto">
            <a:xfrm>
              <a:off x="4238" y="3146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73" name="Oval 69"/>
            <p:cNvSpPr>
              <a:spLocks noChangeArrowheads="1"/>
            </p:cNvSpPr>
            <p:nvPr/>
          </p:nvSpPr>
          <p:spPr bwMode="auto">
            <a:xfrm>
              <a:off x="4521" y="3152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74" name="Oval 70"/>
            <p:cNvSpPr>
              <a:spLocks noChangeArrowheads="1"/>
            </p:cNvSpPr>
            <p:nvPr/>
          </p:nvSpPr>
          <p:spPr bwMode="auto">
            <a:xfrm>
              <a:off x="4811" y="3146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75" name="Oval 71"/>
            <p:cNvSpPr>
              <a:spLocks noChangeArrowheads="1"/>
            </p:cNvSpPr>
            <p:nvPr/>
          </p:nvSpPr>
          <p:spPr bwMode="auto">
            <a:xfrm>
              <a:off x="5102" y="3146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76" name="Oval 72"/>
            <p:cNvSpPr>
              <a:spLocks noChangeArrowheads="1"/>
            </p:cNvSpPr>
            <p:nvPr/>
          </p:nvSpPr>
          <p:spPr bwMode="auto">
            <a:xfrm>
              <a:off x="5371" y="3152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77" name="Oval 73"/>
            <p:cNvSpPr>
              <a:spLocks noChangeArrowheads="1"/>
            </p:cNvSpPr>
            <p:nvPr/>
          </p:nvSpPr>
          <p:spPr bwMode="auto">
            <a:xfrm>
              <a:off x="5661" y="3152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78" name="Text Box 74"/>
            <p:cNvSpPr txBox="1">
              <a:spLocks noChangeArrowheads="1"/>
            </p:cNvSpPr>
            <p:nvPr/>
          </p:nvSpPr>
          <p:spPr bwMode="auto">
            <a:xfrm>
              <a:off x="5017" y="2644"/>
              <a:ext cx="19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7463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27013" indent="-227013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2200" i="1"/>
                <a:t>v</a:t>
              </a:r>
            </a:p>
          </p:txBody>
        </p:sp>
      </p:grpSp>
      <p:graphicFrame>
        <p:nvGraphicFramePr>
          <p:cNvPr id="635979" name="Object 75"/>
          <p:cNvGraphicFramePr>
            <a:graphicFrameLocks noChangeAspect="1"/>
          </p:cNvGraphicFramePr>
          <p:nvPr/>
        </p:nvGraphicFramePr>
        <p:xfrm>
          <a:off x="4186238" y="2960688"/>
          <a:ext cx="933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53" name="Equation" r:id="rId12" imgW="419040" imgH="228600" progId="Equation.3">
                  <p:embed/>
                </p:oleObj>
              </mc:Choice>
              <mc:Fallback>
                <p:oleObj name="Equation" r:id="rId12" imgW="419040" imgH="2286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8" y="2960688"/>
                        <a:ext cx="9334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980" name="Group 76"/>
          <p:cNvGrpSpPr>
            <a:grpSpLocks/>
          </p:cNvGrpSpPr>
          <p:nvPr/>
        </p:nvGrpSpPr>
        <p:grpSpPr bwMode="auto">
          <a:xfrm>
            <a:off x="5889625" y="2290763"/>
            <a:ext cx="2749550" cy="1389062"/>
            <a:chOff x="3597" y="1385"/>
            <a:chExt cx="1859" cy="968"/>
          </a:xfrm>
        </p:grpSpPr>
        <p:grpSp>
          <p:nvGrpSpPr>
            <p:cNvPr id="635981" name="Group 77"/>
            <p:cNvGrpSpPr>
              <a:grpSpLocks/>
            </p:cNvGrpSpPr>
            <p:nvPr/>
          </p:nvGrpSpPr>
          <p:grpSpPr bwMode="auto">
            <a:xfrm>
              <a:off x="3597" y="1440"/>
              <a:ext cx="1859" cy="913"/>
              <a:chOff x="3597" y="1440"/>
              <a:chExt cx="1859" cy="913"/>
            </a:xfrm>
          </p:grpSpPr>
          <p:sp>
            <p:nvSpPr>
              <p:cNvPr id="635982" name="Line 78"/>
              <p:cNvSpPr>
                <a:spLocks noChangeShapeType="1"/>
              </p:cNvSpPr>
              <p:nvPr/>
            </p:nvSpPr>
            <p:spPr bwMode="auto">
              <a:xfrm>
                <a:off x="4516" y="1552"/>
                <a:ext cx="410" cy="24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83" name="Line 79"/>
              <p:cNvSpPr>
                <a:spLocks noChangeShapeType="1"/>
              </p:cNvSpPr>
              <p:nvPr/>
            </p:nvSpPr>
            <p:spPr bwMode="auto">
              <a:xfrm flipV="1">
                <a:off x="4516" y="1562"/>
                <a:ext cx="0" cy="2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84" name="Line 80"/>
              <p:cNvSpPr>
                <a:spLocks noChangeShapeType="1"/>
              </p:cNvSpPr>
              <p:nvPr/>
            </p:nvSpPr>
            <p:spPr bwMode="auto">
              <a:xfrm flipV="1">
                <a:off x="4307" y="1559"/>
                <a:ext cx="211" cy="2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85" name="Line 81"/>
              <p:cNvSpPr>
                <a:spLocks noChangeShapeType="1"/>
              </p:cNvSpPr>
              <p:nvPr/>
            </p:nvSpPr>
            <p:spPr bwMode="auto">
              <a:xfrm flipV="1">
                <a:off x="4105" y="1555"/>
                <a:ext cx="408" cy="23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86" name="Line 82"/>
              <p:cNvSpPr>
                <a:spLocks noChangeShapeType="1"/>
              </p:cNvSpPr>
              <p:nvPr/>
            </p:nvSpPr>
            <p:spPr bwMode="auto">
              <a:xfrm flipV="1">
                <a:off x="4102" y="1789"/>
                <a:ext cx="0" cy="23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87" name="Line 83"/>
              <p:cNvSpPr>
                <a:spLocks noChangeShapeType="1"/>
              </p:cNvSpPr>
              <p:nvPr/>
            </p:nvSpPr>
            <p:spPr bwMode="auto">
              <a:xfrm flipV="1">
                <a:off x="3896" y="1793"/>
                <a:ext cx="206" cy="23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88" name="Line 84"/>
              <p:cNvSpPr>
                <a:spLocks noChangeShapeType="1"/>
              </p:cNvSpPr>
              <p:nvPr/>
            </p:nvSpPr>
            <p:spPr bwMode="auto">
              <a:xfrm flipV="1">
                <a:off x="3687" y="1786"/>
                <a:ext cx="415" cy="23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89" name="Line 85"/>
              <p:cNvSpPr>
                <a:spLocks noChangeShapeType="1"/>
              </p:cNvSpPr>
              <p:nvPr/>
            </p:nvSpPr>
            <p:spPr bwMode="auto">
              <a:xfrm>
                <a:off x="4923" y="1786"/>
                <a:ext cx="209" cy="23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90" name="Line 86"/>
              <p:cNvSpPr>
                <a:spLocks noChangeShapeType="1"/>
              </p:cNvSpPr>
              <p:nvPr/>
            </p:nvSpPr>
            <p:spPr bwMode="auto">
              <a:xfrm>
                <a:off x="4926" y="1786"/>
                <a:ext cx="411" cy="23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91" name="Line 87"/>
              <p:cNvSpPr>
                <a:spLocks noChangeShapeType="1"/>
              </p:cNvSpPr>
              <p:nvPr/>
            </p:nvSpPr>
            <p:spPr bwMode="auto">
              <a:xfrm>
                <a:off x="3692" y="2062"/>
                <a:ext cx="1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92" name="Line 88"/>
              <p:cNvSpPr>
                <a:spLocks noChangeShapeType="1"/>
              </p:cNvSpPr>
              <p:nvPr/>
            </p:nvSpPr>
            <p:spPr bwMode="auto">
              <a:xfrm>
                <a:off x="3898" y="2062"/>
                <a:ext cx="1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93" name="Line 89"/>
              <p:cNvSpPr>
                <a:spLocks noChangeShapeType="1"/>
              </p:cNvSpPr>
              <p:nvPr/>
            </p:nvSpPr>
            <p:spPr bwMode="auto">
              <a:xfrm>
                <a:off x="4104" y="2062"/>
                <a:ext cx="1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94" name="Line 90"/>
              <p:cNvSpPr>
                <a:spLocks noChangeShapeType="1"/>
              </p:cNvSpPr>
              <p:nvPr/>
            </p:nvSpPr>
            <p:spPr bwMode="auto">
              <a:xfrm>
                <a:off x="5132" y="2062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95" name="Oval 91"/>
              <p:cNvSpPr>
                <a:spLocks noChangeArrowheads="1"/>
              </p:cNvSpPr>
              <p:nvPr/>
            </p:nvSpPr>
            <p:spPr bwMode="auto">
              <a:xfrm>
                <a:off x="5302" y="1983"/>
                <a:ext cx="69" cy="7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96" name="Oval 92"/>
              <p:cNvSpPr>
                <a:spLocks noChangeArrowheads="1"/>
              </p:cNvSpPr>
              <p:nvPr/>
            </p:nvSpPr>
            <p:spPr bwMode="auto">
              <a:xfrm>
                <a:off x="5097" y="1983"/>
                <a:ext cx="69" cy="7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97" name="Line 93"/>
              <p:cNvSpPr>
                <a:spLocks noChangeShapeType="1"/>
              </p:cNvSpPr>
              <p:nvPr/>
            </p:nvSpPr>
            <p:spPr bwMode="auto">
              <a:xfrm>
                <a:off x="4479" y="1574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98" name="Line 94"/>
              <p:cNvSpPr>
                <a:spLocks noChangeShapeType="1"/>
              </p:cNvSpPr>
              <p:nvPr/>
            </p:nvSpPr>
            <p:spPr bwMode="auto">
              <a:xfrm>
                <a:off x="5132" y="2062"/>
                <a:ext cx="0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99" name="Line 95"/>
              <p:cNvSpPr>
                <a:spLocks noChangeShapeType="1"/>
              </p:cNvSpPr>
              <p:nvPr/>
            </p:nvSpPr>
            <p:spPr bwMode="auto">
              <a:xfrm>
                <a:off x="5337" y="2062"/>
                <a:ext cx="1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00" name="Line 96"/>
              <p:cNvSpPr>
                <a:spLocks noChangeShapeType="1"/>
              </p:cNvSpPr>
              <p:nvPr/>
            </p:nvSpPr>
            <p:spPr bwMode="auto">
              <a:xfrm>
                <a:off x="4121" y="1828"/>
                <a:ext cx="67" cy="5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01" name="Line 97"/>
              <p:cNvSpPr>
                <a:spLocks noChangeShapeType="1"/>
              </p:cNvSpPr>
              <p:nvPr/>
            </p:nvSpPr>
            <p:spPr bwMode="auto">
              <a:xfrm flipH="1">
                <a:off x="4223" y="1828"/>
                <a:ext cx="68" cy="5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02" name="Line 98"/>
              <p:cNvSpPr>
                <a:spLocks noChangeShapeType="1"/>
              </p:cNvSpPr>
              <p:nvPr/>
            </p:nvSpPr>
            <p:spPr bwMode="auto">
              <a:xfrm>
                <a:off x="4326" y="1828"/>
                <a:ext cx="69" cy="5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03" name="Line 99"/>
              <p:cNvSpPr>
                <a:spLocks noChangeShapeType="1"/>
              </p:cNvSpPr>
              <p:nvPr/>
            </p:nvSpPr>
            <p:spPr bwMode="auto">
              <a:xfrm flipH="1">
                <a:off x="4429" y="1828"/>
                <a:ext cx="69" cy="5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04" name="Line 100"/>
              <p:cNvSpPr>
                <a:spLocks noChangeShapeType="1"/>
              </p:cNvSpPr>
              <p:nvPr/>
            </p:nvSpPr>
            <p:spPr bwMode="auto">
              <a:xfrm>
                <a:off x="4532" y="1828"/>
                <a:ext cx="68" cy="5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05" name="Line 101"/>
              <p:cNvSpPr>
                <a:spLocks noChangeShapeType="1"/>
              </p:cNvSpPr>
              <p:nvPr/>
            </p:nvSpPr>
            <p:spPr bwMode="auto">
              <a:xfrm flipH="1">
                <a:off x="4840" y="1828"/>
                <a:ext cx="68" cy="5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06" name="Line 102"/>
              <p:cNvSpPr>
                <a:spLocks noChangeShapeType="1"/>
              </p:cNvSpPr>
              <p:nvPr/>
            </p:nvSpPr>
            <p:spPr bwMode="auto">
              <a:xfrm flipH="1">
                <a:off x="3641" y="2062"/>
                <a:ext cx="34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07" name="Line 103"/>
              <p:cNvSpPr>
                <a:spLocks noChangeShapeType="1"/>
              </p:cNvSpPr>
              <p:nvPr/>
            </p:nvSpPr>
            <p:spPr bwMode="auto">
              <a:xfrm>
                <a:off x="3710" y="2062"/>
                <a:ext cx="68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08" name="Line 104"/>
              <p:cNvSpPr>
                <a:spLocks noChangeShapeType="1"/>
              </p:cNvSpPr>
              <p:nvPr/>
            </p:nvSpPr>
            <p:spPr bwMode="auto">
              <a:xfrm flipV="1">
                <a:off x="3846" y="2062"/>
                <a:ext cx="35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09" name="Line 105"/>
              <p:cNvSpPr>
                <a:spLocks noChangeShapeType="1"/>
              </p:cNvSpPr>
              <p:nvPr/>
            </p:nvSpPr>
            <p:spPr bwMode="auto">
              <a:xfrm>
                <a:off x="3915" y="2062"/>
                <a:ext cx="69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10" name="Line 106"/>
              <p:cNvSpPr>
                <a:spLocks noChangeShapeType="1"/>
              </p:cNvSpPr>
              <p:nvPr/>
            </p:nvSpPr>
            <p:spPr bwMode="auto">
              <a:xfrm flipH="1">
                <a:off x="4052" y="2062"/>
                <a:ext cx="34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11" name="Line 107"/>
              <p:cNvSpPr>
                <a:spLocks noChangeShapeType="1"/>
              </p:cNvSpPr>
              <p:nvPr/>
            </p:nvSpPr>
            <p:spPr bwMode="auto">
              <a:xfrm>
                <a:off x="4121" y="2062"/>
                <a:ext cx="67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12" name="Line 108"/>
              <p:cNvSpPr>
                <a:spLocks noChangeShapeType="1"/>
              </p:cNvSpPr>
              <p:nvPr/>
            </p:nvSpPr>
            <p:spPr bwMode="auto">
              <a:xfrm flipH="1">
                <a:off x="5080" y="2062"/>
                <a:ext cx="33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13" name="Line 109"/>
              <p:cNvSpPr>
                <a:spLocks noChangeShapeType="1"/>
              </p:cNvSpPr>
              <p:nvPr/>
            </p:nvSpPr>
            <p:spPr bwMode="auto">
              <a:xfrm>
                <a:off x="5148" y="2062"/>
                <a:ext cx="69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14" name="Line 110"/>
              <p:cNvSpPr>
                <a:spLocks noChangeShapeType="1"/>
              </p:cNvSpPr>
              <p:nvPr/>
            </p:nvSpPr>
            <p:spPr bwMode="auto">
              <a:xfrm flipV="1">
                <a:off x="5285" y="2062"/>
                <a:ext cx="34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15" name="Line 111"/>
              <p:cNvSpPr>
                <a:spLocks noChangeShapeType="1"/>
              </p:cNvSpPr>
              <p:nvPr/>
            </p:nvSpPr>
            <p:spPr bwMode="auto">
              <a:xfrm>
                <a:off x="5354" y="2062"/>
                <a:ext cx="69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16" name="Oval 112"/>
              <p:cNvSpPr>
                <a:spLocks noChangeArrowheads="1"/>
              </p:cNvSpPr>
              <p:nvPr/>
            </p:nvSpPr>
            <p:spPr bwMode="auto">
              <a:xfrm>
                <a:off x="4479" y="1749"/>
                <a:ext cx="69" cy="7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17" name="Oval 113"/>
              <p:cNvSpPr>
                <a:spLocks noChangeArrowheads="1"/>
              </p:cNvSpPr>
              <p:nvPr/>
            </p:nvSpPr>
            <p:spPr bwMode="auto">
              <a:xfrm>
                <a:off x="4274" y="1749"/>
                <a:ext cx="69" cy="7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18" name="Oval 114"/>
              <p:cNvSpPr>
                <a:spLocks noChangeArrowheads="1"/>
              </p:cNvSpPr>
              <p:nvPr/>
            </p:nvSpPr>
            <p:spPr bwMode="auto">
              <a:xfrm>
                <a:off x="4069" y="1983"/>
                <a:ext cx="68" cy="7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19" name="Oval 115"/>
              <p:cNvSpPr>
                <a:spLocks noChangeArrowheads="1"/>
              </p:cNvSpPr>
              <p:nvPr/>
            </p:nvSpPr>
            <p:spPr bwMode="auto">
              <a:xfrm>
                <a:off x="3864" y="1983"/>
                <a:ext cx="68" cy="7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20" name="Oval 116"/>
              <p:cNvSpPr>
                <a:spLocks noChangeArrowheads="1"/>
              </p:cNvSpPr>
              <p:nvPr/>
            </p:nvSpPr>
            <p:spPr bwMode="auto">
              <a:xfrm>
                <a:off x="4069" y="1749"/>
                <a:ext cx="68" cy="7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21" name="Oval 117"/>
              <p:cNvSpPr>
                <a:spLocks noChangeArrowheads="1"/>
              </p:cNvSpPr>
              <p:nvPr/>
            </p:nvSpPr>
            <p:spPr bwMode="auto">
              <a:xfrm>
                <a:off x="3658" y="1983"/>
                <a:ext cx="69" cy="7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22" name="Rectangle 118"/>
              <p:cNvSpPr>
                <a:spLocks noChangeArrowheads="1"/>
              </p:cNvSpPr>
              <p:nvPr/>
            </p:nvSpPr>
            <p:spPr bwMode="auto">
              <a:xfrm>
                <a:off x="4627" y="1531"/>
                <a:ext cx="200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227013" indent="-227013"/>
                <a:r>
                  <a:rPr lang="en-US" sz="500">
                    <a:solidFill>
                      <a:srgbClr val="FFFFFF"/>
                    </a:solidFill>
                  </a:rPr>
                  <a:t>$m$ blocks</a:t>
                </a:r>
                <a:endParaRPr lang="en-US">
                  <a:latin typeface="Symbol" pitchFamily="18" charset="2"/>
                </a:endParaRPr>
              </a:p>
            </p:txBody>
          </p:sp>
          <p:grpSp>
            <p:nvGrpSpPr>
              <p:cNvPr id="636023" name="Group 119"/>
              <p:cNvGrpSpPr>
                <a:grpSpLocks/>
              </p:cNvGrpSpPr>
              <p:nvPr/>
            </p:nvGrpSpPr>
            <p:grpSpPr bwMode="auto">
              <a:xfrm>
                <a:off x="3620" y="2240"/>
                <a:ext cx="178" cy="64"/>
                <a:chOff x="1366" y="2723"/>
                <a:chExt cx="302" cy="95"/>
              </a:xfrm>
            </p:grpSpPr>
            <p:sp>
              <p:nvSpPr>
                <p:cNvPr id="636024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66" y="2723"/>
                  <a:ext cx="70" cy="95"/>
                </a:xfrm>
                <a:prstGeom prst="rect">
                  <a:avLst/>
                </a:prstGeom>
                <a:solidFill>
                  <a:srgbClr val="57FF0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025" name="Rectangle 121"/>
                <p:cNvSpPr>
                  <a:spLocks noChangeArrowheads="1"/>
                </p:cNvSpPr>
                <p:nvPr/>
              </p:nvSpPr>
              <p:spPr bwMode="auto">
                <a:xfrm>
                  <a:off x="1456" y="2723"/>
                  <a:ext cx="70" cy="95"/>
                </a:xfrm>
                <a:prstGeom prst="rect">
                  <a:avLst/>
                </a:prstGeom>
                <a:solidFill>
                  <a:srgbClr val="57FF0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026" name="Rectangle 122"/>
                <p:cNvSpPr>
                  <a:spLocks noChangeArrowheads="1"/>
                </p:cNvSpPr>
                <p:nvPr/>
              </p:nvSpPr>
              <p:spPr bwMode="auto">
                <a:xfrm>
                  <a:off x="1598" y="2723"/>
                  <a:ext cx="70" cy="95"/>
                </a:xfrm>
                <a:prstGeom prst="rect">
                  <a:avLst/>
                </a:prstGeom>
                <a:solidFill>
                  <a:srgbClr val="57FF0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36027" name="Group 123"/>
              <p:cNvGrpSpPr>
                <a:grpSpLocks/>
              </p:cNvGrpSpPr>
              <p:nvPr/>
            </p:nvGrpSpPr>
            <p:grpSpPr bwMode="auto">
              <a:xfrm>
                <a:off x="3829" y="2240"/>
                <a:ext cx="179" cy="64"/>
                <a:chOff x="1366" y="2723"/>
                <a:chExt cx="302" cy="95"/>
              </a:xfrm>
            </p:grpSpPr>
            <p:sp>
              <p:nvSpPr>
                <p:cNvPr id="636028" name="Rectangle 124"/>
                <p:cNvSpPr>
                  <a:spLocks noChangeArrowheads="1"/>
                </p:cNvSpPr>
                <p:nvPr/>
              </p:nvSpPr>
              <p:spPr bwMode="auto">
                <a:xfrm>
                  <a:off x="1366" y="2723"/>
                  <a:ext cx="70" cy="95"/>
                </a:xfrm>
                <a:prstGeom prst="rect">
                  <a:avLst/>
                </a:prstGeom>
                <a:solidFill>
                  <a:srgbClr val="57FF0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029" name="Rectangle 125"/>
                <p:cNvSpPr>
                  <a:spLocks noChangeArrowheads="1"/>
                </p:cNvSpPr>
                <p:nvPr/>
              </p:nvSpPr>
              <p:spPr bwMode="auto">
                <a:xfrm>
                  <a:off x="1456" y="2723"/>
                  <a:ext cx="70" cy="95"/>
                </a:xfrm>
                <a:prstGeom prst="rect">
                  <a:avLst/>
                </a:prstGeom>
                <a:solidFill>
                  <a:srgbClr val="57FF0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030" name="Rectangle 126"/>
                <p:cNvSpPr>
                  <a:spLocks noChangeArrowheads="1"/>
                </p:cNvSpPr>
                <p:nvPr/>
              </p:nvSpPr>
              <p:spPr bwMode="auto">
                <a:xfrm>
                  <a:off x="1598" y="2723"/>
                  <a:ext cx="70" cy="95"/>
                </a:xfrm>
                <a:prstGeom prst="rect">
                  <a:avLst/>
                </a:prstGeom>
                <a:solidFill>
                  <a:srgbClr val="57FF0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36031" name="Group 127"/>
              <p:cNvGrpSpPr>
                <a:grpSpLocks/>
              </p:cNvGrpSpPr>
              <p:nvPr/>
            </p:nvGrpSpPr>
            <p:grpSpPr bwMode="auto">
              <a:xfrm>
                <a:off x="4029" y="2240"/>
                <a:ext cx="179" cy="64"/>
                <a:chOff x="1366" y="2723"/>
                <a:chExt cx="302" cy="95"/>
              </a:xfrm>
            </p:grpSpPr>
            <p:sp>
              <p:nvSpPr>
                <p:cNvPr id="636032" name="Rectangle 128"/>
                <p:cNvSpPr>
                  <a:spLocks noChangeArrowheads="1"/>
                </p:cNvSpPr>
                <p:nvPr/>
              </p:nvSpPr>
              <p:spPr bwMode="auto">
                <a:xfrm>
                  <a:off x="1366" y="2723"/>
                  <a:ext cx="70" cy="95"/>
                </a:xfrm>
                <a:prstGeom prst="rect">
                  <a:avLst/>
                </a:prstGeom>
                <a:solidFill>
                  <a:srgbClr val="57FF0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033" name="Rectangle 129"/>
                <p:cNvSpPr>
                  <a:spLocks noChangeArrowheads="1"/>
                </p:cNvSpPr>
                <p:nvPr/>
              </p:nvSpPr>
              <p:spPr bwMode="auto">
                <a:xfrm>
                  <a:off x="1456" y="2723"/>
                  <a:ext cx="70" cy="95"/>
                </a:xfrm>
                <a:prstGeom prst="rect">
                  <a:avLst/>
                </a:prstGeom>
                <a:solidFill>
                  <a:srgbClr val="57FF0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034" name="Rectangle 130"/>
                <p:cNvSpPr>
                  <a:spLocks noChangeArrowheads="1"/>
                </p:cNvSpPr>
                <p:nvPr/>
              </p:nvSpPr>
              <p:spPr bwMode="auto">
                <a:xfrm>
                  <a:off x="1598" y="2723"/>
                  <a:ext cx="70" cy="95"/>
                </a:xfrm>
                <a:prstGeom prst="rect">
                  <a:avLst/>
                </a:prstGeom>
                <a:solidFill>
                  <a:srgbClr val="57FF0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36035" name="Group 131"/>
              <p:cNvGrpSpPr>
                <a:grpSpLocks/>
              </p:cNvGrpSpPr>
              <p:nvPr/>
            </p:nvGrpSpPr>
            <p:grpSpPr bwMode="auto">
              <a:xfrm>
                <a:off x="5061" y="2240"/>
                <a:ext cx="179" cy="64"/>
                <a:chOff x="1366" y="2723"/>
                <a:chExt cx="302" cy="95"/>
              </a:xfrm>
            </p:grpSpPr>
            <p:sp>
              <p:nvSpPr>
                <p:cNvPr id="636036" name="Rectangle 132"/>
                <p:cNvSpPr>
                  <a:spLocks noChangeArrowheads="1"/>
                </p:cNvSpPr>
                <p:nvPr/>
              </p:nvSpPr>
              <p:spPr bwMode="auto">
                <a:xfrm>
                  <a:off x="1366" y="2723"/>
                  <a:ext cx="70" cy="95"/>
                </a:xfrm>
                <a:prstGeom prst="rect">
                  <a:avLst/>
                </a:prstGeom>
                <a:solidFill>
                  <a:srgbClr val="57FF0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037" name="Rectangle 133"/>
                <p:cNvSpPr>
                  <a:spLocks noChangeArrowheads="1"/>
                </p:cNvSpPr>
                <p:nvPr/>
              </p:nvSpPr>
              <p:spPr bwMode="auto">
                <a:xfrm>
                  <a:off x="1456" y="2723"/>
                  <a:ext cx="70" cy="95"/>
                </a:xfrm>
                <a:prstGeom prst="rect">
                  <a:avLst/>
                </a:prstGeom>
                <a:solidFill>
                  <a:srgbClr val="57FF0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038" name="Rectangle 134"/>
                <p:cNvSpPr>
                  <a:spLocks noChangeArrowheads="1"/>
                </p:cNvSpPr>
                <p:nvPr/>
              </p:nvSpPr>
              <p:spPr bwMode="auto">
                <a:xfrm>
                  <a:off x="1598" y="2723"/>
                  <a:ext cx="70" cy="95"/>
                </a:xfrm>
                <a:prstGeom prst="rect">
                  <a:avLst/>
                </a:prstGeom>
                <a:solidFill>
                  <a:srgbClr val="57FF0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36039" name="Group 135"/>
              <p:cNvGrpSpPr>
                <a:grpSpLocks/>
              </p:cNvGrpSpPr>
              <p:nvPr/>
            </p:nvGrpSpPr>
            <p:grpSpPr bwMode="auto">
              <a:xfrm>
                <a:off x="5262" y="2240"/>
                <a:ext cx="179" cy="64"/>
                <a:chOff x="1366" y="2723"/>
                <a:chExt cx="302" cy="95"/>
              </a:xfrm>
            </p:grpSpPr>
            <p:sp>
              <p:nvSpPr>
                <p:cNvPr id="636040" name="Rectangle 136"/>
                <p:cNvSpPr>
                  <a:spLocks noChangeArrowheads="1"/>
                </p:cNvSpPr>
                <p:nvPr/>
              </p:nvSpPr>
              <p:spPr bwMode="auto">
                <a:xfrm>
                  <a:off x="1366" y="2723"/>
                  <a:ext cx="70" cy="95"/>
                </a:xfrm>
                <a:prstGeom prst="rect">
                  <a:avLst/>
                </a:prstGeom>
                <a:solidFill>
                  <a:srgbClr val="57FF0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041" name="Rectangle 137"/>
                <p:cNvSpPr>
                  <a:spLocks noChangeArrowheads="1"/>
                </p:cNvSpPr>
                <p:nvPr/>
              </p:nvSpPr>
              <p:spPr bwMode="auto">
                <a:xfrm>
                  <a:off x="1456" y="2723"/>
                  <a:ext cx="70" cy="95"/>
                </a:xfrm>
                <a:prstGeom prst="rect">
                  <a:avLst/>
                </a:prstGeom>
                <a:solidFill>
                  <a:srgbClr val="57FF0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042" name="Rectangle 138"/>
                <p:cNvSpPr>
                  <a:spLocks noChangeArrowheads="1"/>
                </p:cNvSpPr>
                <p:nvPr/>
              </p:nvSpPr>
              <p:spPr bwMode="auto">
                <a:xfrm>
                  <a:off x="1598" y="2723"/>
                  <a:ext cx="70" cy="95"/>
                </a:xfrm>
                <a:prstGeom prst="rect">
                  <a:avLst/>
                </a:prstGeom>
                <a:solidFill>
                  <a:srgbClr val="57FF03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6043" name="Line 139"/>
              <p:cNvSpPr>
                <a:spLocks noChangeShapeType="1"/>
              </p:cNvSpPr>
              <p:nvPr/>
            </p:nvSpPr>
            <p:spPr bwMode="auto">
              <a:xfrm>
                <a:off x="3721" y="2274"/>
                <a:ext cx="29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44" name="Line 140"/>
              <p:cNvSpPr>
                <a:spLocks noChangeShapeType="1"/>
              </p:cNvSpPr>
              <p:nvPr/>
            </p:nvSpPr>
            <p:spPr bwMode="auto">
              <a:xfrm>
                <a:off x="3929" y="2275"/>
                <a:ext cx="29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45" name="Line 141"/>
              <p:cNvSpPr>
                <a:spLocks noChangeShapeType="1"/>
              </p:cNvSpPr>
              <p:nvPr/>
            </p:nvSpPr>
            <p:spPr bwMode="auto">
              <a:xfrm>
                <a:off x="4131" y="2275"/>
                <a:ext cx="29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46" name="Line 142"/>
              <p:cNvSpPr>
                <a:spLocks noChangeShapeType="1"/>
              </p:cNvSpPr>
              <p:nvPr/>
            </p:nvSpPr>
            <p:spPr bwMode="auto">
              <a:xfrm>
                <a:off x="5163" y="2274"/>
                <a:ext cx="29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47" name="Line 143"/>
              <p:cNvSpPr>
                <a:spLocks noChangeShapeType="1"/>
              </p:cNvSpPr>
              <p:nvPr/>
            </p:nvSpPr>
            <p:spPr bwMode="auto">
              <a:xfrm>
                <a:off x="5364" y="2274"/>
                <a:ext cx="29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48" name="Line 144"/>
              <p:cNvSpPr>
                <a:spLocks noChangeShapeType="1"/>
              </p:cNvSpPr>
              <p:nvPr/>
            </p:nvSpPr>
            <p:spPr bwMode="auto">
              <a:xfrm>
                <a:off x="4120" y="1871"/>
                <a:ext cx="29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49" name="Line 145"/>
              <p:cNvSpPr>
                <a:spLocks noChangeShapeType="1"/>
              </p:cNvSpPr>
              <p:nvPr/>
            </p:nvSpPr>
            <p:spPr bwMode="auto">
              <a:xfrm>
                <a:off x="4257" y="1871"/>
                <a:ext cx="100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50" name="Line 146"/>
              <p:cNvSpPr>
                <a:spLocks noChangeShapeType="1"/>
              </p:cNvSpPr>
              <p:nvPr/>
            </p:nvSpPr>
            <p:spPr bwMode="auto">
              <a:xfrm>
                <a:off x="4464" y="1871"/>
                <a:ext cx="100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51" name="Line 147"/>
              <p:cNvSpPr>
                <a:spLocks noChangeShapeType="1"/>
              </p:cNvSpPr>
              <p:nvPr/>
            </p:nvSpPr>
            <p:spPr bwMode="auto">
              <a:xfrm>
                <a:off x="4879" y="1870"/>
                <a:ext cx="99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52" name="Line 148"/>
              <p:cNvSpPr>
                <a:spLocks noChangeShapeType="1"/>
              </p:cNvSpPr>
              <p:nvPr/>
            </p:nvSpPr>
            <p:spPr bwMode="auto">
              <a:xfrm>
                <a:off x="4687" y="1730"/>
                <a:ext cx="88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53" name="Line 149"/>
              <p:cNvSpPr>
                <a:spLocks noChangeShapeType="1"/>
              </p:cNvSpPr>
              <p:nvPr/>
            </p:nvSpPr>
            <p:spPr bwMode="auto">
              <a:xfrm>
                <a:off x="3597" y="1459"/>
                <a:ext cx="1" cy="8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54" name="Line 150"/>
              <p:cNvSpPr>
                <a:spLocks noChangeShapeType="1"/>
              </p:cNvSpPr>
              <p:nvPr/>
            </p:nvSpPr>
            <p:spPr bwMode="auto">
              <a:xfrm>
                <a:off x="4214" y="1463"/>
                <a:ext cx="0" cy="8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55" name="Line 151"/>
              <p:cNvSpPr>
                <a:spLocks noChangeShapeType="1"/>
              </p:cNvSpPr>
              <p:nvPr/>
            </p:nvSpPr>
            <p:spPr bwMode="auto">
              <a:xfrm>
                <a:off x="5041" y="1440"/>
                <a:ext cx="0" cy="8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56" name="Line 152"/>
              <p:cNvSpPr>
                <a:spLocks noChangeShapeType="1"/>
              </p:cNvSpPr>
              <p:nvPr/>
            </p:nvSpPr>
            <p:spPr bwMode="auto">
              <a:xfrm>
                <a:off x="5455" y="1464"/>
                <a:ext cx="1" cy="8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57" name="Line 153"/>
              <p:cNvSpPr>
                <a:spLocks noChangeShapeType="1"/>
              </p:cNvSpPr>
              <p:nvPr/>
            </p:nvSpPr>
            <p:spPr bwMode="auto">
              <a:xfrm>
                <a:off x="4420" y="1464"/>
                <a:ext cx="0" cy="8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58" name="Line 154"/>
              <p:cNvSpPr>
                <a:spLocks noChangeShapeType="1"/>
              </p:cNvSpPr>
              <p:nvPr/>
            </p:nvSpPr>
            <p:spPr bwMode="auto">
              <a:xfrm>
                <a:off x="4806" y="1464"/>
                <a:ext cx="1" cy="8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59" name="Line 155"/>
              <p:cNvSpPr>
                <a:spLocks noChangeShapeType="1"/>
              </p:cNvSpPr>
              <p:nvPr/>
            </p:nvSpPr>
            <p:spPr bwMode="auto">
              <a:xfrm>
                <a:off x="4633" y="1464"/>
                <a:ext cx="0" cy="8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60" name="Line 156"/>
              <p:cNvSpPr>
                <a:spLocks noChangeShapeType="1"/>
              </p:cNvSpPr>
              <p:nvPr/>
            </p:nvSpPr>
            <p:spPr bwMode="auto">
              <a:xfrm flipH="1" flipV="1">
                <a:off x="4508" y="1558"/>
                <a:ext cx="156" cy="19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61" name="Oval 157"/>
              <p:cNvSpPr>
                <a:spLocks noChangeArrowheads="1"/>
              </p:cNvSpPr>
              <p:nvPr/>
            </p:nvSpPr>
            <p:spPr bwMode="auto">
              <a:xfrm>
                <a:off x="4479" y="1516"/>
                <a:ext cx="69" cy="78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6062" name="Group 158"/>
            <p:cNvGrpSpPr>
              <a:grpSpLocks/>
            </p:cNvGrpSpPr>
            <p:nvPr/>
          </p:nvGrpSpPr>
          <p:grpSpPr bwMode="auto">
            <a:xfrm>
              <a:off x="4482" y="1385"/>
              <a:ext cx="478" cy="443"/>
              <a:chOff x="4482" y="1385"/>
              <a:chExt cx="478" cy="443"/>
            </a:xfrm>
          </p:grpSpPr>
          <p:sp>
            <p:nvSpPr>
              <p:cNvPr id="636063" name="Oval 159"/>
              <p:cNvSpPr>
                <a:spLocks noChangeArrowheads="1"/>
              </p:cNvSpPr>
              <p:nvPr/>
            </p:nvSpPr>
            <p:spPr bwMode="auto">
              <a:xfrm>
                <a:off x="4891" y="1749"/>
                <a:ext cx="69" cy="7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64" name="Text Box 160"/>
              <p:cNvSpPr txBox="1">
                <a:spLocks noChangeArrowheads="1"/>
              </p:cNvSpPr>
              <p:nvPr/>
            </p:nvSpPr>
            <p:spPr bwMode="auto">
              <a:xfrm>
                <a:off x="4482" y="1385"/>
                <a:ext cx="185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17463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227013" indent="-227013"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sz="1600" i="1"/>
                  <a:t>v</a:t>
                </a:r>
              </a:p>
            </p:txBody>
          </p:sp>
        </p:grpSp>
      </p:grpSp>
      <p:grpSp>
        <p:nvGrpSpPr>
          <p:cNvPr id="636065" name="Group 161"/>
          <p:cNvGrpSpPr>
            <a:grpSpLocks/>
          </p:cNvGrpSpPr>
          <p:nvPr/>
        </p:nvGrpSpPr>
        <p:grpSpPr bwMode="auto">
          <a:xfrm>
            <a:off x="6478588" y="3727450"/>
            <a:ext cx="1414462" cy="115888"/>
            <a:chOff x="4022" y="2386"/>
            <a:chExt cx="891" cy="73"/>
          </a:xfrm>
        </p:grpSpPr>
        <p:grpSp>
          <p:nvGrpSpPr>
            <p:cNvPr id="636066" name="Group 162"/>
            <p:cNvGrpSpPr>
              <a:grpSpLocks/>
            </p:cNvGrpSpPr>
            <p:nvPr/>
          </p:nvGrpSpPr>
          <p:grpSpPr bwMode="auto">
            <a:xfrm>
              <a:off x="4022" y="2386"/>
              <a:ext cx="891" cy="73"/>
              <a:chOff x="1596" y="2305"/>
              <a:chExt cx="2286" cy="73"/>
            </a:xfrm>
          </p:grpSpPr>
          <p:sp>
            <p:nvSpPr>
              <p:cNvPr id="636067" name="Line 163"/>
              <p:cNvSpPr>
                <a:spLocks noChangeShapeType="1"/>
              </p:cNvSpPr>
              <p:nvPr/>
            </p:nvSpPr>
            <p:spPr bwMode="auto">
              <a:xfrm>
                <a:off x="1596" y="2347"/>
                <a:ext cx="2284" cy="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68" name="Line 164"/>
              <p:cNvSpPr>
                <a:spLocks noChangeShapeType="1"/>
              </p:cNvSpPr>
              <p:nvPr/>
            </p:nvSpPr>
            <p:spPr bwMode="auto">
              <a:xfrm>
                <a:off x="1596" y="2305"/>
                <a:ext cx="2" cy="73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69" name="Line 165"/>
              <p:cNvSpPr>
                <a:spLocks noChangeShapeType="1"/>
              </p:cNvSpPr>
              <p:nvPr/>
            </p:nvSpPr>
            <p:spPr bwMode="auto">
              <a:xfrm>
                <a:off x="3880" y="2305"/>
                <a:ext cx="2" cy="73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6070" name="Line 166"/>
            <p:cNvSpPr>
              <a:spLocks noChangeShapeType="1"/>
            </p:cNvSpPr>
            <p:nvPr/>
          </p:nvSpPr>
          <p:spPr bwMode="auto">
            <a:xfrm>
              <a:off x="4201" y="2428"/>
              <a:ext cx="580" cy="0"/>
            </a:xfrm>
            <a:prstGeom prst="line">
              <a:avLst/>
            </a:prstGeom>
            <a:noFill/>
            <a:ln w="19050">
              <a:solidFill>
                <a:srgbClr val="57F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6071" name="Group 167"/>
          <p:cNvGrpSpPr>
            <a:grpSpLocks/>
          </p:cNvGrpSpPr>
          <p:nvPr/>
        </p:nvGrpSpPr>
        <p:grpSpPr bwMode="auto">
          <a:xfrm>
            <a:off x="6537325" y="3402013"/>
            <a:ext cx="1355725" cy="174625"/>
            <a:chOff x="4062" y="2192"/>
            <a:chExt cx="854" cy="110"/>
          </a:xfrm>
        </p:grpSpPr>
        <p:sp>
          <p:nvSpPr>
            <p:cNvPr id="636072" name="Freeform 168"/>
            <p:cNvSpPr>
              <a:spLocks/>
            </p:cNvSpPr>
            <p:nvPr/>
          </p:nvSpPr>
          <p:spPr bwMode="auto">
            <a:xfrm>
              <a:off x="406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73" name="Freeform 169"/>
            <p:cNvSpPr>
              <a:spLocks/>
            </p:cNvSpPr>
            <p:nvPr/>
          </p:nvSpPr>
          <p:spPr bwMode="auto">
            <a:xfrm>
              <a:off x="480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35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35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4453E-6 L 0.31129 -0.3155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359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56" y="-157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5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5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5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5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59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59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59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59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3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3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A866-7DC7-405D-8222-ECA2362E7259}" type="slidenum">
              <a:rPr lang="en-US"/>
              <a:pPr/>
              <a:t>12</a:t>
            </a:fld>
            <a:endParaRPr lang="en-US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Interval tree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8575"/>
            <a:ext cx="8077200" cy="49799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</a:rPr>
              <a:t>Each leaf contains</a:t>
            </a:r>
            <a:r>
              <a:rPr lang="en-US" i="1">
                <a:solidFill>
                  <a:schemeClr val="tx2"/>
                </a:solidFill>
              </a:rPr>
              <a:t> &lt;B/2</a:t>
            </a:r>
            <a:r>
              <a:rPr lang="en-US">
                <a:solidFill>
                  <a:schemeClr val="tx2"/>
                </a:solidFill>
              </a:rPr>
              <a:t> intervals (unique endpoint assumption)</a:t>
            </a:r>
          </a:p>
          <a:p>
            <a:pPr lvl="1"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</a:rPr>
              <a:t>Stored in one block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Slab</a:t>
            </a:r>
            <a:r>
              <a:rPr lang="en-US"/>
              <a:t> </a:t>
            </a:r>
            <a:r>
              <a:rPr lang="en-US">
                <a:solidFill>
                  <a:srgbClr val="57FF03"/>
                </a:solidFill>
              </a:rPr>
              <a:t>lists</a:t>
            </a:r>
            <a:r>
              <a:rPr lang="en-US"/>
              <a:t> implemented using B-trees</a:t>
            </a:r>
          </a:p>
          <a:p>
            <a:pPr lvl="1"/>
            <a:r>
              <a:rPr lang="en-US"/>
              <a:t>                 query</a:t>
            </a:r>
          </a:p>
          <a:p>
            <a:pPr lvl="1"/>
            <a:r>
              <a:rPr lang="en-US"/>
              <a:t>Linear space</a:t>
            </a:r>
          </a:p>
          <a:p>
            <a:pPr lvl="2"/>
            <a:r>
              <a:rPr lang="en-US"/>
              <a:t>We may “wasted” a block for each of the             lists in node</a:t>
            </a:r>
          </a:p>
          <a:p>
            <a:pPr lvl="2"/>
            <a:r>
              <a:rPr lang="en-US"/>
              <a:t>But only               internal nodes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Underflow structure</a:t>
            </a:r>
            <a:r>
              <a:rPr lang="en-US"/>
              <a:t> implemented using static structure</a:t>
            </a:r>
          </a:p>
          <a:p>
            <a:pPr lvl="1"/>
            <a:r>
              <a:rPr lang="en-US"/>
              <a:t>                                                 query</a:t>
            </a:r>
          </a:p>
          <a:p>
            <a:pPr lvl="1"/>
            <a:r>
              <a:rPr lang="en-US"/>
              <a:t>Linear space</a:t>
            </a: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</a:t>
            </a:r>
          </a:p>
          <a:p>
            <a:r>
              <a:rPr lang="en-US">
                <a:sym typeface="Symbol" pitchFamily="18" charset="2"/>
              </a:rPr>
              <a:t>Linear space </a:t>
            </a:r>
          </a:p>
        </p:txBody>
      </p:sp>
      <p:grpSp>
        <p:nvGrpSpPr>
          <p:cNvPr id="637956" name="Group 4"/>
          <p:cNvGrpSpPr>
            <a:grpSpLocks/>
          </p:cNvGrpSpPr>
          <p:nvPr/>
        </p:nvGrpSpPr>
        <p:grpSpPr bwMode="auto">
          <a:xfrm>
            <a:off x="5600700" y="4622800"/>
            <a:ext cx="2714625" cy="1585913"/>
            <a:chOff x="3646" y="1460"/>
            <a:chExt cx="1710" cy="999"/>
          </a:xfrm>
        </p:grpSpPr>
        <p:sp>
          <p:nvSpPr>
            <p:cNvPr id="637957" name="Freeform 5"/>
            <p:cNvSpPr>
              <a:spLocks/>
            </p:cNvSpPr>
            <p:nvPr/>
          </p:nvSpPr>
          <p:spPr bwMode="auto">
            <a:xfrm>
              <a:off x="3825" y="2124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58" name="Line 6"/>
            <p:cNvSpPr>
              <a:spLocks noChangeShapeType="1"/>
            </p:cNvSpPr>
            <p:nvPr/>
          </p:nvSpPr>
          <p:spPr bwMode="auto">
            <a:xfrm flipH="1">
              <a:off x="3833" y="2107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59" name="Freeform 7"/>
            <p:cNvSpPr>
              <a:spLocks/>
            </p:cNvSpPr>
            <p:nvPr/>
          </p:nvSpPr>
          <p:spPr bwMode="auto">
            <a:xfrm>
              <a:off x="3833" y="2142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60" name="Line 8"/>
            <p:cNvSpPr>
              <a:spLocks noChangeShapeType="1"/>
            </p:cNvSpPr>
            <p:nvPr/>
          </p:nvSpPr>
          <p:spPr bwMode="auto">
            <a:xfrm>
              <a:off x="3908" y="2107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61" name="Freeform 9"/>
            <p:cNvSpPr>
              <a:spLocks/>
            </p:cNvSpPr>
            <p:nvPr/>
          </p:nvSpPr>
          <p:spPr bwMode="auto">
            <a:xfrm>
              <a:off x="3944" y="2142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62" name="Freeform 10"/>
            <p:cNvSpPr>
              <a:spLocks/>
            </p:cNvSpPr>
            <p:nvPr/>
          </p:nvSpPr>
          <p:spPr bwMode="auto">
            <a:xfrm>
              <a:off x="3771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63" name="Freeform 11"/>
            <p:cNvSpPr>
              <a:spLocks/>
            </p:cNvSpPr>
            <p:nvPr/>
          </p:nvSpPr>
          <p:spPr bwMode="auto">
            <a:xfrm>
              <a:off x="3771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964" name="Freeform 12"/>
            <p:cNvSpPr>
              <a:spLocks/>
            </p:cNvSpPr>
            <p:nvPr/>
          </p:nvSpPr>
          <p:spPr bwMode="auto">
            <a:xfrm>
              <a:off x="3936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65" name="Freeform 13"/>
            <p:cNvSpPr>
              <a:spLocks/>
            </p:cNvSpPr>
            <p:nvPr/>
          </p:nvSpPr>
          <p:spPr bwMode="auto">
            <a:xfrm>
              <a:off x="3936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7966" name="Group 14"/>
            <p:cNvGrpSpPr>
              <a:grpSpLocks/>
            </p:cNvGrpSpPr>
            <p:nvPr/>
          </p:nvGrpSpPr>
          <p:grpSpPr bwMode="auto">
            <a:xfrm>
              <a:off x="4022" y="2386"/>
              <a:ext cx="891" cy="73"/>
              <a:chOff x="1596" y="2305"/>
              <a:chExt cx="2286" cy="73"/>
            </a:xfrm>
          </p:grpSpPr>
          <p:sp>
            <p:nvSpPr>
              <p:cNvPr id="637967" name="Line 15"/>
              <p:cNvSpPr>
                <a:spLocks noChangeShapeType="1"/>
              </p:cNvSpPr>
              <p:nvPr/>
            </p:nvSpPr>
            <p:spPr bwMode="auto">
              <a:xfrm>
                <a:off x="1596" y="2347"/>
                <a:ext cx="2284" cy="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68" name="Line 16"/>
              <p:cNvSpPr>
                <a:spLocks noChangeShapeType="1"/>
              </p:cNvSpPr>
              <p:nvPr/>
            </p:nvSpPr>
            <p:spPr bwMode="auto">
              <a:xfrm>
                <a:off x="1596" y="2305"/>
                <a:ext cx="2" cy="73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69" name="Line 17"/>
              <p:cNvSpPr>
                <a:spLocks noChangeShapeType="1"/>
              </p:cNvSpPr>
              <p:nvPr/>
            </p:nvSpPr>
            <p:spPr bwMode="auto">
              <a:xfrm>
                <a:off x="3880" y="2305"/>
                <a:ext cx="2" cy="73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637970" name="Object 18"/>
            <p:cNvGraphicFramePr>
              <a:graphicFrameLocks noChangeAspect="1"/>
            </p:cNvGraphicFramePr>
            <p:nvPr/>
          </p:nvGraphicFramePr>
          <p:xfrm>
            <a:off x="3914" y="1667"/>
            <a:ext cx="29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08" name="Equation" r:id="rId4" imgW="419040" imgH="228600" progId="Equation.3">
                    <p:embed/>
                  </p:oleObj>
                </mc:Choice>
                <mc:Fallback>
                  <p:oleObj name="Equation" r:id="rId4" imgW="41904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" y="1667"/>
                          <a:ext cx="29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7971" name="Line 19"/>
            <p:cNvSpPr>
              <a:spLocks noChangeShapeType="1"/>
            </p:cNvSpPr>
            <p:nvPr/>
          </p:nvSpPr>
          <p:spPr bwMode="auto">
            <a:xfrm>
              <a:off x="4201" y="2428"/>
              <a:ext cx="580" cy="0"/>
            </a:xfrm>
            <a:prstGeom prst="line">
              <a:avLst/>
            </a:prstGeom>
            <a:noFill/>
            <a:ln w="19050">
              <a:solidFill>
                <a:srgbClr val="57F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72" name="Line 20"/>
            <p:cNvSpPr>
              <a:spLocks noChangeShapeType="1"/>
            </p:cNvSpPr>
            <p:nvPr/>
          </p:nvSpPr>
          <p:spPr bwMode="auto">
            <a:xfrm flipH="1">
              <a:off x="3747" y="1653"/>
              <a:ext cx="757" cy="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73" name="Line 21"/>
            <p:cNvSpPr>
              <a:spLocks noChangeShapeType="1"/>
            </p:cNvSpPr>
            <p:nvPr/>
          </p:nvSpPr>
          <p:spPr bwMode="auto">
            <a:xfrm>
              <a:off x="4497" y="1653"/>
              <a:ext cx="435" cy="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74" name="Line 22"/>
            <p:cNvSpPr>
              <a:spLocks noChangeShapeType="1"/>
            </p:cNvSpPr>
            <p:nvPr/>
          </p:nvSpPr>
          <p:spPr bwMode="auto">
            <a:xfrm flipH="1">
              <a:off x="4352" y="1677"/>
              <a:ext cx="145" cy="3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75" name="Line 23"/>
            <p:cNvSpPr>
              <a:spLocks noChangeShapeType="1"/>
            </p:cNvSpPr>
            <p:nvPr/>
          </p:nvSpPr>
          <p:spPr bwMode="auto">
            <a:xfrm>
              <a:off x="4497" y="1677"/>
              <a:ext cx="145" cy="3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76" name="Line 24"/>
            <p:cNvSpPr>
              <a:spLocks noChangeShapeType="1"/>
            </p:cNvSpPr>
            <p:nvPr/>
          </p:nvSpPr>
          <p:spPr bwMode="auto">
            <a:xfrm flipH="1">
              <a:off x="4062" y="1653"/>
              <a:ext cx="435" cy="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77" name="Line 25"/>
            <p:cNvSpPr>
              <a:spLocks noChangeShapeType="1"/>
            </p:cNvSpPr>
            <p:nvPr/>
          </p:nvSpPr>
          <p:spPr bwMode="auto">
            <a:xfrm>
              <a:off x="4497" y="1653"/>
              <a:ext cx="702" cy="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78" name="Line 26"/>
            <p:cNvSpPr>
              <a:spLocks noChangeShapeType="1"/>
            </p:cNvSpPr>
            <p:nvPr/>
          </p:nvSpPr>
          <p:spPr bwMode="auto">
            <a:xfrm>
              <a:off x="4199" y="1508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79" name="Freeform 27"/>
            <p:cNvSpPr>
              <a:spLocks/>
            </p:cNvSpPr>
            <p:nvPr/>
          </p:nvSpPr>
          <p:spPr bwMode="auto">
            <a:xfrm>
              <a:off x="4116" y="2124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80" name="Line 28"/>
            <p:cNvSpPr>
              <a:spLocks noChangeShapeType="1"/>
            </p:cNvSpPr>
            <p:nvPr/>
          </p:nvSpPr>
          <p:spPr bwMode="auto">
            <a:xfrm flipH="1">
              <a:off x="4124" y="2107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81" name="Freeform 29"/>
            <p:cNvSpPr>
              <a:spLocks/>
            </p:cNvSpPr>
            <p:nvPr/>
          </p:nvSpPr>
          <p:spPr bwMode="auto">
            <a:xfrm>
              <a:off x="4124" y="2142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82" name="Line 30"/>
            <p:cNvSpPr>
              <a:spLocks noChangeShapeType="1"/>
            </p:cNvSpPr>
            <p:nvPr/>
          </p:nvSpPr>
          <p:spPr bwMode="auto">
            <a:xfrm>
              <a:off x="4199" y="2107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83" name="Freeform 31"/>
            <p:cNvSpPr>
              <a:spLocks/>
            </p:cNvSpPr>
            <p:nvPr/>
          </p:nvSpPr>
          <p:spPr bwMode="auto">
            <a:xfrm>
              <a:off x="4235" y="2142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84" name="Freeform 32"/>
            <p:cNvSpPr>
              <a:spLocks/>
            </p:cNvSpPr>
            <p:nvPr/>
          </p:nvSpPr>
          <p:spPr bwMode="auto">
            <a:xfrm>
              <a:off x="406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85" name="Freeform 33"/>
            <p:cNvSpPr>
              <a:spLocks/>
            </p:cNvSpPr>
            <p:nvPr/>
          </p:nvSpPr>
          <p:spPr bwMode="auto">
            <a:xfrm>
              <a:off x="406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986" name="Freeform 34"/>
            <p:cNvSpPr>
              <a:spLocks/>
            </p:cNvSpPr>
            <p:nvPr/>
          </p:nvSpPr>
          <p:spPr bwMode="auto">
            <a:xfrm>
              <a:off x="422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87" name="Freeform 35"/>
            <p:cNvSpPr>
              <a:spLocks/>
            </p:cNvSpPr>
            <p:nvPr/>
          </p:nvSpPr>
          <p:spPr bwMode="auto">
            <a:xfrm>
              <a:off x="422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988" name="Freeform 36"/>
            <p:cNvSpPr>
              <a:spLocks/>
            </p:cNvSpPr>
            <p:nvPr/>
          </p:nvSpPr>
          <p:spPr bwMode="auto">
            <a:xfrm>
              <a:off x="4696" y="2124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89" name="Line 37"/>
            <p:cNvSpPr>
              <a:spLocks noChangeShapeType="1"/>
            </p:cNvSpPr>
            <p:nvPr/>
          </p:nvSpPr>
          <p:spPr bwMode="auto">
            <a:xfrm flipH="1">
              <a:off x="4704" y="2107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90" name="Freeform 38"/>
            <p:cNvSpPr>
              <a:spLocks/>
            </p:cNvSpPr>
            <p:nvPr/>
          </p:nvSpPr>
          <p:spPr bwMode="auto">
            <a:xfrm>
              <a:off x="4704" y="2142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91" name="Line 39"/>
            <p:cNvSpPr>
              <a:spLocks noChangeShapeType="1"/>
            </p:cNvSpPr>
            <p:nvPr/>
          </p:nvSpPr>
          <p:spPr bwMode="auto">
            <a:xfrm>
              <a:off x="4779" y="2107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92" name="Freeform 40"/>
            <p:cNvSpPr>
              <a:spLocks/>
            </p:cNvSpPr>
            <p:nvPr/>
          </p:nvSpPr>
          <p:spPr bwMode="auto">
            <a:xfrm>
              <a:off x="4815" y="2142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93" name="Freeform 41"/>
            <p:cNvSpPr>
              <a:spLocks/>
            </p:cNvSpPr>
            <p:nvPr/>
          </p:nvSpPr>
          <p:spPr bwMode="auto">
            <a:xfrm>
              <a:off x="464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94" name="Freeform 42"/>
            <p:cNvSpPr>
              <a:spLocks/>
            </p:cNvSpPr>
            <p:nvPr/>
          </p:nvSpPr>
          <p:spPr bwMode="auto">
            <a:xfrm>
              <a:off x="464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995" name="Freeform 43"/>
            <p:cNvSpPr>
              <a:spLocks/>
            </p:cNvSpPr>
            <p:nvPr/>
          </p:nvSpPr>
          <p:spPr bwMode="auto">
            <a:xfrm>
              <a:off x="480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96" name="Freeform 44"/>
            <p:cNvSpPr>
              <a:spLocks/>
            </p:cNvSpPr>
            <p:nvPr/>
          </p:nvSpPr>
          <p:spPr bwMode="auto">
            <a:xfrm>
              <a:off x="480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997" name="Freeform 45"/>
            <p:cNvSpPr>
              <a:spLocks/>
            </p:cNvSpPr>
            <p:nvPr/>
          </p:nvSpPr>
          <p:spPr bwMode="auto">
            <a:xfrm>
              <a:off x="4406" y="2124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98" name="Line 46"/>
            <p:cNvSpPr>
              <a:spLocks noChangeShapeType="1"/>
            </p:cNvSpPr>
            <p:nvPr/>
          </p:nvSpPr>
          <p:spPr bwMode="auto">
            <a:xfrm flipH="1">
              <a:off x="4414" y="2107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99" name="Freeform 47"/>
            <p:cNvSpPr>
              <a:spLocks/>
            </p:cNvSpPr>
            <p:nvPr/>
          </p:nvSpPr>
          <p:spPr bwMode="auto">
            <a:xfrm>
              <a:off x="4414" y="2142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00" name="Line 48"/>
            <p:cNvSpPr>
              <a:spLocks noChangeShapeType="1"/>
            </p:cNvSpPr>
            <p:nvPr/>
          </p:nvSpPr>
          <p:spPr bwMode="auto">
            <a:xfrm>
              <a:off x="4489" y="2107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01" name="Freeform 49"/>
            <p:cNvSpPr>
              <a:spLocks/>
            </p:cNvSpPr>
            <p:nvPr/>
          </p:nvSpPr>
          <p:spPr bwMode="auto">
            <a:xfrm>
              <a:off x="4525" y="2142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02" name="Freeform 50"/>
            <p:cNvSpPr>
              <a:spLocks/>
            </p:cNvSpPr>
            <p:nvPr/>
          </p:nvSpPr>
          <p:spPr bwMode="auto">
            <a:xfrm>
              <a:off x="435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03" name="Freeform 51"/>
            <p:cNvSpPr>
              <a:spLocks/>
            </p:cNvSpPr>
            <p:nvPr/>
          </p:nvSpPr>
          <p:spPr bwMode="auto">
            <a:xfrm>
              <a:off x="435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004" name="Freeform 52"/>
            <p:cNvSpPr>
              <a:spLocks/>
            </p:cNvSpPr>
            <p:nvPr/>
          </p:nvSpPr>
          <p:spPr bwMode="auto">
            <a:xfrm>
              <a:off x="451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05" name="Freeform 53"/>
            <p:cNvSpPr>
              <a:spLocks/>
            </p:cNvSpPr>
            <p:nvPr/>
          </p:nvSpPr>
          <p:spPr bwMode="auto">
            <a:xfrm>
              <a:off x="451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006" name="Freeform 54"/>
            <p:cNvSpPr>
              <a:spLocks/>
            </p:cNvSpPr>
            <p:nvPr/>
          </p:nvSpPr>
          <p:spPr bwMode="auto">
            <a:xfrm>
              <a:off x="4986" y="2124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07" name="Line 55"/>
            <p:cNvSpPr>
              <a:spLocks noChangeShapeType="1"/>
            </p:cNvSpPr>
            <p:nvPr/>
          </p:nvSpPr>
          <p:spPr bwMode="auto">
            <a:xfrm flipH="1">
              <a:off x="4994" y="2107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08" name="Freeform 56"/>
            <p:cNvSpPr>
              <a:spLocks/>
            </p:cNvSpPr>
            <p:nvPr/>
          </p:nvSpPr>
          <p:spPr bwMode="auto">
            <a:xfrm>
              <a:off x="4994" y="2142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09" name="Line 57"/>
            <p:cNvSpPr>
              <a:spLocks noChangeShapeType="1"/>
            </p:cNvSpPr>
            <p:nvPr/>
          </p:nvSpPr>
          <p:spPr bwMode="auto">
            <a:xfrm>
              <a:off x="5069" y="2107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10" name="Freeform 58"/>
            <p:cNvSpPr>
              <a:spLocks/>
            </p:cNvSpPr>
            <p:nvPr/>
          </p:nvSpPr>
          <p:spPr bwMode="auto">
            <a:xfrm>
              <a:off x="5105" y="2142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11" name="Freeform 59"/>
            <p:cNvSpPr>
              <a:spLocks/>
            </p:cNvSpPr>
            <p:nvPr/>
          </p:nvSpPr>
          <p:spPr bwMode="auto">
            <a:xfrm>
              <a:off x="493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12" name="Freeform 60"/>
            <p:cNvSpPr>
              <a:spLocks/>
            </p:cNvSpPr>
            <p:nvPr/>
          </p:nvSpPr>
          <p:spPr bwMode="auto">
            <a:xfrm>
              <a:off x="493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013" name="Freeform 61"/>
            <p:cNvSpPr>
              <a:spLocks/>
            </p:cNvSpPr>
            <p:nvPr/>
          </p:nvSpPr>
          <p:spPr bwMode="auto">
            <a:xfrm>
              <a:off x="509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14" name="Freeform 62"/>
            <p:cNvSpPr>
              <a:spLocks/>
            </p:cNvSpPr>
            <p:nvPr/>
          </p:nvSpPr>
          <p:spPr bwMode="auto">
            <a:xfrm>
              <a:off x="509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015" name="Line 63"/>
            <p:cNvSpPr>
              <a:spLocks noChangeShapeType="1"/>
            </p:cNvSpPr>
            <p:nvPr/>
          </p:nvSpPr>
          <p:spPr bwMode="auto">
            <a:xfrm>
              <a:off x="3909" y="1509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16" name="Line 64"/>
            <p:cNvSpPr>
              <a:spLocks noChangeShapeType="1"/>
            </p:cNvSpPr>
            <p:nvPr/>
          </p:nvSpPr>
          <p:spPr bwMode="auto">
            <a:xfrm>
              <a:off x="3646" y="1510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17" name="Line 65"/>
            <p:cNvSpPr>
              <a:spLocks noChangeShapeType="1"/>
            </p:cNvSpPr>
            <p:nvPr/>
          </p:nvSpPr>
          <p:spPr bwMode="auto">
            <a:xfrm>
              <a:off x="4490" y="1508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18" name="Line 66"/>
            <p:cNvSpPr>
              <a:spLocks noChangeShapeType="1"/>
            </p:cNvSpPr>
            <p:nvPr/>
          </p:nvSpPr>
          <p:spPr bwMode="auto">
            <a:xfrm>
              <a:off x="4776" y="1509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19" name="Line 67"/>
            <p:cNvSpPr>
              <a:spLocks noChangeShapeType="1"/>
            </p:cNvSpPr>
            <p:nvPr/>
          </p:nvSpPr>
          <p:spPr bwMode="auto">
            <a:xfrm>
              <a:off x="5069" y="1506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20" name="Line 68"/>
            <p:cNvSpPr>
              <a:spLocks noChangeShapeType="1"/>
            </p:cNvSpPr>
            <p:nvPr/>
          </p:nvSpPr>
          <p:spPr bwMode="auto">
            <a:xfrm>
              <a:off x="5355" y="1506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21" name="Oval 69"/>
            <p:cNvSpPr>
              <a:spLocks noChangeArrowheads="1"/>
            </p:cNvSpPr>
            <p:nvPr/>
          </p:nvSpPr>
          <p:spPr bwMode="auto">
            <a:xfrm>
              <a:off x="4449" y="1605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022" name="Oval 70"/>
            <p:cNvSpPr>
              <a:spLocks noChangeArrowheads="1"/>
            </p:cNvSpPr>
            <p:nvPr/>
          </p:nvSpPr>
          <p:spPr bwMode="auto">
            <a:xfrm>
              <a:off x="3727" y="1962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023" name="Oval 71"/>
            <p:cNvSpPr>
              <a:spLocks noChangeArrowheads="1"/>
            </p:cNvSpPr>
            <p:nvPr/>
          </p:nvSpPr>
          <p:spPr bwMode="auto">
            <a:xfrm>
              <a:off x="4010" y="1968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024" name="Oval 72"/>
            <p:cNvSpPr>
              <a:spLocks noChangeArrowheads="1"/>
            </p:cNvSpPr>
            <p:nvPr/>
          </p:nvSpPr>
          <p:spPr bwMode="auto">
            <a:xfrm>
              <a:off x="4300" y="1962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025" name="Oval 73"/>
            <p:cNvSpPr>
              <a:spLocks noChangeArrowheads="1"/>
            </p:cNvSpPr>
            <p:nvPr/>
          </p:nvSpPr>
          <p:spPr bwMode="auto">
            <a:xfrm>
              <a:off x="4591" y="1962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026" name="Oval 74"/>
            <p:cNvSpPr>
              <a:spLocks noChangeArrowheads="1"/>
            </p:cNvSpPr>
            <p:nvPr/>
          </p:nvSpPr>
          <p:spPr bwMode="auto">
            <a:xfrm>
              <a:off x="4860" y="1968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027" name="Oval 75"/>
            <p:cNvSpPr>
              <a:spLocks noChangeArrowheads="1"/>
            </p:cNvSpPr>
            <p:nvPr/>
          </p:nvSpPr>
          <p:spPr bwMode="auto">
            <a:xfrm>
              <a:off x="5150" y="1968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028" name="Text Box 76"/>
            <p:cNvSpPr txBox="1">
              <a:spLocks noChangeArrowheads="1"/>
            </p:cNvSpPr>
            <p:nvPr/>
          </p:nvSpPr>
          <p:spPr bwMode="auto">
            <a:xfrm>
              <a:off x="4506" y="1460"/>
              <a:ext cx="19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7463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27013" indent="-227013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2200" i="1"/>
                <a:t>v</a:t>
              </a:r>
            </a:p>
          </p:txBody>
        </p:sp>
      </p:grpSp>
      <p:graphicFrame>
        <p:nvGraphicFramePr>
          <p:cNvPr id="638029" name="Object 77"/>
          <p:cNvGraphicFramePr>
            <a:graphicFrameLocks noChangeAspect="1"/>
          </p:cNvGraphicFramePr>
          <p:nvPr/>
        </p:nvGraphicFramePr>
        <p:xfrm>
          <a:off x="1147763" y="2492375"/>
          <a:ext cx="12160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09" name="Equation" r:id="rId6" imgW="545760" imgH="215640" progId="Equation.3">
                  <p:embed/>
                </p:oleObj>
              </mc:Choice>
              <mc:Fallback>
                <p:oleObj name="Equation" r:id="rId6" imgW="545760" imgH="21564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2492375"/>
                        <a:ext cx="12160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030" name="Object 78"/>
          <p:cNvGraphicFramePr>
            <a:graphicFrameLocks noChangeAspect="1"/>
          </p:cNvGraphicFramePr>
          <p:nvPr/>
        </p:nvGraphicFramePr>
        <p:xfrm>
          <a:off x="1158875" y="4497388"/>
          <a:ext cx="34480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10" name="Equation" r:id="rId8" imgW="1549080" imgH="215640" progId="Equation.3">
                  <p:embed/>
                </p:oleObj>
              </mc:Choice>
              <mc:Fallback>
                <p:oleObj name="Equation" r:id="rId8" imgW="1549080" imgH="21564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4497388"/>
                        <a:ext cx="34480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031" name="Object 79"/>
          <p:cNvGraphicFramePr>
            <a:graphicFrameLocks noChangeAspect="1"/>
          </p:cNvGraphicFramePr>
          <p:nvPr/>
        </p:nvGraphicFramePr>
        <p:xfrm>
          <a:off x="6134100" y="3260725"/>
          <a:ext cx="933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11" name="Equation" r:id="rId10" imgW="419040" imgH="228600" progId="Equation.3">
                  <p:embed/>
                </p:oleObj>
              </mc:Choice>
              <mc:Fallback>
                <p:oleObj name="Equation" r:id="rId10" imgW="419040" imgH="2286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3260725"/>
                        <a:ext cx="9334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032" name="Object 80"/>
          <p:cNvGraphicFramePr>
            <a:graphicFrameLocks noChangeAspect="1"/>
          </p:cNvGraphicFramePr>
          <p:nvPr/>
        </p:nvGraphicFramePr>
        <p:xfrm>
          <a:off x="2508250" y="3679825"/>
          <a:ext cx="10175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12" name="Equation" r:id="rId12" imgW="457200" imgH="266400" progId="Equation.3">
                  <p:embed/>
                </p:oleObj>
              </mc:Choice>
              <mc:Fallback>
                <p:oleObj name="Equation" r:id="rId12" imgW="457200" imgH="2664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679825"/>
                        <a:ext cx="10175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1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1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A2EA-75AC-4457-969C-6791A253DDC2}" type="slidenum">
              <a:rPr lang="en-US"/>
              <a:pPr/>
              <a:t>13</a:t>
            </a:fld>
            <a:endParaRPr lang="en-US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Interval Tree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Query</a:t>
            </a:r>
            <a:r>
              <a:rPr lang="en-US"/>
              <a:t> with </a:t>
            </a:r>
            <a:r>
              <a:rPr lang="en-US" i="1"/>
              <a:t>x</a:t>
            </a:r>
            <a:endParaRPr lang="en-US"/>
          </a:p>
          <a:p>
            <a:pPr lvl="1">
              <a:buClr>
                <a:schemeClr val="tx1"/>
              </a:buClr>
            </a:pPr>
            <a:r>
              <a:rPr lang="en-US"/>
              <a:t>Search down tree for </a:t>
            </a:r>
            <a:r>
              <a:rPr lang="en-US" i="1"/>
              <a:t>x</a:t>
            </a:r>
            <a:r>
              <a:rPr lang="en-US"/>
              <a:t> while in node </a:t>
            </a:r>
            <a:r>
              <a:rPr lang="en-US" i="1"/>
              <a:t>v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/>
              <a:t>	reporting all intervals in </a:t>
            </a:r>
            <a:r>
              <a:rPr lang="en-US" i="1"/>
              <a:t>I</a:t>
            </a:r>
            <a:r>
              <a:rPr lang="en-US" i="1" baseline="-25000"/>
              <a:t>v</a:t>
            </a:r>
            <a:r>
              <a:rPr lang="en-US"/>
              <a:t> stabbed by </a:t>
            </a:r>
            <a:r>
              <a:rPr lang="en-US" i="1"/>
              <a:t>x</a:t>
            </a:r>
          </a:p>
          <a:p>
            <a:pPr>
              <a:buClr>
                <a:schemeClr val="tx1"/>
              </a:buClr>
            </a:pPr>
            <a:r>
              <a:rPr lang="en-US"/>
              <a:t>In node </a:t>
            </a:r>
            <a:r>
              <a:rPr lang="en-US" i="1"/>
              <a:t>v</a:t>
            </a:r>
          </a:p>
          <a:p>
            <a:pPr lvl="1">
              <a:buClr>
                <a:schemeClr val="tx1"/>
              </a:buClr>
            </a:pPr>
            <a:r>
              <a:rPr lang="en-US"/>
              <a:t>Query two </a:t>
            </a:r>
            <a:r>
              <a:rPr lang="en-US">
                <a:solidFill>
                  <a:schemeClr val="accent2"/>
                </a:solidFill>
              </a:rPr>
              <a:t>slab lists</a:t>
            </a:r>
          </a:p>
          <a:p>
            <a:pPr lvl="1">
              <a:buClr>
                <a:schemeClr val="tx1"/>
              </a:buClr>
            </a:pPr>
            <a:r>
              <a:rPr lang="en-US"/>
              <a:t>Report all intervals in relevant </a:t>
            </a:r>
            <a:r>
              <a:rPr lang="en-US">
                <a:solidFill>
                  <a:srgbClr val="57FF03"/>
                </a:solidFill>
              </a:rPr>
              <a:t>multislab lists</a:t>
            </a:r>
          </a:p>
          <a:p>
            <a:pPr lvl="1">
              <a:buClr>
                <a:schemeClr val="tx1"/>
              </a:buClr>
            </a:pPr>
            <a:r>
              <a:rPr lang="en-US"/>
              <a:t>Query </a:t>
            </a:r>
            <a:r>
              <a:rPr lang="en-US">
                <a:solidFill>
                  <a:srgbClr val="FF0000"/>
                </a:solidFill>
              </a:rPr>
              <a:t>underflow structure</a:t>
            </a:r>
          </a:p>
          <a:p>
            <a:pPr>
              <a:buClr>
                <a:schemeClr val="tx1"/>
              </a:buClr>
            </a:pPr>
            <a:r>
              <a:rPr lang="en-US"/>
              <a:t>Analysis:</a:t>
            </a:r>
          </a:p>
          <a:p>
            <a:pPr lvl="1">
              <a:buClr>
                <a:schemeClr val="tx1"/>
              </a:buClr>
            </a:pPr>
            <a:r>
              <a:rPr lang="en-US"/>
              <a:t>Visit                   nodes</a:t>
            </a:r>
          </a:p>
          <a:p>
            <a:pPr lvl="1">
              <a:buClr>
                <a:schemeClr val="tx1"/>
              </a:buClr>
            </a:pPr>
            <a:r>
              <a:rPr lang="en-US"/>
              <a:t>Query </a:t>
            </a:r>
            <a:r>
              <a:rPr lang="en-US">
                <a:solidFill>
                  <a:schemeClr val="accent2"/>
                </a:solidFill>
              </a:rPr>
              <a:t>slab lists</a:t>
            </a:r>
            <a:r>
              <a:rPr lang="en-US"/>
              <a:t> </a:t>
            </a:r>
          </a:p>
          <a:p>
            <a:pPr lvl="1">
              <a:buClr>
                <a:schemeClr val="tx1"/>
              </a:buClr>
            </a:pPr>
            <a:r>
              <a:rPr lang="en-US"/>
              <a:t>Query </a:t>
            </a:r>
            <a:r>
              <a:rPr lang="en-US">
                <a:solidFill>
                  <a:srgbClr val="57FF03"/>
                </a:solidFill>
              </a:rPr>
              <a:t>multislab lists</a:t>
            </a:r>
          </a:p>
          <a:p>
            <a:pPr lvl="1">
              <a:buClr>
                <a:schemeClr val="tx1"/>
              </a:buClr>
            </a:pPr>
            <a:r>
              <a:rPr lang="en-US"/>
              <a:t>Query </a:t>
            </a:r>
            <a:r>
              <a:rPr lang="en-US">
                <a:solidFill>
                  <a:srgbClr val="FF0000"/>
                </a:solidFill>
              </a:rPr>
              <a:t>underflow structure</a:t>
            </a:r>
          </a:p>
        </p:txBody>
      </p:sp>
      <p:grpSp>
        <p:nvGrpSpPr>
          <p:cNvPr id="640004" name="Group 4"/>
          <p:cNvGrpSpPr>
            <a:grpSpLocks/>
          </p:cNvGrpSpPr>
          <p:nvPr/>
        </p:nvGrpSpPr>
        <p:grpSpPr bwMode="auto">
          <a:xfrm>
            <a:off x="5791200" y="1244600"/>
            <a:ext cx="2749550" cy="1309688"/>
            <a:chOff x="3426" y="1535"/>
            <a:chExt cx="1732" cy="825"/>
          </a:xfrm>
        </p:grpSpPr>
        <p:sp>
          <p:nvSpPr>
            <p:cNvPr id="640005" name="Line 5"/>
            <p:cNvSpPr>
              <a:spLocks noChangeShapeType="1"/>
            </p:cNvSpPr>
            <p:nvPr/>
          </p:nvSpPr>
          <p:spPr bwMode="auto">
            <a:xfrm>
              <a:off x="4282" y="1636"/>
              <a:ext cx="382" cy="21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06" name="Line 6"/>
            <p:cNvSpPr>
              <a:spLocks noChangeShapeType="1"/>
            </p:cNvSpPr>
            <p:nvPr/>
          </p:nvSpPr>
          <p:spPr bwMode="auto">
            <a:xfrm flipV="1">
              <a:off x="4282" y="1645"/>
              <a:ext cx="0" cy="20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07" name="Line 7"/>
            <p:cNvSpPr>
              <a:spLocks noChangeShapeType="1"/>
            </p:cNvSpPr>
            <p:nvPr/>
          </p:nvSpPr>
          <p:spPr bwMode="auto">
            <a:xfrm flipV="1">
              <a:off x="4087" y="1643"/>
              <a:ext cx="197" cy="20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08" name="Line 8"/>
            <p:cNvSpPr>
              <a:spLocks noChangeShapeType="1"/>
            </p:cNvSpPr>
            <p:nvPr/>
          </p:nvSpPr>
          <p:spPr bwMode="auto">
            <a:xfrm flipV="1">
              <a:off x="3899" y="1639"/>
              <a:ext cx="380" cy="211"/>
            </a:xfrm>
            <a:prstGeom prst="line">
              <a:avLst/>
            </a:prstGeom>
            <a:noFill/>
            <a:ln w="11113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09" name="Line 9"/>
            <p:cNvSpPr>
              <a:spLocks noChangeShapeType="1"/>
            </p:cNvSpPr>
            <p:nvPr/>
          </p:nvSpPr>
          <p:spPr bwMode="auto">
            <a:xfrm flipV="1">
              <a:off x="3897" y="1850"/>
              <a:ext cx="0" cy="2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10" name="Line 10"/>
            <p:cNvSpPr>
              <a:spLocks noChangeShapeType="1"/>
            </p:cNvSpPr>
            <p:nvPr/>
          </p:nvSpPr>
          <p:spPr bwMode="auto">
            <a:xfrm flipV="1">
              <a:off x="3705" y="1854"/>
              <a:ext cx="192" cy="208"/>
            </a:xfrm>
            <a:prstGeom prst="line">
              <a:avLst/>
            </a:prstGeom>
            <a:noFill/>
            <a:ln w="11113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11" name="Line 11"/>
            <p:cNvSpPr>
              <a:spLocks noChangeShapeType="1"/>
            </p:cNvSpPr>
            <p:nvPr/>
          </p:nvSpPr>
          <p:spPr bwMode="auto">
            <a:xfrm flipV="1">
              <a:off x="3510" y="1848"/>
              <a:ext cx="387" cy="21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12" name="Line 12"/>
            <p:cNvSpPr>
              <a:spLocks noChangeShapeType="1"/>
            </p:cNvSpPr>
            <p:nvPr/>
          </p:nvSpPr>
          <p:spPr bwMode="auto">
            <a:xfrm>
              <a:off x="4661" y="1848"/>
              <a:ext cx="195" cy="21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13" name="Line 13"/>
            <p:cNvSpPr>
              <a:spLocks noChangeShapeType="1"/>
            </p:cNvSpPr>
            <p:nvPr/>
          </p:nvSpPr>
          <p:spPr bwMode="auto">
            <a:xfrm>
              <a:off x="4664" y="1848"/>
              <a:ext cx="383" cy="21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14" name="Line 14"/>
            <p:cNvSpPr>
              <a:spLocks noChangeShapeType="1"/>
            </p:cNvSpPr>
            <p:nvPr/>
          </p:nvSpPr>
          <p:spPr bwMode="auto">
            <a:xfrm>
              <a:off x="3515" y="2097"/>
              <a:ext cx="0" cy="1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15" name="Line 15"/>
            <p:cNvSpPr>
              <a:spLocks noChangeShapeType="1"/>
            </p:cNvSpPr>
            <p:nvPr/>
          </p:nvSpPr>
          <p:spPr bwMode="auto">
            <a:xfrm>
              <a:off x="3706" y="2097"/>
              <a:ext cx="1" cy="158"/>
            </a:xfrm>
            <a:prstGeom prst="line">
              <a:avLst/>
            </a:prstGeom>
            <a:noFill/>
            <a:ln w="11113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16" name="Line 16"/>
            <p:cNvSpPr>
              <a:spLocks noChangeShapeType="1"/>
            </p:cNvSpPr>
            <p:nvPr/>
          </p:nvSpPr>
          <p:spPr bwMode="auto">
            <a:xfrm>
              <a:off x="3898" y="2097"/>
              <a:ext cx="1" cy="1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17" name="Line 17"/>
            <p:cNvSpPr>
              <a:spLocks noChangeShapeType="1"/>
            </p:cNvSpPr>
            <p:nvPr/>
          </p:nvSpPr>
          <p:spPr bwMode="auto">
            <a:xfrm>
              <a:off x="4856" y="2097"/>
              <a:ext cx="0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18" name="Oval 18"/>
            <p:cNvSpPr>
              <a:spLocks noChangeArrowheads="1"/>
            </p:cNvSpPr>
            <p:nvPr/>
          </p:nvSpPr>
          <p:spPr bwMode="auto">
            <a:xfrm>
              <a:off x="5015" y="2026"/>
              <a:ext cx="64" cy="71"/>
            </a:xfrm>
            <a:prstGeom prst="ellipse">
              <a:avLst/>
            </a:prstGeom>
            <a:solidFill>
              <a:srgbClr val="FFFF00"/>
            </a:solidFill>
            <a:ln w="111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019" name="Oval 19"/>
            <p:cNvSpPr>
              <a:spLocks noChangeArrowheads="1"/>
            </p:cNvSpPr>
            <p:nvPr/>
          </p:nvSpPr>
          <p:spPr bwMode="auto">
            <a:xfrm>
              <a:off x="4824" y="2026"/>
              <a:ext cx="64" cy="71"/>
            </a:xfrm>
            <a:prstGeom prst="ellipse">
              <a:avLst/>
            </a:prstGeom>
            <a:solidFill>
              <a:srgbClr val="FFFF00"/>
            </a:solidFill>
            <a:ln w="111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020" name="Line 20"/>
            <p:cNvSpPr>
              <a:spLocks noChangeShapeType="1"/>
            </p:cNvSpPr>
            <p:nvPr/>
          </p:nvSpPr>
          <p:spPr bwMode="auto">
            <a:xfrm>
              <a:off x="4248" y="1656"/>
              <a:ext cx="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21" name="Line 21"/>
            <p:cNvSpPr>
              <a:spLocks noChangeShapeType="1"/>
            </p:cNvSpPr>
            <p:nvPr/>
          </p:nvSpPr>
          <p:spPr bwMode="auto">
            <a:xfrm>
              <a:off x="4856" y="2097"/>
              <a:ext cx="0" cy="1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22" name="Line 22"/>
            <p:cNvSpPr>
              <a:spLocks noChangeShapeType="1"/>
            </p:cNvSpPr>
            <p:nvPr/>
          </p:nvSpPr>
          <p:spPr bwMode="auto">
            <a:xfrm>
              <a:off x="5047" y="2097"/>
              <a:ext cx="1" cy="1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23" name="Line 23"/>
            <p:cNvSpPr>
              <a:spLocks noChangeShapeType="1"/>
            </p:cNvSpPr>
            <p:nvPr/>
          </p:nvSpPr>
          <p:spPr bwMode="auto">
            <a:xfrm>
              <a:off x="3914" y="1886"/>
              <a:ext cx="63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24" name="Line 24"/>
            <p:cNvSpPr>
              <a:spLocks noChangeShapeType="1"/>
            </p:cNvSpPr>
            <p:nvPr/>
          </p:nvSpPr>
          <p:spPr bwMode="auto">
            <a:xfrm flipH="1">
              <a:off x="4009" y="1886"/>
              <a:ext cx="64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25" name="Line 25"/>
            <p:cNvSpPr>
              <a:spLocks noChangeShapeType="1"/>
            </p:cNvSpPr>
            <p:nvPr/>
          </p:nvSpPr>
          <p:spPr bwMode="auto">
            <a:xfrm>
              <a:off x="4105" y="1886"/>
              <a:ext cx="64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26" name="Line 26"/>
            <p:cNvSpPr>
              <a:spLocks noChangeShapeType="1"/>
            </p:cNvSpPr>
            <p:nvPr/>
          </p:nvSpPr>
          <p:spPr bwMode="auto">
            <a:xfrm flipH="1">
              <a:off x="4201" y="1886"/>
              <a:ext cx="64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27" name="Line 27"/>
            <p:cNvSpPr>
              <a:spLocks noChangeShapeType="1"/>
            </p:cNvSpPr>
            <p:nvPr/>
          </p:nvSpPr>
          <p:spPr bwMode="auto">
            <a:xfrm>
              <a:off x="4297" y="1886"/>
              <a:ext cx="63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28" name="Line 28"/>
            <p:cNvSpPr>
              <a:spLocks noChangeShapeType="1"/>
            </p:cNvSpPr>
            <p:nvPr/>
          </p:nvSpPr>
          <p:spPr bwMode="auto">
            <a:xfrm flipH="1">
              <a:off x="4584" y="1886"/>
              <a:ext cx="63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29" name="Line 29"/>
            <p:cNvSpPr>
              <a:spLocks noChangeShapeType="1"/>
            </p:cNvSpPr>
            <p:nvPr/>
          </p:nvSpPr>
          <p:spPr bwMode="auto">
            <a:xfrm flipH="1">
              <a:off x="3467" y="2097"/>
              <a:ext cx="32" cy="1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30" name="Line 30"/>
            <p:cNvSpPr>
              <a:spLocks noChangeShapeType="1"/>
            </p:cNvSpPr>
            <p:nvPr/>
          </p:nvSpPr>
          <p:spPr bwMode="auto">
            <a:xfrm>
              <a:off x="3531" y="2097"/>
              <a:ext cx="64" cy="1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31" name="Line 31"/>
            <p:cNvSpPr>
              <a:spLocks noChangeShapeType="1"/>
            </p:cNvSpPr>
            <p:nvPr/>
          </p:nvSpPr>
          <p:spPr bwMode="auto">
            <a:xfrm flipV="1">
              <a:off x="3658" y="2097"/>
              <a:ext cx="33" cy="1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32" name="Line 32"/>
            <p:cNvSpPr>
              <a:spLocks noChangeShapeType="1"/>
            </p:cNvSpPr>
            <p:nvPr/>
          </p:nvSpPr>
          <p:spPr bwMode="auto">
            <a:xfrm>
              <a:off x="3722" y="2097"/>
              <a:ext cx="65" cy="1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33" name="Line 33"/>
            <p:cNvSpPr>
              <a:spLocks noChangeShapeType="1"/>
            </p:cNvSpPr>
            <p:nvPr/>
          </p:nvSpPr>
          <p:spPr bwMode="auto">
            <a:xfrm flipH="1">
              <a:off x="3850" y="2097"/>
              <a:ext cx="32" cy="1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34" name="Line 34"/>
            <p:cNvSpPr>
              <a:spLocks noChangeShapeType="1"/>
            </p:cNvSpPr>
            <p:nvPr/>
          </p:nvSpPr>
          <p:spPr bwMode="auto">
            <a:xfrm>
              <a:off x="3914" y="2097"/>
              <a:ext cx="63" cy="1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35" name="Line 35"/>
            <p:cNvSpPr>
              <a:spLocks noChangeShapeType="1"/>
            </p:cNvSpPr>
            <p:nvPr/>
          </p:nvSpPr>
          <p:spPr bwMode="auto">
            <a:xfrm flipH="1">
              <a:off x="4808" y="2097"/>
              <a:ext cx="30" cy="1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36" name="Line 36"/>
            <p:cNvSpPr>
              <a:spLocks noChangeShapeType="1"/>
            </p:cNvSpPr>
            <p:nvPr/>
          </p:nvSpPr>
          <p:spPr bwMode="auto">
            <a:xfrm>
              <a:off x="4871" y="2097"/>
              <a:ext cx="64" cy="1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37" name="Line 37"/>
            <p:cNvSpPr>
              <a:spLocks noChangeShapeType="1"/>
            </p:cNvSpPr>
            <p:nvPr/>
          </p:nvSpPr>
          <p:spPr bwMode="auto">
            <a:xfrm flipV="1">
              <a:off x="4999" y="2097"/>
              <a:ext cx="31" cy="1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38" name="Line 38"/>
            <p:cNvSpPr>
              <a:spLocks noChangeShapeType="1"/>
            </p:cNvSpPr>
            <p:nvPr/>
          </p:nvSpPr>
          <p:spPr bwMode="auto">
            <a:xfrm>
              <a:off x="5063" y="2097"/>
              <a:ext cx="64" cy="15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39" name="Oval 39"/>
            <p:cNvSpPr>
              <a:spLocks noChangeArrowheads="1"/>
            </p:cNvSpPr>
            <p:nvPr/>
          </p:nvSpPr>
          <p:spPr bwMode="auto">
            <a:xfrm>
              <a:off x="4248" y="1814"/>
              <a:ext cx="64" cy="72"/>
            </a:xfrm>
            <a:prstGeom prst="ellipse">
              <a:avLst/>
            </a:prstGeom>
            <a:solidFill>
              <a:srgbClr val="FFFF00"/>
            </a:solidFill>
            <a:ln w="111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040" name="Oval 40"/>
            <p:cNvSpPr>
              <a:spLocks noChangeArrowheads="1"/>
            </p:cNvSpPr>
            <p:nvPr/>
          </p:nvSpPr>
          <p:spPr bwMode="auto">
            <a:xfrm>
              <a:off x="4057" y="1814"/>
              <a:ext cx="64" cy="72"/>
            </a:xfrm>
            <a:prstGeom prst="ellipse">
              <a:avLst/>
            </a:prstGeom>
            <a:solidFill>
              <a:srgbClr val="FFFF00"/>
            </a:solidFill>
            <a:ln w="111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041" name="Oval 41"/>
            <p:cNvSpPr>
              <a:spLocks noChangeArrowheads="1"/>
            </p:cNvSpPr>
            <p:nvPr/>
          </p:nvSpPr>
          <p:spPr bwMode="auto">
            <a:xfrm>
              <a:off x="3866" y="2026"/>
              <a:ext cx="63" cy="71"/>
            </a:xfrm>
            <a:prstGeom prst="ellipse">
              <a:avLst/>
            </a:prstGeom>
            <a:solidFill>
              <a:srgbClr val="FFFF00"/>
            </a:solidFill>
            <a:ln w="111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042" name="Oval 42"/>
            <p:cNvSpPr>
              <a:spLocks noChangeArrowheads="1"/>
            </p:cNvSpPr>
            <p:nvPr/>
          </p:nvSpPr>
          <p:spPr bwMode="auto">
            <a:xfrm>
              <a:off x="3675" y="2026"/>
              <a:ext cx="63" cy="71"/>
            </a:xfrm>
            <a:prstGeom prst="ellipse">
              <a:avLst/>
            </a:prstGeom>
            <a:solidFill>
              <a:schemeClr val="accent2"/>
            </a:solidFill>
            <a:ln w="111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043" name="Oval 43"/>
            <p:cNvSpPr>
              <a:spLocks noChangeArrowheads="1"/>
            </p:cNvSpPr>
            <p:nvPr/>
          </p:nvSpPr>
          <p:spPr bwMode="auto">
            <a:xfrm>
              <a:off x="3866" y="1814"/>
              <a:ext cx="63" cy="72"/>
            </a:xfrm>
            <a:prstGeom prst="ellipse">
              <a:avLst/>
            </a:prstGeom>
            <a:solidFill>
              <a:schemeClr val="accent2"/>
            </a:solidFill>
            <a:ln w="111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044" name="Oval 44"/>
            <p:cNvSpPr>
              <a:spLocks noChangeArrowheads="1"/>
            </p:cNvSpPr>
            <p:nvPr/>
          </p:nvSpPr>
          <p:spPr bwMode="auto">
            <a:xfrm>
              <a:off x="3483" y="2026"/>
              <a:ext cx="64" cy="71"/>
            </a:xfrm>
            <a:prstGeom prst="ellipse">
              <a:avLst/>
            </a:prstGeom>
            <a:solidFill>
              <a:srgbClr val="FFFF00"/>
            </a:solidFill>
            <a:ln w="111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045" name="Rectangle 45"/>
            <p:cNvSpPr>
              <a:spLocks noChangeArrowheads="1"/>
            </p:cNvSpPr>
            <p:nvPr/>
          </p:nvSpPr>
          <p:spPr bwMode="auto">
            <a:xfrm>
              <a:off x="4386" y="1617"/>
              <a:ext cx="186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500">
                  <a:solidFill>
                    <a:srgbClr val="FFFFFF"/>
                  </a:solidFill>
                </a:rPr>
                <a:t>$m$ blocks</a:t>
              </a:r>
              <a:endParaRPr lang="en-US">
                <a:latin typeface="Symbol" pitchFamily="18" charset="2"/>
              </a:endParaRPr>
            </a:p>
          </p:txBody>
        </p:sp>
        <p:grpSp>
          <p:nvGrpSpPr>
            <p:cNvPr id="640046" name="Group 46"/>
            <p:cNvGrpSpPr>
              <a:grpSpLocks/>
            </p:cNvGrpSpPr>
            <p:nvPr/>
          </p:nvGrpSpPr>
          <p:grpSpPr bwMode="auto">
            <a:xfrm>
              <a:off x="3447" y="2258"/>
              <a:ext cx="166" cy="58"/>
              <a:chOff x="1366" y="2723"/>
              <a:chExt cx="302" cy="95"/>
            </a:xfrm>
          </p:grpSpPr>
          <p:sp>
            <p:nvSpPr>
              <p:cNvPr id="640047" name="Rectangle 47"/>
              <p:cNvSpPr>
                <a:spLocks noChangeArrowheads="1"/>
              </p:cNvSpPr>
              <p:nvPr/>
            </p:nvSpPr>
            <p:spPr bwMode="auto">
              <a:xfrm>
                <a:off x="1366" y="2723"/>
                <a:ext cx="70" cy="95"/>
              </a:xfrm>
              <a:prstGeom prst="rect">
                <a:avLst/>
              </a:prstGeom>
              <a:solidFill>
                <a:srgbClr val="57FF0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048" name="Rectangle 48"/>
              <p:cNvSpPr>
                <a:spLocks noChangeArrowheads="1"/>
              </p:cNvSpPr>
              <p:nvPr/>
            </p:nvSpPr>
            <p:spPr bwMode="auto">
              <a:xfrm>
                <a:off x="1456" y="2723"/>
                <a:ext cx="70" cy="95"/>
              </a:xfrm>
              <a:prstGeom prst="rect">
                <a:avLst/>
              </a:prstGeom>
              <a:solidFill>
                <a:srgbClr val="57FF0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049" name="Rectangle 49"/>
              <p:cNvSpPr>
                <a:spLocks noChangeArrowheads="1"/>
              </p:cNvSpPr>
              <p:nvPr/>
            </p:nvSpPr>
            <p:spPr bwMode="auto">
              <a:xfrm>
                <a:off x="1598" y="2723"/>
                <a:ext cx="70" cy="95"/>
              </a:xfrm>
              <a:prstGeom prst="rect">
                <a:avLst/>
              </a:prstGeom>
              <a:solidFill>
                <a:srgbClr val="57FF0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0050" name="Group 50"/>
            <p:cNvGrpSpPr>
              <a:grpSpLocks/>
            </p:cNvGrpSpPr>
            <p:nvPr/>
          </p:nvGrpSpPr>
          <p:grpSpPr bwMode="auto">
            <a:xfrm>
              <a:off x="3642" y="2258"/>
              <a:ext cx="167" cy="58"/>
              <a:chOff x="3642" y="2258"/>
              <a:chExt cx="167" cy="58"/>
            </a:xfrm>
          </p:grpSpPr>
          <p:sp>
            <p:nvSpPr>
              <p:cNvPr id="640051" name="Rectangle 51"/>
              <p:cNvSpPr>
                <a:spLocks noChangeArrowheads="1"/>
              </p:cNvSpPr>
              <p:nvPr/>
            </p:nvSpPr>
            <p:spPr bwMode="auto">
              <a:xfrm>
                <a:off x="3642" y="2258"/>
                <a:ext cx="39" cy="58"/>
              </a:xfrm>
              <a:prstGeom prst="rect">
                <a:avLst/>
              </a:prstGeom>
              <a:solidFill>
                <a:srgbClr val="57FF0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052" name="Rectangle 52"/>
              <p:cNvSpPr>
                <a:spLocks noChangeArrowheads="1"/>
              </p:cNvSpPr>
              <p:nvPr/>
            </p:nvSpPr>
            <p:spPr bwMode="auto">
              <a:xfrm>
                <a:off x="3692" y="2258"/>
                <a:ext cx="38" cy="5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053" name="Rectangle 53"/>
              <p:cNvSpPr>
                <a:spLocks noChangeArrowheads="1"/>
              </p:cNvSpPr>
              <p:nvPr/>
            </p:nvSpPr>
            <p:spPr bwMode="auto">
              <a:xfrm>
                <a:off x="3770" y="2258"/>
                <a:ext cx="39" cy="58"/>
              </a:xfrm>
              <a:prstGeom prst="rect">
                <a:avLst/>
              </a:prstGeom>
              <a:solidFill>
                <a:srgbClr val="57FF0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0054" name="Group 54"/>
            <p:cNvGrpSpPr>
              <a:grpSpLocks/>
            </p:cNvGrpSpPr>
            <p:nvPr/>
          </p:nvGrpSpPr>
          <p:grpSpPr bwMode="auto">
            <a:xfrm>
              <a:off x="3828" y="2258"/>
              <a:ext cx="167" cy="58"/>
              <a:chOff x="1366" y="2723"/>
              <a:chExt cx="302" cy="95"/>
            </a:xfrm>
          </p:grpSpPr>
          <p:sp>
            <p:nvSpPr>
              <p:cNvPr id="640055" name="Rectangle 55"/>
              <p:cNvSpPr>
                <a:spLocks noChangeArrowheads="1"/>
              </p:cNvSpPr>
              <p:nvPr/>
            </p:nvSpPr>
            <p:spPr bwMode="auto">
              <a:xfrm>
                <a:off x="1366" y="2723"/>
                <a:ext cx="70" cy="95"/>
              </a:xfrm>
              <a:prstGeom prst="rect">
                <a:avLst/>
              </a:prstGeom>
              <a:solidFill>
                <a:srgbClr val="57FF0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056" name="Rectangle 56"/>
              <p:cNvSpPr>
                <a:spLocks noChangeArrowheads="1"/>
              </p:cNvSpPr>
              <p:nvPr/>
            </p:nvSpPr>
            <p:spPr bwMode="auto">
              <a:xfrm>
                <a:off x="1456" y="2723"/>
                <a:ext cx="70" cy="95"/>
              </a:xfrm>
              <a:prstGeom prst="rect">
                <a:avLst/>
              </a:prstGeom>
              <a:solidFill>
                <a:srgbClr val="57FF0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057" name="Rectangle 57"/>
              <p:cNvSpPr>
                <a:spLocks noChangeArrowheads="1"/>
              </p:cNvSpPr>
              <p:nvPr/>
            </p:nvSpPr>
            <p:spPr bwMode="auto">
              <a:xfrm>
                <a:off x="1598" y="2723"/>
                <a:ext cx="70" cy="95"/>
              </a:xfrm>
              <a:prstGeom prst="rect">
                <a:avLst/>
              </a:prstGeom>
              <a:solidFill>
                <a:srgbClr val="57FF0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0058" name="Group 58"/>
            <p:cNvGrpSpPr>
              <a:grpSpLocks/>
            </p:cNvGrpSpPr>
            <p:nvPr/>
          </p:nvGrpSpPr>
          <p:grpSpPr bwMode="auto">
            <a:xfrm>
              <a:off x="4790" y="2258"/>
              <a:ext cx="167" cy="58"/>
              <a:chOff x="1366" y="2723"/>
              <a:chExt cx="302" cy="95"/>
            </a:xfrm>
          </p:grpSpPr>
          <p:sp>
            <p:nvSpPr>
              <p:cNvPr id="640059" name="Rectangle 59"/>
              <p:cNvSpPr>
                <a:spLocks noChangeArrowheads="1"/>
              </p:cNvSpPr>
              <p:nvPr/>
            </p:nvSpPr>
            <p:spPr bwMode="auto">
              <a:xfrm>
                <a:off x="1366" y="2723"/>
                <a:ext cx="70" cy="95"/>
              </a:xfrm>
              <a:prstGeom prst="rect">
                <a:avLst/>
              </a:prstGeom>
              <a:solidFill>
                <a:srgbClr val="57FF0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060" name="Rectangle 60"/>
              <p:cNvSpPr>
                <a:spLocks noChangeArrowheads="1"/>
              </p:cNvSpPr>
              <p:nvPr/>
            </p:nvSpPr>
            <p:spPr bwMode="auto">
              <a:xfrm>
                <a:off x="1456" y="2723"/>
                <a:ext cx="70" cy="95"/>
              </a:xfrm>
              <a:prstGeom prst="rect">
                <a:avLst/>
              </a:prstGeom>
              <a:solidFill>
                <a:srgbClr val="57FF0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061" name="Rectangle 61"/>
              <p:cNvSpPr>
                <a:spLocks noChangeArrowheads="1"/>
              </p:cNvSpPr>
              <p:nvPr/>
            </p:nvSpPr>
            <p:spPr bwMode="auto">
              <a:xfrm>
                <a:off x="1598" y="2723"/>
                <a:ext cx="70" cy="95"/>
              </a:xfrm>
              <a:prstGeom prst="rect">
                <a:avLst/>
              </a:prstGeom>
              <a:solidFill>
                <a:srgbClr val="57FF0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0062" name="Group 62"/>
            <p:cNvGrpSpPr>
              <a:grpSpLocks/>
            </p:cNvGrpSpPr>
            <p:nvPr/>
          </p:nvGrpSpPr>
          <p:grpSpPr bwMode="auto">
            <a:xfrm>
              <a:off x="4977" y="2258"/>
              <a:ext cx="167" cy="58"/>
              <a:chOff x="1366" y="2723"/>
              <a:chExt cx="302" cy="95"/>
            </a:xfrm>
          </p:grpSpPr>
          <p:sp>
            <p:nvSpPr>
              <p:cNvPr id="640063" name="Rectangle 63"/>
              <p:cNvSpPr>
                <a:spLocks noChangeArrowheads="1"/>
              </p:cNvSpPr>
              <p:nvPr/>
            </p:nvSpPr>
            <p:spPr bwMode="auto">
              <a:xfrm>
                <a:off x="1366" y="2723"/>
                <a:ext cx="70" cy="95"/>
              </a:xfrm>
              <a:prstGeom prst="rect">
                <a:avLst/>
              </a:prstGeom>
              <a:solidFill>
                <a:srgbClr val="57FF0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064" name="Rectangle 64"/>
              <p:cNvSpPr>
                <a:spLocks noChangeArrowheads="1"/>
              </p:cNvSpPr>
              <p:nvPr/>
            </p:nvSpPr>
            <p:spPr bwMode="auto">
              <a:xfrm>
                <a:off x="1456" y="2723"/>
                <a:ext cx="70" cy="95"/>
              </a:xfrm>
              <a:prstGeom prst="rect">
                <a:avLst/>
              </a:prstGeom>
              <a:solidFill>
                <a:srgbClr val="57FF0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065" name="Rectangle 65"/>
              <p:cNvSpPr>
                <a:spLocks noChangeArrowheads="1"/>
              </p:cNvSpPr>
              <p:nvPr/>
            </p:nvSpPr>
            <p:spPr bwMode="auto">
              <a:xfrm>
                <a:off x="1598" y="2723"/>
                <a:ext cx="70" cy="95"/>
              </a:xfrm>
              <a:prstGeom prst="rect">
                <a:avLst/>
              </a:prstGeom>
              <a:solidFill>
                <a:srgbClr val="57FF03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0066" name="Line 66"/>
            <p:cNvSpPr>
              <a:spLocks noChangeShapeType="1"/>
            </p:cNvSpPr>
            <p:nvPr/>
          </p:nvSpPr>
          <p:spPr bwMode="auto">
            <a:xfrm>
              <a:off x="3542" y="2289"/>
              <a:ext cx="27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67" name="Line 67"/>
            <p:cNvSpPr>
              <a:spLocks noChangeShapeType="1"/>
            </p:cNvSpPr>
            <p:nvPr/>
          </p:nvSpPr>
          <p:spPr bwMode="auto">
            <a:xfrm>
              <a:off x="3735" y="2290"/>
              <a:ext cx="27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68" name="Line 68"/>
            <p:cNvSpPr>
              <a:spLocks noChangeShapeType="1"/>
            </p:cNvSpPr>
            <p:nvPr/>
          </p:nvSpPr>
          <p:spPr bwMode="auto">
            <a:xfrm>
              <a:off x="3924" y="2290"/>
              <a:ext cx="27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69" name="Line 69"/>
            <p:cNvSpPr>
              <a:spLocks noChangeShapeType="1"/>
            </p:cNvSpPr>
            <p:nvPr/>
          </p:nvSpPr>
          <p:spPr bwMode="auto">
            <a:xfrm>
              <a:off x="4885" y="2289"/>
              <a:ext cx="27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70" name="Line 70"/>
            <p:cNvSpPr>
              <a:spLocks noChangeShapeType="1"/>
            </p:cNvSpPr>
            <p:nvPr/>
          </p:nvSpPr>
          <p:spPr bwMode="auto">
            <a:xfrm>
              <a:off x="5072" y="2289"/>
              <a:ext cx="27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71" name="Line 71"/>
            <p:cNvSpPr>
              <a:spLocks noChangeShapeType="1"/>
            </p:cNvSpPr>
            <p:nvPr/>
          </p:nvSpPr>
          <p:spPr bwMode="auto">
            <a:xfrm>
              <a:off x="3913" y="1924"/>
              <a:ext cx="27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72" name="Line 72"/>
            <p:cNvSpPr>
              <a:spLocks noChangeShapeType="1"/>
            </p:cNvSpPr>
            <p:nvPr/>
          </p:nvSpPr>
          <p:spPr bwMode="auto">
            <a:xfrm>
              <a:off x="4041" y="1924"/>
              <a:ext cx="93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73" name="Line 73"/>
            <p:cNvSpPr>
              <a:spLocks noChangeShapeType="1"/>
            </p:cNvSpPr>
            <p:nvPr/>
          </p:nvSpPr>
          <p:spPr bwMode="auto">
            <a:xfrm>
              <a:off x="4234" y="1924"/>
              <a:ext cx="93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74" name="Line 74"/>
            <p:cNvSpPr>
              <a:spLocks noChangeShapeType="1"/>
            </p:cNvSpPr>
            <p:nvPr/>
          </p:nvSpPr>
          <p:spPr bwMode="auto">
            <a:xfrm>
              <a:off x="4620" y="1924"/>
              <a:ext cx="93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75" name="Line 75"/>
            <p:cNvSpPr>
              <a:spLocks noChangeShapeType="1"/>
            </p:cNvSpPr>
            <p:nvPr/>
          </p:nvSpPr>
          <p:spPr bwMode="auto">
            <a:xfrm>
              <a:off x="4442" y="1797"/>
              <a:ext cx="8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76" name="Line 76"/>
            <p:cNvSpPr>
              <a:spLocks noChangeShapeType="1"/>
            </p:cNvSpPr>
            <p:nvPr/>
          </p:nvSpPr>
          <p:spPr bwMode="auto">
            <a:xfrm>
              <a:off x="3426" y="1552"/>
              <a:ext cx="1" cy="8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77" name="Line 77"/>
            <p:cNvSpPr>
              <a:spLocks noChangeShapeType="1"/>
            </p:cNvSpPr>
            <p:nvPr/>
          </p:nvSpPr>
          <p:spPr bwMode="auto">
            <a:xfrm>
              <a:off x="4001" y="1556"/>
              <a:ext cx="0" cy="8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78" name="Line 78"/>
            <p:cNvSpPr>
              <a:spLocks noChangeShapeType="1"/>
            </p:cNvSpPr>
            <p:nvPr/>
          </p:nvSpPr>
          <p:spPr bwMode="auto">
            <a:xfrm>
              <a:off x="4771" y="1535"/>
              <a:ext cx="0" cy="8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79" name="Line 79"/>
            <p:cNvSpPr>
              <a:spLocks noChangeShapeType="1"/>
            </p:cNvSpPr>
            <p:nvPr/>
          </p:nvSpPr>
          <p:spPr bwMode="auto">
            <a:xfrm>
              <a:off x="5157" y="1557"/>
              <a:ext cx="1" cy="8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80" name="Line 80"/>
            <p:cNvSpPr>
              <a:spLocks noChangeShapeType="1"/>
            </p:cNvSpPr>
            <p:nvPr/>
          </p:nvSpPr>
          <p:spPr bwMode="auto">
            <a:xfrm>
              <a:off x="4193" y="1557"/>
              <a:ext cx="0" cy="8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81" name="Line 81"/>
            <p:cNvSpPr>
              <a:spLocks noChangeShapeType="1"/>
            </p:cNvSpPr>
            <p:nvPr/>
          </p:nvSpPr>
          <p:spPr bwMode="auto">
            <a:xfrm>
              <a:off x="4552" y="1557"/>
              <a:ext cx="1" cy="8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82" name="Line 82"/>
            <p:cNvSpPr>
              <a:spLocks noChangeShapeType="1"/>
            </p:cNvSpPr>
            <p:nvPr/>
          </p:nvSpPr>
          <p:spPr bwMode="auto">
            <a:xfrm>
              <a:off x="4391" y="1557"/>
              <a:ext cx="0" cy="8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83" name="Line 83"/>
            <p:cNvSpPr>
              <a:spLocks noChangeShapeType="1"/>
            </p:cNvSpPr>
            <p:nvPr/>
          </p:nvSpPr>
          <p:spPr bwMode="auto">
            <a:xfrm flipH="1" flipV="1">
              <a:off x="4275" y="1642"/>
              <a:ext cx="145" cy="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84" name="Oval 84"/>
            <p:cNvSpPr>
              <a:spLocks noChangeArrowheads="1"/>
            </p:cNvSpPr>
            <p:nvPr/>
          </p:nvSpPr>
          <p:spPr bwMode="auto">
            <a:xfrm>
              <a:off x="4248" y="1604"/>
              <a:ext cx="64" cy="70"/>
            </a:xfrm>
            <a:prstGeom prst="ellipse">
              <a:avLst/>
            </a:prstGeom>
            <a:solidFill>
              <a:schemeClr val="accent2"/>
            </a:solidFill>
            <a:ln w="111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085" name="Group 85"/>
          <p:cNvGrpSpPr>
            <a:grpSpLocks/>
          </p:cNvGrpSpPr>
          <p:nvPr/>
        </p:nvGrpSpPr>
        <p:grpSpPr bwMode="auto">
          <a:xfrm>
            <a:off x="7110413" y="1201738"/>
            <a:ext cx="706437" cy="635000"/>
            <a:chOff x="4482" y="1385"/>
            <a:chExt cx="478" cy="443"/>
          </a:xfrm>
        </p:grpSpPr>
        <p:sp>
          <p:nvSpPr>
            <p:cNvPr id="640086" name="Oval 86"/>
            <p:cNvSpPr>
              <a:spLocks noChangeArrowheads="1"/>
            </p:cNvSpPr>
            <p:nvPr/>
          </p:nvSpPr>
          <p:spPr bwMode="auto">
            <a:xfrm>
              <a:off x="4891" y="1749"/>
              <a:ext cx="69" cy="79"/>
            </a:xfrm>
            <a:prstGeom prst="ellipse">
              <a:avLst/>
            </a:prstGeom>
            <a:solidFill>
              <a:srgbClr val="FFFF00"/>
            </a:solidFill>
            <a:ln w="111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087" name="Text Box 87"/>
            <p:cNvSpPr txBox="1">
              <a:spLocks noChangeArrowheads="1"/>
            </p:cNvSpPr>
            <p:nvPr/>
          </p:nvSpPr>
          <p:spPr bwMode="auto">
            <a:xfrm>
              <a:off x="4482" y="1385"/>
              <a:ext cx="185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7463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27013" indent="-227013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1600" i="1"/>
                <a:t>v</a:t>
              </a:r>
            </a:p>
          </p:txBody>
        </p:sp>
      </p:grpSp>
      <p:grpSp>
        <p:nvGrpSpPr>
          <p:cNvPr id="640088" name="Group 88"/>
          <p:cNvGrpSpPr>
            <a:grpSpLocks/>
          </p:cNvGrpSpPr>
          <p:nvPr/>
        </p:nvGrpSpPr>
        <p:grpSpPr bwMode="auto">
          <a:xfrm>
            <a:off x="6761163" y="2822575"/>
            <a:ext cx="1420812" cy="1322388"/>
            <a:chOff x="4259" y="1904"/>
            <a:chExt cx="895" cy="833"/>
          </a:xfrm>
        </p:grpSpPr>
        <p:sp>
          <p:nvSpPr>
            <p:cNvPr id="640089" name="Line 89"/>
            <p:cNvSpPr>
              <a:spLocks noChangeShapeType="1"/>
            </p:cNvSpPr>
            <p:nvPr/>
          </p:nvSpPr>
          <p:spPr bwMode="auto">
            <a:xfrm flipV="1">
              <a:off x="4940" y="2037"/>
              <a:ext cx="2" cy="700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90" name="Freeform 90"/>
            <p:cNvSpPr>
              <a:spLocks/>
            </p:cNvSpPr>
            <p:nvPr/>
          </p:nvSpPr>
          <p:spPr bwMode="auto">
            <a:xfrm>
              <a:off x="4318" y="2520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91" name="Line 91"/>
            <p:cNvSpPr>
              <a:spLocks noChangeShapeType="1"/>
            </p:cNvSpPr>
            <p:nvPr/>
          </p:nvSpPr>
          <p:spPr bwMode="auto">
            <a:xfrm>
              <a:off x="4451" y="2503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92" name="Freeform 92"/>
            <p:cNvSpPr>
              <a:spLocks/>
            </p:cNvSpPr>
            <p:nvPr/>
          </p:nvSpPr>
          <p:spPr bwMode="auto">
            <a:xfrm>
              <a:off x="4487" y="2538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93" name="Freeform 93"/>
            <p:cNvSpPr>
              <a:spLocks/>
            </p:cNvSpPr>
            <p:nvPr/>
          </p:nvSpPr>
          <p:spPr bwMode="auto">
            <a:xfrm>
              <a:off x="4479" y="2588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094" name="Line 94"/>
            <p:cNvSpPr>
              <a:spLocks noChangeShapeType="1"/>
            </p:cNvSpPr>
            <p:nvPr/>
          </p:nvSpPr>
          <p:spPr bwMode="auto">
            <a:xfrm>
              <a:off x="4959" y="1904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95" name="Freeform 95"/>
            <p:cNvSpPr>
              <a:spLocks/>
            </p:cNvSpPr>
            <p:nvPr/>
          </p:nvSpPr>
          <p:spPr bwMode="auto">
            <a:xfrm>
              <a:off x="4840" y="2520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96" name="Line 96"/>
            <p:cNvSpPr>
              <a:spLocks noChangeShapeType="1"/>
            </p:cNvSpPr>
            <p:nvPr/>
          </p:nvSpPr>
          <p:spPr bwMode="auto">
            <a:xfrm flipH="1">
              <a:off x="4888" y="2503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97" name="Freeform 97"/>
            <p:cNvSpPr>
              <a:spLocks/>
            </p:cNvSpPr>
            <p:nvPr/>
          </p:nvSpPr>
          <p:spPr bwMode="auto">
            <a:xfrm>
              <a:off x="4884" y="2538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098" name="Freeform 98"/>
            <p:cNvSpPr>
              <a:spLocks/>
            </p:cNvSpPr>
            <p:nvPr/>
          </p:nvSpPr>
          <p:spPr bwMode="auto">
            <a:xfrm>
              <a:off x="4822" y="2588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099" name="Line 99"/>
            <p:cNvSpPr>
              <a:spLocks noChangeShapeType="1"/>
            </p:cNvSpPr>
            <p:nvPr/>
          </p:nvSpPr>
          <p:spPr bwMode="auto">
            <a:xfrm>
              <a:off x="4452" y="1905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40100" name="Group 100"/>
            <p:cNvGrpSpPr>
              <a:grpSpLocks/>
            </p:cNvGrpSpPr>
            <p:nvPr/>
          </p:nvGrpSpPr>
          <p:grpSpPr bwMode="auto">
            <a:xfrm>
              <a:off x="4259" y="2021"/>
              <a:ext cx="895" cy="315"/>
              <a:chOff x="4259" y="2021"/>
              <a:chExt cx="895" cy="315"/>
            </a:xfrm>
          </p:grpSpPr>
          <p:sp>
            <p:nvSpPr>
              <p:cNvPr id="640101" name="Line 101"/>
              <p:cNvSpPr>
                <a:spLocks noChangeShapeType="1"/>
              </p:cNvSpPr>
              <p:nvPr/>
            </p:nvSpPr>
            <p:spPr bwMode="auto">
              <a:xfrm flipH="1" flipV="1">
                <a:off x="4622" y="2191"/>
                <a:ext cx="532" cy="0"/>
              </a:xfrm>
              <a:prstGeom prst="line">
                <a:avLst/>
              </a:prstGeom>
              <a:noFill/>
              <a:ln w="4763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102" name="Line 102"/>
              <p:cNvSpPr>
                <a:spLocks noChangeShapeType="1"/>
              </p:cNvSpPr>
              <p:nvPr/>
            </p:nvSpPr>
            <p:spPr bwMode="auto">
              <a:xfrm flipH="1" flipV="1">
                <a:off x="4573" y="2118"/>
                <a:ext cx="581" cy="0"/>
              </a:xfrm>
              <a:prstGeom prst="line">
                <a:avLst/>
              </a:prstGeom>
              <a:noFill/>
              <a:ln w="4763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103" name="Line 103"/>
              <p:cNvSpPr>
                <a:spLocks noChangeShapeType="1"/>
              </p:cNvSpPr>
              <p:nvPr/>
            </p:nvSpPr>
            <p:spPr bwMode="auto">
              <a:xfrm>
                <a:off x="4259" y="2336"/>
                <a:ext cx="556" cy="0"/>
              </a:xfrm>
              <a:prstGeom prst="line">
                <a:avLst/>
              </a:prstGeom>
              <a:noFill/>
              <a:ln w="4763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104" name="Line 104"/>
              <p:cNvSpPr>
                <a:spLocks noChangeShapeType="1"/>
              </p:cNvSpPr>
              <p:nvPr/>
            </p:nvSpPr>
            <p:spPr bwMode="auto">
              <a:xfrm>
                <a:off x="4259" y="2286"/>
                <a:ext cx="373" cy="1"/>
              </a:xfrm>
              <a:prstGeom prst="line">
                <a:avLst/>
              </a:prstGeom>
              <a:noFill/>
              <a:ln w="4763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105" name="Line 105"/>
              <p:cNvSpPr>
                <a:spLocks noChangeShapeType="1"/>
              </p:cNvSpPr>
              <p:nvPr/>
            </p:nvSpPr>
            <p:spPr bwMode="auto">
              <a:xfrm>
                <a:off x="4259" y="2021"/>
                <a:ext cx="895" cy="0"/>
              </a:xfrm>
              <a:prstGeom prst="line">
                <a:avLst/>
              </a:prstGeom>
              <a:noFill/>
              <a:ln w="4763">
                <a:solidFill>
                  <a:srgbClr val="57FF0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0106" name="Line 106"/>
            <p:cNvSpPr>
              <a:spLocks noChangeShapeType="1"/>
            </p:cNvSpPr>
            <p:nvPr/>
          </p:nvSpPr>
          <p:spPr bwMode="auto">
            <a:xfrm>
              <a:off x="4259" y="1949"/>
              <a:ext cx="895" cy="0"/>
            </a:xfrm>
            <a:prstGeom prst="line">
              <a:avLst/>
            </a:prstGeom>
            <a:noFill/>
            <a:ln w="4763">
              <a:solidFill>
                <a:srgbClr val="57F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07" name="Line 107"/>
            <p:cNvSpPr>
              <a:spLocks noChangeShapeType="1"/>
            </p:cNvSpPr>
            <p:nvPr/>
          </p:nvSpPr>
          <p:spPr bwMode="auto">
            <a:xfrm>
              <a:off x="4573" y="2094"/>
              <a:ext cx="0" cy="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08" name="Line 108"/>
            <p:cNvSpPr>
              <a:spLocks noChangeShapeType="1"/>
            </p:cNvSpPr>
            <p:nvPr/>
          </p:nvSpPr>
          <p:spPr bwMode="auto">
            <a:xfrm>
              <a:off x="4622" y="2167"/>
              <a:ext cx="0" cy="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09" name="Line 109"/>
            <p:cNvSpPr>
              <a:spLocks noChangeShapeType="1"/>
            </p:cNvSpPr>
            <p:nvPr/>
          </p:nvSpPr>
          <p:spPr bwMode="auto">
            <a:xfrm>
              <a:off x="4631" y="2263"/>
              <a:ext cx="0" cy="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110" name="Line 110"/>
            <p:cNvSpPr>
              <a:spLocks noChangeShapeType="1"/>
            </p:cNvSpPr>
            <p:nvPr/>
          </p:nvSpPr>
          <p:spPr bwMode="auto">
            <a:xfrm>
              <a:off x="4815" y="2312"/>
              <a:ext cx="0" cy="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0111" name="Group 111"/>
          <p:cNvGrpSpPr>
            <a:grpSpLocks/>
          </p:cNvGrpSpPr>
          <p:nvPr/>
        </p:nvGrpSpPr>
        <p:grpSpPr bwMode="auto">
          <a:xfrm>
            <a:off x="1733550" y="4549775"/>
            <a:ext cx="6383338" cy="1558925"/>
            <a:chOff x="1092" y="2866"/>
            <a:chExt cx="4021" cy="982"/>
          </a:xfrm>
        </p:grpSpPr>
        <p:graphicFrame>
          <p:nvGraphicFramePr>
            <p:cNvPr id="640112" name="Object 112"/>
            <p:cNvGraphicFramePr>
              <a:graphicFrameLocks noChangeAspect="1"/>
            </p:cNvGraphicFramePr>
            <p:nvPr/>
          </p:nvGraphicFramePr>
          <p:xfrm>
            <a:off x="1092" y="2866"/>
            <a:ext cx="83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222" name="Equation" r:id="rId4" imgW="596880" imgH="190440" progId="Equation.3">
                    <p:embed/>
                  </p:oleObj>
                </mc:Choice>
                <mc:Fallback>
                  <p:oleObj name="Equation" r:id="rId4" imgW="596880" imgH="190440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2866"/>
                          <a:ext cx="837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0113" name="AutoShape 113"/>
            <p:cNvSpPr>
              <a:spLocks/>
            </p:cNvSpPr>
            <p:nvPr/>
          </p:nvSpPr>
          <p:spPr bwMode="auto">
            <a:xfrm flipH="1" flipV="1">
              <a:off x="2639" y="3140"/>
              <a:ext cx="81" cy="701"/>
            </a:xfrm>
            <a:prstGeom prst="leftBrace">
              <a:avLst>
                <a:gd name="adj1" fmla="val 7211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40114" name="Object 114"/>
            <p:cNvGraphicFramePr>
              <a:graphicFrameLocks noChangeAspect="1"/>
            </p:cNvGraphicFramePr>
            <p:nvPr/>
          </p:nvGraphicFramePr>
          <p:xfrm>
            <a:off x="2730" y="3341"/>
            <a:ext cx="76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223" name="Equation" r:id="rId6" imgW="545760" imgH="215640" progId="Equation.3">
                    <p:embed/>
                  </p:oleObj>
                </mc:Choice>
                <mc:Fallback>
                  <p:oleObj name="Equation" r:id="rId6" imgW="545760" imgH="215640" progId="Equation.3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" y="3341"/>
                          <a:ext cx="76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0115" name="AutoShape 115"/>
            <p:cNvSpPr>
              <a:spLocks/>
            </p:cNvSpPr>
            <p:nvPr/>
          </p:nvSpPr>
          <p:spPr bwMode="auto">
            <a:xfrm flipH="1" flipV="1">
              <a:off x="3555" y="2869"/>
              <a:ext cx="81" cy="979"/>
            </a:xfrm>
            <a:prstGeom prst="leftBrace">
              <a:avLst>
                <a:gd name="adj1" fmla="val 10072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40116" name="Object 116"/>
            <p:cNvGraphicFramePr>
              <a:graphicFrameLocks noChangeAspect="1"/>
            </p:cNvGraphicFramePr>
            <p:nvPr/>
          </p:nvGraphicFramePr>
          <p:xfrm>
            <a:off x="3725" y="3246"/>
            <a:ext cx="138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224" name="Equation" r:id="rId8" imgW="990360" imgH="190440" progId="Equation.3">
                    <p:embed/>
                  </p:oleObj>
                </mc:Choice>
                <mc:Fallback>
                  <p:oleObj name="Equation" r:id="rId8" imgW="990360" imgH="190440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5" y="3246"/>
                          <a:ext cx="138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F6B-1C07-4291-AE26-1785638F67C5}" type="slidenum">
              <a:rPr lang="en-US"/>
              <a:pPr/>
              <a:t>14</a:t>
            </a:fld>
            <a:endParaRPr lang="en-US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Interval Tree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85875"/>
            <a:ext cx="8077200" cy="50625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/>
              <a:t> – ignoring</a:t>
            </a:r>
            <a:r>
              <a:rPr lang="en-US" dirty="0">
                <a:cs typeface="Times New Roman" pitchFamily="18" charset="0"/>
              </a:rPr>
              <a:t> base tree</a:t>
            </a:r>
            <a:r>
              <a:rPr lang="en-US" dirty="0"/>
              <a:t> update/rebalancing: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Search for relevant node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Update two </a:t>
            </a:r>
            <a:r>
              <a:rPr lang="en-US" dirty="0">
                <a:solidFill>
                  <a:schemeClr val="accent2"/>
                </a:solidFill>
              </a:rPr>
              <a:t>slab lists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Update </a:t>
            </a:r>
            <a:r>
              <a:rPr lang="en-US" dirty="0" err="1">
                <a:solidFill>
                  <a:srgbClr val="57FF03"/>
                </a:solidFill>
              </a:rPr>
              <a:t>multislab</a:t>
            </a:r>
            <a:r>
              <a:rPr lang="en-US" dirty="0">
                <a:solidFill>
                  <a:srgbClr val="57FF03"/>
                </a:solidFill>
              </a:rPr>
              <a:t> list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underflow structure</a:t>
            </a:r>
          </a:p>
          <a:p>
            <a:pPr lvl="1">
              <a:buClr>
                <a:schemeClr val="tx1"/>
              </a:buClr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Update of </a:t>
            </a:r>
            <a:r>
              <a:rPr lang="en-US" dirty="0">
                <a:solidFill>
                  <a:srgbClr val="FF0000"/>
                </a:solidFill>
              </a:rPr>
              <a:t>underflow structure</a:t>
            </a:r>
            <a:r>
              <a:rPr lang="en-US" dirty="0"/>
              <a:t> in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1</a:t>
            </a:r>
            <a:r>
              <a:rPr lang="en-US" dirty="0"/>
              <a:t>) I/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smtClean="0"/>
              <a:t>amortized: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Maintain update block with </a:t>
            </a:r>
            <a:r>
              <a:rPr lang="en-US" i="1" dirty="0">
                <a:cs typeface="Times New Roman" pitchFamily="18" charset="0"/>
              </a:rPr>
              <a:t>≤ </a:t>
            </a:r>
            <a:r>
              <a:rPr lang="en-US" i="1" dirty="0"/>
              <a:t>B</a:t>
            </a:r>
            <a:r>
              <a:rPr lang="en-US" dirty="0"/>
              <a:t> updates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 of update block adds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1</a:t>
            </a:r>
            <a:r>
              <a:rPr lang="en-US" dirty="0"/>
              <a:t>) I/</a:t>
            </a:r>
            <a:r>
              <a:rPr lang="en-US" dirty="0" err="1"/>
              <a:t>Os</a:t>
            </a:r>
            <a:r>
              <a:rPr lang="en-US" dirty="0"/>
              <a:t> to query bound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Rebuild structure when </a:t>
            </a:r>
            <a:r>
              <a:rPr lang="en-US" i="1" dirty="0"/>
              <a:t>B</a:t>
            </a:r>
            <a:r>
              <a:rPr lang="en-US" dirty="0"/>
              <a:t> updates have been collected using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dirty="0"/>
              <a:t>	                                      I/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Global rebuilding</a:t>
            </a:r>
            <a:r>
              <a:rPr lang="en-US" dirty="0">
                <a:sym typeface="Symbol" pitchFamily="18" charset="2"/>
              </a:rPr>
              <a:t>)</a:t>
            </a:r>
            <a:endParaRPr lang="en-US" dirty="0"/>
          </a:p>
          <a:p>
            <a:pPr>
              <a:buClr>
                <a:schemeClr val="tx1"/>
              </a:buClr>
              <a:buFontTx/>
              <a:buNone/>
            </a:pPr>
            <a:r>
              <a:rPr lang="en-US" dirty="0">
                <a:sym typeface="Symbol" pitchFamily="18" charset="2"/>
              </a:rPr>
              <a:t>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dirty="0">
                <a:sym typeface="Symbol" pitchFamily="18" charset="2"/>
              </a:rPr>
              <a:t> Update in                   I/</a:t>
            </a:r>
            <a:r>
              <a:rPr lang="en-US" dirty="0" err="1">
                <a:sym typeface="Symbol" pitchFamily="18" charset="2"/>
              </a:rPr>
              <a:t>Os</a:t>
            </a:r>
            <a:r>
              <a:rPr lang="en-US" dirty="0">
                <a:sym typeface="Symbol" pitchFamily="18" charset="2"/>
              </a:rPr>
              <a:t> amortized</a:t>
            </a:r>
          </a:p>
        </p:txBody>
      </p:sp>
      <p:graphicFrame>
        <p:nvGraphicFramePr>
          <p:cNvPr id="642052" name="Object 4"/>
          <p:cNvGraphicFramePr>
            <a:graphicFrameLocks noChangeAspect="1"/>
          </p:cNvGraphicFramePr>
          <p:nvPr/>
        </p:nvGraphicFramePr>
        <p:xfrm>
          <a:off x="1160463" y="4849813"/>
          <a:ext cx="2654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269" name="Equation" r:id="rId4" imgW="1193760" imgH="241200" progId="Equation.3">
                  <p:embed/>
                </p:oleObj>
              </mc:Choice>
              <mc:Fallback>
                <p:oleObj name="Equation" r:id="rId4" imgW="11937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4849813"/>
                        <a:ext cx="26543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3" name="Object 5"/>
          <p:cNvGraphicFramePr>
            <a:graphicFrameLocks noChangeAspect="1"/>
          </p:cNvGraphicFramePr>
          <p:nvPr/>
        </p:nvGraphicFramePr>
        <p:xfrm>
          <a:off x="4183063" y="1908175"/>
          <a:ext cx="13287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270" name="Equation" r:id="rId6" imgW="596880" imgH="228600" progId="Equation.3">
                  <p:embed/>
                </p:oleObj>
              </mc:Choice>
              <mc:Fallback>
                <p:oleObj name="Equation" r:id="rId6" imgW="5968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3" y="1908175"/>
                        <a:ext cx="13287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2054" name="Group 6"/>
          <p:cNvGrpSpPr>
            <a:grpSpLocks/>
          </p:cNvGrpSpPr>
          <p:nvPr/>
        </p:nvGrpSpPr>
        <p:grpSpPr bwMode="auto">
          <a:xfrm>
            <a:off x="6357938" y="1747838"/>
            <a:ext cx="2174875" cy="1298575"/>
            <a:chOff x="3646" y="1460"/>
            <a:chExt cx="1710" cy="999"/>
          </a:xfrm>
        </p:grpSpPr>
        <p:sp>
          <p:nvSpPr>
            <p:cNvPr id="642055" name="Freeform 7"/>
            <p:cNvSpPr>
              <a:spLocks/>
            </p:cNvSpPr>
            <p:nvPr/>
          </p:nvSpPr>
          <p:spPr bwMode="auto">
            <a:xfrm>
              <a:off x="3825" y="2124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56" name="Line 8"/>
            <p:cNvSpPr>
              <a:spLocks noChangeShapeType="1"/>
            </p:cNvSpPr>
            <p:nvPr/>
          </p:nvSpPr>
          <p:spPr bwMode="auto">
            <a:xfrm flipH="1">
              <a:off x="3833" y="2107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57" name="Freeform 9"/>
            <p:cNvSpPr>
              <a:spLocks/>
            </p:cNvSpPr>
            <p:nvPr/>
          </p:nvSpPr>
          <p:spPr bwMode="auto">
            <a:xfrm>
              <a:off x="3833" y="2142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58" name="Line 10"/>
            <p:cNvSpPr>
              <a:spLocks noChangeShapeType="1"/>
            </p:cNvSpPr>
            <p:nvPr/>
          </p:nvSpPr>
          <p:spPr bwMode="auto">
            <a:xfrm>
              <a:off x="3908" y="2107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59" name="Freeform 11"/>
            <p:cNvSpPr>
              <a:spLocks/>
            </p:cNvSpPr>
            <p:nvPr/>
          </p:nvSpPr>
          <p:spPr bwMode="auto">
            <a:xfrm>
              <a:off x="3944" y="2142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60" name="Freeform 12"/>
            <p:cNvSpPr>
              <a:spLocks/>
            </p:cNvSpPr>
            <p:nvPr/>
          </p:nvSpPr>
          <p:spPr bwMode="auto">
            <a:xfrm>
              <a:off x="3771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61" name="Freeform 13"/>
            <p:cNvSpPr>
              <a:spLocks/>
            </p:cNvSpPr>
            <p:nvPr/>
          </p:nvSpPr>
          <p:spPr bwMode="auto">
            <a:xfrm>
              <a:off x="3771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062" name="Freeform 14"/>
            <p:cNvSpPr>
              <a:spLocks/>
            </p:cNvSpPr>
            <p:nvPr/>
          </p:nvSpPr>
          <p:spPr bwMode="auto">
            <a:xfrm>
              <a:off x="3936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63" name="Freeform 15"/>
            <p:cNvSpPr>
              <a:spLocks/>
            </p:cNvSpPr>
            <p:nvPr/>
          </p:nvSpPr>
          <p:spPr bwMode="auto">
            <a:xfrm>
              <a:off x="3936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42064" name="Group 16"/>
            <p:cNvGrpSpPr>
              <a:grpSpLocks/>
            </p:cNvGrpSpPr>
            <p:nvPr/>
          </p:nvGrpSpPr>
          <p:grpSpPr bwMode="auto">
            <a:xfrm>
              <a:off x="4022" y="2386"/>
              <a:ext cx="891" cy="73"/>
              <a:chOff x="1596" y="2305"/>
              <a:chExt cx="2286" cy="73"/>
            </a:xfrm>
          </p:grpSpPr>
          <p:sp>
            <p:nvSpPr>
              <p:cNvPr id="642065" name="Line 17"/>
              <p:cNvSpPr>
                <a:spLocks noChangeShapeType="1"/>
              </p:cNvSpPr>
              <p:nvPr/>
            </p:nvSpPr>
            <p:spPr bwMode="auto">
              <a:xfrm>
                <a:off x="1596" y="2347"/>
                <a:ext cx="2284" cy="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066" name="Line 18"/>
              <p:cNvSpPr>
                <a:spLocks noChangeShapeType="1"/>
              </p:cNvSpPr>
              <p:nvPr/>
            </p:nvSpPr>
            <p:spPr bwMode="auto">
              <a:xfrm>
                <a:off x="1596" y="2305"/>
                <a:ext cx="2" cy="73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067" name="Line 19"/>
              <p:cNvSpPr>
                <a:spLocks noChangeShapeType="1"/>
              </p:cNvSpPr>
              <p:nvPr/>
            </p:nvSpPr>
            <p:spPr bwMode="auto">
              <a:xfrm>
                <a:off x="3880" y="2305"/>
                <a:ext cx="2" cy="73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642068" name="Object 20"/>
            <p:cNvGraphicFramePr>
              <a:graphicFrameLocks noChangeAspect="1"/>
            </p:cNvGraphicFramePr>
            <p:nvPr/>
          </p:nvGraphicFramePr>
          <p:xfrm>
            <a:off x="3914" y="1667"/>
            <a:ext cx="29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271" name="Equation" r:id="rId8" imgW="419040" imgH="228600" progId="Equation.3">
                    <p:embed/>
                  </p:oleObj>
                </mc:Choice>
                <mc:Fallback>
                  <p:oleObj name="Equation" r:id="rId8" imgW="41904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" y="1667"/>
                          <a:ext cx="29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2069" name="Line 21"/>
            <p:cNvSpPr>
              <a:spLocks noChangeShapeType="1"/>
            </p:cNvSpPr>
            <p:nvPr/>
          </p:nvSpPr>
          <p:spPr bwMode="auto">
            <a:xfrm>
              <a:off x="4201" y="2428"/>
              <a:ext cx="580" cy="0"/>
            </a:xfrm>
            <a:prstGeom prst="line">
              <a:avLst/>
            </a:prstGeom>
            <a:noFill/>
            <a:ln w="19050">
              <a:solidFill>
                <a:srgbClr val="57F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70" name="Line 22"/>
            <p:cNvSpPr>
              <a:spLocks noChangeShapeType="1"/>
            </p:cNvSpPr>
            <p:nvPr/>
          </p:nvSpPr>
          <p:spPr bwMode="auto">
            <a:xfrm flipH="1">
              <a:off x="3747" y="1653"/>
              <a:ext cx="757" cy="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71" name="Line 23"/>
            <p:cNvSpPr>
              <a:spLocks noChangeShapeType="1"/>
            </p:cNvSpPr>
            <p:nvPr/>
          </p:nvSpPr>
          <p:spPr bwMode="auto">
            <a:xfrm>
              <a:off x="4497" y="1653"/>
              <a:ext cx="435" cy="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72" name="Line 24"/>
            <p:cNvSpPr>
              <a:spLocks noChangeShapeType="1"/>
            </p:cNvSpPr>
            <p:nvPr/>
          </p:nvSpPr>
          <p:spPr bwMode="auto">
            <a:xfrm flipH="1">
              <a:off x="4352" y="1677"/>
              <a:ext cx="145" cy="3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73" name="Line 25"/>
            <p:cNvSpPr>
              <a:spLocks noChangeShapeType="1"/>
            </p:cNvSpPr>
            <p:nvPr/>
          </p:nvSpPr>
          <p:spPr bwMode="auto">
            <a:xfrm>
              <a:off x="4497" y="1677"/>
              <a:ext cx="145" cy="3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74" name="Line 26"/>
            <p:cNvSpPr>
              <a:spLocks noChangeShapeType="1"/>
            </p:cNvSpPr>
            <p:nvPr/>
          </p:nvSpPr>
          <p:spPr bwMode="auto">
            <a:xfrm flipH="1">
              <a:off x="4062" y="1653"/>
              <a:ext cx="435" cy="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75" name="Line 27"/>
            <p:cNvSpPr>
              <a:spLocks noChangeShapeType="1"/>
            </p:cNvSpPr>
            <p:nvPr/>
          </p:nvSpPr>
          <p:spPr bwMode="auto">
            <a:xfrm>
              <a:off x="4497" y="1653"/>
              <a:ext cx="702" cy="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76" name="Line 28"/>
            <p:cNvSpPr>
              <a:spLocks noChangeShapeType="1"/>
            </p:cNvSpPr>
            <p:nvPr/>
          </p:nvSpPr>
          <p:spPr bwMode="auto">
            <a:xfrm>
              <a:off x="4199" y="1508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77" name="Freeform 29"/>
            <p:cNvSpPr>
              <a:spLocks/>
            </p:cNvSpPr>
            <p:nvPr/>
          </p:nvSpPr>
          <p:spPr bwMode="auto">
            <a:xfrm>
              <a:off x="4116" y="2124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78" name="Line 30"/>
            <p:cNvSpPr>
              <a:spLocks noChangeShapeType="1"/>
            </p:cNvSpPr>
            <p:nvPr/>
          </p:nvSpPr>
          <p:spPr bwMode="auto">
            <a:xfrm flipH="1">
              <a:off x="4124" y="2107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79" name="Freeform 31"/>
            <p:cNvSpPr>
              <a:spLocks/>
            </p:cNvSpPr>
            <p:nvPr/>
          </p:nvSpPr>
          <p:spPr bwMode="auto">
            <a:xfrm>
              <a:off x="4124" y="2142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80" name="Line 32"/>
            <p:cNvSpPr>
              <a:spLocks noChangeShapeType="1"/>
            </p:cNvSpPr>
            <p:nvPr/>
          </p:nvSpPr>
          <p:spPr bwMode="auto">
            <a:xfrm>
              <a:off x="4199" y="2107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81" name="Freeform 33"/>
            <p:cNvSpPr>
              <a:spLocks/>
            </p:cNvSpPr>
            <p:nvPr/>
          </p:nvSpPr>
          <p:spPr bwMode="auto">
            <a:xfrm>
              <a:off x="4235" y="2142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82" name="Freeform 34"/>
            <p:cNvSpPr>
              <a:spLocks/>
            </p:cNvSpPr>
            <p:nvPr/>
          </p:nvSpPr>
          <p:spPr bwMode="auto">
            <a:xfrm>
              <a:off x="406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83" name="Freeform 35"/>
            <p:cNvSpPr>
              <a:spLocks/>
            </p:cNvSpPr>
            <p:nvPr/>
          </p:nvSpPr>
          <p:spPr bwMode="auto">
            <a:xfrm>
              <a:off x="406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084" name="Freeform 36"/>
            <p:cNvSpPr>
              <a:spLocks/>
            </p:cNvSpPr>
            <p:nvPr/>
          </p:nvSpPr>
          <p:spPr bwMode="auto">
            <a:xfrm>
              <a:off x="422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85" name="Freeform 37"/>
            <p:cNvSpPr>
              <a:spLocks/>
            </p:cNvSpPr>
            <p:nvPr/>
          </p:nvSpPr>
          <p:spPr bwMode="auto">
            <a:xfrm>
              <a:off x="422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086" name="Freeform 38"/>
            <p:cNvSpPr>
              <a:spLocks/>
            </p:cNvSpPr>
            <p:nvPr/>
          </p:nvSpPr>
          <p:spPr bwMode="auto">
            <a:xfrm>
              <a:off x="4696" y="2124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87" name="Line 39"/>
            <p:cNvSpPr>
              <a:spLocks noChangeShapeType="1"/>
            </p:cNvSpPr>
            <p:nvPr/>
          </p:nvSpPr>
          <p:spPr bwMode="auto">
            <a:xfrm flipH="1">
              <a:off x="4704" y="2107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88" name="Freeform 40"/>
            <p:cNvSpPr>
              <a:spLocks/>
            </p:cNvSpPr>
            <p:nvPr/>
          </p:nvSpPr>
          <p:spPr bwMode="auto">
            <a:xfrm>
              <a:off x="4704" y="2142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89" name="Line 41"/>
            <p:cNvSpPr>
              <a:spLocks noChangeShapeType="1"/>
            </p:cNvSpPr>
            <p:nvPr/>
          </p:nvSpPr>
          <p:spPr bwMode="auto">
            <a:xfrm>
              <a:off x="4779" y="2107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90" name="Freeform 42"/>
            <p:cNvSpPr>
              <a:spLocks/>
            </p:cNvSpPr>
            <p:nvPr/>
          </p:nvSpPr>
          <p:spPr bwMode="auto">
            <a:xfrm>
              <a:off x="4815" y="2142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91" name="Freeform 43"/>
            <p:cNvSpPr>
              <a:spLocks/>
            </p:cNvSpPr>
            <p:nvPr/>
          </p:nvSpPr>
          <p:spPr bwMode="auto">
            <a:xfrm>
              <a:off x="464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92" name="Freeform 44"/>
            <p:cNvSpPr>
              <a:spLocks/>
            </p:cNvSpPr>
            <p:nvPr/>
          </p:nvSpPr>
          <p:spPr bwMode="auto">
            <a:xfrm>
              <a:off x="464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093" name="Freeform 45"/>
            <p:cNvSpPr>
              <a:spLocks/>
            </p:cNvSpPr>
            <p:nvPr/>
          </p:nvSpPr>
          <p:spPr bwMode="auto">
            <a:xfrm>
              <a:off x="480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94" name="Freeform 46"/>
            <p:cNvSpPr>
              <a:spLocks/>
            </p:cNvSpPr>
            <p:nvPr/>
          </p:nvSpPr>
          <p:spPr bwMode="auto">
            <a:xfrm>
              <a:off x="480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095" name="Freeform 47"/>
            <p:cNvSpPr>
              <a:spLocks/>
            </p:cNvSpPr>
            <p:nvPr/>
          </p:nvSpPr>
          <p:spPr bwMode="auto">
            <a:xfrm>
              <a:off x="4406" y="2124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96" name="Line 48"/>
            <p:cNvSpPr>
              <a:spLocks noChangeShapeType="1"/>
            </p:cNvSpPr>
            <p:nvPr/>
          </p:nvSpPr>
          <p:spPr bwMode="auto">
            <a:xfrm flipH="1">
              <a:off x="4414" y="2107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97" name="Freeform 49"/>
            <p:cNvSpPr>
              <a:spLocks/>
            </p:cNvSpPr>
            <p:nvPr/>
          </p:nvSpPr>
          <p:spPr bwMode="auto">
            <a:xfrm>
              <a:off x="4414" y="2142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98" name="Line 50"/>
            <p:cNvSpPr>
              <a:spLocks noChangeShapeType="1"/>
            </p:cNvSpPr>
            <p:nvPr/>
          </p:nvSpPr>
          <p:spPr bwMode="auto">
            <a:xfrm>
              <a:off x="4489" y="2107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99" name="Freeform 51"/>
            <p:cNvSpPr>
              <a:spLocks/>
            </p:cNvSpPr>
            <p:nvPr/>
          </p:nvSpPr>
          <p:spPr bwMode="auto">
            <a:xfrm>
              <a:off x="4525" y="2142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00" name="Freeform 52"/>
            <p:cNvSpPr>
              <a:spLocks/>
            </p:cNvSpPr>
            <p:nvPr/>
          </p:nvSpPr>
          <p:spPr bwMode="auto">
            <a:xfrm>
              <a:off x="435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01" name="Freeform 53"/>
            <p:cNvSpPr>
              <a:spLocks/>
            </p:cNvSpPr>
            <p:nvPr/>
          </p:nvSpPr>
          <p:spPr bwMode="auto">
            <a:xfrm>
              <a:off x="435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102" name="Freeform 54"/>
            <p:cNvSpPr>
              <a:spLocks/>
            </p:cNvSpPr>
            <p:nvPr/>
          </p:nvSpPr>
          <p:spPr bwMode="auto">
            <a:xfrm>
              <a:off x="451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03" name="Freeform 55"/>
            <p:cNvSpPr>
              <a:spLocks/>
            </p:cNvSpPr>
            <p:nvPr/>
          </p:nvSpPr>
          <p:spPr bwMode="auto">
            <a:xfrm>
              <a:off x="451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104" name="Freeform 56"/>
            <p:cNvSpPr>
              <a:spLocks/>
            </p:cNvSpPr>
            <p:nvPr/>
          </p:nvSpPr>
          <p:spPr bwMode="auto">
            <a:xfrm>
              <a:off x="4986" y="2124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05" name="Line 57"/>
            <p:cNvSpPr>
              <a:spLocks noChangeShapeType="1"/>
            </p:cNvSpPr>
            <p:nvPr/>
          </p:nvSpPr>
          <p:spPr bwMode="auto">
            <a:xfrm flipH="1">
              <a:off x="4994" y="2107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06" name="Freeform 58"/>
            <p:cNvSpPr>
              <a:spLocks/>
            </p:cNvSpPr>
            <p:nvPr/>
          </p:nvSpPr>
          <p:spPr bwMode="auto">
            <a:xfrm>
              <a:off x="4994" y="2142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07" name="Line 59"/>
            <p:cNvSpPr>
              <a:spLocks noChangeShapeType="1"/>
            </p:cNvSpPr>
            <p:nvPr/>
          </p:nvSpPr>
          <p:spPr bwMode="auto">
            <a:xfrm>
              <a:off x="5069" y="2107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08" name="Freeform 60"/>
            <p:cNvSpPr>
              <a:spLocks/>
            </p:cNvSpPr>
            <p:nvPr/>
          </p:nvSpPr>
          <p:spPr bwMode="auto">
            <a:xfrm>
              <a:off x="5105" y="2142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09" name="Freeform 61"/>
            <p:cNvSpPr>
              <a:spLocks/>
            </p:cNvSpPr>
            <p:nvPr/>
          </p:nvSpPr>
          <p:spPr bwMode="auto">
            <a:xfrm>
              <a:off x="493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10" name="Freeform 62"/>
            <p:cNvSpPr>
              <a:spLocks/>
            </p:cNvSpPr>
            <p:nvPr/>
          </p:nvSpPr>
          <p:spPr bwMode="auto">
            <a:xfrm>
              <a:off x="493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111" name="Freeform 63"/>
            <p:cNvSpPr>
              <a:spLocks/>
            </p:cNvSpPr>
            <p:nvPr/>
          </p:nvSpPr>
          <p:spPr bwMode="auto">
            <a:xfrm>
              <a:off x="509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12" name="Freeform 64"/>
            <p:cNvSpPr>
              <a:spLocks/>
            </p:cNvSpPr>
            <p:nvPr/>
          </p:nvSpPr>
          <p:spPr bwMode="auto">
            <a:xfrm>
              <a:off x="509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113" name="Line 65"/>
            <p:cNvSpPr>
              <a:spLocks noChangeShapeType="1"/>
            </p:cNvSpPr>
            <p:nvPr/>
          </p:nvSpPr>
          <p:spPr bwMode="auto">
            <a:xfrm>
              <a:off x="3909" y="1509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14" name="Line 66"/>
            <p:cNvSpPr>
              <a:spLocks noChangeShapeType="1"/>
            </p:cNvSpPr>
            <p:nvPr/>
          </p:nvSpPr>
          <p:spPr bwMode="auto">
            <a:xfrm>
              <a:off x="3646" y="1510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15" name="Line 67"/>
            <p:cNvSpPr>
              <a:spLocks noChangeShapeType="1"/>
            </p:cNvSpPr>
            <p:nvPr/>
          </p:nvSpPr>
          <p:spPr bwMode="auto">
            <a:xfrm>
              <a:off x="4490" y="1508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16" name="Line 68"/>
            <p:cNvSpPr>
              <a:spLocks noChangeShapeType="1"/>
            </p:cNvSpPr>
            <p:nvPr/>
          </p:nvSpPr>
          <p:spPr bwMode="auto">
            <a:xfrm>
              <a:off x="4776" y="1509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17" name="Line 69"/>
            <p:cNvSpPr>
              <a:spLocks noChangeShapeType="1"/>
            </p:cNvSpPr>
            <p:nvPr/>
          </p:nvSpPr>
          <p:spPr bwMode="auto">
            <a:xfrm>
              <a:off x="5069" y="1506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18" name="Line 70"/>
            <p:cNvSpPr>
              <a:spLocks noChangeShapeType="1"/>
            </p:cNvSpPr>
            <p:nvPr/>
          </p:nvSpPr>
          <p:spPr bwMode="auto">
            <a:xfrm>
              <a:off x="5355" y="1506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19" name="Oval 71"/>
            <p:cNvSpPr>
              <a:spLocks noChangeArrowheads="1"/>
            </p:cNvSpPr>
            <p:nvPr/>
          </p:nvSpPr>
          <p:spPr bwMode="auto">
            <a:xfrm>
              <a:off x="4449" y="1605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120" name="Oval 72"/>
            <p:cNvSpPr>
              <a:spLocks noChangeArrowheads="1"/>
            </p:cNvSpPr>
            <p:nvPr/>
          </p:nvSpPr>
          <p:spPr bwMode="auto">
            <a:xfrm>
              <a:off x="3727" y="1962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121" name="Oval 73"/>
            <p:cNvSpPr>
              <a:spLocks noChangeArrowheads="1"/>
            </p:cNvSpPr>
            <p:nvPr/>
          </p:nvSpPr>
          <p:spPr bwMode="auto">
            <a:xfrm>
              <a:off x="4010" y="1968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122" name="Oval 74"/>
            <p:cNvSpPr>
              <a:spLocks noChangeArrowheads="1"/>
            </p:cNvSpPr>
            <p:nvPr/>
          </p:nvSpPr>
          <p:spPr bwMode="auto">
            <a:xfrm>
              <a:off x="4300" y="1962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123" name="Oval 75"/>
            <p:cNvSpPr>
              <a:spLocks noChangeArrowheads="1"/>
            </p:cNvSpPr>
            <p:nvPr/>
          </p:nvSpPr>
          <p:spPr bwMode="auto">
            <a:xfrm>
              <a:off x="4591" y="1962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124" name="Oval 76"/>
            <p:cNvSpPr>
              <a:spLocks noChangeArrowheads="1"/>
            </p:cNvSpPr>
            <p:nvPr/>
          </p:nvSpPr>
          <p:spPr bwMode="auto">
            <a:xfrm>
              <a:off x="4860" y="1968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125" name="Oval 77"/>
            <p:cNvSpPr>
              <a:spLocks noChangeArrowheads="1"/>
            </p:cNvSpPr>
            <p:nvPr/>
          </p:nvSpPr>
          <p:spPr bwMode="auto">
            <a:xfrm>
              <a:off x="5150" y="1968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126" name="Text Box 78"/>
            <p:cNvSpPr txBox="1">
              <a:spLocks noChangeArrowheads="1"/>
            </p:cNvSpPr>
            <p:nvPr/>
          </p:nvSpPr>
          <p:spPr bwMode="auto">
            <a:xfrm>
              <a:off x="4482" y="1460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7463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27013" indent="-227013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2200" i="1"/>
                <a:t>v</a:t>
              </a:r>
            </a:p>
          </p:txBody>
        </p:sp>
      </p:grpSp>
      <p:sp>
        <p:nvSpPr>
          <p:cNvPr id="642127" name="AutoShape 79"/>
          <p:cNvSpPr>
            <a:spLocks/>
          </p:cNvSpPr>
          <p:nvPr/>
        </p:nvSpPr>
        <p:spPr bwMode="auto">
          <a:xfrm flipH="1">
            <a:off x="3984625" y="1824038"/>
            <a:ext cx="133350" cy="638175"/>
          </a:xfrm>
          <a:prstGeom prst="leftBrace">
            <a:avLst>
              <a:gd name="adj1" fmla="val 398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42128" name="Object 80"/>
          <p:cNvGraphicFramePr>
            <a:graphicFrameLocks noChangeAspect="1"/>
          </p:cNvGraphicFramePr>
          <p:nvPr/>
        </p:nvGraphicFramePr>
        <p:xfrm>
          <a:off x="1790700" y="5653088"/>
          <a:ext cx="13287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272" name="Equation" r:id="rId10" imgW="596880" imgH="228600" progId="Equation.3">
                  <p:embed/>
                </p:oleObj>
              </mc:Choice>
              <mc:Fallback>
                <p:oleObj name="Equation" r:id="rId10" imgW="596880" imgH="2286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653088"/>
                        <a:ext cx="132873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3C03-5A5E-4E73-9A81-17DE9650E8A0}" type="slidenum">
              <a:rPr lang="en-US"/>
              <a:pPr/>
              <a:t>15</a:t>
            </a:fld>
            <a:endParaRPr lang="en-US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Interval Tree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Note</a:t>
            </a:r>
            <a:r>
              <a:rPr lang="en-US"/>
              <a:t>:</a:t>
            </a:r>
          </a:p>
          <a:p>
            <a:pPr lvl="1">
              <a:buClr>
                <a:schemeClr val="tx1"/>
              </a:buClr>
            </a:pPr>
            <a:r>
              <a:rPr lang="en-US"/>
              <a:t>Insert may increase number of intervals in </a:t>
            </a:r>
            <a:r>
              <a:rPr lang="en-US">
                <a:solidFill>
                  <a:srgbClr val="FF0000"/>
                </a:solidFill>
              </a:rPr>
              <a:t>underflow structure</a:t>
            </a:r>
            <a:r>
              <a:rPr lang="en-US"/>
              <a:t> for some </a:t>
            </a:r>
            <a:r>
              <a:rPr lang="en-US">
                <a:solidFill>
                  <a:srgbClr val="57FF03"/>
                </a:solidFill>
              </a:rPr>
              <a:t>multislab</a:t>
            </a:r>
            <a:r>
              <a:rPr lang="en-US"/>
              <a:t> to </a:t>
            </a:r>
            <a:r>
              <a:rPr lang="en-US" i="1"/>
              <a:t>B</a:t>
            </a:r>
          </a:p>
          <a:p>
            <a:pPr lvl="1">
              <a:buClr>
                <a:schemeClr val="tx1"/>
              </a:buClr>
            </a:pPr>
            <a:r>
              <a:rPr lang="en-US"/>
              <a:t>Delete may decrease number of intervals in </a:t>
            </a:r>
            <a:r>
              <a:rPr lang="en-US">
                <a:solidFill>
                  <a:srgbClr val="57FF03"/>
                </a:solidFill>
              </a:rPr>
              <a:t>multislab</a:t>
            </a:r>
            <a:r>
              <a:rPr lang="en-US"/>
              <a:t> to </a:t>
            </a:r>
            <a:r>
              <a:rPr lang="en-US" i="1"/>
              <a:t>B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>
                <a:sym typeface="Symbol" pitchFamily="18" charset="2"/>
              </a:rPr>
              <a:t>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>
                <a:sym typeface="Symbol" pitchFamily="18" charset="2"/>
              </a:rPr>
              <a:t>	  Need to move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intervals to/from </a:t>
            </a:r>
            <a:r>
              <a:rPr lang="en-US">
                <a:solidFill>
                  <a:srgbClr val="57FF03"/>
                </a:solidFill>
                <a:sym typeface="Symbol" pitchFamily="18" charset="2"/>
              </a:rPr>
              <a:t>multislab</a:t>
            </a:r>
            <a:r>
              <a:rPr lang="en-US">
                <a:sym typeface="Symbol" pitchFamily="18" charset="2"/>
              </a:rPr>
              <a:t>/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underflow</a:t>
            </a:r>
            <a:r>
              <a:rPr lang="en-US">
                <a:sym typeface="Symbol" pitchFamily="18" charset="2"/>
              </a:rPr>
              <a:t>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structure</a:t>
            </a:r>
          </a:p>
          <a:p>
            <a:pPr>
              <a:buClr>
                <a:schemeClr val="tx1"/>
              </a:buClr>
            </a:pPr>
            <a:r>
              <a:rPr lang="en-US">
                <a:sym typeface="Symbol" pitchFamily="18" charset="2"/>
              </a:rPr>
              <a:t>We only move</a:t>
            </a:r>
          </a:p>
          <a:p>
            <a:pPr lvl="1">
              <a:buClr>
                <a:schemeClr val="tx1"/>
              </a:buClr>
            </a:pPr>
            <a:r>
              <a:rPr lang="en-US">
                <a:sym typeface="Symbol" pitchFamily="18" charset="2"/>
              </a:rPr>
              <a:t>Intervals from </a:t>
            </a:r>
            <a:r>
              <a:rPr lang="en-US">
                <a:solidFill>
                  <a:srgbClr val="57FF03"/>
                </a:solidFill>
              </a:rPr>
              <a:t>multislab list</a:t>
            </a:r>
            <a:r>
              <a:rPr lang="en-US"/>
              <a:t> when decreasing to size </a:t>
            </a:r>
            <a:r>
              <a:rPr lang="en-US" i="1"/>
              <a:t>B/2</a:t>
            </a:r>
          </a:p>
          <a:p>
            <a:pPr lvl="1">
              <a:buClr>
                <a:schemeClr val="tx1"/>
              </a:buClr>
            </a:pPr>
            <a:r>
              <a:rPr lang="en-US">
                <a:sym typeface="Symbol" pitchFamily="18" charset="2"/>
              </a:rPr>
              <a:t>Intervals to </a:t>
            </a:r>
            <a:r>
              <a:rPr lang="en-US">
                <a:solidFill>
                  <a:srgbClr val="57FF03"/>
                </a:solidFill>
                <a:sym typeface="Symbol" pitchFamily="18" charset="2"/>
              </a:rPr>
              <a:t>multislab list</a:t>
            </a:r>
            <a:r>
              <a:rPr lang="en-US">
                <a:sym typeface="Symbol" pitchFamily="18" charset="2"/>
              </a:rPr>
              <a:t> when increasing to size </a:t>
            </a:r>
            <a:r>
              <a:rPr lang="en-US" i="1">
                <a:sym typeface="Symbol" pitchFamily="18" charset="2"/>
              </a:rPr>
              <a:t>B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>
                <a:sym typeface="Symbol" pitchFamily="18" charset="2"/>
              </a:rPr>
              <a:t>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1</a:t>
            </a:r>
            <a:r>
              <a:rPr lang="en-US"/>
              <a:t>) I/Os amortized used to move intervals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D09C-92DD-4BCD-9AC0-45CE627293B2}" type="slidenum">
              <a:rPr lang="en-US"/>
              <a:pPr/>
              <a:t>16</a:t>
            </a:fld>
            <a:endParaRPr lang="en-US"/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Tree Update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6813"/>
            <a:ext cx="8077200" cy="5562600"/>
          </a:xfrm>
        </p:spPr>
        <p:txBody>
          <a:bodyPr/>
          <a:lstStyle/>
          <a:p>
            <a:r>
              <a:rPr lang="en-US"/>
              <a:t>Before </a:t>
            </a:r>
            <a:r>
              <a:rPr lang="en-US">
                <a:solidFill>
                  <a:srgbClr val="FF0000"/>
                </a:solidFill>
              </a:rPr>
              <a:t>inserting</a:t>
            </a:r>
            <a:r>
              <a:rPr lang="en-US"/>
              <a:t> new interval we insert new endpoints in base tree using                   I/Os</a:t>
            </a:r>
          </a:p>
          <a:p>
            <a:pPr lvl="1"/>
            <a:r>
              <a:rPr lang="en-US"/>
              <a:t>Leads to rebalancing using splits</a:t>
            </a: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</a:t>
            </a:r>
            <a:endParaRPr lang="en-US"/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Boundary in </a:t>
            </a:r>
            <a:r>
              <a:rPr lang="en-US" i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 becomes boundary</a:t>
            </a: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in </a:t>
            </a:r>
            <a:r>
              <a:rPr lang="en-US" i="1">
                <a:sym typeface="Symbol" pitchFamily="18" charset="2"/>
              </a:rPr>
              <a:t>parent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</a:t>
            </a: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Intervals need to be moved</a:t>
            </a:r>
          </a:p>
          <a:p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Move intervals (update secondary structures) in </a:t>
            </a:r>
            <a:r>
              <a:rPr lang="en-US" i="1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w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)) I/Os</a:t>
            </a: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	 </a:t>
            </a:r>
            <a:r>
              <a:rPr lang="en-US" i="1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) amortized split bound (weight balanced B-tree)</a:t>
            </a: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	                   amortized insert bound </a:t>
            </a:r>
          </a:p>
          <a:p>
            <a:pPr lvl="1">
              <a:buFontTx/>
              <a:buNone/>
            </a:pPr>
            <a:endParaRPr lang="en-US">
              <a:sym typeface="Symbol" pitchFamily="18" charset="2"/>
            </a:endParaRPr>
          </a:p>
          <a:p>
            <a:pPr lvl="1">
              <a:buFontTx/>
              <a:buNone/>
            </a:pPr>
            <a:endParaRPr lang="en-US">
              <a:sym typeface="Symbol" pitchFamily="18" charset="2"/>
            </a:endParaRPr>
          </a:p>
        </p:txBody>
      </p:sp>
      <p:grpSp>
        <p:nvGrpSpPr>
          <p:cNvPr id="645124" name="Group 4"/>
          <p:cNvGrpSpPr>
            <a:grpSpLocks/>
          </p:cNvGrpSpPr>
          <p:nvPr/>
        </p:nvGrpSpPr>
        <p:grpSpPr bwMode="auto">
          <a:xfrm>
            <a:off x="5426075" y="1593850"/>
            <a:ext cx="2916238" cy="3448050"/>
            <a:chOff x="3418" y="1310"/>
            <a:chExt cx="1837" cy="2172"/>
          </a:xfrm>
        </p:grpSpPr>
        <p:grpSp>
          <p:nvGrpSpPr>
            <p:cNvPr id="645125" name="Group 5"/>
            <p:cNvGrpSpPr>
              <a:grpSpLocks/>
            </p:cNvGrpSpPr>
            <p:nvPr/>
          </p:nvGrpSpPr>
          <p:grpSpPr bwMode="auto">
            <a:xfrm>
              <a:off x="4442" y="1559"/>
              <a:ext cx="2" cy="1922"/>
              <a:chOff x="4442" y="1559"/>
              <a:chExt cx="2" cy="1922"/>
            </a:xfrm>
          </p:grpSpPr>
          <p:sp>
            <p:nvSpPr>
              <p:cNvPr id="645126" name="Line 6"/>
              <p:cNvSpPr>
                <a:spLocks noChangeShapeType="1"/>
              </p:cNvSpPr>
              <p:nvPr/>
            </p:nvSpPr>
            <p:spPr bwMode="auto">
              <a:xfrm>
                <a:off x="4442" y="1559"/>
                <a:ext cx="1" cy="54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127" name="Line 7"/>
              <p:cNvSpPr>
                <a:spLocks noChangeShapeType="1"/>
              </p:cNvSpPr>
              <p:nvPr/>
            </p:nvSpPr>
            <p:spPr bwMode="auto">
              <a:xfrm>
                <a:off x="4443" y="2702"/>
                <a:ext cx="1" cy="77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5128" name="Group 8"/>
            <p:cNvGrpSpPr>
              <a:grpSpLocks/>
            </p:cNvGrpSpPr>
            <p:nvPr/>
          </p:nvGrpSpPr>
          <p:grpSpPr bwMode="auto">
            <a:xfrm>
              <a:off x="3418" y="1310"/>
              <a:ext cx="1837" cy="2172"/>
              <a:chOff x="3418" y="1310"/>
              <a:chExt cx="1837" cy="2172"/>
            </a:xfrm>
          </p:grpSpPr>
          <p:sp>
            <p:nvSpPr>
              <p:cNvPr id="645129" name="Line 9"/>
              <p:cNvSpPr>
                <a:spLocks noChangeShapeType="1"/>
              </p:cNvSpPr>
              <p:nvPr/>
            </p:nvSpPr>
            <p:spPr bwMode="auto">
              <a:xfrm>
                <a:off x="4349" y="2188"/>
                <a:ext cx="1" cy="4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45130" name="Group 10"/>
              <p:cNvGrpSpPr>
                <a:grpSpLocks/>
              </p:cNvGrpSpPr>
              <p:nvPr/>
            </p:nvGrpSpPr>
            <p:grpSpPr bwMode="auto">
              <a:xfrm>
                <a:off x="3418" y="1310"/>
                <a:ext cx="1836" cy="792"/>
                <a:chOff x="3418" y="1310"/>
                <a:chExt cx="1836" cy="792"/>
              </a:xfrm>
            </p:grpSpPr>
            <p:sp>
              <p:nvSpPr>
                <p:cNvPr id="64513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928" y="1664"/>
                  <a:ext cx="413" cy="23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32" name="Line 12"/>
                <p:cNvSpPr>
                  <a:spLocks noChangeShapeType="1"/>
                </p:cNvSpPr>
                <p:nvPr/>
              </p:nvSpPr>
              <p:spPr bwMode="auto">
                <a:xfrm>
                  <a:off x="4346" y="1660"/>
                  <a:ext cx="402" cy="23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33" name="Line 13"/>
                <p:cNvSpPr>
                  <a:spLocks noChangeShapeType="1"/>
                </p:cNvSpPr>
                <p:nvPr/>
              </p:nvSpPr>
              <p:spPr bwMode="auto">
                <a:xfrm>
                  <a:off x="4346" y="1666"/>
                  <a:ext cx="1" cy="22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34" name="Line 14"/>
                <p:cNvSpPr>
                  <a:spLocks noChangeShapeType="1"/>
                </p:cNvSpPr>
                <p:nvPr/>
              </p:nvSpPr>
              <p:spPr bwMode="auto">
                <a:xfrm>
                  <a:off x="4341" y="1658"/>
                  <a:ext cx="206" cy="23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35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146" y="1664"/>
                  <a:ext cx="200" cy="23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36" name="Line 16"/>
                <p:cNvSpPr>
                  <a:spLocks noChangeShapeType="1"/>
                </p:cNvSpPr>
                <p:nvPr/>
              </p:nvSpPr>
              <p:spPr bwMode="auto">
                <a:xfrm>
                  <a:off x="4241" y="1559"/>
                  <a:ext cx="1" cy="5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37" name="Line 17"/>
                <p:cNvSpPr>
                  <a:spLocks noChangeShapeType="1"/>
                </p:cNvSpPr>
                <p:nvPr/>
              </p:nvSpPr>
              <p:spPr bwMode="auto">
                <a:xfrm>
                  <a:off x="4040" y="1560"/>
                  <a:ext cx="1" cy="5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38" name="Line 18"/>
                <p:cNvSpPr>
                  <a:spLocks noChangeShapeType="1"/>
                </p:cNvSpPr>
                <p:nvPr/>
              </p:nvSpPr>
              <p:spPr bwMode="auto">
                <a:xfrm>
                  <a:off x="4640" y="1560"/>
                  <a:ext cx="1" cy="5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3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4843" y="1311"/>
                  <a:ext cx="4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40" name="Oval 20"/>
                <p:cNvSpPr>
                  <a:spLocks noChangeArrowheads="1"/>
                </p:cNvSpPr>
                <p:nvPr/>
              </p:nvSpPr>
              <p:spPr bwMode="auto">
                <a:xfrm>
                  <a:off x="3915" y="1859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41" name="Oval 21"/>
                <p:cNvSpPr>
                  <a:spLocks noChangeArrowheads="1"/>
                </p:cNvSpPr>
                <p:nvPr/>
              </p:nvSpPr>
              <p:spPr bwMode="auto">
                <a:xfrm>
                  <a:off x="4110" y="1863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42" name="Oval 22"/>
                <p:cNvSpPr>
                  <a:spLocks noChangeArrowheads="1"/>
                </p:cNvSpPr>
                <p:nvPr/>
              </p:nvSpPr>
              <p:spPr bwMode="auto">
                <a:xfrm>
                  <a:off x="4311" y="1859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43" name="Oval 23"/>
                <p:cNvSpPr>
                  <a:spLocks noChangeArrowheads="1"/>
                </p:cNvSpPr>
                <p:nvPr/>
              </p:nvSpPr>
              <p:spPr bwMode="auto">
                <a:xfrm>
                  <a:off x="4512" y="1859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44" name="Oval 24"/>
                <p:cNvSpPr>
                  <a:spLocks noChangeArrowheads="1"/>
                </p:cNvSpPr>
                <p:nvPr/>
              </p:nvSpPr>
              <p:spPr bwMode="auto">
                <a:xfrm>
                  <a:off x="4698" y="1863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45" name="Line 25"/>
                <p:cNvSpPr>
                  <a:spLocks noChangeShapeType="1"/>
                </p:cNvSpPr>
                <p:nvPr/>
              </p:nvSpPr>
              <p:spPr bwMode="auto">
                <a:xfrm>
                  <a:off x="3830" y="1310"/>
                  <a:ext cx="6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4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345" y="1426"/>
                  <a:ext cx="1" cy="23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47" name="Oval 27"/>
                <p:cNvSpPr>
                  <a:spLocks noChangeArrowheads="1"/>
                </p:cNvSpPr>
                <p:nvPr/>
              </p:nvSpPr>
              <p:spPr bwMode="auto">
                <a:xfrm>
                  <a:off x="4312" y="1628"/>
                  <a:ext cx="69" cy="68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48" name="Line 28"/>
                <p:cNvSpPr>
                  <a:spLocks noChangeShapeType="1"/>
                </p:cNvSpPr>
                <p:nvPr/>
              </p:nvSpPr>
              <p:spPr bwMode="auto">
                <a:xfrm>
                  <a:off x="4341" y="1435"/>
                  <a:ext cx="714" cy="22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4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601" y="1427"/>
                  <a:ext cx="750" cy="22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50" name="Oval 30"/>
                <p:cNvSpPr>
                  <a:spLocks noChangeArrowheads="1"/>
                </p:cNvSpPr>
                <p:nvPr/>
              </p:nvSpPr>
              <p:spPr bwMode="auto">
                <a:xfrm>
                  <a:off x="4313" y="1396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51" name="Oval 31"/>
                <p:cNvSpPr>
                  <a:spLocks noChangeArrowheads="1"/>
                </p:cNvSpPr>
                <p:nvPr/>
              </p:nvSpPr>
              <p:spPr bwMode="auto">
                <a:xfrm>
                  <a:off x="3572" y="1625"/>
                  <a:ext cx="69" cy="67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52" name="Oval 32"/>
                <p:cNvSpPr>
                  <a:spLocks noChangeArrowheads="1"/>
                </p:cNvSpPr>
                <p:nvPr/>
              </p:nvSpPr>
              <p:spPr bwMode="auto">
                <a:xfrm>
                  <a:off x="5020" y="1629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53" name="Line 33"/>
                <p:cNvSpPr>
                  <a:spLocks noChangeShapeType="1"/>
                </p:cNvSpPr>
                <p:nvPr/>
              </p:nvSpPr>
              <p:spPr bwMode="auto">
                <a:xfrm>
                  <a:off x="3418" y="1310"/>
                  <a:ext cx="6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54" name="Line 34"/>
                <p:cNvSpPr>
                  <a:spLocks noChangeShapeType="1"/>
                </p:cNvSpPr>
                <p:nvPr/>
              </p:nvSpPr>
              <p:spPr bwMode="auto">
                <a:xfrm>
                  <a:off x="5253" y="1310"/>
                  <a:ext cx="1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5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208" y="1496"/>
                  <a:ext cx="1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7463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227013" indent="-227013"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20000"/>
                    </a:spcBef>
                  </a:pPr>
                  <a:r>
                    <a:rPr lang="en-US" sz="1600" i="1"/>
                    <a:t>v</a:t>
                  </a:r>
                </a:p>
              </p:txBody>
            </p:sp>
          </p:grpSp>
          <p:grpSp>
            <p:nvGrpSpPr>
              <p:cNvPr id="645156" name="Group 36"/>
              <p:cNvGrpSpPr>
                <a:grpSpLocks/>
              </p:cNvGrpSpPr>
              <p:nvPr/>
            </p:nvGrpSpPr>
            <p:grpSpPr bwMode="auto">
              <a:xfrm>
                <a:off x="3419" y="2690"/>
                <a:ext cx="1836" cy="792"/>
                <a:chOff x="3419" y="2690"/>
                <a:chExt cx="1836" cy="792"/>
              </a:xfrm>
            </p:grpSpPr>
            <p:sp>
              <p:nvSpPr>
                <p:cNvPr id="645157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3947" y="3035"/>
                  <a:ext cx="200" cy="23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58" name="Line 38"/>
                <p:cNvSpPr>
                  <a:spLocks noChangeShapeType="1"/>
                </p:cNvSpPr>
                <p:nvPr/>
              </p:nvSpPr>
              <p:spPr bwMode="auto">
                <a:xfrm>
                  <a:off x="4641" y="3037"/>
                  <a:ext cx="108" cy="23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59" name="Line 39"/>
                <p:cNvSpPr>
                  <a:spLocks noChangeShapeType="1"/>
                </p:cNvSpPr>
                <p:nvPr/>
              </p:nvSpPr>
              <p:spPr bwMode="auto">
                <a:xfrm>
                  <a:off x="4140" y="3040"/>
                  <a:ext cx="208" cy="23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6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548" y="3035"/>
                  <a:ext cx="88" cy="23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61" name="Line 41"/>
                <p:cNvSpPr>
                  <a:spLocks noChangeShapeType="1"/>
                </p:cNvSpPr>
                <p:nvPr/>
              </p:nvSpPr>
              <p:spPr bwMode="auto">
                <a:xfrm>
                  <a:off x="4143" y="3044"/>
                  <a:ext cx="1" cy="23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62" name="Line 42"/>
                <p:cNvSpPr>
                  <a:spLocks noChangeShapeType="1"/>
                </p:cNvSpPr>
                <p:nvPr/>
              </p:nvSpPr>
              <p:spPr bwMode="auto">
                <a:xfrm>
                  <a:off x="4242" y="2939"/>
                  <a:ext cx="1" cy="5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63" name="Line 43"/>
                <p:cNvSpPr>
                  <a:spLocks noChangeShapeType="1"/>
                </p:cNvSpPr>
                <p:nvPr/>
              </p:nvSpPr>
              <p:spPr bwMode="auto">
                <a:xfrm>
                  <a:off x="4041" y="2940"/>
                  <a:ext cx="1" cy="5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64" name="Line 44"/>
                <p:cNvSpPr>
                  <a:spLocks noChangeShapeType="1"/>
                </p:cNvSpPr>
                <p:nvPr/>
              </p:nvSpPr>
              <p:spPr bwMode="auto">
                <a:xfrm>
                  <a:off x="4641" y="3111"/>
                  <a:ext cx="1" cy="3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65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844" y="2691"/>
                  <a:ext cx="4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66" name="Oval 46"/>
                <p:cNvSpPr>
                  <a:spLocks noChangeArrowheads="1"/>
                </p:cNvSpPr>
                <p:nvPr/>
              </p:nvSpPr>
              <p:spPr bwMode="auto">
                <a:xfrm>
                  <a:off x="3916" y="3239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67" name="Oval 47"/>
                <p:cNvSpPr>
                  <a:spLocks noChangeArrowheads="1"/>
                </p:cNvSpPr>
                <p:nvPr/>
              </p:nvSpPr>
              <p:spPr bwMode="auto">
                <a:xfrm>
                  <a:off x="4111" y="3243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68" name="Oval 48"/>
                <p:cNvSpPr>
                  <a:spLocks noChangeArrowheads="1"/>
                </p:cNvSpPr>
                <p:nvPr/>
              </p:nvSpPr>
              <p:spPr bwMode="auto">
                <a:xfrm>
                  <a:off x="4312" y="3239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69" name="Oval 49"/>
                <p:cNvSpPr>
                  <a:spLocks noChangeArrowheads="1"/>
                </p:cNvSpPr>
                <p:nvPr/>
              </p:nvSpPr>
              <p:spPr bwMode="auto">
                <a:xfrm>
                  <a:off x="4513" y="3239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70" name="Oval 50"/>
                <p:cNvSpPr>
                  <a:spLocks noChangeArrowheads="1"/>
                </p:cNvSpPr>
                <p:nvPr/>
              </p:nvSpPr>
              <p:spPr bwMode="auto">
                <a:xfrm>
                  <a:off x="4699" y="3243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71" name="Line 51"/>
                <p:cNvSpPr>
                  <a:spLocks noChangeShapeType="1"/>
                </p:cNvSpPr>
                <p:nvPr/>
              </p:nvSpPr>
              <p:spPr bwMode="auto">
                <a:xfrm>
                  <a:off x="3831" y="2690"/>
                  <a:ext cx="6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72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136" y="2806"/>
                  <a:ext cx="211" cy="2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73" name="Oval 53"/>
                <p:cNvSpPr>
                  <a:spLocks noChangeArrowheads="1"/>
                </p:cNvSpPr>
                <p:nvPr/>
              </p:nvSpPr>
              <p:spPr bwMode="auto">
                <a:xfrm>
                  <a:off x="4109" y="3008"/>
                  <a:ext cx="69" cy="68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74" name="Line 54"/>
                <p:cNvSpPr>
                  <a:spLocks noChangeShapeType="1"/>
                </p:cNvSpPr>
                <p:nvPr/>
              </p:nvSpPr>
              <p:spPr bwMode="auto">
                <a:xfrm>
                  <a:off x="4342" y="2815"/>
                  <a:ext cx="714" cy="22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75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3602" y="2807"/>
                  <a:ext cx="750" cy="22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76" name="Oval 56"/>
                <p:cNvSpPr>
                  <a:spLocks noChangeArrowheads="1"/>
                </p:cNvSpPr>
                <p:nvPr/>
              </p:nvSpPr>
              <p:spPr bwMode="auto">
                <a:xfrm>
                  <a:off x="3573" y="3005"/>
                  <a:ext cx="69" cy="67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77" name="Oval 57"/>
                <p:cNvSpPr>
                  <a:spLocks noChangeArrowheads="1"/>
                </p:cNvSpPr>
                <p:nvPr/>
              </p:nvSpPr>
              <p:spPr bwMode="auto">
                <a:xfrm>
                  <a:off x="5021" y="3009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78" name="Line 58"/>
                <p:cNvSpPr>
                  <a:spLocks noChangeShapeType="1"/>
                </p:cNvSpPr>
                <p:nvPr/>
              </p:nvSpPr>
              <p:spPr bwMode="auto">
                <a:xfrm>
                  <a:off x="3419" y="2690"/>
                  <a:ext cx="6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79" name="Line 59"/>
                <p:cNvSpPr>
                  <a:spLocks noChangeShapeType="1"/>
                </p:cNvSpPr>
                <p:nvPr/>
              </p:nvSpPr>
              <p:spPr bwMode="auto">
                <a:xfrm>
                  <a:off x="5254" y="2690"/>
                  <a:ext cx="1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80" name="Line 60"/>
                <p:cNvSpPr>
                  <a:spLocks noChangeShapeType="1"/>
                </p:cNvSpPr>
                <p:nvPr/>
              </p:nvSpPr>
              <p:spPr bwMode="auto">
                <a:xfrm>
                  <a:off x="4342" y="2816"/>
                  <a:ext cx="302" cy="2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81" name="Oval 61"/>
                <p:cNvSpPr>
                  <a:spLocks noChangeArrowheads="1"/>
                </p:cNvSpPr>
                <p:nvPr/>
              </p:nvSpPr>
              <p:spPr bwMode="auto">
                <a:xfrm>
                  <a:off x="4314" y="2776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82" name="Oval 62"/>
                <p:cNvSpPr>
                  <a:spLocks noChangeArrowheads="1"/>
                </p:cNvSpPr>
                <p:nvPr/>
              </p:nvSpPr>
              <p:spPr bwMode="auto">
                <a:xfrm>
                  <a:off x="4606" y="3006"/>
                  <a:ext cx="69" cy="68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18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630" y="2926"/>
                  <a:ext cx="25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7463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227013" indent="-227013"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20000"/>
                    </a:spcBef>
                  </a:pPr>
                  <a:r>
                    <a:rPr lang="en-US" sz="1600" i="1"/>
                    <a:t>v’’</a:t>
                  </a:r>
                </a:p>
              </p:txBody>
            </p:sp>
            <p:sp>
              <p:nvSpPr>
                <p:cNvPr id="64518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012" y="2855"/>
                  <a:ext cx="21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7463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227013" indent="-227013"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20000"/>
                    </a:spcBef>
                  </a:pPr>
                  <a:r>
                    <a:rPr lang="en-US" sz="1600" i="1"/>
                    <a:t>v’</a:t>
                  </a:r>
                </a:p>
              </p:txBody>
            </p:sp>
          </p:grpSp>
        </p:grpSp>
      </p:grpSp>
      <p:graphicFrame>
        <p:nvGraphicFramePr>
          <p:cNvPr id="645185" name="Object 65"/>
          <p:cNvGraphicFramePr>
            <a:graphicFrameLocks noChangeAspect="1"/>
          </p:cNvGraphicFramePr>
          <p:nvPr/>
        </p:nvGraphicFramePr>
        <p:xfrm>
          <a:off x="1454150" y="1465263"/>
          <a:ext cx="13287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7" name="Equation" r:id="rId3" imgW="596880" imgH="228600" progId="Equation.3">
                  <p:embed/>
                </p:oleObj>
              </mc:Choice>
              <mc:Fallback>
                <p:oleObj name="Equation" r:id="rId3" imgW="596880" imgH="2286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1465263"/>
                        <a:ext cx="132873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6" name="Object 66"/>
          <p:cNvGraphicFramePr>
            <a:graphicFrameLocks noChangeAspect="1"/>
          </p:cNvGraphicFramePr>
          <p:nvPr/>
        </p:nvGraphicFramePr>
        <p:xfrm>
          <a:off x="1158875" y="5881688"/>
          <a:ext cx="13287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8" name="Equation" r:id="rId5" imgW="596880" imgH="228600" progId="Equation.3">
                  <p:embed/>
                </p:oleObj>
              </mc:Choice>
              <mc:Fallback>
                <p:oleObj name="Equation" r:id="rId5" imgW="596880" imgH="2286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5881688"/>
                        <a:ext cx="132873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1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1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927A-4784-4215-8B0B-55AD0CEDB67A}" type="slidenum">
              <a:rPr lang="en-US"/>
              <a:pPr/>
              <a:t>17</a:t>
            </a:fld>
            <a:endParaRPr lang="en-US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Interval Tree Node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93825"/>
            <a:ext cx="8077200" cy="4953000"/>
          </a:xfrm>
        </p:spPr>
        <p:txBody>
          <a:bodyPr/>
          <a:lstStyle/>
          <a:p>
            <a:r>
              <a:rPr lang="en-US"/>
              <a:t>When </a:t>
            </a:r>
            <a:r>
              <a:rPr lang="en-US" i="1"/>
              <a:t>v</a:t>
            </a:r>
            <a:r>
              <a:rPr lang="en-US"/>
              <a:t> splits we may need to move</a:t>
            </a:r>
          </a:p>
          <a:p>
            <a:pPr>
              <a:buFontTx/>
              <a:buNone/>
            </a:pPr>
            <a:r>
              <a:rPr lang="en-US" i="1"/>
              <a:t>	O</a:t>
            </a:r>
            <a:r>
              <a:rPr lang="en-US"/>
              <a:t>(</a:t>
            </a:r>
            <a:r>
              <a:rPr lang="en-US" i="1"/>
              <a:t>w</a:t>
            </a:r>
            <a:r>
              <a:rPr lang="en-US"/>
              <a:t>(</a:t>
            </a:r>
            <a:r>
              <a:rPr lang="en-US" i="1"/>
              <a:t>v</a:t>
            </a:r>
            <a:r>
              <a:rPr lang="en-US"/>
              <a:t>)) intervals</a:t>
            </a:r>
          </a:p>
          <a:p>
            <a:pPr lvl="1"/>
            <a:r>
              <a:rPr lang="en-US"/>
              <a:t>Intervals in </a:t>
            </a:r>
            <a:r>
              <a:rPr lang="en-US" i="1"/>
              <a:t>v </a:t>
            </a:r>
            <a:r>
              <a:rPr lang="en-US"/>
              <a:t>containing boundary</a:t>
            </a:r>
          </a:p>
          <a:p>
            <a:pPr lvl="1"/>
            <a:r>
              <a:rPr lang="en-US"/>
              <a:t>Intervals in </a:t>
            </a:r>
            <a:r>
              <a:rPr lang="en-US" i="1"/>
              <a:t>parent</a:t>
            </a:r>
            <a:r>
              <a:rPr lang="en-US"/>
              <a:t>(</a:t>
            </a:r>
            <a:r>
              <a:rPr lang="en-US" i="1"/>
              <a:t>v</a:t>
            </a:r>
            <a:r>
              <a:rPr lang="en-US"/>
              <a:t>) with endpoints</a:t>
            </a:r>
          </a:p>
          <a:p>
            <a:pPr lvl="1">
              <a:buFontTx/>
              <a:buNone/>
            </a:pPr>
            <a:r>
              <a:rPr lang="en-US"/>
              <a:t>	in </a:t>
            </a:r>
            <a:r>
              <a:rPr lang="en-US" i="1"/>
              <a:t>X</a:t>
            </a:r>
            <a:r>
              <a:rPr lang="en-US" i="1" baseline="-25000"/>
              <a:t>v </a:t>
            </a:r>
            <a:r>
              <a:rPr lang="en-US"/>
              <a:t>containing boundary</a:t>
            </a:r>
          </a:p>
          <a:p>
            <a:r>
              <a:rPr lang="en-US"/>
              <a:t>Intervals move to two new </a:t>
            </a:r>
            <a:r>
              <a:rPr lang="en-US">
                <a:solidFill>
                  <a:schemeClr val="accent2"/>
                </a:solidFill>
              </a:rPr>
              <a:t>slab</a:t>
            </a:r>
            <a:r>
              <a:rPr lang="en-US"/>
              <a:t> and </a:t>
            </a:r>
            <a:r>
              <a:rPr lang="en-US">
                <a:solidFill>
                  <a:srgbClr val="57FF03"/>
                </a:solidFill>
              </a:rPr>
              <a:t>multislab</a:t>
            </a:r>
            <a:r>
              <a:rPr lang="en-US"/>
              <a:t> lists in </a:t>
            </a:r>
            <a:r>
              <a:rPr lang="en-US" i="1"/>
              <a:t>parent</a:t>
            </a:r>
            <a:r>
              <a:rPr lang="en-US"/>
              <a:t>(</a:t>
            </a:r>
            <a:r>
              <a:rPr lang="en-US" i="1"/>
              <a:t>v</a:t>
            </a:r>
            <a:r>
              <a:rPr lang="en-US"/>
              <a:t>)</a:t>
            </a:r>
          </a:p>
        </p:txBody>
      </p:sp>
      <p:sp>
        <p:nvSpPr>
          <p:cNvPr id="646148" name="Line 4"/>
          <p:cNvSpPr>
            <a:spLocks noChangeShapeType="1"/>
          </p:cNvSpPr>
          <p:nvPr/>
        </p:nvSpPr>
        <p:spPr bwMode="auto">
          <a:xfrm>
            <a:off x="7091363" y="2079625"/>
            <a:ext cx="1587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49" name="Line 5"/>
          <p:cNvSpPr>
            <a:spLocks noChangeShapeType="1"/>
          </p:cNvSpPr>
          <p:nvPr/>
        </p:nvSpPr>
        <p:spPr bwMode="auto">
          <a:xfrm flipH="1">
            <a:off x="6621463" y="1601788"/>
            <a:ext cx="461962" cy="209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50" name="Line 6"/>
          <p:cNvSpPr>
            <a:spLocks noChangeShapeType="1"/>
          </p:cNvSpPr>
          <p:nvPr/>
        </p:nvSpPr>
        <p:spPr bwMode="auto">
          <a:xfrm>
            <a:off x="7088188" y="1597025"/>
            <a:ext cx="450850" cy="2143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51" name="Line 7"/>
          <p:cNvSpPr>
            <a:spLocks noChangeShapeType="1"/>
          </p:cNvSpPr>
          <p:nvPr/>
        </p:nvSpPr>
        <p:spPr bwMode="auto">
          <a:xfrm>
            <a:off x="7088188" y="1603375"/>
            <a:ext cx="1587" cy="2079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52" name="Line 8"/>
          <p:cNvSpPr>
            <a:spLocks noChangeShapeType="1"/>
          </p:cNvSpPr>
          <p:nvPr/>
        </p:nvSpPr>
        <p:spPr bwMode="auto">
          <a:xfrm>
            <a:off x="7083425" y="1595438"/>
            <a:ext cx="230188" cy="2159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53" name="Line 9"/>
          <p:cNvSpPr>
            <a:spLocks noChangeShapeType="1"/>
          </p:cNvSpPr>
          <p:nvPr/>
        </p:nvSpPr>
        <p:spPr bwMode="auto">
          <a:xfrm flipH="1">
            <a:off x="6864350" y="1601788"/>
            <a:ext cx="223838" cy="209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54" name="Line 10"/>
          <p:cNvSpPr>
            <a:spLocks noChangeShapeType="1"/>
          </p:cNvSpPr>
          <p:nvPr/>
        </p:nvSpPr>
        <p:spPr bwMode="auto">
          <a:xfrm>
            <a:off x="6970713" y="1504950"/>
            <a:ext cx="1587" cy="4953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55" name="Line 11"/>
          <p:cNvSpPr>
            <a:spLocks noChangeShapeType="1"/>
          </p:cNvSpPr>
          <p:nvPr/>
        </p:nvSpPr>
        <p:spPr bwMode="auto">
          <a:xfrm>
            <a:off x="6745288" y="1506538"/>
            <a:ext cx="1587" cy="4953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56" name="Line 12"/>
          <p:cNvSpPr>
            <a:spLocks noChangeShapeType="1"/>
          </p:cNvSpPr>
          <p:nvPr/>
        </p:nvSpPr>
        <p:spPr bwMode="auto">
          <a:xfrm>
            <a:off x="7196138" y="1504950"/>
            <a:ext cx="1587" cy="4953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57" name="Line 13"/>
          <p:cNvSpPr>
            <a:spLocks noChangeShapeType="1"/>
          </p:cNvSpPr>
          <p:nvPr/>
        </p:nvSpPr>
        <p:spPr bwMode="auto">
          <a:xfrm>
            <a:off x="7416800" y="1506538"/>
            <a:ext cx="1588" cy="4953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58" name="Line 14"/>
          <p:cNvSpPr>
            <a:spLocks noChangeShapeType="1"/>
          </p:cNvSpPr>
          <p:nvPr/>
        </p:nvSpPr>
        <p:spPr bwMode="auto">
          <a:xfrm flipH="1">
            <a:off x="7645400" y="1279525"/>
            <a:ext cx="3175" cy="7207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59" name="Oval 15"/>
          <p:cNvSpPr>
            <a:spLocks noChangeArrowheads="1"/>
          </p:cNvSpPr>
          <p:nvPr/>
        </p:nvSpPr>
        <p:spPr bwMode="auto">
          <a:xfrm>
            <a:off x="6605588" y="1779588"/>
            <a:ext cx="77787" cy="619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60" name="Oval 16"/>
          <p:cNvSpPr>
            <a:spLocks noChangeArrowheads="1"/>
          </p:cNvSpPr>
          <p:nvPr/>
        </p:nvSpPr>
        <p:spPr bwMode="auto">
          <a:xfrm>
            <a:off x="6824663" y="1782763"/>
            <a:ext cx="76200" cy="619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61" name="Oval 17"/>
          <p:cNvSpPr>
            <a:spLocks noChangeArrowheads="1"/>
          </p:cNvSpPr>
          <p:nvPr/>
        </p:nvSpPr>
        <p:spPr bwMode="auto">
          <a:xfrm>
            <a:off x="7050088" y="1779588"/>
            <a:ext cx="76200" cy="619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62" name="Oval 18"/>
          <p:cNvSpPr>
            <a:spLocks noChangeArrowheads="1"/>
          </p:cNvSpPr>
          <p:nvPr/>
        </p:nvSpPr>
        <p:spPr bwMode="auto">
          <a:xfrm>
            <a:off x="7273925" y="1779588"/>
            <a:ext cx="77788" cy="619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63" name="Oval 19"/>
          <p:cNvSpPr>
            <a:spLocks noChangeArrowheads="1"/>
          </p:cNvSpPr>
          <p:nvPr/>
        </p:nvSpPr>
        <p:spPr bwMode="auto">
          <a:xfrm>
            <a:off x="7481888" y="1782763"/>
            <a:ext cx="77787" cy="619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64" name="Line 20"/>
          <p:cNvSpPr>
            <a:spLocks noChangeShapeType="1"/>
          </p:cNvSpPr>
          <p:nvPr/>
        </p:nvSpPr>
        <p:spPr bwMode="auto">
          <a:xfrm>
            <a:off x="6510338" y="1277938"/>
            <a:ext cx="7937" cy="7207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65" name="Line 21"/>
          <p:cNvSpPr>
            <a:spLocks noChangeShapeType="1"/>
          </p:cNvSpPr>
          <p:nvPr/>
        </p:nvSpPr>
        <p:spPr bwMode="auto">
          <a:xfrm flipH="1">
            <a:off x="7086600" y="1384300"/>
            <a:ext cx="1588" cy="2174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66" name="Oval 22"/>
          <p:cNvSpPr>
            <a:spLocks noChangeArrowheads="1"/>
          </p:cNvSpPr>
          <p:nvPr/>
        </p:nvSpPr>
        <p:spPr bwMode="auto">
          <a:xfrm>
            <a:off x="7050088" y="1568450"/>
            <a:ext cx="77787" cy="61913"/>
          </a:xfrm>
          <a:prstGeom prst="ellipse">
            <a:avLst/>
          </a:prstGeom>
          <a:solidFill>
            <a:srgbClr val="FF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67" name="Line 23"/>
          <p:cNvSpPr>
            <a:spLocks noChangeShapeType="1"/>
          </p:cNvSpPr>
          <p:nvPr/>
        </p:nvSpPr>
        <p:spPr bwMode="auto">
          <a:xfrm>
            <a:off x="7083425" y="1392238"/>
            <a:ext cx="798513" cy="2047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68" name="Line 24"/>
          <p:cNvSpPr>
            <a:spLocks noChangeShapeType="1"/>
          </p:cNvSpPr>
          <p:nvPr/>
        </p:nvSpPr>
        <p:spPr bwMode="auto">
          <a:xfrm flipH="1">
            <a:off x="6254750" y="1384300"/>
            <a:ext cx="839788" cy="209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69" name="Oval 25"/>
          <p:cNvSpPr>
            <a:spLocks noChangeArrowheads="1"/>
          </p:cNvSpPr>
          <p:nvPr/>
        </p:nvSpPr>
        <p:spPr bwMode="auto">
          <a:xfrm>
            <a:off x="7051675" y="1355725"/>
            <a:ext cx="77788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70" name="Oval 26"/>
          <p:cNvSpPr>
            <a:spLocks noChangeArrowheads="1"/>
          </p:cNvSpPr>
          <p:nvPr/>
        </p:nvSpPr>
        <p:spPr bwMode="auto">
          <a:xfrm>
            <a:off x="6223000" y="1565275"/>
            <a:ext cx="76200" cy="619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71" name="Oval 27"/>
          <p:cNvSpPr>
            <a:spLocks noChangeArrowheads="1"/>
          </p:cNvSpPr>
          <p:nvPr/>
        </p:nvSpPr>
        <p:spPr bwMode="auto">
          <a:xfrm>
            <a:off x="7842250" y="1570038"/>
            <a:ext cx="77788" cy="619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72" name="Line 28"/>
          <p:cNvSpPr>
            <a:spLocks noChangeShapeType="1"/>
          </p:cNvSpPr>
          <p:nvPr/>
        </p:nvSpPr>
        <p:spPr bwMode="auto">
          <a:xfrm>
            <a:off x="6049963" y="1277938"/>
            <a:ext cx="6350" cy="7207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73" name="Line 29"/>
          <p:cNvSpPr>
            <a:spLocks noChangeShapeType="1"/>
          </p:cNvSpPr>
          <p:nvPr/>
        </p:nvSpPr>
        <p:spPr bwMode="auto">
          <a:xfrm>
            <a:off x="8104188" y="1277938"/>
            <a:ext cx="0" cy="7207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74" name="Line 30"/>
          <p:cNvSpPr>
            <a:spLocks noChangeShapeType="1"/>
          </p:cNvSpPr>
          <p:nvPr/>
        </p:nvSpPr>
        <p:spPr bwMode="auto">
          <a:xfrm flipH="1">
            <a:off x="6642100" y="2854325"/>
            <a:ext cx="223838" cy="2174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75" name="Line 31"/>
          <p:cNvSpPr>
            <a:spLocks noChangeShapeType="1"/>
          </p:cNvSpPr>
          <p:nvPr/>
        </p:nvSpPr>
        <p:spPr bwMode="auto">
          <a:xfrm>
            <a:off x="7418388" y="2855913"/>
            <a:ext cx="120650" cy="2159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76" name="Line 32"/>
          <p:cNvSpPr>
            <a:spLocks noChangeShapeType="1"/>
          </p:cNvSpPr>
          <p:nvPr/>
        </p:nvSpPr>
        <p:spPr bwMode="auto">
          <a:xfrm>
            <a:off x="6858000" y="2859088"/>
            <a:ext cx="233363" cy="2127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77" name="Line 33"/>
          <p:cNvSpPr>
            <a:spLocks noChangeShapeType="1"/>
          </p:cNvSpPr>
          <p:nvPr/>
        </p:nvSpPr>
        <p:spPr bwMode="auto">
          <a:xfrm flipH="1">
            <a:off x="7315200" y="2854325"/>
            <a:ext cx="98425" cy="2174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78" name="Line 34"/>
          <p:cNvSpPr>
            <a:spLocks noChangeShapeType="1"/>
          </p:cNvSpPr>
          <p:nvPr/>
        </p:nvSpPr>
        <p:spPr bwMode="auto">
          <a:xfrm>
            <a:off x="6861175" y="2862263"/>
            <a:ext cx="1588" cy="209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79" name="Line 35"/>
          <p:cNvSpPr>
            <a:spLocks noChangeShapeType="1"/>
          </p:cNvSpPr>
          <p:nvPr/>
        </p:nvSpPr>
        <p:spPr bwMode="auto">
          <a:xfrm>
            <a:off x="6972300" y="2767013"/>
            <a:ext cx="1588" cy="49371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80" name="Line 36"/>
          <p:cNvSpPr>
            <a:spLocks noChangeShapeType="1"/>
          </p:cNvSpPr>
          <p:nvPr/>
        </p:nvSpPr>
        <p:spPr bwMode="auto">
          <a:xfrm>
            <a:off x="6746875" y="2767013"/>
            <a:ext cx="1588" cy="4953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81" name="Line 37"/>
          <p:cNvSpPr>
            <a:spLocks noChangeShapeType="1"/>
          </p:cNvSpPr>
          <p:nvPr/>
        </p:nvSpPr>
        <p:spPr bwMode="auto">
          <a:xfrm>
            <a:off x="7197725" y="2549525"/>
            <a:ext cx="0" cy="711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82" name="Line 38"/>
          <p:cNvSpPr>
            <a:spLocks noChangeShapeType="1"/>
          </p:cNvSpPr>
          <p:nvPr/>
        </p:nvSpPr>
        <p:spPr bwMode="auto">
          <a:xfrm>
            <a:off x="7418388" y="2922588"/>
            <a:ext cx="1587" cy="3397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83" name="Line 39"/>
          <p:cNvSpPr>
            <a:spLocks noChangeShapeType="1"/>
          </p:cNvSpPr>
          <p:nvPr/>
        </p:nvSpPr>
        <p:spPr bwMode="auto">
          <a:xfrm flipH="1">
            <a:off x="7645400" y="2540000"/>
            <a:ext cx="4763" cy="7207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84" name="Oval 40"/>
          <p:cNvSpPr>
            <a:spLocks noChangeArrowheads="1"/>
          </p:cNvSpPr>
          <p:nvPr/>
        </p:nvSpPr>
        <p:spPr bwMode="auto">
          <a:xfrm>
            <a:off x="6607175" y="3040063"/>
            <a:ext cx="77788" cy="619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85" name="Oval 41"/>
          <p:cNvSpPr>
            <a:spLocks noChangeArrowheads="1"/>
          </p:cNvSpPr>
          <p:nvPr/>
        </p:nvSpPr>
        <p:spPr bwMode="auto">
          <a:xfrm>
            <a:off x="6826250" y="3043238"/>
            <a:ext cx="76200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86" name="Oval 42"/>
          <p:cNvSpPr>
            <a:spLocks noChangeArrowheads="1"/>
          </p:cNvSpPr>
          <p:nvPr/>
        </p:nvSpPr>
        <p:spPr bwMode="auto">
          <a:xfrm>
            <a:off x="7050088" y="3040063"/>
            <a:ext cx="77787" cy="619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87" name="Oval 43"/>
          <p:cNvSpPr>
            <a:spLocks noChangeArrowheads="1"/>
          </p:cNvSpPr>
          <p:nvPr/>
        </p:nvSpPr>
        <p:spPr bwMode="auto">
          <a:xfrm>
            <a:off x="7275513" y="3040063"/>
            <a:ext cx="77787" cy="619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88" name="Oval 44"/>
          <p:cNvSpPr>
            <a:spLocks noChangeArrowheads="1"/>
          </p:cNvSpPr>
          <p:nvPr/>
        </p:nvSpPr>
        <p:spPr bwMode="auto">
          <a:xfrm>
            <a:off x="7483475" y="3043238"/>
            <a:ext cx="77788" cy="635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89" name="Line 45"/>
          <p:cNvSpPr>
            <a:spLocks noChangeShapeType="1"/>
          </p:cNvSpPr>
          <p:nvPr/>
        </p:nvSpPr>
        <p:spPr bwMode="auto">
          <a:xfrm>
            <a:off x="6511925" y="2538413"/>
            <a:ext cx="6350" cy="7207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90" name="Line 46"/>
          <p:cNvSpPr>
            <a:spLocks noChangeShapeType="1"/>
          </p:cNvSpPr>
          <p:nvPr/>
        </p:nvSpPr>
        <p:spPr bwMode="auto">
          <a:xfrm flipH="1">
            <a:off x="6853238" y="2644775"/>
            <a:ext cx="236537" cy="2206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91" name="Oval 47"/>
          <p:cNvSpPr>
            <a:spLocks noChangeArrowheads="1"/>
          </p:cNvSpPr>
          <p:nvPr/>
        </p:nvSpPr>
        <p:spPr bwMode="auto">
          <a:xfrm>
            <a:off x="6823075" y="2828925"/>
            <a:ext cx="77788" cy="61913"/>
          </a:xfrm>
          <a:prstGeom prst="ellipse">
            <a:avLst/>
          </a:prstGeom>
          <a:solidFill>
            <a:srgbClr val="FF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92" name="Line 48"/>
          <p:cNvSpPr>
            <a:spLocks noChangeShapeType="1"/>
          </p:cNvSpPr>
          <p:nvPr/>
        </p:nvSpPr>
        <p:spPr bwMode="auto">
          <a:xfrm>
            <a:off x="7083425" y="2652713"/>
            <a:ext cx="800100" cy="206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93" name="Line 49"/>
          <p:cNvSpPr>
            <a:spLocks noChangeShapeType="1"/>
          </p:cNvSpPr>
          <p:nvPr/>
        </p:nvSpPr>
        <p:spPr bwMode="auto">
          <a:xfrm flipH="1">
            <a:off x="6256338" y="2646363"/>
            <a:ext cx="838200" cy="2079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94" name="Oval 50"/>
          <p:cNvSpPr>
            <a:spLocks noChangeArrowheads="1"/>
          </p:cNvSpPr>
          <p:nvPr/>
        </p:nvSpPr>
        <p:spPr bwMode="auto">
          <a:xfrm>
            <a:off x="6223000" y="2825750"/>
            <a:ext cx="77788" cy="619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95" name="Oval 51"/>
          <p:cNvSpPr>
            <a:spLocks noChangeArrowheads="1"/>
          </p:cNvSpPr>
          <p:nvPr/>
        </p:nvSpPr>
        <p:spPr bwMode="auto">
          <a:xfrm>
            <a:off x="7843838" y="2830513"/>
            <a:ext cx="77787" cy="619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196" name="Line 52"/>
          <p:cNvSpPr>
            <a:spLocks noChangeShapeType="1"/>
          </p:cNvSpPr>
          <p:nvPr/>
        </p:nvSpPr>
        <p:spPr bwMode="auto">
          <a:xfrm>
            <a:off x="6051550" y="2538413"/>
            <a:ext cx="6350" cy="7207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97" name="Line 53"/>
          <p:cNvSpPr>
            <a:spLocks noChangeShapeType="1"/>
          </p:cNvSpPr>
          <p:nvPr/>
        </p:nvSpPr>
        <p:spPr bwMode="auto">
          <a:xfrm>
            <a:off x="8104188" y="2538413"/>
            <a:ext cx="1587" cy="7207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98" name="Line 54"/>
          <p:cNvSpPr>
            <a:spLocks noChangeShapeType="1"/>
          </p:cNvSpPr>
          <p:nvPr/>
        </p:nvSpPr>
        <p:spPr bwMode="auto">
          <a:xfrm>
            <a:off x="7083425" y="2654300"/>
            <a:ext cx="338138" cy="1984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99" name="Oval 55"/>
          <p:cNvSpPr>
            <a:spLocks noChangeArrowheads="1"/>
          </p:cNvSpPr>
          <p:nvPr/>
        </p:nvSpPr>
        <p:spPr bwMode="auto">
          <a:xfrm>
            <a:off x="7053263" y="2617788"/>
            <a:ext cx="76200" cy="619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200" name="Oval 56"/>
          <p:cNvSpPr>
            <a:spLocks noChangeArrowheads="1"/>
          </p:cNvSpPr>
          <p:nvPr/>
        </p:nvSpPr>
        <p:spPr bwMode="auto">
          <a:xfrm>
            <a:off x="7378700" y="2827338"/>
            <a:ext cx="77788" cy="619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6201" name="Group 57"/>
          <p:cNvGrpSpPr>
            <a:grpSpLocks/>
          </p:cNvGrpSpPr>
          <p:nvPr/>
        </p:nvGrpSpPr>
        <p:grpSpPr bwMode="auto">
          <a:xfrm>
            <a:off x="1947863" y="4005263"/>
            <a:ext cx="5035550" cy="2028825"/>
            <a:chOff x="1017" y="2474"/>
            <a:chExt cx="3484" cy="1355"/>
          </a:xfrm>
        </p:grpSpPr>
        <p:sp>
          <p:nvSpPr>
            <p:cNvPr id="646202" name="Line 58"/>
            <p:cNvSpPr>
              <a:spLocks noChangeShapeType="1"/>
            </p:cNvSpPr>
            <p:nvPr/>
          </p:nvSpPr>
          <p:spPr bwMode="auto">
            <a:xfrm>
              <a:off x="1210" y="2499"/>
              <a:ext cx="0" cy="13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03" name="Line 59"/>
            <p:cNvSpPr>
              <a:spLocks noChangeShapeType="1"/>
            </p:cNvSpPr>
            <p:nvPr/>
          </p:nvSpPr>
          <p:spPr bwMode="auto">
            <a:xfrm flipH="1">
              <a:off x="4259" y="2474"/>
              <a:ext cx="0" cy="13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04" name="Line 60"/>
            <p:cNvSpPr>
              <a:spLocks noChangeShapeType="1"/>
            </p:cNvSpPr>
            <p:nvPr/>
          </p:nvSpPr>
          <p:spPr bwMode="auto">
            <a:xfrm>
              <a:off x="2444" y="3176"/>
              <a:ext cx="0" cy="6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05" name="Line 61"/>
            <p:cNvSpPr>
              <a:spLocks noChangeShapeType="1"/>
            </p:cNvSpPr>
            <p:nvPr/>
          </p:nvSpPr>
          <p:spPr bwMode="auto">
            <a:xfrm flipH="1">
              <a:off x="1839" y="3152"/>
              <a:ext cx="0" cy="6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06" name="Line 62"/>
            <p:cNvSpPr>
              <a:spLocks noChangeShapeType="1"/>
            </p:cNvSpPr>
            <p:nvPr/>
          </p:nvSpPr>
          <p:spPr bwMode="auto">
            <a:xfrm>
              <a:off x="3630" y="3176"/>
              <a:ext cx="0" cy="6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07" name="Rectangle 63"/>
            <p:cNvSpPr>
              <a:spLocks noChangeArrowheads="1"/>
            </p:cNvSpPr>
            <p:nvPr/>
          </p:nvSpPr>
          <p:spPr bwMode="auto">
            <a:xfrm>
              <a:off x="1138" y="3079"/>
              <a:ext cx="3290" cy="16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27013" indent="-227013"/>
              <a:endParaRPr lang="da-DK" sz="1800">
                <a:solidFill>
                  <a:schemeClr val="bg1"/>
                </a:solidFill>
              </a:endParaRPr>
            </a:p>
          </p:txBody>
        </p:sp>
        <p:sp>
          <p:nvSpPr>
            <p:cNvPr id="646208" name="Line 64"/>
            <p:cNvSpPr>
              <a:spLocks noChangeShapeType="1"/>
            </p:cNvSpPr>
            <p:nvPr/>
          </p:nvSpPr>
          <p:spPr bwMode="auto">
            <a:xfrm flipH="1">
              <a:off x="2904" y="2668"/>
              <a:ext cx="1597" cy="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09" name="Line 65"/>
            <p:cNvSpPr>
              <a:spLocks noChangeShapeType="1"/>
            </p:cNvSpPr>
            <p:nvPr/>
          </p:nvSpPr>
          <p:spPr bwMode="auto">
            <a:xfrm flipH="1">
              <a:off x="3775" y="2765"/>
              <a:ext cx="72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10" name="Line 66"/>
            <p:cNvSpPr>
              <a:spLocks noChangeShapeType="1"/>
            </p:cNvSpPr>
            <p:nvPr/>
          </p:nvSpPr>
          <p:spPr bwMode="auto">
            <a:xfrm flipH="1">
              <a:off x="2227" y="3007"/>
              <a:ext cx="2274" cy="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11" name="Line 67"/>
            <p:cNvSpPr>
              <a:spLocks noChangeShapeType="1"/>
            </p:cNvSpPr>
            <p:nvPr/>
          </p:nvSpPr>
          <p:spPr bwMode="auto">
            <a:xfrm flipH="1">
              <a:off x="3436" y="2886"/>
              <a:ext cx="106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12" name="Line 68"/>
            <p:cNvSpPr>
              <a:spLocks noChangeShapeType="1"/>
            </p:cNvSpPr>
            <p:nvPr/>
          </p:nvSpPr>
          <p:spPr bwMode="auto">
            <a:xfrm>
              <a:off x="2759" y="3345"/>
              <a:ext cx="581" cy="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13" name="Line 69"/>
            <p:cNvSpPr>
              <a:spLocks noChangeShapeType="1"/>
            </p:cNvSpPr>
            <p:nvPr/>
          </p:nvSpPr>
          <p:spPr bwMode="auto">
            <a:xfrm>
              <a:off x="1598" y="3442"/>
              <a:ext cx="1742" cy="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14" name="Line 70"/>
            <p:cNvSpPr>
              <a:spLocks noChangeShapeType="1"/>
            </p:cNvSpPr>
            <p:nvPr/>
          </p:nvSpPr>
          <p:spPr bwMode="auto">
            <a:xfrm>
              <a:off x="2154" y="3539"/>
              <a:ext cx="1766" cy="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15" name="Line 71"/>
            <p:cNvSpPr>
              <a:spLocks noChangeShapeType="1"/>
            </p:cNvSpPr>
            <p:nvPr/>
          </p:nvSpPr>
          <p:spPr bwMode="auto">
            <a:xfrm>
              <a:off x="2759" y="3636"/>
              <a:ext cx="1331" cy="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16" name="Line 72"/>
            <p:cNvSpPr>
              <a:spLocks noChangeShapeType="1"/>
            </p:cNvSpPr>
            <p:nvPr/>
          </p:nvSpPr>
          <p:spPr bwMode="auto">
            <a:xfrm>
              <a:off x="2904" y="2643"/>
              <a:ext cx="0" cy="4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17" name="Line 73"/>
            <p:cNvSpPr>
              <a:spLocks noChangeShapeType="1"/>
            </p:cNvSpPr>
            <p:nvPr/>
          </p:nvSpPr>
          <p:spPr bwMode="auto">
            <a:xfrm>
              <a:off x="3775" y="2740"/>
              <a:ext cx="0" cy="4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18" name="Line 74"/>
            <p:cNvSpPr>
              <a:spLocks noChangeShapeType="1"/>
            </p:cNvSpPr>
            <p:nvPr/>
          </p:nvSpPr>
          <p:spPr bwMode="auto">
            <a:xfrm>
              <a:off x="2227" y="2982"/>
              <a:ext cx="0" cy="4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19" name="Line 75"/>
            <p:cNvSpPr>
              <a:spLocks noChangeShapeType="1"/>
            </p:cNvSpPr>
            <p:nvPr/>
          </p:nvSpPr>
          <p:spPr bwMode="auto">
            <a:xfrm>
              <a:off x="3436" y="2861"/>
              <a:ext cx="0" cy="4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20" name="Line 76"/>
            <p:cNvSpPr>
              <a:spLocks noChangeShapeType="1"/>
            </p:cNvSpPr>
            <p:nvPr/>
          </p:nvSpPr>
          <p:spPr bwMode="auto">
            <a:xfrm>
              <a:off x="3340" y="3321"/>
              <a:ext cx="0" cy="4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21" name="Line 77"/>
            <p:cNvSpPr>
              <a:spLocks noChangeShapeType="1"/>
            </p:cNvSpPr>
            <p:nvPr/>
          </p:nvSpPr>
          <p:spPr bwMode="auto">
            <a:xfrm>
              <a:off x="2759" y="3321"/>
              <a:ext cx="0" cy="4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22" name="Line 78"/>
            <p:cNvSpPr>
              <a:spLocks noChangeShapeType="1"/>
            </p:cNvSpPr>
            <p:nvPr/>
          </p:nvSpPr>
          <p:spPr bwMode="auto">
            <a:xfrm>
              <a:off x="3340" y="3418"/>
              <a:ext cx="0" cy="4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23" name="Line 79"/>
            <p:cNvSpPr>
              <a:spLocks noChangeShapeType="1"/>
            </p:cNvSpPr>
            <p:nvPr/>
          </p:nvSpPr>
          <p:spPr bwMode="auto">
            <a:xfrm>
              <a:off x="4090" y="3611"/>
              <a:ext cx="0" cy="4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24" name="Line 80"/>
            <p:cNvSpPr>
              <a:spLocks noChangeShapeType="1"/>
            </p:cNvSpPr>
            <p:nvPr/>
          </p:nvSpPr>
          <p:spPr bwMode="auto">
            <a:xfrm>
              <a:off x="2759" y="3611"/>
              <a:ext cx="0" cy="4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25" name="Line 81"/>
            <p:cNvSpPr>
              <a:spLocks noChangeShapeType="1"/>
            </p:cNvSpPr>
            <p:nvPr/>
          </p:nvSpPr>
          <p:spPr bwMode="auto">
            <a:xfrm>
              <a:off x="3631" y="3709"/>
              <a:ext cx="0" cy="4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26" name="Line 82"/>
            <p:cNvSpPr>
              <a:spLocks noChangeShapeType="1"/>
            </p:cNvSpPr>
            <p:nvPr/>
          </p:nvSpPr>
          <p:spPr bwMode="auto">
            <a:xfrm>
              <a:off x="3170" y="3708"/>
              <a:ext cx="0" cy="4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27" name="Line 83"/>
            <p:cNvSpPr>
              <a:spLocks noChangeShapeType="1"/>
            </p:cNvSpPr>
            <p:nvPr/>
          </p:nvSpPr>
          <p:spPr bwMode="auto">
            <a:xfrm>
              <a:off x="3920" y="3515"/>
              <a:ext cx="0" cy="4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28" name="Line 84"/>
            <p:cNvSpPr>
              <a:spLocks noChangeShapeType="1"/>
            </p:cNvSpPr>
            <p:nvPr/>
          </p:nvSpPr>
          <p:spPr bwMode="auto">
            <a:xfrm>
              <a:off x="2154" y="3515"/>
              <a:ext cx="0" cy="4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29" name="Line 85"/>
            <p:cNvSpPr>
              <a:spLocks noChangeShapeType="1"/>
            </p:cNvSpPr>
            <p:nvPr/>
          </p:nvSpPr>
          <p:spPr bwMode="auto">
            <a:xfrm>
              <a:off x="1598" y="3418"/>
              <a:ext cx="0" cy="4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30" name="Line 86"/>
            <p:cNvSpPr>
              <a:spLocks noChangeShapeType="1"/>
            </p:cNvSpPr>
            <p:nvPr/>
          </p:nvSpPr>
          <p:spPr bwMode="auto">
            <a:xfrm>
              <a:off x="1936" y="3708"/>
              <a:ext cx="0" cy="49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31" name="Line 87"/>
            <p:cNvSpPr>
              <a:spLocks noChangeShapeType="1"/>
            </p:cNvSpPr>
            <p:nvPr/>
          </p:nvSpPr>
          <p:spPr bwMode="auto">
            <a:xfrm>
              <a:off x="3509" y="3345"/>
              <a:ext cx="38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32" name="Line 88"/>
            <p:cNvSpPr>
              <a:spLocks noChangeShapeType="1"/>
            </p:cNvSpPr>
            <p:nvPr/>
          </p:nvSpPr>
          <p:spPr bwMode="auto">
            <a:xfrm>
              <a:off x="3557" y="3708"/>
              <a:ext cx="62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33" name="Line 89"/>
            <p:cNvSpPr>
              <a:spLocks noChangeShapeType="1"/>
            </p:cNvSpPr>
            <p:nvPr/>
          </p:nvSpPr>
          <p:spPr bwMode="auto">
            <a:xfrm>
              <a:off x="1380" y="3636"/>
              <a:ext cx="118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34" name="Line 90"/>
            <p:cNvSpPr>
              <a:spLocks noChangeShapeType="1"/>
            </p:cNvSpPr>
            <p:nvPr/>
          </p:nvSpPr>
          <p:spPr bwMode="auto">
            <a:xfrm>
              <a:off x="1380" y="3611"/>
              <a:ext cx="0" cy="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35" name="Line 91"/>
            <p:cNvSpPr>
              <a:spLocks noChangeShapeType="1"/>
            </p:cNvSpPr>
            <p:nvPr/>
          </p:nvSpPr>
          <p:spPr bwMode="auto">
            <a:xfrm>
              <a:off x="2565" y="3611"/>
              <a:ext cx="0" cy="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36" name="Line 92"/>
            <p:cNvSpPr>
              <a:spLocks noChangeShapeType="1"/>
            </p:cNvSpPr>
            <p:nvPr/>
          </p:nvSpPr>
          <p:spPr bwMode="auto">
            <a:xfrm>
              <a:off x="3896" y="3321"/>
              <a:ext cx="0" cy="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37" name="Line 93"/>
            <p:cNvSpPr>
              <a:spLocks noChangeShapeType="1"/>
            </p:cNvSpPr>
            <p:nvPr/>
          </p:nvSpPr>
          <p:spPr bwMode="auto">
            <a:xfrm>
              <a:off x="3509" y="3321"/>
              <a:ext cx="0" cy="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38" name="Line 94"/>
            <p:cNvSpPr>
              <a:spLocks noChangeShapeType="1"/>
            </p:cNvSpPr>
            <p:nvPr/>
          </p:nvSpPr>
          <p:spPr bwMode="auto">
            <a:xfrm>
              <a:off x="3557" y="3684"/>
              <a:ext cx="0" cy="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39" name="Line 95"/>
            <p:cNvSpPr>
              <a:spLocks noChangeShapeType="1"/>
            </p:cNvSpPr>
            <p:nvPr/>
          </p:nvSpPr>
          <p:spPr bwMode="auto">
            <a:xfrm>
              <a:off x="4186" y="3684"/>
              <a:ext cx="0" cy="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40" name="Line 96"/>
            <p:cNvSpPr>
              <a:spLocks noChangeShapeType="1"/>
            </p:cNvSpPr>
            <p:nvPr/>
          </p:nvSpPr>
          <p:spPr bwMode="auto">
            <a:xfrm>
              <a:off x="1017" y="2571"/>
              <a:ext cx="348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41" name="Line 97"/>
            <p:cNvSpPr>
              <a:spLocks noChangeShapeType="1"/>
            </p:cNvSpPr>
            <p:nvPr/>
          </p:nvSpPr>
          <p:spPr bwMode="auto">
            <a:xfrm flipH="1">
              <a:off x="3049" y="2523"/>
              <a:ext cx="0" cy="130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46242" name="Group 98"/>
            <p:cNvGrpSpPr>
              <a:grpSpLocks/>
            </p:cNvGrpSpPr>
            <p:nvPr/>
          </p:nvGrpSpPr>
          <p:grpSpPr bwMode="auto">
            <a:xfrm>
              <a:off x="2907" y="3038"/>
              <a:ext cx="275" cy="203"/>
              <a:chOff x="2908" y="3046"/>
              <a:chExt cx="275" cy="203"/>
            </a:xfrm>
          </p:grpSpPr>
          <p:sp>
            <p:nvSpPr>
              <p:cNvPr id="646243" name="Freeform 99"/>
              <p:cNvSpPr>
                <a:spLocks/>
              </p:cNvSpPr>
              <p:nvPr/>
            </p:nvSpPr>
            <p:spPr bwMode="auto">
              <a:xfrm>
                <a:off x="3057" y="3166"/>
                <a:ext cx="37" cy="39"/>
              </a:xfrm>
              <a:custGeom>
                <a:avLst/>
                <a:gdLst>
                  <a:gd name="T0" fmla="*/ 201 w 201"/>
                  <a:gd name="T1" fmla="*/ 0 h 201"/>
                  <a:gd name="T2" fmla="*/ 193 w 201"/>
                  <a:gd name="T3" fmla="*/ 1 h 201"/>
                  <a:gd name="T4" fmla="*/ 187 w 201"/>
                  <a:gd name="T5" fmla="*/ 1 h 201"/>
                  <a:gd name="T6" fmla="*/ 179 w 201"/>
                  <a:gd name="T7" fmla="*/ 1 h 201"/>
                  <a:gd name="T8" fmla="*/ 172 w 201"/>
                  <a:gd name="T9" fmla="*/ 2 h 201"/>
                  <a:gd name="T10" fmla="*/ 165 w 201"/>
                  <a:gd name="T11" fmla="*/ 3 h 201"/>
                  <a:gd name="T12" fmla="*/ 158 w 201"/>
                  <a:gd name="T13" fmla="*/ 6 h 201"/>
                  <a:gd name="T14" fmla="*/ 151 w 201"/>
                  <a:gd name="T15" fmla="*/ 7 h 201"/>
                  <a:gd name="T16" fmla="*/ 144 w 201"/>
                  <a:gd name="T17" fmla="*/ 9 h 201"/>
                  <a:gd name="T18" fmla="*/ 137 w 201"/>
                  <a:gd name="T19" fmla="*/ 11 h 201"/>
                  <a:gd name="T20" fmla="*/ 130 w 201"/>
                  <a:gd name="T21" fmla="*/ 13 h 201"/>
                  <a:gd name="T22" fmla="*/ 124 w 201"/>
                  <a:gd name="T23" fmla="*/ 16 h 201"/>
                  <a:gd name="T24" fmla="*/ 117 w 201"/>
                  <a:gd name="T25" fmla="*/ 19 h 201"/>
                  <a:gd name="T26" fmla="*/ 111 w 201"/>
                  <a:gd name="T27" fmla="*/ 21 h 201"/>
                  <a:gd name="T28" fmla="*/ 104 w 201"/>
                  <a:gd name="T29" fmla="*/ 25 h 201"/>
                  <a:gd name="T30" fmla="*/ 98 w 201"/>
                  <a:gd name="T31" fmla="*/ 28 h 201"/>
                  <a:gd name="T32" fmla="*/ 92 w 201"/>
                  <a:gd name="T33" fmla="*/ 33 h 201"/>
                  <a:gd name="T34" fmla="*/ 86 w 201"/>
                  <a:gd name="T35" fmla="*/ 36 h 201"/>
                  <a:gd name="T36" fmla="*/ 80 w 201"/>
                  <a:gd name="T37" fmla="*/ 40 h 201"/>
                  <a:gd name="T38" fmla="*/ 74 w 201"/>
                  <a:gd name="T39" fmla="*/ 45 h 201"/>
                  <a:gd name="T40" fmla="*/ 68 w 201"/>
                  <a:gd name="T41" fmla="*/ 49 h 201"/>
                  <a:gd name="T42" fmla="*/ 64 w 201"/>
                  <a:gd name="T43" fmla="*/ 54 h 201"/>
                  <a:gd name="T44" fmla="*/ 58 w 201"/>
                  <a:gd name="T45" fmla="*/ 60 h 201"/>
                  <a:gd name="T46" fmla="*/ 54 w 201"/>
                  <a:gd name="T47" fmla="*/ 64 h 201"/>
                  <a:gd name="T48" fmla="*/ 48 w 201"/>
                  <a:gd name="T49" fmla="*/ 70 h 201"/>
                  <a:gd name="T50" fmla="*/ 44 w 201"/>
                  <a:gd name="T51" fmla="*/ 75 h 201"/>
                  <a:gd name="T52" fmla="*/ 39 w 201"/>
                  <a:gd name="T53" fmla="*/ 81 h 201"/>
                  <a:gd name="T54" fmla="*/ 36 w 201"/>
                  <a:gd name="T55" fmla="*/ 87 h 201"/>
                  <a:gd name="T56" fmla="*/ 31 w 201"/>
                  <a:gd name="T57" fmla="*/ 93 h 201"/>
                  <a:gd name="T58" fmla="*/ 28 w 201"/>
                  <a:gd name="T59" fmla="*/ 99 h 201"/>
                  <a:gd name="T60" fmla="*/ 25 w 201"/>
                  <a:gd name="T61" fmla="*/ 106 h 201"/>
                  <a:gd name="T62" fmla="*/ 21 w 201"/>
                  <a:gd name="T63" fmla="*/ 111 h 201"/>
                  <a:gd name="T64" fmla="*/ 18 w 201"/>
                  <a:gd name="T65" fmla="*/ 118 h 201"/>
                  <a:gd name="T66" fmla="*/ 14 w 201"/>
                  <a:gd name="T67" fmla="*/ 125 h 201"/>
                  <a:gd name="T68" fmla="*/ 12 w 201"/>
                  <a:gd name="T69" fmla="*/ 132 h 201"/>
                  <a:gd name="T70" fmla="*/ 10 w 201"/>
                  <a:gd name="T71" fmla="*/ 138 h 201"/>
                  <a:gd name="T72" fmla="*/ 8 w 201"/>
                  <a:gd name="T73" fmla="*/ 145 h 201"/>
                  <a:gd name="T74" fmla="*/ 5 w 201"/>
                  <a:gd name="T75" fmla="*/ 152 h 201"/>
                  <a:gd name="T76" fmla="*/ 4 w 201"/>
                  <a:gd name="T77" fmla="*/ 159 h 201"/>
                  <a:gd name="T78" fmla="*/ 3 w 201"/>
                  <a:gd name="T79" fmla="*/ 165 h 201"/>
                  <a:gd name="T80" fmla="*/ 2 w 201"/>
                  <a:gd name="T81" fmla="*/ 173 h 201"/>
                  <a:gd name="T82" fmla="*/ 1 w 201"/>
                  <a:gd name="T83" fmla="*/ 180 h 201"/>
                  <a:gd name="T84" fmla="*/ 0 w 201"/>
                  <a:gd name="T85" fmla="*/ 187 h 201"/>
                  <a:gd name="T86" fmla="*/ 0 w 201"/>
                  <a:gd name="T87" fmla="*/ 194 h 201"/>
                  <a:gd name="T88" fmla="*/ 0 w 201"/>
                  <a:gd name="T8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1" h="201">
                    <a:moveTo>
                      <a:pt x="201" y="0"/>
                    </a:moveTo>
                    <a:lnTo>
                      <a:pt x="193" y="1"/>
                    </a:lnTo>
                    <a:lnTo>
                      <a:pt x="187" y="1"/>
                    </a:lnTo>
                    <a:lnTo>
                      <a:pt x="179" y="1"/>
                    </a:lnTo>
                    <a:lnTo>
                      <a:pt x="172" y="2"/>
                    </a:lnTo>
                    <a:lnTo>
                      <a:pt x="165" y="3"/>
                    </a:lnTo>
                    <a:lnTo>
                      <a:pt x="158" y="6"/>
                    </a:lnTo>
                    <a:lnTo>
                      <a:pt x="151" y="7"/>
                    </a:lnTo>
                    <a:lnTo>
                      <a:pt x="144" y="9"/>
                    </a:lnTo>
                    <a:lnTo>
                      <a:pt x="137" y="11"/>
                    </a:lnTo>
                    <a:lnTo>
                      <a:pt x="130" y="13"/>
                    </a:lnTo>
                    <a:lnTo>
                      <a:pt x="124" y="16"/>
                    </a:lnTo>
                    <a:lnTo>
                      <a:pt x="117" y="19"/>
                    </a:lnTo>
                    <a:lnTo>
                      <a:pt x="111" y="21"/>
                    </a:lnTo>
                    <a:lnTo>
                      <a:pt x="104" y="25"/>
                    </a:lnTo>
                    <a:lnTo>
                      <a:pt x="98" y="28"/>
                    </a:lnTo>
                    <a:lnTo>
                      <a:pt x="92" y="33"/>
                    </a:lnTo>
                    <a:lnTo>
                      <a:pt x="86" y="36"/>
                    </a:lnTo>
                    <a:lnTo>
                      <a:pt x="80" y="40"/>
                    </a:lnTo>
                    <a:lnTo>
                      <a:pt x="74" y="45"/>
                    </a:lnTo>
                    <a:lnTo>
                      <a:pt x="68" y="49"/>
                    </a:lnTo>
                    <a:lnTo>
                      <a:pt x="64" y="54"/>
                    </a:lnTo>
                    <a:lnTo>
                      <a:pt x="58" y="60"/>
                    </a:lnTo>
                    <a:lnTo>
                      <a:pt x="54" y="64"/>
                    </a:lnTo>
                    <a:lnTo>
                      <a:pt x="48" y="70"/>
                    </a:lnTo>
                    <a:lnTo>
                      <a:pt x="44" y="75"/>
                    </a:lnTo>
                    <a:lnTo>
                      <a:pt x="39" y="81"/>
                    </a:lnTo>
                    <a:lnTo>
                      <a:pt x="36" y="87"/>
                    </a:lnTo>
                    <a:lnTo>
                      <a:pt x="31" y="93"/>
                    </a:lnTo>
                    <a:lnTo>
                      <a:pt x="28" y="99"/>
                    </a:lnTo>
                    <a:lnTo>
                      <a:pt x="25" y="106"/>
                    </a:lnTo>
                    <a:lnTo>
                      <a:pt x="21" y="111"/>
                    </a:lnTo>
                    <a:lnTo>
                      <a:pt x="18" y="118"/>
                    </a:lnTo>
                    <a:lnTo>
                      <a:pt x="14" y="125"/>
                    </a:lnTo>
                    <a:lnTo>
                      <a:pt x="12" y="132"/>
                    </a:lnTo>
                    <a:lnTo>
                      <a:pt x="10" y="138"/>
                    </a:lnTo>
                    <a:lnTo>
                      <a:pt x="8" y="145"/>
                    </a:lnTo>
                    <a:lnTo>
                      <a:pt x="5" y="152"/>
                    </a:lnTo>
                    <a:lnTo>
                      <a:pt x="4" y="159"/>
                    </a:lnTo>
                    <a:lnTo>
                      <a:pt x="3" y="165"/>
                    </a:lnTo>
                    <a:lnTo>
                      <a:pt x="2" y="173"/>
                    </a:lnTo>
                    <a:lnTo>
                      <a:pt x="1" y="180"/>
                    </a:lnTo>
                    <a:lnTo>
                      <a:pt x="0" y="187"/>
                    </a:lnTo>
                    <a:lnTo>
                      <a:pt x="0" y="194"/>
                    </a:lnTo>
                    <a:lnTo>
                      <a:pt x="0" y="201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244" name="Freeform 100"/>
              <p:cNvSpPr>
                <a:spLocks/>
              </p:cNvSpPr>
              <p:nvPr/>
            </p:nvSpPr>
            <p:spPr bwMode="auto">
              <a:xfrm>
                <a:off x="2994" y="3166"/>
                <a:ext cx="37" cy="39"/>
              </a:xfrm>
              <a:custGeom>
                <a:avLst/>
                <a:gdLst>
                  <a:gd name="T0" fmla="*/ 201 w 201"/>
                  <a:gd name="T1" fmla="*/ 201 h 201"/>
                  <a:gd name="T2" fmla="*/ 201 w 201"/>
                  <a:gd name="T3" fmla="*/ 194 h 201"/>
                  <a:gd name="T4" fmla="*/ 200 w 201"/>
                  <a:gd name="T5" fmla="*/ 187 h 201"/>
                  <a:gd name="T6" fmla="*/ 200 w 201"/>
                  <a:gd name="T7" fmla="*/ 180 h 201"/>
                  <a:gd name="T8" fmla="*/ 199 w 201"/>
                  <a:gd name="T9" fmla="*/ 173 h 201"/>
                  <a:gd name="T10" fmla="*/ 198 w 201"/>
                  <a:gd name="T11" fmla="*/ 165 h 201"/>
                  <a:gd name="T12" fmla="*/ 197 w 201"/>
                  <a:gd name="T13" fmla="*/ 159 h 201"/>
                  <a:gd name="T14" fmla="*/ 194 w 201"/>
                  <a:gd name="T15" fmla="*/ 152 h 201"/>
                  <a:gd name="T16" fmla="*/ 193 w 201"/>
                  <a:gd name="T17" fmla="*/ 145 h 201"/>
                  <a:gd name="T18" fmla="*/ 191 w 201"/>
                  <a:gd name="T19" fmla="*/ 138 h 201"/>
                  <a:gd name="T20" fmla="*/ 189 w 201"/>
                  <a:gd name="T21" fmla="*/ 132 h 201"/>
                  <a:gd name="T22" fmla="*/ 185 w 201"/>
                  <a:gd name="T23" fmla="*/ 125 h 201"/>
                  <a:gd name="T24" fmla="*/ 183 w 201"/>
                  <a:gd name="T25" fmla="*/ 118 h 201"/>
                  <a:gd name="T26" fmla="*/ 180 w 201"/>
                  <a:gd name="T27" fmla="*/ 111 h 201"/>
                  <a:gd name="T28" fmla="*/ 176 w 201"/>
                  <a:gd name="T29" fmla="*/ 106 h 201"/>
                  <a:gd name="T30" fmla="*/ 173 w 201"/>
                  <a:gd name="T31" fmla="*/ 99 h 201"/>
                  <a:gd name="T32" fmla="*/ 168 w 201"/>
                  <a:gd name="T33" fmla="*/ 93 h 201"/>
                  <a:gd name="T34" fmla="*/ 165 w 201"/>
                  <a:gd name="T35" fmla="*/ 87 h 201"/>
                  <a:gd name="T36" fmla="*/ 161 w 201"/>
                  <a:gd name="T37" fmla="*/ 81 h 201"/>
                  <a:gd name="T38" fmla="*/ 156 w 201"/>
                  <a:gd name="T39" fmla="*/ 75 h 201"/>
                  <a:gd name="T40" fmla="*/ 152 w 201"/>
                  <a:gd name="T41" fmla="*/ 70 h 201"/>
                  <a:gd name="T42" fmla="*/ 147 w 201"/>
                  <a:gd name="T43" fmla="*/ 64 h 201"/>
                  <a:gd name="T44" fmla="*/ 141 w 201"/>
                  <a:gd name="T45" fmla="*/ 60 h 201"/>
                  <a:gd name="T46" fmla="*/ 137 w 201"/>
                  <a:gd name="T47" fmla="*/ 54 h 201"/>
                  <a:gd name="T48" fmla="*/ 131 w 201"/>
                  <a:gd name="T49" fmla="*/ 49 h 201"/>
                  <a:gd name="T50" fmla="*/ 126 w 201"/>
                  <a:gd name="T51" fmla="*/ 45 h 201"/>
                  <a:gd name="T52" fmla="*/ 120 w 201"/>
                  <a:gd name="T53" fmla="*/ 40 h 201"/>
                  <a:gd name="T54" fmla="*/ 114 w 201"/>
                  <a:gd name="T55" fmla="*/ 36 h 201"/>
                  <a:gd name="T56" fmla="*/ 109 w 201"/>
                  <a:gd name="T57" fmla="*/ 33 h 201"/>
                  <a:gd name="T58" fmla="*/ 102 w 201"/>
                  <a:gd name="T59" fmla="*/ 28 h 201"/>
                  <a:gd name="T60" fmla="*/ 96 w 201"/>
                  <a:gd name="T61" fmla="*/ 25 h 201"/>
                  <a:gd name="T62" fmla="*/ 90 w 201"/>
                  <a:gd name="T63" fmla="*/ 21 h 201"/>
                  <a:gd name="T64" fmla="*/ 83 w 201"/>
                  <a:gd name="T65" fmla="*/ 19 h 201"/>
                  <a:gd name="T66" fmla="*/ 76 w 201"/>
                  <a:gd name="T67" fmla="*/ 16 h 201"/>
                  <a:gd name="T68" fmla="*/ 71 w 201"/>
                  <a:gd name="T69" fmla="*/ 13 h 201"/>
                  <a:gd name="T70" fmla="*/ 64 w 201"/>
                  <a:gd name="T71" fmla="*/ 11 h 201"/>
                  <a:gd name="T72" fmla="*/ 56 w 201"/>
                  <a:gd name="T73" fmla="*/ 9 h 201"/>
                  <a:gd name="T74" fmla="*/ 49 w 201"/>
                  <a:gd name="T75" fmla="*/ 7 h 201"/>
                  <a:gd name="T76" fmla="*/ 42 w 201"/>
                  <a:gd name="T77" fmla="*/ 6 h 201"/>
                  <a:gd name="T78" fmla="*/ 36 w 201"/>
                  <a:gd name="T79" fmla="*/ 3 h 201"/>
                  <a:gd name="T80" fmla="*/ 29 w 201"/>
                  <a:gd name="T81" fmla="*/ 2 h 201"/>
                  <a:gd name="T82" fmla="*/ 21 w 201"/>
                  <a:gd name="T83" fmla="*/ 1 h 201"/>
                  <a:gd name="T84" fmla="*/ 14 w 201"/>
                  <a:gd name="T85" fmla="*/ 1 h 201"/>
                  <a:gd name="T86" fmla="*/ 6 w 201"/>
                  <a:gd name="T87" fmla="*/ 1 h 201"/>
                  <a:gd name="T88" fmla="*/ 0 w 201"/>
                  <a:gd name="T8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1" h="201">
                    <a:moveTo>
                      <a:pt x="201" y="201"/>
                    </a:moveTo>
                    <a:lnTo>
                      <a:pt x="201" y="194"/>
                    </a:lnTo>
                    <a:lnTo>
                      <a:pt x="200" y="187"/>
                    </a:lnTo>
                    <a:lnTo>
                      <a:pt x="200" y="180"/>
                    </a:lnTo>
                    <a:lnTo>
                      <a:pt x="199" y="173"/>
                    </a:lnTo>
                    <a:lnTo>
                      <a:pt x="198" y="165"/>
                    </a:lnTo>
                    <a:lnTo>
                      <a:pt x="197" y="159"/>
                    </a:lnTo>
                    <a:lnTo>
                      <a:pt x="194" y="152"/>
                    </a:lnTo>
                    <a:lnTo>
                      <a:pt x="193" y="145"/>
                    </a:lnTo>
                    <a:lnTo>
                      <a:pt x="191" y="138"/>
                    </a:lnTo>
                    <a:lnTo>
                      <a:pt x="189" y="132"/>
                    </a:lnTo>
                    <a:lnTo>
                      <a:pt x="185" y="125"/>
                    </a:lnTo>
                    <a:lnTo>
                      <a:pt x="183" y="118"/>
                    </a:lnTo>
                    <a:lnTo>
                      <a:pt x="180" y="111"/>
                    </a:lnTo>
                    <a:lnTo>
                      <a:pt x="176" y="106"/>
                    </a:lnTo>
                    <a:lnTo>
                      <a:pt x="173" y="99"/>
                    </a:lnTo>
                    <a:lnTo>
                      <a:pt x="168" y="93"/>
                    </a:lnTo>
                    <a:lnTo>
                      <a:pt x="165" y="87"/>
                    </a:lnTo>
                    <a:lnTo>
                      <a:pt x="161" y="81"/>
                    </a:lnTo>
                    <a:lnTo>
                      <a:pt x="156" y="75"/>
                    </a:lnTo>
                    <a:lnTo>
                      <a:pt x="152" y="70"/>
                    </a:lnTo>
                    <a:lnTo>
                      <a:pt x="147" y="64"/>
                    </a:lnTo>
                    <a:lnTo>
                      <a:pt x="141" y="60"/>
                    </a:lnTo>
                    <a:lnTo>
                      <a:pt x="137" y="54"/>
                    </a:lnTo>
                    <a:lnTo>
                      <a:pt x="131" y="49"/>
                    </a:lnTo>
                    <a:lnTo>
                      <a:pt x="126" y="45"/>
                    </a:lnTo>
                    <a:lnTo>
                      <a:pt x="120" y="40"/>
                    </a:lnTo>
                    <a:lnTo>
                      <a:pt x="114" y="36"/>
                    </a:lnTo>
                    <a:lnTo>
                      <a:pt x="109" y="33"/>
                    </a:lnTo>
                    <a:lnTo>
                      <a:pt x="102" y="28"/>
                    </a:lnTo>
                    <a:lnTo>
                      <a:pt x="96" y="25"/>
                    </a:lnTo>
                    <a:lnTo>
                      <a:pt x="90" y="21"/>
                    </a:lnTo>
                    <a:lnTo>
                      <a:pt x="83" y="19"/>
                    </a:lnTo>
                    <a:lnTo>
                      <a:pt x="76" y="16"/>
                    </a:lnTo>
                    <a:lnTo>
                      <a:pt x="71" y="13"/>
                    </a:lnTo>
                    <a:lnTo>
                      <a:pt x="64" y="11"/>
                    </a:lnTo>
                    <a:lnTo>
                      <a:pt x="56" y="9"/>
                    </a:lnTo>
                    <a:lnTo>
                      <a:pt x="49" y="7"/>
                    </a:lnTo>
                    <a:lnTo>
                      <a:pt x="42" y="6"/>
                    </a:lnTo>
                    <a:lnTo>
                      <a:pt x="36" y="3"/>
                    </a:lnTo>
                    <a:lnTo>
                      <a:pt x="29" y="2"/>
                    </a:lnTo>
                    <a:lnTo>
                      <a:pt x="21" y="1"/>
                    </a:lnTo>
                    <a:lnTo>
                      <a:pt x="14" y="1"/>
                    </a:lnTo>
                    <a:lnTo>
                      <a:pt x="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245" name="Freeform 101"/>
              <p:cNvSpPr>
                <a:spLocks/>
              </p:cNvSpPr>
              <p:nvPr/>
            </p:nvSpPr>
            <p:spPr bwMode="auto">
              <a:xfrm>
                <a:off x="3087" y="3072"/>
                <a:ext cx="37" cy="39"/>
              </a:xfrm>
              <a:custGeom>
                <a:avLst/>
                <a:gdLst>
                  <a:gd name="T0" fmla="*/ 0 w 202"/>
                  <a:gd name="T1" fmla="*/ 201 h 201"/>
                  <a:gd name="T2" fmla="*/ 7 w 202"/>
                  <a:gd name="T3" fmla="*/ 201 h 201"/>
                  <a:gd name="T4" fmla="*/ 15 w 202"/>
                  <a:gd name="T5" fmla="*/ 201 h 201"/>
                  <a:gd name="T6" fmla="*/ 22 w 202"/>
                  <a:gd name="T7" fmla="*/ 200 h 201"/>
                  <a:gd name="T8" fmla="*/ 30 w 202"/>
                  <a:gd name="T9" fmla="*/ 199 h 201"/>
                  <a:gd name="T10" fmla="*/ 36 w 202"/>
                  <a:gd name="T11" fmla="*/ 198 h 201"/>
                  <a:gd name="T12" fmla="*/ 43 w 202"/>
                  <a:gd name="T13" fmla="*/ 197 h 201"/>
                  <a:gd name="T14" fmla="*/ 50 w 202"/>
                  <a:gd name="T15" fmla="*/ 196 h 201"/>
                  <a:gd name="T16" fmla="*/ 57 w 202"/>
                  <a:gd name="T17" fmla="*/ 193 h 201"/>
                  <a:gd name="T18" fmla="*/ 65 w 202"/>
                  <a:gd name="T19" fmla="*/ 191 h 201"/>
                  <a:gd name="T20" fmla="*/ 71 w 202"/>
                  <a:gd name="T21" fmla="*/ 189 h 201"/>
                  <a:gd name="T22" fmla="*/ 77 w 202"/>
                  <a:gd name="T23" fmla="*/ 186 h 201"/>
                  <a:gd name="T24" fmla="*/ 84 w 202"/>
                  <a:gd name="T25" fmla="*/ 183 h 201"/>
                  <a:gd name="T26" fmla="*/ 91 w 202"/>
                  <a:gd name="T27" fmla="*/ 180 h 201"/>
                  <a:gd name="T28" fmla="*/ 97 w 202"/>
                  <a:gd name="T29" fmla="*/ 177 h 201"/>
                  <a:gd name="T30" fmla="*/ 103 w 202"/>
                  <a:gd name="T31" fmla="*/ 173 h 201"/>
                  <a:gd name="T32" fmla="*/ 110 w 202"/>
                  <a:gd name="T33" fmla="*/ 170 h 201"/>
                  <a:gd name="T34" fmla="*/ 115 w 202"/>
                  <a:gd name="T35" fmla="*/ 165 h 201"/>
                  <a:gd name="T36" fmla="*/ 121 w 202"/>
                  <a:gd name="T37" fmla="*/ 161 h 201"/>
                  <a:gd name="T38" fmla="*/ 127 w 202"/>
                  <a:gd name="T39" fmla="*/ 158 h 201"/>
                  <a:gd name="T40" fmla="*/ 132 w 202"/>
                  <a:gd name="T41" fmla="*/ 152 h 201"/>
                  <a:gd name="T42" fmla="*/ 138 w 202"/>
                  <a:gd name="T43" fmla="*/ 147 h 201"/>
                  <a:gd name="T44" fmla="*/ 142 w 202"/>
                  <a:gd name="T45" fmla="*/ 143 h 201"/>
                  <a:gd name="T46" fmla="*/ 148 w 202"/>
                  <a:gd name="T47" fmla="*/ 137 h 201"/>
                  <a:gd name="T48" fmla="*/ 152 w 202"/>
                  <a:gd name="T49" fmla="*/ 132 h 201"/>
                  <a:gd name="T50" fmla="*/ 157 w 202"/>
                  <a:gd name="T51" fmla="*/ 126 h 201"/>
                  <a:gd name="T52" fmla="*/ 161 w 202"/>
                  <a:gd name="T53" fmla="*/ 120 h 201"/>
                  <a:gd name="T54" fmla="*/ 166 w 202"/>
                  <a:gd name="T55" fmla="*/ 115 h 201"/>
                  <a:gd name="T56" fmla="*/ 169 w 202"/>
                  <a:gd name="T57" fmla="*/ 109 h 201"/>
                  <a:gd name="T58" fmla="*/ 174 w 202"/>
                  <a:gd name="T59" fmla="*/ 104 h 201"/>
                  <a:gd name="T60" fmla="*/ 177 w 202"/>
                  <a:gd name="T61" fmla="*/ 97 h 201"/>
                  <a:gd name="T62" fmla="*/ 181 w 202"/>
                  <a:gd name="T63" fmla="*/ 90 h 201"/>
                  <a:gd name="T64" fmla="*/ 184 w 202"/>
                  <a:gd name="T65" fmla="*/ 84 h 201"/>
                  <a:gd name="T66" fmla="*/ 186 w 202"/>
                  <a:gd name="T67" fmla="*/ 78 h 201"/>
                  <a:gd name="T68" fmla="*/ 190 w 202"/>
                  <a:gd name="T69" fmla="*/ 71 h 201"/>
                  <a:gd name="T70" fmla="*/ 192 w 202"/>
                  <a:gd name="T71" fmla="*/ 64 h 201"/>
                  <a:gd name="T72" fmla="*/ 194 w 202"/>
                  <a:gd name="T73" fmla="*/ 57 h 201"/>
                  <a:gd name="T74" fmla="*/ 195 w 202"/>
                  <a:gd name="T75" fmla="*/ 51 h 201"/>
                  <a:gd name="T76" fmla="*/ 197 w 202"/>
                  <a:gd name="T77" fmla="*/ 43 h 201"/>
                  <a:gd name="T78" fmla="*/ 199 w 202"/>
                  <a:gd name="T79" fmla="*/ 36 h 201"/>
                  <a:gd name="T80" fmla="*/ 200 w 202"/>
                  <a:gd name="T81" fmla="*/ 29 h 201"/>
                  <a:gd name="T82" fmla="*/ 201 w 202"/>
                  <a:gd name="T83" fmla="*/ 21 h 201"/>
                  <a:gd name="T84" fmla="*/ 201 w 202"/>
                  <a:gd name="T85" fmla="*/ 15 h 201"/>
                  <a:gd name="T86" fmla="*/ 202 w 202"/>
                  <a:gd name="T87" fmla="*/ 8 h 201"/>
                  <a:gd name="T88" fmla="*/ 202 w 202"/>
                  <a:gd name="T8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2" h="201">
                    <a:moveTo>
                      <a:pt x="0" y="201"/>
                    </a:moveTo>
                    <a:lnTo>
                      <a:pt x="7" y="201"/>
                    </a:lnTo>
                    <a:lnTo>
                      <a:pt x="15" y="201"/>
                    </a:lnTo>
                    <a:lnTo>
                      <a:pt x="22" y="200"/>
                    </a:lnTo>
                    <a:lnTo>
                      <a:pt x="30" y="199"/>
                    </a:lnTo>
                    <a:lnTo>
                      <a:pt x="36" y="198"/>
                    </a:lnTo>
                    <a:lnTo>
                      <a:pt x="43" y="197"/>
                    </a:lnTo>
                    <a:lnTo>
                      <a:pt x="50" y="196"/>
                    </a:lnTo>
                    <a:lnTo>
                      <a:pt x="57" y="193"/>
                    </a:lnTo>
                    <a:lnTo>
                      <a:pt x="65" y="191"/>
                    </a:lnTo>
                    <a:lnTo>
                      <a:pt x="71" y="189"/>
                    </a:lnTo>
                    <a:lnTo>
                      <a:pt x="77" y="186"/>
                    </a:lnTo>
                    <a:lnTo>
                      <a:pt x="84" y="183"/>
                    </a:lnTo>
                    <a:lnTo>
                      <a:pt x="91" y="180"/>
                    </a:lnTo>
                    <a:lnTo>
                      <a:pt x="97" y="177"/>
                    </a:lnTo>
                    <a:lnTo>
                      <a:pt x="103" y="173"/>
                    </a:lnTo>
                    <a:lnTo>
                      <a:pt x="110" y="170"/>
                    </a:lnTo>
                    <a:lnTo>
                      <a:pt x="115" y="165"/>
                    </a:lnTo>
                    <a:lnTo>
                      <a:pt x="121" y="161"/>
                    </a:lnTo>
                    <a:lnTo>
                      <a:pt x="127" y="158"/>
                    </a:lnTo>
                    <a:lnTo>
                      <a:pt x="132" y="152"/>
                    </a:lnTo>
                    <a:lnTo>
                      <a:pt x="138" y="147"/>
                    </a:lnTo>
                    <a:lnTo>
                      <a:pt x="142" y="143"/>
                    </a:lnTo>
                    <a:lnTo>
                      <a:pt x="148" y="137"/>
                    </a:lnTo>
                    <a:lnTo>
                      <a:pt x="152" y="132"/>
                    </a:lnTo>
                    <a:lnTo>
                      <a:pt x="157" y="126"/>
                    </a:lnTo>
                    <a:lnTo>
                      <a:pt x="161" y="120"/>
                    </a:lnTo>
                    <a:lnTo>
                      <a:pt x="166" y="115"/>
                    </a:lnTo>
                    <a:lnTo>
                      <a:pt x="169" y="109"/>
                    </a:lnTo>
                    <a:lnTo>
                      <a:pt x="174" y="104"/>
                    </a:lnTo>
                    <a:lnTo>
                      <a:pt x="177" y="97"/>
                    </a:lnTo>
                    <a:lnTo>
                      <a:pt x="181" y="90"/>
                    </a:lnTo>
                    <a:lnTo>
                      <a:pt x="184" y="84"/>
                    </a:lnTo>
                    <a:lnTo>
                      <a:pt x="186" y="78"/>
                    </a:lnTo>
                    <a:lnTo>
                      <a:pt x="190" y="71"/>
                    </a:lnTo>
                    <a:lnTo>
                      <a:pt x="192" y="64"/>
                    </a:lnTo>
                    <a:lnTo>
                      <a:pt x="194" y="57"/>
                    </a:lnTo>
                    <a:lnTo>
                      <a:pt x="195" y="51"/>
                    </a:lnTo>
                    <a:lnTo>
                      <a:pt x="197" y="43"/>
                    </a:lnTo>
                    <a:lnTo>
                      <a:pt x="199" y="36"/>
                    </a:lnTo>
                    <a:lnTo>
                      <a:pt x="200" y="29"/>
                    </a:lnTo>
                    <a:lnTo>
                      <a:pt x="201" y="21"/>
                    </a:lnTo>
                    <a:lnTo>
                      <a:pt x="201" y="15"/>
                    </a:lnTo>
                    <a:lnTo>
                      <a:pt x="202" y="8"/>
                    </a:lnTo>
                    <a:lnTo>
                      <a:pt x="20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246" name="Line 102"/>
              <p:cNvSpPr>
                <a:spLocks noChangeShapeType="1"/>
              </p:cNvSpPr>
              <p:nvPr/>
            </p:nvSpPr>
            <p:spPr bwMode="auto">
              <a:xfrm flipH="1">
                <a:off x="2971" y="3055"/>
                <a:ext cx="73" cy="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247" name="Freeform 103"/>
              <p:cNvSpPr>
                <a:spLocks/>
              </p:cNvSpPr>
              <p:nvPr/>
            </p:nvSpPr>
            <p:spPr bwMode="auto">
              <a:xfrm>
                <a:off x="2971" y="3090"/>
                <a:ext cx="38" cy="40"/>
              </a:xfrm>
              <a:custGeom>
                <a:avLst/>
                <a:gdLst>
                  <a:gd name="T0" fmla="*/ 202 w 202"/>
                  <a:gd name="T1" fmla="*/ 80 h 203"/>
                  <a:gd name="T2" fmla="*/ 0 w 202"/>
                  <a:gd name="T3" fmla="*/ 203 h 203"/>
                  <a:gd name="T4" fmla="*/ 121 w 202"/>
                  <a:gd name="T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2" h="203">
                    <a:moveTo>
                      <a:pt x="202" y="80"/>
                    </a:moveTo>
                    <a:lnTo>
                      <a:pt x="0" y="203"/>
                    </a:lnTo>
                    <a:lnTo>
                      <a:pt x="121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248" name="Line 104"/>
              <p:cNvSpPr>
                <a:spLocks noChangeShapeType="1"/>
              </p:cNvSpPr>
              <p:nvPr/>
            </p:nvSpPr>
            <p:spPr bwMode="auto">
              <a:xfrm>
                <a:off x="3044" y="3046"/>
                <a:ext cx="73" cy="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249" name="Freeform 105"/>
              <p:cNvSpPr>
                <a:spLocks/>
              </p:cNvSpPr>
              <p:nvPr/>
            </p:nvSpPr>
            <p:spPr bwMode="auto">
              <a:xfrm>
                <a:off x="3078" y="3081"/>
                <a:ext cx="39" cy="40"/>
              </a:xfrm>
              <a:custGeom>
                <a:avLst/>
                <a:gdLst>
                  <a:gd name="T0" fmla="*/ 80 w 202"/>
                  <a:gd name="T1" fmla="*/ 0 h 203"/>
                  <a:gd name="T2" fmla="*/ 202 w 202"/>
                  <a:gd name="T3" fmla="*/ 203 h 203"/>
                  <a:gd name="T4" fmla="*/ 0 w 202"/>
                  <a:gd name="T5" fmla="*/ 8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2" h="203">
                    <a:moveTo>
                      <a:pt x="80" y="0"/>
                    </a:moveTo>
                    <a:lnTo>
                      <a:pt x="202" y="203"/>
                    </a:lnTo>
                    <a:lnTo>
                      <a:pt x="0" y="8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250" name="Freeform 106"/>
              <p:cNvSpPr>
                <a:spLocks/>
              </p:cNvSpPr>
              <p:nvPr/>
            </p:nvSpPr>
            <p:spPr bwMode="auto">
              <a:xfrm>
                <a:off x="2911" y="3139"/>
                <a:ext cx="107" cy="110"/>
              </a:xfrm>
              <a:custGeom>
                <a:avLst/>
                <a:gdLst>
                  <a:gd name="T0" fmla="*/ 288 w 575"/>
                  <a:gd name="T1" fmla="*/ 0 h 574"/>
                  <a:gd name="T2" fmla="*/ 575 w 575"/>
                  <a:gd name="T3" fmla="*/ 574 h 574"/>
                  <a:gd name="T4" fmla="*/ 0 w 575"/>
                  <a:gd name="T5" fmla="*/ 574 h 574"/>
                  <a:gd name="T6" fmla="*/ 288 w 575"/>
                  <a:gd name="T7" fmla="*/ 0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5" h="574">
                    <a:moveTo>
                      <a:pt x="288" y="0"/>
                    </a:moveTo>
                    <a:lnTo>
                      <a:pt x="575" y="574"/>
                    </a:lnTo>
                    <a:lnTo>
                      <a:pt x="0" y="574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251" name="Freeform 107"/>
              <p:cNvSpPr>
                <a:spLocks/>
              </p:cNvSpPr>
              <p:nvPr/>
            </p:nvSpPr>
            <p:spPr bwMode="auto">
              <a:xfrm>
                <a:off x="2908" y="3133"/>
                <a:ext cx="107" cy="110"/>
              </a:xfrm>
              <a:custGeom>
                <a:avLst/>
                <a:gdLst>
                  <a:gd name="T0" fmla="*/ 288 w 575"/>
                  <a:gd name="T1" fmla="*/ 0 h 574"/>
                  <a:gd name="T2" fmla="*/ 575 w 575"/>
                  <a:gd name="T3" fmla="*/ 574 h 574"/>
                  <a:gd name="T4" fmla="*/ 0 w 575"/>
                  <a:gd name="T5" fmla="*/ 574 h 574"/>
                  <a:gd name="T6" fmla="*/ 288 w 575"/>
                  <a:gd name="T7" fmla="*/ 0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5" h="574">
                    <a:moveTo>
                      <a:pt x="288" y="0"/>
                    </a:moveTo>
                    <a:lnTo>
                      <a:pt x="575" y="574"/>
                    </a:lnTo>
                    <a:lnTo>
                      <a:pt x="0" y="574"/>
                    </a:lnTo>
                    <a:lnTo>
                      <a:pt x="288" y="0"/>
                    </a:lnTo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252" name="Freeform 108"/>
              <p:cNvSpPr>
                <a:spLocks/>
              </p:cNvSpPr>
              <p:nvPr/>
            </p:nvSpPr>
            <p:spPr bwMode="auto">
              <a:xfrm>
                <a:off x="3070" y="3139"/>
                <a:ext cx="107" cy="110"/>
              </a:xfrm>
              <a:custGeom>
                <a:avLst/>
                <a:gdLst>
                  <a:gd name="T0" fmla="*/ 288 w 575"/>
                  <a:gd name="T1" fmla="*/ 0 h 574"/>
                  <a:gd name="T2" fmla="*/ 575 w 575"/>
                  <a:gd name="T3" fmla="*/ 574 h 574"/>
                  <a:gd name="T4" fmla="*/ 0 w 575"/>
                  <a:gd name="T5" fmla="*/ 574 h 574"/>
                  <a:gd name="T6" fmla="*/ 288 w 575"/>
                  <a:gd name="T7" fmla="*/ 0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5" h="574">
                    <a:moveTo>
                      <a:pt x="288" y="0"/>
                    </a:moveTo>
                    <a:lnTo>
                      <a:pt x="575" y="574"/>
                    </a:lnTo>
                    <a:lnTo>
                      <a:pt x="0" y="574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253" name="Freeform 109"/>
              <p:cNvSpPr>
                <a:spLocks/>
              </p:cNvSpPr>
              <p:nvPr/>
            </p:nvSpPr>
            <p:spPr bwMode="auto">
              <a:xfrm>
                <a:off x="3076" y="3133"/>
                <a:ext cx="107" cy="110"/>
              </a:xfrm>
              <a:custGeom>
                <a:avLst/>
                <a:gdLst>
                  <a:gd name="T0" fmla="*/ 288 w 575"/>
                  <a:gd name="T1" fmla="*/ 0 h 574"/>
                  <a:gd name="T2" fmla="*/ 575 w 575"/>
                  <a:gd name="T3" fmla="*/ 574 h 574"/>
                  <a:gd name="T4" fmla="*/ 0 w 575"/>
                  <a:gd name="T5" fmla="*/ 574 h 574"/>
                  <a:gd name="T6" fmla="*/ 288 w 575"/>
                  <a:gd name="T7" fmla="*/ 0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5" h="574">
                    <a:moveTo>
                      <a:pt x="288" y="0"/>
                    </a:moveTo>
                    <a:lnTo>
                      <a:pt x="575" y="574"/>
                    </a:lnTo>
                    <a:lnTo>
                      <a:pt x="0" y="574"/>
                    </a:lnTo>
                    <a:lnTo>
                      <a:pt x="288" y="0"/>
                    </a:lnTo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6254" name="Line 110"/>
            <p:cNvSpPr>
              <a:spLocks noChangeShapeType="1"/>
            </p:cNvSpPr>
            <p:nvPr/>
          </p:nvSpPr>
          <p:spPr bwMode="auto">
            <a:xfrm flipH="1">
              <a:off x="1938" y="3732"/>
              <a:ext cx="1232" cy="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1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1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5E43-C055-4C71-BCC2-0598073E5430}" type="slidenum">
              <a:rPr lang="en-US"/>
              <a:pPr/>
              <a:t>18</a:t>
            </a:fld>
            <a:endParaRPr lang="en-US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Interval Tree Node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595688"/>
            <a:ext cx="8077200" cy="2438400"/>
          </a:xfrm>
        </p:spPr>
        <p:txBody>
          <a:bodyPr/>
          <a:lstStyle/>
          <a:p>
            <a:r>
              <a:rPr lang="en-US" dirty="0"/>
              <a:t>Moving intervals in </a:t>
            </a:r>
            <a:r>
              <a:rPr lang="en-US" i="1" dirty="0"/>
              <a:t>v</a:t>
            </a:r>
            <a:r>
              <a:rPr lang="en-US" dirty="0"/>
              <a:t> in </a:t>
            </a:r>
            <a:r>
              <a:rPr lang="en-US" i="1" dirty="0">
                <a:sym typeface="Symbol" pitchFamily="18" charset="2"/>
              </a:rPr>
              <a:t>O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w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)) I/</a:t>
            </a:r>
            <a:r>
              <a:rPr lang="en-US" dirty="0" err="1">
                <a:sym typeface="Symbol" pitchFamily="18" charset="2"/>
              </a:rPr>
              <a:t>Os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 smtClean="0"/>
              <a:t>Collect </a:t>
            </a:r>
            <a:r>
              <a:rPr lang="en-US" dirty="0"/>
              <a:t>in left order (and remove) by scanning left </a:t>
            </a:r>
            <a:r>
              <a:rPr lang="en-US" dirty="0">
                <a:solidFill>
                  <a:schemeClr val="accent2"/>
                </a:solidFill>
              </a:rPr>
              <a:t>slab lists</a:t>
            </a:r>
          </a:p>
          <a:p>
            <a:pPr lvl="1"/>
            <a:r>
              <a:rPr lang="en-US" dirty="0" smtClean="0"/>
              <a:t>Collect </a:t>
            </a:r>
            <a:r>
              <a:rPr lang="en-US" dirty="0"/>
              <a:t>in right order (and remove) by scanning right </a:t>
            </a:r>
            <a:r>
              <a:rPr lang="en-US" dirty="0">
                <a:solidFill>
                  <a:schemeClr val="accent2"/>
                </a:solidFill>
              </a:rPr>
              <a:t>slab lists</a:t>
            </a:r>
          </a:p>
          <a:p>
            <a:pPr lvl="1"/>
            <a:r>
              <a:rPr lang="en-US" dirty="0" smtClean="0"/>
              <a:t>Remove </a:t>
            </a:r>
            <a:r>
              <a:rPr lang="en-US" dirty="0" err="1">
                <a:solidFill>
                  <a:srgbClr val="57FF03"/>
                </a:solidFill>
              </a:rPr>
              <a:t>multislab</a:t>
            </a:r>
            <a:r>
              <a:rPr lang="en-US" dirty="0">
                <a:solidFill>
                  <a:srgbClr val="57FF03"/>
                </a:solidFill>
              </a:rPr>
              <a:t> lists</a:t>
            </a:r>
            <a:r>
              <a:rPr lang="en-US" dirty="0"/>
              <a:t> containing boundary</a:t>
            </a:r>
          </a:p>
          <a:p>
            <a:pPr lvl="1"/>
            <a:r>
              <a:rPr lang="en-US" dirty="0"/>
              <a:t>Remove from </a:t>
            </a:r>
            <a:r>
              <a:rPr lang="en-US" dirty="0">
                <a:solidFill>
                  <a:srgbClr val="FF0000"/>
                </a:solidFill>
              </a:rPr>
              <a:t>underflow structure</a:t>
            </a:r>
            <a:r>
              <a:rPr lang="en-US" dirty="0"/>
              <a:t> by rebuilding it</a:t>
            </a:r>
          </a:p>
          <a:p>
            <a:pPr lvl="1"/>
            <a:r>
              <a:rPr lang="en-US" dirty="0"/>
              <a:t>Construct lists and </a:t>
            </a:r>
            <a:r>
              <a:rPr lang="en-US" dirty="0">
                <a:solidFill>
                  <a:srgbClr val="FF0000"/>
                </a:solidFill>
              </a:rPr>
              <a:t>underflow structure</a:t>
            </a:r>
            <a:r>
              <a:rPr lang="en-US" dirty="0"/>
              <a:t> for </a:t>
            </a:r>
            <a:r>
              <a:rPr lang="en-US" i="1" dirty="0"/>
              <a:t>v’</a:t>
            </a:r>
            <a:r>
              <a:rPr lang="en-US" dirty="0"/>
              <a:t> and </a:t>
            </a:r>
            <a:r>
              <a:rPr lang="en-US" i="1" dirty="0"/>
              <a:t>v’’</a:t>
            </a:r>
            <a:r>
              <a:rPr lang="en-US" dirty="0"/>
              <a:t> similarly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647172" name="Group 4"/>
          <p:cNvGrpSpPr>
            <a:grpSpLocks/>
          </p:cNvGrpSpPr>
          <p:nvPr/>
        </p:nvGrpSpPr>
        <p:grpSpPr bwMode="auto">
          <a:xfrm>
            <a:off x="3968750" y="3114675"/>
            <a:ext cx="382588" cy="268288"/>
            <a:chOff x="4740" y="3129"/>
            <a:chExt cx="275" cy="203"/>
          </a:xfrm>
        </p:grpSpPr>
        <p:sp>
          <p:nvSpPr>
            <p:cNvPr id="647173" name="Freeform 5"/>
            <p:cNvSpPr>
              <a:spLocks/>
            </p:cNvSpPr>
            <p:nvPr/>
          </p:nvSpPr>
          <p:spPr bwMode="auto">
            <a:xfrm>
              <a:off x="4889" y="3249"/>
              <a:ext cx="37" cy="39"/>
            </a:xfrm>
            <a:custGeom>
              <a:avLst/>
              <a:gdLst>
                <a:gd name="T0" fmla="*/ 201 w 201"/>
                <a:gd name="T1" fmla="*/ 0 h 201"/>
                <a:gd name="T2" fmla="*/ 193 w 201"/>
                <a:gd name="T3" fmla="*/ 1 h 201"/>
                <a:gd name="T4" fmla="*/ 187 w 201"/>
                <a:gd name="T5" fmla="*/ 1 h 201"/>
                <a:gd name="T6" fmla="*/ 179 w 201"/>
                <a:gd name="T7" fmla="*/ 1 h 201"/>
                <a:gd name="T8" fmla="*/ 172 w 201"/>
                <a:gd name="T9" fmla="*/ 2 h 201"/>
                <a:gd name="T10" fmla="*/ 165 w 201"/>
                <a:gd name="T11" fmla="*/ 3 h 201"/>
                <a:gd name="T12" fmla="*/ 158 w 201"/>
                <a:gd name="T13" fmla="*/ 6 h 201"/>
                <a:gd name="T14" fmla="*/ 151 w 201"/>
                <a:gd name="T15" fmla="*/ 7 h 201"/>
                <a:gd name="T16" fmla="*/ 144 w 201"/>
                <a:gd name="T17" fmla="*/ 9 h 201"/>
                <a:gd name="T18" fmla="*/ 137 w 201"/>
                <a:gd name="T19" fmla="*/ 11 h 201"/>
                <a:gd name="T20" fmla="*/ 130 w 201"/>
                <a:gd name="T21" fmla="*/ 13 h 201"/>
                <a:gd name="T22" fmla="*/ 124 w 201"/>
                <a:gd name="T23" fmla="*/ 16 h 201"/>
                <a:gd name="T24" fmla="*/ 117 w 201"/>
                <a:gd name="T25" fmla="*/ 19 h 201"/>
                <a:gd name="T26" fmla="*/ 111 w 201"/>
                <a:gd name="T27" fmla="*/ 21 h 201"/>
                <a:gd name="T28" fmla="*/ 104 w 201"/>
                <a:gd name="T29" fmla="*/ 25 h 201"/>
                <a:gd name="T30" fmla="*/ 98 w 201"/>
                <a:gd name="T31" fmla="*/ 28 h 201"/>
                <a:gd name="T32" fmla="*/ 92 w 201"/>
                <a:gd name="T33" fmla="*/ 33 h 201"/>
                <a:gd name="T34" fmla="*/ 86 w 201"/>
                <a:gd name="T35" fmla="*/ 36 h 201"/>
                <a:gd name="T36" fmla="*/ 80 w 201"/>
                <a:gd name="T37" fmla="*/ 40 h 201"/>
                <a:gd name="T38" fmla="*/ 74 w 201"/>
                <a:gd name="T39" fmla="*/ 45 h 201"/>
                <a:gd name="T40" fmla="*/ 68 w 201"/>
                <a:gd name="T41" fmla="*/ 49 h 201"/>
                <a:gd name="T42" fmla="*/ 64 w 201"/>
                <a:gd name="T43" fmla="*/ 54 h 201"/>
                <a:gd name="T44" fmla="*/ 58 w 201"/>
                <a:gd name="T45" fmla="*/ 60 h 201"/>
                <a:gd name="T46" fmla="*/ 54 w 201"/>
                <a:gd name="T47" fmla="*/ 64 h 201"/>
                <a:gd name="T48" fmla="*/ 48 w 201"/>
                <a:gd name="T49" fmla="*/ 70 h 201"/>
                <a:gd name="T50" fmla="*/ 44 w 201"/>
                <a:gd name="T51" fmla="*/ 75 h 201"/>
                <a:gd name="T52" fmla="*/ 39 w 201"/>
                <a:gd name="T53" fmla="*/ 81 h 201"/>
                <a:gd name="T54" fmla="*/ 36 w 201"/>
                <a:gd name="T55" fmla="*/ 87 h 201"/>
                <a:gd name="T56" fmla="*/ 31 w 201"/>
                <a:gd name="T57" fmla="*/ 93 h 201"/>
                <a:gd name="T58" fmla="*/ 28 w 201"/>
                <a:gd name="T59" fmla="*/ 99 h 201"/>
                <a:gd name="T60" fmla="*/ 25 w 201"/>
                <a:gd name="T61" fmla="*/ 106 h 201"/>
                <a:gd name="T62" fmla="*/ 21 w 201"/>
                <a:gd name="T63" fmla="*/ 111 h 201"/>
                <a:gd name="T64" fmla="*/ 18 w 201"/>
                <a:gd name="T65" fmla="*/ 118 h 201"/>
                <a:gd name="T66" fmla="*/ 14 w 201"/>
                <a:gd name="T67" fmla="*/ 125 h 201"/>
                <a:gd name="T68" fmla="*/ 12 w 201"/>
                <a:gd name="T69" fmla="*/ 132 h 201"/>
                <a:gd name="T70" fmla="*/ 10 w 201"/>
                <a:gd name="T71" fmla="*/ 138 h 201"/>
                <a:gd name="T72" fmla="*/ 8 w 201"/>
                <a:gd name="T73" fmla="*/ 145 h 201"/>
                <a:gd name="T74" fmla="*/ 5 w 201"/>
                <a:gd name="T75" fmla="*/ 152 h 201"/>
                <a:gd name="T76" fmla="*/ 4 w 201"/>
                <a:gd name="T77" fmla="*/ 159 h 201"/>
                <a:gd name="T78" fmla="*/ 3 w 201"/>
                <a:gd name="T79" fmla="*/ 165 h 201"/>
                <a:gd name="T80" fmla="*/ 2 w 201"/>
                <a:gd name="T81" fmla="*/ 173 h 201"/>
                <a:gd name="T82" fmla="*/ 1 w 201"/>
                <a:gd name="T83" fmla="*/ 180 h 201"/>
                <a:gd name="T84" fmla="*/ 0 w 201"/>
                <a:gd name="T85" fmla="*/ 187 h 201"/>
                <a:gd name="T86" fmla="*/ 0 w 201"/>
                <a:gd name="T87" fmla="*/ 194 h 201"/>
                <a:gd name="T88" fmla="*/ 0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0"/>
                  </a:moveTo>
                  <a:lnTo>
                    <a:pt x="193" y="1"/>
                  </a:lnTo>
                  <a:lnTo>
                    <a:pt x="187" y="1"/>
                  </a:lnTo>
                  <a:lnTo>
                    <a:pt x="179" y="1"/>
                  </a:lnTo>
                  <a:lnTo>
                    <a:pt x="172" y="2"/>
                  </a:lnTo>
                  <a:lnTo>
                    <a:pt x="165" y="3"/>
                  </a:lnTo>
                  <a:lnTo>
                    <a:pt x="158" y="6"/>
                  </a:lnTo>
                  <a:lnTo>
                    <a:pt x="151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0" y="13"/>
                  </a:lnTo>
                  <a:lnTo>
                    <a:pt x="124" y="16"/>
                  </a:lnTo>
                  <a:lnTo>
                    <a:pt x="117" y="19"/>
                  </a:lnTo>
                  <a:lnTo>
                    <a:pt x="111" y="21"/>
                  </a:lnTo>
                  <a:lnTo>
                    <a:pt x="104" y="25"/>
                  </a:lnTo>
                  <a:lnTo>
                    <a:pt x="98" y="28"/>
                  </a:lnTo>
                  <a:lnTo>
                    <a:pt x="92" y="33"/>
                  </a:lnTo>
                  <a:lnTo>
                    <a:pt x="86" y="36"/>
                  </a:lnTo>
                  <a:lnTo>
                    <a:pt x="80" y="40"/>
                  </a:lnTo>
                  <a:lnTo>
                    <a:pt x="74" y="45"/>
                  </a:lnTo>
                  <a:lnTo>
                    <a:pt x="68" y="49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8" y="70"/>
                  </a:lnTo>
                  <a:lnTo>
                    <a:pt x="44" y="75"/>
                  </a:lnTo>
                  <a:lnTo>
                    <a:pt x="39" y="81"/>
                  </a:lnTo>
                  <a:lnTo>
                    <a:pt x="36" y="87"/>
                  </a:lnTo>
                  <a:lnTo>
                    <a:pt x="31" y="93"/>
                  </a:lnTo>
                  <a:lnTo>
                    <a:pt x="28" y="99"/>
                  </a:lnTo>
                  <a:lnTo>
                    <a:pt x="25" y="106"/>
                  </a:lnTo>
                  <a:lnTo>
                    <a:pt x="21" y="111"/>
                  </a:lnTo>
                  <a:lnTo>
                    <a:pt x="18" y="118"/>
                  </a:lnTo>
                  <a:lnTo>
                    <a:pt x="14" y="125"/>
                  </a:lnTo>
                  <a:lnTo>
                    <a:pt x="12" y="132"/>
                  </a:lnTo>
                  <a:lnTo>
                    <a:pt x="10" y="138"/>
                  </a:lnTo>
                  <a:lnTo>
                    <a:pt x="8" y="145"/>
                  </a:lnTo>
                  <a:lnTo>
                    <a:pt x="5" y="152"/>
                  </a:lnTo>
                  <a:lnTo>
                    <a:pt x="4" y="159"/>
                  </a:lnTo>
                  <a:lnTo>
                    <a:pt x="3" y="165"/>
                  </a:lnTo>
                  <a:lnTo>
                    <a:pt x="2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174" name="Freeform 6"/>
            <p:cNvSpPr>
              <a:spLocks/>
            </p:cNvSpPr>
            <p:nvPr/>
          </p:nvSpPr>
          <p:spPr bwMode="auto">
            <a:xfrm>
              <a:off x="4826" y="3249"/>
              <a:ext cx="37" cy="39"/>
            </a:xfrm>
            <a:custGeom>
              <a:avLst/>
              <a:gdLst>
                <a:gd name="T0" fmla="*/ 201 w 201"/>
                <a:gd name="T1" fmla="*/ 201 h 201"/>
                <a:gd name="T2" fmla="*/ 201 w 201"/>
                <a:gd name="T3" fmla="*/ 194 h 201"/>
                <a:gd name="T4" fmla="*/ 200 w 201"/>
                <a:gd name="T5" fmla="*/ 187 h 201"/>
                <a:gd name="T6" fmla="*/ 200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7 w 201"/>
                <a:gd name="T13" fmla="*/ 159 h 201"/>
                <a:gd name="T14" fmla="*/ 194 w 201"/>
                <a:gd name="T15" fmla="*/ 152 h 201"/>
                <a:gd name="T16" fmla="*/ 193 w 201"/>
                <a:gd name="T17" fmla="*/ 145 h 201"/>
                <a:gd name="T18" fmla="*/ 191 w 201"/>
                <a:gd name="T19" fmla="*/ 138 h 201"/>
                <a:gd name="T20" fmla="*/ 189 w 201"/>
                <a:gd name="T21" fmla="*/ 132 h 201"/>
                <a:gd name="T22" fmla="*/ 185 w 201"/>
                <a:gd name="T23" fmla="*/ 125 h 201"/>
                <a:gd name="T24" fmla="*/ 183 w 201"/>
                <a:gd name="T25" fmla="*/ 118 h 201"/>
                <a:gd name="T26" fmla="*/ 180 w 201"/>
                <a:gd name="T27" fmla="*/ 111 h 201"/>
                <a:gd name="T28" fmla="*/ 176 w 201"/>
                <a:gd name="T29" fmla="*/ 106 h 201"/>
                <a:gd name="T30" fmla="*/ 173 w 201"/>
                <a:gd name="T31" fmla="*/ 99 h 201"/>
                <a:gd name="T32" fmla="*/ 168 w 201"/>
                <a:gd name="T33" fmla="*/ 93 h 201"/>
                <a:gd name="T34" fmla="*/ 165 w 201"/>
                <a:gd name="T35" fmla="*/ 87 h 201"/>
                <a:gd name="T36" fmla="*/ 161 w 201"/>
                <a:gd name="T37" fmla="*/ 81 h 201"/>
                <a:gd name="T38" fmla="*/ 156 w 201"/>
                <a:gd name="T39" fmla="*/ 75 h 201"/>
                <a:gd name="T40" fmla="*/ 152 w 201"/>
                <a:gd name="T41" fmla="*/ 70 h 201"/>
                <a:gd name="T42" fmla="*/ 147 w 201"/>
                <a:gd name="T43" fmla="*/ 64 h 201"/>
                <a:gd name="T44" fmla="*/ 141 w 201"/>
                <a:gd name="T45" fmla="*/ 60 h 201"/>
                <a:gd name="T46" fmla="*/ 137 w 201"/>
                <a:gd name="T47" fmla="*/ 54 h 201"/>
                <a:gd name="T48" fmla="*/ 131 w 201"/>
                <a:gd name="T49" fmla="*/ 49 h 201"/>
                <a:gd name="T50" fmla="*/ 126 w 201"/>
                <a:gd name="T51" fmla="*/ 45 h 201"/>
                <a:gd name="T52" fmla="*/ 120 w 201"/>
                <a:gd name="T53" fmla="*/ 40 h 201"/>
                <a:gd name="T54" fmla="*/ 114 w 201"/>
                <a:gd name="T55" fmla="*/ 36 h 201"/>
                <a:gd name="T56" fmla="*/ 109 w 201"/>
                <a:gd name="T57" fmla="*/ 33 h 201"/>
                <a:gd name="T58" fmla="*/ 102 w 201"/>
                <a:gd name="T59" fmla="*/ 28 h 201"/>
                <a:gd name="T60" fmla="*/ 96 w 201"/>
                <a:gd name="T61" fmla="*/ 25 h 201"/>
                <a:gd name="T62" fmla="*/ 90 w 201"/>
                <a:gd name="T63" fmla="*/ 21 h 201"/>
                <a:gd name="T64" fmla="*/ 83 w 201"/>
                <a:gd name="T65" fmla="*/ 19 h 201"/>
                <a:gd name="T66" fmla="*/ 76 w 201"/>
                <a:gd name="T67" fmla="*/ 16 h 201"/>
                <a:gd name="T68" fmla="*/ 71 w 201"/>
                <a:gd name="T69" fmla="*/ 13 h 201"/>
                <a:gd name="T70" fmla="*/ 64 w 201"/>
                <a:gd name="T71" fmla="*/ 11 h 201"/>
                <a:gd name="T72" fmla="*/ 56 w 201"/>
                <a:gd name="T73" fmla="*/ 9 h 201"/>
                <a:gd name="T74" fmla="*/ 49 w 201"/>
                <a:gd name="T75" fmla="*/ 7 h 201"/>
                <a:gd name="T76" fmla="*/ 42 w 201"/>
                <a:gd name="T77" fmla="*/ 6 h 201"/>
                <a:gd name="T78" fmla="*/ 36 w 201"/>
                <a:gd name="T79" fmla="*/ 3 h 201"/>
                <a:gd name="T80" fmla="*/ 29 w 201"/>
                <a:gd name="T81" fmla="*/ 2 h 201"/>
                <a:gd name="T82" fmla="*/ 21 w 201"/>
                <a:gd name="T83" fmla="*/ 1 h 201"/>
                <a:gd name="T84" fmla="*/ 14 w 201"/>
                <a:gd name="T85" fmla="*/ 1 h 201"/>
                <a:gd name="T86" fmla="*/ 6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1" y="194"/>
                  </a:lnTo>
                  <a:lnTo>
                    <a:pt x="200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4" y="152"/>
                  </a:lnTo>
                  <a:lnTo>
                    <a:pt x="193" y="145"/>
                  </a:lnTo>
                  <a:lnTo>
                    <a:pt x="191" y="138"/>
                  </a:lnTo>
                  <a:lnTo>
                    <a:pt x="189" y="132"/>
                  </a:lnTo>
                  <a:lnTo>
                    <a:pt x="185" y="125"/>
                  </a:lnTo>
                  <a:lnTo>
                    <a:pt x="183" y="118"/>
                  </a:lnTo>
                  <a:lnTo>
                    <a:pt x="180" y="111"/>
                  </a:lnTo>
                  <a:lnTo>
                    <a:pt x="176" y="106"/>
                  </a:lnTo>
                  <a:lnTo>
                    <a:pt x="173" y="99"/>
                  </a:lnTo>
                  <a:lnTo>
                    <a:pt x="168" y="93"/>
                  </a:lnTo>
                  <a:lnTo>
                    <a:pt x="165" y="87"/>
                  </a:lnTo>
                  <a:lnTo>
                    <a:pt x="161" y="81"/>
                  </a:lnTo>
                  <a:lnTo>
                    <a:pt x="156" y="75"/>
                  </a:lnTo>
                  <a:lnTo>
                    <a:pt x="152" y="70"/>
                  </a:lnTo>
                  <a:lnTo>
                    <a:pt x="147" y="64"/>
                  </a:lnTo>
                  <a:lnTo>
                    <a:pt x="141" y="60"/>
                  </a:lnTo>
                  <a:lnTo>
                    <a:pt x="137" y="54"/>
                  </a:lnTo>
                  <a:lnTo>
                    <a:pt x="131" y="49"/>
                  </a:lnTo>
                  <a:lnTo>
                    <a:pt x="126" y="45"/>
                  </a:lnTo>
                  <a:lnTo>
                    <a:pt x="120" y="40"/>
                  </a:lnTo>
                  <a:lnTo>
                    <a:pt x="114" y="36"/>
                  </a:lnTo>
                  <a:lnTo>
                    <a:pt x="109" y="33"/>
                  </a:lnTo>
                  <a:lnTo>
                    <a:pt x="102" y="28"/>
                  </a:lnTo>
                  <a:lnTo>
                    <a:pt x="96" y="25"/>
                  </a:lnTo>
                  <a:lnTo>
                    <a:pt x="90" y="21"/>
                  </a:lnTo>
                  <a:lnTo>
                    <a:pt x="83" y="19"/>
                  </a:lnTo>
                  <a:lnTo>
                    <a:pt x="76" y="16"/>
                  </a:lnTo>
                  <a:lnTo>
                    <a:pt x="71" y="13"/>
                  </a:lnTo>
                  <a:lnTo>
                    <a:pt x="64" y="11"/>
                  </a:lnTo>
                  <a:lnTo>
                    <a:pt x="56" y="9"/>
                  </a:lnTo>
                  <a:lnTo>
                    <a:pt x="49" y="7"/>
                  </a:lnTo>
                  <a:lnTo>
                    <a:pt x="42" y="6"/>
                  </a:lnTo>
                  <a:lnTo>
                    <a:pt x="36" y="3"/>
                  </a:lnTo>
                  <a:lnTo>
                    <a:pt x="29" y="2"/>
                  </a:lnTo>
                  <a:lnTo>
                    <a:pt x="21" y="1"/>
                  </a:lnTo>
                  <a:lnTo>
                    <a:pt x="14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175" name="Freeform 7"/>
            <p:cNvSpPr>
              <a:spLocks/>
            </p:cNvSpPr>
            <p:nvPr/>
          </p:nvSpPr>
          <p:spPr bwMode="auto">
            <a:xfrm>
              <a:off x="4919" y="3155"/>
              <a:ext cx="37" cy="39"/>
            </a:xfrm>
            <a:custGeom>
              <a:avLst/>
              <a:gdLst>
                <a:gd name="T0" fmla="*/ 0 w 202"/>
                <a:gd name="T1" fmla="*/ 201 h 201"/>
                <a:gd name="T2" fmla="*/ 7 w 202"/>
                <a:gd name="T3" fmla="*/ 201 h 201"/>
                <a:gd name="T4" fmla="*/ 15 w 202"/>
                <a:gd name="T5" fmla="*/ 201 h 201"/>
                <a:gd name="T6" fmla="*/ 22 w 202"/>
                <a:gd name="T7" fmla="*/ 200 h 201"/>
                <a:gd name="T8" fmla="*/ 30 w 202"/>
                <a:gd name="T9" fmla="*/ 199 h 201"/>
                <a:gd name="T10" fmla="*/ 36 w 202"/>
                <a:gd name="T11" fmla="*/ 198 h 201"/>
                <a:gd name="T12" fmla="*/ 43 w 202"/>
                <a:gd name="T13" fmla="*/ 197 h 201"/>
                <a:gd name="T14" fmla="*/ 50 w 202"/>
                <a:gd name="T15" fmla="*/ 196 h 201"/>
                <a:gd name="T16" fmla="*/ 57 w 202"/>
                <a:gd name="T17" fmla="*/ 193 h 201"/>
                <a:gd name="T18" fmla="*/ 65 w 202"/>
                <a:gd name="T19" fmla="*/ 191 h 201"/>
                <a:gd name="T20" fmla="*/ 71 w 202"/>
                <a:gd name="T21" fmla="*/ 189 h 201"/>
                <a:gd name="T22" fmla="*/ 77 w 202"/>
                <a:gd name="T23" fmla="*/ 186 h 201"/>
                <a:gd name="T24" fmla="*/ 84 w 202"/>
                <a:gd name="T25" fmla="*/ 183 h 201"/>
                <a:gd name="T26" fmla="*/ 91 w 202"/>
                <a:gd name="T27" fmla="*/ 180 h 201"/>
                <a:gd name="T28" fmla="*/ 97 w 202"/>
                <a:gd name="T29" fmla="*/ 177 h 201"/>
                <a:gd name="T30" fmla="*/ 103 w 202"/>
                <a:gd name="T31" fmla="*/ 173 h 201"/>
                <a:gd name="T32" fmla="*/ 110 w 202"/>
                <a:gd name="T33" fmla="*/ 170 h 201"/>
                <a:gd name="T34" fmla="*/ 115 w 202"/>
                <a:gd name="T35" fmla="*/ 165 h 201"/>
                <a:gd name="T36" fmla="*/ 121 w 202"/>
                <a:gd name="T37" fmla="*/ 161 h 201"/>
                <a:gd name="T38" fmla="*/ 127 w 202"/>
                <a:gd name="T39" fmla="*/ 158 h 201"/>
                <a:gd name="T40" fmla="*/ 132 w 202"/>
                <a:gd name="T41" fmla="*/ 152 h 201"/>
                <a:gd name="T42" fmla="*/ 138 w 202"/>
                <a:gd name="T43" fmla="*/ 147 h 201"/>
                <a:gd name="T44" fmla="*/ 142 w 202"/>
                <a:gd name="T45" fmla="*/ 143 h 201"/>
                <a:gd name="T46" fmla="*/ 148 w 202"/>
                <a:gd name="T47" fmla="*/ 137 h 201"/>
                <a:gd name="T48" fmla="*/ 152 w 202"/>
                <a:gd name="T49" fmla="*/ 132 h 201"/>
                <a:gd name="T50" fmla="*/ 157 w 202"/>
                <a:gd name="T51" fmla="*/ 126 h 201"/>
                <a:gd name="T52" fmla="*/ 161 w 202"/>
                <a:gd name="T53" fmla="*/ 120 h 201"/>
                <a:gd name="T54" fmla="*/ 166 w 202"/>
                <a:gd name="T55" fmla="*/ 115 h 201"/>
                <a:gd name="T56" fmla="*/ 169 w 202"/>
                <a:gd name="T57" fmla="*/ 109 h 201"/>
                <a:gd name="T58" fmla="*/ 174 w 202"/>
                <a:gd name="T59" fmla="*/ 104 h 201"/>
                <a:gd name="T60" fmla="*/ 177 w 202"/>
                <a:gd name="T61" fmla="*/ 97 h 201"/>
                <a:gd name="T62" fmla="*/ 181 w 202"/>
                <a:gd name="T63" fmla="*/ 90 h 201"/>
                <a:gd name="T64" fmla="*/ 184 w 202"/>
                <a:gd name="T65" fmla="*/ 84 h 201"/>
                <a:gd name="T66" fmla="*/ 186 w 202"/>
                <a:gd name="T67" fmla="*/ 78 h 201"/>
                <a:gd name="T68" fmla="*/ 190 w 202"/>
                <a:gd name="T69" fmla="*/ 71 h 201"/>
                <a:gd name="T70" fmla="*/ 192 w 202"/>
                <a:gd name="T71" fmla="*/ 64 h 201"/>
                <a:gd name="T72" fmla="*/ 194 w 202"/>
                <a:gd name="T73" fmla="*/ 57 h 201"/>
                <a:gd name="T74" fmla="*/ 195 w 202"/>
                <a:gd name="T75" fmla="*/ 51 h 201"/>
                <a:gd name="T76" fmla="*/ 197 w 202"/>
                <a:gd name="T77" fmla="*/ 43 h 201"/>
                <a:gd name="T78" fmla="*/ 199 w 202"/>
                <a:gd name="T79" fmla="*/ 36 h 201"/>
                <a:gd name="T80" fmla="*/ 200 w 202"/>
                <a:gd name="T81" fmla="*/ 29 h 201"/>
                <a:gd name="T82" fmla="*/ 201 w 202"/>
                <a:gd name="T83" fmla="*/ 21 h 201"/>
                <a:gd name="T84" fmla="*/ 201 w 202"/>
                <a:gd name="T85" fmla="*/ 15 h 201"/>
                <a:gd name="T86" fmla="*/ 202 w 202"/>
                <a:gd name="T87" fmla="*/ 8 h 201"/>
                <a:gd name="T88" fmla="*/ 202 w 202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201"/>
                  </a:moveTo>
                  <a:lnTo>
                    <a:pt x="7" y="201"/>
                  </a:lnTo>
                  <a:lnTo>
                    <a:pt x="15" y="201"/>
                  </a:lnTo>
                  <a:lnTo>
                    <a:pt x="22" y="200"/>
                  </a:lnTo>
                  <a:lnTo>
                    <a:pt x="30" y="199"/>
                  </a:lnTo>
                  <a:lnTo>
                    <a:pt x="36" y="198"/>
                  </a:lnTo>
                  <a:lnTo>
                    <a:pt x="43" y="197"/>
                  </a:lnTo>
                  <a:lnTo>
                    <a:pt x="50" y="196"/>
                  </a:lnTo>
                  <a:lnTo>
                    <a:pt x="57" y="193"/>
                  </a:lnTo>
                  <a:lnTo>
                    <a:pt x="65" y="191"/>
                  </a:lnTo>
                  <a:lnTo>
                    <a:pt x="71" y="189"/>
                  </a:lnTo>
                  <a:lnTo>
                    <a:pt x="77" y="186"/>
                  </a:lnTo>
                  <a:lnTo>
                    <a:pt x="84" y="183"/>
                  </a:lnTo>
                  <a:lnTo>
                    <a:pt x="91" y="180"/>
                  </a:lnTo>
                  <a:lnTo>
                    <a:pt x="97" y="177"/>
                  </a:lnTo>
                  <a:lnTo>
                    <a:pt x="103" y="173"/>
                  </a:lnTo>
                  <a:lnTo>
                    <a:pt x="110" y="170"/>
                  </a:lnTo>
                  <a:lnTo>
                    <a:pt x="115" y="165"/>
                  </a:lnTo>
                  <a:lnTo>
                    <a:pt x="121" y="161"/>
                  </a:lnTo>
                  <a:lnTo>
                    <a:pt x="127" y="158"/>
                  </a:lnTo>
                  <a:lnTo>
                    <a:pt x="132" y="152"/>
                  </a:lnTo>
                  <a:lnTo>
                    <a:pt x="138" y="147"/>
                  </a:lnTo>
                  <a:lnTo>
                    <a:pt x="142" y="143"/>
                  </a:lnTo>
                  <a:lnTo>
                    <a:pt x="148" y="137"/>
                  </a:lnTo>
                  <a:lnTo>
                    <a:pt x="152" y="132"/>
                  </a:lnTo>
                  <a:lnTo>
                    <a:pt x="157" y="126"/>
                  </a:lnTo>
                  <a:lnTo>
                    <a:pt x="161" y="120"/>
                  </a:lnTo>
                  <a:lnTo>
                    <a:pt x="166" y="115"/>
                  </a:lnTo>
                  <a:lnTo>
                    <a:pt x="169" y="109"/>
                  </a:lnTo>
                  <a:lnTo>
                    <a:pt x="174" y="104"/>
                  </a:lnTo>
                  <a:lnTo>
                    <a:pt x="177" y="97"/>
                  </a:lnTo>
                  <a:lnTo>
                    <a:pt x="181" y="90"/>
                  </a:lnTo>
                  <a:lnTo>
                    <a:pt x="184" y="84"/>
                  </a:lnTo>
                  <a:lnTo>
                    <a:pt x="186" y="78"/>
                  </a:lnTo>
                  <a:lnTo>
                    <a:pt x="190" y="71"/>
                  </a:lnTo>
                  <a:lnTo>
                    <a:pt x="192" y="64"/>
                  </a:lnTo>
                  <a:lnTo>
                    <a:pt x="194" y="57"/>
                  </a:lnTo>
                  <a:lnTo>
                    <a:pt x="195" y="51"/>
                  </a:lnTo>
                  <a:lnTo>
                    <a:pt x="197" y="43"/>
                  </a:lnTo>
                  <a:lnTo>
                    <a:pt x="199" y="36"/>
                  </a:lnTo>
                  <a:lnTo>
                    <a:pt x="200" y="29"/>
                  </a:lnTo>
                  <a:lnTo>
                    <a:pt x="201" y="21"/>
                  </a:lnTo>
                  <a:lnTo>
                    <a:pt x="201" y="15"/>
                  </a:lnTo>
                  <a:lnTo>
                    <a:pt x="202" y="8"/>
                  </a:lnTo>
                  <a:lnTo>
                    <a:pt x="20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176" name="Line 8"/>
            <p:cNvSpPr>
              <a:spLocks noChangeShapeType="1"/>
            </p:cNvSpPr>
            <p:nvPr/>
          </p:nvSpPr>
          <p:spPr bwMode="auto">
            <a:xfrm flipH="1">
              <a:off x="4803" y="3138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177" name="Freeform 9"/>
            <p:cNvSpPr>
              <a:spLocks/>
            </p:cNvSpPr>
            <p:nvPr/>
          </p:nvSpPr>
          <p:spPr bwMode="auto">
            <a:xfrm>
              <a:off x="4803" y="3173"/>
              <a:ext cx="38" cy="40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1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1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178" name="Line 10"/>
            <p:cNvSpPr>
              <a:spLocks noChangeShapeType="1"/>
            </p:cNvSpPr>
            <p:nvPr/>
          </p:nvSpPr>
          <p:spPr bwMode="auto">
            <a:xfrm>
              <a:off x="4876" y="3129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179" name="Freeform 11"/>
            <p:cNvSpPr>
              <a:spLocks/>
            </p:cNvSpPr>
            <p:nvPr/>
          </p:nvSpPr>
          <p:spPr bwMode="auto">
            <a:xfrm>
              <a:off x="4910" y="3164"/>
              <a:ext cx="39" cy="40"/>
            </a:xfrm>
            <a:custGeom>
              <a:avLst/>
              <a:gdLst>
                <a:gd name="T0" fmla="*/ 80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0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180" name="Freeform 12"/>
            <p:cNvSpPr>
              <a:spLocks/>
            </p:cNvSpPr>
            <p:nvPr/>
          </p:nvSpPr>
          <p:spPr bwMode="auto">
            <a:xfrm>
              <a:off x="4743" y="322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181" name="Freeform 13"/>
            <p:cNvSpPr>
              <a:spLocks/>
            </p:cNvSpPr>
            <p:nvPr/>
          </p:nvSpPr>
          <p:spPr bwMode="auto">
            <a:xfrm>
              <a:off x="4740" y="3216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182" name="Freeform 14"/>
            <p:cNvSpPr>
              <a:spLocks/>
            </p:cNvSpPr>
            <p:nvPr/>
          </p:nvSpPr>
          <p:spPr bwMode="auto">
            <a:xfrm>
              <a:off x="4902" y="322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183" name="Freeform 15"/>
            <p:cNvSpPr>
              <a:spLocks/>
            </p:cNvSpPr>
            <p:nvPr/>
          </p:nvSpPr>
          <p:spPr bwMode="auto">
            <a:xfrm>
              <a:off x="4908" y="3216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7184" name="Group 16"/>
          <p:cNvGrpSpPr>
            <a:grpSpLocks/>
          </p:cNvGrpSpPr>
          <p:nvPr/>
        </p:nvGrpSpPr>
        <p:grpSpPr bwMode="auto">
          <a:xfrm>
            <a:off x="3130550" y="3114675"/>
            <a:ext cx="382588" cy="268288"/>
            <a:chOff x="4740" y="3129"/>
            <a:chExt cx="275" cy="203"/>
          </a:xfrm>
        </p:grpSpPr>
        <p:sp>
          <p:nvSpPr>
            <p:cNvPr id="647185" name="Freeform 17"/>
            <p:cNvSpPr>
              <a:spLocks/>
            </p:cNvSpPr>
            <p:nvPr/>
          </p:nvSpPr>
          <p:spPr bwMode="auto">
            <a:xfrm>
              <a:off x="4889" y="3249"/>
              <a:ext cx="37" cy="39"/>
            </a:xfrm>
            <a:custGeom>
              <a:avLst/>
              <a:gdLst>
                <a:gd name="T0" fmla="*/ 201 w 201"/>
                <a:gd name="T1" fmla="*/ 0 h 201"/>
                <a:gd name="T2" fmla="*/ 193 w 201"/>
                <a:gd name="T3" fmla="*/ 1 h 201"/>
                <a:gd name="T4" fmla="*/ 187 w 201"/>
                <a:gd name="T5" fmla="*/ 1 h 201"/>
                <a:gd name="T6" fmla="*/ 179 w 201"/>
                <a:gd name="T7" fmla="*/ 1 h 201"/>
                <a:gd name="T8" fmla="*/ 172 w 201"/>
                <a:gd name="T9" fmla="*/ 2 h 201"/>
                <a:gd name="T10" fmla="*/ 165 w 201"/>
                <a:gd name="T11" fmla="*/ 3 h 201"/>
                <a:gd name="T12" fmla="*/ 158 w 201"/>
                <a:gd name="T13" fmla="*/ 6 h 201"/>
                <a:gd name="T14" fmla="*/ 151 w 201"/>
                <a:gd name="T15" fmla="*/ 7 h 201"/>
                <a:gd name="T16" fmla="*/ 144 w 201"/>
                <a:gd name="T17" fmla="*/ 9 h 201"/>
                <a:gd name="T18" fmla="*/ 137 w 201"/>
                <a:gd name="T19" fmla="*/ 11 h 201"/>
                <a:gd name="T20" fmla="*/ 130 w 201"/>
                <a:gd name="T21" fmla="*/ 13 h 201"/>
                <a:gd name="T22" fmla="*/ 124 w 201"/>
                <a:gd name="T23" fmla="*/ 16 h 201"/>
                <a:gd name="T24" fmla="*/ 117 w 201"/>
                <a:gd name="T25" fmla="*/ 19 h 201"/>
                <a:gd name="T26" fmla="*/ 111 w 201"/>
                <a:gd name="T27" fmla="*/ 21 h 201"/>
                <a:gd name="T28" fmla="*/ 104 w 201"/>
                <a:gd name="T29" fmla="*/ 25 h 201"/>
                <a:gd name="T30" fmla="*/ 98 w 201"/>
                <a:gd name="T31" fmla="*/ 28 h 201"/>
                <a:gd name="T32" fmla="*/ 92 w 201"/>
                <a:gd name="T33" fmla="*/ 33 h 201"/>
                <a:gd name="T34" fmla="*/ 86 w 201"/>
                <a:gd name="T35" fmla="*/ 36 h 201"/>
                <a:gd name="T36" fmla="*/ 80 w 201"/>
                <a:gd name="T37" fmla="*/ 40 h 201"/>
                <a:gd name="T38" fmla="*/ 74 w 201"/>
                <a:gd name="T39" fmla="*/ 45 h 201"/>
                <a:gd name="T40" fmla="*/ 68 w 201"/>
                <a:gd name="T41" fmla="*/ 49 h 201"/>
                <a:gd name="T42" fmla="*/ 64 w 201"/>
                <a:gd name="T43" fmla="*/ 54 h 201"/>
                <a:gd name="T44" fmla="*/ 58 w 201"/>
                <a:gd name="T45" fmla="*/ 60 h 201"/>
                <a:gd name="T46" fmla="*/ 54 w 201"/>
                <a:gd name="T47" fmla="*/ 64 h 201"/>
                <a:gd name="T48" fmla="*/ 48 w 201"/>
                <a:gd name="T49" fmla="*/ 70 h 201"/>
                <a:gd name="T50" fmla="*/ 44 w 201"/>
                <a:gd name="T51" fmla="*/ 75 h 201"/>
                <a:gd name="T52" fmla="*/ 39 w 201"/>
                <a:gd name="T53" fmla="*/ 81 h 201"/>
                <a:gd name="T54" fmla="*/ 36 w 201"/>
                <a:gd name="T55" fmla="*/ 87 h 201"/>
                <a:gd name="T56" fmla="*/ 31 w 201"/>
                <a:gd name="T57" fmla="*/ 93 h 201"/>
                <a:gd name="T58" fmla="*/ 28 w 201"/>
                <a:gd name="T59" fmla="*/ 99 h 201"/>
                <a:gd name="T60" fmla="*/ 25 w 201"/>
                <a:gd name="T61" fmla="*/ 106 h 201"/>
                <a:gd name="T62" fmla="*/ 21 w 201"/>
                <a:gd name="T63" fmla="*/ 111 h 201"/>
                <a:gd name="T64" fmla="*/ 18 w 201"/>
                <a:gd name="T65" fmla="*/ 118 h 201"/>
                <a:gd name="T66" fmla="*/ 14 w 201"/>
                <a:gd name="T67" fmla="*/ 125 h 201"/>
                <a:gd name="T68" fmla="*/ 12 w 201"/>
                <a:gd name="T69" fmla="*/ 132 h 201"/>
                <a:gd name="T70" fmla="*/ 10 w 201"/>
                <a:gd name="T71" fmla="*/ 138 h 201"/>
                <a:gd name="T72" fmla="*/ 8 w 201"/>
                <a:gd name="T73" fmla="*/ 145 h 201"/>
                <a:gd name="T74" fmla="*/ 5 w 201"/>
                <a:gd name="T75" fmla="*/ 152 h 201"/>
                <a:gd name="T76" fmla="*/ 4 w 201"/>
                <a:gd name="T77" fmla="*/ 159 h 201"/>
                <a:gd name="T78" fmla="*/ 3 w 201"/>
                <a:gd name="T79" fmla="*/ 165 h 201"/>
                <a:gd name="T80" fmla="*/ 2 w 201"/>
                <a:gd name="T81" fmla="*/ 173 h 201"/>
                <a:gd name="T82" fmla="*/ 1 w 201"/>
                <a:gd name="T83" fmla="*/ 180 h 201"/>
                <a:gd name="T84" fmla="*/ 0 w 201"/>
                <a:gd name="T85" fmla="*/ 187 h 201"/>
                <a:gd name="T86" fmla="*/ 0 w 201"/>
                <a:gd name="T87" fmla="*/ 194 h 201"/>
                <a:gd name="T88" fmla="*/ 0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0"/>
                  </a:moveTo>
                  <a:lnTo>
                    <a:pt x="193" y="1"/>
                  </a:lnTo>
                  <a:lnTo>
                    <a:pt x="187" y="1"/>
                  </a:lnTo>
                  <a:lnTo>
                    <a:pt x="179" y="1"/>
                  </a:lnTo>
                  <a:lnTo>
                    <a:pt x="172" y="2"/>
                  </a:lnTo>
                  <a:lnTo>
                    <a:pt x="165" y="3"/>
                  </a:lnTo>
                  <a:lnTo>
                    <a:pt x="158" y="6"/>
                  </a:lnTo>
                  <a:lnTo>
                    <a:pt x="151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0" y="13"/>
                  </a:lnTo>
                  <a:lnTo>
                    <a:pt x="124" y="16"/>
                  </a:lnTo>
                  <a:lnTo>
                    <a:pt x="117" y="19"/>
                  </a:lnTo>
                  <a:lnTo>
                    <a:pt x="111" y="21"/>
                  </a:lnTo>
                  <a:lnTo>
                    <a:pt x="104" y="25"/>
                  </a:lnTo>
                  <a:lnTo>
                    <a:pt x="98" y="28"/>
                  </a:lnTo>
                  <a:lnTo>
                    <a:pt x="92" y="33"/>
                  </a:lnTo>
                  <a:lnTo>
                    <a:pt x="86" y="36"/>
                  </a:lnTo>
                  <a:lnTo>
                    <a:pt x="80" y="40"/>
                  </a:lnTo>
                  <a:lnTo>
                    <a:pt x="74" y="45"/>
                  </a:lnTo>
                  <a:lnTo>
                    <a:pt x="68" y="49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8" y="70"/>
                  </a:lnTo>
                  <a:lnTo>
                    <a:pt x="44" y="75"/>
                  </a:lnTo>
                  <a:lnTo>
                    <a:pt x="39" y="81"/>
                  </a:lnTo>
                  <a:lnTo>
                    <a:pt x="36" y="87"/>
                  </a:lnTo>
                  <a:lnTo>
                    <a:pt x="31" y="93"/>
                  </a:lnTo>
                  <a:lnTo>
                    <a:pt x="28" y="99"/>
                  </a:lnTo>
                  <a:lnTo>
                    <a:pt x="25" y="106"/>
                  </a:lnTo>
                  <a:lnTo>
                    <a:pt x="21" y="111"/>
                  </a:lnTo>
                  <a:lnTo>
                    <a:pt x="18" y="118"/>
                  </a:lnTo>
                  <a:lnTo>
                    <a:pt x="14" y="125"/>
                  </a:lnTo>
                  <a:lnTo>
                    <a:pt x="12" y="132"/>
                  </a:lnTo>
                  <a:lnTo>
                    <a:pt x="10" y="138"/>
                  </a:lnTo>
                  <a:lnTo>
                    <a:pt x="8" y="145"/>
                  </a:lnTo>
                  <a:lnTo>
                    <a:pt x="5" y="152"/>
                  </a:lnTo>
                  <a:lnTo>
                    <a:pt x="4" y="159"/>
                  </a:lnTo>
                  <a:lnTo>
                    <a:pt x="3" y="165"/>
                  </a:lnTo>
                  <a:lnTo>
                    <a:pt x="2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186" name="Freeform 18"/>
            <p:cNvSpPr>
              <a:spLocks/>
            </p:cNvSpPr>
            <p:nvPr/>
          </p:nvSpPr>
          <p:spPr bwMode="auto">
            <a:xfrm>
              <a:off x="4826" y="3249"/>
              <a:ext cx="37" cy="39"/>
            </a:xfrm>
            <a:custGeom>
              <a:avLst/>
              <a:gdLst>
                <a:gd name="T0" fmla="*/ 201 w 201"/>
                <a:gd name="T1" fmla="*/ 201 h 201"/>
                <a:gd name="T2" fmla="*/ 201 w 201"/>
                <a:gd name="T3" fmla="*/ 194 h 201"/>
                <a:gd name="T4" fmla="*/ 200 w 201"/>
                <a:gd name="T5" fmla="*/ 187 h 201"/>
                <a:gd name="T6" fmla="*/ 200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7 w 201"/>
                <a:gd name="T13" fmla="*/ 159 h 201"/>
                <a:gd name="T14" fmla="*/ 194 w 201"/>
                <a:gd name="T15" fmla="*/ 152 h 201"/>
                <a:gd name="T16" fmla="*/ 193 w 201"/>
                <a:gd name="T17" fmla="*/ 145 h 201"/>
                <a:gd name="T18" fmla="*/ 191 w 201"/>
                <a:gd name="T19" fmla="*/ 138 h 201"/>
                <a:gd name="T20" fmla="*/ 189 w 201"/>
                <a:gd name="T21" fmla="*/ 132 h 201"/>
                <a:gd name="T22" fmla="*/ 185 w 201"/>
                <a:gd name="T23" fmla="*/ 125 h 201"/>
                <a:gd name="T24" fmla="*/ 183 w 201"/>
                <a:gd name="T25" fmla="*/ 118 h 201"/>
                <a:gd name="T26" fmla="*/ 180 w 201"/>
                <a:gd name="T27" fmla="*/ 111 h 201"/>
                <a:gd name="T28" fmla="*/ 176 w 201"/>
                <a:gd name="T29" fmla="*/ 106 h 201"/>
                <a:gd name="T30" fmla="*/ 173 w 201"/>
                <a:gd name="T31" fmla="*/ 99 h 201"/>
                <a:gd name="T32" fmla="*/ 168 w 201"/>
                <a:gd name="T33" fmla="*/ 93 h 201"/>
                <a:gd name="T34" fmla="*/ 165 w 201"/>
                <a:gd name="T35" fmla="*/ 87 h 201"/>
                <a:gd name="T36" fmla="*/ 161 w 201"/>
                <a:gd name="T37" fmla="*/ 81 h 201"/>
                <a:gd name="T38" fmla="*/ 156 w 201"/>
                <a:gd name="T39" fmla="*/ 75 h 201"/>
                <a:gd name="T40" fmla="*/ 152 w 201"/>
                <a:gd name="T41" fmla="*/ 70 h 201"/>
                <a:gd name="T42" fmla="*/ 147 w 201"/>
                <a:gd name="T43" fmla="*/ 64 h 201"/>
                <a:gd name="T44" fmla="*/ 141 w 201"/>
                <a:gd name="T45" fmla="*/ 60 h 201"/>
                <a:gd name="T46" fmla="*/ 137 w 201"/>
                <a:gd name="T47" fmla="*/ 54 h 201"/>
                <a:gd name="T48" fmla="*/ 131 w 201"/>
                <a:gd name="T49" fmla="*/ 49 h 201"/>
                <a:gd name="T50" fmla="*/ 126 w 201"/>
                <a:gd name="T51" fmla="*/ 45 h 201"/>
                <a:gd name="T52" fmla="*/ 120 w 201"/>
                <a:gd name="T53" fmla="*/ 40 h 201"/>
                <a:gd name="T54" fmla="*/ 114 w 201"/>
                <a:gd name="T55" fmla="*/ 36 h 201"/>
                <a:gd name="T56" fmla="*/ 109 w 201"/>
                <a:gd name="T57" fmla="*/ 33 h 201"/>
                <a:gd name="T58" fmla="*/ 102 w 201"/>
                <a:gd name="T59" fmla="*/ 28 h 201"/>
                <a:gd name="T60" fmla="*/ 96 w 201"/>
                <a:gd name="T61" fmla="*/ 25 h 201"/>
                <a:gd name="T62" fmla="*/ 90 w 201"/>
                <a:gd name="T63" fmla="*/ 21 h 201"/>
                <a:gd name="T64" fmla="*/ 83 w 201"/>
                <a:gd name="T65" fmla="*/ 19 h 201"/>
                <a:gd name="T66" fmla="*/ 76 w 201"/>
                <a:gd name="T67" fmla="*/ 16 h 201"/>
                <a:gd name="T68" fmla="*/ 71 w 201"/>
                <a:gd name="T69" fmla="*/ 13 h 201"/>
                <a:gd name="T70" fmla="*/ 64 w 201"/>
                <a:gd name="T71" fmla="*/ 11 h 201"/>
                <a:gd name="T72" fmla="*/ 56 w 201"/>
                <a:gd name="T73" fmla="*/ 9 h 201"/>
                <a:gd name="T74" fmla="*/ 49 w 201"/>
                <a:gd name="T75" fmla="*/ 7 h 201"/>
                <a:gd name="T76" fmla="*/ 42 w 201"/>
                <a:gd name="T77" fmla="*/ 6 h 201"/>
                <a:gd name="T78" fmla="*/ 36 w 201"/>
                <a:gd name="T79" fmla="*/ 3 h 201"/>
                <a:gd name="T80" fmla="*/ 29 w 201"/>
                <a:gd name="T81" fmla="*/ 2 h 201"/>
                <a:gd name="T82" fmla="*/ 21 w 201"/>
                <a:gd name="T83" fmla="*/ 1 h 201"/>
                <a:gd name="T84" fmla="*/ 14 w 201"/>
                <a:gd name="T85" fmla="*/ 1 h 201"/>
                <a:gd name="T86" fmla="*/ 6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1" y="194"/>
                  </a:lnTo>
                  <a:lnTo>
                    <a:pt x="200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4" y="152"/>
                  </a:lnTo>
                  <a:lnTo>
                    <a:pt x="193" y="145"/>
                  </a:lnTo>
                  <a:lnTo>
                    <a:pt x="191" y="138"/>
                  </a:lnTo>
                  <a:lnTo>
                    <a:pt x="189" y="132"/>
                  </a:lnTo>
                  <a:lnTo>
                    <a:pt x="185" y="125"/>
                  </a:lnTo>
                  <a:lnTo>
                    <a:pt x="183" y="118"/>
                  </a:lnTo>
                  <a:lnTo>
                    <a:pt x="180" y="111"/>
                  </a:lnTo>
                  <a:lnTo>
                    <a:pt x="176" y="106"/>
                  </a:lnTo>
                  <a:lnTo>
                    <a:pt x="173" y="99"/>
                  </a:lnTo>
                  <a:lnTo>
                    <a:pt x="168" y="93"/>
                  </a:lnTo>
                  <a:lnTo>
                    <a:pt x="165" y="87"/>
                  </a:lnTo>
                  <a:lnTo>
                    <a:pt x="161" y="81"/>
                  </a:lnTo>
                  <a:lnTo>
                    <a:pt x="156" y="75"/>
                  </a:lnTo>
                  <a:lnTo>
                    <a:pt x="152" y="70"/>
                  </a:lnTo>
                  <a:lnTo>
                    <a:pt x="147" y="64"/>
                  </a:lnTo>
                  <a:lnTo>
                    <a:pt x="141" y="60"/>
                  </a:lnTo>
                  <a:lnTo>
                    <a:pt x="137" y="54"/>
                  </a:lnTo>
                  <a:lnTo>
                    <a:pt x="131" y="49"/>
                  </a:lnTo>
                  <a:lnTo>
                    <a:pt x="126" y="45"/>
                  </a:lnTo>
                  <a:lnTo>
                    <a:pt x="120" y="40"/>
                  </a:lnTo>
                  <a:lnTo>
                    <a:pt x="114" y="36"/>
                  </a:lnTo>
                  <a:lnTo>
                    <a:pt x="109" y="33"/>
                  </a:lnTo>
                  <a:lnTo>
                    <a:pt x="102" y="28"/>
                  </a:lnTo>
                  <a:lnTo>
                    <a:pt x="96" y="25"/>
                  </a:lnTo>
                  <a:lnTo>
                    <a:pt x="90" y="21"/>
                  </a:lnTo>
                  <a:lnTo>
                    <a:pt x="83" y="19"/>
                  </a:lnTo>
                  <a:lnTo>
                    <a:pt x="76" y="16"/>
                  </a:lnTo>
                  <a:lnTo>
                    <a:pt x="71" y="13"/>
                  </a:lnTo>
                  <a:lnTo>
                    <a:pt x="64" y="11"/>
                  </a:lnTo>
                  <a:lnTo>
                    <a:pt x="56" y="9"/>
                  </a:lnTo>
                  <a:lnTo>
                    <a:pt x="49" y="7"/>
                  </a:lnTo>
                  <a:lnTo>
                    <a:pt x="42" y="6"/>
                  </a:lnTo>
                  <a:lnTo>
                    <a:pt x="36" y="3"/>
                  </a:lnTo>
                  <a:lnTo>
                    <a:pt x="29" y="2"/>
                  </a:lnTo>
                  <a:lnTo>
                    <a:pt x="21" y="1"/>
                  </a:lnTo>
                  <a:lnTo>
                    <a:pt x="14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187" name="Freeform 19"/>
            <p:cNvSpPr>
              <a:spLocks/>
            </p:cNvSpPr>
            <p:nvPr/>
          </p:nvSpPr>
          <p:spPr bwMode="auto">
            <a:xfrm>
              <a:off x="4919" y="3155"/>
              <a:ext cx="37" cy="39"/>
            </a:xfrm>
            <a:custGeom>
              <a:avLst/>
              <a:gdLst>
                <a:gd name="T0" fmla="*/ 0 w 202"/>
                <a:gd name="T1" fmla="*/ 201 h 201"/>
                <a:gd name="T2" fmla="*/ 7 w 202"/>
                <a:gd name="T3" fmla="*/ 201 h 201"/>
                <a:gd name="T4" fmla="*/ 15 w 202"/>
                <a:gd name="T5" fmla="*/ 201 h 201"/>
                <a:gd name="T6" fmla="*/ 22 w 202"/>
                <a:gd name="T7" fmla="*/ 200 h 201"/>
                <a:gd name="T8" fmla="*/ 30 w 202"/>
                <a:gd name="T9" fmla="*/ 199 h 201"/>
                <a:gd name="T10" fmla="*/ 36 w 202"/>
                <a:gd name="T11" fmla="*/ 198 h 201"/>
                <a:gd name="T12" fmla="*/ 43 w 202"/>
                <a:gd name="T13" fmla="*/ 197 h 201"/>
                <a:gd name="T14" fmla="*/ 50 w 202"/>
                <a:gd name="T15" fmla="*/ 196 h 201"/>
                <a:gd name="T16" fmla="*/ 57 w 202"/>
                <a:gd name="T17" fmla="*/ 193 h 201"/>
                <a:gd name="T18" fmla="*/ 65 w 202"/>
                <a:gd name="T19" fmla="*/ 191 h 201"/>
                <a:gd name="T20" fmla="*/ 71 w 202"/>
                <a:gd name="T21" fmla="*/ 189 h 201"/>
                <a:gd name="T22" fmla="*/ 77 w 202"/>
                <a:gd name="T23" fmla="*/ 186 h 201"/>
                <a:gd name="T24" fmla="*/ 84 w 202"/>
                <a:gd name="T25" fmla="*/ 183 h 201"/>
                <a:gd name="T26" fmla="*/ 91 w 202"/>
                <a:gd name="T27" fmla="*/ 180 h 201"/>
                <a:gd name="T28" fmla="*/ 97 w 202"/>
                <a:gd name="T29" fmla="*/ 177 h 201"/>
                <a:gd name="T30" fmla="*/ 103 w 202"/>
                <a:gd name="T31" fmla="*/ 173 h 201"/>
                <a:gd name="T32" fmla="*/ 110 w 202"/>
                <a:gd name="T33" fmla="*/ 170 h 201"/>
                <a:gd name="T34" fmla="*/ 115 w 202"/>
                <a:gd name="T35" fmla="*/ 165 h 201"/>
                <a:gd name="T36" fmla="*/ 121 w 202"/>
                <a:gd name="T37" fmla="*/ 161 h 201"/>
                <a:gd name="T38" fmla="*/ 127 w 202"/>
                <a:gd name="T39" fmla="*/ 158 h 201"/>
                <a:gd name="T40" fmla="*/ 132 w 202"/>
                <a:gd name="T41" fmla="*/ 152 h 201"/>
                <a:gd name="T42" fmla="*/ 138 w 202"/>
                <a:gd name="T43" fmla="*/ 147 h 201"/>
                <a:gd name="T44" fmla="*/ 142 w 202"/>
                <a:gd name="T45" fmla="*/ 143 h 201"/>
                <a:gd name="T46" fmla="*/ 148 w 202"/>
                <a:gd name="T47" fmla="*/ 137 h 201"/>
                <a:gd name="T48" fmla="*/ 152 w 202"/>
                <a:gd name="T49" fmla="*/ 132 h 201"/>
                <a:gd name="T50" fmla="*/ 157 w 202"/>
                <a:gd name="T51" fmla="*/ 126 h 201"/>
                <a:gd name="T52" fmla="*/ 161 w 202"/>
                <a:gd name="T53" fmla="*/ 120 h 201"/>
                <a:gd name="T54" fmla="*/ 166 w 202"/>
                <a:gd name="T55" fmla="*/ 115 h 201"/>
                <a:gd name="T56" fmla="*/ 169 w 202"/>
                <a:gd name="T57" fmla="*/ 109 h 201"/>
                <a:gd name="T58" fmla="*/ 174 w 202"/>
                <a:gd name="T59" fmla="*/ 104 h 201"/>
                <a:gd name="T60" fmla="*/ 177 w 202"/>
                <a:gd name="T61" fmla="*/ 97 h 201"/>
                <a:gd name="T62" fmla="*/ 181 w 202"/>
                <a:gd name="T63" fmla="*/ 90 h 201"/>
                <a:gd name="T64" fmla="*/ 184 w 202"/>
                <a:gd name="T65" fmla="*/ 84 h 201"/>
                <a:gd name="T66" fmla="*/ 186 w 202"/>
                <a:gd name="T67" fmla="*/ 78 h 201"/>
                <a:gd name="T68" fmla="*/ 190 w 202"/>
                <a:gd name="T69" fmla="*/ 71 h 201"/>
                <a:gd name="T70" fmla="*/ 192 w 202"/>
                <a:gd name="T71" fmla="*/ 64 h 201"/>
                <a:gd name="T72" fmla="*/ 194 w 202"/>
                <a:gd name="T73" fmla="*/ 57 h 201"/>
                <a:gd name="T74" fmla="*/ 195 w 202"/>
                <a:gd name="T75" fmla="*/ 51 h 201"/>
                <a:gd name="T76" fmla="*/ 197 w 202"/>
                <a:gd name="T77" fmla="*/ 43 h 201"/>
                <a:gd name="T78" fmla="*/ 199 w 202"/>
                <a:gd name="T79" fmla="*/ 36 h 201"/>
                <a:gd name="T80" fmla="*/ 200 w 202"/>
                <a:gd name="T81" fmla="*/ 29 h 201"/>
                <a:gd name="T82" fmla="*/ 201 w 202"/>
                <a:gd name="T83" fmla="*/ 21 h 201"/>
                <a:gd name="T84" fmla="*/ 201 w 202"/>
                <a:gd name="T85" fmla="*/ 15 h 201"/>
                <a:gd name="T86" fmla="*/ 202 w 202"/>
                <a:gd name="T87" fmla="*/ 8 h 201"/>
                <a:gd name="T88" fmla="*/ 202 w 202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201"/>
                  </a:moveTo>
                  <a:lnTo>
                    <a:pt x="7" y="201"/>
                  </a:lnTo>
                  <a:lnTo>
                    <a:pt x="15" y="201"/>
                  </a:lnTo>
                  <a:lnTo>
                    <a:pt x="22" y="200"/>
                  </a:lnTo>
                  <a:lnTo>
                    <a:pt x="30" y="199"/>
                  </a:lnTo>
                  <a:lnTo>
                    <a:pt x="36" y="198"/>
                  </a:lnTo>
                  <a:lnTo>
                    <a:pt x="43" y="197"/>
                  </a:lnTo>
                  <a:lnTo>
                    <a:pt x="50" y="196"/>
                  </a:lnTo>
                  <a:lnTo>
                    <a:pt x="57" y="193"/>
                  </a:lnTo>
                  <a:lnTo>
                    <a:pt x="65" y="191"/>
                  </a:lnTo>
                  <a:lnTo>
                    <a:pt x="71" y="189"/>
                  </a:lnTo>
                  <a:lnTo>
                    <a:pt x="77" y="186"/>
                  </a:lnTo>
                  <a:lnTo>
                    <a:pt x="84" y="183"/>
                  </a:lnTo>
                  <a:lnTo>
                    <a:pt x="91" y="180"/>
                  </a:lnTo>
                  <a:lnTo>
                    <a:pt x="97" y="177"/>
                  </a:lnTo>
                  <a:lnTo>
                    <a:pt x="103" y="173"/>
                  </a:lnTo>
                  <a:lnTo>
                    <a:pt x="110" y="170"/>
                  </a:lnTo>
                  <a:lnTo>
                    <a:pt x="115" y="165"/>
                  </a:lnTo>
                  <a:lnTo>
                    <a:pt x="121" y="161"/>
                  </a:lnTo>
                  <a:lnTo>
                    <a:pt x="127" y="158"/>
                  </a:lnTo>
                  <a:lnTo>
                    <a:pt x="132" y="152"/>
                  </a:lnTo>
                  <a:lnTo>
                    <a:pt x="138" y="147"/>
                  </a:lnTo>
                  <a:lnTo>
                    <a:pt x="142" y="143"/>
                  </a:lnTo>
                  <a:lnTo>
                    <a:pt x="148" y="137"/>
                  </a:lnTo>
                  <a:lnTo>
                    <a:pt x="152" y="132"/>
                  </a:lnTo>
                  <a:lnTo>
                    <a:pt x="157" y="126"/>
                  </a:lnTo>
                  <a:lnTo>
                    <a:pt x="161" y="120"/>
                  </a:lnTo>
                  <a:lnTo>
                    <a:pt x="166" y="115"/>
                  </a:lnTo>
                  <a:lnTo>
                    <a:pt x="169" y="109"/>
                  </a:lnTo>
                  <a:lnTo>
                    <a:pt x="174" y="104"/>
                  </a:lnTo>
                  <a:lnTo>
                    <a:pt x="177" y="97"/>
                  </a:lnTo>
                  <a:lnTo>
                    <a:pt x="181" y="90"/>
                  </a:lnTo>
                  <a:lnTo>
                    <a:pt x="184" y="84"/>
                  </a:lnTo>
                  <a:lnTo>
                    <a:pt x="186" y="78"/>
                  </a:lnTo>
                  <a:lnTo>
                    <a:pt x="190" y="71"/>
                  </a:lnTo>
                  <a:lnTo>
                    <a:pt x="192" y="64"/>
                  </a:lnTo>
                  <a:lnTo>
                    <a:pt x="194" y="57"/>
                  </a:lnTo>
                  <a:lnTo>
                    <a:pt x="195" y="51"/>
                  </a:lnTo>
                  <a:lnTo>
                    <a:pt x="197" y="43"/>
                  </a:lnTo>
                  <a:lnTo>
                    <a:pt x="199" y="36"/>
                  </a:lnTo>
                  <a:lnTo>
                    <a:pt x="200" y="29"/>
                  </a:lnTo>
                  <a:lnTo>
                    <a:pt x="201" y="21"/>
                  </a:lnTo>
                  <a:lnTo>
                    <a:pt x="201" y="15"/>
                  </a:lnTo>
                  <a:lnTo>
                    <a:pt x="202" y="8"/>
                  </a:lnTo>
                  <a:lnTo>
                    <a:pt x="20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188" name="Line 20"/>
            <p:cNvSpPr>
              <a:spLocks noChangeShapeType="1"/>
            </p:cNvSpPr>
            <p:nvPr/>
          </p:nvSpPr>
          <p:spPr bwMode="auto">
            <a:xfrm flipH="1">
              <a:off x="4803" y="3138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189" name="Freeform 21"/>
            <p:cNvSpPr>
              <a:spLocks/>
            </p:cNvSpPr>
            <p:nvPr/>
          </p:nvSpPr>
          <p:spPr bwMode="auto">
            <a:xfrm>
              <a:off x="4803" y="3173"/>
              <a:ext cx="38" cy="40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1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1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190" name="Line 22"/>
            <p:cNvSpPr>
              <a:spLocks noChangeShapeType="1"/>
            </p:cNvSpPr>
            <p:nvPr/>
          </p:nvSpPr>
          <p:spPr bwMode="auto">
            <a:xfrm>
              <a:off x="4876" y="3129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191" name="Freeform 23"/>
            <p:cNvSpPr>
              <a:spLocks/>
            </p:cNvSpPr>
            <p:nvPr/>
          </p:nvSpPr>
          <p:spPr bwMode="auto">
            <a:xfrm>
              <a:off x="4910" y="3164"/>
              <a:ext cx="39" cy="40"/>
            </a:xfrm>
            <a:custGeom>
              <a:avLst/>
              <a:gdLst>
                <a:gd name="T0" fmla="*/ 80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0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192" name="Freeform 24"/>
            <p:cNvSpPr>
              <a:spLocks/>
            </p:cNvSpPr>
            <p:nvPr/>
          </p:nvSpPr>
          <p:spPr bwMode="auto">
            <a:xfrm>
              <a:off x="4743" y="322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193" name="Freeform 25"/>
            <p:cNvSpPr>
              <a:spLocks/>
            </p:cNvSpPr>
            <p:nvPr/>
          </p:nvSpPr>
          <p:spPr bwMode="auto">
            <a:xfrm>
              <a:off x="4740" y="3216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194" name="Freeform 26"/>
            <p:cNvSpPr>
              <a:spLocks/>
            </p:cNvSpPr>
            <p:nvPr/>
          </p:nvSpPr>
          <p:spPr bwMode="auto">
            <a:xfrm>
              <a:off x="4902" y="322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195" name="Freeform 27"/>
            <p:cNvSpPr>
              <a:spLocks/>
            </p:cNvSpPr>
            <p:nvPr/>
          </p:nvSpPr>
          <p:spPr bwMode="auto">
            <a:xfrm>
              <a:off x="4908" y="3216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7196" name="Group 28"/>
          <p:cNvGrpSpPr>
            <a:grpSpLocks/>
          </p:cNvGrpSpPr>
          <p:nvPr/>
        </p:nvGrpSpPr>
        <p:grpSpPr bwMode="auto">
          <a:xfrm>
            <a:off x="4806950" y="3113088"/>
            <a:ext cx="381000" cy="268287"/>
            <a:chOff x="4740" y="3129"/>
            <a:chExt cx="275" cy="203"/>
          </a:xfrm>
        </p:grpSpPr>
        <p:sp>
          <p:nvSpPr>
            <p:cNvPr id="647197" name="Freeform 29"/>
            <p:cNvSpPr>
              <a:spLocks/>
            </p:cNvSpPr>
            <p:nvPr/>
          </p:nvSpPr>
          <p:spPr bwMode="auto">
            <a:xfrm>
              <a:off x="4889" y="3249"/>
              <a:ext cx="37" cy="39"/>
            </a:xfrm>
            <a:custGeom>
              <a:avLst/>
              <a:gdLst>
                <a:gd name="T0" fmla="*/ 201 w 201"/>
                <a:gd name="T1" fmla="*/ 0 h 201"/>
                <a:gd name="T2" fmla="*/ 193 w 201"/>
                <a:gd name="T3" fmla="*/ 1 h 201"/>
                <a:gd name="T4" fmla="*/ 187 w 201"/>
                <a:gd name="T5" fmla="*/ 1 h 201"/>
                <a:gd name="T6" fmla="*/ 179 w 201"/>
                <a:gd name="T7" fmla="*/ 1 h 201"/>
                <a:gd name="T8" fmla="*/ 172 w 201"/>
                <a:gd name="T9" fmla="*/ 2 h 201"/>
                <a:gd name="T10" fmla="*/ 165 w 201"/>
                <a:gd name="T11" fmla="*/ 3 h 201"/>
                <a:gd name="T12" fmla="*/ 158 w 201"/>
                <a:gd name="T13" fmla="*/ 6 h 201"/>
                <a:gd name="T14" fmla="*/ 151 w 201"/>
                <a:gd name="T15" fmla="*/ 7 h 201"/>
                <a:gd name="T16" fmla="*/ 144 w 201"/>
                <a:gd name="T17" fmla="*/ 9 h 201"/>
                <a:gd name="T18" fmla="*/ 137 w 201"/>
                <a:gd name="T19" fmla="*/ 11 h 201"/>
                <a:gd name="T20" fmla="*/ 130 w 201"/>
                <a:gd name="T21" fmla="*/ 13 h 201"/>
                <a:gd name="T22" fmla="*/ 124 w 201"/>
                <a:gd name="T23" fmla="*/ 16 h 201"/>
                <a:gd name="T24" fmla="*/ 117 w 201"/>
                <a:gd name="T25" fmla="*/ 19 h 201"/>
                <a:gd name="T26" fmla="*/ 111 w 201"/>
                <a:gd name="T27" fmla="*/ 21 h 201"/>
                <a:gd name="T28" fmla="*/ 104 w 201"/>
                <a:gd name="T29" fmla="*/ 25 h 201"/>
                <a:gd name="T30" fmla="*/ 98 w 201"/>
                <a:gd name="T31" fmla="*/ 28 h 201"/>
                <a:gd name="T32" fmla="*/ 92 w 201"/>
                <a:gd name="T33" fmla="*/ 33 h 201"/>
                <a:gd name="T34" fmla="*/ 86 w 201"/>
                <a:gd name="T35" fmla="*/ 36 h 201"/>
                <a:gd name="T36" fmla="*/ 80 w 201"/>
                <a:gd name="T37" fmla="*/ 40 h 201"/>
                <a:gd name="T38" fmla="*/ 74 w 201"/>
                <a:gd name="T39" fmla="*/ 45 h 201"/>
                <a:gd name="T40" fmla="*/ 68 w 201"/>
                <a:gd name="T41" fmla="*/ 49 h 201"/>
                <a:gd name="T42" fmla="*/ 64 w 201"/>
                <a:gd name="T43" fmla="*/ 54 h 201"/>
                <a:gd name="T44" fmla="*/ 58 w 201"/>
                <a:gd name="T45" fmla="*/ 60 h 201"/>
                <a:gd name="T46" fmla="*/ 54 w 201"/>
                <a:gd name="T47" fmla="*/ 64 h 201"/>
                <a:gd name="T48" fmla="*/ 48 w 201"/>
                <a:gd name="T49" fmla="*/ 70 h 201"/>
                <a:gd name="T50" fmla="*/ 44 w 201"/>
                <a:gd name="T51" fmla="*/ 75 h 201"/>
                <a:gd name="T52" fmla="*/ 39 w 201"/>
                <a:gd name="T53" fmla="*/ 81 h 201"/>
                <a:gd name="T54" fmla="*/ 36 w 201"/>
                <a:gd name="T55" fmla="*/ 87 h 201"/>
                <a:gd name="T56" fmla="*/ 31 w 201"/>
                <a:gd name="T57" fmla="*/ 93 h 201"/>
                <a:gd name="T58" fmla="*/ 28 w 201"/>
                <a:gd name="T59" fmla="*/ 99 h 201"/>
                <a:gd name="T60" fmla="*/ 25 w 201"/>
                <a:gd name="T61" fmla="*/ 106 h 201"/>
                <a:gd name="T62" fmla="*/ 21 w 201"/>
                <a:gd name="T63" fmla="*/ 111 h 201"/>
                <a:gd name="T64" fmla="*/ 18 w 201"/>
                <a:gd name="T65" fmla="*/ 118 h 201"/>
                <a:gd name="T66" fmla="*/ 14 w 201"/>
                <a:gd name="T67" fmla="*/ 125 h 201"/>
                <a:gd name="T68" fmla="*/ 12 w 201"/>
                <a:gd name="T69" fmla="*/ 132 h 201"/>
                <a:gd name="T70" fmla="*/ 10 w 201"/>
                <a:gd name="T71" fmla="*/ 138 h 201"/>
                <a:gd name="T72" fmla="*/ 8 w 201"/>
                <a:gd name="T73" fmla="*/ 145 h 201"/>
                <a:gd name="T74" fmla="*/ 5 w 201"/>
                <a:gd name="T75" fmla="*/ 152 h 201"/>
                <a:gd name="T76" fmla="*/ 4 w 201"/>
                <a:gd name="T77" fmla="*/ 159 h 201"/>
                <a:gd name="T78" fmla="*/ 3 w 201"/>
                <a:gd name="T79" fmla="*/ 165 h 201"/>
                <a:gd name="T80" fmla="*/ 2 w 201"/>
                <a:gd name="T81" fmla="*/ 173 h 201"/>
                <a:gd name="T82" fmla="*/ 1 w 201"/>
                <a:gd name="T83" fmla="*/ 180 h 201"/>
                <a:gd name="T84" fmla="*/ 0 w 201"/>
                <a:gd name="T85" fmla="*/ 187 h 201"/>
                <a:gd name="T86" fmla="*/ 0 w 201"/>
                <a:gd name="T87" fmla="*/ 194 h 201"/>
                <a:gd name="T88" fmla="*/ 0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0"/>
                  </a:moveTo>
                  <a:lnTo>
                    <a:pt x="193" y="1"/>
                  </a:lnTo>
                  <a:lnTo>
                    <a:pt x="187" y="1"/>
                  </a:lnTo>
                  <a:lnTo>
                    <a:pt x="179" y="1"/>
                  </a:lnTo>
                  <a:lnTo>
                    <a:pt x="172" y="2"/>
                  </a:lnTo>
                  <a:lnTo>
                    <a:pt x="165" y="3"/>
                  </a:lnTo>
                  <a:lnTo>
                    <a:pt x="158" y="6"/>
                  </a:lnTo>
                  <a:lnTo>
                    <a:pt x="151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0" y="13"/>
                  </a:lnTo>
                  <a:lnTo>
                    <a:pt x="124" y="16"/>
                  </a:lnTo>
                  <a:lnTo>
                    <a:pt x="117" y="19"/>
                  </a:lnTo>
                  <a:lnTo>
                    <a:pt x="111" y="21"/>
                  </a:lnTo>
                  <a:lnTo>
                    <a:pt x="104" y="25"/>
                  </a:lnTo>
                  <a:lnTo>
                    <a:pt x="98" y="28"/>
                  </a:lnTo>
                  <a:lnTo>
                    <a:pt x="92" y="33"/>
                  </a:lnTo>
                  <a:lnTo>
                    <a:pt x="86" y="36"/>
                  </a:lnTo>
                  <a:lnTo>
                    <a:pt x="80" y="40"/>
                  </a:lnTo>
                  <a:lnTo>
                    <a:pt x="74" y="45"/>
                  </a:lnTo>
                  <a:lnTo>
                    <a:pt x="68" y="49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8" y="70"/>
                  </a:lnTo>
                  <a:lnTo>
                    <a:pt x="44" y="75"/>
                  </a:lnTo>
                  <a:lnTo>
                    <a:pt x="39" y="81"/>
                  </a:lnTo>
                  <a:lnTo>
                    <a:pt x="36" y="87"/>
                  </a:lnTo>
                  <a:lnTo>
                    <a:pt x="31" y="93"/>
                  </a:lnTo>
                  <a:lnTo>
                    <a:pt x="28" y="99"/>
                  </a:lnTo>
                  <a:lnTo>
                    <a:pt x="25" y="106"/>
                  </a:lnTo>
                  <a:lnTo>
                    <a:pt x="21" y="111"/>
                  </a:lnTo>
                  <a:lnTo>
                    <a:pt x="18" y="118"/>
                  </a:lnTo>
                  <a:lnTo>
                    <a:pt x="14" y="125"/>
                  </a:lnTo>
                  <a:lnTo>
                    <a:pt x="12" y="132"/>
                  </a:lnTo>
                  <a:lnTo>
                    <a:pt x="10" y="138"/>
                  </a:lnTo>
                  <a:lnTo>
                    <a:pt x="8" y="145"/>
                  </a:lnTo>
                  <a:lnTo>
                    <a:pt x="5" y="152"/>
                  </a:lnTo>
                  <a:lnTo>
                    <a:pt x="4" y="159"/>
                  </a:lnTo>
                  <a:lnTo>
                    <a:pt x="3" y="165"/>
                  </a:lnTo>
                  <a:lnTo>
                    <a:pt x="2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198" name="Freeform 30"/>
            <p:cNvSpPr>
              <a:spLocks/>
            </p:cNvSpPr>
            <p:nvPr/>
          </p:nvSpPr>
          <p:spPr bwMode="auto">
            <a:xfrm>
              <a:off x="4826" y="3249"/>
              <a:ext cx="37" cy="39"/>
            </a:xfrm>
            <a:custGeom>
              <a:avLst/>
              <a:gdLst>
                <a:gd name="T0" fmla="*/ 201 w 201"/>
                <a:gd name="T1" fmla="*/ 201 h 201"/>
                <a:gd name="T2" fmla="*/ 201 w 201"/>
                <a:gd name="T3" fmla="*/ 194 h 201"/>
                <a:gd name="T4" fmla="*/ 200 w 201"/>
                <a:gd name="T5" fmla="*/ 187 h 201"/>
                <a:gd name="T6" fmla="*/ 200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7 w 201"/>
                <a:gd name="T13" fmla="*/ 159 h 201"/>
                <a:gd name="T14" fmla="*/ 194 w 201"/>
                <a:gd name="T15" fmla="*/ 152 h 201"/>
                <a:gd name="T16" fmla="*/ 193 w 201"/>
                <a:gd name="T17" fmla="*/ 145 h 201"/>
                <a:gd name="T18" fmla="*/ 191 w 201"/>
                <a:gd name="T19" fmla="*/ 138 h 201"/>
                <a:gd name="T20" fmla="*/ 189 w 201"/>
                <a:gd name="T21" fmla="*/ 132 h 201"/>
                <a:gd name="T22" fmla="*/ 185 w 201"/>
                <a:gd name="T23" fmla="*/ 125 h 201"/>
                <a:gd name="T24" fmla="*/ 183 w 201"/>
                <a:gd name="T25" fmla="*/ 118 h 201"/>
                <a:gd name="T26" fmla="*/ 180 w 201"/>
                <a:gd name="T27" fmla="*/ 111 h 201"/>
                <a:gd name="T28" fmla="*/ 176 w 201"/>
                <a:gd name="T29" fmla="*/ 106 h 201"/>
                <a:gd name="T30" fmla="*/ 173 w 201"/>
                <a:gd name="T31" fmla="*/ 99 h 201"/>
                <a:gd name="T32" fmla="*/ 168 w 201"/>
                <a:gd name="T33" fmla="*/ 93 h 201"/>
                <a:gd name="T34" fmla="*/ 165 w 201"/>
                <a:gd name="T35" fmla="*/ 87 h 201"/>
                <a:gd name="T36" fmla="*/ 161 w 201"/>
                <a:gd name="T37" fmla="*/ 81 h 201"/>
                <a:gd name="T38" fmla="*/ 156 w 201"/>
                <a:gd name="T39" fmla="*/ 75 h 201"/>
                <a:gd name="T40" fmla="*/ 152 w 201"/>
                <a:gd name="T41" fmla="*/ 70 h 201"/>
                <a:gd name="T42" fmla="*/ 147 w 201"/>
                <a:gd name="T43" fmla="*/ 64 h 201"/>
                <a:gd name="T44" fmla="*/ 141 w 201"/>
                <a:gd name="T45" fmla="*/ 60 h 201"/>
                <a:gd name="T46" fmla="*/ 137 w 201"/>
                <a:gd name="T47" fmla="*/ 54 h 201"/>
                <a:gd name="T48" fmla="*/ 131 w 201"/>
                <a:gd name="T49" fmla="*/ 49 h 201"/>
                <a:gd name="T50" fmla="*/ 126 w 201"/>
                <a:gd name="T51" fmla="*/ 45 h 201"/>
                <a:gd name="T52" fmla="*/ 120 w 201"/>
                <a:gd name="T53" fmla="*/ 40 h 201"/>
                <a:gd name="T54" fmla="*/ 114 w 201"/>
                <a:gd name="T55" fmla="*/ 36 h 201"/>
                <a:gd name="T56" fmla="*/ 109 w 201"/>
                <a:gd name="T57" fmla="*/ 33 h 201"/>
                <a:gd name="T58" fmla="*/ 102 w 201"/>
                <a:gd name="T59" fmla="*/ 28 h 201"/>
                <a:gd name="T60" fmla="*/ 96 w 201"/>
                <a:gd name="T61" fmla="*/ 25 h 201"/>
                <a:gd name="T62" fmla="*/ 90 w 201"/>
                <a:gd name="T63" fmla="*/ 21 h 201"/>
                <a:gd name="T64" fmla="*/ 83 w 201"/>
                <a:gd name="T65" fmla="*/ 19 h 201"/>
                <a:gd name="T66" fmla="*/ 76 w 201"/>
                <a:gd name="T67" fmla="*/ 16 h 201"/>
                <a:gd name="T68" fmla="*/ 71 w 201"/>
                <a:gd name="T69" fmla="*/ 13 h 201"/>
                <a:gd name="T70" fmla="*/ 64 w 201"/>
                <a:gd name="T71" fmla="*/ 11 h 201"/>
                <a:gd name="T72" fmla="*/ 56 w 201"/>
                <a:gd name="T73" fmla="*/ 9 h 201"/>
                <a:gd name="T74" fmla="*/ 49 w 201"/>
                <a:gd name="T75" fmla="*/ 7 h 201"/>
                <a:gd name="T76" fmla="*/ 42 w 201"/>
                <a:gd name="T77" fmla="*/ 6 h 201"/>
                <a:gd name="T78" fmla="*/ 36 w 201"/>
                <a:gd name="T79" fmla="*/ 3 h 201"/>
                <a:gd name="T80" fmla="*/ 29 w 201"/>
                <a:gd name="T81" fmla="*/ 2 h 201"/>
                <a:gd name="T82" fmla="*/ 21 w 201"/>
                <a:gd name="T83" fmla="*/ 1 h 201"/>
                <a:gd name="T84" fmla="*/ 14 w 201"/>
                <a:gd name="T85" fmla="*/ 1 h 201"/>
                <a:gd name="T86" fmla="*/ 6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1" y="194"/>
                  </a:lnTo>
                  <a:lnTo>
                    <a:pt x="200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4" y="152"/>
                  </a:lnTo>
                  <a:lnTo>
                    <a:pt x="193" y="145"/>
                  </a:lnTo>
                  <a:lnTo>
                    <a:pt x="191" y="138"/>
                  </a:lnTo>
                  <a:lnTo>
                    <a:pt x="189" y="132"/>
                  </a:lnTo>
                  <a:lnTo>
                    <a:pt x="185" y="125"/>
                  </a:lnTo>
                  <a:lnTo>
                    <a:pt x="183" y="118"/>
                  </a:lnTo>
                  <a:lnTo>
                    <a:pt x="180" y="111"/>
                  </a:lnTo>
                  <a:lnTo>
                    <a:pt x="176" y="106"/>
                  </a:lnTo>
                  <a:lnTo>
                    <a:pt x="173" y="99"/>
                  </a:lnTo>
                  <a:lnTo>
                    <a:pt x="168" y="93"/>
                  </a:lnTo>
                  <a:lnTo>
                    <a:pt x="165" y="87"/>
                  </a:lnTo>
                  <a:lnTo>
                    <a:pt x="161" y="81"/>
                  </a:lnTo>
                  <a:lnTo>
                    <a:pt x="156" y="75"/>
                  </a:lnTo>
                  <a:lnTo>
                    <a:pt x="152" y="70"/>
                  </a:lnTo>
                  <a:lnTo>
                    <a:pt x="147" y="64"/>
                  </a:lnTo>
                  <a:lnTo>
                    <a:pt x="141" y="60"/>
                  </a:lnTo>
                  <a:lnTo>
                    <a:pt x="137" y="54"/>
                  </a:lnTo>
                  <a:lnTo>
                    <a:pt x="131" y="49"/>
                  </a:lnTo>
                  <a:lnTo>
                    <a:pt x="126" y="45"/>
                  </a:lnTo>
                  <a:lnTo>
                    <a:pt x="120" y="40"/>
                  </a:lnTo>
                  <a:lnTo>
                    <a:pt x="114" y="36"/>
                  </a:lnTo>
                  <a:lnTo>
                    <a:pt x="109" y="33"/>
                  </a:lnTo>
                  <a:lnTo>
                    <a:pt x="102" y="28"/>
                  </a:lnTo>
                  <a:lnTo>
                    <a:pt x="96" y="25"/>
                  </a:lnTo>
                  <a:lnTo>
                    <a:pt x="90" y="21"/>
                  </a:lnTo>
                  <a:lnTo>
                    <a:pt x="83" y="19"/>
                  </a:lnTo>
                  <a:lnTo>
                    <a:pt x="76" y="16"/>
                  </a:lnTo>
                  <a:lnTo>
                    <a:pt x="71" y="13"/>
                  </a:lnTo>
                  <a:lnTo>
                    <a:pt x="64" y="11"/>
                  </a:lnTo>
                  <a:lnTo>
                    <a:pt x="56" y="9"/>
                  </a:lnTo>
                  <a:lnTo>
                    <a:pt x="49" y="7"/>
                  </a:lnTo>
                  <a:lnTo>
                    <a:pt x="42" y="6"/>
                  </a:lnTo>
                  <a:lnTo>
                    <a:pt x="36" y="3"/>
                  </a:lnTo>
                  <a:lnTo>
                    <a:pt x="29" y="2"/>
                  </a:lnTo>
                  <a:lnTo>
                    <a:pt x="21" y="1"/>
                  </a:lnTo>
                  <a:lnTo>
                    <a:pt x="14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199" name="Freeform 31"/>
            <p:cNvSpPr>
              <a:spLocks/>
            </p:cNvSpPr>
            <p:nvPr/>
          </p:nvSpPr>
          <p:spPr bwMode="auto">
            <a:xfrm>
              <a:off x="4919" y="3155"/>
              <a:ext cx="37" cy="39"/>
            </a:xfrm>
            <a:custGeom>
              <a:avLst/>
              <a:gdLst>
                <a:gd name="T0" fmla="*/ 0 w 202"/>
                <a:gd name="T1" fmla="*/ 201 h 201"/>
                <a:gd name="T2" fmla="*/ 7 w 202"/>
                <a:gd name="T3" fmla="*/ 201 h 201"/>
                <a:gd name="T4" fmla="*/ 15 w 202"/>
                <a:gd name="T5" fmla="*/ 201 h 201"/>
                <a:gd name="T6" fmla="*/ 22 w 202"/>
                <a:gd name="T7" fmla="*/ 200 h 201"/>
                <a:gd name="T8" fmla="*/ 30 w 202"/>
                <a:gd name="T9" fmla="*/ 199 h 201"/>
                <a:gd name="T10" fmla="*/ 36 w 202"/>
                <a:gd name="T11" fmla="*/ 198 h 201"/>
                <a:gd name="T12" fmla="*/ 43 w 202"/>
                <a:gd name="T13" fmla="*/ 197 h 201"/>
                <a:gd name="T14" fmla="*/ 50 w 202"/>
                <a:gd name="T15" fmla="*/ 196 h 201"/>
                <a:gd name="T16" fmla="*/ 57 w 202"/>
                <a:gd name="T17" fmla="*/ 193 h 201"/>
                <a:gd name="T18" fmla="*/ 65 w 202"/>
                <a:gd name="T19" fmla="*/ 191 h 201"/>
                <a:gd name="T20" fmla="*/ 71 w 202"/>
                <a:gd name="T21" fmla="*/ 189 h 201"/>
                <a:gd name="T22" fmla="*/ 77 w 202"/>
                <a:gd name="T23" fmla="*/ 186 h 201"/>
                <a:gd name="T24" fmla="*/ 84 w 202"/>
                <a:gd name="T25" fmla="*/ 183 h 201"/>
                <a:gd name="T26" fmla="*/ 91 w 202"/>
                <a:gd name="T27" fmla="*/ 180 h 201"/>
                <a:gd name="T28" fmla="*/ 97 w 202"/>
                <a:gd name="T29" fmla="*/ 177 h 201"/>
                <a:gd name="T30" fmla="*/ 103 w 202"/>
                <a:gd name="T31" fmla="*/ 173 h 201"/>
                <a:gd name="T32" fmla="*/ 110 w 202"/>
                <a:gd name="T33" fmla="*/ 170 h 201"/>
                <a:gd name="T34" fmla="*/ 115 w 202"/>
                <a:gd name="T35" fmla="*/ 165 h 201"/>
                <a:gd name="T36" fmla="*/ 121 w 202"/>
                <a:gd name="T37" fmla="*/ 161 h 201"/>
                <a:gd name="T38" fmla="*/ 127 w 202"/>
                <a:gd name="T39" fmla="*/ 158 h 201"/>
                <a:gd name="T40" fmla="*/ 132 w 202"/>
                <a:gd name="T41" fmla="*/ 152 h 201"/>
                <a:gd name="T42" fmla="*/ 138 w 202"/>
                <a:gd name="T43" fmla="*/ 147 h 201"/>
                <a:gd name="T44" fmla="*/ 142 w 202"/>
                <a:gd name="T45" fmla="*/ 143 h 201"/>
                <a:gd name="T46" fmla="*/ 148 w 202"/>
                <a:gd name="T47" fmla="*/ 137 h 201"/>
                <a:gd name="T48" fmla="*/ 152 w 202"/>
                <a:gd name="T49" fmla="*/ 132 h 201"/>
                <a:gd name="T50" fmla="*/ 157 w 202"/>
                <a:gd name="T51" fmla="*/ 126 h 201"/>
                <a:gd name="T52" fmla="*/ 161 w 202"/>
                <a:gd name="T53" fmla="*/ 120 h 201"/>
                <a:gd name="T54" fmla="*/ 166 w 202"/>
                <a:gd name="T55" fmla="*/ 115 h 201"/>
                <a:gd name="T56" fmla="*/ 169 w 202"/>
                <a:gd name="T57" fmla="*/ 109 h 201"/>
                <a:gd name="T58" fmla="*/ 174 w 202"/>
                <a:gd name="T59" fmla="*/ 104 h 201"/>
                <a:gd name="T60" fmla="*/ 177 w 202"/>
                <a:gd name="T61" fmla="*/ 97 h 201"/>
                <a:gd name="T62" fmla="*/ 181 w 202"/>
                <a:gd name="T63" fmla="*/ 90 h 201"/>
                <a:gd name="T64" fmla="*/ 184 w 202"/>
                <a:gd name="T65" fmla="*/ 84 h 201"/>
                <a:gd name="T66" fmla="*/ 186 w 202"/>
                <a:gd name="T67" fmla="*/ 78 h 201"/>
                <a:gd name="T68" fmla="*/ 190 w 202"/>
                <a:gd name="T69" fmla="*/ 71 h 201"/>
                <a:gd name="T70" fmla="*/ 192 w 202"/>
                <a:gd name="T71" fmla="*/ 64 h 201"/>
                <a:gd name="T72" fmla="*/ 194 w 202"/>
                <a:gd name="T73" fmla="*/ 57 h 201"/>
                <a:gd name="T74" fmla="*/ 195 w 202"/>
                <a:gd name="T75" fmla="*/ 51 h 201"/>
                <a:gd name="T76" fmla="*/ 197 w 202"/>
                <a:gd name="T77" fmla="*/ 43 h 201"/>
                <a:gd name="T78" fmla="*/ 199 w 202"/>
                <a:gd name="T79" fmla="*/ 36 h 201"/>
                <a:gd name="T80" fmla="*/ 200 w 202"/>
                <a:gd name="T81" fmla="*/ 29 h 201"/>
                <a:gd name="T82" fmla="*/ 201 w 202"/>
                <a:gd name="T83" fmla="*/ 21 h 201"/>
                <a:gd name="T84" fmla="*/ 201 w 202"/>
                <a:gd name="T85" fmla="*/ 15 h 201"/>
                <a:gd name="T86" fmla="*/ 202 w 202"/>
                <a:gd name="T87" fmla="*/ 8 h 201"/>
                <a:gd name="T88" fmla="*/ 202 w 202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201"/>
                  </a:moveTo>
                  <a:lnTo>
                    <a:pt x="7" y="201"/>
                  </a:lnTo>
                  <a:lnTo>
                    <a:pt x="15" y="201"/>
                  </a:lnTo>
                  <a:lnTo>
                    <a:pt x="22" y="200"/>
                  </a:lnTo>
                  <a:lnTo>
                    <a:pt x="30" y="199"/>
                  </a:lnTo>
                  <a:lnTo>
                    <a:pt x="36" y="198"/>
                  </a:lnTo>
                  <a:lnTo>
                    <a:pt x="43" y="197"/>
                  </a:lnTo>
                  <a:lnTo>
                    <a:pt x="50" y="196"/>
                  </a:lnTo>
                  <a:lnTo>
                    <a:pt x="57" y="193"/>
                  </a:lnTo>
                  <a:lnTo>
                    <a:pt x="65" y="191"/>
                  </a:lnTo>
                  <a:lnTo>
                    <a:pt x="71" y="189"/>
                  </a:lnTo>
                  <a:lnTo>
                    <a:pt x="77" y="186"/>
                  </a:lnTo>
                  <a:lnTo>
                    <a:pt x="84" y="183"/>
                  </a:lnTo>
                  <a:lnTo>
                    <a:pt x="91" y="180"/>
                  </a:lnTo>
                  <a:lnTo>
                    <a:pt x="97" y="177"/>
                  </a:lnTo>
                  <a:lnTo>
                    <a:pt x="103" y="173"/>
                  </a:lnTo>
                  <a:lnTo>
                    <a:pt x="110" y="170"/>
                  </a:lnTo>
                  <a:lnTo>
                    <a:pt x="115" y="165"/>
                  </a:lnTo>
                  <a:lnTo>
                    <a:pt x="121" y="161"/>
                  </a:lnTo>
                  <a:lnTo>
                    <a:pt x="127" y="158"/>
                  </a:lnTo>
                  <a:lnTo>
                    <a:pt x="132" y="152"/>
                  </a:lnTo>
                  <a:lnTo>
                    <a:pt x="138" y="147"/>
                  </a:lnTo>
                  <a:lnTo>
                    <a:pt x="142" y="143"/>
                  </a:lnTo>
                  <a:lnTo>
                    <a:pt x="148" y="137"/>
                  </a:lnTo>
                  <a:lnTo>
                    <a:pt x="152" y="132"/>
                  </a:lnTo>
                  <a:lnTo>
                    <a:pt x="157" y="126"/>
                  </a:lnTo>
                  <a:lnTo>
                    <a:pt x="161" y="120"/>
                  </a:lnTo>
                  <a:lnTo>
                    <a:pt x="166" y="115"/>
                  </a:lnTo>
                  <a:lnTo>
                    <a:pt x="169" y="109"/>
                  </a:lnTo>
                  <a:lnTo>
                    <a:pt x="174" y="104"/>
                  </a:lnTo>
                  <a:lnTo>
                    <a:pt x="177" y="97"/>
                  </a:lnTo>
                  <a:lnTo>
                    <a:pt x="181" y="90"/>
                  </a:lnTo>
                  <a:lnTo>
                    <a:pt x="184" y="84"/>
                  </a:lnTo>
                  <a:lnTo>
                    <a:pt x="186" y="78"/>
                  </a:lnTo>
                  <a:lnTo>
                    <a:pt x="190" y="71"/>
                  </a:lnTo>
                  <a:lnTo>
                    <a:pt x="192" y="64"/>
                  </a:lnTo>
                  <a:lnTo>
                    <a:pt x="194" y="57"/>
                  </a:lnTo>
                  <a:lnTo>
                    <a:pt x="195" y="51"/>
                  </a:lnTo>
                  <a:lnTo>
                    <a:pt x="197" y="43"/>
                  </a:lnTo>
                  <a:lnTo>
                    <a:pt x="199" y="36"/>
                  </a:lnTo>
                  <a:lnTo>
                    <a:pt x="200" y="29"/>
                  </a:lnTo>
                  <a:lnTo>
                    <a:pt x="201" y="21"/>
                  </a:lnTo>
                  <a:lnTo>
                    <a:pt x="201" y="15"/>
                  </a:lnTo>
                  <a:lnTo>
                    <a:pt x="202" y="8"/>
                  </a:lnTo>
                  <a:lnTo>
                    <a:pt x="20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00" name="Line 32"/>
            <p:cNvSpPr>
              <a:spLocks noChangeShapeType="1"/>
            </p:cNvSpPr>
            <p:nvPr/>
          </p:nvSpPr>
          <p:spPr bwMode="auto">
            <a:xfrm flipH="1">
              <a:off x="4803" y="3138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01" name="Freeform 33"/>
            <p:cNvSpPr>
              <a:spLocks/>
            </p:cNvSpPr>
            <p:nvPr/>
          </p:nvSpPr>
          <p:spPr bwMode="auto">
            <a:xfrm>
              <a:off x="4803" y="3173"/>
              <a:ext cx="38" cy="40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1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1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02" name="Line 34"/>
            <p:cNvSpPr>
              <a:spLocks noChangeShapeType="1"/>
            </p:cNvSpPr>
            <p:nvPr/>
          </p:nvSpPr>
          <p:spPr bwMode="auto">
            <a:xfrm>
              <a:off x="4876" y="3129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03" name="Freeform 35"/>
            <p:cNvSpPr>
              <a:spLocks/>
            </p:cNvSpPr>
            <p:nvPr/>
          </p:nvSpPr>
          <p:spPr bwMode="auto">
            <a:xfrm>
              <a:off x="4910" y="3164"/>
              <a:ext cx="39" cy="40"/>
            </a:xfrm>
            <a:custGeom>
              <a:avLst/>
              <a:gdLst>
                <a:gd name="T0" fmla="*/ 80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0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04" name="Freeform 36"/>
            <p:cNvSpPr>
              <a:spLocks/>
            </p:cNvSpPr>
            <p:nvPr/>
          </p:nvSpPr>
          <p:spPr bwMode="auto">
            <a:xfrm>
              <a:off x="4743" y="322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05" name="Freeform 37"/>
            <p:cNvSpPr>
              <a:spLocks/>
            </p:cNvSpPr>
            <p:nvPr/>
          </p:nvSpPr>
          <p:spPr bwMode="auto">
            <a:xfrm>
              <a:off x="4740" y="3216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06" name="Freeform 38"/>
            <p:cNvSpPr>
              <a:spLocks/>
            </p:cNvSpPr>
            <p:nvPr/>
          </p:nvSpPr>
          <p:spPr bwMode="auto">
            <a:xfrm>
              <a:off x="4902" y="322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07" name="Freeform 39"/>
            <p:cNvSpPr>
              <a:spLocks/>
            </p:cNvSpPr>
            <p:nvPr/>
          </p:nvSpPr>
          <p:spPr bwMode="auto">
            <a:xfrm>
              <a:off x="4908" y="3216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7208" name="Group 40"/>
          <p:cNvGrpSpPr>
            <a:grpSpLocks/>
          </p:cNvGrpSpPr>
          <p:nvPr/>
        </p:nvGrpSpPr>
        <p:grpSpPr bwMode="auto">
          <a:xfrm>
            <a:off x="5626100" y="3114675"/>
            <a:ext cx="381000" cy="268288"/>
            <a:chOff x="4740" y="3129"/>
            <a:chExt cx="275" cy="203"/>
          </a:xfrm>
        </p:grpSpPr>
        <p:sp>
          <p:nvSpPr>
            <p:cNvPr id="647209" name="Freeform 41"/>
            <p:cNvSpPr>
              <a:spLocks/>
            </p:cNvSpPr>
            <p:nvPr/>
          </p:nvSpPr>
          <p:spPr bwMode="auto">
            <a:xfrm>
              <a:off x="4889" y="3249"/>
              <a:ext cx="37" cy="39"/>
            </a:xfrm>
            <a:custGeom>
              <a:avLst/>
              <a:gdLst>
                <a:gd name="T0" fmla="*/ 201 w 201"/>
                <a:gd name="T1" fmla="*/ 0 h 201"/>
                <a:gd name="T2" fmla="*/ 193 w 201"/>
                <a:gd name="T3" fmla="*/ 1 h 201"/>
                <a:gd name="T4" fmla="*/ 187 w 201"/>
                <a:gd name="T5" fmla="*/ 1 h 201"/>
                <a:gd name="T6" fmla="*/ 179 w 201"/>
                <a:gd name="T7" fmla="*/ 1 h 201"/>
                <a:gd name="T8" fmla="*/ 172 w 201"/>
                <a:gd name="T9" fmla="*/ 2 h 201"/>
                <a:gd name="T10" fmla="*/ 165 w 201"/>
                <a:gd name="T11" fmla="*/ 3 h 201"/>
                <a:gd name="T12" fmla="*/ 158 w 201"/>
                <a:gd name="T13" fmla="*/ 6 h 201"/>
                <a:gd name="T14" fmla="*/ 151 w 201"/>
                <a:gd name="T15" fmla="*/ 7 h 201"/>
                <a:gd name="T16" fmla="*/ 144 w 201"/>
                <a:gd name="T17" fmla="*/ 9 h 201"/>
                <a:gd name="T18" fmla="*/ 137 w 201"/>
                <a:gd name="T19" fmla="*/ 11 h 201"/>
                <a:gd name="T20" fmla="*/ 130 w 201"/>
                <a:gd name="T21" fmla="*/ 13 h 201"/>
                <a:gd name="T22" fmla="*/ 124 w 201"/>
                <a:gd name="T23" fmla="*/ 16 h 201"/>
                <a:gd name="T24" fmla="*/ 117 w 201"/>
                <a:gd name="T25" fmla="*/ 19 h 201"/>
                <a:gd name="T26" fmla="*/ 111 w 201"/>
                <a:gd name="T27" fmla="*/ 21 h 201"/>
                <a:gd name="T28" fmla="*/ 104 w 201"/>
                <a:gd name="T29" fmla="*/ 25 h 201"/>
                <a:gd name="T30" fmla="*/ 98 w 201"/>
                <a:gd name="T31" fmla="*/ 28 h 201"/>
                <a:gd name="T32" fmla="*/ 92 w 201"/>
                <a:gd name="T33" fmla="*/ 33 h 201"/>
                <a:gd name="T34" fmla="*/ 86 w 201"/>
                <a:gd name="T35" fmla="*/ 36 h 201"/>
                <a:gd name="T36" fmla="*/ 80 w 201"/>
                <a:gd name="T37" fmla="*/ 40 h 201"/>
                <a:gd name="T38" fmla="*/ 74 w 201"/>
                <a:gd name="T39" fmla="*/ 45 h 201"/>
                <a:gd name="T40" fmla="*/ 68 w 201"/>
                <a:gd name="T41" fmla="*/ 49 h 201"/>
                <a:gd name="T42" fmla="*/ 64 w 201"/>
                <a:gd name="T43" fmla="*/ 54 h 201"/>
                <a:gd name="T44" fmla="*/ 58 w 201"/>
                <a:gd name="T45" fmla="*/ 60 h 201"/>
                <a:gd name="T46" fmla="*/ 54 w 201"/>
                <a:gd name="T47" fmla="*/ 64 h 201"/>
                <a:gd name="T48" fmla="*/ 48 w 201"/>
                <a:gd name="T49" fmla="*/ 70 h 201"/>
                <a:gd name="T50" fmla="*/ 44 w 201"/>
                <a:gd name="T51" fmla="*/ 75 h 201"/>
                <a:gd name="T52" fmla="*/ 39 w 201"/>
                <a:gd name="T53" fmla="*/ 81 h 201"/>
                <a:gd name="T54" fmla="*/ 36 w 201"/>
                <a:gd name="T55" fmla="*/ 87 h 201"/>
                <a:gd name="T56" fmla="*/ 31 w 201"/>
                <a:gd name="T57" fmla="*/ 93 h 201"/>
                <a:gd name="T58" fmla="*/ 28 w 201"/>
                <a:gd name="T59" fmla="*/ 99 h 201"/>
                <a:gd name="T60" fmla="*/ 25 w 201"/>
                <a:gd name="T61" fmla="*/ 106 h 201"/>
                <a:gd name="T62" fmla="*/ 21 w 201"/>
                <a:gd name="T63" fmla="*/ 111 h 201"/>
                <a:gd name="T64" fmla="*/ 18 w 201"/>
                <a:gd name="T65" fmla="*/ 118 h 201"/>
                <a:gd name="T66" fmla="*/ 14 w 201"/>
                <a:gd name="T67" fmla="*/ 125 h 201"/>
                <a:gd name="T68" fmla="*/ 12 w 201"/>
                <a:gd name="T69" fmla="*/ 132 h 201"/>
                <a:gd name="T70" fmla="*/ 10 w 201"/>
                <a:gd name="T71" fmla="*/ 138 h 201"/>
                <a:gd name="T72" fmla="*/ 8 w 201"/>
                <a:gd name="T73" fmla="*/ 145 h 201"/>
                <a:gd name="T74" fmla="*/ 5 w 201"/>
                <a:gd name="T75" fmla="*/ 152 h 201"/>
                <a:gd name="T76" fmla="*/ 4 w 201"/>
                <a:gd name="T77" fmla="*/ 159 h 201"/>
                <a:gd name="T78" fmla="*/ 3 w 201"/>
                <a:gd name="T79" fmla="*/ 165 h 201"/>
                <a:gd name="T80" fmla="*/ 2 w 201"/>
                <a:gd name="T81" fmla="*/ 173 h 201"/>
                <a:gd name="T82" fmla="*/ 1 w 201"/>
                <a:gd name="T83" fmla="*/ 180 h 201"/>
                <a:gd name="T84" fmla="*/ 0 w 201"/>
                <a:gd name="T85" fmla="*/ 187 h 201"/>
                <a:gd name="T86" fmla="*/ 0 w 201"/>
                <a:gd name="T87" fmla="*/ 194 h 201"/>
                <a:gd name="T88" fmla="*/ 0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0"/>
                  </a:moveTo>
                  <a:lnTo>
                    <a:pt x="193" y="1"/>
                  </a:lnTo>
                  <a:lnTo>
                    <a:pt x="187" y="1"/>
                  </a:lnTo>
                  <a:lnTo>
                    <a:pt x="179" y="1"/>
                  </a:lnTo>
                  <a:lnTo>
                    <a:pt x="172" y="2"/>
                  </a:lnTo>
                  <a:lnTo>
                    <a:pt x="165" y="3"/>
                  </a:lnTo>
                  <a:lnTo>
                    <a:pt x="158" y="6"/>
                  </a:lnTo>
                  <a:lnTo>
                    <a:pt x="151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0" y="13"/>
                  </a:lnTo>
                  <a:lnTo>
                    <a:pt x="124" y="16"/>
                  </a:lnTo>
                  <a:lnTo>
                    <a:pt x="117" y="19"/>
                  </a:lnTo>
                  <a:lnTo>
                    <a:pt x="111" y="21"/>
                  </a:lnTo>
                  <a:lnTo>
                    <a:pt x="104" y="25"/>
                  </a:lnTo>
                  <a:lnTo>
                    <a:pt x="98" y="28"/>
                  </a:lnTo>
                  <a:lnTo>
                    <a:pt x="92" y="33"/>
                  </a:lnTo>
                  <a:lnTo>
                    <a:pt x="86" y="36"/>
                  </a:lnTo>
                  <a:lnTo>
                    <a:pt x="80" y="40"/>
                  </a:lnTo>
                  <a:lnTo>
                    <a:pt x="74" y="45"/>
                  </a:lnTo>
                  <a:lnTo>
                    <a:pt x="68" y="49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8" y="70"/>
                  </a:lnTo>
                  <a:lnTo>
                    <a:pt x="44" y="75"/>
                  </a:lnTo>
                  <a:lnTo>
                    <a:pt x="39" y="81"/>
                  </a:lnTo>
                  <a:lnTo>
                    <a:pt x="36" y="87"/>
                  </a:lnTo>
                  <a:lnTo>
                    <a:pt x="31" y="93"/>
                  </a:lnTo>
                  <a:lnTo>
                    <a:pt x="28" y="99"/>
                  </a:lnTo>
                  <a:lnTo>
                    <a:pt x="25" y="106"/>
                  </a:lnTo>
                  <a:lnTo>
                    <a:pt x="21" y="111"/>
                  </a:lnTo>
                  <a:lnTo>
                    <a:pt x="18" y="118"/>
                  </a:lnTo>
                  <a:lnTo>
                    <a:pt x="14" y="125"/>
                  </a:lnTo>
                  <a:lnTo>
                    <a:pt x="12" y="132"/>
                  </a:lnTo>
                  <a:lnTo>
                    <a:pt x="10" y="138"/>
                  </a:lnTo>
                  <a:lnTo>
                    <a:pt x="8" y="145"/>
                  </a:lnTo>
                  <a:lnTo>
                    <a:pt x="5" y="152"/>
                  </a:lnTo>
                  <a:lnTo>
                    <a:pt x="4" y="159"/>
                  </a:lnTo>
                  <a:lnTo>
                    <a:pt x="3" y="165"/>
                  </a:lnTo>
                  <a:lnTo>
                    <a:pt x="2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10" name="Freeform 42"/>
            <p:cNvSpPr>
              <a:spLocks/>
            </p:cNvSpPr>
            <p:nvPr/>
          </p:nvSpPr>
          <p:spPr bwMode="auto">
            <a:xfrm>
              <a:off x="4826" y="3249"/>
              <a:ext cx="37" cy="39"/>
            </a:xfrm>
            <a:custGeom>
              <a:avLst/>
              <a:gdLst>
                <a:gd name="T0" fmla="*/ 201 w 201"/>
                <a:gd name="T1" fmla="*/ 201 h 201"/>
                <a:gd name="T2" fmla="*/ 201 w 201"/>
                <a:gd name="T3" fmla="*/ 194 h 201"/>
                <a:gd name="T4" fmla="*/ 200 w 201"/>
                <a:gd name="T5" fmla="*/ 187 h 201"/>
                <a:gd name="T6" fmla="*/ 200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7 w 201"/>
                <a:gd name="T13" fmla="*/ 159 h 201"/>
                <a:gd name="T14" fmla="*/ 194 w 201"/>
                <a:gd name="T15" fmla="*/ 152 h 201"/>
                <a:gd name="T16" fmla="*/ 193 w 201"/>
                <a:gd name="T17" fmla="*/ 145 h 201"/>
                <a:gd name="T18" fmla="*/ 191 w 201"/>
                <a:gd name="T19" fmla="*/ 138 h 201"/>
                <a:gd name="T20" fmla="*/ 189 w 201"/>
                <a:gd name="T21" fmla="*/ 132 h 201"/>
                <a:gd name="T22" fmla="*/ 185 w 201"/>
                <a:gd name="T23" fmla="*/ 125 h 201"/>
                <a:gd name="T24" fmla="*/ 183 w 201"/>
                <a:gd name="T25" fmla="*/ 118 h 201"/>
                <a:gd name="T26" fmla="*/ 180 w 201"/>
                <a:gd name="T27" fmla="*/ 111 h 201"/>
                <a:gd name="T28" fmla="*/ 176 w 201"/>
                <a:gd name="T29" fmla="*/ 106 h 201"/>
                <a:gd name="T30" fmla="*/ 173 w 201"/>
                <a:gd name="T31" fmla="*/ 99 h 201"/>
                <a:gd name="T32" fmla="*/ 168 w 201"/>
                <a:gd name="T33" fmla="*/ 93 h 201"/>
                <a:gd name="T34" fmla="*/ 165 w 201"/>
                <a:gd name="T35" fmla="*/ 87 h 201"/>
                <a:gd name="T36" fmla="*/ 161 w 201"/>
                <a:gd name="T37" fmla="*/ 81 h 201"/>
                <a:gd name="T38" fmla="*/ 156 w 201"/>
                <a:gd name="T39" fmla="*/ 75 h 201"/>
                <a:gd name="T40" fmla="*/ 152 w 201"/>
                <a:gd name="T41" fmla="*/ 70 h 201"/>
                <a:gd name="T42" fmla="*/ 147 w 201"/>
                <a:gd name="T43" fmla="*/ 64 h 201"/>
                <a:gd name="T44" fmla="*/ 141 w 201"/>
                <a:gd name="T45" fmla="*/ 60 h 201"/>
                <a:gd name="T46" fmla="*/ 137 w 201"/>
                <a:gd name="T47" fmla="*/ 54 h 201"/>
                <a:gd name="T48" fmla="*/ 131 w 201"/>
                <a:gd name="T49" fmla="*/ 49 h 201"/>
                <a:gd name="T50" fmla="*/ 126 w 201"/>
                <a:gd name="T51" fmla="*/ 45 h 201"/>
                <a:gd name="T52" fmla="*/ 120 w 201"/>
                <a:gd name="T53" fmla="*/ 40 h 201"/>
                <a:gd name="T54" fmla="*/ 114 w 201"/>
                <a:gd name="T55" fmla="*/ 36 h 201"/>
                <a:gd name="T56" fmla="*/ 109 w 201"/>
                <a:gd name="T57" fmla="*/ 33 h 201"/>
                <a:gd name="T58" fmla="*/ 102 w 201"/>
                <a:gd name="T59" fmla="*/ 28 h 201"/>
                <a:gd name="T60" fmla="*/ 96 w 201"/>
                <a:gd name="T61" fmla="*/ 25 h 201"/>
                <a:gd name="T62" fmla="*/ 90 w 201"/>
                <a:gd name="T63" fmla="*/ 21 h 201"/>
                <a:gd name="T64" fmla="*/ 83 w 201"/>
                <a:gd name="T65" fmla="*/ 19 h 201"/>
                <a:gd name="T66" fmla="*/ 76 w 201"/>
                <a:gd name="T67" fmla="*/ 16 h 201"/>
                <a:gd name="T68" fmla="*/ 71 w 201"/>
                <a:gd name="T69" fmla="*/ 13 h 201"/>
                <a:gd name="T70" fmla="*/ 64 w 201"/>
                <a:gd name="T71" fmla="*/ 11 h 201"/>
                <a:gd name="T72" fmla="*/ 56 w 201"/>
                <a:gd name="T73" fmla="*/ 9 h 201"/>
                <a:gd name="T74" fmla="*/ 49 w 201"/>
                <a:gd name="T75" fmla="*/ 7 h 201"/>
                <a:gd name="T76" fmla="*/ 42 w 201"/>
                <a:gd name="T77" fmla="*/ 6 h 201"/>
                <a:gd name="T78" fmla="*/ 36 w 201"/>
                <a:gd name="T79" fmla="*/ 3 h 201"/>
                <a:gd name="T80" fmla="*/ 29 w 201"/>
                <a:gd name="T81" fmla="*/ 2 h 201"/>
                <a:gd name="T82" fmla="*/ 21 w 201"/>
                <a:gd name="T83" fmla="*/ 1 h 201"/>
                <a:gd name="T84" fmla="*/ 14 w 201"/>
                <a:gd name="T85" fmla="*/ 1 h 201"/>
                <a:gd name="T86" fmla="*/ 6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1" y="194"/>
                  </a:lnTo>
                  <a:lnTo>
                    <a:pt x="200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4" y="152"/>
                  </a:lnTo>
                  <a:lnTo>
                    <a:pt x="193" y="145"/>
                  </a:lnTo>
                  <a:lnTo>
                    <a:pt x="191" y="138"/>
                  </a:lnTo>
                  <a:lnTo>
                    <a:pt x="189" y="132"/>
                  </a:lnTo>
                  <a:lnTo>
                    <a:pt x="185" y="125"/>
                  </a:lnTo>
                  <a:lnTo>
                    <a:pt x="183" y="118"/>
                  </a:lnTo>
                  <a:lnTo>
                    <a:pt x="180" y="111"/>
                  </a:lnTo>
                  <a:lnTo>
                    <a:pt x="176" y="106"/>
                  </a:lnTo>
                  <a:lnTo>
                    <a:pt x="173" y="99"/>
                  </a:lnTo>
                  <a:lnTo>
                    <a:pt x="168" y="93"/>
                  </a:lnTo>
                  <a:lnTo>
                    <a:pt x="165" y="87"/>
                  </a:lnTo>
                  <a:lnTo>
                    <a:pt x="161" y="81"/>
                  </a:lnTo>
                  <a:lnTo>
                    <a:pt x="156" y="75"/>
                  </a:lnTo>
                  <a:lnTo>
                    <a:pt x="152" y="70"/>
                  </a:lnTo>
                  <a:lnTo>
                    <a:pt x="147" y="64"/>
                  </a:lnTo>
                  <a:lnTo>
                    <a:pt x="141" y="60"/>
                  </a:lnTo>
                  <a:lnTo>
                    <a:pt x="137" y="54"/>
                  </a:lnTo>
                  <a:lnTo>
                    <a:pt x="131" y="49"/>
                  </a:lnTo>
                  <a:lnTo>
                    <a:pt x="126" y="45"/>
                  </a:lnTo>
                  <a:lnTo>
                    <a:pt x="120" y="40"/>
                  </a:lnTo>
                  <a:lnTo>
                    <a:pt x="114" y="36"/>
                  </a:lnTo>
                  <a:lnTo>
                    <a:pt x="109" y="33"/>
                  </a:lnTo>
                  <a:lnTo>
                    <a:pt x="102" y="28"/>
                  </a:lnTo>
                  <a:lnTo>
                    <a:pt x="96" y="25"/>
                  </a:lnTo>
                  <a:lnTo>
                    <a:pt x="90" y="21"/>
                  </a:lnTo>
                  <a:lnTo>
                    <a:pt x="83" y="19"/>
                  </a:lnTo>
                  <a:lnTo>
                    <a:pt x="76" y="16"/>
                  </a:lnTo>
                  <a:lnTo>
                    <a:pt x="71" y="13"/>
                  </a:lnTo>
                  <a:lnTo>
                    <a:pt x="64" y="11"/>
                  </a:lnTo>
                  <a:lnTo>
                    <a:pt x="56" y="9"/>
                  </a:lnTo>
                  <a:lnTo>
                    <a:pt x="49" y="7"/>
                  </a:lnTo>
                  <a:lnTo>
                    <a:pt x="42" y="6"/>
                  </a:lnTo>
                  <a:lnTo>
                    <a:pt x="36" y="3"/>
                  </a:lnTo>
                  <a:lnTo>
                    <a:pt x="29" y="2"/>
                  </a:lnTo>
                  <a:lnTo>
                    <a:pt x="21" y="1"/>
                  </a:lnTo>
                  <a:lnTo>
                    <a:pt x="14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11" name="Freeform 43"/>
            <p:cNvSpPr>
              <a:spLocks/>
            </p:cNvSpPr>
            <p:nvPr/>
          </p:nvSpPr>
          <p:spPr bwMode="auto">
            <a:xfrm>
              <a:off x="4919" y="3155"/>
              <a:ext cx="37" cy="39"/>
            </a:xfrm>
            <a:custGeom>
              <a:avLst/>
              <a:gdLst>
                <a:gd name="T0" fmla="*/ 0 w 202"/>
                <a:gd name="T1" fmla="*/ 201 h 201"/>
                <a:gd name="T2" fmla="*/ 7 w 202"/>
                <a:gd name="T3" fmla="*/ 201 h 201"/>
                <a:gd name="T4" fmla="*/ 15 w 202"/>
                <a:gd name="T5" fmla="*/ 201 h 201"/>
                <a:gd name="T6" fmla="*/ 22 w 202"/>
                <a:gd name="T7" fmla="*/ 200 h 201"/>
                <a:gd name="T8" fmla="*/ 30 w 202"/>
                <a:gd name="T9" fmla="*/ 199 h 201"/>
                <a:gd name="T10" fmla="*/ 36 w 202"/>
                <a:gd name="T11" fmla="*/ 198 h 201"/>
                <a:gd name="T12" fmla="*/ 43 w 202"/>
                <a:gd name="T13" fmla="*/ 197 h 201"/>
                <a:gd name="T14" fmla="*/ 50 w 202"/>
                <a:gd name="T15" fmla="*/ 196 h 201"/>
                <a:gd name="T16" fmla="*/ 57 w 202"/>
                <a:gd name="T17" fmla="*/ 193 h 201"/>
                <a:gd name="T18" fmla="*/ 65 w 202"/>
                <a:gd name="T19" fmla="*/ 191 h 201"/>
                <a:gd name="T20" fmla="*/ 71 w 202"/>
                <a:gd name="T21" fmla="*/ 189 h 201"/>
                <a:gd name="T22" fmla="*/ 77 w 202"/>
                <a:gd name="T23" fmla="*/ 186 h 201"/>
                <a:gd name="T24" fmla="*/ 84 w 202"/>
                <a:gd name="T25" fmla="*/ 183 h 201"/>
                <a:gd name="T26" fmla="*/ 91 w 202"/>
                <a:gd name="T27" fmla="*/ 180 h 201"/>
                <a:gd name="T28" fmla="*/ 97 w 202"/>
                <a:gd name="T29" fmla="*/ 177 h 201"/>
                <a:gd name="T30" fmla="*/ 103 w 202"/>
                <a:gd name="T31" fmla="*/ 173 h 201"/>
                <a:gd name="T32" fmla="*/ 110 w 202"/>
                <a:gd name="T33" fmla="*/ 170 h 201"/>
                <a:gd name="T34" fmla="*/ 115 w 202"/>
                <a:gd name="T35" fmla="*/ 165 h 201"/>
                <a:gd name="T36" fmla="*/ 121 w 202"/>
                <a:gd name="T37" fmla="*/ 161 h 201"/>
                <a:gd name="T38" fmla="*/ 127 w 202"/>
                <a:gd name="T39" fmla="*/ 158 h 201"/>
                <a:gd name="T40" fmla="*/ 132 w 202"/>
                <a:gd name="T41" fmla="*/ 152 h 201"/>
                <a:gd name="T42" fmla="*/ 138 w 202"/>
                <a:gd name="T43" fmla="*/ 147 h 201"/>
                <a:gd name="T44" fmla="*/ 142 w 202"/>
                <a:gd name="T45" fmla="*/ 143 h 201"/>
                <a:gd name="T46" fmla="*/ 148 w 202"/>
                <a:gd name="T47" fmla="*/ 137 h 201"/>
                <a:gd name="T48" fmla="*/ 152 w 202"/>
                <a:gd name="T49" fmla="*/ 132 h 201"/>
                <a:gd name="T50" fmla="*/ 157 w 202"/>
                <a:gd name="T51" fmla="*/ 126 h 201"/>
                <a:gd name="T52" fmla="*/ 161 w 202"/>
                <a:gd name="T53" fmla="*/ 120 h 201"/>
                <a:gd name="T54" fmla="*/ 166 w 202"/>
                <a:gd name="T55" fmla="*/ 115 h 201"/>
                <a:gd name="T56" fmla="*/ 169 w 202"/>
                <a:gd name="T57" fmla="*/ 109 h 201"/>
                <a:gd name="T58" fmla="*/ 174 w 202"/>
                <a:gd name="T59" fmla="*/ 104 h 201"/>
                <a:gd name="T60" fmla="*/ 177 w 202"/>
                <a:gd name="T61" fmla="*/ 97 h 201"/>
                <a:gd name="T62" fmla="*/ 181 w 202"/>
                <a:gd name="T63" fmla="*/ 90 h 201"/>
                <a:gd name="T64" fmla="*/ 184 w 202"/>
                <a:gd name="T65" fmla="*/ 84 h 201"/>
                <a:gd name="T66" fmla="*/ 186 w 202"/>
                <a:gd name="T67" fmla="*/ 78 h 201"/>
                <a:gd name="T68" fmla="*/ 190 w 202"/>
                <a:gd name="T69" fmla="*/ 71 h 201"/>
                <a:gd name="T70" fmla="*/ 192 w 202"/>
                <a:gd name="T71" fmla="*/ 64 h 201"/>
                <a:gd name="T72" fmla="*/ 194 w 202"/>
                <a:gd name="T73" fmla="*/ 57 h 201"/>
                <a:gd name="T74" fmla="*/ 195 w 202"/>
                <a:gd name="T75" fmla="*/ 51 h 201"/>
                <a:gd name="T76" fmla="*/ 197 w 202"/>
                <a:gd name="T77" fmla="*/ 43 h 201"/>
                <a:gd name="T78" fmla="*/ 199 w 202"/>
                <a:gd name="T79" fmla="*/ 36 h 201"/>
                <a:gd name="T80" fmla="*/ 200 w 202"/>
                <a:gd name="T81" fmla="*/ 29 h 201"/>
                <a:gd name="T82" fmla="*/ 201 w 202"/>
                <a:gd name="T83" fmla="*/ 21 h 201"/>
                <a:gd name="T84" fmla="*/ 201 w 202"/>
                <a:gd name="T85" fmla="*/ 15 h 201"/>
                <a:gd name="T86" fmla="*/ 202 w 202"/>
                <a:gd name="T87" fmla="*/ 8 h 201"/>
                <a:gd name="T88" fmla="*/ 202 w 202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201"/>
                  </a:moveTo>
                  <a:lnTo>
                    <a:pt x="7" y="201"/>
                  </a:lnTo>
                  <a:lnTo>
                    <a:pt x="15" y="201"/>
                  </a:lnTo>
                  <a:lnTo>
                    <a:pt x="22" y="200"/>
                  </a:lnTo>
                  <a:lnTo>
                    <a:pt x="30" y="199"/>
                  </a:lnTo>
                  <a:lnTo>
                    <a:pt x="36" y="198"/>
                  </a:lnTo>
                  <a:lnTo>
                    <a:pt x="43" y="197"/>
                  </a:lnTo>
                  <a:lnTo>
                    <a:pt x="50" y="196"/>
                  </a:lnTo>
                  <a:lnTo>
                    <a:pt x="57" y="193"/>
                  </a:lnTo>
                  <a:lnTo>
                    <a:pt x="65" y="191"/>
                  </a:lnTo>
                  <a:lnTo>
                    <a:pt x="71" y="189"/>
                  </a:lnTo>
                  <a:lnTo>
                    <a:pt x="77" y="186"/>
                  </a:lnTo>
                  <a:lnTo>
                    <a:pt x="84" y="183"/>
                  </a:lnTo>
                  <a:lnTo>
                    <a:pt x="91" y="180"/>
                  </a:lnTo>
                  <a:lnTo>
                    <a:pt x="97" y="177"/>
                  </a:lnTo>
                  <a:lnTo>
                    <a:pt x="103" y="173"/>
                  </a:lnTo>
                  <a:lnTo>
                    <a:pt x="110" y="170"/>
                  </a:lnTo>
                  <a:lnTo>
                    <a:pt x="115" y="165"/>
                  </a:lnTo>
                  <a:lnTo>
                    <a:pt x="121" y="161"/>
                  </a:lnTo>
                  <a:lnTo>
                    <a:pt x="127" y="158"/>
                  </a:lnTo>
                  <a:lnTo>
                    <a:pt x="132" y="152"/>
                  </a:lnTo>
                  <a:lnTo>
                    <a:pt x="138" y="147"/>
                  </a:lnTo>
                  <a:lnTo>
                    <a:pt x="142" y="143"/>
                  </a:lnTo>
                  <a:lnTo>
                    <a:pt x="148" y="137"/>
                  </a:lnTo>
                  <a:lnTo>
                    <a:pt x="152" y="132"/>
                  </a:lnTo>
                  <a:lnTo>
                    <a:pt x="157" y="126"/>
                  </a:lnTo>
                  <a:lnTo>
                    <a:pt x="161" y="120"/>
                  </a:lnTo>
                  <a:lnTo>
                    <a:pt x="166" y="115"/>
                  </a:lnTo>
                  <a:lnTo>
                    <a:pt x="169" y="109"/>
                  </a:lnTo>
                  <a:lnTo>
                    <a:pt x="174" y="104"/>
                  </a:lnTo>
                  <a:lnTo>
                    <a:pt x="177" y="97"/>
                  </a:lnTo>
                  <a:lnTo>
                    <a:pt x="181" y="90"/>
                  </a:lnTo>
                  <a:lnTo>
                    <a:pt x="184" y="84"/>
                  </a:lnTo>
                  <a:lnTo>
                    <a:pt x="186" y="78"/>
                  </a:lnTo>
                  <a:lnTo>
                    <a:pt x="190" y="71"/>
                  </a:lnTo>
                  <a:lnTo>
                    <a:pt x="192" y="64"/>
                  </a:lnTo>
                  <a:lnTo>
                    <a:pt x="194" y="57"/>
                  </a:lnTo>
                  <a:lnTo>
                    <a:pt x="195" y="51"/>
                  </a:lnTo>
                  <a:lnTo>
                    <a:pt x="197" y="43"/>
                  </a:lnTo>
                  <a:lnTo>
                    <a:pt x="199" y="36"/>
                  </a:lnTo>
                  <a:lnTo>
                    <a:pt x="200" y="29"/>
                  </a:lnTo>
                  <a:lnTo>
                    <a:pt x="201" y="21"/>
                  </a:lnTo>
                  <a:lnTo>
                    <a:pt x="201" y="15"/>
                  </a:lnTo>
                  <a:lnTo>
                    <a:pt x="202" y="8"/>
                  </a:lnTo>
                  <a:lnTo>
                    <a:pt x="20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12" name="Line 44"/>
            <p:cNvSpPr>
              <a:spLocks noChangeShapeType="1"/>
            </p:cNvSpPr>
            <p:nvPr/>
          </p:nvSpPr>
          <p:spPr bwMode="auto">
            <a:xfrm flipH="1">
              <a:off x="4803" y="3138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13" name="Freeform 45"/>
            <p:cNvSpPr>
              <a:spLocks/>
            </p:cNvSpPr>
            <p:nvPr/>
          </p:nvSpPr>
          <p:spPr bwMode="auto">
            <a:xfrm>
              <a:off x="4803" y="3173"/>
              <a:ext cx="38" cy="40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1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1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14" name="Line 46"/>
            <p:cNvSpPr>
              <a:spLocks noChangeShapeType="1"/>
            </p:cNvSpPr>
            <p:nvPr/>
          </p:nvSpPr>
          <p:spPr bwMode="auto">
            <a:xfrm>
              <a:off x="4876" y="3129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15" name="Freeform 47"/>
            <p:cNvSpPr>
              <a:spLocks/>
            </p:cNvSpPr>
            <p:nvPr/>
          </p:nvSpPr>
          <p:spPr bwMode="auto">
            <a:xfrm>
              <a:off x="4910" y="3164"/>
              <a:ext cx="39" cy="40"/>
            </a:xfrm>
            <a:custGeom>
              <a:avLst/>
              <a:gdLst>
                <a:gd name="T0" fmla="*/ 80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0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16" name="Freeform 48"/>
            <p:cNvSpPr>
              <a:spLocks/>
            </p:cNvSpPr>
            <p:nvPr/>
          </p:nvSpPr>
          <p:spPr bwMode="auto">
            <a:xfrm>
              <a:off x="4743" y="322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17" name="Freeform 49"/>
            <p:cNvSpPr>
              <a:spLocks/>
            </p:cNvSpPr>
            <p:nvPr/>
          </p:nvSpPr>
          <p:spPr bwMode="auto">
            <a:xfrm>
              <a:off x="4740" y="3216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18" name="Freeform 50"/>
            <p:cNvSpPr>
              <a:spLocks/>
            </p:cNvSpPr>
            <p:nvPr/>
          </p:nvSpPr>
          <p:spPr bwMode="auto">
            <a:xfrm>
              <a:off x="4902" y="322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19" name="Freeform 51"/>
            <p:cNvSpPr>
              <a:spLocks/>
            </p:cNvSpPr>
            <p:nvPr/>
          </p:nvSpPr>
          <p:spPr bwMode="auto">
            <a:xfrm>
              <a:off x="4908" y="3216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7220" name="Line 52"/>
          <p:cNvSpPr>
            <a:spLocks noChangeShapeType="1"/>
          </p:cNvSpPr>
          <p:nvPr/>
        </p:nvSpPr>
        <p:spPr bwMode="auto">
          <a:xfrm>
            <a:off x="2449513" y="1436688"/>
            <a:ext cx="0" cy="17589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21" name="Line 53"/>
          <p:cNvSpPr>
            <a:spLocks noChangeShapeType="1"/>
          </p:cNvSpPr>
          <p:nvPr/>
        </p:nvSpPr>
        <p:spPr bwMode="auto">
          <a:xfrm flipH="1">
            <a:off x="6681788" y="1403350"/>
            <a:ext cx="0" cy="1760538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22" name="Line 54"/>
          <p:cNvSpPr>
            <a:spLocks noChangeShapeType="1"/>
          </p:cNvSpPr>
          <p:nvPr/>
        </p:nvSpPr>
        <p:spPr bwMode="auto">
          <a:xfrm>
            <a:off x="4162425" y="2332038"/>
            <a:ext cx="0" cy="8636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23" name="Line 55"/>
          <p:cNvSpPr>
            <a:spLocks noChangeShapeType="1"/>
          </p:cNvSpPr>
          <p:nvPr/>
        </p:nvSpPr>
        <p:spPr bwMode="auto">
          <a:xfrm flipH="1">
            <a:off x="3322638" y="2300288"/>
            <a:ext cx="0" cy="8953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24" name="Line 56"/>
          <p:cNvSpPr>
            <a:spLocks noChangeShapeType="1"/>
          </p:cNvSpPr>
          <p:nvPr/>
        </p:nvSpPr>
        <p:spPr bwMode="auto">
          <a:xfrm>
            <a:off x="5808663" y="2332038"/>
            <a:ext cx="0" cy="8636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25" name="Rectangle 57"/>
          <p:cNvSpPr>
            <a:spLocks noChangeArrowheads="1"/>
          </p:cNvSpPr>
          <p:nvPr/>
        </p:nvSpPr>
        <p:spPr bwMode="auto">
          <a:xfrm>
            <a:off x="2349500" y="2203450"/>
            <a:ext cx="4567238" cy="22383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27013" indent="-227013"/>
            <a:endParaRPr lang="da-DK" sz="1800">
              <a:solidFill>
                <a:schemeClr val="bg1"/>
              </a:solidFill>
            </a:endParaRPr>
          </a:p>
        </p:txBody>
      </p:sp>
      <p:sp>
        <p:nvSpPr>
          <p:cNvPr id="647226" name="Line 58"/>
          <p:cNvSpPr>
            <a:spLocks noChangeShapeType="1"/>
          </p:cNvSpPr>
          <p:nvPr/>
        </p:nvSpPr>
        <p:spPr bwMode="auto">
          <a:xfrm flipH="1">
            <a:off x="4800600" y="1660525"/>
            <a:ext cx="2217738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27" name="Line 59"/>
          <p:cNvSpPr>
            <a:spLocks noChangeShapeType="1"/>
          </p:cNvSpPr>
          <p:nvPr/>
        </p:nvSpPr>
        <p:spPr bwMode="auto">
          <a:xfrm flipH="1">
            <a:off x="6010275" y="1787525"/>
            <a:ext cx="10080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28" name="Line 60"/>
          <p:cNvSpPr>
            <a:spLocks noChangeShapeType="1"/>
          </p:cNvSpPr>
          <p:nvPr/>
        </p:nvSpPr>
        <p:spPr bwMode="auto">
          <a:xfrm flipH="1">
            <a:off x="3860800" y="2108200"/>
            <a:ext cx="3157538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29" name="Line 61"/>
          <p:cNvSpPr>
            <a:spLocks noChangeShapeType="1"/>
          </p:cNvSpPr>
          <p:nvPr/>
        </p:nvSpPr>
        <p:spPr bwMode="auto">
          <a:xfrm flipH="1">
            <a:off x="5540375" y="1947863"/>
            <a:ext cx="14779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30" name="Line 62"/>
          <p:cNvSpPr>
            <a:spLocks noChangeShapeType="1"/>
          </p:cNvSpPr>
          <p:nvPr/>
        </p:nvSpPr>
        <p:spPr bwMode="auto">
          <a:xfrm>
            <a:off x="4600575" y="2555875"/>
            <a:ext cx="806450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31" name="Line 63"/>
          <p:cNvSpPr>
            <a:spLocks noChangeShapeType="1"/>
          </p:cNvSpPr>
          <p:nvPr/>
        </p:nvSpPr>
        <p:spPr bwMode="auto">
          <a:xfrm>
            <a:off x="2987675" y="2682875"/>
            <a:ext cx="2419350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32" name="Line 64"/>
          <p:cNvSpPr>
            <a:spLocks noChangeShapeType="1"/>
          </p:cNvSpPr>
          <p:nvPr/>
        </p:nvSpPr>
        <p:spPr bwMode="auto">
          <a:xfrm>
            <a:off x="3759200" y="2811463"/>
            <a:ext cx="2452688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33" name="Line 65"/>
          <p:cNvSpPr>
            <a:spLocks noChangeShapeType="1"/>
          </p:cNvSpPr>
          <p:nvPr/>
        </p:nvSpPr>
        <p:spPr bwMode="auto">
          <a:xfrm>
            <a:off x="4600575" y="2940050"/>
            <a:ext cx="1847850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34" name="Line 66"/>
          <p:cNvSpPr>
            <a:spLocks noChangeShapeType="1"/>
          </p:cNvSpPr>
          <p:nvPr/>
        </p:nvSpPr>
        <p:spPr bwMode="auto">
          <a:xfrm flipH="1">
            <a:off x="3457575" y="3067050"/>
            <a:ext cx="1712913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35" name="Line 67"/>
          <p:cNvSpPr>
            <a:spLocks noChangeShapeType="1"/>
          </p:cNvSpPr>
          <p:nvPr/>
        </p:nvSpPr>
        <p:spPr bwMode="auto">
          <a:xfrm>
            <a:off x="4800600" y="1627188"/>
            <a:ext cx="0" cy="650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36" name="Line 68"/>
          <p:cNvSpPr>
            <a:spLocks noChangeShapeType="1"/>
          </p:cNvSpPr>
          <p:nvPr/>
        </p:nvSpPr>
        <p:spPr bwMode="auto">
          <a:xfrm>
            <a:off x="6010275" y="1755775"/>
            <a:ext cx="0" cy="63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37" name="Line 69"/>
          <p:cNvSpPr>
            <a:spLocks noChangeShapeType="1"/>
          </p:cNvSpPr>
          <p:nvPr/>
        </p:nvSpPr>
        <p:spPr bwMode="auto">
          <a:xfrm>
            <a:off x="3860800" y="2074863"/>
            <a:ext cx="0" cy="650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38" name="Line 70"/>
          <p:cNvSpPr>
            <a:spLocks noChangeShapeType="1"/>
          </p:cNvSpPr>
          <p:nvPr/>
        </p:nvSpPr>
        <p:spPr bwMode="auto">
          <a:xfrm>
            <a:off x="5540375" y="1914525"/>
            <a:ext cx="0" cy="650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39" name="Line 71"/>
          <p:cNvSpPr>
            <a:spLocks noChangeShapeType="1"/>
          </p:cNvSpPr>
          <p:nvPr/>
        </p:nvSpPr>
        <p:spPr bwMode="auto">
          <a:xfrm>
            <a:off x="5407025" y="2524125"/>
            <a:ext cx="0" cy="635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40" name="Line 72"/>
          <p:cNvSpPr>
            <a:spLocks noChangeShapeType="1"/>
          </p:cNvSpPr>
          <p:nvPr/>
        </p:nvSpPr>
        <p:spPr bwMode="auto">
          <a:xfrm>
            <a:off x="4600575" y="2524125"/>
            <a:ext cx="0" cy="635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41" name="Line 73"/>
          <p:cNvSpPr>
            <a:spLocks noChangeShapeType="1"/>
          </p:cNvSpPr>
          <p:nvPr/>
        </p:nvSpPr>
        <p:spPr bwMode="auto">
          <a:xfrm>
            <a:off x="5407025" y="2651125"/>
            <a:ext cx="0" cy="650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42" name="Line 74"/>
          <p:cNvSpPr>
            <a:spLocks noChangeShapeType="1"/>
          </p:cNvSpPr>
          <p:nvPr/>
        </p:nvSpPr>
        <p:spPr bwMode="auto">
          <a:xfrm>
            <a:off x="6448425" y="2906713"/>
            <a:ext cx="0" cy="650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43" name="Line 75"/>
          <p:cNvSpPr>
            <a:spLocks noChangeShapeType="1"/>
          </p:cNvSpPr>
          <p:nvPr/>
        </p:nvSpPr>
        <p:spPr bwMode="auto">
          <a:xfrm>
            <a:off x="4600575" y="2906713"/>
            <a:ext cx="0" cy="650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44" name="Line 76"/>
          <p:cNvSpPr>
            <a:spLocks noChangeShapeType="1"/>
          </p:cNvSpPr>
          <p:nvPr/>
        </p:nvSpPr>
        <p:spPr bwMode="auto">
          <a:xfrm>
            <a:off x="5810250" y="3036888"/>
            <a:ext cx="0" cy="650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45" name="Line 77"/>
          <p:cNvSpPr>
            <a:spLocks noChangeShapeType="1"/>
          </p:cNvSpPr>
          <p:nvPr/>
        </p:nvSpPr>
        <p:spPr bwMode="auto">
          <a:xfrm>
            <a:off x="5170488" y="3035300"/>
            <a:ext cx="0" cy="650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46" name="Line 78"/>
          <p:cNvSpPr>
            <a:spLocks noChangeShapeType="1"/>
          </p:cNvSpPr>
          <p:nvPr/>
        </p:nvSpPr>
        <p:spPr bwMode="auto">
          <a:xfrm>
            <a:off x="6211888" y="2779713"/>
            <a:ext cx="0" cy="650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47" name="Line 79"/>
          <p:cNvSpPr>
            <a:spLocks noChangeShapeType="1"/>
          </p:cNvSpPr>
          <p:nvPr/>
        </p:nvSpPr>
        <p:spPr bwMode="auto">
          <a:xfrm>
            <a:off x="3759200" y="2779713"/>
            <a:ext cx="0" cy="650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48" name="Line 80"/>
          <p:cNvSpPr>
            <a:spLocks noChangeShapeType="1"/>
          </p:cNvSpPr>
          <p:nvPr/>
        </p:nvSpPr>
        <p:spPr bwMode="auto">
          <a:xfrm>
            <a:off x="2987675" y="2651125"/>
            <a:ext cx="0" cy="650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49" name="Line 81"/>
          <p:cNvSpPr>
            <a:spLocks noChangeShapeType="1"/>
          </p:cNvSpPr>
          <p:nvPr/>
        </p:nvSpPr>
        <p:spPr bwMode="auto">
          <a:xfrm>
            <a:off x="3457575" y="3035300"/>
            <a:ext cx="0" cy="650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50" name="Line 82"/>
          <p:cNvSpPr>
            <a:spLocks noChangeShapeType="1"/>
          </p:cNvSpPr>
          <p:nvPr/>
        </p:nvSpPr>
        <p:spPr bwMode="auto">
          <a:xfrm>
            <a:off x="5640388" y="2555875"/>
            <a:ext cx="5381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51" name="Line 83"/>
          <p:cNvSpPr>
            <a:spLocks noChangeShapeType="1"/>
          </p:cNvSpPr>
          <p:nvPr/>
        </p:nvSpPr>
        <p:spPr bwMode="auto">
          <a:xfrm>
            <a:off x="5707063" y="3035300"/>
            <a:ext cx="8747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52" name="Line 84"/>
          <p:cNvSpPr>
            <a:spLocks noChangeShapeType="1"/>
          </p:cNvSpPr>
          <p:nvPr/>
        </p:nvSpPr>
        <p:spPr bwMode="auto">
          <a:xfrm>
            <a:off x="2684463" y="2940050"/>
            <a:ext cx="16462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53" name="Line 85"/>
          <p:cNvSpPr>
            <a:spLocks noChangeShapeType="1"/>
          </p:cNvSpPr>
          <p:nvPr/>
        </p:nvSpPr>
        <p:spPr bwMode="auto">
          <a:xfrm>
            <a:off x="2684463" y="2906713"/>
            <a:ext cx="0" cy="650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54" name="Line 86"/>
          <p:cNvSpPr>
            <a:spLocks noChangeShapeType="1"/>
          </p:cNvSpPr>
          <p:nvPr/>
        </p:nvSpPr>
        <p:spPr bwMode="auto">
          <a:xfrm>
            <a:off x="4330700" y="2906713"/>
            <a:ext cx="0" cy="650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55" name="Line 87"/>
          <p:cNvSpPr>
            <a:spLocks noChangeShapeType="1"/>
          </p:cNvSpPr>
          <p:nvPr/>
        </p:nvSpPr>
        <p:spPr bwMode="auto">
          <a:xfrm>
            <a:off x="6178550" y="2524125"/>
            <a:ext cx="0" cy="635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56" name="Line 88"/>
          <p:cNvSpPr>
            <a:spLocks noChangeShapeType="1"/>
          </p:cNvSpPr>
          <p:nvPr/>
        </p:nvSpPr>
        <p:spPr bwMode="auto">
          <a:xfrm>
            <a:off x="5640388" y="2524125"/>
            <a:ext cx="0" cy="635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57" name="Line 89"/>
          <p:cNvSpPr>
            <a:spLocks noChangeShapeType="1"/>
          </p:cNvSpPr>
          <p:nvPr/>
        </p:nvSpPr>
        <p:spPr bwMode="auto">
          <a:xfrm>
            <a:off x="5707063" y="3003550"/>
            <a:ext cx="0" cy="650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58" name="Line 90"/>
          <p:cNvSpPr>
            <a:spLocks noChangeShapeType="1"/>
          </p:cNvSpPr>
          <p:nvPr/>
        </p:nvSpPr>
        <p:spPr bwMode="auto">
          <a:xfrm>
            <a:off x="6581775" y="3003550"/>
            <a:ext cx="0" cy="650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59" name="Line 91"/>
          <p:cNvSpPr>
            <a:spLocks noChangeShapeType="1"/>
          </p:cNvSpPr>
          <p:nvPr/>
        </p:nvSpPr>
        <p:spPr bwMode="auto">
          <a:xfrm>
            <a:off x="2181225" y="1531938"/>
            <a:ext cx="483711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7260" name="Line 92"/>
          <p:cNvSpPr>
            <a:spLocks noChangeShapeType="1"/>
          </p:cNvSpPr>
          <p:nvPr/>
        </p:nvSpPr>
        <p:spPr bwMode="auto">
          <a:xfrm flipH="1">
            <a:off x="5002213" y="1468438"/>
            <a:ext cx="0" cy="17272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7261" name="Group 93"/>
          <p:cNvGrpSpPr>
            <a:grpSpLocks/>
          </p:cNvGrpSpPr>
          <p:nvPr/>
        </p:nvGrpSpPr>
        <p:grpSpPr bwMode="auto">
          <a:xfrm>
            <a:off x="4805363" y="2149475"/>
            <a:ext cx="381000" cy="268288"/>
            <a:chOff x="2908" y="3046"/>
            <a:chExt cx="275" cy="203"/>
          </a:xfrm>
        </p:grpSpPr>
        <p:sp>
          <p:nvSpPr>
            <p:cNvPr id="647262" name="Freeform 94"/>
            <p:cNvSpPr>
              <a:spLocks/>
            </p:cNvSpPr>
            <p:nvPr/>
          </p:nvSpPr>
          <p:spPr bwMode="auto">
            <a:xfrm>
              <a:off x="3057" y="3166"/>
              <a:ext cx="37" cy="39"/>
            </a:xfrm>
            <a:custGeom>
              <a:avLst/>
              <a:gdLst>
                <a:gd name="T0" fmla="*/ 201 w 201"/>
                <a:gd name="T1" fmla="*/ 0 h 201"/>
                <a:gd name="T2" fmla="*/ 193 w 201"/>
                <a:gd name="T3" fmla="*/ 1 h 201"/>
                <a:gd name="T4" fmla="*/ 187 w 201"/>
                <a:gd name="T5" fmla="*/ 1 h 201"/>
                <a:gd name="T6" fmla="*/ 179 w 201"/>
                <a:gd name="T7" fmla="*/ 1 h 201"/>
                <a:gd name="T8" fmla="*/ 172 w 201"/>
                <a:gd name="T9" fmla="*/ 2 h 201"/>
                <a:gd name="T10" fmla="*/ 165 w 201"/>
                <a:gd name="T11" fmla="*/ 3 h 201"/>
                <a:gd name="T12" fmla="*/ 158 w 201"/>
                <a:gd name="T13" fmla="*/ 6 h 201"/>
                <a:gd name="T14" fmla="*/ 151 w 201"/>
                <a:gd name="T15" fmla="*/ 7 h 201"/>
                <a:gd name="T16" fmla="*/ 144 w 201"/>
                <a:gd name="T17" fmla="*/ 9 h 201"/>
                <a:gd name="T18" fmla="*/ 137 w 201"/>
                <a:gd name="T19" fmla="*/ 11 h 201"/>
                <a:gd name="T20" fmla="*/ 130 w 201"/>
                <a:gd name="T21" fmla="*/ 13 h 201"/>
                <a:gd name="T22" fmla="*/ 124 w 201"/>
                <a:gd name="T23" fmla="*/ 16 h 201"/>
                <a:gd name="T24" fmla="*/ 117 w 201"/>
                <a:gd name="T25" fmla="*/ 19 h 201"/>
                <a:gd name="T26" fmla="*/ 111 w 201"/>
                <a:gd name="T27" fmla="*/ 21 h 201"/>
                <a:gd name="T28" fmla="*/ 104 w 201"/>
                <a:gd name="T29" fmla="*/ 25 h 201"/>
                <a:gd name="T30" fmla="*/ 98 w 201"/>
                <a:gd name="T31" fmla="*/ 28 h 201"/>
                <a:gd name="T32" fmla="*/ 92 w 201"/>
                <a:gd name="T33" fmla="*/ 33 h 201"/>
                <a:gd name="T34" fmla="*/ 86 w 201"/>
                <a:gd name="T35" fmla="*/ 36 h 201"/>
                <a:gd name="T36" fmla="*/ 80 w 201"/>
                <a:gd name="T37" fmla="*/ 40 h 201"/>
                <a:gd name="T38" fmla="*/ 74 w 201"/>
                <a:gd name="T39" fmla="*/ 45 h 201"/>
                <a:gd name="T40" fmla="*/ 68 w 201"/>
                <a:gd name="T41" fmla="*/ 49 h 201"/>
                <a:gd name="T42" fmla="*/ 64 w 201"/>
                <a:gd name="T43" fmla="*/ 54 h 201"/>
                <a:gd name="T44" fmla="*/ 58 w 201"/>
                <a:gd name="T45" fmla="*/ 60 h 201"/>
                <a:gd name="T46" fmla="*/ 54 w 201"/>
                <a:gd name="T47" fmla="*/ 64 h 201"/>
                <a:gd name="T48" fmla="*/ 48 w 201"/>
                <a:gd name="T49" fmla="*/ 70 h 201"/>
                <a:gd name="T50" fmla="*/ 44 w 201"/>
                <a:gd name="T51" fmla="*/ 75 h 201"/>
                <a:gd name="T52" fmla="*/ 39 w 201"/>
                <a:gd name="T53" fmla="*/ 81 h 201"/>
                <a:gd name="T54" fmla="*/ 36 w 201"/>
                <a:gd name="T55" fmla="*/ 87 h 201"/>
                <a:gd name="T56" fmla="*/ 31 w 201"/>
                <a:gd name="T57" fmla="*/ 93 h 201"/>
                <a:gd name="T58" fmla="*/ 28 w 201"/>
                <a:gd name="T59" fmla="*/ 99 h 201"/>
                <a:gd name="T60" fmla="*/ 25 w 201"/>
                <a:gd name="T61" fmla="*/ 106 h 201"/>
                <a:gd name="T62" fmla="*/ 21 w 201"/>
                <a:gd name="T63" fmla="*/ 111 h 201"/>
                <a:gd name="T64" fmla="*/ 18 w 201"/>
                <a:gd name="T65" fmla="*/ 118 h 201"/>
                <a:gd name="T66" fmla="*/ 14 w 201"/>
                <a:gd name="T67" fmla="*/ 125 h 201"/>
                <a:gd name="T68" fmla="*/ 12 w 201"/>
                <a:gd name="T69" fmla="*/ 132 h 201"/>
                <a:gd name="T70" fmla="*/ 10 w 201"/>
                <a:gd name="T71" fmla="*/ 138 h 201"/>
                <a:gd name="T72" fmla="*/ 8 w 201"/>
                <a:gd name="T73" fmla="*/ 145 h 201"/>
                <a:gd name="T74" fmla="*/ 5 w 201"/>
                <a:gd name="T75" fmla="*/ 152 h 201"/>
                <a:gd name="T76" fmla="*/ 4 w 201"/>
                <a:gd name="T77" fmla="*/ 159 h 201"/>
                <a:gd name="T78" fmla="*/ 3 w 201"/>
                <a:gd name="T79" fmla="*/ 165 h 201"/>
                <a:gd name="T80" fmla="*/ 2 w 201"/>
                <a:gd name="T81" fmla="*/ 173 h 201"/>
                <a:gd name="T82" fmla="*/ 1 w 201"/>
                <a:gd name="T83" fmla="*/ 180 h 201"/>
                <a:gd name="T84" fmla="*/ 0 w 201"/>
                <a:gd name="T85" fmla="*/ 187 h 201"/>
                <a:gd name="T86" fmla="*/ 0 w 201"/>
                <a:gd name="T87" fmla="*/ 194 h 201"/>
                <a:gd name="T88" fmla="*/ 0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0"/>
                  </a:moveTo>
                  <a:lnTo>
                    <a:pt x="193" y="1"/>
                  </a:lnTo>
                  <a:lnTo>
                    <a:pt x="187" y="1"/>
                  </a:lnTo>
                  <a:lnTo>
                    <a:pt x="179" y="1"/>
                  </a:lnTo>
                  <a:lnTo>
                    <a:pt x="172" y="2"/>
                  </a:lnTo>
                  <a:lnTo>
                    <a:pt x="165" y="3"/>
                  </a:lnTo>
                  <a:lnTo>
                    <a:pt x="158" y="6"/>
                  </a:lnTo>
                  <a:lnTo>
                    <a:pt x="151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0" y="13"/>
                  </a:lnTo>
                  <a:lnTo>
                    <a:pt x="124" y="16"/>
                  </a:lnTo>
                  <a:lnTo>
                    <a:pt x="117" y="19"/>
                  </a:lnTo>
                  <a:lnTo>
                    <a:pt x="111" y="21"/>
                  </a:lnTo>
                  <a:lnTo>
                    <a:pt x="104" y="25"/>
                  </a:lnTo>
                  <a:lnTo>
                    <a:pt x="98" y="28"/>
                  </a:lnTo>
                  <a:lnTo>
                    <a:pt x="92" y="33"/>
                  </a:lnTo>
                  <a:lnTo>
                    <a:pt x="86" y="36"/>
                  </a:lnTo>
                  <a:lnTo>
                    <a:pt x="80" y="40"/>
                  </a:lnTo>
                  <a:lnTo>
                    <a:pt x="74" y="45"/>
                  </a:lnTo>
                  <a:lnTo>
                    <a:pt x="68" y="49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8" y="70"/>
                  </a:lnTo>
                  <a:lnTo>
                    <a:pt x="44" y="75"/>
                  </a:lnTo>
                  <a:lnTo>
                    <a:pt x="39" y="81"/>
                  </a:lnTo>
                  <a:lnTo>
                    <a:pt x="36" y="87"/>
                  </a:lnTo>
                  <a:lnTo>
                    <a:pt x="31" y="93"/>
                  </a:lnTo>
                  <a:lnTo>
                    <a:pt x="28" y="99"/>
                  </a:lnTo>
                  <a:lnTo>
                    <a:pt x="25" y="106"/>
                  </a:lnTo>
                  <a:lnTo>
                    <a:pt x="21" y="111"/>
                  </a:lnTo>
                  <a:lnTo>
                    <a:pt x="18" y="118"/>
                  </a:lnTo>
                  <a:lnTo>
                    <a:pt x="14" y="125"/>
                  </a:lnTo>
                  <a:lnTo>
                    <a:pt x="12" y="132"/>
                  </a:lnTo>
                  <a:lnTo>
                    <a:pt x="10" y="138"/>
                  </a:lnTo>
                  <a:lnTo>
                    <a:pt x="8" y="145"/>
                  </a:lnTo>
                  <a:lnTo>
                    <a:pt x="5" y="152"/>
                  </a:lnTo>
                  <a:lnTo>
                    <a:pt x="4" y="159"/>
                  </a:lnTo>
                  <a:lnTo>
                    <a:pt x="3" y="165"/>
                  </a:lnTo>
                  <a:lnTo>
                    <a:pt x="2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63" name="Freeform 95"/>
            <p:cNvSpPr>
              <a:spLocks/>
            </p:cNvSpPr>
            <p:nvPr/>
          </p:nvSpPr>
          <p:spPr bwMode="auto">
            <a:xfrm>
              <a:off x="2994" y="3166"/>
              <a:ext cx="37" cy="39"/>
            </a:xfrm>
            <a:custGeom>
              <a:avLst/>
              <a:gdLst>
                <a:gd name="T0" fmla="*/ 201 w 201"/>
                <a:gd name="T1" fmla="*/ 201 h 201"/>
                <a:gd name="T2" fmla="*/ 201 w 201"/>
                <a:gd name="T3" fmla="*/ 194 h 201"/>
                <a:gd name="T4" fmla="*/ 200 w 201"/>
                <a:gd name="T5" fmla="*/ 187 h 201"/>
                <a:gd name="T6" fmla="*/ 200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7 w 201"/>
                <a:gd name="T13" fmla="*/ 159 h 201"/>
                <a:gd name="T14" fmla="*/ 194 w 201"/>
                <a:gd name="T15" fmla="*/ 152 h 201"/>
                <a:gd name="T16" fmla="*/ 193 w 201"/>
                <a:gd name="T17" fmla="*/ 145 h 201"/>
                <a:gd name="T18" fmla="*/ 191 w 201"/>
                <a:gd name="T19" fmla="*/ 138 h 201"/>
                <a:gd name="T20" fmla="*/ 189 w 201"/>
                <a:gd name="T21" fmla="*/ 132 h 201"/>
                <a:gd name="T22" fmla="*/ 185 w 201"/>
                <a:gd name="T23" fmla="*/ 125 h 201"/>
                <a:gd name="T24" fmla="*/ 183 w 201"/>
                <a:gd name="T25" fmla="*/ 118 h 201"/>
                <a:gd name="T26" fmla="*/ 180 w 201"/>
                <a:gd name="T27" fmla="*/ 111 h 201"/>
                <a:gd name="T28" fmla="*/ 176 w 201"/>
                <a:gd name="T29" fmla="*/ 106 h 201"/>
                <a:gd name="T30" fmla="*/ 173 w 201"/>
                <a:gd name="T31" fmla="*/ 99 h 201"/>
                <a:gd name="T32" fmla="*/ 168 w 201"/>
                <a:gd name="T33" fmla="*/ 93 h 201"/>
                <a:gd name="T34" fmla="*/ 165 w 201"/>
                <a:gd name="T35" fmla="*/ 87 h 201"/>
                <a:gd name="T36" fmla="*/ 161 w 201"/>
                <a:gd name="T37" fmla="*/ 81 h 201"/>
                <a:gd name="T38" fmla="*/ 156 w 201"/>
                <a:gd name="T39" fmla="*/ 75 h 201"/>
                <a:gd name="T40" fmla="*/ 152 w 201"/>
                <a:gd name="T41" fmla="*/ 70 h 201"/>
                <a:gd name="T42" fmla="*/ 147 w 201"/>
                <a:gd name="T43" fmla="*/ 64 h 201"/>
                <a:gd name="T44" fmla="*/ 141 w 201"/>
                <a:gd name="T45" fmla="*/ 60 h 201"/>
                <a:gd name="T46" fmla="*/ 137 w 201"/>
                <a:gd name="T47" fmla="*/ 54 h 201"/>
                <a:gd name="T48" fmla="*/ 131 w 201"/>
                <a:gd name="T49" fmla="*/ 49 h 201"/>
                <a:gd name="T50" fmla="*/ 126 w 201"/>
                <a:gd name="T51" fmla="*/ 45 h 201"/>
                <a:gd name="T52" fmla="*/ 120 w 201"/>
                <a:gd name="T53" fmla="*/ 40 h 201"/>
                <a:gd name="T54" fmla="*/ 114 w 201"/>
                <a:gd name="T55" fmla="*/ 36 h 201"/>
                <a:gd name="T56" fmla="*/ 109 w 201"/>
                <a:gd name="T57" fmla="*/ 33 h 201"/>
                <a:gd name="T58" fmla="*/ 102 w 201"/>
                <a:gd name="T59" fmla="*/ 28 h 201"/>
                <a:gd name="T60" fmla="*/ 96 w 201"/>
                <a:gd name="T61" fmla="*/ 25 h 201"/>
                <a:gd name="T62" fmla="*/ 90 w 201"/>
                <a:gd name="T63" fmla="*/ 21 h 201"/>
                <a:gd name="T64" fmla="*/ 83 w 201"/>
                <a:gd name="T65" fmla="*/ 19 h 201"/>
                <a:gd name="T66" fmla="*/ 76 w 201"/>
                <a:gd name="T67" fmla="*/ 16 h 201"/>
                <a:gd name="T68" fmla="*/ 71 w 201"/>
                <a:gd name="T69" fmla="*/ 13 h 201"/>
                <a:gd name="T70" fmla="*/ 64 w 201"/>
                <a:gd name="T71" fmla="*/ 11 h 201"/>
                <a:gd name="T72" fmla="*/ 56 w 201"/>
                <a:gd name="T73" fmla="*/ 9 h 201"/>
                <a:gd name="T74" fmla="*/ 49 w 201"/>
                <a:gd name="T75" fmla="*/ 7 h 201"/>
                <a:gd name="T76" fmla="*/ 42 w 201"/>
                <a:gd name="T77" fmla="*/ 6 h 201"/>
                <a:gd name="T78" fmla="*/ 36 w 201"/>
                <a:gd name="T79" fmla="*/ 3 h 201"/>
                <a:gd name="T80" fmla="*/ 29 w 201"/>
                <a:gd name="T81" fmla="*/ 2 h 201"/>
                <a:gd name="T82" fmla="*/ 21 w 201"/>
                <a:gd name="T83" fmla="*/ 1 h 201"/>
                <a:gd name="T84" fmla="*/ 14 w 201"/>
                <a:gd name="T85" fmla="*/ 1 h 201"/>
                <a:gd name="T86" fmla="*/ 6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1" y="194"/>
                  </a:lnTo>
                  <a:lnTo>
                    <a:pt x="200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4" y="152"/>
                  </a:lnTo>
                  <a:lnTo>
                    <a:pt x="193" y="145"/>
                  </a:lnTo>
                  <a:lnTo>
                    <a:pt x="191" y="138"/>
                  </a:lnTo>
                  <a:lnTo>
                    <a:pt x="189" y="132"/>
                  </a:lnTo>
                  <a:lnTo>
                    <a:pt x="185" y="125"/>
                  </a:lnTo>
                  <a:lnTo>
                    <a:pt x="183" y="118"/>
                  </a:lnTo>
                  <a:lnTo>
                    <a:pt x="180" y="111"/>
                  </a:lnTo>
                  <a:lnTo>
                    <a:pt x="176" y="106"/>
                  </a:lnTo>
                  <a:lnTo>
                    <a:pt x="173" y="99"/>
                  </a:lnTo>
                  <a:lnTo>
                    <a:pt x="168" y="93"/>
                  </a:lnTo>
                  <a:lnTo>
                    <a:pt x="165" y="87"/>
                  </a:lnTo>
                  <a:lnTo>
                    <a:pt x="161" y="81"/>
                  </a:lnTo>
                  <a:lnTo>
                    <a:pt x="156" y="75"/>
                  </a:lnTo>
                  <a:lnTo>
                    <a:pt x="152" y="70"/>
                  </a:lnTo>
                  <a:lnTo>
                    <a:pt x="147" y="64"/>
                  </a:lnTo>
                  <a:lnTo>
                    <a:pt x="141" y="60"/>
                  </a:lnTo>
                  <a:lnTo>
                    <a:pt x="137" y="54"/>
                  </a:lnTo>
                  <a:lnTo>
                    <a:pt x="131" y="49"/>
                  </a:lnTo>
                  <a:lnTo>
                    <a:pt x="126" y="45"/>
                  </a:lnTo>
                  <a:lnTo>
                    <a:pt x="120" y="40"/>
                  </a:lnTo>
                  <a:lnTo>
                    <a:pt x="114" y="36"/>
                  </a:lnTo>
                  <a:lnTo>
                    <a:pt x="109" y="33"/>
                  </a:lnTo>
                  <a:lnTo>
                    <a:pt x="102" y="28"/>
                  </a:lnTo>
                  <a:lnTo>
                    <a:pt x="96" y="25"/>
                  </a:lnTo>
                  <a:lnTo>
                    <a:pt x="90" y="21"/>
                  </a:lnTo>
                  <a:lnTo>
                    <a:pt x="83" y="19"/>
                  </a:lnTo>
                  <a:lnTo>
                    <a:pt x="76" y="16"/>
                  </a:lnTo>
                  <a:lnTo>
                    <a:pt x="71" y="13"/>
                  </a:lnTo>
                  <a:lnTo>
                    <a:pt x="64" y="11"/>
                  </a:lnTo>
                  <a:lnTo>
                    <a:pt x="56" y="9"/>
                  </a:lnTo>
                  <a:lnTo>
                    <a:pt x="49" y="7"/>
                  </a:lnTo>
                  <a:lnTo>
                    <a:pt x="42" y="6"/>
                  </a:lnTo>
                  <a:lnTo>
                    <a:pt x="36" y="3"/>
                  </a:lnTo>
                  <a:lnTo>
                    <a:pt x="29" y="2"/>
                  </a:lnTo>
                  <a:lnTo>
                    <a:pt x="21" y="1"/>
                  </a:lnTo>
                  <a:lnTo>
                    <a:pt x="14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64" name="Freeform 96"/>
            <p:cNvSpPr>
              <a:spLocks/>
            </p:cNvSpPr>
            <p:nvPr/>
          </p:nvSpPr>
          <p:spPr bwMode="auto">
            <a:xfrm>
              <a:off x="3087" y="3072"/>
              <a:ext cx="37" cy="39"/>
            </a:xfrm>
            <a:custGeom>
              <a:avLst/>
              <a:gdLst>
                <a:gd name="T0" fmla="*/ 0 w 202"/>
                <a:gd name="T1" fmla="*/ 201 h 201"/>
                <a:gd name="T2" fmla="*/ 7 w 202"/>
                <a:gd name="T3" fmla="*/ 201 h 201"/>
                <a:gd name="T4" fmla="*/ 15 w 202"/>
                <a:gd name="T5" fmla="*/ 201 h 201"/>
                <a:gd name="T6" fmla="*/ 22 w 202"/>
                <a:gd name="T7" fmla="*/ 200 h 201"/>
                <a:gd name="T8" fmla="*/ 30 w 202"/>
                <a:gd name="T9" fmla="*/ 199 h 201"/>
                <a:gd name="T10" fmla="*/ 36 w 202"/>
                <a:gd name="T11" fmla="*/ 198 h 201"/>
                <a:gd name="T12" fmla="*/ 43 w 202"/>
                <a:gd name="T13" fmla="*/ 197 h 201"/>
                <a:gd name="T14" fmla="*/ 50 w 202"/>
                <a:gd name="T15" fmla="*/ 196 h 201"/>
                <a:gd name="T16" fmla="*/ 57 w 202"/>
                <a:gd name="T17" fmla="*/ 193 h 201"/>
                <a:gd name="T18" fmla="*/ 65 w 202"/>
                <a:gd name="T19" fmla="*/ 191 h 201"/>
                <a:gd name="T20" fmla="*/ 71 w 202"/>
                <a:gd name="T21" fmla="*/ 189 h 201"/>
                <a:gd name="T22" fmla="*/ 77 w 202"/>
                <a:gd name="T23" fmla="*/ 186 h 201"/>
                <a:gd name="T24" fmla="*/ 84 w 202"/>
                <a:gd name="T25" fmla="*/ 183 h 201"/>
                <a:gd name="T26" fmla="*/ 91 w 202"/>
                <a:gd name="T27" fmla="*/ 180 h 201"/>
                <a:gd name="T28" fmla="*/ 97 w 202"/>
                <a:gd name="T29" fmla="*/ 177 h 201"/>
                <a:gd name="T30" fmla="*/ 103 w 202"/>
                <a:gd name="T31" fmla="*/ 173 h 201"/>
                <a:gd name="T32" fmla="*/ 110 w 202"/>
                <a:gd name="T33" fmla="*/ 170 h 201"/>
                <a:gd name="T34" fmla="*/ 115 w 202"/>
                <a:gd name="T35" fmla="*/ 165 h 201"/>
                <a:gd name="T36" fmla="*/ 121 w 202"/>
                <a:gd name="T37" fmla="*/ 161 h 201"/>
                <a:gd name="T38" fmla="*/ 127 w 202"/>
                <a:gd name="T39" fmla="*/ 158 h 201"/>
                <a:gd name="T40" fmla="*/ 132 w 202"/>
                <a:gd name="T41" fmla="*/ 152 h 201"/>
                <a:gd name="T42" fmla="*/ 138 w 202"/>
                <a:gd name="T43" fmla="*/ 147 h 201"/>
                <a:gd name="T44" fmla="*/ 142 w 202"/>
                <a:gd name="T45" fmla="*/ 143 h 201"/>
                <a:gd name="T46" fmla="*/ 148 w 202"/>
                <a:gd name="T47" fmla="*/ 137 h 201"/>
                <a:gd name="T48" fmla="*/ 152 w 202"/>
                <a:gd name="T49" fmla="*/ 132 h 201"/>
                <a:gd name="T50" fmla="*/ 157 w 202"/>
                <a:gd name="T51" fmla="*/ 126 h 201"/>
                <a:gd name="T52" fmla="*/ 161 w 202"/>
                <a:gd name="T53" fmla="*/ 120 h 201"/>
                <a:gd name="T54" fmla="*/ 166 w 202"/>
                <a:gd name="T55" fmla="*/ 115 h 201"/>
                <a:gd name="T56" fmla="*/ 169 w 202"/>
                <a:gd name="T57" fmla="*/ 109 h 201"/>
                <a:gd name="T58" fmla="*/ 174 w 202"/>
                <a:gd name="T59" fmla="*/ 104 h 201"/>
                <a:gd name="T60" fmla="*/ 177 w 202"/>
                <a:gd name="T61" fmla="*/ 97 h 201"/>
                <a:gd name="T62" fmla="*/ 181 w 202"/>
                <a:gd name="T63" fmla="*/ 90 h 201"/>
                <a:gd name="T64" fmla="*/ 184 w 202"/>
                <a:gd name="T65" fmla="*/ 84 h 201"/>
                <a:gd name="T66" fmla="*/ 186 w 202"/>
                <a:gd name="T67" fmla="*/ 78 h 201"/>
                <a:gd name="T68" fmla="*/ 190 w 202"/>
                <a:gd name="T69" fmla="*/ 71 h 201"/>
                <a:gd name="T70" fmla="*/ 192 w 202"/>
                <a:gd name="T71" fmla="*/ 64 h 201"/>
                <a:gd name="T72" fmla="*/ 194 w 202"/>
                <a:gd name="T73" fmla="*/ 57 h 201"/>
                <a:gd name="T74" fmla="*/ 195 w 202"/>
                <a:gd name="T75" fmla="*/ 51 h 201"/>
                <a:gd name="T76" fmla="*/ 197 w 202"/>
                <a:gd name="T77" fmla="*/ 43 h 201"/>
                <a:gd name="T78" fmla="*/ 199 w 202"/>
                <a:gd name="T79" fmla="*/ 36 h 201"/>
                <a:gd name="T80" fmla="*/ 200 w 202"/>
                <a:gd name="T81" fmla="*/ 29 h 201"/>
                <a:gd name="T82" fmla="*/ 201 w 202"/>
                <a:gd name="T83" fmla="*/ 21 h 201"/>
                <a:gd name="T84" fmla="*/ 201 w 202"/>
                <a:gd name="T85" fmla="*/ 15 h 201"/>
                <a:gd name="T86" fmla="*/ 202 w 202"/>
                <a:gd name="T87" fmla="*/ 8 h 201"/>
                <a:gd name="T88" fmla="*/ 202 w 202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201"/>
                  </a:moveTo>
                  <a:lnTo>
                    <a:pt x="7" y="201"/>
                  </a:lnTo>
                  <a:lnTo>
                    <a:pt x="15" y="201"/>
                  </a:lnTo>
                  <a:lnTo>
                    <a:pt x="22" y="200"/>
                  </a:lnTo>
                  <a:lnTo>
                    <a:pt x="30" y="199"/>
                  </a:lnTo>
                  <a:lnTo>
                    <a:pt x="36" y="198"/>
                  </a:lnTo>
                  <a:lnTo>
                    <a:pt x="43" y="197"/>
                  </a:lnTo>
                  <a:lnTo>
                    <a:pt x="50" y="196"/>
                  </a:lnTo>
                  <a:lnTo>
                    <a:pt x="57" y="193"/>
                  </a:lnTo>
                  <a:lnTo>
                    <a:pt x="65" y="191"/>
                  </a:lnTo>
                  <a:lnTo>
                    <a:pt x="71" y="189"/>
                  </a:lnTo>
                  <a:lnTo>
                    <a:pt x="77" y="186"/>
                  </a:lnTo>
                  <a:lnTo>
                    <a:pt x="84" y="183"/>
                  </a:lnTo>
                  <a:lnTo>
                    <a:pt x="91" y="180"/>
                  </a:lnTo>
                  <a:lnTo>
                    <a:pt x="97" y="177"/>
                  </a:lnTo>
                  <a:lnTo>
                    <a:pt x="103" y="173"/>
                  </a:lnTo>
                  <a:lnTo>
                    <a:pt x="110" y="170"/>
                  </a:lnTo>
                  <a:lnTo>
                    <a:pt x="115" y="165"/>
                  </a:lnTo>
                  <a:lnTo>
                    <a:pt x="121" y="161"/>
                  </a:lnTo>
                  <a:lnTo>
                    <a:pt x="127" y="158"/>
                  </a:lnTo>
                  <a:lnTo>
                    <a:pt x="132" y="152"/>
                  </a:lnTo>
                  <a:lnTo>
                    <a:pt x="138" y="147"/>
                  </a:lnTo>
                  <a:lnTo>
                    <a:pt x="142" y="143"/>
                  </a:lnTo>
                  <a:lnTo>
                    <a:pt x="148" y="137"/>
                  </a:lnTo>
                  <a:lnTo>
                    <a:pt x="152" y="132"/>
                  </a:lnTo>
                  <a:lnTo>
                    <a:pt x="157" y="126"/>
                  </a:lnTo>
                  <a:lnTo>
                    <a:pt x="161" y="120"/>
                  </a:lnTo>
                  <a:lnTo>
                    <a:pt x="166" y="115"/>
                  </a:lnTo>
                  <a:lnTo>
                    <a:pt x="169" y="109"/>
                  </a:lnTo>
                  <a:lnTo>
                    <a:pt x="174" y="104"/>
                  </a:lnTo>
                  <a:lnTo>
                    <a:pt x="177" y="97"/>
                  </a:lnTo>
                  <a:lnTo>
                    <a:pt x="181" y="90"/>
                  </a:lnTo>
                  <a:lnTo>
                    <a:pt x="184" y="84"/>
                  </a:lnTo>
                  <a:lnTo>
                    <a:pt x="186" y="78"/>
                  </a:lnTo>
                  <a:lnTo>
                    <a:pt x="190" y="71"/>
                  </a:lnTo>
                  <a:lnTo>
                    <a:pt x="192" y="64"/>
                  </a:lnTo>
                  <a:lnTo>
                    <a:pt x="194" y="57"/>
                  </a:lnTo>
                  <a:lnTo>
                    <a:pt x="195" y="51"/>
                  </a:lnTo>
                  <a:lnTo>
                    <a:pt x="197" y="43"/>
                  </a:lnTo>
                  <a:lnTo>
                    <a:pt x="199" y="36"/>
                  </a:lnTo>
                  <a:lnTo>
                    <a:pt x="200" y="29"/>
                  </a:lnTo>
                  <a:lnTo>
                    <a:pt x="201" y="21"/>
                  </a:lnTo>
                  <a:lnTo>
                    <a:pt x="201" y="15"/>
                  </a:lnTo>
                  <a:lnTo>
                    <a:pt x="202" y="8"/>
                  </a:lnTo>
                  <a:lnTo>
                    <a:pt x="20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65" name="Line 97"/>
            <p:cNvSpPr>
              <a:spLocks noChangeShapeType="1"/>
            </p:cNvSpPr>
            <p:nvPr/>
          </p:nvSpPr>
          <p:spPr bwMode="auto">
            <a:xfrm flipH="1">
              <a:off x="2971" y="3055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66" name="Freeform 98"/>
            <p:cNvSpPr>
              <a:spLocks/>
            </p:cNvSpPr>
            <p:nvPr/>
          </p:nvSpPr>
          <p:spPr bwMode="auto">
            <a:xfrm>
              <a:off x="2971" y="3090"/>
              <a:ext cx="38" cy="40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1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1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67" name="Line 99"/>
            <p:cNvSpPr>
              <a:spLocks noChangeShapeType="1"/>
            </p:cNvSpPr>
            <p:nvPr/>
          </p:nvSpPr>
          <p:spPr bwMode="auto">
            <a:xfrm>
              <a:off x="3044" y="3046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68" name="Freeform 100"/>
            <p:cNvSpPr>
              <a:spLocks/>
            </p:cNvSpPr>
            <p:nvPr/>
          </p:nvSpPr>
          <p:spPr bwMode="auto">
            <a:xfrm>
              <a:off x="3078" y="3081"/>
              <a:ext cx="39" cy="40"/>
            </a:xfrm>
            <a:custGeom>
              <a:avLst/>
              <a:gdLst>
                <a:gd name="T0" fmla="*/ 80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0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69" name="Freeform 101"/>
            <p:cNvSpPr>
              <a:spLocks/>
            </p:cNvSpPr>
            <p:nvPr/>
          </p:nvSpPr>
          <p:spPr bwMode="auto">
            <a:xfrm>
              <a:off x="2911" y="3139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70" name="Freeform 102"/>
            <p:cNvSpPr>
              <a:spLocks/>
            </p:cNvSpPr>
            <p:nvPr/>
          </p:nvSpPr>
          <p:spPr bwMode="auto">
            <a:xfrm>
              <a:off x="2908" y="3133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71" name="Freeform 103"/>
            <p:cNvSpPr>
              <a:spLocks/>
            </p:cNvSpPr>
            <p:nvPr/>
          </p:nvSpPr>
          <p:spPr bwMode="auto">
            <a:xfrm>
              <a:off x="3070" y="3139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72" name="Freeform 104"/>
            <p:cNvSpPr>
              <a:spLocks/>
            </p:cNvSpPr>
            <p:nvPr/>
          </p:nvSpPr>
          <p:spPr bwMode="auto">
            <a:xfrm>
              <a:off x="3076" y="3133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7273" name="Group 105"/>
          <p:cNvGrpSpPr>
            <a:grpSpLocks/>
          </p:cNvGrpSpPr>
          <p:nvPr/>
        </p:nvGrpSpPr>
        <p:grpSpPr bwMode="auto">
          <a:xfrm>
            <a:off x="6499225" y="2127250"/>
            <a:ext cx="188913" cy="255588"/>
            <a:chOff x="542" y="3104"/>
            <a:chExt cx="136" cy="194"/>
          </a:xfrm>
        </p:grpSpPr>
        <p:sp>
          <p:nvSpPr>
            <p:cNvPr id="647274" name="Freeform 106"/>
            <p:cNvSpPr>
              <a:spLocks/>
            </p:cNvSpPr>
            <p:nvPr/>
          </p:nvSpPr>
          <p:spPr bwMode="auto">
            <a:xfrm>
              <a:off x="628" y="3215"/>
              <a:ext cx="37" cy="39"/>
            </a:xfrm>
            <a:custGeom>
              <a:avLst/>
              <a:gdLst>
                <a:gd name="T0" fmla="*/ 201 w 201"/>
                <a:gd name="T1" fmla="*/ 201 h 201"/>
                <a:gd name="T2" fmla="*/ 201 w 201"/>
                <a:gd name="T3" fmla="*/ 194 h 201"/>
                <a:gd name="T4" fmla="*/ 200 w 201"/>
                <a:gd name="T5" fmla="*/ 187 h 201"/>
                <a:gd name="T6" fmla="*/ 200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7 w 201"/>
                <a:gd name="T13" fmla="*/ 159 h 201"/>
                <a:gd name="T14" fmla="*/ 194 w 201"/>
                <a:gd name="T15" fmla="*/ 152 h 201"/>
                <a:gd name="T16" fmla="*/ 193 w 201"/>
                <a:gd name="T17" fmla="*/ 145 h 201"/>
                <a:gd name="T18" fmla="*/ 191 w 201"/>
                <a:gd name="T19" fmla="*/ 138 h 201"/>
                <a:gd name="T20" fmla="*/ 189 w 201"/>
                <a:gd name="T21" fmla="*/ 132 h 201"/>
                <a:gd name="T22" fmla="*/ 185 w 201"/>
                <a:gd name="T23" fmla="*/ 125 h 201"/>
                <a:gd name="T24" fmla="*/ 183 w 201"/>
                <a:gd name="T25" fmla="*/ 118 h 201"/>
                <a:gd name="T26" fmla="*/ 180 w 201"/>
                <a:gd name="T27" fmla="*/ 111 h 201"/>
                <a:gd name="T28" fmla="*/ 176 w 201"/>
                <a:gd name="T29" fmla="*/ 106 h 201"/>
                <a:gd name="T30" fmla="*/ 173 w 201"/>
                <a:gd name="T31" fmla="*/ 99 h 201"/>
                <a:gd name="T32" fmla="*/ 168 w 201"/>
                <a:gd name="T33" fmla="*/ 93 h 201"/>
                <a:gd name="T34" fmla="*/ 165 w 201"/>
                <a:gd name="T35" fmla="*/ 87 h 201"/>
                <a:gd name="T36" fmla="*/ 161 w 201"/>
                <a:gd name="T37" fmla="*/ 81 h 201"/>
                <a:gd name="T38" fmla="*/ 156 w 201"/>
                <a:gd name="T39" fmla="*/ 75 h 201"/>
                <a:gd name="T40" fmla="*/ 152 w 201"/>
                <a:gd name="T41" fmla="*/ 70 h 201"/>
                <a:gd name="T42" fmla="*/ 147 w 201"/>
                <a:gd name="T43" fmla="*/ 64 h 201"/>
                <a:gd name="T44" fmla="*/ 141 w 201"/>
                <a:gd name="T45" fmla="*/ 60 h 201"/>
                <a:gd name="T46" fmla="*/ 137 w 201"/>
                <a:gd name="T47" fmla="*/ 54 h 201"/>
                <a:gd name="T48" fmla="*/ 131 w 201"/>
                <a:gd name="T49" fmla="*/ 49 h 201"/>
                <a:gd name="T50" fmla="*/ 126 w 201"/>
                <a:gd name="T51" fmla="*/ 45 h 201"/>
                <a:gd name="T52" fmla="*/ 120 w 201"/>
                <a:gd name="T53" fmla="*/ 40 h 201"/>
                <a:gd name="T54" fmla="*/ 114 w 201"/>
                <a:gd name="T55" fmla="*/ 36 h 201"/>
                <a:gd name="T56" fmla="*/ 109 w 201"/>
                <a:gd name="T57" fmla="*/ 33 h 201"/>
                <a:gd name="T58" fmla="*/ 102 w 201"/>
                <a:gd name="T59" fmla="*/ 28 h 201"/>
                <a:gd name="T60" fmla="*/ 96 w 201"/>
                <a:gd name="T61" fmla="*/ 25 h 201"/>
                <a:gd name="T62" fmla="*/ 90 w 201"/>
                <a:gd name="T63" fmla="*/ 21 h 201"/>
                <a:gd name="T64" fmla="*/ 83 w 201"/>
                <a:gd name="T65" fmla="*/ 19 h 201"/>
                <a:gd name="T66" fmla="*/ 76 w 201"/>
                <a:gd name="T67" fmla="*/ 16 h 201"/>
                <a:gd name="T68" fmla="*/ 71 w 201"/>
                <a:gd name="T69" fmla="*/ 13 h 201"/>
                <a:gd name="T70" fmla="*/ 64 w 201"/>
                <a:gd name="T71" fmla="*/ 11 h 201"/>
                <a:gd name="T72" fmla="*/ 56 w 201"/>
                <a:gd name="T73" fmla="*/ 9 h 201"/>
                <a:gd name="T74" fmla="*/ 49 w 201"/>
                <a:gd name="T75" fmla="*/ 7 h 201"/>
                <a:gd name="T76" fmla="*/ 42 w 201"/>
                <a:gd name="T77" fmla="*/ 6 h 201"/>
                <a:gd name="T78" fmla="*/ 36 w 201"/>
                <a:gd name="T79" fmla="*/ 3 h 201"/>
                <a:gd name="T80" fmla="*/ 29 w 201"/>
                <a:gd name="T81" fmla="*/ 2 h 201"/>
                <a:gd name="T82" fmla="*/ 21 w 201"/>
                <a:gd name="T83" fmla="*/ 1 h 201"/>
                <a:gd name="T84" fmla="*/ 14 w 201"/>
                <a:gd name="T85" fmla="*/ 1 h 201"/>
                <a:gd name="T86" fmla="*/ 6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1" y="194"/>
                  </a:lnTo>
                  <a:lnTo>
                    <a:pt x="200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4" y="152"/>
                  </a:lnTo>
                  <a:lnTo>
                    <a:pt x="193" y="145"/>
                  </a:lnTo>
                  <a:lnTo>
                    <a:pt x="191" y="138"/>
                  </a:lnTo>
                  <a:lnTo>
                    <a:pt x="189" y="132"/>
                  </a:lnTo>
                  <a:lnTo>
                    <a:pt x="185" y="125"/>
                  </a:lnTo>
                  <a:lnTo>
                    <a:pt x="183" y="118"/>
                  </a:lnTo>
                  <a:lnTo>
                    <a:pt x="180" y="111"/>
                  </a:lnTo>
                  <a:lnTo>
                    <a:pt x="176" y="106"/>
                  </a:lnTo>
                  <a:lnTo>
                    <a:pt x="173" y="99"/>
                  </a:lnTo>
                  <a:lnTo>
                    <a:pt x="168" y="93"/>
                  </a:lnTo>
                  <a:lnTo>
                    <a:pt x="165" y="87"/>
                  </a:lnTo>
                  <a:lnTo>
                    <a:pt x="161" y="81"/>
                  </a:lnTo>
                  <a:lnTo>
                    <a:pt x="156" y="75"/>
                  </a:lnTo>
                  <a:lnTo>
                    <a:pt x="152" y="70"/>
                  </a:lnTo>
                  <a:lnTo>
                    <a:pt x="147" y="64"/>
                  </a:lnTo>
                  <a:lnTo>
                    <a:pt x="141" y="60"/>
                  </a:lnTo>
                  <a:lnTo>
                    <a:pt x="137" y="54"/>
                  </a:lnTo>
                  <a:lnTo>
                    <a:pt x="131" y="49"/>
                  </a:lnTo>
                  <a:lnTo>
                    <a:pt x="126" y="45"/>
                  </a:lnTo>
                  <a:lnTo>
                    <a:pt x="120" y="40"/>
                  </a:lnTo>
                  <a:lnTo>
                    <a:pt x="114" y="36"/>
                  </a:lnTo>
                  <a:lnTo>
                    <a:pt x="109" y="33"/>
                  </a:lnTo>
                  <a:lnTo>
                    <a:pt x="102" y="28"/>
                  </a:lnTo>
                  <a:lnTo>
                    <a:pt x="96" y="25"/>
                  </a:lnTo>
                  <a:lnTo>
                    <a:pt x="90" y="21"/>
                  </a:lnTo>
                  <a:lnTo>
                    <a:pt x="83" y="19"/>
                  </a:lnTo>
                  <a:lnTo>
                    <a:pt x="76" y="16"/>
                  </a:lnTo>
                  <a:lnTo>
                    <a:pt x="71" y="13"/>
                  </a:lnTo>
                  <a:lnTo>
                    <a:pt x="64" y="11"/>
                  </a:lnTo>
                  <a:lnTo>
                    <a:pt x="56" y="9"/>
                  </a:lnTo>
                  <a:lnTo>
                    <a:pt x="49" y="7"/>
                  </a:lnTo>
                  <a:lnTo>
                    <a:pt x="42" y="6"/>
                  </a:lnTo>
                  <a:lnTo>
                    <a:pt x="36" y="3"/>
                  </a:lnTo>
                  <a:lnTo>
                    <a:pt x="29" y="2"/>
                  </a:lnTo>
                  <a:lnTo>
                    <a:pt x="21" y="1"/>
                  </a:lnTo>
                  <a:lnTo>
                    <a:pt x="14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75" name="Line 107"/>
            <p:cNvSpPr>
              <a:spLocks noChangeShapeType="1"/>
            </p:cNvSpPr>
            <p:nvPr/>
          </p:nvSpPr>
          <p:spPr bwMode="auto">
            <a:xfrm flipH="1">
              <a:off x="605" y="3104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76" name="Freeform 108"/>
            <p:cNvSpPr>
              <a:spLocks/>
            </p:cNvSpPr>
            <p:nvPr/>
          </p:nvSpPr>
          <p:spPr bwMode="auto">
            <a:xfrm>
              <a:off x="605" y="3139"/>
              <a:ext cx="38" cy="40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1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1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77" name="Freeform 109"/>
            <p:cNvSpPr>
              <a:spLocks/>
            </p:cNvSpPr>
            <p:nvPr/>
          </p:nvSpPr>
          <p:spPr bwMode="auto">
            <a:xfrm>
              <a:off x="545" y="3188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78" name="Freeform 110"/>
            <p:cNvSpPr>
              <a:spLocks/>
            </p:cNvSpPr>
            <p:nvPr/>
          </p:nvSpPr>
          <p:spPr bwMode="auto">
            <a:xfrm>
              <a:off x="542" y="318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7279" name="Group 111"/>
          <p:cNvGrpSpPr>
            <a:grpSpLocks/>
          </p:cNvGrpSpPr>
          <p:nvPr/>
        </p:nvGrpSpPr>
        <p:grpSpPr bwMode="auto">
          <a:xfrm>
            <a:off x="2439988" y="2112963"/>
            <a:ext cx="192087" cy="268287"/>
            <a:chOff x="1203" y="3011"/>
            <a:chExt cx="139" cy="203"/>
          </a:xfrm>
        </p:grpSpPr>
        <p:sp>
          <p:nvSpPr>
            <p:cNvPr id="647280" name="Freeform 112"/>
            <p:cNvSpPr>
              <a:spLocks/>
            </p:cNvSpPr>
            <p:nvPr/>
          </p:nvSpPr>
          <p:spPr bwMode="auto">
            <a:xfrm>
              <a:off x="1216" y="3131"/>
              <a:ext cx="37" cy="39"/>
            </a:xfrm>
            <a:custGeom>
              <a:avLst/>
              <a:gdLst>
                <a:gd name="T0" fmla="*/ 201 w 201"/>
                <a:gd name="T1" fmla="*/ 0 h 201"/>
                <a:gd name="T2" fmla="*/ 193 w 201"/>
                <a:gd name="T3" fmla="*/ 1 h 201"/>
                <a:gd name="T4" fmla="*/ 187 w 201"/>
                <a:gd name="T5" fmla="*/ 1 h 201"/>
                <a:gd name="T6" fmla="*/ 179 w 201"/>
                <a:gd name="T7" fmla="*/ 1 h 201"/>
                <a:gd name="T8" fmla="*/ 172 w 201"/>
                <a:gd name="T9" fmla="*/ 2 h 201"/>
                <a:gd name="T10" fmla="*/ 165 w 201"/>
                <a:gd name="T11" fmla="*/ 3 h 201"/>
                <a:gd name="T12" fmla="*/ 158 w 201"/>
                <a:gd name="T13" fmla="*/ 6 h 201"/>
                <a:gd name="T14" fmla="*/ 151 w 201"/>
                <a:gd name="T15" fmla="*/ 7 h 201"/>
                <a:gd name="T16" fmla="*/ 144 w 201"/>
                <a:gd name="T17" fmla="*/ 9 h 201"/>
                <a:gd name="T18" fmla="*/ 137 w 201"/>
                <a:gd name="T19" fmla="*/ 11 h 201"/>
                <a:gd name="T20" fmla="*/ 130 w 201"/>
                <a:gd name="T21" fmla="*/ 13 h 201"/>
                <a:gd name="T22" fmla="*/ 124 w 201"/>
                <a:gd name="T23" fmla="*/ 16 h 201"/>
                <a:gd name="T24" fmla="*/ 117 w 201"/>
                <a:gd name="T25" fmla="*/ 19 h 201"/>
                <a:gd name="T26" fmla="*/ 111 w 201"/>
                <a:gd name="T27" fmla="*/ 21 h 201"/>
                <a:gd name="T28" fmla="*/ 104 w 201"/>
                <a:gd name="T29" fmla="*/ 25 h 201"/>
                <a:gd name="T30" fmla="*/ 98 w 201"/>
                <a:gd name="T31" fmla="*/ 28 h 201"/>
                <a:gd name="T32" fmla="*/ 92 w 201"/>
                <a:gd name="T33" fmla="*/ 33 h 201"/>
                <a:gd name="T34" fmla="*/ 86 w 201"/>
                <a:gd name="T35" fmla="*/ 36 h 201"/>
                <a:gd name="T36" fmla="*/ 80 w 201"/>
                <a:gd name="T37" fmla="*/ 40 h 201"/>
                <a:gd name="T38" fmla="*/ 74 w 201"/>
                <a:gd name="T39" fmla="*/ 45 h 201"/>
                <a:gd name="T40" fmla="*/ 68 w 201"/>
                <a:gd name="T41" fmla="*/ 49 h 201"/>
                <a:gd name="T42" fmla="*/ 64 w 201"/>
                <a:gd name="T43" fmla="*/ 54 h 201"/>
                <a:gd name="T44" fmla="*/ 58 w 201"/>
                <a:gd name="T45" fmla="*/ 60 h 201"/>
                <a:gd name="T46" fmla="*/ 54 w 201"/>
                <a:gd name="T47" fmla="*/ 64 h 201"/>
                <a:gd name="T48" fmla="*/ 48 w 201"/>
                <a:gd name="T49" fmla="*/ 70 h 201"/>
                <a:gd name="T50" fmla="*/ 44 w 201"/>
                <a:gd name="T51" fmla="*/ 75 h 201"/>
                <a:gd name="T52" fmla="*/ 39 w 201"/>
                <a:gd name="T53" fmla="*/ 81 h 201"/>
                <a:gd name="T54" fmla="*/ 36 w 201"/>
                <a:gd name="T55" fmla="*/ 87 h 201"/>
                <a:gd name="T56" fmla="*/ 31 w 201"/>
                <a:gd name="T57" fmla="*/ 93 h 201"/>
                <a:gd name="T58" fmla="*/ 28 w 201"/>
                <a:gd name="T59" fmla="*/ 99 h 201"/>
                <a:gd name="T60" fmla="*/ 25 w 201"/>
                <a:gd name="T61" fmla="*/ 106 h 201"/>
                <a:gd name="T62" fmla="*/ 21 w 201"/>
                <a:gd name="T63" fmla="*/ 111 h 201"/>
                <a:gd name="T64" fmla="*/ 18 w 201"/>
                <a:gd name="T65" fmla="*/ 118 h 201"/>
                <a:gd name="T66" fmla="*/ 14 w 201"/>
                <a:gd name="T67" fmla="*/ 125 h 201"/>
                <a:gd name="T68" fmla="*/ 12 w 201"/>
                <a:gd name="T69" fmla="*/ 132 h 201"/>
                <a:gd name="T70" fmla="*/ 10 w 201"/>
                <a:gd name="T71" fmla="*/ 138 h 201"/>
                <a:gd name="T72" fmla="*/ 8 w 201"/>
                <a:gd name="T73" fmla="*/ 145 h 201"/>
                <a:gd name="T74" fmla="*/ 5 w 201"/>
                <a:gd name="T75" fmla="*/ 152 h 201"/>
                <a:gd name="T76" fmla="*/ 4 w 201"/>
                <a:gd name="T77" fmla="*/ 159 h 201"/>
                <a:gd name="T78" fmla="*/ 3 w 201"/>
                <a:gd name="T79" fmla="*/ 165 h 201"/>
                <a:gd name="T80" fmla="*/ 2 w 201"/>
                <a:gd name="T81" fmla="*/ 173 h 201"/>
                <a:gd name="T82" fmla="*/ 1 w 201"/>
                <a:gd name="T83" fmla="*/ 180 h 201"/>
                <a:gd name="T84" fmla="*/ 0 w 201"/>
                <a:gd name="T85" fmla="*/ 187 h 201"/>
                <a:gd name="T86" fmla="*/ 0 w 201"/>
                <a:gd name="T87" fmla="*/ 194 h 201"/>
                <a:gd name="T88" fmla="*/ 0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0"/>
                  </a:moveTo>
                  <a:lnTo>
                    <a:pt x="193" y="1"/>
                  </a:lnTo>
                  <a:lnTo>
                    <a:pt x="187" y="1"/>
                  </a:lnTo>
                  <a:lnTo>
                    <a:pt x="179" y="1"/>
                  </a:lnTo>
                  <a:lnTo>
                    <a:pt x="172" y="2"/>
                  </a:lnTo>
                  <a:lnTo>
                    <a:pt x="165" y="3"/>
                  </a:lnTo>
                  <a:lnTo>
                    <a:pt x="158" y="6"/>
                  </a:lnTo>
                  <a:lnTo>
                    <a:pt x="151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0" y="13"/>
                  </a:lnTo>
                  <a:lnTo>
                    <a:pt x="124" y="16"/>
                  </a:lnTo>
                  <a:lnTo>
                    <a:pt x="117" y="19"/>
                  </a:lnTo>
                  <a:lnTo>
                    <a:pt x="111" y="21"/>
                  </a:lnTo>
                  <a:lnTo>
                    <a:pt x="104" y="25"/>
                  </a:lnTo>
                  <a:lnTo>
                    <a:pt x="98" y="28"/>
                  </a:lnTo>
                  <a:lnTo>
                    <a:pt x="92" y="33"/>
                  </a:lnTo>
                  <a:lnTo>
                    <a:pt x="86" y="36"/>
                  </a:lnTo>
                  <a:lnTo>
                    <a:pt x="80" y="40"/>
                  </a:lnTo>
                  <a:lnTo>
                    <a:pt x="74" y="45"/>
                  </a:lnTo>
                  <a:lnTo>
                    <a:pt x="68" y="49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8" y="70"/>
                  </a:lnTo>
                  <a:lnTo>
                    <a:pt x="44" y="75"/>
                  </a:lnTo>
                  <a:lnTo>
                    <a:pt x="39" y="81"/>
                  </a:lnTo>
                  <a:lnTo>
                    <a:pt x="36" y="87"/>
                  </a:lnTo>
                  <a:lnTo>
                    <a:pt x="31" y="93"/>
                  </a:lnTo>
                  <a:lnTo>
                    <a:pt x="28" y="99"/>
                  </a:lnTo>
                  <a:lnTo>
                    <a:pt x="25" y="106"/>
                  </a:lnTo>
                  <a:lnTo>
                    <a:pt x="21" y="111"/>
                  </a:lnTo>
                  <a:lnTo>
                    <a:pt x="18" y="118"/>
                  </a:lnTo>
                  <a:lnTo>
                    <a:pt x="14" y="125"/>
                  </a:lnTo>
                  <a:lnTo>
                    <a:pt x="12" y="132"/>
                  </a:lnTo>
                  <a:lnTo>
                    <a:pt x="10" y="138"/>
                  </a:lnTo>
                  <a:lnTo>
                    <a:pt x="8" y="145"/>
                  </a:lnTo>
                  <a:lnTo>
                    <a:pt x="5" y="152"/>
                  </a:lnTo>
                  <a:lnTo>
                    <a:pt x="4" y="159"/>
                  </a:lnTo>
                  <a:lnTo>
                    <a:pt x="3" y="165"/>
                  </a:lnTo>
                  <a:lnTo>
                    <a:pt x="2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81" name="Freeform 113"/>
            <p:cNvSpPr>
              <a:spLocks/>
            </p:cNvSpPr>
            <p:nvPr/>
          </p:nvSpPr>
          <p:spPr bwMode="auto">
            <a:xfrm>
              <a:off x="1246" y="3037"/>
              <a:ext cx="37" cy="39"/>
            </a:xfrm>
            <a:custGeom>
              <a:avLst/>
              <a:gdLst>
                <a:gd name="T0" fmla="*/ 0 w 202"/>
                <a:gd name="T1" fmla="*/ 201 h 201"/>
                <a:gd name="T2" fmla="*/ 7 w 202"/>
                <a:gd name="T3" fmla="*/ 201 h 201"/>
                <a:gd name="T4" fmla="*/ 15 w 202"/>
                <a:gd name="T5" fmla="*/ 201 h 201"/>
                <a:gd name="T6" fmla="*/ 22 w 202"/>
                <a:gd name="T7" fmla="*/ 200 h 201"/>
                <a:gd name="T8" fmla="*/ 30 w 202"/>
                <a:gd name="T9" fmla="*/ 199 h 201"/>
                <a:gd name="T10" fmla="*/ 36 w 202"/>
                <a:gd name="T11" fmla="*/ 198 h 201"/>
                <a:gd name="T12" fmla="*/ 43 w 202"/>
                <a:gd name="T13" fmla="*/ 197 h 201"/>
                <a:gd name="T14" fmla="*/ 50 w 202"/>
                <a:gd name="T15" fmla="*/ 196 h 201"/>
                <a:gd name="T16" fmla="*/ 57 w 202"/>
                <a:gd name="T17" fmla="*/ 193 h 201"/>
                <a:gd name="T18" fmla="*/ 65 w 202"/>
                <a:gd name="T19" fmla="*/ 191 h 201"/>
                <a:gd name="T20" fmla="*/ 71 w 202"/>
                <a:gd name="T21" fmla="*/ 189 h 201"/>
                <a:gd name="T22" fmla="*/ 77 w 202"/>
                <a:gd name="T23" fmla="*/ 186 h 201"/>
                <a:gd name="T24" fmla="*/ 84 w 202"/>
                <a:gd name="T25" fmla="*/ 183 h 201"/>
                <a:gd name="T26" fmla="*/ 91 w 202"/>
                <a:gd name="T27" fmla="*/ 180 h 201"/>
                <a:gd name="T28" fmla="*/ 97 w 202"/>
                <a:gd name="T29" fmla="*/ 177 h 201"/>
                <a:gd name="T30" fmla="*/ 103 w 202"/>
                <a:gd name="T31" fmla="*/ 173 h 201"/>
                <a:gd name="T32" fmla="*/ 110 w 202"/>
                <a:gd name="T33" fmla="*/ 170 h 201"/>
                <a:gd name="T34" fmla="*/ 115 w 202"/>
                <a:gd name="T35" fmla="*/ 165 h 201"/>
                <a:gd name="T36" fmla="*/ 121 w 202"/>
                <a:gd name="T37" fmla="*/ 161 h 201"/>
                <a:gd name="T38" fmla="*/ 127 w 202"/>
                <a:gd name="T39" fmla="*/ 158 h 201"/>
                <a:gd name="T40" fmla="*/ 132 w 202"/>
                <a:gd name="T41" fmla="*/ 152 h 201"/>
                <a:gd name="T42" fmla="*/ 138 w 202"/>
                <a:gd name="T43" fmla="*/ 147 h 201"/>
                <a:gd name="T44" fmla="*/ 142 w 202"/>
                <a:gd name="T45" fmla="*/ 143 h 201"/>
                <a:gd name="T46" fmla="*/ 148 w 202"/>
                <a:gd name="T47" fmla="*/ 137 h 201"/>
                <a:gd name="T48" fmla="*/ 152 w 202"/>
                <a:gd name="T49" fmla="*/ 132 h 201"/>
                <a:gd name="T50" fmla="*/ 157 w 202"/>
                <a:gd name="T51" fmla="*/ 126 h 201"/>
                <a:gd name="T52" fmla="*/ 161 w 202"/>
                <a:gd name="T53" fmla="*/ 120 h 201"/>
                <a:gd name="T54" fmla="*/ 166 w 202"/>
                <a:gd name="T55" fmla="*/ 115 h 201"/>
                <a:gd name="T56" fmla="*/ 169 w 202"/>
                <a:gd name="T57" fmla="*/ 109 h 201"/>
                <a:gd name="T58" fmla="*/ 174 w 202"/>
                <a:gd name="T59" fmla="*/ 104 h 201"/>
                <a:gd name="T60" fmla="*/ 177 w 202"/>
                <a:gd name="T61" fmla="*/ 97 h 201"/>
                <a:gd name="T62" fmla="*/ 181 w 202"/>
                <a:gd name="T63" fmla="*/ 90 h 201"/>
                <a:gd name="T64" fmla="*/ 184 w 202"/>
                <a:gd name="T65" fmla="*/ 84 h 201"/>
                <a:gd name="T66" fmla="*/ 186 w 202"/>
                <a:gd name="T67" fmla="*/ 78 h 201"/>
                <a:gd name="T68" fmla="*/ 190 w 202"/>
                <a:gd name="T69" fmla="*/ 71 h 201"/>
                <a:gd name="T70" fmla="*/ 192 w 202"/>
                <a:gd name="T71" fmla="*/ 64 h 201"/>
                <a:gd name="T72" fmla="*/ 194 w 202"/>
                <a:gd name="T73" fmla="*/ 57 h 201"/>
                <a:gd name="T74" fmla="*/ 195 w 202"/>
                <a:gd name="T75" fmla="*/ 51 h 201"/>
                <a:gd name="T76" fmla="*/ 197 w 202"/>
                <a:gd name="T77" fmla="*/ 43 h 201"/>
                <a:gd name="T78" fmla="*/ 199 w 202"/>
                <a:gd name="T79" fmla="*/ 36 h 201"/>
                <a:gd name="T80" fmla="*/ 200 w 202"/>
                <a:gd name="T81" fmla="*/ 29 h 201"/>
                <a:gd name="T82" fmla="*/ 201 w 202"/>
                <a:gd name="T83" fmla="*/ 21 h 201"/>
                <a:gd name="T84" fmla="*/ 201 w 202"/>
                <a:gd name="T85" fmla="*/ 15 h 201"/>
                <a:gd name="T86" fmla="*/ 202 w 202"/>
                <a:gd name="T87" fmla="*/ 8 h 201"/>
                <a:gd name="T88" fmla="*/ 202 w 202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201"/>
                  </a:moveTo>
                  <a:lnTo>
                    <a:pt x="7" y="201"/>
                  </a:lnTo>
                  <a:lnTo>
                    <a:pt x="15" y="201"/>
                  </a:lnTo>
                  <a:lnTo>
                    <a:pt x="22" y="200"/>
                  </a:lnTo>
                  <a:lnTo>
                    <a:pt x="30" y="199"/>
                  </a:lnTo>
                  <a:lnTo>
                    <a:pt x="36" y="198"/>
                  </a:lnTo>
                  <a:lnTo>
                    <a:pt x="43" y="197"/>
                  </a:lnTo>
                  <a:lnTo>
                    <a:pt x="50" y="196"/>
                  </a:lnTo>
                  <a:lnTo>
                    <a:pt x="57" y="193"/>
                  </a:lnTo>
                  <a:lnTo>
                    <a:pt x="65" y="191"/>
                  </a:lnTo>
                  <a:lnTo>
                    <a:pt x="71" y="189"/>
                  </a:lnTo>
                  <a:lnTo>
                    <a:pt x="77" y="186"/>
                  </a:lnTo>
                  <a:lnTo>
                    <a:pt x="84" y="183"/>
                  </a:lnTo>
                  <a:lnTo>
                    <a:pt x="91" y="180"/>
                  </a:lnTo>
                  <a:lnTo>
                    <a:pt x="97" y="177"/>
                  </a:lnTo>
                  <a:lnTo>
                    <a:pt x="103" y="173"/>
                  </a:lnTo>
                  <a:lnTo>
                    <a:pt x="110" y="170"/>
                  </a:lnTo>
                  <a:lnTo>
                    <a:pt x="115" y="165"/>
                  </a:lnTo>
                  <a:lnTo>
                    <a:pt x="121" y="161"/>
                  </a:lnTo>
                  <a:lnTo>
                    <a:pt x="127" y="158"/>
                  </a:lnTo>
                  <a:lnTo>
                    <a:pt x="132" y="152"/>
                  </a:lnTo>
                  <a:lnTo>
                    <a:pt x="138" y="147"/>
                  </a:lnTo>
                  <a:lnTo>
                    <a:pt x="142" y="143"/>
                  </a:lnTo>
                  <a:lnTo>
                    <a:pt x="148" y="137"/>
                  </a:lnTo>
                  <a:lnTo>
                    <a:pt x="152" y="132"/>
                  </a:lnTo>
                  <a:lnTo>
                    <a:pt x="157" y="126"/>
                  </a:lnTo>
                  <a:lnTo>
                    <a:pt x="161" y="120"/>
                  </a:lnTo>
                  <a:lnTo>
                    <a:pt x="166" y="115"/>
                  </a:lnTo>
                  <a:lnTo>
                    <a:pt x="169" y="109"/>
                  </a:lnTo>
                  <a:lnTo>
                    <a:pt x="174" y="104"/>
                  </a:lnTo>
                  <a:lnTo>
                    <a:pt x="177" y="97"/>
                  </a:lnTo>
                  <a:lnTo>
                    <a:pt x="181" y="90"/>
                  </a:lnTo>
                  <a:lnTo>
                    <a:pt x="184" y="84"/>
                  </a:lnTo>
                  <a:lnTo>
                    <a:pt x="186" y="78"/>
                  </a:lnTo>
                  <a:lnTo>
                    <a:pt x="190" y="71"/>
                  </a:lnTo>
                  <a:lnTo>
                    <a:pt x="192" y="64"/>
                  </a:lnTo>
                  <a:lnTo>
                    <a:pt x="194" y="57"/>
                  </a:lnTo>
                  <a:lnTo>
                    <a:pt x="195" y="51"/>
                  </a:lnTo>
                  <a:lnTo>
                    <a:pt x="197" y="43"/>
                  </a:lnTo>
                  <a:lnTo>
                    <a:pt x="199" y="36"/>
                  </a:lnTo>
                  <a:lnTo>
                    <a:pt x="200" y="29"/>
                  </a:lnTo>
                  <a:lnTo>
                    <a:pt x="201" y="21"/>
                  </a:lnTo>
                  <a:lnTo>
                    <a:pt x="201" y="15"/>
                  </a:lnTo>
                  <a:lnTo>
                    <a:pt x="202" y="8"/>
                  </a:lnTo>
                  <a:lnTo>
                    <a:pt x="20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82" name="Line 114"/>
            <p:cNvSpPr>
              <a:spLocks noChangeShapeType="1"/>
            </p:cNvSpPr>
            <p:nvPr/>
          </p:nvSpPr>
          <p:spPr bwMode="auto">
            <a:xfrm>
              <a:off x="1203" y="3011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83" name="Freeform 115"/>
            <p:cNvSpPr>
              <a:spLocks/>
            </p:cNvSpPr>
            <p:nvPr/>
          </p:nvSpPr>
          <p:spPr bwMode="auto">
            <a:xfrm>
              <a:off x="1237" y="3046"/>
              <a:ext cx="39" cy="40"/>
            </a:xfrm>
            <a:custGeom>
              <a:avLst/>
              <a:gdLst>
                <a:gd name="T0" fmla="*/ 80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0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84" name="Freeform 116"/>
            <p:cNvSpPr>
              <a:spLocks/>
            </p:cNvSpPr>
            <p:nvPr/>
          </p:nvSpPr>
          <p:spPr bwMode="auto">
            <a:xfrm>
              <a:off x="1229" y="3104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85" name="Freeform 117"/>
            <p:cNvSpPr>
              <a:spLocks/>
            </p:cNvSpPr>
            <p:nvPr/>
          </p:nvSpPr>
          <p:spPr bwMode="auto">
            <a:xfrm>
              <a:off x="1235" y="3098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1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1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21C94-5FF4-44DF-985C-29B298BFA8AE}" type="slidenum">
              <a:rPr lang="en-US"/>
              <a:pPr/>
              <a:t>19</a:t>
            </a:fld>
            <a:endParaRPr lang="en-US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Interval Tree Node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597275"/>
            <a:ext cx="8077200" cy="2625725"/>
          </a:xfrm>
        </p:spPr>
        <p:txBody>
          <a:bodyPr/>
          <a:lstStyle/>
          <a:p>
            <a:r>
              <a:rPr lang="en-US"/>
              <a:t>Moving intervals in </a:t>
            </a:r>
            <a:r>
              <a:rPr lang="en-US" i="1"/>
              <a:t>parent</a:t>
            </a:r>
            <a:r>
              <a:rPr lang="en-US"/>
              <a:t>(</a:t>
            </a:r>
            <a:r>
              <a:rPr lang="en-US" i="1"/>
              <a:t>v</a:t>
            </a:r>
            <a:r>
              <a:rPr lang="en-US"/>
              <a:t>) in </a:t>
            </a:r>
            <a:r>
              <a:rPr lang="en-US" i="1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w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)) I/Os </a:t>
            </a:r>
            <a:endParaRPr lang="en-US"/>
          </a:p>
          <a:p>
            <a:pPr lvl="1"/>
            <a:r>
              <a:rPr lang="en-US">
                <a:sym typeface="Symbol" pitchFamily="18" charset="2"/>
              </a:rPr>
              <a:t>Collect in left order by scanning left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slab list</a:t>
            </a:r>
            <a:endParaRPr lang="en-US" i="1">
              <a:solidFill>
                <a:schemeClr val="accent2"/>
              </a:solidFill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Collect in right order by scanning right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slab list</a:t>
            </a:r>
          </a:p>
          <a:p>
            <a:pPr lvl="1"/>
            <a:r>
              <a:rPr lang="en-US">
                <a:sym typeface="Symbol" pitchFamily="18" charset="2"/>
              </a:rPr>
              <a:t>Merge with intervals collected in </a:t>
            </a:r>
            <a:r>
              <a:rPr lang="en-US" i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  two new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slab lists</a:t>
            </a:r>
          </a:p>
          <a:p>
            <a:pPr lvl="1"/>
            <a:r>
              <a:rPr lang="en-US">
                <a:sym typeface="Symbol" pitchFamily="18" charset="2"/>
              </a:rPr>
              <a:t>Construct new </a:t>
            </a:r>
            <a:r>
              <a:rPr lang="en-US">
                <a:solidFill>
                  <a:srgbClr val="57FF03"/>
                </a:solidFill>
                <a:sym typeface="Symbol" pitchFamily="18" charset="2"/>
              </a:rPr>
              <a:t>multislab lists</a:t>
            </a:r>
            <a:r>
              <a:rPr lang="en-US">
                <a:sym typeface="Symbol" pitchFamily="18" charset="2"/>
              </a:rPr>
              <a:t> by splitting relevant </a:t>
            </a:r>
            <a:r>
              <a:rPr lang="en-US">
                <a:solidFill>
                  <a:srgbClr val="57FF03"/>
                </a:solidFill>
                <a:sym typeface="Symbol" pitchFamily="18" charset="2"/>
              </a:rPr>
              <a:t>multislab list</a:t>
            </a:r>
          </a:p>
          <a:p>
            <a:pPr lvl="1"/>
            <a:r>
              <a:rPr lang="en-US">
                <a:sym typeface="Symbol" pitchFamily="18" charset="2"/>
              </a:rPr>
              <a:t>Insert intervals in small </a:t>
            </a:r>
            <a:r>
              <a:rPr lang="en-US">
                <a:solidFill>
                  <a:srgbClr val="57FF03"/>
                </a:solidFill>
                <a:sym typeface="Symbol" pitchFamily="18" charset="2"/>
              </a:rPr>
              <a:t>multislab lists</a:t>
            </a:r>
            <a:r>
              <a:rPr lang="en-US">
                <a:sym typeface="Symbol" pitchFamily="18" charset="2"/>
              </a:rPr>
              <a:t> in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underflow structure</a:t>
            </a:r>
          </a:p>
        </p:txBody>
      </p:sp>
      <p:grpSp>
        <p:nvGrpSpPr>
          <p:cNvPr id="648196" name="Group 4"/>
          <p:cNvGrpSpPr>
            <a:grpSpLocks/>
          </p:cNvGrpSpPr>
          <p:nvPr/>
        </p:nvGrpSpPr>
        <p:grpSpPr bwMode="auto">
          <a:xfrm>
            <a:off x="3968750" y="3114675"/>
            <a:ext cx="382588" cy="268288"/>
            <a:chOff x="4740" y="3129"/>
            <a:chExt cx="275" cy="203"/>
          </a:xfrm>
        </p:grpSpPr>
        <p:sp>
          <p:nvSpPr>
            <p:cNvPr id="648197" name="Freeform 5"/>
            <p:cNvSpPr>
              <a:spLocks/>
            </p:cNvSpPr>
            <p:nvPr/>
          </p:nvSpPr>
          <p:spPr bwMode="auto">
            <a:xfrm>
              <a:off x="4889" y="3249"/>
              <a:ext cx="37" cy="39"/>
            </a:xfrm>
            <a:custGeom>
              <a:avLst/>
              <a:gdLst>
                <a:gd name="T0" fmla="*/ 201 w 201"/>
                <a:gd name="T1" fmla="*/ 0 h 201"/>
                <a:gd name="T2" fmla="*/ 193 w 201"/>
                <a:gd name="T3" fmla="*/ 1 h 201"/>
                <a:gd name="T4" fmla="*/ 187 w 201"/>
                <a:gd name="T5" fmla="*/ 1 h 201"/>
                <a:gd name="T6" fmla="*/ 179 w 201"/>
                <a:gd name="T7" fmla="*/ 1 h 201"/>
                <a:gd name="T8" fmla="*/ 172 w 201"/>
                <a:gd name="T9" fmla="*/ 2 h 201"/>
                <a:gd name="T10" fmla="*/ 165 w 201"/>
                <a:gd name="T11" fmla="*/ 3 h 201"/>
                <a:gd name="T12" fmla="*/ 158 w 201"/>
                <a:gd name="T13" fmla="*/ 6 h 201"/>
                <a:gd name="T14" fmla="*/ 151 w 201"/>
                <a:gd name="T15" fmla="*/ 7 h 201"/>
                <a:gd name="T16" fmla="*/ 144 w 201"/>
                <a:gd name="T17" fmla="*/ 9 h 201"/>
                <a:gd name="T18" fmla="*/ 137 w 201"/>
                <a:gd name="T19" fmla="*/ 11 h 201"/>
                <a:gd name="T20" fmla="*/ 130 w 201"/>
                <a:gd name="T21" fmla="*/ 13 h 201"/>
                <a:gd name="T22" fmla="*/ 124 w 201"/>
                <a:gd name="T23" fmla="*/ 16 h 201"/>
                <a:gd name="T24" fmla="*/ 117 w 201"/>
                <a:gd name="T25" fmla="*/ 19 h 201"/>
                <a:gd name="T26" fmla="*/ 111 w 201"/>
                <a:gd name="T27" fmla="*/ 21 h 201"/>
                <a:gd name="T28" fmla="*/ 104 w 201"/>
                <a:gd name="T29" fmla="*/ 25 h 201"/>
                <a:gd name="T30" fmla="*/ 98 w 201"/>
                <a:gd name="T31" fmla="*/ 28 h 201"/>
                <a:gd name="T32" fmla="*/ 92 w 201"/>
                <a:gd name="T33" fmla="*/ 33 h 201"/>
                <a:gd name="T34" fmla="*/ 86 w 201"/>
                <a:gd name="T35" fmla="*/ 36 h 201"/>
                <a:gd name="T36" fmla="*/ 80 w 201"/>
                <a:gd name="T37" fmla="*/ 40 h 201"/>
                <a:gd name="T38" fmla="*/ 74 w 201"/>
                <a:gd name="T39" fmla="*/ 45 h 201"/>
                <a:gd name="T40" fmla="*/ 68 w 201"/>
                <a:gd name="T41" fmla="*/ 49 h 201"/>
                <a:gd name="T42" fmla="*/ 64 w 201"/>
                <a:gd name="T43" fmla="*/ 54 h 201"/>
                <a:gd name="T44" fmla="*/ 58 w 201"/>
                <a:gd name="T45" fmla="*/ 60 h 201"/>
                <a:gd name="T46" fmla="*/ 54 w 201"/>
                <a:gd name="T47" fmla="*/ 64 h 201"/>
                <a:gd name="T48" fmla="*/ 48 w 201"/>
                <a:gd name="T49" fmla="*/ 70 h 201"/>
                <a:gd name="T50" fmla="*/ 44 w 201"/>
                <a:gd name="T51" fmla="*/ 75 h 201"/>
                <a:gd name="T52" fmla="*/ 39 w 201"/>
                <a:gd name="T53" fmla="*/ 81 h 201"/>
                <a:gd name="T54" fmla="*/ 36 w 201"/>
                <a:gd name="T55" fmla="*/ 87 h 201"/>
                <a:gd name="T56" fmla="*/ 31 w 201"/>
                <a:gd name="T57" fmla="*/ 93 h 201"/>
                <a:gd name="T58" fmla="*/ 28 w 201"/>
                <a:gd name="T59" fmla="*/ 99 h 201"/>
                <a:gd name="T60" fmla="*/ 25 w 201"/>
                <a:gd name="T61" fmla="*/ 106 h 201"/>
                <a:gd name="T62" fmla="*/ 21 w 201"/>
                <a:gd name="T63" fmla="*/ 111 h 201"/>
                <a:gd name="T64" fmla="*/ 18 w 201"/>
                <a:gd name="T65" fmla="*/ 118 h 201"/>
                <a:gd name="T66" fmla="*/ 14 w 201"/>
                <a:gd name="T67" fmla="*/ 125 h 201"/>
                <a:gd name="T68" fmla="*/ 12 w 201"/>
                <a:gd name="T69" fmla="*/ 132 h 201"/>
                <a:gd name="T70" fmla="*/ 10 w 201"/>
                <a:gd name="T71" fmla="*/ 138 h 201"/>
                <a:gd name="T72" fmla="*/ 8 w 201"/>
                <a:gd name="T73" fmla="*/ 145 h 201"/>
                <a:gd name="T74" fmla="*/ 5 w 201"/>
                <a:gd name="T75" fmla="*/ 152 h 201"/>
                <a:gd name="T76" fmla="*/ 4 w 201"/>
                <a:gd name="T77" fmla="*/ 159 h 201"/>
                <a:gd name="T78" fmla="*/ 3 w 201"/>
                <a:gd name="T79" fmla="*/ 165 h 201"/>
                <a:gd name="T80" fmla="*/ 2 w 201"/>
                <a:gd name="T81" fmla="*/ 173 h 201"/>
                <a:gd name="T82" fmla="*/ 1 w 201"/>
                <a:gd name="T83" fmla="*/ 180 h 201"/>
                <a:gd name="T84" fmla="*/ 0 w 201"/>
                <a:gd name="T85" fmla="*/ 187 h 201"/>
                <a:gd name="T86" fmla="*/ 0 w 201"/>
                <a:gd name="T87" fmla="*/ 194 h 201"/>
                <a:gd name="T88" fmla="*/ 0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0"/>
                  </a:moveTo>
                  <a:lnTo>
                    <a:pt x="193" y="1"/>
                  </a:lnTo>
                  <a:lnTo>
                    <a:pt x="187" y="1"/>
                  </a:lnTo>
                  <a:lnTo>
                    <a:pt x="179" y="1"/>
                  </a:lnTo>
                  <a:lnTo>
                    <a:pt x="172" y="2"/>
                  </a:lnTo>
                  <a:lnTo>
                    <a:pt x="165" y="3"/>
                  </a:lnTo>
                  <a:lnTo>
                    <a:pt x="158" y="6"/>
                  </a:lnTo>
                  <a:lnTo>
                    <a:pt x="151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0" y="13"/>
                  </a:lnTo>
                  <a:lnTo>
                    <a:pt x="124" y="16"/>
                  </a:lnTo>
                  <a:lnTo>
                    <a:pt x="117" y="19"/>
                  </a:lnTo>
                  <a:lnTo>
                    <a:pt x="111" y="21"/>
                  </a:lnTo>
                  <a:lnTo>
                    <a:pt x="104" y="25"/>
                  </a:lnTo>
                  <a:lnTo>
                    <a:pt x="98" y="28"/>
                  </a:lnTo>
                  <a:lnTo>
                    <a:pt x="92" y="33"/>
                  </a:lnTo>
                  <a:lnTo>
                    <a:pt x="86" y="36"/>
                  </a:lnTo>
                  <a:lnTo>
                    <a:pt x="80" y="40"/>
                  </a:lnTo>
                  <a:lnTo>
                    <a:pt x="74" y="45"/>
                  </a:lnTo>
                  <a:lnTo>
                    <a:pt x="68" y="49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8" y="70"/>
                  </a:lnTo>
                  <a:lnTo>
                    <a:pt x="44" y="75"/>
                  </a:lnTo>
                  <a:lnTo>
                    <a:pt x="39" y="81"/>
                  </a:lnTo>
                  <a:lnTo>
                    <a:pt x="36" y="87"/>
                  </a:lnTo>
                  <a:lnTo>
                    <a:pt x="31" y="93"/>
                  </a:lnTo>
                  <a:lnTo>
                    <a:pt x="28" y="99"/>
                  </a:lnTo>
                  <a:lnTo>
                    <a:pt x="25" y="106"/>
                  </a:lnTo>
                  <a:lnTo>
                    <a:pt x="21" y="111"/>
                  </a:lnTo>
                  <a:lnTo>
                    <a:pt x="18" y="118"/>
                  </a:lnTo>
                  <a:lnTo>
                    <a:pt x="14" y="125"/>
                  </a:lnTo>
                  <a:lnTo>
                    <a:pt x="12" y="132"/>
                  </a:lnTo>
                  <a:lnTo>
                    <a:pt x="10" y="138"/>
                  </a:lnTo>
                  <a:lnTo>
                    <a:pt x="8" y="145"/>
                  </a:lnTo>
                  <a:lnTo>
                    <a:pt x="5" y="152"/>
                  </a:lnTo>
                  <a:lnTo>
                    <a:pt x="4" y="159"/>
                  </a:lnTo>
                  <a:lnTo>
                    <a:pt x="3" y="165"/>
                  </a:lnTo>
                  <a:lnTo>
                    <a:pt x="2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198" name="Freeform 6"/>
            <p:cNvSpPr>
              <a:spLocks/>
            </p:cNvSpPr>
            <p:nvPr/>
          </p:nvSpPr>
          <p:spPr bwMode="auto">
            <a:xfrm>
              <a:off x="4826" y="3249"/>
              <a:ext cx="37" cy="39"/>
            </a:xfrm>
            <a:custGeom>
              <a:avLst/>
              <a:gdLst>
                <a:gd name="T0" fmla="*/ 201 w 201"/>
                <a:gd name="T1" fmla="*/ 201 h 201"/>
                <a:gd name="T2" fmla="*/ 201 w 201"/>
                <a:gd name="T3" fmla="*/ 194 h 201"/>
                <a:gd name="T4" fmla="*/ 200 w 201"/>
                <a:gd name="T5" fmla="*/ 187 h 201"/>
                <a:gd name="T6" fmla="*/ 200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7 w 201"/>
                <a:gd name="T13" fmla="*/ 159 h 201"/>
                <a:gd name="T14" fmla="*/ 194 w 201"/>
                <a:gd name="T15" fmla="*/ 152 h 201"/>
                <a:gd name="T16" fmla="*/ 193 w 201"/>
                <a:gd name="T17" fmla="*/ 145 h 201"/>
                <a:gd name="T18" fmla="*/ 191 w 201"/>
                <a:gd name="T19" fmla="*/ 138 h 201"/>
                <a:gd name="T20" fmla="*/ 189 w 201"/>
                <a:gd name="T21" fmla="*/ 132 h 201"/>
                <a:gd name="T22" fmla="*/ 185 w 201"/>
                <a:gd name="T23" fmla="*/ 125 h 201"/>
                <a:gd name="T24" fmla="*/ 183 w 201"/>
                <a:gd name="T25" fmla="*/ 118 h 201"/>
                <a:gd name="T26" fmla="*/ 180 w 201"/>
                <a:gd name="T27" fmla="*/ 111 h 201"/>
                <a:gd name="T28" fmla="*/ 176 w 201"/>
                <a:gd name="T29" fmla="*/ 106 h 201"/>
                <a:gd name="T30" fmla="*/ 173 w 201"/>
                <a:gd name="T31" fmla="*/ 99 h 201"/>
                <a:gd name="T32" fmla="*/ 168 w 201"/>
                <a:gd name="T33" fmla="*/ 93 h 201"/>
                <a:gd name="T34" fmla="*/ 165 w 201"/>
                <a:gd name="T35" fmla="*/ 87 h 201"/>
                <a:gd name="T36" fmla="*/ 161 w 201"/>
                <a:gd name="T37" fmla="*/ 81 h 201"/>
                <a:gd name="T38" fmla="*/ 156 w 201"/>
                <a:gd name="T39" fmla="*/ 75 h 201"/>
                <a:gd name="T40" fmla="*/ 152 w 201"/>
                <a:gd name="T41" fmla="*/ 70 h 201"/>
                <a:gd name="T42" fmla="*/ 147 w 201"/>
                <a:gd name="T43" fmla="*/ 64 h 201"/>
                <a:gd name="T44" fmla="*/ 141 w 201"/>
                <a:gd name="T45" fmla="*/ 60 h 201"/>
                <a:gd name="T46" fmla="*/ 137 w 201"/>
                <a:gd name="T47" fmla="*/ 54 h 201"/>
                <a:gd name="T48" fmla="*/ 131 w 201"/>
                <a:gd name="T49" fmla="*/ 49 h 201"/>
                <a:gd name="T50" fmla="*/ 126 w 201"/>
                <a:gd name="T51" fmla="*/ 45 h 201"/>
                <a:gd name="T52" fmla="*/ 120 w 201"/>
                <a:gd name="T53" fmla="*/ 40 h 201"/>
                <a:gd name="T54" fmla="*/ 114 w 201"/>
                <a:gd name="T55" fmla="*/ 36 h 201"/>
                <a:gd name="T56" fmla="*/ 109 w 201"/>
                <a:gd name="T57" fmla="*/ 33 h 201"/>
                <a:gd name="T58" fmla="*/ 102 w 201"/>
                <a:gd name="T59" fmla="*/ 28 h 201"/>
                <a:gd name="T60" fmla="*/ 96 w 201"/>
                <a:gd name="T61" fmla="*/ 25 h 201"/>
                <a:gd name="T62" fmla="*/ 90 w 201"/>
                <a:gd name="T63" fmla="*/ 21 h 201"/>
                <a:gd name="T64" fmla="*/ 83 w 201"/>
                <a:gd name="T65" fmla="*/ 19 h 201"/>
                <a:gd name="T66" fmla="*/ 76 w 201"/>
                <a:gd name="T67" fmla="*/ 16 h 201"/>
                <a:gd name="T68" fmla="*/ 71 w 201"/>
                <a:gd name="T69" fmla="*/ 13 h 201"/>
                <a:gd name="T70" fmla="*/ 64 w 201"/>
                <a:gd name="T71" fmla="*/ 11 h 201"/>
                <a:gd name="T72" fmla="*/ 56 w 201"/>
                <a:gd name="T73" fmla="*/ 9 h 201"/>
                <a:gd name="T74" fmla="*/ 49 w 201"/>
                <a:gd name="T75" fmla="*/ 7 h 201"/>
                <a:gd name="T76" fmla="*/ 42 w 201"/>
                <a:gd name="T77" fmla="*/ 6 h 201"/>
                <a:gd name="T78" fmla="*/ 36 w 201"/>
                <a:gd name="T79" fmla="*/ 3 h 201"/>
                <a:gd name="T80" fmla="*/ 29 w 201"/>
                <a:gd name="T81" fmla="*/ 2 h 201"/>
                <a:gd name="T82" fmla="*/ 21 w 201"/>
                <a:gd name="T83" fmla="*/ 1 h 201"/>
                <a:gd name="T84" fmla="*/ 14 w 201"/>
                <a:gd name="T85" fmla="*/ 1 h 201"/>
                <a:gd name="T86" fmla="*/ 6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1" y="194"/>
                  </a:lnTo>
                  <a:lnTo>
                    <a:pt x="200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4" y="152"/>
                  </a:lnTo>
                  <a:lnTo>
                    <a:pt x="193" y="145"/>
                  </a:lnTo>
                  <a:lnTo>
                    <a:pt x="191" y="138"/>
                  </a:lnTo>
                  <a:lnTo>
                    <a:pt x="189" y="132"/>
                  </a:lnTo>
                  <a:lnTo>
                    <a:pt x="185" y="125"/>
                  </a:lnTo>
                  <a:lnTo>
                    <a:pt x="183" y="118"/>
                  </a:lnTo>
                  <a:lnTo>
                    <a:pt x="180" y="111"/>
                  </a:lnTo>
                  <a:lnTo>
                    <a:pt x="176" y="106"/>
                  </a:lnTo>
                  <a:lnTo>
                    <a:pt x="173" y="99"/>
                  </a:lnTo>
                  <a:lnTo>
                    <a:pt x="168" y="93"/>
                  </a:lnTo>
                  <a:lnTo>
                    <a:pt x="165" y="87"/>
                  </a:lnTo>
                  <a:lnTo>
                    <a:pt x="161" y="81"/>
                  </a:lnTo>
                  <a:lnTo>
                    <a:pt x="156" y="75"/>
                  </a:lnTo>
                  <a:lnTo>
                    <a:pt x="152" y="70"/>
                  </a:lnTo>
                  <a:lnTo>
                    <a:pt x="147" y="64"/>
                  </a:lnTo>
                  <a:lnTo>
                    <a:pt x="141" y="60"/>
                  </a:lnTo>
                  <a:lnTo>
                    <a:pt x="137" y="54"/>
                  </a:lnTo>
                  <a:lnTo>
                    <a:pt x="131" y="49"/>
                  </a:lnTo>
                  <a:lnTo>
                    <a:pt x="126" y="45"/>
                  </a:lnTo>
                  <a:lnTo>
                    <a:pt x="120" y="40"/>
                  </a:lnTo>
                  <a:lnTo>
                    <a:pt x="114" y="36"/>
                  </a:lnTo>
                  <a:lnTo>
                    <a:pt x="109" y="33"/>
                  </a:lnTo>
                  <a:lnTo>
                    <a:pt x="102" y="28"/>
                  </a:lnTo>
                  <a:lnTo>
                    <a:pt x="96" y="25"/>
                  </a:lnTo>
                  <a:lnTo>
                    <a:pt x="90" y="21"/>
                  </a:lnTo>
                  <a:lnTo>
                    <a:pt x="83" y="19"/>
                  </a:lnTo>
                  <a:lnTo>
                    <a:pt x="76" y="16"/>
                  </a:lnTo>
                  <a:lnTo>
                    <a:pt x="71" y="13"/>
                  </a:lnTo>
                  <a:lnTo>
                    <a:pt x="64" y="11"/>
                  </a:lnTo>
                  <a:lnTo>
                    <a:pt x="56" y="9"/>
                  </a:lnTo>
                  <a:lnTo>
                    <a:pt x="49" y="7"/>
                  </a:lnTo>
                  <a:lnTo>
                    <a:pt x="42" y="6"/>
                  </a:lnTo>
                  <a:lnTo>
                    <a:pt x="36" y="3"/>
                  </a:lnTo>
                  <a:lnTo>
                    <a:pt x="29" y="2"/>
                  </a:lnTo>
                  <a:lnTo>
                    <a:pt x="21" y="1"/>
                  </a:lnTo>
                  <a:lnTo>
                    <a:pt x="14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199" name="Freeform 7"/>
            <p:cNvSpPr>
              <a:spLocks/>
            </p:cNvSpPr>
            <p:nvPr/>
          </p:nvSpPr>
          <p:spPr bwMode="auto">
            <a:xfrm>
              <a:off x="4919" y="3155"/>
              <a:ext cx="37" cy="39"/>
            </a:xfrm>
            <a:custGeom>
              <a:avLst/>
              <a:gdLst>
                <a:gd name="T0" fmla="*/ 0 w 202"/>
                <a:gd name="T1" fmla="*/ 201 h 201"/>
                <a:gd name="T2" fmla="*/ 7 w 202"/>
                <a:gd name="T3" fmla="*/ 201 h 201"/>
                <a:gd name="T4" fmla="*/ 15 w 202"/>
                <a:gd name="T5" fmla="*/ 201 h 201"/>
                <a:gd name="T6" fmla="*/ 22 w 202"/>
                <a:gd name="T7" fmla="*/ 200 h 201"/>
                <a:gd name="T8" fmla="*/ 30 w 202"/>
                <a:gd name="T9" fmla="*/ 199 h 201"/>
                <a:gd name="T10" fmla="*/ 36 w 202"/>
                <a:gd name="T11" fmla="*/ 198 h 201"/>
                <a:gd name="T12" fmla="*/ 43 w 202"/>
                <a:gd name="T13" fmla="*/ 197 h 201"/>
                <a:gd name="T14" fmla="*/ 50 w 202"/>
                <a:gd name="T15" fmla="*/ 196 h 201"/>
                <a:gd name="T16" fmla="*/ 57 w 202"/>
                <a:gd name="T17" fmla="*/ 193 h 201"/>
                <a:gd name="T18" fmla="*/ 65 w 202"/>
                <a:gd name="T19" fmla="*/ 191 h 201"/>
                <a:gd name="T20" fmla="*/ 71 w 202"/>
                <a:gd name="T21" fmla="*/ 189 h 201"/>
                <a:gd name="T22" fmla="*/ 77 w 202"/>
                <a:gd name="T23" fmla="*/ 186 h 201"/>
                <a:gd name="T24" fmla="*/ 84 w 202"/>
                <a:gd name="T25" fmla="*/ 183 h 201"/>
                <a:gd name="T26" fmla="*/ 91 w 202"/>
                <a:gd name="T27" fmla="*/ 180 h 201"/>
                <a:gd name="T28" fmla="*/ 97 w 202"/>
                <a:gd name="T29" fmla="*/ 177 h 201"/>
                <a:gd name="T30" fmla="*/ 103 w 202"/>
                <a:gd name="T31" fmla="*/ 173 h 201"/>
                <a:gd name="T32" fmla="*/ 110 w 202"/>
                <a:gd name="T33" fmla="*/ 170 h 201"/>
                <a:gd name="T34" fmla="*/ 115 w 202"/>
                <a:gd name="T35" fmla="*/ 165 h 201"/>
                <a:gd name="T36" fmla="*/ 121 w 202"/>
                <a:gd name="T37" fmla="*/ 161 h 201"/>
                <a:gd name="T38" fmla="*/ 127 w 202"/>
                <a:gd name="T39" fmla="*/ 158 h 201"/>
                <a:gd name="T40" fmla="*/ 132 w 202"/>
                <a:gd name="T41" fmla="*/ 152 h 201"/>
                <a:gd name="T42" fmla="*/ 138 w 202"/>
                <a:gd name="T43" fmla="*/ 147 h 201"/>
                <a:gd name="T44" fmla="*/ 142 w 202"/>
                <a:gd name="T45" fmla="*/ 143 h 201"/>
                <a:gd name="T46" fmla="*/ 148 w 202"/>
                <a:gd name="T47" fmla="*/ 137 h 201"/>
                <a:gd name="T48" fmla="*/ 152 w 202"/>
                <a:gd name="T49" fmla="*/ 132 h 201"/>
                <a:gd name="T50" fmla="*/ 157 w 202"/>
                <a:gd name="T51" fmla="*/ 126 h 201"/>
                <a:gd name="T52" fmla="*/ 161 w 202"/>
                <a:gd name="T53" fmla="*/ 120 h 201"/>
                <a:gd name="T54" fmla="*/ 166 w 202"/>
                <a:gd name="T55" fmla="*/ 115 h 201"/>
                <a:gd name="T56" fmla="*/ 169 w 202"/>
                <a:gd name="T57" fmla="*/ 109 h 201"/>
                <a:gd name="T58" fmla="*/ 174 w 202"/>
                <a:gd name="T59" fmla="*/ 104 h 201"/>
                <a:gd name="T60" fmla="*/ 177 w 202"/>
                <a:gd name="T61" fmla="*/ 97 h 201"/>
                <a:gd name="T62" fmla="*/ 181 w 202"/>
                <a:gd name="T63" fmla="*/ 90 h 201"/>
                <a:gd name="T64" fmla="*/ 184 w 202"/>
                <a:gd name="T65" fmla="*/ 84 h 201"/>
                <a:gd name="T66" fmla="*/ 186 w 202"/>
                <a:gd name="T67" fmla="*/ 78 h 201"/>
                <a:gd name="T68" fmla="*/ 190 w 202"/>
                <a:gd name="T69" fmla="*/ 71 h 201"/>
                <a:gd name="T70" fmla="*/ 192 w 202"/>
                <a:gd name="T71" fmla="*/ 64 h 201"/>
                <a:gd name="T72" fmla="*/ 194 w 202"/>
                <a:gd name="T73" fmla="*/ 57 h 201"/>
                <a:gd name="T74" fmla="*/ 195 w 202"/>
                <a:gd name="T75" fmla="*/ 51 h 201"/>
                <a:gd name="T76" fmla="*/ 197 w 202"/>
                <a:gd name="T77" fmla="*/ 43 h 201"/>
                <a:gd name="T78" fmla="*/ 199 w 202"/>
                <a:gd name="T79" fmla="*/ 36 h 201"/>
                <a:gd name="T80" fmla="*/ 200 w 202"/>
                <a:gd name="T81" fmla="*/ 29 h 201"/>
                <a:gd name="T82" fmla="*/ 201 w 202"/>
                <a:gd name="T83" fmla="*/ 21 h 201"/>
                <a:gd name="T84" fmla="*/ 201 w 202"/>
                <a:gd name="T85" fmla="*/ 15 h 201"/>
                <a:gd name="T86" fmla="*/ 202 w 202"/>
                <a:gd name="T87" fmla="*/ 8 h 201"/>
                <a:gd name="T88" fmla="*/ 202 w 202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201"/>
                  </a:moveTo>
                  <a:lnTo>
                    <a:pt x="7" y="201"/>
                  </a:lnTo>
                  <a:lnTo>
                    <a:pt x="15" y="201"/>
                  </a:lnTo>
                  <a:lnTo>
                    <a:pt x="22" y="200"/>
                  </a:lnTo>
                  <a:lnTo>
                    <a:pt x="30" y="199"/>
                  </a:lnTo>
                  <a:lnTo>
                    <a:pt x="36" y="198"/>
                  </a:lnTo>
                  <a:lnTo>
                    <a:pt x="43" y="197"/>
                  </a:lnTo>
                  <a:lnTo>
                    <a:pt x="50" y="196"/>
                  </a:lnTo>
                  <a:lnTo>
                    <a:pt x="57" y="193"/>
                  </a:lnTo>
                  <a:lnTo>
                    <a:pt x="65" y="191"/>
                  </a:lnTo>
                  <a:lnTo>
                    <a:pt x="71" y="189"/>
                  </a:lnTo>
                  <a:lnTo>
                    <a:pt x="77" y="186"/>
                  </a:lnTo>
                  <a:lnTo>
                    <a:pt x="84" y="183"/>
                  </a:lnTo>
                  <a:lnTo>
                    <a:pt x="91" y="180"/>
                  </a:lnTo>
                  <a:lnTo>
                    <a:pt x="97" y="177"/>
                  </a:lnTo>
                  <a:lnTo>
                    <a:pt x="103" y="173"/>
                  </a:lnTo>
                  <a:lnTo>
                    <a:pt x="110" y="170"/>
                  </a:lnTo>
                  <a:lnTo>
                    <a:pt x="115" y="165"/>
                  </a:lnTo>
                  <a:lnTo>
                    <a:pt x="121" y="161"/>
                  </a:lnTo>
                  <a:lnTo>
                    <a:pt x="127" y="158"/>
                  </a:lnTo>
                  <a:lnTo>
                    <a:pt x="132" y="152"/>
                  </a:lnTo>
                  <a:lnTo>
                    <a:pt x="138" y="147"/>
                  </a:lnTo>
                  <a:lnTo>
                    <a:pt x="142" y="143"/>
                  </a:lnTo>
                  <a:lnTo>
                    <a:pt x="148" y="137"/>
                  </a:lnTo>
                  <a:lnTo>
                    <a:pt x="152" y="132"/>
                  </a:lnTo>
                  <a:lnTo>
                    <a:pt x="157" y="126"/>
                  </a:lnTo>
                  <a:lnTo>
                    <a:pt x="161" y="120"/>
                  </a:lnTo>
                  <a:lnTo>
                    <a:pt x="166" y="115"/>
                  </a:lnTo>
                  <a:lnTo>
                    <a:pt x="169" y="109"/>
                  </a:lnTo>
                  <a:lnTo>
                    <a:pt x="174" y="104"/>
                  </a:lnTo>
                  <a:lnTo>
                    <a:pt x="177" y="97"/>
                  </a:lnTo>
                  <a:lnTo>
                    <a:pt x="181" y="90"/>
                  </a:lnTo>
                  <a:lnTo>
                    <a:pt x="184" y="84"/>
                  </a:lnTo>
                  <a:lnTo>
                    <a:pt x="186" y="78"/>
                  </a:lnTo>
                  <a:lnTo>
                    <a:pt x="190" y="71"/>
                  </a:lnTo>
                  <a:lnTo>
                    <a:pt x="192" y="64"/>
                  </a:lnTo>
                  <a:lnTo>
                    <a:pt x="194" y="57"/>
                  </a:lnTo>
                  <a:lnTo>
                    <a:pt x="195" y="51"/>
                  </a:lnTo>
                  <a:lnTo>
                    <a:pt x="197" y="43"/>
                  </a:lnTo>
                  <a:lnTo>
                    <a:pt x="199" y="36"/>
                  </a:lnTo>
                  <a:lnTo>
                    <a:pt x="200" y="29"/>
                  </a:lnTo>
                  <a:lnTo>
                    <a:pt x="201" y="21"/>
                  </a:lnTo>
                  <a:lnTo>
                    <a:pt x="201" y="15"/>
                  </a:lnTo>
                  <a:lnTo>
                    <a:pt x="202" y="8"/>
                  </a:lnTo>
                  <a:lnTo>
                    <a:pt x="20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00" name="Line 8"/>
            <p:cNvSpPr>
              <a:spLocks noChangeShapeType="1"/>
            </p:cNvSpPr>
            <p:nvPr/>
          </p:nvSpPr>
          <p:spPr bwMode="auto">
            <a:xfrm flipH="1">
              <a:off x="4803" y="3138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01" name="Freeform 9"/>
            <p:cNvSpPr>
              <a:spLocks/>
            </p:cNvSpPr>
            <p:nvPr/>
          </p:nvSpPr>
          <p:spPr bwMode="auto">
            <a:xfrm>
              <a:off x="4803" y="3173"/>
              <a:ext cx="38" cy="40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1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1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02" name="Line 10"/>
            <p:cNvSpPr>
              <a:spLocks noChangeShapeType="1"/>
            </p:cNvSpPr>
            <p:nvPr/>
          </p:nvSpPr>
          <p:spPr bwMode="auto">
            <a:xfrm>
              <a:off x="4876" y="3129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03" name="Freeform 11"/>
            <p:cNvSpPr>
              <a:spLocks/>
            </p:cNvSpPr>
            <p:nvPr/>
          </p:nvSpPr>
          <p:spPr bwMode="auto">
            <a:xfrm>
              <a:off x="4910" y="3164"/>
              <a:ext cx="39" cy="40"/>
            </a:xfrm>
            <a:custGeom>
              <a:avLst/>
              <a:gdLst>
                <a:gd name="T0" fmla="*/ 80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0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04" name="Freeform 12"/>
            <p:cNvSpPr>
              <a:spLocks/>
            </p:cNvSpPr>
            <p:nvPr/>
          </p:nvSpPr>
          <p:spPr bwMode="auto">
            <a:xfrm>
              <a:off x="4743" y="322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05" name="Freeform 13"/>
            <p:cNvSpPr>
              <a:spLocks/>
            </p:cNvSpPr>
            <p:nvPr/>
          </p:nvSpPr>
          <p:spPr bwMode="auto">
            <a:xfrm>
              <a:off x="4740" y="3216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06" name="Freeform 14"/>
            <p:cNvSpPr>
              <a:spLocks/>
            </p:cNvSpPr>
            <p:nvPr/>
          </p:nvSpPr>
          <p:spPr bwMode="auto">
            <a:xfrm>
              <a:off x="4902" y="322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07" name="Freeform 15"/>
            <p:cNvSpPr>
              <a:spLocks/>
            </p:cNvSpPr>
            <p:nvPr/>
          </p:nvSpPr>
          <p:spPr bwMode="auto">
            <a:xfrm>
              <a:off x="4908" y="3216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8208" name="Group 16"/>
          <p:cNvGrpSpPr>
            <a:grpSpLocks/>
          </p:cNvGrpSpPr>
          <p:nvPr/>
        </p:nvGrpSpPr>
        <p:grpSpPr bwMode="auto">
          <a:xfrm>
            <a:off x="3130550" y="3114675"/>
            <a:ext cx="382588" cy="268288"/>
            <a:chOff x="4740" y="3129"/>
            <a:chExt cx="275" cy="203"/>
          </a:xfrm>
        </p:grpSpPr>
        <p:sp>
          <p:nvSpPr>
            <p:cNvPr id="648209" name="Freeform 17"/>
            <p:cNvSpPr>
              <a:spLocks/>
            </p:cNvSpPr>
            <p:nvPr/>
          </p:nvSpPr>
          <p:spPr bwMode="auto">
            <a:xfrm>
              <a:off x="4889" y="3249"/>
              <a:ext cx="37" cy="39"/>
            </a:xfrm>
            <a:custGeom>
              <a:avLst/>
              <a:gdLst>
                <a:gd name="T0" fmla="*/ 201 w 201"/>
                <a:gd name="T1" fmla="*/ 0 h 201"/>
                <a:gd name="T2" fmla="*/ 193 w 201"/>
                <a:gd name="T3" fmla="*/ 1 h 201"/>
                <a:gd name="T4" fmla="*/ 187 w 201"/>
                <a:gd name="T5" fmla="*/ 1 h 201"/>
                <a:gd name="T6" fmla="*/ 179 w 201"/>
                <a:gd name="T7" fmla="*/ 1 h 201"/>
                <a:gd name="T8" fmla="*/ 172 w 201"/>
                <a:gd name="T9" fmla="*/ 2 h 201"/>
                <a:gd name="T10" fmla="*/ 165 w 201"/>
                <a:gd name="T11" fmla="*/ 3 h 201"/>
                <a:gd name="T12" fmla="*/ 158 w 201"/>
                <a:gd name="T13" fmla="*/ 6 h 201"/>
                <a:gd name="T14" fmla="*/ 151 w 201"/>
                <a:gd name="T15" fmla="*/ 7 h 201"/>
                <a:gd name="T16" fmla="*/ 144 w 201"/>
                <a:gd name="T17" fmla="*/ 9 h 201"/>
                <a:gd name="T18" fmla="*/ 137 w 201"/>
                <a:gd name="T19" fmla="*/ 11 h 201"/>
                <a:gd name="T20" fmla="*/ 130 w 201"/>
                <a:gd name="T21" fmla="*/ 13 h 201"/>
                <a:gd name="T22" fmla="*/ 124 w 201"/>
                <a:gd name="T23" fmla="*/ 16 h 201"/>
                <a:gd name="T24" fmla="*/ 117 w 201"/>
                <a:gd name="T25" fmla="*/ 19 h 201"/>
                <a:gd name="T26" fmla="*/ 111 w 201"/>
                <a:gd name="T27" fmla="*/ 21 h 201"/>
                <a:gd name="T28" fmla="*/ 104 w 201"/>
                <a:gd name="T29" fmla="*/ 25 h 201"/>
                <a:gd name="T30" fmla="*/ 98 w 201"/>
                <a:gd name="T31" fmla="*/ 28 h 201"/>
                <a:gd name="T32" fmla="*/ 92 w 201"/>
                <a:gd name="T33" fmla="*/ 33 h 201"/>
                <a:gd name="T34" fmla="*/ 86 w 201"/>
                <a:gd name="T35" fmla="*/ 36 h 201"/>
                <a:gd name="T36" fmla="*/ 80 w 201"/>
                <a:gd name="T37" fmla="*/ 40 h 201"/>
                <a:gd name="T38" fmla="*/ 74 w 201"/>
                <a:gd name="T39" fmla="*/ 45 h 201"/>
                <a:gd name="T40" fmla="*/ 68 w 201"/>
                <a:gd name="T41" fmla="*/ 49 h 201"/>
                <a:gd name="T42" fmla="*/ 64 w 201"/>
                <a:gd name="T43" fmla="*/ 54 h 201"/>
                <a:gd name="T44" fmla="*/ 58 w 201"/>
                <a:gd name="T45" fmla="*/ 60 h 201"/>
                <a:gd name="T46" fmla="*/ 54 w 201"/>
                <a:gd name="T47" fmla="*/ 64 h 201"/>
                <a:gd name="T48" fmla="*/ 48 w 201"/>
                <a:gd name="T49" fmla="*/ 70 h 201"/>
                <a:gd name="T50" fmla="*/ 44 w 201"/>
                <a:gd name="T51" fmla="*/ 75 h 201"/>
                <a:gd name="T52" fmla="*/ 39 w 201"/>
                <a:gd name="T53" fmla="*/ 81 h 201"/>
                <a:gd name="T54" fmla="*/ 36 w 201"/>
                <a:gd name="T55" fmla="*/ 87 h 201"/>
                <a:gd name="T56" fmla="*/ 31 w 201"/>
                <a:gd name="T57" fmla="*/ 93 h 201"/>
                <a:gd name="T58" fmla="*/ 28 w 201"/>
                <a:gd name="T59" fmla="*/ 99 h 201"/>
                <a:gd name="T60" fmla="*/ 25 w 201"/>
                <a:gd name="T61" fmla="*/ 106 h 201"/>
                <a:gd name="T62" fmla="*/ 21 w 201"/>
                <a:gd name="T63" fmla="*/ 111 h 201"/>
                <a:gd name="T64" fmla="*/ 18 w 201"/>
                <a:gd name="T65" fmla="*/ 118 h 201"/>
                <a:gd name="T66" fmla="*/ 14 w 201"/>
                <a:gd name="T67" fmla="*/ 125 h 201"/>
                <a:gd name="T68" fmla="*/ 12 w 201"/>
                <a:gd name="T69" fmla="*/ 132 h 201"/>
                <a:gd name="T70" fmla="*/ 10 w 201"/>
                <a:gd name="T71" fmla="*/ 138 h 201"/>
                <a:gd name="T72" fmla="*/ 8 w 201"/>
                <a:gd name="T73" fmla="*/ 145 h 201"/>
                <a:gd name="T74" fmla="*/ 5 w 201"/>
                <a:gd name="T75" fmla="*/ 152 h 201"/>
                <a:gd name="T76" fmla="*/ 4 w 201"/>
                <a:gd name="T77" fmla="*/ 159 h 201"/>
                <a:gd name="T78" fmla="*/ 3 w 201"/>
                <a:gd name="T79" fmla="*/ 165 h 201"/>
                <a:gd name="T80" fmla="*/ 2 w 201"/>
                <a:gd name="T81" fmla="*/ 173 h 201"/>
                <a:gd name="T82" fmla="*/ 1 w 201"/>
                <a:gd name="T83" fmla="*/ 180 h 201"/>
                <a:gd name="T84" fmla="*/ 0 w 201"/>
                <a:gd name="T85" fmla="*/ 187 h 201"/>
                <a:gd name="T86" fmla="*/ 0 w 201"/>
                <a:gd name="T87" fmla="*/ 194 h 201"/>
                <a:gd name="T88" fmla="*/ 0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0"/>
                  </a:moveTo>
                  <a:lnTo>
                    <a:pt x="193" y="1"/>
                  </a:lnTo>
                  <a:lnTo>
                    <a:pt x="187" y="1"/>
                  </a:lnTo>
                  <a:lnTo>
                    <a:pt x="179" y="1"/>
                  </a:lnTo>
                  <a:lnTo>
                    <a:pt x="172" y="2"/>
                  </a:lnTo>
                  <a:lnTo>
                    <a:pt x="165" y="3"/>
                  </a:lnTo>
                  <a:lnTo>
                    <a:pt x="158" y="6"/>
                  </a:lnTo>
                  <a:lnTo>
                    <a:pt x="151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0" y="13"/>
                  </a:lnTo>
                  <a:lnTo>
                    <a:pt x="124" y="16"/>
                  </a:lnTo>
                  <a:lnTo>
                    <a:pt x="117" y="19"/>
                  </a:lnTo>
                  <a:lnTo>
                    <a:pt x="111" y="21"/>
                  </a:lnTo>
                  <a:lnTo>
                    <a:pt x="104" y="25"/>
                  </a:lnTo>
                  <a:lnTo>
                    <a:pt x="98" y="28"/>
                  </a:lnTo>
                  <a:lnTo>
                    <a:pt x="92" y="33"/>
                  </a:lnTo>
                  <a:lnTo>
                    <a:pt x="86" y="36"/>
                  </a:lnTo>
                  <a:lnTo>
                    <a:pt x="80" y="40"/>
                  </a:lnTo>
                  <a:lnTo>
                    <a:pt x="74" y="45"/>
                  </a:lnTo>
                  <a:lnTo>
                    <a:pt x="68" y="49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8" y="70"/>
                  </a:lnTo>
                  <a:lnTo>
                    <a:pt x="44" y="75"/>
                  </a:lnTo>
                  <a:lnTo>
                    <a:pt x="39" y="81"/>
                  </a:lnTo>
                  <a:lnTo>
                    <a:pt x="36" y="87"/>
                  </a:lnTo>
                  <a:lnTo>
                    <a:pt x="31" y="93"/>
                  </a:lnTo>
                  <a:lnTo>
                    <a:pt x="28" y="99"/>
                  </a:lnTo>
                  <a:lnTo>
                    <a:pt x="25" y="106"/>
                  </a:lnTo>
                  <a:lnTo>
                    <a:pt x="21" y="111"/>
                  </a:lnTo>
                  <a:lnTo>
                    <a:pt x="18" y="118"/>
                  </a:lnTo>
                  <a:lnTo>
                    <a:pt x="14" y="125"/>
                  </a:lnTo>
                  <a:lnTo>
                    <a:pt x="12" y="132"/>
                  </a:lnTo>
                  <a:lnTo>
                    <a:pt x="10" y="138"/>
                  </a:lnTo>
                  <a:lnTo>
                    <a:pt x="8" y="145"/>
                  </a:lnTo>
                  <a:lnTo>
                    <a:pt x="5" y="152"/>
                  </a:lnTo>
                  <a:lnTo>
                    <a:pt x="4" y="159"/>
                  </a:lnTo>
                  <a:lnTo>
                    <a:pt x="3" y="165"/>
                  </a:lnTo>
                  <a:lnTo>
                    <a:pt x="2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10" name="Freeform 18"/>
            <p:cNvSpPr>
              <a:spLocks/>
            </p:cNvSpPr>
            <p:nvPr/>
          </p:nvSpPr>
          <p:spPr bwMode="auto">
            <a:xfrm>
              <a:off x="4826" y="3249"/>
              <a:ext cx="37" cy="39"/>
            </a:xfrm>
            <a:custGeom>
              <a:avLst/>
              <a:gdLst>
                <a:gd name="T0" fmla="*/ 201 w 201"/>
                <a:gd name="T1" fmla="*/ 201 h 201"/>
                <a:gd name="T2" fmla="*/ 201 w 201"/>
                <a:gd name="T3" fmla="*/ 194 h 201"/>
                <a:gd name="T4" fmla="*/ 200 w 201"/>
                <a:gd name="T5" fmla="*/ 187 h 201"/>
                <a:gd name="T6" fmla="*/ 200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7 w 201"/>
                <a:gd name="T13" fmla="*/ 159 h 201"/>
                <a:gd name="T14" fmla="*/ 194 w 201"/>
                <a:gd name="T15" fmla="*/ 152 h 201"/>
                <a:gd name="T16" fmla="*/ 193 w 201"/>
                <a:gd name="T17" fmla="*/ 145 h 201"/>
                <a:gd name="T18" fmla="*/ 191 w 201"/>
                <a:gd name="T19" fmla="*/ 138 h 201"/>
                <a:gd name="T20" fmla="*/ 189 w 201"/>
                <a:gd name="T21" fmla="*/ 132 h 201"/>
                <a:gd name="T22" fmla="*/ 185 w 201"/>
                <a:gd name="T23" fmla="*/ 125 h 201"/>
                <a:gd name="T24" fmla="*/ 183 w 201"/>
                <a:gd name="T25" fmla="*/ 118 h 201"/>
                <a:gd name="T26" fmla="*/ 180 w 201"/>
                <a:gd name="T27" fmla="*/ 111 h 201"/>
                <a:gd name="T28" fmla="*/ 176 w 201"/>
                <a:gd name="T29" fmla="*/ 106 h 201"/>
                <a:gd name="T30" fmla="*/ 173 w 201"/>
                <a:gd name="T31" fmla="*/ 99 h 201"/>
                <a:gd name="T32" fmla="*/ 168 w 201"/>
                <a:gd name="T33" fmla="*/ 93 h 201"/>
                <a:gd name="T34" fmla="*/ 165 w 201"/>
                <a:gd name="T35" fmla="*/ 87 h 201"/>
                <a:gd name="T36" fmla="*/ 161 w 201"/>
                <a:gd name="T37" fmla="*/ 81 h 201"/>
                <a:gd name="T38" fmla="*/ 156 w 201"/>
                <a:gd name="T39" fmla="*/ 75 h 201"/>
                <a:gd name="T40" fmla="*/ 152 w 201"/>
                <a:gd name="T41" fmla="*/ 70 h 201"/>
                <a:gd name="T42" fmla="*/ 147 w 201"/>
                <a:gd name="T43" fmla="*/ 64 h 201"/>
                <a:gd name="T44" fmla="*/ 141 w 201"/>
                <a:gd name="T45" fmla="*/ 60 h 201"/>
                <a:gd name="T46" fmla="*/ 137 w 201"/>
                <a:gd name="T47" fmla="*/ 54 h 201"/>
                <a:gd name="T48" fmla="*/ 131 w 201"/>
                <a:gd name="T49" fmla="*/ 49 h 201"/>
                <a:gd name="T50" fmla="*/ 126 w 201"/>
                <a:gd name="T51" fmla="*/ 45 h 201"/>
                <a:gd name="T52" fmla="*/ 120 w 201"/>
                <a:gd name="T53" fmla="*/ 40 h 201"/>
                <a:gd name="T54" fmla="*/ 114 w 201"/>
                <a:gd name="T55" fmla="*/ 36 h 201"/>
                <a:gd name="T56" fmla="*/ 109 w 201"/>
                <a:gd name="T57" fmla="*/ 33 h 201"/>
                <a:gd name="T58" fmla="*/ 102 w 201"/>
                <a:gd name="T59" fmla="*/ 28 h 201"/>
                <a:gd name="T60" fmla="*/ 96 w 201"/>
                <a:gd name="T61" fmla="*/ 25 h 201"/>
                <a:gd name="T62" fmla="*/ 90 w 201"/>
                <a:gd name="T63" fmla="*/ 21 h 201"/>
                <a:gd name="T64" fmla="*/ 83 w 201"/>
                <a:gd name="T65" fmla="*/ 19 h 201"/>
                <a:gd name="T66" fmla="*/ 76 w 201"/>
                <a:gd name="T67" fmla="*/ 16 h 201"/>
                <a:gd name="T68" fmla="*/ 71 w 201"/>
                <a:gd name="T69" fmla="*/ 13 h 201"/>
                <a:gd name="T70" fmla="*/ 64 w 201"/>
                <a:gd name="T71" fmla="*/ 11 h 201"/>
                <a:gd name="T72" fmla="*/ 56 w 201"/>
                <a:gd name="T73" fmla="*/ 9 h 201"/>
                <a:gd name="T74" fmla="*/ 49 w 201"/>
                <a:gd name="T75" fmla="*/ 7 h 201"/>
                <a:gd name="T76" fmla="*/ 42 w 201"/>
                <a:gd name="T77" fmla="*/ 6 h 201"/>
                <a:gd name="T78" fmla="*/ 36 w 201"/>
                <a:gd name="T79" fmla="*/ 3 h 201"/>
                <a:gd name="T80" fmla="*/ 29 w 201"/>
                <a:gd name="T81" fmla="*/ 2 h 201"/>
                <a:gd name="T82" fmla="*/ 21 w 201"/>
                <a:gd name="T83" fmla="*/ 1 h 201"/>
                <a:gd name="T84" fmla="*/ 14 w 201"/>
                <a:gd name="T85" fmla="*/ 1 h 201"/>
                <a:gd name="T86" fmla="*/ 6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1" y="194"/>
                  </a:lnTo>
                  <a:lnTo>
                    <a:pt x="200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4" y="152"/>
                  </a:lnTo>
                  <a:lnTo>
                    <a:pt x="193" y="145"/>
                  </a:lnTo>
                  <a:lnTo>
                    <a:pt x="191" y="138"/>
                  </a:lnTo>
                  <a:lnTo>
                    <a:pt x="189" y="132"/>
                  </a:lnTo>
                  <a:lnTo>
                    <a:pt x="185" y="125"/>
                  </a:lnTo>
                  <a:lnTo>
                    <a:pt x="183" y="118"/>
                  </a:lnTo>
                  <a:lnTo>
                    <a:pt x="180" y="111"/>
                  </a:lnTo>
                  <a:lnTo>
                    <a:pt x="176" y="106"/>
                  </a:lnTo>
                  <a:lnTo>
                    <a:pt x="173" y="99"/>
                  </a:lnTo>
                  <a:lnTo>
                    <a:pt x="168" y="93"/>
                  </a:lnTo>
                  <a:lnTo>
                    <a:pt x="165" y="87"/>
                  </a:lnTo>
                  <a:lnTo>
                    <a:pt x="161" y="81"/>
                  </a:lnTo>
                  <a:lnTo>
                    <a:pt x="156" y="75"/>
                  </a:lnTo>
                  <a:lnTo>
                    <a:pt x="152" y="70"/>
                  </a:lnTo>
                  <a:lnTo>
                    <a:pt x="147" y="64"/>
                  </a:lnTo>
                  <a:lnTo>
                    <a:pt x="141" y="60"/>
                  </a:lnTo>
                  <a:lnTo>
                    <a:pt x="137" y="54"/>
                  </a:lnTo>
                  <a:lnTo>
                    <a:pt x="131" y="49"/>
                  </a:lnTo>
                  <a:lnTo>
                    <a:pt x="126" y="45"/>
                  </a:lnTo>
                  <a:lnTo>
                    <a:pt x="120" y="40"/>
                  </a:lnTo>
                  <a:lnTo>
                    <a:pt x="114" y="36"/>
                  </a:lnTo>
                  <a:lnTo>
                    <a:pt x="109" y="33"/>
                  </a:lnTo>
                  <a:lnTo>
                    <a:pt x="102" y="28"/>
                  </a:lnTo>
                  <a:lnTo>
                    <a:pt x="96" y="25"/>
                  </a:lnTo>
                  <a:lnTo>
                    <a:pt x="90" y="21"/>
                  </a:lnTo>
                  <a:lnTo>
                    <a:pt x="83" y="19"/>
                  </a:lnTo>
                  <a:lnTo>
                    <a:pt x="76" y="16"/>
                  </a:lnTo>
                  <a:lnTo>
                    <a:pt x="71" y="13"/>
                  </a:lnTo>
                  <a:lnTo>
                    <a:pt x="64" y="11"/>
                  </a:lnTo>
                  <a:lnTo>
                    <a:pt x="56" y="9"/>
                  </a:lnTo>
                  <a:lnTo>
                    <a:pt x="49" y="7"/>
                  </a:lnTo>
                  <a:lnTo>
                    <a:pt x="42" y="6"/>
                  </a:lnTo>
                  <a:lnTo>
                    <a:pt x="36" y="3"/>
                  </a:lnTo>
                  <a:lnTo>
                    <a:pt x="29" y="2"/>
                  </a:lnTo>
                  <a:lnTo>
                    <a:pt x="21" y="1"/>
                  </a:lnTo>
                  <a:lnTo>
                    <a:pt x="14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11" name="Freeform 19"/>
            <p:cNvSpPr>
              <a:spLocks/>
            </p:cNvSpPr>
            <p:nvPr/>
          </p:nvSpPr>
          <p:spPr bwMode="auto">
            <a:xfrm>
              <a:off x="4919" y="3155"/>
              <a:ext cx="37" cy="39"/>
            </a:xfrm>
            <a:custGeom>
              <a:avLst/>
              <a:gdLst>
                <a:gd name="T0" fmla="*/ 0 w 202"/>
                <a:gd name="T1" fmla="*/ 201 h 201"/>
                <a:gd name="T2" fmla="*/ 7 w 202"/>
                <a:gd name="T3" fmla="*/ 201 h 201"/>
                <a:gd name="T4" fmla="*/ 15 w 202"/>
                <a:gd name="T5" fmla="*/ 201 h 201"/>
                <a:gd name="T6" fmla="*/ 22 w 202"/>
                <a:gd name="T7" fmla="*/ 200 h 201"/>
                <a:gd name="T8" fmla="*/ 30 w 202"/>
                <a:gd name="T9" fmla="*/ 199 h 201"/>
                <a:gd name="T10" fmla="*/ 36 w 202"/>
                <a:gd name="T11" fmla="*/ 198 h 201"/>
                <a:gd name="T12" fmla="*/ 43 w 202"/>
                <a:gd name="T13" fmla="*/ 197 h 201"/>
                <a:gd name="T14" fmla="*/ 50 w 202"/>
                <a:gd name="T15" fmla="*/ 196 h 201"/>
                <a:gd name="T16" fmla="*/ 57 w 202"/>
                <a:gd name="T17" fmla="*/ 193 h 201"/>
                <a:gd name="T18" fmla="*/ 65 w 202"/>
                <a:gd name="T19" fmla="*/ 191 h 201"/>
                <a:gd name="T20" fmla="*/ 71 w 202"/>
                <a:gd name="T21" fmla="*/ 189 h 201"/>
                <a:gd name="T22" fmla="*/ 77 w 202"/>
                <a:gd name="T23" fmla="*/ 186 h 201"/>
                <a:gd name="T24" fmla="*/ 84 w 202"/>
                <a:gd name="T25" fmla="*/ 183 h 201"/>
                <a:gd name="T26" fmla="*/ 91 w 202"/>
                <a:gd name="T27" fmla="*/ 180 h 201"/>
                <a:gd name="T28" fmla="*/ 97 w 202"/>
                <a:gd name="T29" fmla="*/ 177 h 201"/>
                <a:gd name="T30" fmla="*/ 103 w 202"/>
                <a:gd name="T31" fmla="*/ 173 h 201"/>
                <a:gd name="T32" fmla="*/ 110 w 202"/>
                <a:gd name="T33" fmla="*/ 170 h 201"/>
                <a:gd name="T34" fmla="*/ 115 w 202"/>
                <a:gd name="T35" fmla="*/ 165 h 201"/>
                <a:gd name="T36" fmla="*/ 121 w 202"/>
                <a:gd name="T37" fmla="*/ 161 h 201"/>
                <a:gd name="T38" fmla="*/ 127 w 202"/>
                <a:gd name="T39" fmla="*/ 158 h 201"/>
                <a:gd name="T40" fmla="*/ 132 w 202"/>
                <a:gd name="T41" fmla="*/ 152 h 201"/>
                <a:gd name="T42" fmla="*/ 138 w 202"/>
                <a:gd name="T43" fmla="*/ 147 h 201"/>
                <a:gd name="T44" fmla="*/ 142 w 202"/>
                <a:gd name="T45" fmla="*/ 143 h 201"/>
                <a:gd name="T46" fmla="*/ 148 w 202"/>
                <a:gd name="T47" fmla="*/ 137 h 201"/>
                <a:gd name="T48" fmla="*/ 152 w 202"/>
                <a:gd name="T49" fmla="*/ 132 h 201"/>
                <a:gd name="T50" fmla="*/ 157 w 202"/>
                <a:gd name="T51" fmla="*/ 126 h 201"/>
                <a:gd name="T52" fmla="*/ 161 w 202"/>
                <a:gd name="T53" fmla="*/ 120 h 201"/>
                <a:gd name="T54" fmla="*/ 166 w 202"/>
                <a:gd name="T55" fmla="*/ 115 h 201"/>
                <a:gd name="T56" fmla="*/ 169 w 202"/>
                <a:gd name="T57" fmla="*/ 109 h 201"/>
                <a:gd name="T58" fmla="*/ 174 w 202"/>
                <a:gd name="T59" fmla="*/ 104 h 201"/>
                <a:gd name="T60" fmla="*/ 177 w 202"/>
                <a:gd name="T61" fmla="*/ 97 h 201"/>
                <a:gd name="T62" fmla="*/ 181 w 202"/>
                <a:gd name="T63" fmla="*/ 90 h 201"/>
                <a:gd name="T64" fmla="*/ 184 w 202"/>
                <a:gd name="T65" fmla="*/ 84 h 201"/>
                <a:gd name="T66" fmla="*/ 186 w 202"/>
                <a:gd name="T67" fmla="*/ 78 h 201"/>
                <a:gd name="T68" fmla="*/ 190 w 202"/>
                <a:gd name="T69" fmla="*/ 71 h 201"/>
                <a:gd name="T70" fmla="*/ 192 w 202"/>
                <a:gd name="T71" fmla="*/ 64 h 201"/>
                <a:gd name="T72" fmla="*/ 194 w 202"/>
                <a:gd name="T73" fmla="*/ 57 h 201"/>
                <a:gd name="T74" fmla="*/ 195 w 202"/>
                <a:gd name="T75" fmla="*/ 51 h 201"/>
                <a:gd name="T76" fmla="*/ 197 w 202"/>
                <a:gd name="T77" fmla="*/ 43 h 201"/>
                <a:gd name="T78" fmla="*/ 199 w 202"/>
                <a:gd name="T79" fmla="*/ 36 h 201"/>
                <a:gd name="T80" fmla="*/ 200 w 202"/>
                <a:gd name="T81" fmla="*/ 29 h 201"/>
                <a:gd name="T82" fmla="*/ 201 w 202"/>
                <a:gd name="T83" fmla="*/ 21 h 201"/>
                <a:gd name="T84" fmla="*/ 201 w 202"/>
                <a:gd name="T85" fmla="*/ 15 h 201"/>
                <a:gd name="T86" fmla="*/ 202 w 202"/>
                <a:gd name="T87" fmla="*/ 8 h 201"/>
                <a:gd name="T88" fmla="*/ 202 w 202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201"/>
                  </a:moveTo>
                  <a:lnTo>
                    <a:pt x="7" y="201"/>
                  </a:lnTo>
                  <a:lnTo>
                    <a:pt x="15" y="201"/>
                  </a:lnTo>
                  <a:lnTo>
                    <a:pt x="22" y="200"/>
                  </a:lnTo>
                  <a:lnTo>
                    <a:pt x="30" y="199"/>
                  </a:lnTo>
                  <a:lnTo>
                    <a:pt x="36" y="198"/>
                  </a:lnTo>
                  <a:lnTo>
                    <a:pt x="43" y="197"/>
                  </a:lnTo>
                  <a:lnTo>
                    <a:pt x="50" y="196"/>
                  </a:lnTo>
                  <a:lnTo>
                    <a:pt x="57" y="193"/>
                  </a:lnTo>
                  <a:lnTo>
                    <a:pt x="65" y="191"/>
                  </a:lnTo>
                  <a:lnTo>
                    <a:pt x="71" y="189"/>
                  </a:lnTo>
                  <a:lnTo>
                    <a:pt x="77" y="186"/>
                  </a:lnTo>
                  <a:lnTo>
                    <a:pt x="84" y="183"/>
                  </a:lnTo>
                  <a:lnTo>
                    <a:pt x="91" y="180"/>
                  </a:lnTo>
                  <a:lnTo>
                    <a:pt x="97" y="177"/>
                  </a:lnTo>
                  <a:lnTo>
                    <a:pt x="103" y="173"/>
                  </a:lnTo>
                  <a:lnTo>
                    <a:pt x="110" y="170"/>
                  </a:lnTo>
                  <a:lnTo>
                    <a:pt x="115" y="165"/>
                  </a:lnTo>
                  <a:lnTo>
                    <a:pt x="121" y="161"/>
                  </a:lnTo>
                  <a:lnTo>
                    <a:pt x="127" y="158"/>
                  </a:lnTo>
                  <a:lnTo>
                    <a:pt x="132" y="152"/>
                  </a:lnTo>
                  <a:lnTo>
                    <a:pt x="138" y="147"/>
                  </a:lnTo>
                  <a:lnTo>
                    <a:pt x="142" y="143"/>
                  </a:lnTo>
                  <a:lnTo>
                    <a:pt x="148" y="137"/>
                  </a:lnTo>
                  <a:lnTo>
                    <a:pt x="152" y="132"/>
                  </a:lnTo>
                  <a:lnTo>
                    <a:pt x="157" y="126"/>
                  </a:lnTo>
                  <a:lnTo>
                    <a:pt x="161" y="120"/>
                  </a:lnTo>
                  <a:lnTo>
                    <a:pt x="166" y="115"/>
                  </a:lnTo>
                  <a:lnTo>
                    <a:pt x="169" y="109"/>
                  </a:lnTo>
                  <a:lnTo>
                    <a:pt x="174" y="104"/>
                  </a:lnTo>
                  <a:lnTo>
                    <a:pt x="177" y="97"/>
                  </a:lnTo>
                  <a:lnTo>
                    <a:pt x="181" y="90"/>
                  </a:lnTo>
                  <a:lnTo>
                    <a:pt x="184" y="84"/>
                  </a:lnTo>
                  <a:lnTo>
                    <a:pt x="186" y="78"/>
                  </a:lnTo>
                  <a:lnTo>
                    <a:pt x="190" y="71"/>
                  </a:lnTo>
                  <a:lnTo>
                    <a:pt x="192" y="64"/>
                  </a:lnTo>
                  <a:lnTo>
                    <a:pt x="194" y="57"/>
                  </a:lnTo>
                  <a:lnTo>
                    <a:pt x="195" y="51"/>
                  </a:lnTo>
                  <a:lnTo>
                    <a:pt x="197" y="43"/>
                  </a:lnTo>
                  <a:lnTo>
                    <a:pt x="199" y="36"/>
                  </a:lnTo>
                  <a:lnTo>
                    <a:pt x="200" y="29"/>
                  </a:lnTo>
                  <a:lnTo>
                    <a:pt x="201" y="21"/>
                  </a:lnTo>
                  <a:lnTo>
                    <a:pt x="201" y="15"/>
                  </a:lnTo>
                  <a:lnTo>
                    <a:pt x="202" y="8"/>
                  </a:lnTo>
                  <a:lnTo>
                    <a:pt x="20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12" name="Line 20"/>
            <p:cNvSpPr>
              <a:spLocks noChangeShapeType="1"/>
            </p:cNvSpPr>
            <p:nvPr/>
          </p:nvSpPr>
          <p:spPr bwMode="auto">
            <a:xfrm flipH="1">
              <a:off x="4803" y="3138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13" name="Freeform 21"/>
            <p:cNvSpPr>
              <a:spLocks/>
            </p:cNvSpPr>
            <p:nvPr/>
          </p:nvSpPr>
          <p:spPr bwMode="auto">
            <a:xfrm>
              <a:off x="4803" y="3173"/>
              <a:ext cx="38" cy="40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1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1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14" name="Line 22"/>
            <p:cNvSpPr>
              <a:spLocks noChangeShapeType="1"/>
            </p:cNvSpPr>
            <p:nvPr/>
          </p:nvSpPr>
          <p:spPr bwMode="auto">
            <a:xfrm>
              <a:off x="4876" y="3129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15" name="Freeform 23"/>
            <p:cNvSpPr>
              <a:spLocks/>
            </p:cNvSpPr>
            <p:nvPr/>
          </p:nvSpPr>
          <p:spPr bwMode="auto">
            <a:xfrm>
              <a:off x="4910" y="3164"/>
              <a:ext cx="39" cy="40"/>
            </a:xfrm>
            <a:custGeom>
              <a:avLst/>
              <a:gdLst>
                <a:gd name="T0" fmla="*/ 80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0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16" name="Freeform 24"/>
            <p:cNvSpPr>
              <a:spLocks/>
            </p:cNvSpPr>
            <p:nvPr/>
          </p:nvSpPr>
          <p:spPr bwMode="auto">
            <a:xfrm>
              <a:off x="4743" y="322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17" name="Freeform 25"/>
            <p:cNvSpPr>
              <a:spLocks/>
            </p:cNvSpPr>
            <p:nvPr/>
          </p:nvSpPr>
          <p:spPr bwMode="auto">
            <a:xfrm>
              <a:off x="4740" y="3216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18" name="Freeform 26"/>
            <p:cNvSpPr>
              <a:spLocks/>
            </p:cNvSpPr>
            <p:nvPr/>
          </p:nvSpPr>
          <p:spPr bwMode="auto">
            <a:xfrm>
              <a:off x="4902" y="322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19" name="Freeform 27"/>
            <p:cNvSpPr>
              <a:spLocks/>
            </p:cNvSpPr>
            <p:nvPr/>
          </p:nvSpPr>
          <p:spPr bwMode="auto">
            <a:xfrm>
              <a:off x="4908" y="3216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8220" name="Group 28"/>
          <p:cNvGrpSpPr>
            <a:grpSpLocks/>
          </p:cNvGrpSpPr>
          <p:nvPr/>
        </p:nvGrpSpPr>
        <p:grpSpPr bwMode="auto">
          <a:xfrm>
            <a:off x="4806950" y="3113088"/>
            <a:ext cx="381000" cy="268287"/>
            <a:chOff x="4740" y="3129"/>
            <a:chExt cx="275" cy="203"/>
          </a:xfrm>
        </p:grpSpPr>
        <p:sp>
          <p:nvSpPr>
            <p:cNvPr id="648221" name="Freeform 29"/>
            <p:cNvSpPr>
              <a:spLocks/>
            </p:cNvSpPr>
            <p:nvPr/>
          </p:nvSpPr>
          <p:spPr bwMode="auto">
            <a:xfrm>
              <a:off x="4889" y="3249"/>
              <a:ext cx="37" cy="39"/>
            </a:xfrm>
            <a:custGeom>
              <a:avLst/>
              <a:gdLst>
                <a:gd name="T0" fmla="*/ 201 w 201"/>
                <a:gd name="T1" fmla="*/ 0 h 201"/>
                <a:gd name="T2" fmla="*/ 193 w 201"/>
                <a:gd name="T3" fmla="*/ 1 h 201"/>
                <a:gd name="T4" fmla="*/ 187 w 201"/>
                <a:gd name="T5" fmla="*/ 1 h 201"/>
                <a:gd name="T6" fmla="*/ 179 w 201"/>
                <a:gd name="T7" fmla="*/ 1 h 201"/>
                <a:gd name="T8" fmla="*/ 172 w 201"/>
                <a:gd name="T9" fmla="*/ 2 h 201"/>
                <a:gd name="T10" fmla="*/ 165 w 201"/>
                <a:gd name="T11" fmla="*/ 3 h 201"/>
                <a:gd name="T12" fmla="*/ 158 w 201"/>
                <a:gd name="T13" fmla="*/ 6 h 201"/>
                <a:gd name="T14" fmla="*/ 151 w 201"/>
                <a:gd name="T15" fmla="*/ 7 h 201"/>
                <a:gd name="T16" fmla="*/ 144 w 201"/>
                <a:gd name="T17" fmla="*/ 9 h 201"/>
                <a:gd name="T18" fmla="*/ 137 w 201"/>
                <a:gd name="T19" fmla="*/ 11 h 201"/>
                <a:gd name="T20" fmla="*/ 130 w 201"/>
                <a:gd name="T21" fmla="*/ 13 h 201"/>
                <a:gd name="T22" fmla="*/ 124 w 201"/>
                <a:gd name="T23" fmla="*/ 16 h 201"/>
                <a:gd name="T24" fmla="*/ 117 w 201"/>
                <a:gd name="T25" fmla="*/ 19 h 201"/>
                <a:gd name="T26" fmla="*/ 111 w 201"/>
                <a:gd name="T27" fmla="*/ 21 h 201"/>
                <a:gd name="T28" fmla="*/ 104 w 201"/>
                <a:gd name="T29" fmla="*/ 25 h 201"/>
                <a:gd name="T30" fmla="*/ 98 w 201"/>
                <a:gd name="T31" fmla="*/ 28 h 201"/>
                <a:gd name="T32" fmla="*/ 92 w 201"/>
                <a:gd name="T33" fmla="*/ 33 h 201"/>
                <a:gd name="T34" fmla="*/ 86 w 201"/>
                <a:gd name="T35" fmla="*/ 36 h 201"/>
                <a:gd name="T36" fmla="*/ 80 w 201"/>
                <a:gd name="T37" fmla="*/ 40 h 201"/>
                <a:gd name="T38" fmla="*/ 74 w 201"/>
                <a:gd name="T39" fmla="*/ 45 h 201"/>
                <a:gd name="T40" fmla="*/ 68 w 201"/>
                <a:gd name="T41" fmla="*/ 49 h 201"/>
                <a:gd name="T42" fmla="*/ 64 w 201"/>
                <a:gd name="T43" fmla="*/ 54 h 201"/>
                <a:gd name="T44" fmla="*/ 58 w 201"/>
                <a:gd name="T45" fmla="*/ 60 h 201"/>
                <a:gd name="T46" fmla="*/ 54 w 201"/>
                <a:gd name="T47" fmla="*/ 64 h 201"/>
                <a:gd name="T48" fmla="*/ 48 w 201"/>
                <a:gd name="T49" fmla="*/ 70 h 201"/>
                <a:gd name="T50" fmla="*/ 44 w 201"/>
                <a:gd name="T51" fmla="*/ 75 h 201"/>
                <a:gd name="T52" fmla="*/ 39 w 201"/>
                <a:gd name="T53" fmla="*/ 81 h 201"/>
                <a:gd name="T54" fmla="*/ 36 w 201"/>
                <a:gd name="T55" fmla="*/ 87 h 201"/>
                <a:gd name="T56" fmla="*/ 31 w 201"/>
                <a:gd name="T57" fmla="*/ 93 h 201"/>
                <a:gd name="T58" fmla="*/ 28 w 201"/>
                <a:gd name="T59" fmla="*/ 99 h 201"/>
                <a:gd name="T60" fmla="*/ 25 w 201"/>
                <a:gd name="T61" fmla="*/ 106 h 201"/>
                <a:gd name="T62" fmla="*/ 21 w 201"/>
                <a:gd name="T63" fmla="*/ 111 h 201"/>
                <a:gd name="T64" fmla="*/ 18 w 201"/>
                <a:gd name="T65" fmla="*/ 118 h 201"/>
                <a:gd name="T66" fmla="*/ 14 w 201"/>
                <a:gd name="T67" fmla="*/ 125 h 201"/>
                <a:gd name="T68" fmla="*/ 12 w 201"/>
                <a:gd name="T69" fmla="*/ 132 h 201"/>
                <a:gd name="T70" fmla="*/ 10 w 201"/>
                <a:gd name="T71" fmla="*/ 138 h 201"/>
                <a:gd name="T72" fmla="*/ 8 w 201"/>
                <a:gd name="T73" fmla="*/ 145 h 201"/>
                <a:gd name="T74" fmla="*/ 5 w 201"/>
                <a:gd name="T75" fmla="*/ 152 h 201"/>
                <a:gd name="T76" fmla="*/ 4 w 201"/>
                <a:gd name="T77" fmla="*/ 159 h 201"/>
                <a:gd name="T78" fmla="*/ 3 w 201"/>
                <a:gd name="T79" fmla="*/ 165 h 201"/>
                <a:gd name="T80" fmla="*/ 2 w 201"/>
                <a:gd name="T81" fmla="*/ 173 h 201"/>
                <a:gd name="T82" fmla="*/ 1 w 201"/>
                <a:gd name="T83" fmla="*/ 180 h 201"/>
                <a:gd name="T84" fmla="*/ 0 w 201"/>
                <a:gd name="T85" fmla="*/ 187 h 201"/>
                <a:gd name="T86" fmla="*/ 0 w 201"/>
                <a:gd name="T87" fmla="*/ 194 h 201"/>
                <a:gd name="T88" fmla="*/ 0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0"/>
                  </a:moveTo>
                  <a:lnTo>
                    <a:pt x="193" y="1"/>
                  </a:lnTo>
                  <a:lnTo>
                    <a:pt x="187" y="1"/>
                  </a:lnTo>
                  <a:lnTo>
                    <a:pt x="179" y="1"/>
                  </a:lnTo>
                  <a:lnTo>
                    <a:pt x="172" y="2"/>
                  </a:lnTo>
                  <a:lnTo>
                    <a:pt x="165" y="3"/>
                  </a:lnTo>
                  <a:lnTo>
                    <a:pt x="158" y="6"/>
                  </a:lnTo>
                  <a:lnTo>
                    <a:pt x="151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0" y="13"/>
                  </a:lnTo>
                  <a:lnTo>
                    <a:pt x="124" y="16"/>
                  </a:lnTo>
                  <a:lnTo>
                    <a:pt x="117" y="19"/>
                  </a:lnTo>
                  <a:lnTo>
                    <a:pt x="111" y="21"/>
                  </a:lnTo>
                  <a:lnTo>
                    <a:pt x="104" y="25"/>
                  </a:lnTo>
                  <a:lnTo>
                    <a:pt x="98" y="28"/>
                  </a:lnTo>
                  <a:lnTo>
                    <a:pt x="92" y="33"/>
                  </a:lnTo>
                  <a:lnTo>
                    <a:pt x="86" y="36"/>
                  </a:lnTo>
                  <a:lnTo>
                    <a:pt x="80" y="40"/>
                  </a:lnTo>
                  <a:lnTo>
                    <a:pt x="74" y="45"/>
                  </a:lnTo>
                  <a:lnTo>
                    <a:pt x="68" y="49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8" y="70"/>
                  </a:lnTo>
                  <a:lnTo>
                    <a:pt x="44" y="75"/>
                  </a:lnTo>
                  <a:lnTo>
                    <a:pt x="39" y="81"/>
                  </a:lnTo>
                  <a:lnTo>
                    <a:pt x="36" y="87"/>
                  </a:lnTo>
                  <a:lnTo>
                    <a:pt x="31" y="93"/>
                  </a:lnTo>
                  <a:lnTo>
                    <a:pt x="28" y="99"/>
                  </a:lnTo>
                  <a:lnTo>
                    <a:pt x="25" y="106"/>
                  </a:lnTo>
                  <a:lnTo>
                    <a:pt x="21" y="111"/>
                  </a:lnTo>
                  <a:lnTo>
                    <a:pt x="18" y="118"/>
                  </a:lnTo>
                  <a:lnTo>
                    <a:pt x="14" y="125"/>
                  </a:lnTo>
                  <a:lnTo>
                    <a:pt x="12" y="132"/>
                  </a:lnTo>
                  <a:lnTo>
                    <a:pt x="10" y="138"/>
                  </a:lnTo>
                  <a:lnTo>
                    <a:pt x="8" y="145"/>
                  </a:lnTo>
                  <a:lnTo>
                    <a:pt x="5" y="152"/>
                  </a:lnTo>
                  <a:lnTo>
                    <a:pt x="4" y="159"/>
                  </a:lnTo>
                  <a:lnTo>
                    <a:pt x="3" y="165"/>
                  </a:lnTo>
                  <a:lnTo>
                    <a:pt x="2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22" name="Freeform 30"/>
            <p:cNvSpPr>
              <a:spLocks/>
            </p:cNvSpPr>
            <p:nvPr/>
          </p:nvSpPr>
          <p:spPr bwMode="auto">
            <a:xfrm>
              <a:off x="4826" y="3249"/>
              <a:ext cx="37" cy="39"/>
            </a:xfrm>
            <a:custGeom>
              <a:avLst/>
              <a:gdLst>
                <a:gd name="T0" fmla="*/ 201 w 201"/>
                <a:gd name="T1" fmla="*/ 201 h 201"/>
                <a:gd name="T2" fmla="*/ 201 w 201"/>
                <a:gd name="T3" fmla="*/ 194 h 201"/>
                <a:gd name="T4" fmla="*/ 200 w 201"/>
                <a:gd name="T5" fmla="*/ 187 h 201"/>
                <a:gd name="T6" fmla="*/ 200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7 w 201"/>
                <a:gd name="T13" fmla="*/ 159 h 201"/>
                <a:gd name="T14" fmla="*/ 194 w 201"/>
                <a:gd name="T15" fmla="*/ 152 h 201"/>
                <a:gd name="T16" fmla="*/ 193 w 201"/>
                <a:gd name="T17" fmla="*/ 145 h 201"/>
                <a:gd name="T18" fmla="*/ 191 w 201"/>
                <a:gd name="T19" fmla="*/ 138 h 201"/>
                <a:gd name="T20" fmla="*/ 189 w 201"/>
                <a:gd name="T21" fmla="*/ 132 h 201"/>
                <a:gd name="T22" fmla="*/ 185 w 201"/>
                <a:gd name="T23" fmla="*/ 125 h 201"/>
                <a:gd name="T24" fmla="*/ 183 w 201"/>
                <a:gd name="T25" fmla="*/ 118 h 201"/>
                <a:gd name="T26" fmla="*/ 180 w 201"/>
                <a:gd name="T27" fmla="*/ 111 h 201"/>
                <a:gd name="T28" fmla="*/ 176 w 201"/>
                <a:gd name="T29" fmla="*/ 106 h 201"/>
                <a:gd name="T30" fmla="*/ 173 w 201"/>
                <a:gd name="T31" fmla="*/ 99 h 201"/>
                <a:gd name="T32" fmla="*/ 168 w 201"/>
                <a:gd name="T33" fmla="*/ 93 h 201"/>
                <a:gd name="T34" fmla="*/ 165 w 201"/>
                <a:gd name="T35" fmla="*/ 87 h 201"/>
                <a:gd name="T36" fmla="*/ 161 w 201"/>
                <a:gd name="T37" fmla="*/ 81 h 201"/>
                <a:gd name="T38" fmla="*/ 156 w 201"/>
                <a:gd name="T39" fmla="*/ 75 h 201"/>
                <a:gd name="T40" fmla="*/ 152 w 201"/>
                <a:gd name="T41" fmla="*/ 70 h 201"/>
                <a:gd name="T42" fmla="*/ 147 w 201"/>
                <a:gd name="T43" fmla="*/ 64 h 201"/>
                <a:gd name="T44" fmla="*/ 141 w 201"/>
                <a:gd name="T45" fmla="*/ 60 h 201"/>
                <a:gd name="T46" fmla="*/ 137 w 201"/>
                <a:gd name="T47" fmla="*/ 54 h 201"/>
                <a:gd name="T48" fmla="*/ 131 w 201"/>
                <a:gd name="T49" fmla="*/ 49 h 201"/>
                <a:gd name="T50" fmla="*/ 126 w 201"/>
                <a:gd name="T51" fmla="*/ 45 h 201"/>
                <a:gd name="T52" fmla="*/ 120 w 201"/>
                <a:gd name="T53" fmla="*/ 40 h 201"/>
                <a:gd name="T54" fmla="*/ 114 w 201"/>
                <a:gd name="T55" fmla="*/ 36 h 201"/>
                <a:gd name="T56" fmla="*/ 109 w 201"/>
                <a:gd name="T57" fmla="*/ 33 h 201"/>
                <a:gd name="T58" fmla="*/ 102 w 201"/>
                <a:gd name="T59" fmla="*/ 28 h 201"/>
                <a:gd name="T60" fmla="*/ 96 w 201"/>
                <a:gd name="T61" fmla="*/ 25 h 201"/>
                <a:gd name="T62" fmla="*/ 90 w 201"/>
                <a:gd name="T63" fmla="*/ 21 h 201"/>
                <a:gd name="T64" fmla="*/ 83 w 201"/>
                <a:gd name="T65" fmla="*/ 19 h 201"/>
                <a:gd name="T66" fmla="*/ 76 w 201"/>
                <a:gd name="T67" fmla="*/ 16 h 201"/>
                <a:gd name="T68" fmla="*/ 71 w 201"/>
                <a:gd name="T69" fmla="*/ 13 h 201"/>
                <a:gd name="T70" fmla="*/ 64 w 201"/>
                <a:gd name="T71" fmla="*/ 11 h 201"/>
                <a:gd name="T72" fmla="*/ 56 w 201"/>
                <a:gd name="T73" fmla="*/ 9 h 201"/>
                <a:gd name="T74" fmla="*/ 49 w 201"/>
                <a:gd name="T75" fmla="*/ 7 h 201"/>
                <a:gd name="T76" fmla="*/ 42 w 201"/>
                <a:gd name="T77" fmla="*/ 6 h 201"/>
                <a:gd name="T78" fmla="*/ 36 w 201"/>
                <a:gd name="T79" fmla="*/ 3 h 201"/>
                <a:gd name="T80" fmla="*/ 29 w 201"/>
                <a:gd name="T81" fmla="*/ 2 h 201"/>
                <a:gd name="T82" fmla="*/ 21 w 201"/>
                <a:gd name="T83" fmla="*/ 1 h 201"/>
                <a:gd name="T84" fmla="*/ 14 w 201"/>
                <a:gd name="T85" fmla="*/ 1 h 201"/>
                <a:gd name="T86" fmla="*/ 6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1" y="194"/>
                  </a:lnTo>
                  <a:lnTo>
                    <a:pt x="200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4" y="152"/>
                  </a:lnTo>
                  <a:lnTo>
                    <a:pt x="193" y="145"/>
                  </a:lnTo>
                  <a:lnTo>
                    <a:pt x="191" y="138"/>
                  </a:lnTo>
                  <a:lnTo>
                    <a:pt x="189" y="132"/>
                  </a:lnTo>
                  <a:lnTo>
                    <a:pt x="185" y="125"/>
                  </a:lnTo>
                  <a:lnTo>
                    <a:pt x="183" y="118"/>
                  </a:lnTo>
                  <a:lnTo>
                    <a:pt x="180" y="111"/>
                  </a:lnTo>
                  <a:lnTo>
                    <a:pt x="176" y="106"/>
                  </a:lnTo>
                  <a:lnTo>
                    <a:pt x="173" y="99"/>
                  </a:lnTo>
                  <a:lnTo>
                    <a:pt x="168" y="93"/>
                  </a:lnTo>
                  <a:lnTo>
                    <a:pt x="165" y="87"/>
                  </a:lnTo>
                  <a:lnTo>
                    <a:pt x="161" y="81"/>
                  </a:lnTo>
                  <a:lnTo>
                    <a:pt x="156" y="75"/>
                  </a:lnTo>
                  <a:lnTo>
                    <a:pt x="152" y="70"/>
                  </a:lnTo>
                  <a:lnTo>
                    <a:pt x="147" y="64"/>
                  </a:lnTo>
                  <a:lnTo>
                    <a:pt x="141" y="60"/>
                  </a:lnTo>
                  <a:lnTo>
                    <a:pt x="137" y="54"/>
                  </a:lnTo>
                  <a:lnTo>
                    <a:pt x="131" y="49"/>
                  </a:lnTo>
                  <a:lnTo>
                    <a:pt x="126" y="45"/>
                  </a:lnTo>
                  <a:lnTo>
                    <a:pt x="120" y="40"/>
                  </a:lnTo>
                  <a:lnTo>
                    <a:pt x="114" y="36"/>
                  </a:lnTo>
                  <a:lnTo>
                    <a:pt x="109" y="33"/>
                  </a:lnTo>
                  <a:lnTo>
                    <a:pt x="102" y="28"/>
                  </a:lnTo>
                  <a:lnTo>
                    <a:pt x="96" y="25"/>
                  </a:lnTo>
                  <a:lnTo>
                    <a:pt x="90" y="21"/>
                  </a:lnTo>
                  <a:lnTo>
                    <a:pt x="83" y="19"/>
                  </a:lnTo>
                  <a:lnTo>
                    <a:pt x="76" y="16"/>
                  </a:lnTo>
                  <a:lnTo>
                    <a:pt x="71" y="13"/>
                  </a:lnTo>
                  <a:lnTo>
                    <a:pt x="64" y="11"/>
                  </a:lnTo>
                  <a:lnTo>
                    <a:pt x="56" y="9"/>
                  </a:lnTo>
                  <a:lnTo>
                    <a:pt x="49" y="7"/>
                  </a:lnTo>
                  <a:lnTo>
                    <a:pt x="42" y="6"/>
                  </a:lnTo>
                  <a:lnTo>
                    <a:pt x="36" y="3"/>
                  </a:lnTo>
                  <a:lnTo>
                    <a:pt x="29" y="2"/>
                  </a:lnTo>
                  <a:lnTo>
                    <a:pt x="21" y="1"/>
                  </a:lnTo>
                  <a:lnTo>
                    <a:pt x="14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23" name="Freeform 31"/>
            <p:cNvSpPr>
              <a:spLocks/>
            </p:cNvSpPr>
            <p:nvPr/>
          </p:nvSpPr>
          <p:spPr bwMode="auto">
            <a:xfrm>
              <a:off x="4919" y="3155"/>
              <a:ext cx="37" cy="39"/>
            </a:xfrm>
            <a:custGeom>
              <a:avLst/>
              <a:gdLst>
                <a:gd name="T0" fmla="*/ 0 w 202"/>
                <a:gd name="T1" fmla="*/ 201 h 201"/>
                <a:gd name="T2" fmla="*/ 7 w 202"/>
                <a:gd name="T3" fmla="*/ 201 h 201"/>
                <a:gd name="T4" fmla="*/ 15 w 202"/>
                <a:gd name="T5" fmla="*/ 201 h 201"/>
                <a:gd name="T6" fmla="*/ 22 w 202"/>
                <a:gd name="T7" fmla="*/ 200 h 201"/>
                <a:gd name="T8" fmla="*/ 30 w 202"/>
                <a:gd name="T9" fmla="*/ 199 h 201"/>
                <a:gd name="T10" fmla="*/ 36 w 202"/>
                <a:gd name="T11" fmla="*/ 198 h 201"/>
                <a:gd name="T12" fmla="*/ 43 w 202"/>
                <a:gd name="T13" fmla="*/ 197 h 201"/>
                <a:gd name="T14" fmla="*/ 50 w 202"/>
                <a:gd name="T15" fmla="*/ 196 h 201"/>
                <a:gd name="T16" fmla="*/ 57 w 202"/>
                <a:gd name="T17" fmla="*/ 193 h 201"/>
                <a:gd name="T18" fmla="*/ 65 w 202"/>
                <a:gd name="T19" fmla="*/ 191 h 201"/>
                <a:gd name="T20" fmla="*/ 71 w 202"/>
                <a:gd name="T21" fmla="*/ 189 h 201"/>
                <a:gd name="T22" fmla="*/ 77 w 202"/>
                <a:gd name="T23" fmla="*/ 186 h 201"/>
                <a:gd name="T24" fmla="*/ 84 w 202"/>
                <a:gd name="T25" fmla="*/ 183 h 201"/>
                <a:gd name="T26" fmla="*/ 91 w 202"/>
                <a:gd name="T27" fmla="*/ 180 h 201"/>
                <a:gd name="T28" fmla="*/ 97 w 202"/>
                <a:gd name="T29" fmla="*/ 177 h 201"/>
                <a:gd name="T30" fmla="*/ 103 w 202"/>
                <a:gd name="T31" fmla="*/ 173 h 201"/>
                <a:gd name="T32" fmla="*/ 110 w 202"/>
                <a:gd name="T33" fmla="*/ 170 h 201"/>
                <a:gd name="T34" fmla="*/ 115 w 202"/>
                <a:gd name="T35" fmla="*/ 165 h 201"/>
                <a:gd name="T36" fmla="*/ 121 w 202"/>
                <a:gd name="T37" fmla="*/ 161 h 201"/>
                <a:gd name="T38" fmla="*/ 127 w 202"/>
                <a:gd name="T39" fmla="*/ 158 h 201"/>
                <a:gd name="T40" fmla="*/ 132 w 202"/>
                <a:gd name="T41" fmla="*/ 152 h 201"/>
                <a:gd name="T42" fmla="*/ 138 w 202"/>
                <a:gd name="T43" fmla="*/ 147 h 201"/>
                <a:gd name="T44" fmla="*/ 142 w 202"/>
                <a:gd name="T45" fmla="*/ 143 h 201"/>
                <a:gd name="T46" fmla="*/ 148 w 202"/>
                <a:gd name="T47" fmla="*/ 137 h 201"/>
                <a:gd name="T48" fmla="*/ 152 w 202"/>
                <a:gd name="T49" fmla="*/ 132 h 201"/>
                <a:gd name="T50" fmla="*/ 157 w 202"/>
                <a:gd name="T51" fmla="*/ 126 h 201"/>
                <a:gd name="T52" fmla="*/ 161 w 202"/>
                <a:gd name="T53" fmla="*/ 120 h 201"/>
                <a:gd name="T54" fmla="*/ 166 w 202"/>
                <a:gd name="T55" fmla="*/ 115 h 201"/>
                <a:gd name="T56" fmla="*/ 169 w 202"/>
                <a:gd name="T57" fmla="*/ 109 h 201"/>
                <a:gd name="T58" fmla="*/ 174 w 202"/>
                <a:gd name="T59" fmla="*/ 104 h 201"/>
                <a:gd name="T60" fmla="*/ 177 w 202"/>
                <a:gd name="T61" fmla="*/ 97 h 201"/>
                <a:gd name="T62" fmla="*/ 181 w 202"/>
                <a:gd name="T63" fmla="*/ 90 h 201"/>
                <a:gd name="T64" fmla="*/ 184 w 202"/>
                <a:gd name="T65" fmla="*/ 84 h 201"/>
                <a:gd name="T66" fmla="*/ 186 w 202"/>
                <a:gd name="T67" fmla="*/ 78 h 201"/>
                <a:gd name="T68" fmla="*/ 190 w 202"/>
                <a:gd name="T69" fmla="*/ 71 h 201"/>
                <a:gd name="T70" fmla="*/ 192 w 202"/>
                <a:gd name="T71" fmla="*/ 64 h 201"/>
                <a:gd name="T72" fmla="*/ 194 w 202"/>
                <a:gd name="T73" fmla="*/ 57 h 201"/>
                <a:gd name="T74" fmla="*/ 195 w 202"/>
                <a:gd name="T75" fmla="*/ 51 h 201"/>
                <a:gd name="T76" fmla="*/ 197 w 202"/>
                <a:gd name="T77" fmla="*/ 43 h 201"/>
                <a:gd name="T78" fmla="*/ 199 w 202"/>
                <a:gd name="T79" fmla="*/ 36 h 201"/>
                <a:gd name="T80" fmla="*/ 200 w 202"/>
                <a:gd name="T81" fmla="*/ 29 h 201"/>
                <a:gd name="T82" fmla="*/ 201 w 202"/>
                <a:gd name="T83" fmla="*/ 21 h 201"/>
                <a:gd name="T84" fmla="*/ 201 w 202"/>
                <a:gd name="T85" fmla="*/ 15 h 201"/>
                <a:gd name="T86" fmla="*/ 202 w 202"/>
                <a:gd name="T87" fmla="*/ 8 h 201"/>
                <a:gd name="T88" fmla="*/ 202 w 202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201"/>
                  </a:moveTo>
                  <a:lnTo>
                    <a:pt x="7" y="201"/>
                  </a:lnTo>
                  <a:lnTo>
                    <a:pt x="15" y="201"/>
                  </a:lnTo>
                  <a:lnTo>
                    <a:pt x="22" y="200"/>
                  </a:lnTo>
                  <a:lnTo>
                    <a:pt x="30" y="199"/>
                  </a:lnTo>
                  <a:lnTo>
                    <a:pt x="36" y="198"/>
                  </a:lnTo>
                  <a:lnTo>
                    <a:pt x="43" y="197"/>
                  </a:lnTo>
                  <a:lnTo>
                    <a:pt x="50" y="196"/>
                  </a:lnTo>
                  <a:lnTo>
                    <a:pt x="57" y="193"/>
                  </a:lnTo>
                  <a:lnTo>
                    <a:pt x="65" y="191"/>
                  </a:lnTo>
                  <a:lnTo>
                    <a:pt x="71" y="189"/>
                  </a:lnTo>
                  <a:lnTo>
                    <a:pt x="77" y="186"/>
                  </a:lnTo>
                  <a:lnTo>
                    <a:pt x="84" y="183"/>
                  </a:lnTo>
                  <a:lnTo>
                    <a:pt x="91" y="180"/>
                  </a:lnTo>
                  <a:lnTo>
                    <a:pt x="97" y="177"/>
                  </a:lnTo>
                  <a:lnTo>
                    <a:pt x="103" y="173"/>
                  </a:lnTo>
                  <a:lnTo>
                    <a:pt x="110" y="170"/>
                  </a:lnTo>
                  <a:lnTo>
                    <a:pt x="115" y="165"/>
                  </a:lnTo>
                  <a:lnTo>
                    <a:pt x="121" y="161"/>
                  </a:lnTo>
                  <a:lnTo>
                    <a:pt x="127" y="158"/>
                  </a:lnTo>
                  <a:lnTo>
                    <a:pt x="132" y="152"/>
                  </a:lnTo>
                  <a:lnTo>
                    <a:pt x="138" y="147"/>
                  </a:lnTo>
                  <a:lnTo>
                    <a:pt x="142" y="143"/>
                  </a:lnTo>
                  <a:lnTo>
                    <a:pt x="148" y="137"/>
                  </a:lnTo>
                  <a:lnTo>
                    <a:pt x="152" y="132"/>
                  </a:lnTo>
                  <a:lnTo>
                    <a:pt x="157" y="126"/>
                  </a:lnTo>
                  <a:lnTo>
                    <a:pt x="161" y="120"/>
                  </a:lnTo>
                  <a:lnTo>
                    <a:pt x="166" y="115"/>
                  </a:lnTo>
                  <a:lnTo>
                    <a:pt x="169" y="109"/>
                  </a:lnTo>
                  <a:lnTo>
                    <a:pt x="174" y="104"/>
                  </a:lnTo>
                  <a:lnTo>
                    <a:pt x="177" y="97"/>
                  </a:lnTo>
                  <a:lnTo>
                    <a:pt x="181" y="90"/>
                  </a:lnTo>
                  <a:lnTo>
                    <a:pt x="184" y="84"/>
                  </a:lnTo>
                  <a:lnTo>
                    <a:pt x="186" y="78"/>
                  </a:lnTo>
                  <a:lnTo>
                    <a:pt x="190" y="71"/>
                  </a:lnTo>
                  <a:lnTo>
                    <a:pt x="192" y="64"/>
                  </a:lnTo>
                  <a:lnTo>
                    <a:pt x="194" y="57"/>
                  </a:lnTo>
                  <a:lnTo>
                    <a:pt x="195" y="51"/>
                  </a:lnTo>
                  <a:lnTo>
                    <a:pt x="197" y="43"/>
                  </a:lnTo>
                  <a:lnTo>
                    <a:pt x="199" y="36"/>
                  </a:lnTo>
                  <a:lnTo>
                    <a:pt x="200" y="29"/>
                  </a:lnTo>
                  <a:lnTo>
                    <a:pt x="201" y="21"/>
                  </a:lnTo>
                  <a:lnTo>
                    <a:pt x="201" y="15"/>
                  </a:lnTo>
                  <a:lnTo>
                    <a:pt x="202" y="8"/>
                  </a:lnTo>
                  <a:lnTo>
                    <a:pt x="20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24" name="Line 32"/>
            <p:cNvSpPr>
              <a:spLocks noChangeShapeType="1"/>
            </p:cNvSpPr>
            <p:nvPr/>
          </p:nvSpPr>
          <p:spPr bwMode="auto">
            <a:xfrm flipH="1">
              <a:off x="4803" y="3138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25" name="Freeform 33"/>
            <p:cNvSpPr>
              <a:spLocks/>
            </p:cNvSpPr>
            <p:nvPr/>
          </p:nvSpPr>
          <p:spPr bwMode="auto">
            <a:xfrm>
              <a:off x="4803" y="3173"/>
              <a:ext cx="38" cy="40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1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1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26" name="Line 34"/>
            <p:cNvSpPr>
              <a:spLocks noChangeShapeType="1"/>
            </p:cNvSpPr>
            <p:nvPr/>
          </p:nvSpPr>
          <p:spPr bwMode="auto">
            <a:xfrm>
              <a:off x="4876" y="3129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27" name="Freeform 35"/>
            <p:cNvSpPr>
              <a:spLocks/>
            </p:cNvSpPr>
            <p:nvPr/>
          </p:nvSpPr>
          <p:spPr bwMode="auto">
            <a:xfrm>
              <a:off x="4910" y="3164"/>
              <a:ext cx="39" cy="40"/>
            </a:xfrm>
            <a:custGeom>
              <a:avLst/>
              <a:gdLst>
                <a:gd name="T0" fmla="*/ 80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0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28" name="Freeform 36"/>
            <p:cNvSpPr>
              <a:spLocks/>
            </p:cNvSpPr>
            <p:nvPr/>
          </p:nvSpPr>
          <p:spPr bwMode="auto">
            <a:xfrm>
              <a:off x="4743" y="322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29" name="Freeform 37"/>
            <p:cNvSpPr>
              <a:spLocks/>
            </p:cNvSpPr>
            <p:nvPr/>
          </p:nvSpPr>
          <p:spPr bwMode="auto">
            <a:xfrm>
              <a:off x="4740" y="3216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30" name="Freeform 38"/>
            <p:cNvSpPr>
              <a:spLocks/>
            </p:cNvSpPr>
            <p:nvPr/>
          </p:nvSpPr>
          <p:spPr bwMode="auto">
            <a:xfrm>
              <a:off x="4902" y="322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31" name="Freeform 39"/>
            <p:cNvSpPr>
              <a:spLocks/>
            </p:cNvSpPr>
            <p:nvPr/>
          </p:nvSpPr>
          <p:spPr bwMode="auto">
            <a:xfrm>
              <a:off x="4908" y="3216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8232" name="Group 40"/>
          <p:cNvGrpSpPr>
            <a:grpSpLocks/>
          </p:cNvGrpSpPr>
          <p:nvPr/>
        </p:nvGrpSpPr>
        <p:grpSpPr bwMode="auto">
          <a:xfrm>
            <a:off x="5626100" y="3114675"/>
            <a:ext cx="381000" cy="268288"/>
            <a:chOff x="4740" y="3129"/>
            <a:chExt cx="275" cy="203"/>
          </a:xfrm>
        </p:grpSpPr>
        <p:sp>
          <p:nvSpPr>
            <p:cNvPr id="648233" name="Freeform 41"/>
            <p:cNvSpPr>
              <a:spLocks/>
            </p:cNvSpPr>
            <p:nvPr/>
          </p:nvSpPr>
          <p:spPr bwMode="auto">
            <a:xfrm>
              <a:off x="4889" y="3249"/>
              <a:ext cx="37" cy="39"/>
            </a:xfrm>
            <a:custGeom>
              <a:avLst/>
              <a:gdLst>
                <a:gd name="T0" fmla="*/ 201 w 201"/>
                <a:gd name="T1" fmla="*/ 0 h 201"/>
                <a:gd name="T2" fmla="*/ 193 w 201"/>
                <a:gd name="T3" fmla="*/ 1 h 201"/>
                <a:gd name="T4" fmla="*/ 187 w 201"/>
                <a:gd name="T5" fmla="*/ 1 h 201"/>
                <a:gd name="T6" fmla="*/ 179 w 201"/>
                <a:gd name="T7" fmla="*/ 1 h 201"/>
                <a:gd name="T8" fmla="*/ 172 w 201"/>
                <a:gd name="T9" fmla="*/ 2 h 201"/>
                <a:gd name="T10" fmla="*/ 165 w 201"/>
                <a:gd name="T11" fmla="*/ 3 h 201"/>
                <a:gd name="T12" fmla="*/ 158 w 201"/>
                <a:gd name="T13" fmla="*/ 6 h 201"/>
                <a:gd name="T14" fmla="*/ 151 w 201"/>
                <a:gd name="T15" fmla="*/ 7 h 201"/>
                <a:gd name="T16" fmla="*/ 144 w 201"/>
                <a:gd name="T17" fmla="*/ 9 h 201"/>
                <a:gd name="T18" fmla="*/ 137 w 201"/>
                <a:gd name="T19" fmla="*/ 11 h 201"/>
                <a:gd name="T20" fmla="*/ 130 w 201"/>
                <a:gd name="T21" fmla="*/ 13 h 201"/>
                <a:gd name="T22" fmla="*/ 124 w 201"/>
                <a:gd name="T23" fmla="*/ 16 h 201"/>
                <a:gd name="T24" fmla="*/ 117 w 201"/>
                <a:gd name="T25" fmla="*/ 19 h 201"/>
                <a:gd name="T26" fmla="*/ 111 w 201"/>
                <a:gd name="T27" fmla="*/ 21 h 201"/>
                <a:gd name="T28" fmla="*/ 104 w 201"/>
                <a:gd name="T29" fmla="*/ 25 h 201"/>
                <a:gd name="T30" fmla="*/ 98 w 201"/>
                <a:gd name="T31" fmla="*/ 28 h 201"/>
                <a:gd name="T32" fmla="*/ 92 w 201"/>
                <a:gd name="T33" fmla="*/ 33 h 201"/>
                <a:gd name="T34" fmla="*/ 86 w 201"/>
                <a:gd name="T35" fmla="*/ 36 h 201"/>
                <a:gd name="T36" fmla="*/ 80 w 201"/>
                <a:gd name="T37" fmla="*/ 40 h 201"/>
                <a:gd name="T38" fmla="*/ 74 w 201"/>
                <a:gd name="T39" fmla="*/ 45 h 201"/>
                <a:gd name="T40" fmla="*/ 68 w 201"/>
                <a:gd name="T41" fmla="*/ 49 h 201"/>
                <a:gd name="T42" fmla="*/ 64 w 201"/>
                <a:gd name="T43" fmla="*/ 54 h 201"/>
                <a:gd name="T44" fmla="*/ 58 w 201"/>
                <a:gd name="T45" fmla="*/ 60 h 201"/>
                <a:gd name="T46" fmla="*/ 54 w 201"/>
                <a:gd name="T47" fmla="*/ 64 h 201"/>
                <a:gd name="T48" fmla="*/ 48 w 201"/>
                <a:gd name="T49" fmla="*/ 70 h 201"/>
                <a:gd name="T50" fmla="*/ 44 w 201"/>
                <a:gd name="T51" fmla="*/ 75 h 201"/>
                <a:gd name="T52" fmla="*/ 39 w 201"/>
                <a:gd name="T53" fmla="*/ 81 h 201"/>
                <a:gd name="T54" fmla="*/ 36 w 201"/>
                <a:gd name="T55" fmla="*/ 87 h 201"/>
                <a:gd name="T56" fmla="*/ 31 w 201"/>
                <a:gd name="T57" fmla="*/ 93 h 201"/>
                <a:gd name="T58" fmla="*/ 28 w 201"/>
                <a:gd name="T59" fmla="*/ 99 h 201"/>
                <a:gd name="T60" fmla="*/ 25 w 201"/>
                <a:gd name="T61" fmla="*/ 106 h 201"/>
                <a:gd name="T62" fmla="*/ 21 w 201"/>
                <a:gd name="T63" fmla="*/ 111 h 201"/>
                <a:gd name="T64" fmla="*/ 18 w 201"/>
                <a:gd name="T65" fmla="*/ 118 h 201"/>
                <a:gd name="T66" fmla="*/ 14 w 201"/>
                <a:gd name="T67" fmla="*/ 125 h 201"/>
                <a:gd name="T68" fmla="*/ 12 w 201"/>
                <a:gd name="T69" fmla="*/ 132 h 201"/>
                <a:gd name="T70" fmla="*/ 10 w 201"/>
                <a:gd name="T71" fmla="*/ 138 h 201"/>
                <a:gd name="T72" fmla="*/ 8 w 201"/>
                <a:gd name="T73" fmla="*/ 145 h 201"/>
                <a:gd name="T74" fmla="*/ 5 w 201"/>
                <a:gd name="T75" fmla="*/ 152 h 201"/>
                <a:gd name="T76" fmla="*/ 4 w 201"/>
                <a:gd name="T77" fmla="*/ 159 h 201"/>
                <a:gd name="T78" fmla="*/ 3 w 201"/>
                <a:gd name="T79" fmla="*/ 165 h 201"/>
                <a:gd name="T80" fmla="*/ 2 w 201"/>
                <a:gd name="T81" fmla="*/ 173 h 201"/>
                <a:gd name="T82" fmla="*/ 1 w 201"/>
                <a:gd name="T83" fmla="*/ 180 h 201"/>
                <a:gd name="T84" fmla="*/ 0 w 201"/>
                <a:gd name="T85" fmla="*/ 187 h 201"/>
                <a:gd name="T86" fmla="*/ 0 w 201"/>
                <a:gd name="T87" fmla="*/ 194 h 201"/>
                <a:gd name="T88" fmla="*/ 0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0"/>
                  </a:moveTo>
                  <a:lnTo>
                    <a:pt x="193" y="1"/>
                  </a:lnTo>
                  <a:lnTo>
                    <a:pt x="187" y="1"/>
                  </a:lnTo>
                  <a:lnTo>
                    <a:pt x="179" y="1"/>
                  </a:lnTo>
                  <a:lnTo>
                    <a:pt x="172" y="2"/>
                  </a:lnTo>
                  <a:lnTo>
                    <a:pt x="165" y="3"/>
                  </a:lnTo>
                  <a:lnTo>
                    <a:pt x="158" y="6"/>
                  </a:lnTo>
                  <a:lnTo>
                    <a:pt x="151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0" y="13"/>
                  </a:lnTo>
                  <a:lnTo>
                    <a:pt x="124" y="16"/>
                  </a:lnTo>
                  <a:lnTo>
                    <a:pt x="117" y="19"/>
                  </a:lnTo>
                  <a:lnTo>
                    <a:pt x="111" y="21"/>
                  </a:lnTo>
                  <a:lnTo>
                    <a:pt x="104" y="25"/>
                  </a:lnTo>
                  <a:lnTo>
                    <a:pt x="98" y="28"/>
                  </a:lnTo>
                  <a:lnTo>
                    <a:pt x="92" y="33"/>
                  </a:lnTo>
                  <a:lnTo>
                    <a:pt x="86" y="36"/>
                  </a:lnTo>
                  <a:lnTo>
                    <a:pt x="80" y="40"/>
                  </a:lnTo>
                  <a:lnTo>
                    <a:pt x="74" y="45"/>
                  </a:lnTo>
                  <a:lnTo>
                    <a:pt x="68" y="49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8" y="70"/>
                  </a:lnTo>
                  <a:lnTo>
                    <a:pt x="44" y="75"/>
                  </a:lnTo>
                  <a:lnTo>
                    <a:pt x="39" y="81"/>
                  </a:lnTo>
                  <a:lnTo>
                    <a:pt x="36" y="87"/>
                  </a:lnTo>
                  <a:lnTo>
                    <a:pt x="31" y="93"/>
                  </a:lnTo>
                  <a:lnTo>
                    <a:pt x="28" y="99"/>
                  </a:lnTo>
                  <a:lnTo>
                    <a:pt x="25" y="106"/>
                  </a:lnTo>
                  <a:lnTo>
                    <a:pt x="21" y="111"/>
                  </a:lnTo>
                  <a:lnTo>
                    <a:pt x="18" y="118"/>
                  </a:lnTo>
                  <a:lnTo>
                    <a:pt x="14" y="125"/>
                  </a:lnTo>
                  <a:lnTo>
                    <a:pt x="12" y="132"/>
                  </a:lnTo>
                  <a:lnTo>
                    <a:pt x="10" y="138"/>
                  </a:lnTo>
                  <a:lnTo>
                    <a:pt x="8" y="145"/>
                  </a:lnTo>
                  <a:lnTo>
                    <a:pt x="5" y="152"/>
                  </a:lnTo>
                  <a:lnTo>
                    <a:pt x="4" y="159"/>
                  </a:lnTo>
                  <a:lnTo>
                    <a:pt x="3" y="165"/>
                  </a:lnTo>
                  <a:lnTo>
                    <a:pt x="2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34" name="Freeform 42"/>
            <p:cNvSpPr>
              <a:spLocks/>
            </p:cNvSpPr>
            <p:nvPr/>
          </p:nvSpPr>
          <p:spPr bwMode="auto">
            <a:xfrm>
              <a:off x="4826" y="3249"/>
              <a:ext cx="37" cy="39"/>
            </a:xfrm>
            <a:custGeom>
              <a:avLst/>
              <a:gdLst>
                <a:gd name="T0" fmla="*/ 201 w 201"/>
                <a:gd name="T1" fmla="*/ 201 h 201"/>
                <a:gd name="T2" fmla="*/ 201 w 201"/>
                <a:gd name="T3" fmla="*/ 194 h 201"/>
                <a:gd name="T4" fmla="*/ 200 w 201"/>
                <a:gd name="T5" fmla="*/ 187 h 201"/>
                <a:gd name="T6" fmla="*/ 200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7 w 201"/>
                <a:gd name="T13" fmla="*/ 159 h 201"/>
                <a:gd name="T14" fmla="*/ 194 w 201"/>
                <a:gd name="T15" fmla="*/ 152 h 201"/>
                <a:gd name="T16" fmla="*/ 193 w 201"/>
                <a:gd name="T17" fmla="*/ 145 h 201"/>
                <a:gd name="T18" fmla="*/ 191 w 201"/>
                <a:gd name="T19" fmla="*/ 138 h 201"/>
                <a:gd name="T20" fmla="*/ 189 w 201"/>
                <a:gd name="T21" fmla="*/ 132 h 201"/>
                <a:gd name="T22" fmla="*/ 185 w 201"/>
                <a:gd name="T23" fmla="*/ 125 h 201"/>
                <a:gd name="T24" fmla="*/ 183 w 201"/>
                <a:gd name="T25" fmla="*/ 118 h 201"/>
                <a:gd name="T26" fmla="*/ 180 w 201"/>
                <a:gd name="T27" fmla="*/ 111 h 201"/>
                <a:gd name="T28" fmla="*/ 176 w 201"/>
                <a:gd name="T29" fmla="*/ 106 h 201"/>
                <a:gd name="T30" fmla="*/ 173 w 201"/>
                <a:gd name="T31" fmla="*/ 99 h 201"/>
                <a:gd name="T32" fmla="*/ 168 w 201"/>
                <a:gd name="T33" fmla="*/ 93 h 201"/>
                <a:gd name="T34" fmla="*/ 165 w 201"/>
                <a:gd name="T35" fmla="*/ 87 h 201"/>
                <a:gd name="T36" fmla="*/ 161 w 201"/>
                <a:gd name="T37" fmla="*/ 81 h 201"/>
                <a:gd name="T38" fmla="*/ 156 w 201"/>
                <a:gd name="T39" fmla="*/ 75 h 201"/>
                <a:gd name="T40" fmla="*/ 152 w 201"/>
                <a:gd name="T41" fmla="*/ 70 h 201"/>
                <a:gd name="T42" fmla="*/ 147 w 201"/>
                <a:gd name="T43" fmla="*/ 64 h 201"/>
                <a:gd name="T44" fmla="*/ 141 w 201"/>
                <a:gd name="T45" fmla="*/ 60 h 201"/>
                <a:gd name="T46" fmla="*/ 137 w 201"/>
                <a:gd name="T47" fmla="*/ 54 h 201"/>
                <a:gd name="T48" fmla="*/ 131 w 201"/>
                <a:gd name="T49" fmla="*/ 49 h 201"/>
                <a:gd name="T50" fmla="*/ 126 w 201"/>
                <a:gd name="T51" fmla="*/ 45 h 201"/>
                <a:gd name="T52" fmla="*/ 120 w 201"/>
                <a:gd name="T53" fmla="*/ 40 h 201"/>
                <a:gd name="T54" fmla="*/ 114 w 201"/>
                <a:gd name="T55" fmla="*/ 36 h 201"/>
                <a:gd name="T56" fmla="*/ 109 w 201"/>
                <a:gd name="T57" fmla="*/ 33 h 201"/>
                <a:gd name="T58" fmla="*/ 102 w 201"/>
                <a:gd name="T59" fmla="*/ 28 h 201"/>
                <a:gd name="T60" fmla="*/ 96 w 201"/>
                <a:gd name="T61" fmla="*/ 25 h 201"/>
                <a:gd name="T62" fmla="*/ 90 w 201"/>
                <a:gd name="T63" fmla="*/ 21 h 201"/>
                <a:gd name="T64" fmla="*/ 83 w 201"/>
                <a:gd name="T65" fmla="*/ 19 h 201"/>
                <a:gd name="T66" fmla="*/ 76 w 201"/>
                <a:gd name="T67" fmla="*/ 16 h 201"/>
                <a:gd name="T68" fmla="*/ 71 w 201"/>
                <a:gd name="T69" fmla="*/ 13 h 201"/>
                <a:gd name="T70" fmla="*/ 64 w 201"/>
                <a:gd name="T71" fmla="*/ 11 h 201"/>
                <a:gd name="T72" fmla="*/ 56 w 201"/>
                <a:gd name="T73" fmla="*/ 9 h 201"/>
                <a:gd name="T74" fmla="*/ 49 w 201"/>
                <a:gd name="T75" fmla="*/ 7 h 201"/>
                <a:gd name="T76" fmla="*/ 42 w 201"/>
                <a:gd name="T77" fmla="*/ 6 h 201"/>
                <a:gd name="T78" fmla="*/ 36 w 201"/>
                <a:gd name="T79" fmla="*/ 3 h 201"/>
                <a:gd name="T80" fmla="*/ 29 w 201"/>
                <a:gd name="T81" fmla="*/ 2 h 201"/>
                <a:gd name="T82" fmla="*/ 21 w 201"/>
                <a:gd name="T83" fmla="*/ 1 h 201"/>
                <a:gd name="T84" fmla="*/ 14 w 201"/>
                <a:gd name="T85" fmla="*/ 1 h 201"/>
                <a:gd name="T86" fmla="*/ 6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1" y="194"/>
                  </a:lnTo>
                  <a:lnTo>
                    <a:pt x="200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4" y="152"/>
                  </a:lnTo>
                  <a:lnTo>
                    <a:pt x="193" y="145"/>
                  </a:lnTo>
                  <a:lnTo>
                    <a:pt x="191" y="138"/>
                  </a:lnTo>
                  <a:lnTo>
                    <a:pt x="189" y="132"/>
                  </a:lnTo>
                  <a:lnTo>
                    <a:pt x="185" y="125"/>
                  </a:lnTo>
                  <a:lnTo>
                    <a:pt x="183" y="118"/>
                  </a:lnTo>
                  <a:lnTo>
                    <a:pt x="180" y="111"/>
                  </a:lnTo>
                  <a:lnTo>
                    <a:pt x="176" y="106"/>
                  </a:lnTo>
                  <a:lnTo>
                    <a:pt x="173" y="99"/>
                  </a:lnTo>
                  <a:lnTo>
                    <a:pt x="168" y="93"/>
                  </a:lnTo>
                  <a:lnTo>
                    <a:pt x="165" y="87"/>
                  </a:lnTo>
                  <a:lnTo>
                    <a:pt x="161" y="81"/>
                  </a:lnTo>
                  <a:lnTo>
                    <a:pt x="156" y="75"/>
                  </a:lnTo>
                  <a:lnTo>
                    <a:pt x="152" y="70"/>
                  </a:lnTo>
                  <a:lnTo>
                    <a:pt x="147" y="64"/>
                  </a:lnTo>
                  <a:lnTo>
                    <a:pt x="141" y="60"/>
                  </a:lnTo>
                  <a:lnTo>
                    <a:pt x="137" y="54"/>
                  </a:lnTo>
                  <a:lnTo>
                    <a:pt x="131" y="49"/>
                  </a:lnTo>
                  <a:lnTo>
                    <a:pt x="126" y="45"/>
                  </a:lnTo>
                  <a:lnTo>
                    <a:pt x="120" y="40"/>
                  </a:lnTo>
                  <a:lnTo>
                    <a:pt x="114" y="36"/>
                  </a:lnTo>
                  <a:lnTo>
                    <a:pt x="109" y="33"/>
                  </a:lnTo>
                  <a:lnTo>
                    <a:pt x="102" y="28"/>
                  </a:lnTo>
                  <a:lnTo>
                    <a:pt x="96" y="25"/>
                  </a:lnTo>
                  <a:lnTo>
                    <a:pt x="90" y="21"/>
                  </a:lnTo>
                  <a:lnTo>
                    <a:pt x="83" y="19"/>
                  </a:lnTo>
                  <a:lnTo>
                    <a:pt x="76" y="16"/>
                  </a:lnTo>
                  <a:lnTo>
                    <a:pt x="71" y="13"/>
                  </a:lnTo>
                  <a:lnTo>
                    <a:pt x="64" y="11"/>
                  </a:lnTo>
                  <a:lnTo>
                    <a:pt x="56" y="9"/>
                  </a:lnTo>
                  <a:lnTo>
                    <a:pt x="49" y="7"/>
                  </a:lnTo>
                  <a:lnTo>
                    <a:pt x="42" y="6"/>
                  </a:lnTo>
                  <a:lnTo>
                    <a:pt x="36" y="3"/>
                  </a:lnTo>
                  <a:lnTo>
                    <a:pt x="29" y="2"/>
                  </a:lnTo>
                  <a:lnTo>
                    <a:pt x="21" y="1"/>
                  </a:lnTo>
                  <a:lnTo>
                    <a:pt x="14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35" name="Freeform 43"/>
            <p:cNvSpPr>
              <a:spLocks/>
            </p:cNvSpPr>
            <p:nvPr/>
          </p:nvSpPr>
          <p:spPr bwMode="auto">
            <a:xfrm>
              <a:off x="4919" y="3155"/>
              <a:ext cx="37" cy="39"/>
            </a:xfrm>
            <a:custGeom>
              <a:avLst/>
              <a:gdLst>
                <a:gd name="T0" fmla="*/ 0 w 202"/>
                <a:gd name="T1" fmla="*/ 201 h 201"/>
                <a:gd name="T2" fmla="*/ 7 w 202"/>
                <a:gd name="T3" fmla="*/ 201 h 201"/>
                <a:gd name="T4" fmla="*/ 15 w 202"/>
                <a:gd name="T5" fmla="*/ 201 h 201"/>
                <a:gd name="T6" fmla="*/ 22 w 202"/>
                <a:gd name="T7" fmla="*/ 200 h 201"/>
                <a:gd name="T8" fmla="*/ 30 w 202"/>
                <a:gd name="T9" fmla="*/ 199 h 201"/>
                <a:gd name="T10" fmla="*/ 36 w 202"/>
                <a:gd name="T11" fmla="*/ 198 h 201"/>
                <a:gd name="T12" fmla="*/ 43 w 202"/>
                <a:gd name="T13" fmla="*/ 197 h 201"/>
                <a:gd name="T14" fmla="*/ 50 w 202"/>
                <a:gd name="T15" fmla="*/ 196 h 201"/>
                <a:gd name="T16" fmla="*/ 57 w 202"/>
                <a:gd name="T17" fmla="*/ 193 h 201"/>
                <a:gd name="T18" fmla="*/ 65 w 202"/>
                <a:gd name="T19" fmla="*/ 191 h 201"/>
                <a:gd name="T20" fmla="*/ 71 w 202"/>
                <a:gd name="T21" fmla="*/ 189 h 201"/>
                <a:gd name="T22" fmla="*/ 77 w 202"/>
                <a:gd name="T23" fmla="*/ 186 h 201"/>
                <a:gd name="T24" fmla="*/ 84 w 202"/>
                <a:gd name="T25" fmla="*/ 183 h 201"/>
                <a:gd name="T26" fmla="*/ 91 w 202"/>
                <a:gd name="T27" fmla="*/ 180 h 201"/>
                <a:gd name="T28" fmla="*/ 97 w 202"/>
                <a:gd name="T29" fmla="*/ 177 h 201"/>
                <a:gd name="T30" fmla="*/ 103 w 202"/>
                <a:gd name="T31" fmla="*/ 173 h 201"/>
                <a:gd name="T32" fmla="*/ 110 w 202"/>
                <a:gd name="T33" fmla="*/ 170 h 201"/>
                <a:gd name="T34" fmla="*/ 115 w 202"/>
                <a:gd name="T35" fmla="*/ 165 h 201"/>
                <a:gd name="T36" fmla="*/ 121 w 202"/>
                <a:gd name="T37" fmla="*/ 161 h 201"/>
                <a:gd name="T38" fmla="*/ 127 w 202"/>
                <a:gd name="T39" fmla="*/ 158 h 201"/>
                <a:gd name="T40" fmla="*/ 132 w 202"/>
                <a:gd name="T41" fmla="*/ 152 h 201"/>
                <a:gd name="T42" fmla="*/ 138 w 202"/>
                <a:gd name="T43" fmla="*/ 147 h 201"/>
                <a:gd name="T44" fmla="*/ 142 w 202"/>
                <a:gd name="T45" fmla="*/ 143 h 201"/>
                <a:gd name="T46" fmla="*/ 148 w 202"/>
                <a:gd name="T47" fmla="*/ 137 h 201"/>
                <a:gd name="T48" fmla="*/ 152 w 202"/>
                <a:gd name="T49" fmla="*/ 132 h 201"/>
                <a:gd name="T50" fmla="*/ 157 w 202"/>
                <a:gd name="T51" fmla="*/ 126 h 201"/>
                <a:gd name="T52" fmla="*/ 161 w 202"/>
                <a:gd name="T53" fmla="*/ 120 h 201"/>
                <a:gd name="T54" fmla="*/ 166 w 202"/>
                <a:gd name="T55" fmla="*/ 115 h 201"/>
                <a:gd name="T56" fmla="*/ 169 w 202"/>
                <a:gd name="T57" fmla="*/ 109 h 201"/>
                <a:gd name="T58" fmla="*/ 174 w 202"/>
                <a:gd name="T59" fmla="*/ 104 h 201"/>
                <a:gd name="T60" fmla="*/ 177 w 202"/>
                <a:gd name="T61" fmla="*/ 97 h 201"/>
                <a:gd name="T62" fmla="*/ 181 w 202"/>
                <a:gd name="T63" fmla="*/ 90 h 201"/>
                <a:gd name="T64" fmla="*/ 184 w 202"/>
                <a:gd name="T65" fmla="*/ 84 h 201"/>
                <a:gd name="T66" fmla="*/ 186 w 202"/>
                <a:gd name="T67" fmla="*/ 78 h 201"/>
                <a:gd name="T68" fmla="*/ 190 w 202"/>
                <a:gd name="T69" fmla="*/ 71 h 201"/>
                <a:gd name="T70" fmla="*/ 192 w 202"/>
                <a:gd name="T71" fmla="*/ 64 h 201"/>
                <a:gd name="T72" fmla="*/ 194 w 202"/>
                <a:gd name="T73" fmla="*/ 57 h 201"/>
                <a:gd name="T74" fmla="*/ 195 w 202"/>
                <a:gd name="T75" fmla="*/ 51 h 201"/>
                <a:gd name="T76" fmla="*/ 197 w 202"/>
                <a:gd name="T77" fmla="*/ 43 h 201"/>
                <a:gd name="T78" fmla="*/ 199 w 202"/>
                <a:gd name="T79" fmla="*/ 36 h 201"/>
                <a:gd name="T80" fmla="*/ 200 w 202"/>
                <a:gd name="T81" fmla="*/ 29 h 201"/>
                <a:gd name="T82" fmla="*/ 201 w 202"/>
                <a:gd name="T83" fmla="*/ 21 h 201"/>
                <a:gd name="T84" fmla="*/ 201 w 202"/>
                <a:gd name="T85" fmla="*/ 15 h 201"/>
                <a:gd name="T86" fmla="*/ 202 w 202"/>
                <a:gd name="T87" fmla="*/ 8 h 201"/>
                <a:gd name="T88" fmla="*/ 202 w 202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201"/>
                  </a:moveTo>
                  <a:lnTo>
                    <a:pt x="7" y="201"/>
                  </a:lnTo>
                  <a:lnTo>
                    <a:pt x="15" y="201"/>
                  </a:lnTo>
                  <a:lnTo>
                    <a:pt x="22" y="200"/>
                  </a:lnTo>
                  <a:lnTo>
                    <a:pt x="30" y="199"/>
                  </a:lnTo>
                  <a:lnTo>
                    <a:pt x="36" y="198"/>
                  </a:lnTo>
                  <a:lnTo>
                    <a:pt x="43" y="197"/>
                  </a:lnTo>
                  <a:lnTo>
                    <a:pt x="50" y="196"/>
                  </a:lnTo>
                  <a:lnTo>
                    <a:pt x="57" y="193"/>
                  </a:lnTo>
                  <a:lnTo>
                    <a:pt x="65" y="191"/>
                  </a:lnTo>
                  <a:lnTo>
                    <a:pt x="71" y="189"/>
                  </a:lnTo>
                  <a:lnTo>
                    <a:pt x="77" y="186"/>
                  </a:lnTo>
                  <a:lnTo>
                    <a:pt x="84" y="183"/>
                  </a:lnTo>
                  <a:lnTo>
                    <a:pt x="91" y="180"/>
                  </a:lnTo>
                  <a:lnTo>
                    <a:pt x="97" y="177"/>
                  </a:lnTo>
                  <a:lnTo>
                    <a:pt x="103" y="173"/>
                  </a:lnTo>
                  <a:lnTo>
                    <a:pt x="110" y="170"/>
                  </a:lnTo>
                  <a:lnTo>
                    <a:pt x="115" y="165"/>
                  </a:lnTo>
                  <a:lnTo>
                    <a:pt x="121" y="161"/>
                  </a:lnTo>
                  <a:lnTo>
                    <a:pt x="127" y="158"/>
                  </a:lnTo>
                  <a:lnTo>
                    <a:pt x="132" y="152"/>
                  </a:lnTo>
                  <a:lnTo>
                    <a:pt x="138" y="147"/>
                  </a:lnTo>
                  <a:lnTo>
                    <a:pt x="142" y="143"/>
                  </a:lnTo>
                  <a:lnTo>
                    <a:pt x="148" y="137"/>
                  </a:lnTo>
                  <a:lnTo>
                    <a:pt x="152" y="132"/>
                  </a:lnTo>
                  <a:lnTo>
                    <a:pt x="157" y="126"/>
                  </a:lnTo>
                  <a:lnTo>
                    <a:pt x="161" y="120"/>
                  </a:lnTo>
                  <a:lnTo>
                    <a:pt x="166" y="115"/>
                  </a:lnTo>
                  <a:lnTo>
                    <a:pt x="169" y="109"/>
                  </a:lnTo>
                  <a:lnTo>
                    <a:pt x="174" y="104"/>
                  </a:lnTo>
                  <a:lnTo>
                    <a:pt x="177" y="97"/>
                  </a:lnTo>
                  <a:lnTo>
                    <a:pt x="181" y="90"/>
                  </a:lnTo>
                  <a:lnTo>
                    <a:pt x="184" y="84"/>
                  </a:lnTo>
                  <a:lnTo>
                    <a:pt x="186" y="78"/>
                  </a:lnTo>
                  <a:lnTo>
                    <a:pt x="190" y="71"/>
                  </a:lnTo>
                  <a:lnTo>
                    <a:pt x="192" y="64"/>
                  </a:lnTo>
                  <a:lnTo>
                    <a:pt x="194" y="57"/>
                  </a:lnTo>
                  <a:lnTo>
                    <a:pt x="195" y="51"/>
                  </a:lnTo>
                  <a:lnTo>
                    <a:pt x="197" y="43"/>
                  </a:lnTo>
                  <a:lnTo>
                    <a:pt x="199" y="36"/>
                  </a:lnTo>
                  <a:lnTo>
                    <a:pt x="200" y="29"/>
                  </a:lnTo>
                  <a:lnTo>
                    <a:pt x="201" y="21"/>
                  </a:lnTo>
                  <a:lnTo>
                    <a:pt x="201" y="15"/>
                  </a:lnTo>
                  <a:lnTo>
                    <a:pt x="202" y="8"/>
                  </a:lnTo>
                  <a:lnTo>
                    <a:pt x="20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36" name="Line 44"/>
            <p:cNvSpPr>
              <a:spLocks noChangeShapeType="1"/>
            </p:cNvSpPr>
            <p:nvPr/>
          </p:nvSpPr>
          <p:spPr bwMode="auto">
            <a:xfrm flipH="1">
              <a:off x="4803" y="3138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37" name="Freeform 45"/>
            <p:cNvSpPr>
              <a:spLocks/>
            </p:cNvSpPr>
            <p:nvPr/>
          </p:nvSpPr>
          <p:spPr bwMode="auto">
            <a:xfrm>
              <a:off x="4803" y="3173"/>
              <a:ext cx="38" cy="40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1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1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38" name="Line 46"/>
            <p:cNvSpPr>
              <a:spLocks noChangeShapeType="1"/>
            </p:cNvSpPr>
            <p:nvPr/>
          </p:nvSpPr>
          <p:spPr bwMode="auto">
            <a:xfrm>
              <a:off x="4876" y="3129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39" name="Freeform 47"/>
            <p:cNvSpPr>
              <a:spLocks/>
            </p:cNvSpPr>
            <p:nvPr/>
          </p:nvSpPr>
          <p:spPr bwMode="auto">
            <a:xfrm>
              <a:off x="4910" y="3164"/>
              <a:ext cx="39" cy="40"/>
            </a:xfrm>
            <a:custGeom>
              <a:avLst/>
              <a:gdLst>
                <a:gd name="T0" fmla="*/ 80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0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40" name="Freeform 48"/>
            <p:cNvSpPr>
              <a:spLocks/>
            </p:cNvSpPr>
            <p:nvPr/>
          </p:nvSpPr>
          <p:spPr bwMode="auto">
            <a:xfrm>
              <a:off x="4743" y="322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41" name="Freeform 49"/>
            <p:cNvSpPr>
              <a:spLocks/>
            </p:cNvSpPr>
            <p:nvPr/>
          </p:nvSpPr>
          <p:spPr bwMode="auto">
            <a:xfrm>
              <a:off x="4740" y="3216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42" name="Freeform 50"/>
            <p:cNvSpPr>
              <a:spLocks/>
            </p:cNvSpPr>
            <p:nvPr/>
          </p:nvSpPr>
          <p:spPr bwMode="auto">
            <a:xfrm>
              <a:off x="4902" y="322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43" name="Freeform 51"/>
            <p:cNvSpPr>
              <a:spLocks/>
            </p:cNvSpPr>
            <p:nvPr/>
          </p:nvSpPr>
          <p:spPr bwMode="auto">
            <a:xfrm>
              <a:off x="4908" y="3216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8244" name="Line 52"/>
          <p:cNvSpPr>
            <a:spLocks noChangeShapeType="1"/>
          </p:cNvSpPr>
          <p:nvPr/>
        </p:nvSpPr>
        <p:spPr bwMode="auto">
          <a:xfrm>
            <a:off x="2449513" y="1436688"/>
            <a:ext cx="0" cy="17589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45" name="Line 53"/>
          <p:cNvSpPr>
            <a:spLocks noChangeShapeType="1"/>
          </p:cNvSpPr>
          <p:nvPr/>
        </p:nvSpPr>
        <p:spPr bwMode="auto">
          <a:xfrm flipH="1">
            <a:off x="6681788" y="1403350"/>
            <a:ext cx="0" cy="1760538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46" name="Line 54"/>
          <p:cNvSpPr>
            <a:spLocks noChangeShapeType="1"/>
          </p:cNvSpPr>
          <p:nvPr/>
        </p:nvSpPr>
        <p:spPr bwMode="auto">
          <a:xfrm>
            <a:off x="4162425" y="2332038"/>
            <a:ext cx="0" cy="8636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47" name="Line 55"/>
          <p:cNvSpPr>
            <a:spLocks noChangeShapeType="1"/>
          </p:cNvSpPr>
          <p:nvPr/>
        </p:nvSpPr>
        <p:spPr bwMode="auto">
          <a:xfrm flipH="1">
            <a:off x="3322638" y="2300288"/>
            <a:ext cx="0" cy="8953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48" name="Line 56"/>
          <p:cNvSpPr>
            <a:spLocks noChangeShapeType="1"/>
          </p:cNvSpPr>
          <p:nvPr/>
        </p:nvSpPr>
        <p:spPr bwMode="auto">
          <a:xfrm>
            <a:off x="5808663" y="2332038"/>
            <a:ext cx="0" cy="8636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49" name="Rectangle 57"/>
          <p:cNvSpPr>
            <a:spLocks noChangeArrowheads="1"/>
          </p:cNvSpPr>
          <p:nvPr/>
        </p:nvSpPr>
        <p:spPr bwMode="auto">
          <a:xfrm>
            <a:off x="2327275" y="2192338"/>
            <a:ext cx="4567238" cy="223837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27013" indent="-227013"/>
            <a:endParaRPr lang="da-DK" sz="1800">
              <a:solidFill>
                <a:schemeClr val="bg1"/>
              </a:solidFill>
            </a:endParaRPr>
          </a:p>
        </p:txBody>
      </p:sp>
      <p:sp>
        <p:nvSpPr>
          <p:cNvPr id="648250" name="Line 58"/>
          <p:cNvSpPr>
            <a:spLocks noChangeShapeType="1"/>
          </p:cNvSpPr>
          <p:nvPr/>
        </p:nvSpPr>
        <p:spPr bwMode="auto">
          <a:xfrm flipH="1">
            <a:off x="4800600" y="1660525"/>
            <a:ext cx="2217738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51" name="Line 59"/>
          <p:cNvSpPr>
            <a:spLocks noChangeShapeType="1"/>
          </p:cNvSpPr>
          <p:nvPr/>
        </p:nvSpPr>
        <p:spPr bwMode="auto">
          <a:xfrm flipH="1">
            <a:off x="6010275" y="1787525"/>
            <a:ext cx="10080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52" name="Line 60"/>
          <p:cNvSpPr>
            <a:spLocks noChangeShapeType="1"/>
          </p:cNvSpPr>
          <p:nvPr/>
        </p:nvSpPr>
        <p:spPr bwMode="auto">
          <a:xfrm flipH="1">
            <a:off x="3860800" y="2108200"/>
            <a:ext cx="3157538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53" name="Line 61"/>
          <p:cNvSpPr>
            <a:spLocks noChangeShapeType="1"/>
          </p:cNvSpPr>
          <p:nvPr/>
        </p:nvSpPr>
        <p:spPr bwMode="auto">
          <a:xfrm flipH="1">
            <a:off x="5540375" y="1947863"/>
            <a:ext cx="14779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54" name="Line 62"/>
          <p:cNvSpPr>
            <a:spLocks noChangeShapeType="1"/>
          </p:cNvSpPr>
          <p:nvPr/>
        </p:nvSpPr>
        <p:spPr bwMode="auto">
          <a:xfrm>
            <a:off x="4600575" y="2555875"/>
            <a:ext cx="806450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55" name="Line 63"/>
          <p:cNvSpPr>
            <a:spLocks noChangeShapeType="1"/>
          </p:cNvSpPr>
          <p:nvPr/>
        </p:nvSpPr>
        <p:spPr bwMode="auto">
          <a:xfrm>
            <a:off x="2987675" y="2682875"/>
            <a:ext cx="2419350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56" name="Line 64"/>
          <p:cNvSpPr>
            <a:spLocks noChangeShapeType="1"/>
          </p:cNvSpPr>
          <p:nvPr/>
        </p:nvSpPr>
        <p:spPr bwMode="auto">
          <a:xfrm>
            <a:off x="3759200" y="2811463"/>
            <a:ext cx="2452688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57" name="Line 65"/>
          <p:cNvSpPr>
            <a:spLocks noChangeShapeType="1"/>
          </p:cNvSpPr>
          <p:nvPr/>
        </p:nvSpPr>
        <p:spPr bwMode="auto">
          <a:xfrm>
            <a:off x="4600575" y="2940050"/>
            <a:ext cx="1847850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58" name="Line 66"/>
          <p:cNvSpPr>
            <a:spLocks noChangeShapeType="1"/>
          </p:cNvSpPr>
          <p:nvPr/>
        </p:nvSpPr>
        <p:spPr bwMode="auto">
          <a:xfrm flipH="1">
            <a:off x="3457575" y="3067050"/>
            <a:ext cx="1712913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59" name="Line 67"/>
          <p:cNvSpPr>
            <a:spLocks noChangeShapeType="1"/>
          </p:cNvSpPr>
          <p:nvPr/>
        </p:nvSpPr>
        <p:spPr bwMode="auto">
          <a:xfrm>
            <a:off x="4800600" y="1627188"/>
            <a:ext cx="0" cy="650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60" name="Line 68"/>
          <p:cNvSpPr>
            <a:spLocks noChangeShapeType="1"/>
          </p:cNvSpPr>
          <p:nvPr/>
        </p:nvSpPr>
        <p:spPr bwMode="auto">
          <a:xfrm>
            <a:off x="6010275" y="1755775"/>
            <a:ext cx="0" cy="63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61" name="Line 69"/>
          <p:cNvSpPr>
            <a:spLocks noChangeShapeType="1"/>
          </p:cNvSpPr>
          <p:nvPr/>
        </p:nvSpPr>
        <p:spPr bwMode="auto">
          <a:xfrm>
            <a:off x="3860800" y="2074863"/>
            <a:ext cx="0" cy="650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62" name="Line 70"/>
          <p:cNvSpPr>
            <a:spLocks noChangeShapeType="1"/>
          </p:cNvSpPr>
          <p:nvPr/>
        </p:nvSpPr>
        <p:spPr bwMode="auto">
          <a:xfrm>
            <a:off x="5540375" y="1914525"/>
            <a:ext cx="0" cy="650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63" name="Line 71"/>
          <p:cNvSpPr>
            <a:spLocks noChangeShapeType="1"/>
          </p:cNvSpPr>
          <p:nvPr/>
        </p:nvSpPr>
        <p:spPr bwMode="auto">
          <a:xfrm>
            <a:off x="5407025" y="2524125"/>
            <a:ext cx="0" cy="635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64" name="Line 72"/>
          <p:cNvSpPr>
            <a:spLocks noChangeShapeType="1"/>
          </p:cNvSpPr>
          <p:nvPr/>
        </p:nvSpPr>
        <p:spPr bwMode="auto">
          <a:xfrm>
            <a:off x="4600575" y="2524125"/>
            <a:ext cx="0" cy="635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65" name="Line 73"/>
          <p:cNvSpPr>
            <a:spLocks noChangeShapeType="1"/>
          </p:cNvSpPr>
          <p:nvPr/>
        </p:nvSpPr>
        <p:spPr bwMode="auto">
          <a:xfrm>
            <a:off x="5407025" y="2651125"/>
            <a:ext cx="0" cy="650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66" name="Line 74"/>
          <p:cNvSpPr>
            <a:spLocks noChangeShapeType="1"/>
          </p:cNvSpPr>
          <p:nvPr/>
        </p:nvSpPr>
        <p:spPr bwMode="auto">
          <a:xfrm>
            <a:off x="6448425" y="2906713"/>
            <a:ext cx="0" cy="650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67" name="Line 75"/>
          <p:cNvSpPr>
            <a:spLocks noChangeShapeType="1"/>
          </p:cNvSpPr>
          <p:nvPr/>
        </p:nvSpPr>
        <p:spPr bwMode="auto">
          <a:xfrm>
            <a:off x="4600575" y="2906713"/>
            <a:ext cx="0" cy="650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68" name="Line 76"/>
          <p:cNvSpPr>
            <a:spLocks noChangeShapeType="1"/>
          </p:cNvSpPr>
          <p:nvPr/>
        </p:nvSpPr>
        <p:spPr bwMode="auto">
          <a:xfrm>
            <a:off x="5810250" y="3036888"/>
            <a:ext cx="0" cy="650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69" name="Line 77"/>
          <p:cNvSpPr>
            <a:spLocks noChangeShapeType="1"/>
          </p:cNvSpPr>
          <p:nvPr/>
        </p:nvSpPr>
        <p:spPr bwMode="auto">
          <a:xfrm>
            <a:off x="5170488" y="3035300"/>
            <a:ext cx="0" cy="650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70" name="Line 78"/>
          <p:cNvSpPr>
            <a:spLocks noChangeShapeType="1"/>
          </p:cNvSpPr>
          <p:nvPr/>
        </p:nvSpPr>
        <p:spPr bwMode="auto">
          <a:xfrm>
            <a:off x="6211888" y="2779713"/>
            <a:ext cx="0" cy="650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71" name="Line 79"/>
          <p:cNvSpPr>
            <a:spLocks noChangeShapeType="1"/>
          </p:cNvSpPr>
          <p:nvPr/>
        </p:nvSpPr>
        <p:spPr bwMode="auto">
          <a:xfrm>
            <a:off x="3759200" y="2779713"/>
            <a:ext cx="0" cy="650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72" name="Line 80"/>
          <p:cNvSpPr>
            <a:spLocks noChangeShapeType="1"/>
          </p:cNvSpPr>
          <p:nvPr/>
        </p:nvSpPr>
        <p:spPr bwMode="auto">
          <a:xfrm>
            <a:off x="2987675" y="2651125"/>
            <a:ext cx="0" cy="650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73" name="Line 81"/>
          <p:cNvSpPr>
            <a:spLocks noChangeShapeType="1"/>
          </p:cNvSpPr>
          <p:nvPr/>
        </p:nvSpPr>
        <p:spPr bwMode="auto">
          <a:xfrm>
            <a:off x="3457575" y="3035300"/>
            <a:ext cx="0" cy="650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74" name="Line 82"/>
          <p:cNvSpPr>
            <a:spLocks noChangeShapeType="1"/>
          </p:cNvSpPr>
          <p:nvPr/>
        </p:nvSpPr>
        <p:spPr bwMode="auto">
          <a:xfrm>
            <a:off x="5640388" y="2555875"/>
            <a:ext cx="5381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75" name="Line 83"/>
          <p:cNvSpPr>
            <a:spLocks noChangeShapeType="1"/>
          </p:cNvSpPr>
          <p:nvPr/>
        </p:nvSpPr>
        <p:spPr bwMode="auto">
          <a:xfrm>
            <a:off x="5707063" y="3035300"/>
            <a:ext cx="8747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76" name="Line 84"/>
          <p:cNvSpPr>
            <a:spLocks noChangeShapeType="1"/>
          </p:cNvSpPr>
          <p:nvPr/>
        </p:nvSpPr>
        <p:spPr bwMode="auto">
          <a:xfrm>
            <a:off x="2684463" y="2940050"/>
            <a:ext cx="16462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77" name="Line 85"/>
          <p:cNvSpPr>
            <a:spLocks noChangeShapeType="1"/>
          </p:cNvSpPr>
          <p:nvPr/>
        </p:nvSpPr>
        <p:spPr bwMode="auto">
          <a:xfrm>
            <a:off x="2684463" y="2906713"/>
            <a:ext cx="0" cy="650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78" name="Line 86"/>
          <p:cNvSpPr>
            <a:spLocks noChangeShapeType="1"/>
          </p:cNvSpPr>
          <p:nvPr/>
        </p:nvSpPr>
        <p:spPr bwMode="auto">
          <a:xfrm>
            <a:off x="4330700" y="2906713"/>
            <a:ext cx="0" cy="650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79" name="Line 87"/>
          <p:cNvSpPr>
            <a:spLocks noChangeShapeType="1"/>
          </p:cNvSpPr>
          <p:nvPr/>
        </p:nvSpPr>
        <p:spPr bwMode="auto">
          <a:xfrm>
            <a:off x="6178550" y="2524125"/>
            <a:ext cx="0" cy="635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80" name="Line 88"/>
          <p:cNvSpPr>
            <a:spLocks noChangeShapeType="1"/>
          </p:cNvSpPr>
          <p:nvPr/>
        </p:nvSpPr>
        <p:spPr bwMode="auto">
          <a:xfrm>
            <a:off x="5640388" y="2524125"/>
            <a:ext cx="0" cy="635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81" name="Line 89"/>
          <p:cNvSpPr>
            <a:spLocks noChangeShapeType="1"/>
          </p:cNvSpPr>
          <p:nvPr/>
        </p:nvSpPr>
        <p:spPr bwMode="auto">
          <a:xfrm>
            <a:off x="5707063" y="3003550"/>
            <a:ext cx="0" cy="650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82" name="Line 90"/>
          <p:cNvSpPr>
            <a:spLocks noChangeShapeType="1"/>
          </p:cNvSpPr>
          <p:nvPr/>
        </p:nvSpPr>
        <p:spPr bwMode="auto">
          <a:xfrm>
            <a:off x="6581775" y="3003550"/>
            <a:ext cx="0" cy="650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83" name="Line 91"/>
          <p:cNvSpPr>
            <a:spLocks noChangeShapeType="1"/>
          </p:cNvSpPr>
          <p:nvPr/>
        </p:nvSpPr>
        <p:spPr bwMode="auto">
          <a:xfrm>
            <a:off x="2181225" y="1531938"/>
            <a:ext cx="483711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84" name="Line 92"/>
          <p:cNvSpPr>
            <a:spLocks noChangeShapeType="1"/>
          </p:cNvSpPr>
          <p:nvPr/>
        </p:nvSpPr>
        <p:spPr bwMode="auto">
          <a:xfrm flipH="1">
            <a:off x="5002213" y="1468438"/>
            <a:ext cx="0" cy="17272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8285" name="Group 93"/>
          <p:cNvGrpSpPr>
            <a:grpSpLocks/>
          </p:cNvGrpSpPr>
          <p:nvPr/>
        </p:nvGrpSpPr>
        <p:grpSpPr bwMode="auto">
          <a:xfrm>
            <a:off x="4805363" y="2149475"/>
            <a:ext cx="381000" cy="268288"/>
            <a:chOff x="2908" y="3046"/>
            <a:chExt cx="275" cy="203"/>
          </a:xfrm>
        </p:grpSpPr>
        <p:sp>
          <p:nvSpPr>
            <p:cNvPr id="648286" name="Freeform 94"/>
            <p:cNvSpPr>
              <a:spLocks/>
            </p:cNvSpPr>
            <p:nvPr/>
          </p:nvSpPr>
          <p:spPr bwMode="auto">
            <a:xfrm>
              <a:off x="3057" y="3166"/>
              <a:ext cx="37" cy="39"/>
            </a:xfrm>
            <a:custGeom>
              <a:avLst/>
              <a:gdLst>
                <a:gd name="T0" fmla="*/ 201 w 201"/>
                <a:gd name="T1" fmla="*/ 0 h 201"/>
                <a:gd name="T2" fmla="*/ 193 w 201"/>
                <a:gd name="T3" fmla="*/ 1 h 201"/>
                <a:gd name="T4" fmla="*/ 187 w 201"/>
                <a:gd name="T5" fmla="*/ 1 h 201"/>
                <a:gd name="T6" fmla="*/ 179 w 201"/>
                <a:gd name="T7" fmla="*/ 1 h 201"/>
                <a:gd name="T8" fmla="*/ 172 w 201"/>
                <a:gd name="T9" fmla="*/ 2 h 201"/>
                <a:gd name="T10" fmla="*/ 165 w 201"/>
                <a:gd name="T11" fmla="*/ 3 h 201"/>
                <a:gd name="T12" fmla="*/ 158 w 201"/>
                <a:gd name="T13" fmla="*/ 6 h 201"/>
                <a:gd name="T14" fmla="*/ 151 w 201"/>
                <a:gd name="T15" fmla="*/ 7 h 201"/>
                <a:gd name="T16" fmla="*/ 144 w 201"/>
                <a:gd name="T17" fmla="*/ 9 h 201"/>
                <a:gd name="T18" fmla="*/ 137 w 201"/>
                <a:gd name="T19" fmla="*/ 11 h 201"/>
                <a:gd name="T20" fmla="*/ 130 w 201"/>
                <a:gd name="T21" fmla="*/ 13 h 201"/>
                <a:gd name="T22" fmla="*/ 124 w 201"/>
                <a:gd name="T23" fmla="*/ 16 h 201"/>
                <a:gd name="T24" fmla="*/ 117 w 201"/>
                <a:gd name="T25" fmla="*/ 19 h 201"/>
                <a:gd name="T26" fmla="*/ 111 w 201"/>
                <a:gd name="T27" fmla="*/ 21 h 201"/>
                <a:gd name="T28" fmla="*/ 104 w 201"/>
                <a:gd name="T29" fmla="*/ 25 h 201"/>
                <a:gd name="T30" fmla="*/ 98 w 201"/>
                <a:gd name="T31" fmla="*/ 28 h 201"/>
                <a:gd name="T32" fmla="*/ 92 w 201"/>
                <a:gd name="T33" fmla="*/ 33 h 201"/>
                <a:gd name="T34" fmla="*/ 86 w 201"/>
                <a:gd name="T35" fmla="*/ 36 h 201"/>
                <a:gd name="T36" fmla="*/ 80 w 201"/>
                <a:gd name="T37" fmla="*/ 40 h 201"/>
                <a:gd name="T38" fmla="*/ 74 w 201"/>
                <a:gd name="T39" fmla="*/ 45 h 201"/>
                <a:gd name="T40" fmla="*/ 68 w 201"/>
                <a:gd name="T41" fmla="*/ 49 h 201"/>
                <a:gd name="T42" fmla="*/ 64 w 201"/>
                <a:gd name="T43" fmla="*/ 54 h 201"/>
                <a:gd name="T44" fmla="*/ 58 w 201"/>
                <a:gd name="T45" fmla="*/ 60 h 201"/>
                <a:gd name="T46" fmla="*/ 54 w 201"/>
                <a:gd name="T47" fmla="*/ 64 h 201"/>
                <a:gd name="T48" fmla="*/ 48 w 201"/>
                <a:gd name="T49" fmla="*/ 70 h 201"/>
                <a:gd name="T50" fmla="*/ 44 w 201"/>
                <a:gd name="T51" fmla="*/ 75 h 201"/>
                <a:gd name="T52" fmla="*/ 39 w 201"/>
                <a:gd name="T53" fmla="*/ 81 h 201"/>
                <a:gd name="T54" fmla="*/ 36 w 201"/>
                <a:gd name="T55" fmla="*/ 87 h 201"/>
                <a:gd name="T56" fmla="*/ 31 w 201"/>
                <a:gd name="T57" fmla="*/ 93 h 201"/>
                <a:gd name="T58" fmla="*/ 28 w 201"/>
                <a:gd name="T59" fmla="*/ 99 h 201"/>
                <a:gd name="T60" fmla="*/ 25 w 201"/>
                <a:gd name="T61" fmla="*/ 106 h 201"/>
                <a:gd name="T62" fmla="*/ 21 w 201"/>
                <a:gd name="T63" fmla="*/ 111 h 201"/>
                <a:gd name="T64" fmla="*/ 18 w 201"/>
                <a:gd name="T65" fmla="*/ 118 h 201"/>
                <a:gd name="T66" fmla="*/ 14 w 201"/>
                <a:gd name="T67" fmla="*/ 125 h 201"/>
                <a:gd name="T68" fmla="*/ 12 w 201"/>
                <a:gd name="T69" fmla="*/ 132 h 201"/>
                <a:gd name="T70" fmla="*/ 10 w 201"/>
                <a:gd name="T71" fmla="*/ 138 h 201"/>
                <a:gd name="T72" fmla="*/ 8 w 201"/>
                <a:gd name="T73" fmla="*/ 145 h 201"/>
                <a:gd name="T74" fmla="*/ 5 w 201"/>
                <a:gd name="T75" fmla="*/ 152 h 201"/>
                <a:gd name="T76" fmla="*/ 4 w 201"/>
                <a:gd name="T77" fmla="*/ 159 h 201"/>
                <a:gd name="T78" fmla="*/ 3 w 201"/>
                <a:gd name="T79" fmla="*/ 165 h 201"/>
                <a:gd name="T80" fmla="*/ 2 w 201"/>
                <a:gd name="T81" fmla="*/ 173 h 201"/>
                <a:gd name="T82" fmla="*/ 1 w 201"/>
                <a:gd name="T83" fmla="*/ 180 h 201"/>
                <a:gd name="T84" fmla="*/ 0 w 201"/>
                <a:gd name="T85" fmla="*/ 187 h 201"/>
                <a:gd name="T86" fmla="*/ 0 w 201"/>
                <a:gd name="T87" fmla="*/ 194 h 201"/>
                <a:gd name="T88" fmla="*/ 0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0"/>
                  </a:moveTo>
                  <a:lnTo>
                    <a:pt x="193" y="1"/>
                  </a:lnTo>
                  <a:lnTo>
                    <a:pt x="187" y="1"/>
                  </a:lnTo>
                  <a:lnTo>
                    <a:pt x="179" y="1"/>
                  </a:lnTo>
                  <a:lnTo>
                    <a:pt x="172" y="2"/>
                  </a:lnTo>
                  <a:lnTo>
                    <a:pt x="165" y="3"/>
                  </a:lnTo>
                  <a:lnTo>
                    <a:pt x="158" y="6"/>
                  </a:lnTo>
                  <a:lnTo>
                    <a:pt x="151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0" y="13"/>
                  </a:lnTo>
                  <a:lnTo>
                    <a:pt x="124" y="16"/>
                  </a:lnTo>
                  <a:lnTo>
                    <a:pt x="117" y="19"/>
                  </a:lnTo>
                  <a:lnTo>
                    <a:pt x="111" y="21"/>
                  </a:lnTo>
                  <a:lnTo>
                    <a:pt x="104" y="25"/>
                  </a:lnTo>
                  <a:lnTo>
                    <a:pt x="98" y="28"/>
                  </a:lnTo>
                  <a:lnTo>
                    <a:pt x="92" y="33"/>
                  </a:lnTo>
                  <a:lnTo>
                    <a:pt x="86" y="36"/>
                  </a:lnTo>
                  <a:lnTo>
                    <a:pt x="80" y="40"/>
                  </a:lnTo>
                  <a:lnTo>
                    <a:pt x="74" y="45"/>
                  </a:lnTo>
                  <a:lnTo>
                    <a:pt x="68" y="49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8" y="70"/>
                  </a:lnTo>
                  <a:lnTo>
                    <a:pt x="44" y="75"/>
                  </a:lnTo>
                  <a:lnTo>
                    <a:pt x="39" y="81"/>
                  </a:lnTo>
                  <a:lnTo>
                    <a:pt x="36" y="87"/>
                  </a:lnTo>
                  <a:lnTo>
                    <a:pt x="31" y="93"/>
                  </a:lnTo>
                  <a:lnTo>
                    <a:pt x="28" y="99"/>
                  </a:lnTo>
                  <a:lnTo>
                    <a:pt x="25" y="106"/>
                  </a:lnTo>
                  <a:lnTo>
                    <a:pt x="21" y="111"/>
                  </a:lnTo>
                  <a:lnTo>
                    <a:pt x="18" y="118"/>
                  </a:lnTo>
                  <a:lnTo>
                    <a:pt x="14" y="125"/>
                  </a:lnTo>
                  <a:lnTo>
                    <a:pt x="12" y="132"/>
                  </a:lnTo>
                  <a:lnTo>
                    <a:pt x="10" y="138"/>
                  </a:lnTo>
                  <a:lnTo>
                    <a:pt x="8" y="145"/>
                  </a:lnTo>
                  <a:lnTo>
                    <a:pt x="5" y="152"/>
                  </a:lnTo>
                  <a:lnTo>
                    <a:pt x="4" y="159"/>
                  </a:lnTo>
                  <a:lnTo>
                    <a:pt x="3" y="165"/>
                  </a:lnTo>
                  <a:lnTo>
                    <a:pt x="2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87" name="Freeform 95"/>
            <p:cNvSpPr>
              <a:spLocks/>
            </p:cNvSpPr>
            <p:nvPr/>
          </p:nvSpPr>
          <p:spPr bwMode="auto">
            <a:xfrm>
              <a:off x="2994" y="3166"/>
              <a:ext cx="37" cy="39"/>
            </a:xfrm>
            <a:custGeom>
              <a:avLst/>
              <a:gdLst>
                <a:gd name="T0" fmla="*/ 201 w 201"/>
                <a:gd name="T1" fmla="*/ 201 h 201"/>
                <a:gd name="T2" fmla="*/ 201 w 201"/>
                <a:gd name="T3" fmla="*/ 194 h 201"/>
                <a:gd name="T4" fmla="*/ 200 w 201"/>
                <a:gd name="T5" fmla="*/ 187 h 201"/>
                <a:gd name="T6" fmla="*/ 200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7 w 201"/>
                <a:gd name="T13" fmla="*/ 159 h 201"/>
                <a:gd name="T14" fmla="*/ 194 w 201"/>
                <a:gd name="T15" fmla="*/ 152 h 201"/>
                <a:gd name="T16" fmla="*/ 193 w 201"/>
                <a:gd name="T17" fmla="*/ 145 h 201"/>
                <a:gd name="T18" fmla="*/ 191 w 201"/>
                <a:gd name="T19" fmla="*/ 138 h 201"/>
                <a:gd name="T20" fmla="*/ 189 w 201"/>
                <a:gd name="T21" fmla="*/ 132 h 201"/>
                <a:gd name="T22" fmla="*/ 185 w 201"/>
                <a:gd name="T23" fmla="*/ 125 h 201"/>
                <a:gd name="T24" fmla="*/ 183 w 201"/>
                <a:gd name="T25" fmla="*/ 118 h 201"/>
                <a:gd name="T26" fmla="*/ 180 w 201"/>
                <a:gd name="T27" fmla="*/ 111 h 201"/>
                <a:gd name="T28" fmla="*/ 176 w 201"/>
                <a:gd name="T29" fmla="*/ 106 h 201"/>
                <a:gd name="T30" fmla="*/ 173 w 201"/>
                <a:gd name="T31" fmla="*/ 99 h 201"/>
                <a:gd name="T32" fmla="*/ 168 w 201"/>
                <a:gd name="T33" fmla="*/ 93 h 201"/>
                <a:gd name="T34" fmla="*/ 165 w 201"/>
                <a:gd name="T35" fmla="*/ 87 h 201"/>
                <a:gd name="T36" fmla="*/ 161 w 201"/>
                <a:gd name="T37" fmla="*/ 81 h 201"/>
                <a:gd name="T38" fmla="*/ 156 w 201"/>
                <a:gd name="T39" fmla="*/ 75 h 201"/>
                <a:gd name="T40" fmla="*/ 152 w 201"/>
                <a:gd name="T41" fmla="*/ 70 h 201"/>
                <a:gd name="T42" fmla="*/ 147 w 201"/>
                <a:gd name="T43" fmla="*/ 64 h 201"/>
                <a:gd name="T44" fmla="*/ 141 w 201"/>
                <a:gd name="T45" fmla="*/ 60 h 201"/>
                <a:gd name="T46" fmla="*/ 137 w 201"/>
                <a:gd name="T47" fmla="*/ 54 h 201"/>
                <a:gd name="T48" fmla="*/ 131 w 201"/>
                <a:gd name="T49" fmla="*/ 49 h 201"/>
                <a:gd name="T50" fmla="*/ 126 w 201"/>
                <a:gd name="T51" fmla="*/ 45 h 201"/>
                <a:gd name="T52" fmla="*/ 120 w 201"/>
                <a:gd name="T53" fmla="*/ 40 h 201"/>
                <a:gd name="T54" fmla="*/ 114 w 201"/>
                <a:gd name="T55" fmla="*/ 36 h 201"/>
                <a:gd name="T56" fmla="*/ 109 w 201"/>
                <a:gd name="T57" fmla="*/ 33 h 201"/>
                <a:gd name="T58" fmla="*/ 102 w 201"/>
                <a:gd name="T59" fmla="*/ 28 h 201"/>
                <a:gd name="T60" fmla="*/ 96 w 201"/>
                <a:gd name="T61" fmla="*/ 25 h 201"/>
                <a:gd name="T62" fmla="*/ 90 w 201"/>
                <a:gd name="T63" fmla="*/ 21 h 201"/>
                <a:gd name="T64" fmla="*/ 83 w 201"/>
                <a:gd name="T65" fmla="*/ 19 h 201"/>
                <a:gd name="T66" fmla="*/ 76 w 201"/>
                <a:gd name="T67" fmla="*/ 16 h 201"/>
                <a:gd name="T68" fmla="*/ 71 w 201"/>
                <a:gd name="T69" fmla="*/ 13 h 201"/>
                <a:gd name="T70" fmla="*/ 64 w 201"/>
                <a:gd name="T71" fmla="*/ 11 h 201"/>
                <a:gd name="T72" fmla="*/ 56 w 201"/>
                <a:gd name="T73" fmla="*/ 9 h 201"/>
                <a:gd name="T74" fmla="*/ 49 w 201"/>
                <a:gd name="T75" fmla="*/ 7 h 201"/>
                <a:gd name="T76" fmla="*/ 42 w 201"/>
                <a:gd name="T77" fmla="*/ 6 h 201"/>
                <a:gd name="T78" fmla="*/ 36 w 201"/>
                <a:gd name="T79" fmla="*/ 3 h 201"/>
                <a:gd name="T80" fmla="*/ 29 w 201"/>
                <a:gd name="T81" fmla="*/ 2 h 201"/>
                <a:gd name="T82" fmla="*/ 21 w 201"/>
                <a:gd name="T83" fmla="*/ 1 h 201"/>
                <a:gd name="T84" fmla="*/ 14 w 201"/>
                <a:gd name="T85" fmla="*/ 1 h 201"/>
                <a:gd name="T86" fmla="*/ 6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1" y="194"/>
                  </a:lnTo>
                  <a:lnTo>
                    <a:pt x="200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4" y="152"/>
                  </a:lnTo>
                  <a:lnTo>
                    <a:pt x="193" y="145"/>
                  </a:lnTo>
                  <a:lnTo>
                    <a:pt x="191" y="138"/>
                  </a:lnTo>
                  <a:lnTo>
                    <a:pt x="189" y="132"/>
                  </a:lnTo>
                  <a:lnTo>
                    <a:pt x="185" y="125"/>
                  </a:lnTo>
                  <a:lnTo>
                    <a:pt x="183" y="118"/>
                  </a:lnTo>
                  <a:lnTo>
                    <a:pt x="180" y="111"/>
                  </a:lnTo>
                  <a:lnTo>
                    <a:pt x="176" y="106"/>
                  </a:lnTo>
                  <a:lnTo>
                    <a:pt x="173" y="99"/>
                  </a:lnTo>
                  <a:lnTo>
                    <a:pt x="168" y="93"/>
                  </a:lnTo>
                  <a:lnTo>
                    <a:pt x="165" y="87"/>
                  </a:lnTo>
                  <a:lnTo>
                    <a:pt x="161" y="81"/>
                  </a:lnTo>
                  <a:lnTo>
                    <a:pt x="156" y="75"/>
                  </a:lnTo>
                  <a:lnTo>
                    <a:pt x="152" y="70"/>
                  </a:lnTo>
                  <a:lnTo>
                    <a:pt x="147" y="64"/>
                  </a:lnTo>
                  <a:lnTo>
                    <a:pt x="141" y="60"/>
                  </a:lnTo>
                  <a:lnTo>
                    <a:pt x="137" y="54"/>
                  </a:lnTo>
                  <a:lnTo>
                    <a:pt x="131" y="49"/>
                  </a:lnTo>
                  <a:lnTo>
                    <a:pt x="126" y="45"/>
                  </a:lnTo>
                  <a:lnTo>
                    <a:pt x="120" y="40"/>
                  </a:lnTo>
                  <a:lnTo>
                    <a:pt x="114" y="36"/>
                  </a:lnTo>
                  <a:lnTo>
                    <a:pt x="109" y="33"/>
                  </a:lnTo>
                  <a:lnTo>
                    <a:pt x="102" y="28"/>
                  </a:lnTo>
                  <a:lnTo>
                    <a:pt x="96" y="25"/>
                  </a:lnTo>
                  <a:lnTo>
                    <a:pt x="90" y="21"/>
                  </a:lnTo>
                  <a:lnTo>
                    <a:pt x="83" y="19"/>
                  </a:lnTo>
                  <a:lnTo>
                    <a:pt x="76" y="16"/>
                  </a:lnTo>
                  <a:lnTo>
                    <a:pt x="71" y="13"/>
                  </a:lnTo>
                  <a:lnTo>
                    <a:pt x="64" y="11"/>
                  </a:lnTo>
                  <a:lnTo>
                    <a:pt x="56" y="9"/>
                  </a:lnTo>
                  <a:lnTo>
                    <a:pt x="49" y="7"/>
                  </a:lnTo>
                  <a:lnTo>
                    <a:pt x="42" y="6"/>
                  </a:lnTo>
                  <a:lnTo>
                    <a:pt x="36" y="3"/>
                  </a:lnTo>
                  <a:lnTo>
                    <a:pt x="29" y="2"/>
                  </a:lnTo>
                  <a:lnTo>
                    <a:pt x="21" y="1"/>
                  </a:lnTo>
                  <a:lnTo>
                    <a:pt x="14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88" name="Freeform 96"/>
            <p:cNvSpPr>
              <a:spLocks/>
            </p:cNvSpPr>
            <p:nvPr/>
          </p:nvSpPr>
          <p:spPr bwMode="auto">
            <a:xfrm>
              <a:off x="3087" y="3072"/>
              <a:ext cx="37" cy="39"/>
            </a:xfrm>
            <a:custGeom>
              <a:avLst/>
              <a:gdLst>
                <a:gd name="T0" fmla="*/ 0 w 202"/>
                <a:gd name="T1" fmla="*/ 201 h 201"/>
                <a:gd name="T2" fmla="*/ 7 w 202"/>
                <a:gd name="T3" fmla="*/ 201 h 201"/>
                <a:gd name="T4" fmla="*/ 15 w 202"/>
                <a:gd name="T5" fmla="*/ 201 h 201"/>
                <a:gd name="T6" fmla="*/ 22 w 202"/>
                <a:gd name="T7" fmla="*/ 200 h 201"/>
                <a:gd name="T8" fmla="*/ 30 w 202"/>
                <a:gd name="T9" fmla="*/ 199 h 201"/>
                <a:gd name="T10" fmla="*/ 36 w 202"/>
                <a:gd name="T11" fmla="*/ 198 h 201"/>
                <a:gd name="T12" fmla="*/ 43 w 202"/>
                <a:gd name="T13" fmla="*/ 197 h 201"/>
                <a:gd name="T14" fmla="*/ 50 w 202"/>
                <a:gd name="T15" fmla="*/ 196 h 201"/>
                <a:gd name="T16" fmla="*/ 57 w 202"/>
                <a:gd name="T17" fmla="*/ 193 h 201"/>
                <a:gd name="T18" fmla="*/ 65 w 202"/>
                <a:gd name="T19" fmla="*/ 191 h 201"/>
                <a:gd name="T20" fmla="*/ 71 w 202"/>
                <a:gd name="T21" fmla="*/ 189 h 201"/>
                <a:gd name="T22" fmla="*/ 77 w 202"/>
                <a:gd name="T23" fmla="*/ 186 h 201"/>
                <a:gd name="T24" fmla="*/ 84 w 202"/>
                <a:gd name="T25" fmla="*/ 183 h 201"/>
                <a:gd name="T26" fmla="*/ 91 w 202"/>
                <a:gd name="T27" fmla="*/ 180 h 201"/>
                <a:gd name="T28" fmla="*/ 97 w 202"/>
                <a:gd name="T29" fmla="*/ 177 h 201"/>
                <a:gd name="T30" fmla="*/ 103 w 202"/>
                <a:gd name="T31" fmla="*/ 173 h 201"/>
                <a:gd name="T32" fmla="*/ 110 w 202"/>
                <a:gd name="T33" fmla="*/ 170 h 201"/>
                <a:gd name="T34" fmla="*/ 115 w 202"/>
                <a:gd name="T35" fmla="*/ 165 h 201"/>
                <a:gd name="T36" fmla="*/ 121 w 202"/>
                <a:gd name="T37" fmla="*/ 161 h 201"/>
                <a:gd name="T38" fmla="*/ 127 w 202"/>
                <a:gd name="T39" fmla="*/ 158 h 201"/>
                <a:gd name="T40" fmla="*/ 132 w 202"/>
                <a:gd name="T41" fmla="*/ 152 h 201"/>
                <a:gd name="T42" fmla="*/ 138 w 202"/>
                <a:gd name="T43" fmla="*/ 147 h 201"/>
                <a:gd name="T44" fmla="*/ 142 w 202"/>
                <a:gd name="T45" fmla="*/ 143 h 201"/>
                <a:gd name="T46" fmla="*/ 148 w 202"/>
                <a:gd name="T47" fmla="*/ 137 h 201"/>
                <a:gd name="T48" fmla="*/ 152 w 202"/>
                <a:gd name="T49" fmla="*/ 132 h 201"/>
                <a:gd name="T50" fmla="*/ 157 w 202"/>
                <a:gd name="T51" fmla="*/ 126 h 201"/>
                <a:gd name="T52" fmla="*/ 161 w 202"/>
                <a:gd name="T53" fmla="*/ 120 h 201"/>
                <a:gd name="T54" fmla="*/ 166 w 202"/>
                <a:gd name="T55" fmla="*/ 115 h 201"/>
                <a:gd name="T56" fmla="*/ 169 w 202"/>
                <a:gd name="T57" fmla="*/ 109 h 201"/>
                <a:gd name="T58" fmla="*/ 174 w 202"/>
                <a:gd name="T59" fmla="*/ 104 h 201"/>
                <a:gd name="T60" fmla="*/ 177 w 202"/>
                <a:gd name="T61" fmla="*/ 97 h 201"/>
                <a:gd name="T62" fmla="*/ 181 w 202"/>
                <a:gd name="T63" fmla="*/ 90 h 201"/>
                <a:gd name="T64" fmla="*/ 184 w 202"/>
                <a:gd name="T65" fmla="*/ 84 h 201"/>
                <a:gd name="T66" fmla="*/ 186 w 202"/>
                <a:gd name="T67" fmla="*/ 78 h 201"/>
                <a:gd name="T68" fmla="*/ 190 w 202"/>
                <a:gd name="T69" fmla="*/ 71 h 201"/>
                <a:gd name="T70" fmla="*/ 192 w 202"/>
                <a:gd name="T71" fmla="*/ 64 h 201"/>
                <a:gd name="T72" fmla="*/ 194 w 202"/>
                <a:gd name="T73" fmla="*/ 57 h 201"/>
                <a:gd name="T74" fmla="*/ 195 w 202"/>
                <a:gd name="T75" fmla="*/ 51 h 201"/>
                <a:gd name="T76" fmla="*/ 197 w 202"/>
                <a:gd name="T77" fmla="*/ 43 h 201"/>
                <a:gd name="T78" fmla="*/ 199 w 202"/>
                <a:gd name="T79" fmla="*/ 36 h 201"/>
                <a:gd name="T80" fmla="*/ 200 w 202"/>
                <a:gd name="T81" fmla="*/ 29 h 201"/>
                <a:gd name="T82" fmla="*/ 201 w 202"/>
                <a:gd name="T83" fmla="*/ 21 h 201"/>
                <a:gd name="T84" fmla="*/ 201 w 202"/>
                <a:gd name="T85" fmla="*/ 15 h 201"/>
                <a:gd name="T86" fmla="*/ 202 w 202"/>
                <a:gd name="T87" fmla="*/ 8 h 201"/>
                <a:gd name="T88" fmla="*/ 202 w 202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201"/>
                  </a:moveTo>
                  <a:lnTo>
                    <a:pt x="7" y="201"/>
                  </a:lnTo>
                  <a:lnTo>
                    <a:pt x="15" y="201"/>
                  </a:lnTo>
                  <a:lnTo>
                    <a:pt x="22" y="200"/>
                  </a:lnTo>
                  <a:lnTo>
                    <a:pt x="30" y="199"/>
                  </a:lnTo>
                  <a:lnTo>
                    <a:pt x="36" y="198"/>
                  </a:lnTo>
                  <a:lnTo>
                    <a:pt x="43" y="197"/>
                  </a:lnTo>
                  <a:lnTo>
                    <a:pt x="50" y="196"/>
                  </a:lnTo>
                  <a:lnTo>
                    <a:pt x="57" y="193"/>
                  </a:lnTo>
                  <a:lnTo>
                    <a:pt x="65" y="191"/>
                  </a:lnTo>
                  <a:lnTo>
                    <a:pt x="71" y="189"/>
                  </a:lnTo>
                  <a:lnTo>
                    <a:pt x="77" y="186"/>
                  </a:lnTo>
                  <a:lnTo>
                    <a:pt x="84" y="183"/>
                  </a:lnTo>
                  <a:lnTo>
                    <a:pt x="91" y="180"/>
                  </a:lnTo>
                  <a:lnTo>
                    <a:pt x="97" y="177"/>
                  </a:lnTo>
                  <a:lnTo>
                    <a:pt x="103" y="173"/>
                  </a:lnTo>
                  <a:lnTo>
                    <a:pt x="110" y="170"/>
                  </a:lnTo>
                  <a:lnTo>
                    <a:pt x="115" y="165"/>
                  </a:lnTo>
                  <a:lnTo>
                    <a:pt x="121" y="161"/>
                  </a:lnTo>
                  <a:lnTo>
                    <a:pt x="127" y="158"/>
                  </a:lnTo>
                  <a:lnTo>
                    <a:pt x="132" y="152"/>
                  </a:lnTo>
                  <a:lnTo>
                    <a:pt x="138" y="147"/>
                  </a:lnTo>
                  <a:lnTo>
                    <a:pt x="142" y="143"/>
                  </a:lnTo>
                  <a:lnTo>
                    <a:pt x="148" y="137"/>
                  </a:lnTo>
                  <a:lnTo>
                    <a:pt x="152" y="132"/>
                  </a:lnTo>
                  <a:lnTo>
                    <a:pt x="157" y="126"/>
                  </a:lnTo>
                  <a:lnTo>
                    <a:pt x="161" y="120"/>
                  </a:lnTo>
                  <a:lnTo>
                    <a:pt x="166" y="115"/>
                  </a:lnTo>
                  <a:lnTo>
                    <a:pt x="169" y="109"/>
                  </a:lnTo>
                  <a:lnTo>
                    <a:pt x="174" y="104"/>
                  </a:lnTo>
                  <a:lnTo>
                    <a:pt x="177" y="97"/>
                  </a:lnTo>
                  <a:lnTo>
                    <a:pt x="181" y="90"/>
                  </a:lnTo>
                  <a:lnTo>
                    <a:pt x="184" y="84"/>
                  </a:lnTo>
                  <a:lnTo>
                    <a:pt x="186" y="78"/>
                  </a:lnTo>
                  <a:lnTo>
                    <a:pt x="190" y="71"/>
                  </a:lnTo>
                  <a:lnTo>
                    <a:pt x="192" y="64"/>
                  </a:lnTo>
                  <a:lnTo>
                    <a:pt x="194" y="57"/>
                  </a:lnTo>
                  <a:lnTo>
                    <a:pt x="195" y="51"/>
                  </a:lnTo>
                  <a:lnTo>
                    <a:pt x="197" y="43"/>
                  </a:lnTo>
                  <a:lnTo>
                    <a:pt x="199" y="36"/>
                  </a:lnTo>
                  <a:lnTo>
                    <a:pt x="200" y="29"/>
                  </a:lnTo>
                  <a:lnTo>
                    <a:pt x="201" y="21"/>
                  </a:lnTo>
                  <a:lnTo>
                    <a:pt x="201" y="15"/>
                  </a:lnTo>
                  <a:lnTo>
                    <a:pt x="202" y="8"/>
                  </a:lnTo>
                  <a:lnTo>
                    <a:pt x="20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89" name="Line 97"/>
            <p:cNvSpPr>
              <a:spLocks noChangeShapeType="1"/>
            </p:cNvSpPr>
            <p:nvPr/>
          </p:nvSpPr>
          <p:spPr bwMode="auto">
            <a:xfrm flipH="1">
              <a:off x="2971" y="3055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90" name="Freeform 98"/>
            <p:cNvSpPr>
              <a:spLocks/>
            </p:cNvSpPr>
            <p:nvPr/>
          </p:nvSpPr>
          <p:spPr bwMode="auto">
            <a:xfrm>
              <a:off x="2971" y="3090"/>
              <a:ext cx="38" cy="40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1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1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91" name="Line 99"/>
            <p:cNvSpPr>
              <a:spLocks noChangeShapeType="1"/>
            </p:cNvSpPr>
            <p:nvPr/>
          </p:nvSpPr>
          <p:spPr bwMode="auto">
            <a:xfrm>
              <a:off x="3044" y="3046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92" name="Freeform 100"/>
            <p:cNvSpPr>
              <a:spLocks/>
            </p:cNvSpPr>
            <p:nvPr/>
          </p:nvSpPr>
          <p:spPr bwMode="auto">
            <a:xfrm>
              <a:off x="3078" y="3081"/>
              <a:ext cx="39" cy="40"/>
            </a:xfrm>
            <a:custGeom>
              <a:avLst/>
              <a:gdLst>
                <a:gd name="T0" fmla="*/ 80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0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93" name="Freeform 101"/>
            <p:cNvSpPr>
              <a:spLocks/>
            </p:cNvSpPr>
            <p:nvPr/>
          </p:nvSpPr>
          <p:spPr bwMode="auto">
            <a:xfrm>
              <a:off x="2911" y="3139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94" name="Freeform 102"/>
            <p:cNvSpPr>
              <a:spLocks/>
            </p:cNvSpPr>
            <p:nvPr/>
          </p:nvSpPr>
          <p:spPr bwMode="auto">
            <a:xfrm>
              <a:off x="2908" y="3133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95" name="Freeform 103"/>
            <p:cNvSpPr>
              <a:spLocks/>
            </p:cNvSpPr>
            <p:nvPr/>
          </p:nvSpPr>
          <p:spPr bwMode="auto">
            <a:xfrm>
              <a:off x="3070" y="3139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296" name="Freeform 104"/>
            <p:cNvSpPr>
              <a:spLocks/>
            </p:cNvSpPr>
            <p:nvPr/>
          </p:nvSpPr>
          <p:spPr bwMode="auto">
            <a:xfrm>
              <a:off x="3076" y="3133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8297" name="Group 105"/>
          <p:cNvGrpSpPr>
            <a:grpSpLocks/>
          </p:cNvGrpSpPr>
          <p:nvPr/>
        </p:nvGrpSpPr>
        <p:grpSpPr bwMode="auto">
          <a:xfrm>
            <a:off x="6499225" y="2127250"/>
            <a:ext cx="188913" cy="255588"/>
            <a:chOff x="542" y="3104"/>
            <a:chExt cx="136" cy="194"/>
          </a:xfrm>
        </p:grpSpPr>
        <p:sp>
          <p:nvSpPr>
            <p:cNvPr id="648298" name="Freeform 106"/>
            <p:cNvSpPr>
              <a:spLocks/>
            </p:cNvSpPr>
            <p:nvPr/>
          </p:nvSpPr>
          <p:spPr bwMode="auto">
            <a:xfrm>
              <a:off x="628" y="3215"/>
              <a:ext cx="37" cy="39"/>
            </a:xfrm>
            <a:custGeom>
              <a:avLst/>
              <a:gdLst>
                <a:gd name="T0" fmla="*/ 201 w 201"/>
                <a:gd name="T1" fmla="*/ 201 h 201"/>
                <a:gd name="T2" fmla="*/ 201 w 201"/>
                <a:gd name="T3" fmla="*/ 194 h 201"/>
                <a:gd name="T4" fmla="*/ 200 w 201"/>
                <a:gd name="T5" fmla="*/ 187 h 201"/>
                <a:gd name="T6" fmla="*/ 200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7 w 201"/>
                <a:gd name="T13" fmla="*/ 159 h 201"/>
                <a:gd name="T14" fmla="*/ 194 w 201"/>
                <a:gd name="T15" fmla="*/ 152 h 201"/>
                <a:gd name="T16" fmla="*/ 193 w 201"/>
                <a:gd name="T17" fmla="*/ 145 h 201"/>
                <a:gd name="T18" fmla="*/ 191 w 201"/>
                <a:gd name="T19" fmla="*/ 138 h 201"/>
                <a:gd name="T20" fmla="*/ 189 w 201"/>
                <a:gd name="T21" fmla="*/ 132 h 201"/>
                <a:gd name="T22" fmla="*/ 185 w 201"/>
                <a:gd name="T23" fmla="*/ 125 h 201"/>
                <a:gd name="T24" fmla="*/ 183 w 201"/>
                <a:gd name="T25" fmla="*/ 118 h 201"/>
                <a:gd name="T26" fmla="*/ 180 w 201"/>
                <a:gd name="T27" fmla="*/ 111 h 201"/>
                <a:gd name="T28" fmla="*/ 176 w 201"/>
                <a:gd name="T29" fmla="*/ 106 h 201"/>
                <a:gd name="T30" fmla="*/ 173 w 201"/>
                <a:gd name="T31" fmla="*/ 99 h 201"/>
                <a:gd name="T32" fmla="*/ 168 w 201"/>
                <a:gd name="T33" fmla="*/ 93 h 201"/>
                <a:gd name="T34" fmla="*/ 165 w 201"/>
                <a:gd name="T35" fmla="*/ 87 h 201"/>
                <a:gd name="T36" fmla="*/ 161 w 201"/>
                <a:gd name="T37" fmla="*/ 81 h 201"/>
                <a:gd name="T38" fmla="*/ 156 w 201"/>
                <a:gd name="T39" fmla="*/ 75 h 201"/>
                <a:gd name="T40" fmla="*/ 152 w 201"/>
                <a:gd name="T41" fmla="*/ 70 h 201"/>
                <a:gd name="T42" fmla="*/ 147 w 201"/>
                <a:gd name="T43" fmla="*/ 64 h 201"/>
                <a:gd name="T44" fmla="*/ 141 w 201"/>
                <a:gd name="T45" fmla="*/ 60 h 201"/>
                <a:gd name="T46" fmla="*/ 137 w 201"/>
                <a:gd name="T47" fmla="*/ 54 h 201"/>
                <a:gd name="T48" fmla="*/ 131 w 201"/>
                <a:gd name="T49" fmla="*/ 49 h 201"/>
                <a:gd name="T50" fmla="*/ 126 w 201"/>
                <a:gd name="T51" fmla="*/ 45 h 201"/>
                <a:gd name="T52" fmla="*/ 120 w 201"/>
                <a:gd name="T53" fmla="*/ 40 h 201"/>
                <a:gd name="T54" fmla="*/ 114 w 201"/>
                <a:gd name="T55" fmla="*/ 36 h 201"/>
                <a:gd name="T56" fmla="*/ 109 w 201"/>
                <a:gd name="T57" fmla="*/ 33 h 201"/>
                <a:gd name="T58" fmla="*/ 102 w 201"/>
                <a:gd name="T59" fmla="*/ 28 h 201"/>
                <a:gd name="T60" fmla="*/ 96 w 201"/>
                <a:gd name="T61" fmla="*/ 25 h 201"/>
                <a:gd name="T62" fmla="*/ 90 w 201"/>
                <a:gd name="T63" fmla="*/ 21 h 201"/>
                <a:gd name="T64" fmla="*/ 83 w 201"/>
                <a:gd name="T65" fmla="*/ 19 h 201"/>
                <a:gd name="T66" fmla="*/ 76 w 201"/>
                <a:gd name="T67" fmla="*/ 16 h 201"/>
                <a:gd name="T68" fmla="*/ 71 w 201"/>
                <a:gd name="T69" fmla="*/ 13 h 201"/>
                <a:gd name="T70" fmla="*/ 64 w 201"/>
                <a:gd name="T71" fmla="*/ 11 h 201"/>
                <a:gd name="T72" fmla="*/ 56 w 201"/>
                <a:gd name="T73" fmla="*/ 9 h 201"/>
                <a:gd name="T74" fmla="*/ 49 w 201"/>
                <a:gd name="T75" fmla="*/ 7 h 201"/>
                <a:gd name="T76" fmla="*/ 42 w 201"/>
                <a:gd name="T77" fmla="*/ 6 h 201"/>
                <a:gd name="T78" fmla="*/ 36 w 201"/>
                <a:gd name="T79" fmla="*/ 3 h 201"/>
                <a:gd name="T80" fmla="*/ 29 w 201"/>
                <a:gd name="T81" fmla="*/ 2 h 201"/>
                <a:gd name="T82" fmla="*/ 21 w 201"/>
                <a:gd name="T83" fmla="*/ 1 h 201"/>
                <a:gd name="T84" fmla="*/ 14 w 201"/>
                <a:gd name="T85" fmla="*/ 1 h 201"/>
                <a:gd name="T86" fmla="*/ 6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1" y="194"/>
                  </a:lnTo>
                  <a:lnTo>
                    <a:pt x="200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4" y="152"/>
                  </a:lnTo>
                  <a:lnTo>
                    <a:pt x="193" y="145"/>
                  </a:lnTo>
                  <a:lnTo>
                    <a:pt x="191" y="138"/>
                  </a:lnTo>
                  <a:lnTo>
                    <a:pt x="189" y="132"/>
                  </a:lnTo>
                  <a:lnTo>
                    <a:pt x="185" y="125"/>
                  </a:lnTo>
                  <a:lnTo>
                    <a:pt x="183" y="118"/>
                  </a:lnTo>
                  <a:lnTo>
                    <a:pt x="180" y="111"/>
                  </a:lnTo>
                  <a:lnTo>
                    <a:pt x="176" y="106"/>
                  </a:lnTo>
                  <a:lnTo>
                    <a:pt x="173" y="99"/>
                  </a:lnTo>
                  <a:lnTo>
                    <a:pt x="168" y="93"/>
                  </a:lnTo>
                  <a:lnTo>
                    <a:pt x="165" y="87"/>
                  </a:lnTo>
                  <a:lnTo>
                    <a:pt x="161" y="81"/>
                  </a:lnTo>
                  <a:lnTo>
                    <a:pt x="156" y="75"/>
                  </a:lnTo>
                  <a:lnTo>
                    <a:pt x="152" y="70"/>
                  </a:lnTo>
                  <a:lnTo>
                    <a:pt x="147" y="64"/>
                  </a:lnTo>
                  <a:lnTo>
                    <a:pt x="141" y="60"/>
                  </a:lnTo>
                  <a:lnTo>
                    <a:pt x="137" y="54"/>
                  </a:lnTo>
                  <a:lnTo>
                    <a:pt x="131" y="49"/>
                  </a:lnTo>
                  <a:lnTo>
                    <a:pt x="126" y="45"/>
                  </a:lnTo>
                  <a:lnTo>
                    <a:pt x="120" y="40"/>
                  </a:lnTo>
                  <a:lnTo>
                    <a:pt x="114" y="36"/>
                  </a:lnTo>
                  <a:lnTo>
                    <a:pt x="109" y="33"/>
                  </a:lnTo>
                  <a:lnTo>
                    <a:pt x="102" y="28"/>
                  </a:lnTo>
                  <a:lnTo>
                    <a:pt x="96" y="25"/>
                  </a:lnTo>
                  <a:lnTo>
                    <a:pt x="90" y="21"/>
                  </a:lnTo>
                  <a:lnTo>
                    <a:pt x="83" y="19"/>
                  </a:lnTo>
                  <a:lnTo>
                    <a:pt x="76" y="16"/>
                  </a:lnTo>
                  <a:lnTo>
                    <a:pt x="71" y="13"/>
                  </a:lnTo>
                  <a:lnTo>
                    <a:pt x="64" y="11"/>
                  </a:lnTo>
                  <a:lnTo>
                    <a:pt x="56" y="9"/>
                  </a:lnTo>
                  <a:lnTo>
                    <a:pt x="49" y="7"/>
                  </a:lnTo>
                  <a:lnTo>
                    <a:pt x="42" y="6"/>
                  </a:lnTo>
                  <a:lnTo>
                    <a:pt x="36" y="3"/>
                  </a:lnTo>
                  <a:lnTo>
                    <a:pt x="29" y="2"/>
                  </a:lnTo>
                  <a:lnTo>
                    <a:pt x="21" y="1"/>
                  </a:lnTo>
                  <a:lnTo>
                    <a:pt x="14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99" name="Line 107"/>
            <p:cNvSpPr>
              <a:spLocks noChangeShapeType="1"/>
            </p:cNvSpPr>
            <p:nvPr/>
          </p:nvSpPr>
          <p:spPr bwMode="auto">
            <a:xfrm flipH="1">
              <a:off x="605" y="3104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300" name="Freeform 108"/>
            <p:cNvSpPr>
              <a:spLocks/>
            </p:cNvSpPr>
            <p:nvPr/>
          </p:nvSpPr>
          <p:spPr bwMode="auto">
            <a:xfrm>
              <a:off x="605" y="3139"/>
              <a:ext cx="38" cy="40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1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1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301" name="Freeform 109"/>
            <p:cNvSpPr>
              <a:spLocks/>
            </p:cNvSpPr>
            <p:nvPr/>
          </p:nvSpPr>
          <p:spPr bwMode="auto">
            <a:xfrm>
              <a:off x="545" y="3188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302" name="Freeform 110"/>
            <p:cNvSpPr>
              <a:spLocks/>
            </p:cNvSpPr>
            <p:nvPr/>
          </p:nvSpPr>
          <p:spPr bwMode="auto">
            <a:xfrm>
              <a:off x="542" y="3182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8303" name="Group 111"/>
          <p:cNvGrpSpPr>
            <a:grpSpLocks/>
          </p:cNvGrpSpPr>
          <p:nvPr/>
        </p:nvGrpSpPr>
        <p:grpSpPr bwMode="auto">
          <a:xfrm>
            <a:off x="2439988" y="2112963"/>
            <a:ext cx="192087" cy="268287"/>
            <a:chOff x="1203" y="3011"/>
            <a:chExt cx="139" cy="203"/>
          </a:xfrm>
        </p:grpSpPr>
        <p:sp>
          <p:nvSpPr>
            <p:cNvPr id="648304" name="Freeform 112"/>
            <p:cNvSpPr>
              <a:spLocks/>
            </p:cNvSpPr>
            <p:nvPr/>
          </p:nvSpPr>
          <p:spPr bwMode="auto">
            <a:xfrm>
              <a:off x="1216" y="3131"/>
              <a:ext cx="37" cy="39"/>
            </a:xfrm>
            <a:custGeom>
              <a:avLst/>
              <a:gdLst>
                <a:gd name="T0" fmla="*/ 201 w 201"/>
                <a:gd name="T1" fmla="*/ 0 h 201"/>
                <a:gd name="T2" fmla="*/ 193 w 201"/>
                <a:gd name="T3" fmla="*/ 1 h 201"/>
                <a:gd name="T4" fmla="*/ 187 w 201"/>
                <a:gd name="T5" fmla="*/ 1 h 201"/>
                <a:gd name="T6" fmla="*/ 179 w 201"/>
                <a:gd name="T7" fmla="*/ 1 h 201"/>
                <a:gd name="T8" fmla="*/ 172 w 201"/>
                <a:gd name="T9" fmla="*/ 2 h 201"/>
                <a:gd name="T10" fmla="*/ 165 w 201"/>
                <a:gd name="T11" fmla="*/ 3 h 201"/>
                <a:gd name="T12" fmla="*/ 158 w 201"/>
                <a:gd name="T13" fmla="*/ 6 h 201"/>
                <a:gd name="T14" fmla="*/ 151 w 201"/>
                <a:gd name="T15" fmla="*/ 7 h 201"/>
                <a:gd name="T16" fmla="*/ 144 w 201"/>
                <a:gd name="T17" fmla="*/ 9 h 201"/>
                <a:gd name="T18" fmla="*/ 137 w 201"/>
                <a:gd name="T19" fmla="*/ 11 h 201"/>
                <a:gd name="T20" fmla="*/ 130 w 201"/>
                <a:gd name="T21" fmla="*/ 13 h 201"/>
                <a:gd name="T22" fmla="*/ 124 w 201"/>
                <a:gd name="T23" fmla="*/ 16 h 201"/>
                <a:gd name="T24" fmla="*/ 117 w 201"/>
                <a:gd name="T25" fmla="*/ 19 h 201"/>
                <a:gd name="T26" fmla="*/ 111 w 201"/>
                <a:gd name="T27" fmla="*/ 21 h 201"/>
                <a:gd name="T28" fmla="*/ 104 w 201"/>
                <a:gd name="T29" fmla="*/ 25 h 201"/>
                <a:gd name="T30" fmla="*/ 98 w 201"/>
                <a:gd name="T31" fmla="*/ 28 h 201"/>
                <a:gd name="T32" fmla="*/ 92 w 201"/>
                <a:gd name="T33" fmla="*/ 33 h 201"/>
                <a:gd name="T34" fmla="*/ 86 w 201"/>
                <a:gd name="T35" fmla="*/ 36 h 201"/>
                <a:gd name="T36" fmla="*/ 80 w 201"/>
                <a:gd name="T37" fmla="*/ 40 h 201"/>
                <a:gd name="T38" fmla="*/ 74 w 201"/>
                <a:gd name="T39" fmla="*/ 45 h 201"/>
                <a:gd name="T40" fmla="*/ 68 w 201"/>
                <a:gd name="T41" fmla="*/ 49 h 201"/>
                <a:gd name="T42" fmla="*/ 64 w 201"/>
                <a:gd name="T43" fmla="*/ 54 h 201"/>
                <a:gd name="T44" fmla="*/ 58 w 201"/>
                <a:gd name="T45" fmla="*/ 60 h 201"/>
                <a:gd name="T46" fmla="*/ 54 w 201"/>
                <a:gd name="T47" fmla="*/ 64 h 201"/>
                <a:gd name="T48" fmla="*/ 48 w 201"/>
                <a:gd name="T49" fmla="*/ 70 h 201"/>
                <a:gd name="T50" fmla="*/ 44 w 201"/>
                <a:gd name="T51" fmla="*/ 75 h 201"/>
                <a:gd name="T52" fmla="*/ 39 w 201"/>
                <a:gd name="T53" fmla="*/ 81 h 201"/>
                <a:gd name="T54" fmla="*/ 36 w 201"/>
                <a:gd name="T55" fmla="*/ 87 h 201"/>
                <a:gd name="T56" fmla="*/ 31 w 201"/>
                <a:gd name="T57" fmla="*/ 93 h 201"/>
                <a:gd name="T58" fmla="*/ 28 w 201"/>
                <a:gd name="T59" fmla="*/ 99 h 201"/>
                <a:gd name="T60" fmla="*/ 25 w 201"/>
                <a:gd name="T61" fmla="*/ 106 h 201"/>
                <a:gd name="T62" fmla="*/ 21 w 201"/>
                <a:gd name="T63" fmla="*/ 111 h 201"/>
                <a:gd name="T64" fmla="*/ 18 w 201"/>
                <a:gd name="T65" fmla="*/ 118 h 201"/>
                <a:gd name="T66" fmla="*/ 14 w 201"/>
                <a:gd name="T67" fmla="*/ 125 h 201"/>
                <a:gd name="T68" fmla="*/ 12 w 201"/>
                <a:gd name="T69" fmla="*/ 132 h 201"/>
                <a:gd name="T70" fmla="*/ 10 w 201"/>
                <a:gd name="T71" fmla="*/ 138 h 201"/>
                <a:gd name="T72" fmla="*/ 8 w 201"/>
                <a:gd name="T73" fmla="*/ 145 h 201"/>
                <a:gd name="T74" fmla="*/ 5 w 201"/>
                <a:gd name="T75" fmla="*/ 152 h 201"/>
                <a:gd name="T76" fmla="*/ 4 w 201"/>
                <a:gd name="T77" fmla="*/ 159 h 201"/>
                <a:gd name="T78" fmla="*/ 3 w 201"/>
                <a:gd name="T79" fmla="*/ 165 h 201"/>
                <a:gd name="T80" fmla="*/ 2 w 201"/>
                <a:gd name="T81" fmla="*/ 173 h 201"/>
                <a:gd name="T82" fmla="*/ 1 w 201"/>
                <a:gd name="T83" fmla="*/ 180 h 201"/>
                <a:gd name="T84" fmla="*/ 0 w 201"/>
                <a:gd name="T85" fmla="*/ 187 h 201"/>
                <a:gd name="T86" fmla="*/ 0 w 201"/>
                <a:gd name="T87" fmla="*/ 194 h 201"/>
                <a:gd name="T88" fmla="*/ 0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0"/>
                  </a:moveTo>
                  <a:lnTo>
                    <a:pt x="193" y="1"/>
                  </a:lnTo>
                  <a:lnTo>
                    <a:pt x="187" y="1"/>
                  </a:lnTo>
                  <a:lnTo>
                    <a:pt x="179" y="1"/>
                  </a:lnTo>
                  <a:lnTo>
                    <a:pt x="172" y="2"/>
                  </a:lnTo>
                  <a:lnTo>
                    <a:pt x="165" y="3"/>
                  </a:lnTo>
                  <a:lnTo>
                    <a:pt x="158" y="6"/>
                  </a:lnTo>
                  <a:lnTo>
                    <a:pt x="151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0" y="13"/>
                  </a:lnTo>
                  <a:lnTo>
                    <a:pt x="124" y="16"/>
                  </a:lnTo>
                  <a:lnTo>
                    <a:pt x="117" y="19"/>
                  </a:lnTo>
                  <a:lnTo>
                    <a:pt x="111" y="21"/>
                  </a:lnTo>
                  <a:lnTo>
                    <a:pt x="104" y="25"/>
                  </a:lnTo>
                  <a:lnTo>
                    <a:pt x="98" y="28"/>
                  </a:lnTo>
                  <a:lnTo>
                    <a:pt x="92" y="33"/>
                  </a:lnTo>
                  <a:lnTo>
                    <a:pt x="86" y="36"/>
                  </a:lnTo>
                  <a:lnTo>
                    <a:pt x="80" y="40"/>
                  </a:lnTo>
                  <a:lnTo>
                    <a:pt x="74" y="45"/>
                  </a:lnTo>
                  <a:lnTo>
                    <a:pt x="68" y="49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8" y="70"/>
                  </a:lnTo>
                  <a:lnTo>
                    <a:pt x="44" y="75"/>
                  </a:lnTo>
                  <a:lnTo>
                    <a:pt x="39" y="81"/>
                  </a:lnTo>
                  <a:lnTo>
                    <a:pt x="36" y="87"/>
                  </a:lnTo>
                  <a:lnTo>
                    <a:pt x="31" y="93"/>
                  </a:lnTo>
                  <a:lnTo>
                    <a:pt x="28" y="99"/>
                  </a:lnTo>
                  <a:lnTo>
                    <a:pt x="25" y="106"/>
                  </a:lnTo>
                  <a:lnTo>
                    <a:pt x="21" y="111"/>
                  </a:lnTo>
                  <a:lnTo>
                    <a:pt x="18" y="118"/>
                  </a:lnTo>
                  <a:lnTo>
                    <a:pt x="14" y="125"/>
                  </a:lnTo>
                  <a:lnTo>
                    <a:pt x="12" y="132"/>
                  </a:lnTo>
                  <a:lnTo>
                    <a:pt x="10" y="138"/>
                  </a:lnTo>
                  <a:lnTo>
                    <a:pt x="8" y="145"/>
                  </a:lnTo>
                  <a:lnTo>
                    <a:pt x="5" y="152"/>
                  </a:lnTo>
                  <a:lnTo>
                    <a:pt x="4" y="159"/>
                  </a:lnTo>
                  <a:lnTo>
                    <a:pt x="3" y="165"/>
                  </a:lnTo>
                  <a:lnTo>
                    <a:pt x="2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305" name="Freeform 113"/>
            <p:cNvSpPr>
              <a:spLocks/>
            </p:cNvSpPr>
            <p:nvPr/>
          </p:nvSpPr>
          <p:spPr bwMode="auto">
            <a:xfrm>
              <a:off x="1246" y="3037"/>
              <a:ext cx="37" cy="39"/>
            </a:xfrm>
            <a:custGeom>
              <a:avLst/>
              <a:gdLst>
                <a:gd name="T0" fmla="*/ 0 w 202"/>
                <a:gd name="T1" fmla="*/ 201 h 201"/>
                <a:gd name="T2" fmla="*/ 7 w 202"/>
                <a:gd name="T3" fmla="*/ 201 h 201"/>
                <a:gd name="T4" fmla="*/ 15 w 202"/>
                <a:gd name="T5" fmla="*/ 201 h 201"/>
                <a:gd name="T6" fmla="*/ 22 w 202"/>
                <a:gd name="T7" fmla="*/ 200 h 201"/>
                <a:gd name="T8" fmla="*/ 30 w 202"/>
                <a:gd name="T9" fmla="*/ 199 h 201"/>
                <a:gd name="T10" fmla="*/ 36 w 202"/>
                <a:gd name="T11" fmla="*/ 198 h 201"/>
                <a:gd name="T12" fmla="*/ 43 w 202"/>
                <a:gd name="T13" fmla="*/ 197 h 201"/>
                <a:gd name="T14" fmla="*/ 50 w 202"/>
                <a:gd name="T15" fmla="*/ 196 h 201"/>
                <a:gd name="T16" fmla="*/ 57 w 202"/>
                <a:gd name="T17" fmla="*/ 193 h 201"/>
                <a:gd name="T18" fmla="*/ 65 w 202"/>
                <a:gd name="T19" fmla="*/ 191 h 201"/>
                <a:gd name="T20" fmla="*/ 71 w 202"/>
                <a:gd name="T21" fmla="*/ 189 h 201"/>
                <a:gd name="T22" fmla="*/ 77 w 202"/>
                <a:gd name="T23" fmla="*/ 186 h 201"/>
                <a:gd name="T24" fmla="*/ 84 w 202"/>
                <a:gd name="T25" fmla="*/ 183 h 201"/>
                <a:gd name="T26" fmla="*/ 91 w 202"/>
                <a:gd name="T27" fmla="*/ 180 h 201"/>
                <a:gd name="T28" fmla="*/ 97 w 202"/>
                <a:gd name="T29" fmla="*/ 177 h 201"/>
                <a:gd name="T30" fmla="*/ 103 w 202"/>
                <a:gd name="T31" fmla="*/ 173 h 201"/>
                <a:gd name="T32" fmla="*/ 110 w 202"/>
                <a:gd name="T33" fmla="*/ 170 h 201"/>
                <a:gd name="T34" fmla="*/ 115 w 202"/>
                <a:gd name="T35" fmla="*/ 165 h 201"/>
                <a:gd name="T36" fmla="*/ 121 w 202"/>
                <a:gd name="T37" fmla="*/ 161 h 201"/>
                <a:gd name="T38" fmla="*/ 127 w 202"/>
                <a:gd name="T39" fmla="*/ 158 h 201"/>
                <a:gd name="T40" fmla="*/ 132 w 202"/>
                <a:gd name="T41" fmla="*/ 152 h 201"/>
                <a:gd name="T42" fmla="*/ 138 w 202"/>
                <a:gd name="T43" fmla="*/ 147 h 201"/>
                <a:gd name="T44" fmla="*/ 142 w 202"/>
                <a:gd name="T45" fmla="*/ 143 h 201"/>
                <a:gd name="T46" fmla="*/ 148 w 202"/>
                <a:gd name="T47" fmla="*/ 137 h 201"/>
                <a:gd name="T48" fmla="*/ 152 w 202"/>
                <a:gd name="T49" fmla="*/ 132 h 201"/>
                <a:gd name="T50" fmla="*/ 157 w 202"/>
                <a:gd name="T51" fmla="*/ 126 h 201"/>
                <a:gd name="T52" fmla="*/ 161 w 202"/>
                <a:gd name="T53" fmla="*/ 120 h 201"/>
                <a:gd name="T54" fmla="*/ 166 w 202"/>
                <a:gd name="T55" fmla="*/ 115 h 201"/>
                <a:gd name="T56" fmla="*/ 169 w 202"/>
                <a:gd name="T57" fmla="*/ 109 h 201"/>
                <a:gd name="T58" fmla="*/ 174 w 202"/>
                <a:gd name="T59" fmla="*/ 104 h 201"/>
                <a:gd name="T60" fmla="*/ 177 w 202"/>
                <a:gd name="T61" fmla="*/ 97 h 201"/>
                <a:gd name="T62" fmla="*/ 181 w 202"/>
                <a:gd name="T63" fmla="*/ 90 h 201"/>
                <a:gd name="T64" fmla="*/ 184 w 202"/>
                <a:gd name="T65" fmla="*/ 84 h 201"/>
                <a:gd name="T66" fmla="*/ 186 w 202"/>
                <a:gd name="T67" fmla="*/ 78 h 201"/>
                <a:gd name="T68" fmla="*/ 190 w 202"/>
                <a:gd name="T69" fmla="*/ 71 h 201"/>
                <a:gd name="T70" fmla="*/ 192 w 202"/>
                <a:gd name="T71" fmla="*/ 64 h 201"/>
                <a:gd name="T72" fmla="*/ 194 w 202"/>
                <a:gd name="T73" fmla="*/ 57 h 201"/>
                <a:gd name="T74" fmla="*/ 195 w 202"/>
                <a:gd name="T75" fmla="*/ 51 h 201"/>
                <a:gd name="T76" fmla="*/ 197 w 202"/>
                <a:gd name="T77" fmla="*/ 43 h 201"/>
                <a:gd name="T78" fmla="*/ 199 w 202"/>
                <a:gd name="T79" fmla="*/ 36 h 201"/>
                <a:gd name="T80" fmla="*/ 200 w 202"/>
                <a:gd name="T81" fmla="*/ 29 h 201"/>
                <a:gd name="T82" fmla="*/ 201 w 202"/>
                <a:gd name="T83" fmla="*/ 21 h 201"/>
                <a:gd name="T84" fmla="*/ 201 w 202"/>
                <a:gd name="T85" fmla="*/ 15 h 201"/>
                <a:gd name="T86" fmla="*/ 202 w 202"/>
                <a:gd name="T87" fmla="*/ 8 h 201"/>
                <a:gd name="T88" fmla="*/ 202 w 202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201"/>
                  </a:moveTo>
                  <a:lnTo>
                    <a:pt x="7" y="201"/>
                  </a:lnTo>
                  <a:lnTo>
                    <a:pt x="15" y="201"/>
                  </a:lnTo>
                  <a:lnTo>
                    <a:pt x="22" y="200"/>
                  </a:lnTo>
                  <a:lnTo>
                    <a:pt x="30" y="199"/>
                  </a:lnTo>
                  <a:lnTo>
                    <a:pt x="36" y="198"/>
                  </a:lnTo>
                  <a:lnTo>
                    <a:pt x="43" y="197"/>
                  </a:lnTo>
                  <a:lnTo>
                    <a:pt x="50" y="196"/>
                  </a:lnTo>
                  <a:lnTo>
                    <a:pt x="57" y="193"/>
                  </a:lnTo>
                  <a:lnTo>
                    <a:pt x="65" y="191"/>
                  </a:lnTo>
                  <a:lnTo>
                    <a:pt x="71" y="189"/>
                  </a:lnTo>
                  <a:lnTo>
                    <a:pt x="77" y="186"/>
                  </a:lnTo>
                  <a:lnTo>
                    <a:pt x="84" y="183"/>
                  </a:lnTo>
                  <a:lnTo>
                    <a:pt x="91" y="180"/>
                  </a:lnTo>
                  <a:lnTo>
                    <a:pt x="97" y="177"/>
                  </a:lnTo>
                  <a:lnTo>
                    <a:pt x="103" y="173"/>
                  </a:lnTo>
                  <a:lnTo>
                    <a:pt x="110" y="170"/>
                  </a:lnTo>
                  <a:lnTo>
                    <a:pt x="115" y="165"/>
                  </a:lnTo>
                  <a:lnTo>
                    <a:pt x="121" y="161"/>
                  </a:lnTo>
                  <a:lnTo>
                    <a:pt x="127" y="158"/>
                  </a:lnTo>
                  <a:lnTo>
                    <a:pt x="132" y="152"/>
                  </a:lnTo>
                  <a:lnTo>
                    <a:pt x="138" y="147"/>
                  </a:lnTo>
                  <a:lnTo>
                    <a:pt x="142" y="143"/>
                  </a:lnTo>
                  <a:lnTo>
                    <a:pt x="148" y="137"/>
                  </a:lnTo>
                  <a:lnTo>
                    <a:pt x="152" y="132"/>
                  </a:lnTo>
                  <a:lnTo>
                    <a:pt x="157" y="126"/>
                  </a:lnTo>
                  <a:lnTo>
                    <a:pt x="161" y="120"/>
                  </a:lnTo>
                  <a:lnTo>
                    <a:pt x="166" y="115"/>
                  </a:lnTo>
                  <a:lnTo>
                    <a:pt x="169" y="109"/>
                  </a:lnTo>
                  <a:lnTo>
                    <a:pt x="174" y="104"/>
                  </a:lnTo>
                  <a:lnTo>
                    <a:pt x="177" y="97"/>
                  </a:lnTo>
                  <a:lnTo>
                    <a:pt x="181" y="90"/>
                  </a:lnTo>
                  <a:lnTo>
                    <a:pt x="184" y="84"/>
                  </a:lnTo>
                  <a:lnTo>
                    <a:pt x="186" y="78"/>
                  </a:lnTo>
                  <a:lnTo>
                    <a:pt x="190" y="71"/>
                  </a:lnTo>
                  <a:lnTo>
                    <a:pt x="192" y="64"/>
                  </a:lnTo>
                  <a:lnTo>
                    <a:pt x="194" y="57"/>
                  </a:lnTo>
                  <a:lnTo>
                    <a:pt x="195" y="51"/>
                  </a:lnTo>
                  <a:lnTo>
                    <a:pt x="197" y="43"/>
                  </a:lnTo>
                  <a:lnTo>
                    <a:pt x="199" y="36"/>
                  </a:lnTo>
                  <a:lnTo>
                    <a:pt x="200" y="29"/>
                  </a:lnTo>
                  <a:lnTo>
                    <a:pt x="201" y="21"/>
                  </a:lnTo>
                  <a:lnTo>
                    <a:pt x="201" y="15"/>
                  </a:lnTo>
                  <a:lnTo>
                    <a:pt x="202" y="8"/>
                  </a:lnTo>
                  <a:lnTo>
                    <a:pt x="20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306" name="Line 114"/>
            <p:cNvSpPr>
              <a:spLocks noChangeShapeType="1"/>
            </p:cNvSpPr>
            <p:nvPr/>
          </p:nvSpPr>
          <p:spPr bwMode="auto">
            <a:xfrm>
              <a:off x="1203" y="3011"/>
              <a:ext cx="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307" name="Freeform 115"/>
            <p:cNvSpPr>
              <a:spLocks/>
            </p:cNvSpPr>
            <p:nvPr/>
          </p:nvSpPr>
          <p:spPr bwMode="auto">
            <a:xfrm>
              <a:off x="1237" y="3046"/>
              <a:ext cx="39" cy="40"/>
            </a:xfrm>
            <a:custGeom>
              <a:avLst/>
              <a:gdLst>
                <a:gd name="T0" fmla="*/ 80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0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308" name="Freeform 116"/>
            <p:cNvSpPr>
              <a:spLocks/>
            </p:cNvSpPr>
            <p:nvPr/>
          </p:nvSpPr>
          <p:spPr bwMode="auto">
            <a:xfrm>
              <a:off x="1229" y="3104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309" name="Freeform 117"/>
            <p:cNvSpPr>
              <a:spLocks/>
            </p:cNvSpPr>
            <p:nvPr/>
          </p:nvSpPr>
          <p:spPr bwMode="auto">
            <a:xfrm>
              <a:off x="1235" y="3098"/>
              <a:ext cx="107" cy="110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A1A0-D17B-4CB9-9E9E-4A57CA96E097}" type="slidenum">
              <a:rPr lang="en-US"/>
              <a:pPr/>
              <a:t>2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I/O-Model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8838" y="1681163"/>
            <a:ext cx="5303837" cy="4800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chemeClr val="accent2"/>
                </a:solidFill>
              </a:rPr>
              <a:t>Parameters</a:t>
            </a:r>
          </a:p>
          <a:p>
            <a:pPr>
              <a:buClr>
                <a:schemeClr val="tx2"/>
              </a:buClr>
              <a:buFontTx/>
              <a:buNone/>
            </a:pPr>
            <a:r>
              <a:rPr lang="en-US" i="1"/>
              <a:t>	N</a:t>
            </a:r>
            <a:r>
              <a:rPr lang="en-US"/>
              <a:t> = # elements in problem instance</a:t>
            </a:r>
          </a:p>
          <a:p>
            <a:pPr>
              <a:buClr>
                <a:schemeClr val="tx2"/>
              </a:buClr>
              <a:buFontTx/>
              <a:buNone/>
            </a:pPr>
            <a:r>
              <a:rPr lang="en-US" i="1"/>
              <a:t>	B</a:t>
            </a:r>
            <a:r>
              <a:rPr lang="en-US"/>
              <a:t> = # elements that fits in disk block</a:t>
            </a:r>
          </a:p>
          <a:p>
            <a:pPr>
              <a:buClr>
                <a:schemeClr val="tx2"/>
              </a:buClr>
              <a:buFontTx/>
              <a:buNone/>
            </a:pPr>
            <a:r>
              <a:rPr lang="en-US" i="1"/>
              <a:t>	M</a:t>
            </a:r>
            <a:r>
              <a:rPr lang="en-US"/>
              <a:t> = # elements that fits in main memory</a:t>
            </a:r>
          </a:p>
          <a:p>
            <a:pPr>
              <a:buClr>
                <a:schemeClr val="tx2"/>
              </a:buClr>
            </a:pPr>
            <a:endParaRPr lang="en-US"/>
          </a:p>
          <a:p>
            <a:pPr>
              <a:buClr>
                <a:schemeClr val="tx2"/>
              </a:buClr>
              <a:buFontTx/>
              <a:buNone/>
            </a:pPr>
            <a:r>
              <a:rPr lang="en-US" i="1"/>
              <a:t>	T = # </a:t>
            </a:r>
            <a:r>
              <a:rPr lang="en-US"/>
              <a:t>output size in searching problem</a:t>
            </a:r>
          </a:p>
          <a:p>
            <a:pPr>
              <a:buClr>
                <a:schemeClr val="tx2"/>
              </a:buClr>
              <a:buFontTx/>
              <a:buNone/>
            </a:pPr>
            <a:endParaRPr lang="en-US"/>
          </a:p>
          <a:p>
            <a:pPr>
              <a:buClr>
                <a:schemeClr val="tx2"/>
              </a:buClr>
            </a:pPr>
            <a:r>
              <a:rPr lang="en-US"/>
              <a:t>We often assume that </a:t>
            </a:r>
            <a:r>
              <a:rPr lang="en-US" i="1"/>
              <a:t>M&gt;B</a:t>
            </a:r>
            <a:r>
              <a:rPr lang="en-US" i="1" baseline="30000"/>
              <a:t>2</a:t>
            </a:r>
          </a:p>
          <a:p>
            <a:pPr>
              <a:buClr>
                <a:schemeClr val="tx2"/>
              </a:buClr>
            </a:pPr>
            <a:endParaRPr lang="en-US" i="1" baseline="30000"/>
          </a:p>
          <a:p>
            <a:pPr>
              <a:buClr>
                <a:schemeClr val="tx2"/>
              </a:buClr>
            </a:pPr>
            <a:r>
              <a:rPr lang="en-US">
                <a:solidFill>
                  <a:schemeClr val="accent2"/>
                </a:solidFill>
              </a:rPr>
              <a:t>I/O</a:t>
            </a:r>
            <a:r>
              <a:rPr lang="en-US"/>
              <a:t>: Movement of block between memory and disk</a:t>
            </a:r>
          </a:p>
        </p:txBody>
      </p:sp>
      <p:pic>
        <p:nvPicPr>
          <p:cNvPr id="288772" name="Picture 4" descr="par-disk-model-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72" r="84706"/>
          <a:stretch>
            <a:fillRect/>
          </a:stretch>
        </p:blipFill>
        <p:spPr bwMode="auto">
          <a:xfrm>
            <a:off x="638175" y="1082675"/>
            <a:ext cx="2438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1628775" y="1692275"/>
            <a:ext cx="457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1"/>
              <a:t>D</a:t>
            </a: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1628775" y="5197475"/>
            <a:ext cx="457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1"/>
              <a:t>P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1628775" y="3902075"/>
            <a:ext cx="457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1"/>
              <a:t>M</a:t>
            </a: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485775" y="2835275"/>
            <a:ext cx="1447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Block 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EE39-9F2A-46AE-A342-7A17EF195BE2}" type="slidenum">
              <a:rPr lang="en-US"/>
              <a:pPr/>
              <a:t>20</a:t>
            </a:fld>
            <a:endParaRPr lang="en-US"/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Interval Tree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Split in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1</a:t>
            </a:r>
            <a:r>
              <a:rPr lang="en-US"/>
              <a:t>) I/Os amortized </a:t>
            </a:r>
          </a:p>
          <a:p>
            <a:pPr lvl="1"/>
            <a:r>
              <a:rPr lang="en-US"/>
              <a:t>Space: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N/B</a:t>
            </a:r>
            <a:r>
              <a:rPr lang="en-US"/>
              <a:t>)</a:t>
            </a:r>
          </a:p>
          <a:p>
            <a:pPr lvl="1"/>
            <a:r>
              <a:rPr lang="en-US"/>
              <a:t>Query: </a:t>
            </a:r>
          </a:p>
          <a:p>
            <a:pPr lvl="1"/>
            <a:r>
              <a:rPr lang="en-US"/>
              <a:t>Insert:                   I/Os amortized </a:t>
            </a:r>
          </a:p>
          <a:p>
            <a:endParaRPr lang="en-US"/>
          </a:p>
          <a:p>
            <a:pPr>
              <a:buClr>
                <a:schemeClr val="tx1"/>
              </a:buClr>
            </a:pPr>
            <a:endParaRPr lang="en-US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Deletes</a:t>
            </a:r>
            <a:r>
              <a:rPr lang="en-US"/>
              <a:t> in                   I/Os amortized using </a:t>
            </a:r>
            <a:r>
              <a:rPr lang="en-US">
                <a:solidFill>
                  <a:schemeClr val="accent2"/>
                </a:solidFill>
              </a:rPr>
              <a:t>global rebuilding</a:t>
            </a:r>
            <a:r>
              <a:rPr lang="en-US"/>
              <a:t>:</a:t>
            </a:r>
          </a:p>
          <a:p>
            <a:pPr lvl="1"/>
            <a:r>
              <a:rPr lang="en-US"/>
              <a:t>Delete interval as previously using                   I/Os</a:t>
            </a:r>
          </a:p>
          <a:p>
            <a:pPr lvl="1"/>
            <a:r>
              <a:rPr lang="en-US"/>
              <a:t>Mark relevant endpoint as deleted</a:t>
            </a:r>
          </a:p>
          <a:p>
            <a:pPr lvl="1"/>
            <a:r>
              <a:rPr lang="en-US"/>
              <a:t>Rebuild structure in                       after </a:t>
            </a:r>
            <a:r>
              <a:rPr lang="en-US" i="1"/>
              <a:t>N/2</a:t>
            </a:r>
            <a:r>
              <a:rPr lang="en-US"/>
              <a:t> deletes</a:t>
            </a:r>
          </a:p>
          <a:p>
            <a:endParaRPr lang="en-US"/>
          </a:p>
          <a:p>
            <a:r>
              <a:rPr lang="en-US"/>
              <a:t>Note: Deletes can also be handled using </a:t>
            </a:r>
            <a:r>
              <a:rPr lang="en-US">
                <a:solidFill>
                  <a:schemeClr val="accent2"/>
                </a:solidFill>
              </a:rPr>
              <a:t>fuse</a:t>
            </a:r>
            <a:r>
              <a:rPr lang="en-US"/>
              <a:t> operations</a:t>
            </a:r>
          </a:p>
        </p:txBody>
      </p:sp>
      <p:grpSp>
        <p:nvGrpSpPr>
          <p:cNvPr id="649220" name="Group 4"/>
          <p:cNvGrpSpPr>
            <a:grpSpLocks/>
          </p:cNvGrpSpPr>
          <p:nvPr/>
        </p:nvGrpSpPr>
        <p:grpSpPr bwMode="auto">
          <a:xfrm>
            <a:off x="5557838" y="1698625"/>
            <a:ext cx="2749550" cy="1389063"/>
            <a:chOff x="3655" y="1095"/>
            <a:chExt cx="1732" cy="875"/>
          </a:xfrm>
        </p:grpSpPr>
        <p:grpSp>
          <p:nvGrpSpPr>
            <p:cNvPr id="649221" name="Group 5"/>
            <p:cNvGrpSpPr>
              <a:grpSpLocks/>
            </p:cNvGrpSpPr>
            <p:nvPr/>
          </p:nvGrpSpPr>
          <p:grpSpPr bwMode="auto">
            <a:xfrm>
              <a:off x="3655" y="1095"/>
              <a:ext cx="1732" cy="875"/>
              <a:chOff x="3597" y="1385"/>
              <a:chExt cx="1859" cy="968"/>
            </a:xfrm>
          </p:grpSpPr>
          <p:grpSp>
            <p:nvGrpSpPr>
              <p:cNvPr id="649222" name="Group 6"/>
              <p:cNvGrpSpPr>
                <a:grpSpLocks/>
              </p:cNvGrpSpPr>
              <p:nvPr/>
            </p:nvGrpSpPr>
            <p:grpSpPr bwMode="auto">
              <a:xfrm>
                <a:off x="3597" y="1440"/>
                <a:ext cx="1859" cy="913"/>
                <a:chOff x="3597" y="1440"/>
                <a:chExt cx="1859" cy="913"/>
              </a:xfrm>
            </p:grpSpPr>
            <p:sp>
              <p:nvSpPr>
                <p:cNvPr id="649223" name="Line 7"/>
                <p:cNvSpPr>
                  <a:spLocks noChangeShapeType="1"/>
                </p:cNvSpPr>
                <p:nvPr/>
              </p:nvSpPr>
              <p:spPr bwMode="auto">
                <a:xfrm>
                  <a:off x="4516" y="1552"/>
                  <a:ext cx="410" cy="24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2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516" y="1562"/>
                  <a:ext cx="0" cy="227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2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4307" y="1559"/>
                  <a:ext cx="211" cy="227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2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105" y="1555"/>
                  <a:ext cx="408" cy="234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2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102" y="1789"/>
                  <a:ext cx="0" cy="234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2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896" y="1793"/>
                  <a:ext cx="206" cy="23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2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687" y="1786"/>
                  <a:ext cx="415" cy="237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30" name="Line 14"/>
                <p:cNvSpPr>
                  <a:spLocks noChangeShapeType="1"/>
                </p:cNvSpPr>
                <p:nvPr/>
              </p:nvSpPr>
              <p:spPr bwMode="auto">
                <a:xfrm>
                  <a:off x="4923" y="1786"/>
                  <a:ext cx="209" cy="237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31" name="Line 15"/>
                <p:cNvSpPr>
                  <a:spLocks noChangeShapeType="1"/>
                </p:cNvSpPr>
                <p:nvPr/>
              </p:nvSpPr>
              <p:spPr bwMode="auto">
                <a:xfrm>
                  <a:off x="4926" y="1786"/>
                  <a:ext cx="411" cy="237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32" name="Line 16"/>
                <p:cNvSpPr>
                  <a:spLocks noChangeShapeType="1"/>
                </p:cNvSpPr>
                <p:nvPr/>
              </p:nvSpPr>
              <p:spPr bwMode="auto">
                <a:xfrm>
                  <a:off x="3692" y="2062"/>
                  <a:ext cx="1" cy="17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33" name="Line 17"/>
                <p:cNvSpPr>
                  <a:spLocks noChangeShapeType="1"/>
                </p:cNvSpPr>
                <p:nvPr/>
              </p:nvSpPr>
              <p:spPr bwMode="auto">
                <a:xfrm>
                  <a:off x="3898" y="2062"/>
                  <a:ext cx="1" cy="17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34" name="Line 18"/>
                <p:cNvSpPr>
                  <a:spLocks noChangeShapeType="1"/>
                </p:cNvSpPr>
                <p:nvPr/>
              </p:nvSpPr>
              <p:spPr bwMode="auto">
                <a:xfrm>
                  <a:off x="4104" y="2062"/>
                  <a:ext cx="1" cy="17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35" name="Line 19"/>
                <p:cNvSpPr>
                  <a:spLocks noChangeShapeType="1"/>
                </p:cNvSpPr>
                <p:nvPr/>
              </p:nvSpPr>
              <p:spPr bwMode="auto">
                <a:xfrm>
                  <a:off x="5132" y="2062"/>
                  <a:ext cx="0" cy="0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36" name="Oval 20"/>
                <p:cNvSpPr>
                  <a:spLocks noChangeArrowheads="1"/>
                </p:cNvSpPr>
                <p:nvPr/>
              </p:nvSpPr>
              <p:spPr bwMode="auto">
                <a:xfrm>
                  <a:off x="5302" y="1983"/>
                  <a:ext cx="69" cy="79"/>
                </a:xfrm>
                <a:prstGeom prst="ellipse">
                  <a:avLst/>
                </a:prstGeom>
                <a:solidFill>
                  <a:srgbClr val="FFFF00"/>
                </a:solidFill>
                <a:ln w="1111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37" name="Oval 21"/>
                <p:cNvSpPr>
                  <a:spLocks noChangeArrowheads="1"/>
                </p:cNvSpPr>
                <p:nvPr/>
              </p:nvSpPr>
              <p:spPr bwMode="auto">
                <a:xfrm>
                  <a:off x="5097" y="1983"/>
                  <a:ext cx="69" cy="79"/>
                </a:xfrm>
                <a:prstGeom prst="ellipse">
                  <a:avLst/>
                </a:prstGeom>
                <a:solidFill>
                  <a:srgbClr val="FFFF00"/>
                </a:solidFill>
                <a:ln w="1111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38" name="Line 22"/>
                <p:cNvSpPr>
                  <a:spLocks noChangeShapeType="1"/>
                </p:cNvSpPr>
                <p:nvPr/>
              </p:nvSpPr>
              <p:spPr bwMode="auto">
                <a:xfrm>
                  <a:off x="4479" y="1574"/>
                  <a:ext cx="2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39" name="Line 23"/>
                <p:cNvSpPr>
                  <a:spLocks noChangeShapeType="1"/>
                </p:cNvSpPr>
                <p:nvPr/>
              </p:nvSpPr>
              <p:spPr bwMode="auto">
                <a:xfrm>
                  <a:off x="5132" y="2062"/>
                  <a:ext cx="0" cy="17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40" name="Line 24"/>
                <p:cNvSpPr>
                  <a:spLocks noChangeShapeType="1"/>
                </p:cNvSpPr>
                <p:nvPr/>
              </p:nvSpPr>
              <p:spPr bwMode="auto">
                <a:xfrm>
                  <a:off x="5337" y="2062"/>
                  <a:ext cx="1" cy="17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41" name="Line 25"/>
                <p:cNvSpPr>
                  <a:spLocks noChangeShapeType="1"/>
                </p:cNvSpPr>
                <p:nvPr/>
              </p:nvSpPr>
              <p:spPr bwMode="auto">
                <a:xfrm>
                  <a:off x="4121" y="1828"/>
                  <a:ext cx="67" cy="5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42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223" y="1828"/>
                  <a:ext cx="68" cy="5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43" name="Line 27"/>
                <p:cNvSpPr>
                  <a:spLocks noChangeShapeType="1"/>
                </p:cNvSpPr>
                <p:nvPr/>
              </p:nvSpPr>
              <p:spPr bwMode="auto">
                <a:xfrm>
                  <a:off x="4326" y="1828"/>
                  <a:ext cx="69" cy="5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44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429" y="1828"/>
                  <a:ext cx="69" cy="5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45" name="Line 29"/>
                <p:cNvSpPr>
                  <a:spLocks noChangeShapeType="1"/>
                </p:cNvSpPr>
                <p:nvPr/>
              </p:nvSpPr>
              <p:spPr bwMode="auto">
                <a:xfrm>
                  <a:off x="4532" y="1828"/>
                  <a:ext cx="68" cy="5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46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840" y="1828"/>
                  <a:ext cx="68" cy="5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47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641" y="2062"/>
                  <a:ext cx="34" cy="17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48" name="Line 32"/>
                <p:cNvSpPr>
                  <a:spLocks noChangeShapeType="1"/>
                </p:cNvSpPr>
                <p:nvPr/>
              </p:nvSpPr>
              <p:spPr bwMode="auto">
                <a:xfrm>
                  <a:off x="3710" y="2062"/>
                  <a:ext cx="68" cy="17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4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846" y="2062"/>
                  <a:ext cx="35" cy="17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50" name="Line 34"/>
                <p:cNvSpPr>
                  <a:spLocks noChangeShapeType="1"/>
                </p:cNvSpPr>
                <p:nvPr/>
              </p:nvSpPr>
              <p:spPr bwMode="auto">
                <a:xfrm>
                  <a:off x="3915" y="2062"/>
                  <a:ext cx="69" cy="17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51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4052" y="2062"/>
                  <a:ext cx="34" cy="17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52" name="Line 36"/>
                <p:cNvSpPr>
                  <a:spLocks noChangeShapeType="1"/>
                </p:cNvSpPr>
                <p:nvPr/>
              </p:nvSpPr>
              <p:spPr bwMode="auto">
                <a:xfrm>
                  <a:off x="4121" y="2062"/>
                  <a:ext cx="67" cy="17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53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5080" y="2062"/>
                  <a:ext cx="33" cy="17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54" name="Line 38"/>
                <p:cNvSpPr>
                  <a:spLocks noChangeShapeType="1"/>
                </p:cNvSpPr>
                <p:nvPr/>
              </p:nvSpPr>
              <p:spPr bwMode="auto">
                <a:xfrm>
                  <a:off x="5148" y="2062"/>
                  <a:ext cx="69" cy="17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5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5285" y="2062"/>
                  <a:ext cx="34" cy="17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56" name="Line 40"/>
                <p:cNvSpPr>
                  <a:spLocks noChangeShapeType="1"/>
                </p:cNvSpPr>
                <p:nvPr/>
              </p:nvSpPr>
              <p:spPr bwMode="auto">
                <a:xfrm>
                  <a:off x="5354" y="2062"/>
                  <a:ext cx="69" cy="17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57" name="Oval 41"/>
                <p:cNvSpPr>
                  <a:spLocks noChangeArrowheads="1"/>
                </p:cNvSpPr>
                <p:nvPr/>
              </p:nvSpPr>
              <p:spPr bwMode="auto">
                <a:xfrm>
                  <a:off x="4479" y="1749"/>
                  <a:ext cx="69" cy="79"/>
                </a:xfrm>
                <a:prstGeom prst="ellipse">
                  <a:avLst/>
                </a:prstGeom>
                <a:solidFill>
                  <a:srgbClr val="FFFF00"/>
                </a:solidFill>
                <a:ln w="1111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58" name="Oval 42"/>
                <p:cNvSpPr>
                  <a:spLocks noChangeArrowheads="1"/>
                </p:cNvSpPr>
                <p:nvPr/>
              </p:nvSpPr>
              <p:spPr bwMode="auto">
                <a:xfrm>
                  <a:off x="4274" y="1749"/>
                  <a:ext cx="69" cy="79"/>
                </a:xfrm>
                <a:prstGeom prst="ellipse">
                  <a:avLst/>
                </a:prstGeom>
                <a:solidFill>
                  <a:srgbClr val="FFFF00"/>
                </a:solidFill>
                <a:ln w="1111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59" name="Oval 43"/>
                <p:cNvSpPr>
                  <a:spLocks noChangeArrowheads="1"/>
                </p:cNvSpPr>
                <p:nvPr/>
              </p:nvSpPr>
              <p:spPr bwMode="auto">
                <a:xfrm>
                  <a:off x="4069" y="1983"/>
                  <a:ext cx="68" cy="79"/>
                </a:xfrm>
                <a:prstGeom prst="ellipse">
                  <a:avLst/>
                </a:prstGeom>
                <a:solidFill>
                  <a:srgbClr val="FFFF00"/>
                </a:solidFill>
                <a:ln w="1111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60" name="Oval 44"/>
                <p:cNvSpPr>
                  <a:spLocks noChangeArrowheads="1"/>
                </p:cNvSpPr>
                <p:nvPr/>
              </p:nvSpPr>
              <p:spPr bwMode="auto">
                <a:xfrm>
                  <a:off x="3864" y="1983"/>
                  <a:ext cx="68" cy="79"/>
                </a:xfrm>
                <a:prstGeom prst="ellipse">
                  <a:avLst/>
                </a:prstGeom>
                <a:solidFill>
                  <a:srgbClr val="FFFF00"/>
                </a:solidFill>
                <a:ln w="1111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61" name="Oval 45"/>
                <p:cNvSpPr>
                  <a:spLocks noChangeArrowheads="1"/>
                </p:cNvSpPr>
                <p:nvPr/>
              </p:nvSpPr>
              <p:spPr bwMode="auto">
                <a:xfrm>
                  <a:off x="4069" y="1749"/>
                  <a:ext cx="68" cy="79"/>
                </a:xfrm>
                <a:prstGeom prst="ellipse">
                  <a:avLst/>
                </a:prstGeom>
                <a:solidFill>
                  <a:srgbClr val="FFFF00"/>
                </a:solidFill>
                <a:ln w="1111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62" name="Oval 46"/>
                <p:cNvSpPr>
                  <a:spLocks noChangeArrowheads="1"/>
                </p:cNvSpPr>
                <p:nvPr/>
              </p:nvSpPr>
              <p:spPr bwMode="auto">
                <a:xfrm>
                  <a:off x="3658" y="1983"/>
                  <a:ext cx="69" cy="79"/>
                </a:xfrm>
                <a:prstGeom prst="ellipse">
                  <a:avLst/>
                </a:prstGeom>
                <a:solidFill>
                  <a:srgbClr val="FFFF00"/>
                </a:solidFill>
                <a:ln w="1111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63" name="Rectangle 47"/>
                <p:cNvSpPr>
                  <a:spLocks noChangeArrowheads="1"/>
                </p:cNvSpPr>
                <p:nvPr/>
              </p:nvSpPr>
              <p:spPr bwMode="auto">
                <a:xfrm>
                  <a:off x="4627" y="1531"/>
                  <a:ext cx="200" cy="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marL="227013" indent="-227013"/>
                  <a:r>
                    <a:rPr lang="en-US" sz="500">
                      <a:solidFill>
                        <a:srgbClr val="FFFFFF"/>
                      </a:solidFill>
                    </a:rPr>
                    <a:t>$m$ blocks</a:t>
                  </a:r>
                  <a:endParaRPr lang="en-US">
                    <a:latin typeface="Symbol" pitchFamily="18" charset="2"/>
                  </a:endParaRPr>
                </a:p>
              </p:txBody>
            </p:sp>
            <p:grpSp>
              <p:nvGrpSpPr>
                <p:cNvPr id="649264" name="Group 48"/>
                <p:cNvGrpSpPr>
                  <a:grpSpLocks/>
                </p:cNvGrpSpPr>
                <p:nvPr/>
              </p:nvGrpSpPr>
              <p:grpSpPr bwMode="auto">
                <a:xfrm>
                  <a:off x="3620" y="2240"/>
                  <a:ext cx="178" cy="64"/>
                  <a:chOff x="1366" y="2723"/>
                  <a:chExt cx="302" cy="95"/>
                </a:xfrm>
              </p:grpSpPr>
              <p:sp>
                <p:nvSpPr>
                  <p:cNvPr id="64926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366" y="2723"/>
                    <a:ext cx="70" cy="95"/>
                  </a:xfrm>
                  <a:prstGeom prst="rect">
                    <a:avLst/>
                  </a:prstGeom>
                  <a:solidFill>
                    <a:srgbClr val="57FF0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9266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456" y="2723"/>
                    <a:ext cx="70" cy="95"/>
                  </a:xfrm>
                  <a:prstGeom prst="rect">
                    <a:avLst/>
                  </a:prstGeom>
                  <a:solidFill>
                    <a:srgbClr val="57FF0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9267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598" y="2723"/>
                    <a:ext cx="70" cy="95"/>
                  </a:xfrm>
                  <a:prstGeom prst="rect">
                    <a:avLst/>
                  </a:prstGeom>
                  <a:solidFill>
                    <a:srgbClr val="57FF0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9268" name="Group 52"/>
                <p:cNvGrpSpPr>
                  <a:grpSpLocks/>
                </p:cNvGrpSpPr>
                <p:nvPr/>
              </p:nvGrpSpPr>
              <p:grpSpPr bwMode="auto">
                <a:xfrm>
                  <a:off x="3829" y="2240"/>
                  <a:ext cx="179" cy="64"/>
                  <a:chOff x="1366" y="2723"/>
                  <a:chExt cx="302" cy="95"/>
                </a:xfrm>
              </p:grpSpPr>
              <p:sp>
                <p:nvSpPr>
                  <p:cNvPr id="64926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366" y="2723"/>
                    <a:ext cx="70" cy="95"/>
                  </a:xfrm>
                  <a:prstGeom prst="rect">
                    <a:avLst/>
                  </a:prstGeom>
                  <a:solidFill>
                    <a:srgbClr val="57FF0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927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456" y="2723"/>
                    <a:ext cx="70" cy="95"/>
                  </a:xfrm>
                  <a:prstGeom prst="rect">
                    <a:avLst/>
                  </a:prstGeom>
                  <a:solidFill>
                    <a:srgbClr val="57FF0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9271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598" y="2723"/>
                    <a:ext cx="70" cy="95"/>
                  </a:xfrm>
                  <a:prstGeom prst="rect">
                    <a:avLst/>
                  </a:prstGeom>
                  <a:solidFill>
                    <a:srgbClr val="57FF0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9272" name="Group 56"/>
                <p:cNvGrpSpPr>
                  <a:grpSpLocks/>
                </p:cNvGrpSpPr>
                <p:nvPr/>
              </p:nvGrpSpPr>
              <p:grpSpPr bwMode="auto">
                <a:xfrm>
                  <a:off x="4029" y="2240"/>
                  <a:ext cx="179" cy="64"/>
                  <a:chOff x="1366" y="2723"/>
                  <a:chExt cx="302" cy="95"/>
                </a:xfrm>
              </p:grpSpPr>
              <p:sp>
                <p:nvSpPr>
                  <p:cNvPr id="649273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366" y="2723"/>
                    <a:ext cx="70" cy="95"/>
                  </a:xfrm>
                  <a:prstGeom prst="rect">
                    <a:avLst/>
                  </a:prstGeom>
                  <a:solidFill>
                    <a:srgbClr val="57FF0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9274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456" y="2723"/>
                    <a:ext cx="70" cy="95"/>
                  </a:xfrm>
                  <a:prstGeom prst="rect">
                    <a:avLst/>
                  </a:prstGeom>
                  <a:solidFill>
                    <a:srgbClr val="57FF0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9275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598" y="2723"/>
                    <a:ext cx="70" cy="95"/>
                  </a:xfrm>
                  <a:prstGeom prst="rect">
                    <a:avLst/>
                  </a:prstGeom>
                  <a:solidFill>
                    <a:srgbClr val="57FF0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9276" name="Group 60"/>
                <p:cNvGrpSpPr>
                  <a:grpSpLocks/>
                </p:cNvGrpSpPr>
                <p:nvPr/>
              </p:nvGrpSpPr>
              <p:grpSpPr bwMode="auto">
                <a:xfrm>
                  <a:off x="5061" y="2240"/>
                  <a:ext cx="179" cy="64"/>
                  <a:chOff x="1366" y="2723"/>
                  <a:chExt cx="302" cy="95"/>
                </a:xfrm>
              </p:grpSpPr>
              <p:sp>
                <p:nvSpPr>
                  <p:cNvPr id="649277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366" y="2723"/>
                    <a:ext cx="70" cy="95"/>
                  </a:xfrm>
                  <a:prstGeom prst="rect">
                    <a:avLst/>
                  </a:prstGeom>
                  <a:solidFill>
                    <a:srgbClr val="57FF0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927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456" y="2723"/>
                    <a:ext cx="70" cy="95"/>
                  </a:xfrm>
                  <a:prstGeom prst="rect">
                    <a:avLst/>
                  </a:prstGeom>
                  <a:solidFill>
                    <a:srgbClr val="57FF0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9279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598" y="2723"/>
                    <a:ext cx="70" cy="95"/>
                  </a:xfrm>
                  <a:prstGeom prst="rect">
                    <a:avLst/>
                  </a:prstGeom>
                  <a:solidFill>
                    <a:srgbClr val="57FF0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9280" name="Group 64"/>
                <p:cNvGrpSpPr>
                  <a:grpSpLocks/>
                </p:cNvGrpSpPr>
                <p:nvPr/>
              </p:nvGrpSpPr>
              <p:grpSpPr bwMode="auto">
                <a:xfrm>
                  <a:off x="5262" y="2240"/>
                  <a:ext cx="179" cy="64"/>
                  <a:chOff x="1366" y="2723"/>
                  <a:chExt cx="302" cy="95"/>
                </a:xfrm>
              </p:grpSpPr>
              <p:sp>
                <p:nvSpPr>
                  <p:cNvPr id="649281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366" y="2723"/>
                    <a:ext cx="70" cy="95"/>
                  </a:xfrm>
                  <a:prstGeom prst="rect">
                    <a:avLst/>
                  </a:prstGeom>
                  <a:solidFill>
                    <a:srgbClr val="57FF0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928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456" y="2723"/>
                    <a:ext cx="70" cy="95"/>
                  </a:xfrm>
                  <a:prstGeom prst="rect">
                    <a:avLst/>
                  </a:prstGeom>
                  <a:solidFill>
                    <a:srgbClr val="57FF0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9283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1598" y="2723"/>
                    <a:ext cx="70" cy="95"/>
                  </a:xfrm>
                  <a:prstGeom prst="rect">
                    <a:avLst/>
                  </a:prstGeom>
                  <a:solidFill>
                    <a:srgbClr val="57FF03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9284" name="Line 68"/>
                <p:cNvSpPr>
                  <a:spLocks noChangeShapeType="1"/>
                </p:cNvSpPr>
                <p:nvPr/>
              </p:nvSpPr>
              <p:spPr bwMode="auto">
                <a:xfrm>
                  <a:off x="3721" y="2274"/>
                  <a:ext cx="29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85" name="Line 69"/>
                <p:cNvSpPr>
                  <a:spLocks noChangeShapeType="1"/>
                </p:cNvSpPr>
                <p:nvPr/>
              </p:nvSpPr>
              <p:spPr bwMode="auto">
                <a:xfrm>
                  <a:off x="3929" y="2275"/>
                  <a:ext cx="29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86" name="Line 70"/>
                <p:cNvSpPr>
                  <a:spLocks noChangeShapeType="1"/>
                </p:cNvSpPr>
                <p:nvPr/>
              </p:nvSpPr>
              <p:spPr bwMode="auto">
                <a:xfrm>
                  <a:off x="4131" y="2275"/>
                  <a:ext cx="29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87" name="Line 71"/>
                <p:cNvSpPr>
                  <a:spLocks noChangeShapeType="1"/>
                </p:cNvSpPr>
                <p:nvPr/>
              </p:nvSpPr>
              <p:spPr bwMode="auto">
                <a:xfrm>
                  <a:off x="5163" y="2274"/>
                  <a:ext cx="29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88" name="Line 72"/>
                <p:cNvSpPr>
                  <a:spLocks noChangeShapeType="1"/>
                </p:cNvSpPr>
                <p:nvPr/>
              </p:nvSpPr>
              <p:spPr bwMode="auto">
                <a:xfrm>
                  <a:off x="5364" y="2274"/>
                  <a:ext cx="29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89" name="Line 73"/>
                <p:cNvSpPr>
                  <a:spLocks noChangeShapeType="1"/>
                </p:cNvSpPr>
                <p:nvPr/>
              </p:nvSpPr>
              <p:spPr bwMode="auto">
                <a:xfrm>
                  <a:off x="4120" y="1871"/>
                  <a:ext cx="29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90" name="Line 74"/>
                <p:cNvSpPr>
                  <a:spLocks noChangeShapeType="1"/>
                </p:cNvSpPr>
                <p:nvPr/>
              </p:nvSpPr>
              <p:spPr bwMode="auto">
                <a:xfrm>
                  <a:off x="4257" y="1871"/>
                  <a:ext cx="100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91" name="Line 75"/>
                <p:cNvSpPr>
                  <a:spLocks noChangeShapeType="1"/>
                </p:cNvSpPr>
                <p:nvPr/>
              </p:nvSpPr>
              <p:spPr bwMode="auto">
                <a:xfrm>
                  <a:off x="4464" y="1871"/>
                  <a:ext cx="100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92" name="Line 76"/>
                <p:cNvSpPr>
                  <a:spLocks noChangeShapeType="1"/>
                </p:cNvSpPr>
                <p:nvPr/>
              </p:nvSpPr>
              <p:spPr bwMode="auto">
                <a:xfrm>
                  <a:off x="4879" y="1870"/>
                  <a:ext cx="99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93" name="Line 77"/>
                <p:cNvSpPr>
                  <a:spLocks noChangeShapeType="1"/>
                </p:cNvSpPr>
                <p:nvPr/>
              </p:nvSpPr>
              <p:spPr bwMode="auto">
                <a:xfrm>
                  <a:off x="4687" y="1730"/>
                  <a:ext cx="88" cy="0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94" name="Line 78"/>
                <p:cNvSpPr>
                  <a:spLocks noChangeShapeType="1"/>
                </p:cNvSpPr>
                <p:nvPr/>
              </p:nvSpPr>
              <p:spPr bwMode="auto">
                <a:xfrm>
                  <a:off x="3597" y="1459"/>
                  <a:ext cx="1" cy="8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95" name="Line 79"/>
                <p:cNvSpPr>
                  <a:spLocks noChangeShapeType="1"/>
                </p:cNvSpPr>
                <p:nvPr/>
              </p:nvSpPr>
              <p:spPr bwMode="auto">
                <a:xfrm>
                  <a:off x="4214" y="1463"/>
                  <a:ext cx="0" cy="8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96" name="Line 80"/>
                <p:cNvSpPr>
                  <a:spLocks noChangeShapeType="1"/>
                </p:cNvSpPr>
                <p:nvPr/>
              </p:nvSpPr>
              <p:spPr bwMode="auto">
                <a:xfrm>
                  <a:off x="5041" y="1440"/>
                  <a:ext cx="0" cy="8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97" name="Line 81"/>
                <p:cNvSpPr>
                  <a:spLocks noChangeShapeType="1"/>
                </p:cNvSpPr>
                <p:nvPr/>
              </p:nvSpPr>
              <p:spPr bwMode="auto">
                <a:xfrm>
                  <a:off x="5455" y="1464"/>
                  <a:ext cx="1" cy="8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98" name="Line 82"/>
                <p:cNvSpPr>
                  <a:spLocks noChangeShapeType="1"/>
                </p:cNvSpPr>
                <p:nvPr/>
              </p:nvSpPr>
              <p:spPr bwMode="auto">
                <a:xfrm>
                  <a:off x="4420" y="1464"/>
                  <a:ext cx="0" cy="8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299" name="Line 83"/>
                <p:cNvSpPr>
                  <a:spLocks noChangeShapeType="1"/>
                </p:cNvSpPr>
                <p:nvPr/>
              </p:nvSpPr>
              <p:spPr bwMode="auto">
                <a:xfrm>
                  <a:off x="4806" y="1464"/>
                  <a:ext cx="1" cy="8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300" name="Line 84"/>
                <p:cNvSpPr>
                  <a:spLocks noChangeShapeType="1"/>
                </p:cNvSpPr>
                <p:nvPr/>
              </p:nvSpPr>
              <p:spPr bwMode="auto">
                <a:xfrm>
                  <a:off x="4633" y="1464"/>
                  <a:ext cx="0" cy="8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301" name="Line 85"/>
                <p:cNvSpPr>
                  <a:spLocks noChangeShapeType="1"/>
                </p:cNvSpPr>
                <p:nvPr/>
              </p:nvSpPr>
              <p:spPr bwMode="auto">
                <a:xfrm flipH="1" flipV="1">
                  <a:off x="4508" y="1558"/>
                  <a:ext cx="156" cy="194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302" name="Oval 86"/>
                <p:cNvSpPr>
                  <a:spLocks noChangeArrowheads="1"/>
                </p:cNvSpPr>
                <p:nvPr/>
              </p:nvSpPr>
              <p:spPr bwMode="auto">
                <a:xfrm>
                  <a:off x="4479" y="1516"/>
                  <a:ext cx="69" cy="78"/>
                </a:xfrm>
                <a:prstGeom prst="ellipse">
                  <a:avLst/>
                </a:prstGeom>
                <a:solidFill>
                  <a:srgbClr val="FFFF00"/>
                </a:solidFill>
                <a:ln w="1111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49303" name="Group 87"/>
              <p:cNvGrpSpPr>
                <a:grpSpLocks/>
              </p:cNvGrpSpPr>
              <p:nvPr/>
            </p:nvGrpSpPr>
            <p:grpSpPr bwMode="auto">
              <a:xfrm>
                <a:off x="4482" y="1385"/>
                <a:ext cx="478" cy="443"/>
                <a:chOff x="4482" y="1385"/>
                <a:chExt cx="478" cy="443"/>
              </a:xfrm>
            </p:grpSpPr>
            <p:sp>
              <p:nvSpPr>
                <p:cNvPr id="649304" name="Oval 88"/>
                <p:cNvSpPr>
                  <a:spLocks noChangeArrowheads="1"/>
                </p:cNvSpPr>
                <p:nvPr/>
              </p:nvSpPr>
              <p:spPr bwMode="auto">
                <a:xfrm>
                  <a:off x="4891" y="1749"/>
                  <a:ext cx="69" cy="79"/>
                </a:xfrm>
                <a:prstGeom prst="ellipse">
                  <a:avLst/>
                </a:prstGeom>
                <a:solidFill>
                  <a:srgbClr val="FFFF00"/>
                </a:solidFill>
                <a:ln w="11113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305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482" y="1385"/>
                  <a:ext cx="185" cy="2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7463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227013" indent="-227013"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20000"/>
                    </a:spcBef>
                  </a:pPr>
                  <a:r>
                    <a:rPr lang="en-US" sz="1600" i="1"/>
                    <a:t>v</a:t>
                  </a:r>
                </a:p>
              </p:txBody>
            </p:sp>
          </p:grpSp>
        </p:grpSp>
        <p:graphicFrame>
          <p:nvGraphicFramePr>
            <p:cNvPr id="649306" name="Object 90"/>
            <p:cNvGraphicFramePr>
              <a:graphicFrameLocks noChangeAspect="1"/>
            </p:cNvGraphicFramePr>
            <p:nvPr/>
          </p:nvGraphicFramePr>
          <p:xfrm>
            <a:off x="3956" y="1258"/>
            <a:ext cx="283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23" name="Equation" r:id="rId3" imgW="419040" imgH="228600" progId="Equation.3">
                    <p:embed/>
                  </p:oleObj>
                </mc:Choice>
                <mc:Fallback>
                  <p:oleObj name="Equation" r:id="rId3" imgW="419040" imgH="228600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6" y="1258"/>
                          <a:ext cx="283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9307" name="Object 91"/>
          <p:cNvGraphicFramePr>
            <a:graphicFrameLocks noChangeAspect="1"/>
          </p:cNvGraphicFramePr>
          <p:nvPr/>
        </p:nvGraphicFramePr>
        <p:xfrm>
          <a:off x="1909763" y="2455863"/>
          <a:ext cx="13287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24" name="Equation" r:id="rId5" imgW="596880" imgH="228600" progId="Equation.3">
                  <p:embed/>
                </p:oleObj>
              </mc:Choice>
              <mc:Fallback>
                <p:oleObj name="Equation" r:id="rId5" imgW="596880" imgH="2286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2455863"/>
                        <a:ext cx="13287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08" name="Object 92"/>
          <p:cNvGraphicFramePr>
            <a:graphicFrameLocks noChangeAspect="1"/>
          </p:cNvGraphicFramePr>
          <p:nvPr/>
        </p:nvGraphicFramePr>
        <p:xfrm>
          <a:off x="1963738" y="2047875"/>
          <a:ext cx="18653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25" name="Equation" r:id="rId7" imgW="838080" imgH="228600" progId="Equation.3">
                  <p:embed/>
                </p:oleObj>
              </mc:Choice>
              <mc:Fallback>
                <p:oleObj name="Equation" r:id="rId7" imgW="838080" imgH="2286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2047875"/>
                        <a:ext cx="186531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9309" name="Group 93"/>
          <p:cNvGrpSpPr>
            <a:grpSpLocks/>
          </p:cNvGrpSpPr>
          <p:nvPr/>
        </p:nvGrpSpPr>
        <p:grpSpPr bwMode="auto">
          <a:xfrm>
            <a:off x="1970088" y="3659188"/>
            <a:ext cx="4413250" cy="1724025"/>
            <a:chOff x="1241" y="2312"/>
            <a:chExt cx="2780" cy="1086"/>
          </a:xfrm>
        </p:grpSpPr>
        <p:graphicFrame>
          <p:nvGraphicFramePr>
            <p:cNvPr id="649310" name="Object 94"/>
            <p:cNvGraphicFramePr>
              <a:graphicFrameLocks noChangeAspect="1"/>
            </p:cNvGraphicFramePr>
            <p:nvPr/>
          </p:nvGraphicFramePr>
          <p:xfrm>
            <a:off x="3184" y="2576"/>
            <a:ext cx="83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26" name="Equation" r:id="rId9" imgW="596880" imgH="228600" progId="Equation.3">
                    <p:embed/>
                  </p:oleObj>
                </mc:Choice>
                <mc:Fallback>
                  <p:oleObj name="Equation" r:id="rId9" imgW="596880" imgH="228600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4" y="2576"/>
                          <a:ext cx="837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9311" name="Object 95"/>
            <p:cNvGraphicFramePr>
              <a:graphicFrameLocks noChangeAspect="1"/>
            </p:cNvGraphicFramePr>
            <p:nvPr/>
          </p:nvGraphicFramePr>
          <p:xfrm>
            <a:off x="1241" y="2312"/>
            <a:ext cx="83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27" name="Equation" r:id="rId10" imgW="596880" imgH="228600" progId="Equation.3">
                    <p:embed/>
                  </p:oleObj>
                </mc:Choice>
                <mc:Fallback>
                  <p:oleObj name="Equation" r:id="rId10" imgW="596880" imgH="22860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" y="2312"/>
                          <a:ext cx="837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9312" name="Object 96"/>
            <p:cNvGraphicFramePr>
              <a:graphicFrameLocks noChangeAspect="1"/>
            </p:cNvGraphicFramePr>
            <p:nvPr/>
          </p:nvGraphicFramePr>
          <p:xfrm>
            <a:off x="2160" y="3079"/>
            <a:ext cx="99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28" name="Equation" r:id="rId11" imgW="711000" imgH="228600" progId="Equation.3">
                    <p:embed/>
                  </p:oleObj>
                </mc:Choice>
                <mc:Fallback>
                  <p:oleObj name="Equation" r:id="rId11" imgW="711000" imgH="2286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079"/>
                          <a:ext cx="997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2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2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59E3-19C8-4CBB-BC69-331B43C862B2}" type="slidenum">
              <a:rPr lang="en-US"/>
              <a:pPr/>
              <a:t>21</a:t>
            </a:fld>
            <a:endParaRPr lang="en-US"/>
          </a:p>
        </p:txBody>
      </p:sp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Interval Tree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External interval tree</a:t>
            </a:r>
          </a:p>
          <a:p>
            <a:pPr lvl="1"/>
            <a:r>
              <a:rPr lang="en-US"/>
              <a:t>Space: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N/B</a:t>
            </a:r>
            <a:r>
              <a:rPr lang="en-US"/>
              <a:t>)</a:t>
            </a:r>
          </a:p>
          <a:p>
            <a:pPr lvl="1"/>
            <a:r>
              <a:rPr lang="en-US"/>
              <a:t>Query: </a:t>
            </a:r>
          </a:p>
          <a:p>
            <a:pPr lvl="1"/>
            <a:r>
              <a:rPr lang="en-US"/>
              <a:t>Updates:                   I/Os amortized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Removing amortization:</a:t>
            </a:r>
          </a:p>
          <a:p>
            <a:pPr lvl="1"/>
            <a:r>
              <a:rPr lang="en-US"/>
              <a:t>Moving intervals to/from</a:t>
            </a:r>
          </a:p>
          <a:p>
            <a:pPr lvl="1">
              <a:buFontTx/>
              <a:buNone/>
            </a:pPr>
            <a:r>
              <a:rPr lang="en-US">
                <a:solidFill>
                  <a:srgbClr val="FF0000"/>
                </a:solidFill>
              </a:rPr>
              <a:t>	underflow structure</a:t>
            </a:r>
            <a:endParaRPr lang="en-US"/>
          </a:p>
          <a:p>
            <a:pPr lvl="1"/>
            <a:r>
              <a:rPr lang="en-US"/>
              <a:t>Delete global rebuilding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/>
              <a:t>Underflow structure update </a:t>
            </a:r>
          </a:p>
          <a:p>
            <a:pPr lvl="1"/>
            <a:r>
              <a:rPr lang="en-US"/>
              <a:t>Base node tree splits</a:t>
            </a:r>
          </a:p>
        </p:txBody>
      </p:sp>
      <p:graphicFrame>
        <p:nvGraphicFramePr>
          <p:cNvPr id="650244" name="Object 4"/>
          <p:cNvGraphicFramePr>
            <a:graphicFrameLocks noChangeAspect="1"/>
          </p:cNvGraphicFramePr>
          <p:nvPr/>
        </p:nvGraphicFramePr>
        <p:xfrm>
          <a:off x="2176463" y="2455863"/>
          <a:ext cx="13287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546" name="Equation" r:id="rId4" imgW="596880" imgH="228600" progId="Equation.3">
                  <p:embed/>
                </p:oleObj>
              </mc:Choice>
              <mc:Fallback>
                <p:oleObj name="Equation" r:id="rId4" imgW="5968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2455863"/>
                        <a:ext cx="13287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45" name="Object 5"/>
          <p:cNvGraphicFramePr>
            <a:graphicFrameLocks noChangeAspect="1"/>
          </p:cNvGraphicFramePr>
          <p:nvPr/>
        </p:nvGraphicFramePr>
        <p:xfrm>
          <a:off x="1963738" y="2047875"/>
          <a:ext cx="18653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547" name="Equation" r:id="rId6" imgW="838080" imgH="228600" progId="Equation.3">
                  <p:embed/>
                </p:oleObj>
              </mc:Choice>
              <mc:Fallback>
                <p:oleObj name="Equation" r:id="rId6" imgW="8380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2047875"/>
                        <a:ext cx="186531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0246" name="Group 6"/>
          <p:cNvGrpSpPr>
            <a:grpSpLocks/>
          </p:cNvGrpSpPr>
          <p:nvPr/>
        </p:nvGrpSpPr>
        <p:grpSpPr bwMode="auto">
          <a:xfrm>
            <a:off x="5686425" y="1657350"/>
            <a:ext cx="2714625" cy="1585913"/>
            <a:chOff x="3646" y="1460"/>
            <a:chExt cx="1710" cy="999"/>
          </a:xfrm>
        </p:grpSpPr>
        <p:sp>
          <p:nvSpPr>
            <p:cNvPr id="650247" name="Freeform 7"/>
            <p:cNvSpPr>
              <a:spLocks/>
            </p:cNvSpPr>
            <p:nvPr/>
          </p:nvSpPr>
          <p:spPr bwMode="auto">
            <a:xfrm>
              <a:off x="3825" y="2124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48" name="Line 8"/>
            <p:cNvSpPr>
              <a:spLocks noChangeShapeType="1"/>
            </p:cNvSpPr>
            <p:nvPr/>
          </p:nvSpPr>
          <p:spPr bwMode="auto">
            <a:xfrm flipH="1">
              <a:off x="3833" y="2107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49" name="Freeform 9"/>
            <p:cNvSpPr>
              <a:spLocks/>
            </p:cNvSpPr>
            <p:nvPr/>
          </p:nvSpPr>
          <p:spPr bwMode="auto">
            <a:xfrm>
              <a:off x="3833" y="2142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50" name="Line 10"/>
            <p:cNvSpPr>
              <a:spLocks noChangeShapeType="1"/>
            </p:cNvSpPr>
            <p:nvPr/>
          </p:nvSpPr>
          <p:spPr bwMode="auto">
            <a:xfrm>
              <a:off x="3908" y="2107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51" name="Freeform 11"/>
            <p:cNvSpPr>
              <a:spLocks/>
            </p:cNvSpPr>
            <p:nvPr/>
          </p:nvSpPr>
          <p:spPr bwMode="auto">
            <a:xfrm>
              <a:off x="3944" y="2142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52" name="Freeform 12"/>
            <p:cNvSpPr>
              <a:spLocks/>
            </p:cNvSpPr>
            <p:nvPr/>
          </p:nvSpPr>
          <p:spPr bwMode="auto">
            <a:xfrm>
              <a:off x="3771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53" name="Freeform 13"/>
            <p:cNvSpPr>
              <a:spLocks/>
            </p:cNvSpPr>
            <p:nvPr/>
          </p:nvSpPr>
          <p:spPr bwMode="auto">
            <a:xfrm>
              <a:off x="3771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254" name="Freeform 14"/>
            <p:cNvSpPr>
              <a:spLocks/>
            </p:cNvSpPr>
            <p:nvPr/>
          </p:nvSpPr>
          <p:spPr bwMode="auto">
            <a:xfrm>
              <a:off x="3936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55" name="Freeform 15"/>
            <p:cNvSpPr>
              <a:spLocks/>
            </p:cNvSpPr>
            <p:nvPr/>
          </p:nvSpPr>
          <p:spPr bwMode="auto">
            <a:xfrm>
              <a:off x="3936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0256" name="Group 16"/>
            <p:cNvGrpSpPr>
              <a:grpSpLocks/>
            </p:cNvGrpSpPr>
            <p:nvPr/>
          </p:nvGrpSpPr>
          <p:grpSpPr bwMode="auto">
            <a:xfrm>
              <a:off x="4022" y="2386"/>
              <a:ext cx="891" cy="73"/>
              <a:chOff x="1596" y="2305"/>
              <a:chExt cx="2286" cy="73"/>
            </a:xfrm>
          </p:grpSpPr>
          <p:sp>
            <p:nvSpPr>
              <p:cNvPr id="650257" name="Line 17"/>
              <p:cNvSpPr>
                <a:spLocks noChangeShapeType="1"/>
              </p:cNvSpPr>
              <p:nvPr/>
            </p:nvSpPr>
            <p:spPr bwMode="auto">
              <a:xfrm>
                <a:off x="1596" y="2347"/>
                <a:ext cx="2284" cy="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258" name="Line 18"/>
              <p:cNvSpPr>
                <a:spLocks noChangeShapeType="1"/>
              </p:cNvSpPr>
              <p:nvPr/>
            </p:nvSpPr>
            <p:spPr bwMode="auto">
              <a:xfrm>
                <a:off x="1596" y="2305"/>
                <a:ext cx="2" cy="73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259" name="Line 19"/>
              <p:cNvSpPr>
                <a:spLocks noChangeShapeType="1"/>
              </p:cNvSpPr>
              <p:nvPr/>
            </p:nvSpPr>
            <p:spPr bwMode="auto">
              <a:xfrm>
                <a:off x="3880" y="2305"/>
                <a:ext cx="2" cy="73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650260" name="Object 20"/>
            <p:cNvGraphicFramePr>
              <a:graphicFrameLocks noChangeAspect="1"/>
            </p:cNvGraphicFramePr>
            <p:nvPr/>
          </p:nvGraphicFramePr>
          <p:xfrm>
            <a:off x="3914" y="1667"/>
            <a:ext cx="29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548" name="Equation" r:id="rId8" imgW="419040" imgH="228600" progId="Equation.3">
                    <p:embed/>
                  </p:oleObj>
                </mc:Choice>
                <mc:Fallback>
                  <p:oleObj name="Equation" r:id="rId8" imgW="41904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" y="1667"/>
                          <a:ext cx="29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0261" name="Line 21"/>
            <p:cNvSpPr>
              <a:spLocks noChangeShapeType="1"/>
            </p:cNvSpPr>
            <p:nvPr/>
          </p:nvSpPr>
          <p:spPr bwMode="auto">
            <a:xfrm>
              <a:off x="4201" y="2428"/>
              <a:ext cx="580" cy="0"/>
            </a:xfrm>
            <a:prstGeom prst="line">
              <a:avLst/>
            </a:prstGeom>
            <a:noFill/>
            <a:ln w="19050">
              <a:solidFill>
                <a:srgbClr val="57F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62" name="Line 22"/>
            <p:cNvSpPr>
              <a:spLocks noChangeShapeType="1"/>
            </p:cNvSpPr>
            <p:nvPr/>
          </p:nvSpPr>
          <p:spPr bwMode="auto">
            <a:xfrm flipH="1">
              <a:off x="3747" y="1653"/>
              <a:ext cx="757" cy="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63" name="Line 23"/>
            <p:cNvSpPr>
              <a:spLocks noChangeShapeType="1"/>
            </p:cNvSpPr>
            <p:nvPr/>
          </p:nvSpPr>
          <p:spPr bwMode="auto">
            <a:xfrm>
              <a:off x="4497" y="1653"/>
              <a:ext cx="435" cy="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64" name="Line 24"/>
            <p:cNvSpPr>
              <a:spLocks noChangeShapeType="1"/>
            </p:cNvSpPr>
            <p:nvPr/>
          </p:nvSpPr>
          <p:spPr bwMode="auto">
            <a:xfrm flipH="1">
              <a:off x="4352" y="1677"/>
              <a:ext cx="145" cy="3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65" name="Line 25"/>
            <p:cNvSpPr>
              <a:spLocks noChangeShapeType="1"/>
            </p:cNvSpPr>
            <p:nvPr/>
          </p:nvSpPr>
          <p:spPr bwMode="auto">
            <a:xfrm>
              <a:off x="4497" y="1677"/>
              <a:ext cx="145" cy="3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66" name="Line 26"/>
            <p:cNvSpPr>
              <a:spLocks noChangeShapeType="1"/>
            </p:cNvSpPr>
            <p:nvPr/>
          </p:nvSpPr>
          <p:spPr bwMode="auto">
            <a:xfrm flipH="1">
              <a:off x="4062" y="1653"/>
              <a:ext cx="435" cy="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67" name="Line 27"/>
            <p:cNvSpPr>
              <a:spLocks noChangeShapeType="1"/>
            </p:cNvSpPr>
            <p:nvPr/>
          </p:nvSpPr>
          <p:spPr bwMode="auto">
            <a:xfrm>
              <a:off x="4497" y="1653"/>
              <a:ext cx="702" cy="3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68" name="Line 28"/>
            <p:cNvSpPr>
              <a:spLocks noChangeShapeType="1"/>
            </p:cNvSpPr>
            <p:nvPr/>
          </p:nvSpPr>
          <p:spPr bwMode="auto">
            <a:xfrm>
              <a:off x="4199" y="1508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69" name="Freeform 29"/>
            <p:cNvSpPr>
              <a:spLocks/>
            </p:cNvSpPr>
            <p:nvPr/>
          </p:nvSpPr>
          <p:spPr bwMode="auto">
            <a:xfrm>
              <a:off x="4116" y="2124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70" name="Line 30"/>
            <p:cNvSpPr>
              <a:spLocks noChangeShapeType="1"/>
            </p:cNvSpPr>
            <p:nvPr/>
          </p:nvSpPr>
          <p:spPr bwMode="auto">
            <a:xfrm flipH="1">
              <a:off x="4124" y="2107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71" name="Freeform 31"/>
            <p:cNvSpPr>
              <a:spLocks/>
            </p:cNvSpPr>
            <p:nvPr/>
          </p:nvSpPr>
          <p:spPr bwMode="auto">
            <a:xfrm>
              <a:off x="4124" y="2142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72" name="Line 32"/>
            <p:cNvSpPr>
              <a:spLocks noChangeShapeType="1"/>
            </p:cNvSpPr>
            <p:nvPr/>
          </p:nvSpPr>
          <p:spPr bwMode="auto">
            <a:xfrm>
              <a:off x="4199" y="2107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73" name="Freeform 33"/>
            <p:cNvSpPr>
              <a:spLocks/>
            </p:cNvSpPr>
            <p:nvPr/>
          </p:nvSpPr>
          <p:spPr bwMode="auto">
            <a:xfrm>
              <a:off x="4235" y="2142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74" name="Freeform 34"/>
            <p:cNvSpPr>
              <a:spLocks/>
            </p:cNvSpPr>
            <p:nvPr/>
          </p:nvSpPr>
          <p:spPr bwMode="auto">
            <a:xfrm>
              <a:off x="406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75" name="Freeform 35"/>
            <p:cNvSpPr>
              <a:spLocks/>
            </p:cNvSpPr>
            <p:nvPr/>
          </p:nvSpPr>
          <p:spPr bwMode="auto">
            <a:xfrm>
              <a:off x="406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276" name="Freeform 36"/>
            <p:cNvSpPr>
              <a:spLocks/>
            </p:cNvSpPr>
            <p:nvPr/>
          </p:nvSpPr>
          <p:spPr bwMode="auto">
            <a:xfrm>
              <a:off x="422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77" name="Freeform 37"/>
            <p:cNvSpPr>
              <a:spLocks/>
            </p:cNvSpPr>
            <p:nvPr/>
          </p:nvSpPr>
          <p:spPr bwMode="auto">
            <a:xfrm>
              <a:off x="422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278" name="Freeform 38"/>
            <p:cNvSpPr>
              <a:spLocks/>
            </p:cNvSpPr>
            <p:nvPr/>
          </p:nvSpPr>
          <p:spPr bwMode="auto">
            <a:xfrm>
              <a:off x="4696" y="2124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79" name="Line 39"/>
            <p:cNvSpPr>
              <a:spLocks noChangeShapeType="1"/>
            </p:cNvSpPr>
            <p:nvPr/>
          </p:nvSpPr>
          <p:spPr bwMode="auto">
            <a:xfrm flipH="1">
              <a:off x="4704" y="2107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80" name="Freeform 40"/>
            <p:cNvSpPr>
              <a:spLocks/>
            </p:cNvSpPr>
            <p:nvPr/>
          </p:nvSpPr>
          <p:spPr bwMode="auto">
            <a:xfrm>
              <a:off x="4704" y="2142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81" name="Line 41"/>
            <p:cNvSpPr>
              <a:spLocks noChangeShapeType="1"/>
            </p:cNvSpPr>
            <p:nvPr/>
          </p:nvSpPr>
          <p:spPr bwMode="auto">
            <a:xfrm>
              <a:off x="4779" y="2107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82" name="Freeform 42"/>
            <p:cNvSpPr>
              <a:spLocks/>
            </p:cNvSpPr>
            <p:nvPr/>
          </p:nvSpPr>
          <p:spPr bwMode="auto">
            <a:xfrm>
              <a:off x="4815" y="2142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83" name="Freeform 43"/>
            <p:cNvSpPr>
              <a:spLocks/>
            </p:cNvSpPr>
            <p:nvPr/>
          </p:nvSpPr>
          <p:spPr bwMode="auto">
            <a:xfrm>
              <a:off x="464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84" name="Freeform 44"/>
            <p:cNvSpPr>
              <a:spLocks/>
            </p:cNvSpPr>
            <p:nvPr/>
          </p:nvSpPr>
          <p:spPr bwMode="auto">
            <a:xfrm>
              <a:off x="464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285" name="Freeform 45"/>
            <p:cNvSpPr>
              <a:spLocks/>
            </p:cNvSpPr>
            <p:nvPr/>
          </p:nvSpPr>
          <p:spPr bwMode="auto">
            <a:xfrm>
              <a:off x="480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86" name="Freeform 46"/>
            <p:cNvSpPr>
              <a:spLocks/>
            </p:cNvSpPr>
            <p:nvPr/>
          </p:nvSpPr>
          <p:spPr bwMode="auto">
            <a:xfrm>
              <a:off x="480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287" name="Freeform 47"/>
            <p:cNvSpPr>
              <a:spLocks/>
            </p:cNvSpPr>
            <p:nvPr/>
          </p:nvSpPr>
          <p:spPr bwMode="auto">
            <a:xfrm>
              <a:off x="4406" y="2124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88" name="Line 48"/>
            <p:cNvSpPr>
              <a:spLocks noChangeShapeType="1"/>
            </p:cNvSpPr>
            <p:nvPr/>
          </p:nvSpPr>
          <p:spPr bwMode="auto">
            <a:xfrm flipH="1">
              <a:off x="4414" y="2107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89" name="Freeform 49"/>
            <p:cNvSpPr>
              <a:spLocks/>
            </p:cNvSpPr>
            <p:nvPr/>
          </p:nvSpPr>
          <p:spPr bwMode="auto">
            <a:xfrm>
              <a:off x="4414" y="2142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90" name="Line 50"/>
            <p:cNvSpPr>
              <a:spLocks noChangeShapeType="1"/>
            </p:cNvSpPr>
            <p:nvPr/>
          </p:nvSpPr>
          <p:spPr bwMode="auto">
            <a:xfrm>
              <a:off x="4489" y="2107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91" name="Freeform 51"/>
            <p:cNvSpPr>
              <a:spLocks/>
            </p:cNvSpPr>
            <p:nvPr/>
          </p:nvSpPr>
          <p:spPr bwMode="auto">
            <a:xfrm>
              <a:off x="4525" y="2142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92" name="Freeform 52"/>
            <p:cNvSpPr>
              <a:spLocks/>
            </p:cNvSpPr>
            <p:nvPr/>
          </p:nvSpPr>
          <p:spPr bwMode="auto">
            <a:xfrm>
              <a:off x="435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93" name="Freeform 53"/>
            <p:cNvSpPr>
              <a:spLocks/>
            </p:cNvSpPr>
            <p:nvPr/>
          </p:nvSpPr>
          <p:spPr bwMode="auto">
            <a:xfrm>
              <a:off x="435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294" name="Freeform 54"/>
            <p:cNvSpPr>
              <a:spLocks/>
            </p:cNvSpPr>
            <p:nvPr/>
          </p:nvSpPr>
          <p:spPr bwMode="auto">
            <a:xfrm>
              <a:off x="451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95" name="Freeform 55"/>
            <p:cNvSpPr>
              <a:spLocks/>
            </p:cNvSpPr>
            <p:nvPr/>
          </p:nvSpPr>
          <p:spPr bwMode="auto">
            <a:xfrm>
              <a:off x="451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296" name="Freeform 56"/>
            <p:cNvSpPr>
              <a:spLocks/>
            </p:cNvSpPr>
            <p:nvPr/>
          </p:nvSpPr>
          <p:spPr bwMode="auto">
            <a:xfrm>
              <a:off x="4986" y="2124"/>
              <a:ext cx="39" cy="39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97" name="Line 57"/>
            <p:cNvSpPr>
              <a:spLocks noChangeShapeType="1"/>
            </p:cNvSpPr>
            <p:nvPr/>
          </p:nvSpPr>
          <p:spPr bwMode="auto">
            <a:xfrm flipH="1">
              <a:off x="4994" y="2107"/>
              <a:ext cx="75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98" name="Freeform 58"/>
            <p:cNvSpPr>
              <a:spLocks/>
            </p:cNvSpPr>
            <p:nvPr/>
          </p:nvSpPr>
          <p:spPr bwMode="auto">
            <a:xfrm>
              <a:off x="4994" y="2142"/>
              <a:ext cx="40" cy="41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299" name="Line 59"/>
            <p:cNvSpPr>
              <a:spLocks noChangeShapeType="1"/>
            </p:cNvSpPr>
            <p:nvPr/>
          </p:nvSpPr>
          <p:spPr bwMode="auto">
            <a:xfrm>
              <a:off x="5069" y="2107"/>
              <a:ext cx="74" cy="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300" name="Freeform 60"/>
            <p:cNvSpPr>
              <a:spLocks/>
            </p:cNvSpPr>
            <p:nvPr/>
          </p:nvSpPr>
          <p:spPr bwMode="auto">
            <a:xfrm>
              <a:off x="5105" y="2142"/>
              <a:ext cx="38" cy="41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301" name="Freeform 61"/>
            <p:cNvSpPr>
              <a:spLocks/>
            </p:cNvSpPr>
            <p:nvPr/>
          </p:nvSpPr>
          <p:spPr bwMode="auto">
            <a:xfrm>
              <a:off x="493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302" name="Freeform 62"/>
            <p:cNvSpPr>
              <a:spLocks/>
            </p:cNvSpPr>
            <p:nvPr/>
          </p:nvSpPr>
          <p:spPr bwMode="auto">
            <a:xfrm>
              <a:off x="4932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303" name="Freeform 63"/>
            <p:cNvSpPr>
              <a:spLocks/>
            </p:cNvSpPr>
            <p:nvPr/>
          </p:nvSpPr>
          <p:spPr bwMode="auto">
            <a:xfrm>
              <a:off x="509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304" name="Freeform 64"/>
            <p:cNvSpPr>
              <a:spLocks/>
            </p:cNvSpPr>
            <p:nvPr/>
          </p:nvSpPr>
          <p:spPr bwMode="auto">
            <a:xfrm>
              <a:off x="5097" y="2192"/>
              <a:ext cx="109" cy="110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305" name="Line 65"/>
            <p:cNvSpPr>
              <a:spLocks noChangeShapeType="1"/>
            </p:cNvSpPr>
            <p:nvPr/>
          </p:nvSpPr>
          <p:spPr bwMode="auto">
            <a:xfrm>
              <a:off x="3909" y="1509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306" name="Line 66"/>
            <p:cNvSpPr>
              <a:spLocks noChangeShapeType="1"/>
            </p:cNvSpPr>
            <p:nvPr/>
          </p:nvSpPr>
          <p:spPr bwMode="auto">
            <a:xfrm>
              <a:off x="3646" y="1510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307" name="Line 67"/>
            <p:cNvSpPr>
              <a:spLocks noChangeShapeType="1"/>
            </p:cNvSpPr>
            <p:nvPr/>
          </p:nvSpPr>
          <p:spPr bwMode="auto">
            <a:xfrm>
              <a:off x="4490" y="1508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308" name="Line 68"/>
            <p:cNvSpPr>
              <a:spLocks noChangeShapeType="1"/>
            </p:cNvSpPr>
            <p:nvPr/>
          </p:nvSpPr>
          <p:spPr bwMode="auto">
            <a:xfrm>
              <a:off x="4776" y="1509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309" name="Line 69"/>
            <p:cNvSpPr>
              <a:spLocks noChangeShapeType="1"/>
            </p:cNvSpPr>
            <p:nvPr/>
          </p:nvSpPr>
          <p:spPr bwMode="auto">
            <a:xfrm>
              <a:off x="5069" y="1506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310" name="Line 70"/>
            <p:cNvSpPr>
              <a:spLocks noChangeShapeType="1"/>
            </p:cNvSpPr>
            <p:nvPr/>
          </p:nvSpPr>
          <p:spPr bwMode="auto">
            <a:xfrm>
              <a:off x="5355" y="1506"/>
              <a:ext cx="1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311" name="Oval 71"/>
            <p:cNvSpPr>
              <a:spLocks noChangeArrowheads="1"/>
            </p:cNvSpPr>
            <p:nvPr/>
          </p:nvSpPr>
          <p:spPr bwMode="auto">
            <a:xfrm>
              <a:off x="4449" y="1605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312" name="Oval 72"/>
            <p:cNvSpPr>
              <a:spLocks noChangeArrowheads="1"/>
            </p:cNvSpPr>
            <p:nvPr/>
          </p:nvSpPr>
          <p:spPr bwMode="auto">
            <a:xfrm>
              <a:off x="3727" y="1962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313" name="Oval 73"/>
            <p:cNvSpPr>
              <a:spLocks noChangeArrowheads="1"/>
            </p:cNvSpPr>
            <p:nvPr/>
          </p:nvSpPr>
          <p:spPr bwMode="auto">
            <a:xfrm>
              <a:off x="4010" y="1968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314" name="Oval 74"/>
            <p:cNvSpPr>
              <a:spLocks noChangeArrowheads="1"/>
            </p:cNvSpPr>
            <p:nvPr/>
          </p:nvSpPr>
          <p:spPr bwMode="auto">
            <a:xfrm>
              <a:off x="4300" y="1962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315" name="Oval 75"/>
            <p:cNvSpPr>
              <a:spLocks noChangeArrowheads="1"/>
            </p:cNvSpPr>
            <p:nvPr/>
          </p:nvSpPr>
          <p:spPr bwMode="auto">
            <a:xfrm>
              <a:off x="4591" y="1962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316" name="Oval 76"/>
            <p:cNvSpPr>
              <a:spLocks noChangeArrowheads="1"/>
            </p:cNvSpPr>
            <p:nvPr/>
          </p:nvSpPr>
          <p:spPr bwMode="auto">
            <a:xfrm>
              <a:off x="4860" y="1968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317" name="Oval 77"/>
            <p:cNvSpPr>
              <a:spLocks noChangeArrowheads="1"/>
            </p:cNvSpPr>
            <p:nvPr/>
          </p:nvSpPr>
          <p:spPr bwMode="auto">
            <a:xfrm>
              <a:off x="5150" y="1968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318" name="Text Box 78"/>
            <p:cNvSpPr txBox="1">
              <a:spLocks noChangeArrowheads="1"/>
            </p:cNvSpPr>
            <p:nvPr/>
          </p:nvSpPr>
          <p:spPr bwMode="auto">
            <a:xfrm>
              <a:off x="4506" y="1460"/>
              <a:ext cx="19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7463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27013" indent="-227013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2200" i="1"/>
                <a:t>v</a:t>
              </a:r>
            </a:p>
          </p:txBody>
        </p:sp>
      </p:grpSp>
      <p:grpSp>
        <p:nvGrpSpPr>
          <p:cNvPr id="650319" name="Group 79"/>
          <p:cNvGrpSpPr>
            <a:grpSpLocks/>
          </p:cNvGrpSpPr>
          <p:nvPr/>
        </p:nvGrpSpPr>
        <p:grpSpPr bwMode="auto">
          <a:xfrm>
            <a:off x="4283075" y="4237038"/>
            <a:ext cx="4616450" cy="1419225"/>
            <a:chOff x="2698" y="2669"/>
            <a:chExt cx="2908" cy="894"/>
          </a:xfrm>
        </p:grpSpPr>
        <p:sp>
          <p:nvSpPr>
            <p:cNvPr id="650320" name="AutoShape 80"/>
            <p:cNvSpPr>
              <a:spLocks/>
            </p:cNvSpPr>
            <p:nvPr/>
          </p:nvSpPr>
          <p:spPr bwMode="auto">
            <a:xfrm flipH="1">
              <a:off x="2698" y="2669"/>
              <a:ext cx="49" cy="894"/>
            </a:xfrm>
            <a:prstGeom prst="leftBrace">
              <a:avLst>
                <a:gd name="adj1" fmla="val 1520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321" name="Text Box 81"/>
            <p:cNvSpPr txBox="1">
              <a:spLocks noChangeArrowheads="1"/>
            </p:cNvSpPr>
            <p:nvPr/>
          </p:nvSpPr>
          <p:spPr bwMode="auto">
            <a:xfrm>
              <a:off x="2706" y="2973"/>
              <a:ext cx="29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2200"/>
                <a:t>Perform operations/construction lazily</a:t>
              </a:r>
            </a:p>
          </p:txBody>
        </p:sp>
      </p:grpSp>
      <p:grpSp>
        <p:nvGrpSpPr>
          <p:cNvPr id="650322" name="Group 82"/>
          <p:cNvGrpSpPr>
            <a:grpSpLocks/>
          </p:cNvGrpSpPr>
          <p:nvPr/>
        </p:nvGrpSpPr>
        <p:grpSpPr bwMode="auto">
          <a:xfrm>
            <a:off x="3932238" y="3519488"/>
            <a:ext cx="4787900" cy="2728912"/>
            <a:chOff x="2477" y="2217"/>
            <a:chExt cx="3016" cy="1719"/>
          </a:xfrm>
        </p:grpSpPr>
        <p:sp>
          <p:nvSpPr>
            <p:cNvPr id="650323" name="Line 83"/>
            <p:cNvSpPr>
              <a:spLocks noChangeShapeType="1"/>
            </p:cNvSpPr>
            <p:nvPr/>
          </p:nvSpPr>
          <p:spPr bwMode="auto">
            <a:xfrm flipV="1">
              <a:off x="2477" y="3145"/>
              <a:ext cx="743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0324" name="Group 84"/>
            <p:cNvGrpSpPr>
              <a:grpSpLocks/>
            </p:cNvGrpSpPr>
            <p:nvPr/>
          </p:nvGrpSpPr>
          <p:grpSpPr bwMode="auto">
            <a:xfrm>
              <a:off x="3435" y="2217"/>
              <a:ext cx="1869" cy="838"/>
              <a:chOff x="1374" y="968"/>
              <a:chExt cx="3047" cy="1247"/>
            </a:xfrm>
          </p:grpSpPr>
          <p:grpSp>
            <p:nvGrpSpPr>
              <p:cNvPr id="650325" name="Group 85"/>
              <p:cNvGrpSpPr>
                <a:grpSpLocks/>
              </p:cNvGrpSpPr>
              <p:nvPr/>
            </p:nvGrpSpPr>
            <p:grpSpPr bwMode="auto">
              <a:xfrm>
                <a:off x="2500" y="2046"/>
                <a:ext cx="241" cy="169"/>
                <a:chOff x="4740" y="3129"/>
                <a:chExt cx="275" cy="203"/>
              </a:xfrm>
            </p:grpSpPr>
            <p:sp>
              <p:nvSpPr>
                <p:cNvPr id="650326" name="Freeform 86"/>
                <p:cNvSpPr>
                  <a:spLocks/>
                </p:cNvSpPr>
                <p:nvPr/>
              </p:nvSpPr>
              <p:spPr bwMode="auto">
                <a:xfrm>
                  <a:off x="4889" y="3249"/>
                  <a:ext cx="37" cy="39"/>
                </a:xfrm>
                <a:custGeom>
                  <a:avLst/>
                  <a:gdLst>
                    <a:gd name="T0" fmla="*/ 201 w 201"/>
                    <a:gd name="T1" fmla="*/ 0 h 201"/>
                    <a:gd name="T2" fmla="*/ 193 w 201"/>
                    <a:gd name="T3" fmla="*/ 1 h 201"/>
                    <a:gd name="T4" fmla="*/ 187 w 201"/>
                    <a:gd name="T5" fmla="*/ 1 h 201"/>
                    <a:gd name="T6" fmla="*/ 179 w 201"/>
                    <a:gd name="T7" fmla="*/ 1 h 201"/>
                    <a:gd name="T8" fmla="*/ 172 w 201"/>
                    <a:gd name="T9" fmla="*/ 2 h 201"/>
                    <a:gd name="T10" fmla="*/ 165 w 201"/>
                    <a:gd name="T11" fmla="*/ 3 h 201"/>
                    <a:gd name="T12" fmla="*/ 158 w 201"/>
                    <a:gd name="T13" fmla="*/ 6 h 201"/>
                    <a:gd name="T14" fmla="*/ 151 w 201"/>
                    <a:gd name="T15" fmla="*/ 7 h 201"/>
                    <a:gd name="T16" fmla="*/ 144 w 201"/>
                    <a:gd name="T17" fmla="*/ 9 h 201"/>
                    <a:gd name="T18" fmla="*/ 137 w 201"/>
                    <a:gd name="T19" fmla="*/ 11 h 201"/>
                    <a:gd name="T20" fmla="*/ 130 w 201"/>
                    <a:gd name="T21" fmla="*/ 13 h 201"/>
                    <a:gd name="T22" fmla="*/ 124 w 201"/>
                    <a:gd name="T23" fmla="*/ 16 h 201"/>
                    <a:gd name="T24" fmla="*/ 117 w 201"/>
                    <a:gd name="T25" fmla="*/ 19 h 201"/>
                    <a:gd name="T26" fmla="*/ 111 w 201"/>
                    <a:gd name="T27" fmla="*/ 21 h 201"/>
                    <a:gd name="T28" fmla="*/ 104 w 201"/>
                    <a:gd name="T29" fmla="*/ 25 h 201"/>
                    <a:gd name="T30" fmla="*/ 98 w 201"/>
                    <a:gd name="T31" fmla="*/ 28 h 201"/>
                    <a:gd name="T32" fmla="*/ 92 w 201"/>
                    <a:gd name="T33" fmla="*/ 33 h 201"/>
                    <a:gd name="T34" fmla="*/ 86 w 201"/>
                    <a:gd name="T35" fmla="*/ 36 h 201"/>
                    <a:gd name="T36" fmla="*/ 80 w 201"/>
                    <a:gd name="T37" fmla="*/ 40 h 201"/>
                    <a:gd name="T38" fmla="*/ 74 w 201"/>
                    <a:gd name="T39" fmla="*/ 45 h 201"/>
                    <a:gd name="T40" fmla="*/ 68 w 201"/>
                    <a:gd name="T41" fmla="*/ 49 h 201"/>
                    <a:gd name="T42" fmla="*/ 64 w 201"/>
                    <a:gd name="T43" fmla="*/ 54 h 201"/>
                    <a:gd name="T44" fmla="*/ 58 w 201"/>
                    <a:gd name="T45" fmla="*/ 60 h 201"/>
                    <a:gd name="T46" fmla="*/ 54 w 201"/>
                    <a:gd name="T47" fmla="*/ 64 h 201"/>
                    <a:gd name="T48" fmla="*/ 48 w 201"/>
                    <a:gd name="T49" fmla="*/ 70 h 201"/>
                    <a:gd name="T50" fmla="*/ 44 w 201"/>
                    <a:gd name="T51" fmla="*/ 75 h 201"/>
                    <a:gd name="T52" fmla="*/ 39 w 201"/>
                    <a:gd name="T53" fmla="*/ 81 h 201"/>
                    <a:gd name="T54" fmla="*/ 36 w 201"/>
                    <a:gd name="T55" fmla="*/ 87 h 201"/>
                    <a:gd name="T56" fmla="*/ 31 w 201"/>
                    <a:gd name="T57" fmla="*/ 93 h 201"/>
                    <a:gd name="T58" fmla="*/ 28 w 201"/>
                    <a:gd name="T59" fmla="*/ 99 h 201"/>
                    <a:gd name="T60" fmla="*/ 25 w 201"/>
                    <a:gd name="T61" fmla="*/ 106 h 201"/>
                    <a:gd name="T62" fmla="*/ 21 w 201"/>
                    <a:gd name="T63" fmla="*/ 111 h 201"/>
                    <a:gd name="T64" fmla="*/ 18 w 201"/>
                    <a:gd name="T65" fmla="*/ 118 h 201"/>
                    <a:gd name="T66" fmla="*/ 14 w 201"/>
                    <a:gd name="T67" fmla="*/ 125 h 201"/>
                    <a:gd name="T68" fmla="*/ 12 w 201"/>
                    <a:gd name="T69" fmla="*/ 132 h 201"/>
                    <a:gd name="T70" fmla="*/ 10 w 201"/>
                    <a:gd name="T71" fmla="*/ 138 h 201"/>
                    <a:gd name="T72" fmla="*/ 8 w 201"/>
                    <a:gd name="T73" fmla="*/ 145 h 201"/>
                    <a:gd name="T74" fmla="*/ 5 w 201"/>
                    <a:gd name="T75" fmla="*/ 152 h 201"/>
                    <a:gd name="T76" fmla="*/ 4 w 201"/>
                    <a:gd name="T77" fmla="*/ 159 h 201"/>
                    <a:gd name="T78" fmla="*/ 3 w 201"/>
                    <a:gd name="T79" fmla="*/ 165 h 201"/>
                    <a:gd name="T80" fmla="*/ 2 w 201"/>
                    <a:gd name="T81" fmla="*/ 173 h 201"/>
                    <a:gd name="T82" fmla="*/ 1 w 201"/>
                    <a:gd name="T83" fmla="*/ 180 h 201"/>
                    <a:gd name="T84" fmla="*/ 0 w 201"/>
                    <a:gd name="T85" fmla="*/ 187 h 201"/>
                    <a:gd name="T86" fmla="*/ 0 w 201"/>
                    <a:gd name="T87" fmla="*/ 194 h 201"/>
                    <a:gd name="T88" fmla="*/ 0 w 201"/>
                    <a:gd name="T89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1" h="201">
                      <a:moveTo>
                        <a:pt x="201" y="0"/>
                      </a:moveTo>
                      <a:lnTo>
                        <a:pt x="193" y="1"/>
                      </a:lnTo>
                      <a:lnTo>
                        <a:pt x="187" y="1"/>
                      </a:lnTo>
                      <a:lnTo>
                        <a:pt x="179" y="1"/>
                      </a:lnTo>
                      <a:lnTo>
                        <a:pt x="172" y="2"/>
                      </a:lnTo>
                      <a:lnTo>
                        <a:pt x="165" y="3"/>
                      </a:lnTo>
                      <a:lnTo>
                        <a:pt x="158" y="6"/>
                      </a:lnTo>
                      <a:lnTo>
                        <a:pt x="151" y="7"/>
                      </a:lnTo>
                      <a:lnTo>
                        <a:pt x="144" y="9"/>
                      </a:lnTo>
                      <a:lnTo>
                        <a:pt x="137" y="11"/>
                      </a:lnTo>
                      <a:lnTo>
                        <a:pt x="130" y="13"/>
                      </a:lnTo>
                      <a:lnTo>
                        <a:pt x="124" y="16"/>
                      </a:lnTo>
                      <a:lnTo>
                        <a:pt x="117" y="19"/>
                      </a:lnTo>
                      <a:lnTo>
                        <a:pt x="111" y="21"/>
                      </a:lnTo>
                      <a:lnTo>
                        <a:pt x="104" y="25"/>
                      </a:lnTo>
                      <a:lnTo>
                        <a:pt x="98" y="28"/>
                      </a:lnTo>
                      <a:lnTo>
                        <a:pt x="92" y="33"/>
                      </a:lnTo>
                      <a:lnTo>
                        <a:pt x="86" y="36"/>
                      </a:lnTo>
                      <a:lnTo>
                        <a:pt x="80" y="40"/>
                      </a:lnTo>
                      <a:lnTo>
                        <a:pt x="74" y="45"/>
                      </a:lnTo>
                      <a:lnTo>
                        <a:pt x="68" y="49"/>
                      </a:lnTo>
                      <a:lnTo>
                        <a:pt x="64" y="54"/>
                      </a:lnTo>
                      <a:lnTo>
                        <a:pt x="58" y="60"/>
                      </a:lnTo>
                      <a:lnTo>
                        <a:pt x="54" y="64"/>
                      </a:lnTo>
                      <a:lnTo>
                        <a:pt x="48" y="70"/>
                      </a:lnTo>
                      <a:lnTo>
                        <a:pt x="44" y="75"/>
                      </a:lnTo>
                      <a:lnTo>
                        <a:pt x="39" y="81"/>
                      </a:lnTo>
                      <a:lnTo>
                        <a:pt x="36" y="87"/>
                      </a:lnTo>
                      <a:lnTo>
                        <a:pt x="31" y="93"/>
                      </a:lnTo>
                      <a:lnTo>
                        <a:pt x="28" y="99"/>
                      </a:lnTo>
                      <a:lnTo>
                        <a:pt x="25" y="106"/>
                      </a:lnTo>
                      <a:lnTo>
                        <a:pt x="21" y="111"/>
                      </a:lnTo>
                      <a:lnTo>
                        <a:pt x="18" y="118"/>
                      </a:lnTo>
                      <a:lnTo>
                        <a:pt x="14" y="125"/>
                      </a:lnTo>
                      <a:lnTo>
                        <a:pt x="12" y="132"/>
                      </a:lnTo>
                      <a:lnTo>
                        <a:pt x="10" y="138"/>
                      </a:lnTo>
                      <a:lnTo>
                        <a:pt x="8" y="145"/>
                      </a:lnTo>
                      <a:lnTo>
                        <a:pt x="5" y="152"/>
                      </a:lnTo>
                      <a:lnTo>
                        <a:pt x="4" y="159"/>
                      </a:lnTo>
                      <a:lnTo>
                        <a:pt x="3" y="165"/>
                      </a:lnTo>
                      <a:lnTo>
                        <a:pt x="2" y="173"/>
                      </a:lnTo>
                      <a:lnTo>
                        <a:pt x="1" y="180"/>
                      </a:lnTo>
                      <a:lnTo>
                        <a:pt x="0" y="187"/>
                      </a:lnTo>
                      <a:lnTo>
                        <a:pt x="0" y="194"/>
                      </a:lnTo>
                      <a:lnTo>
                        <a:pt x="0" y="201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27" name="Freeform 87"/>
                <p:cNvSpPr>
                  <a:spLocks/>
                </p:cNvSpPr>
                <p:nvPr/>
              </p:nvSpPr>
              <p:spPr bwMode="auto">
                <a:xfrm>
                  <a:off x="4826" y="3249"/>
                  <a:ext cx="37" cy="39"/>
                </a:xfrm>
                <a:custGeom>
                  <a:avLst/>
                  <a:gdLst>
                    <a:gd name="T0" fmla="*/ 201 w 201"/>
                    <a:gd name="T1" fmla="*/ 201 h 201"/>
                    <a:gd name="T2" fmla="*/ 201 w 201"/>
                    <a:gd name="T3" fmla="*/ 194 h 201"/>
                    <a:gd name="T4" fmla="*/ 200 w 201"/>
                    <a:gd name="T5" fmla="*/ 187 h 201"/>
                    <a:gd name="T6" fmla="*/ 200 w 201"/>
                    <a:gd name="T7" fmla="*/ 180 h 201"/>
                    <a:gd name="T8" fmla="*/ 199 w 201"/>
                    <a:gd name="T9" fmla="*/ 173 h 201"/>
                    <a:gd name="T10" fmla="*/ 198 w 201"/>
                    <a:gd name="T11" fmla="*/ 165 h 201"/>
                    <a:gd name="T12" fmla="*/ 197 w 201"/>
                    <a:gd name="T13" fmla="*/ 159 h 201"/>
                    <a:gd name="T14" fmla="*/ 194 w 201"/>
                    <a:gd name="T15" fmla="*/ 152 h 201"/>
                    <a:gd name="T16" fmla="*/ 193 w 201"/>
                    <a:gd name="T17" fmla="*/ 145 h 201"/>
                    <a:gd name="T18" fmla="*/ 191 w 201"/>
                    <a:gd name="T19" fmla="*/ 138 h 201"/>
                    <a:gd name="T20" fmla="*/ 189 w 201"/>
                    <a:gd name="T21" fmla="*/ 132 h 201"/>
                    <a:gd name="T22" fmla="*/ 185 w 201"/>
                    <a:gd name="T23" fmla="*/ 125 h 201"/>
                    <a:gd name="T24" fmla="*/ 183 w 201"/>
                    <a:gd name="T25" fmla="*/ 118 h 201"/>
                    <a:gd name="T26" fmla="*/ 180 w 201"/>
                    <a:gd name="T27" fmla="*/ 111 h 201"/>
                    <a:gd name="T28" fmla="*/ 176 w 201"/>
                    <a:gd name="T29" fmla="*/ 106 h 201"/>
                    <a:gd name="T30" fmla="*/ 173 w 201"/>
                    <a:gd name="T31" fmla="*/ 99 h 201"/>
                    <a:gd name="T32" fmla="*/ 168 w 201"/>
                    <a:gd name="T33" fmla="*/ 93 h 201"/>
                    <a:gd name="T34" fmla="*/ 165 w 201"/>
                    <a:gd name="T35" fmla="*/ 87 h 201"/>
                    <a:gd name="T36" fmla="*/ 161 w 201"/>
                    <a:gd name="T37" fmla="*/ 81 h 201"/>
                    <a:gd name="T38" fmla="*/ 156 w 201"/>
                    <a:gd name="T39" fmla="*/ 75 h 201"/>
                    <a:gd name="T40" fmla="*/ 152 w 201"/>
                    <a:gd name="T41" fmla="*/ 70 h 201"/>
                    <a:gd name="T42" fmla="*/ 147 w 201"/>
                    <a:gd name="T43" fmla="*/ 64 h 201"/>
                    <a:gd name="T44" fmla="*/ 141 w 201"/>
                    <a:gd name="T45" fmla="*/ 60 h 201"/>
                    <a:gd name="T46" fmla="*/ 137 w 201"/>
                    <a:gd name="T47" fmla="*/ 54 h 201"/>
                    <a:gd name="T48" fmla="*/ 131 w 201"/>
                    <a:gd name="T49" fmla="*/ 49 h 201"/>
                    <a:gd name="T50" fmla="*/ 126 w 201"/>
                    <a:gd name="T51" fmla="*/ 45 h 201"/>
                    <a:gd name="T52" fmla="*/ 120 w 201"/>
                    <a:gd name="T53" fmla="*/ 40 h 201"/>
                    <a:gd name="T54" fmla="*/ 114 w 201"/>
                    <a:gd name="T55" fmla="*/ 36 h 201"/>
                    <a:gd name="T56" fmla="*/ 109 w 201"/>
                    <a:gd name="T57" fmla="*/ 33 h 201"/>
                    <a:gd name="T58" fmla="*/ 102 w 201"/>
                    <a:gd name="T59" fmla="*/ 28 h 201"/>
                    <a:gd name="T60" fmla="*/ 96 w 201"/>
                    <a:gd name="T61" fmla="*/ 25 h 201"/>
                    <a:gd name="T62" fmla="*/ 90 w 201"/>
                    <a:gd name="T63" fmla="*/ 21 h 201"/>
                    <a:gd name="T64" fmla="*/ 83 w 201"/>
                    <a:gd name="T65" fmla="*/ 19 h 201"/>
                    <a:gd name="T66" fmla="*/ 76 w 201"/>
                    <a:gd name="T67" fmla="*/ 16 h 201"/>
                    <a:gd name="T68" fmla="*/ 71 w 201"/>
                    <a:gd name="T69" fmla="*/ 13 h 201"/>
                    <a:gd name="T70" fmla="*/ 64 w 201"/>
                    <a:gd name="T71" fmla="*/ 11 h 201"/>
                    <a:gd name="T72" fmla="*/ 56 w 201"/>
                    <a:gd name="T73" fmla="*/ 9 h 201"/>
                    <a:gd name="T74" fmla="*/ 49 w 201"/>
                    <a:gd name="T75" fmla="*/ 7 h 201"/>
                    <a:gd name="T76" fmla="*/ 42 w 201"/>
                    <a:gd name="T77" fmla="*/ 6 h 201"/>
                    <a:gd name="T78" fmla="*/ 36 w 201"/>
                    <a:gd name="T79" fmla="*/ 3 h 201"/>
                    <a:gd name="T80" fmla="*/ 29 w 201"/>
                    <a:gd name="T81" fmla="*/ 2 h 201"/>
                    <a:gd name="T82" fmla="*/ 21 w 201"/>
                    <a:gd name="T83" fmla="*/ 1 h 201"/>
                    <a:gd name="T84" fmla="*/ 14 w 201"/>
                    <a:gd name="T85" fmla="*/ 1 h 201"/>
                    <a:gd name="T86" fmla="*/ 6 w 201"/>
                    <a:gd name="T87" fmla="*/ 1 h 201"/>
                    <a:gd name="T88" fmla="*/ 0 w 201"/>
                    <a:gd name="T89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1" h="201">
                      <a:moveTo>
                        <a:pt x="201" y="201"/>
                      </a:moveTo>
                      <a:lnTo>
                        <a:pt x="201" y="194"/>
                      </a:lnTo>
                      <a:lnTo>
                        <a:pt x="200" y="187"/>
                      </a:lnTo>
                      <a:lnTo>
                        <a:pt x="200" y="180"/>
                      </a:lnTo>
                      <a:lnTo>
                        <a:pt x="199" y="173"/>
                      </a:lnTo>
                      <a:lnTo>
                        <a:pt x="198" y="165"/>
                      </a:lnTo>
                      <a:lnTo>
                        <a:pt x="197" y="159"/>
                      </a:lnTo>
                      <a:lnTo>
                        <a:pt x="194" y="152"/>
                      </a:lnTo>
                      <a:lnTo>
                        <a:pt x="193" y="145"/>
                      </a:lnTo>
                      <a:lnTo>
                        <a:pt x="191" y="138"/>
                      </a:lnTo>
                      <a:lnTo>
                        <a:pt x="189" y="132"/>
                      </a:lnTo>
                      <a:lnTo>
                        <a:pt x="185" y="125"/>
                      </a:lnTo>
                      <a:lnTo>
                        <a:pt x="183" y="118"/>
                      </a:lnTo>
                      <a:lnTo>
                        <a:pt x="180" y="111"/>
                      </a:lnTo>
                      <a:lnTo>
                        <a:pt x="176" y="106"/>
                      </a:lnTo>
                      <a:lnTo>
                        <a:pt x="173" y="99"/>
                      </a:lnTo>
                      <a:lnTo>
                        <a:pt x="168" y="93"/>
                      </a:lnTo>
                      <a:lnTo>
                        <a:pt x="165" y="87"/>
                      </a:lnTo>
                      <a:lnTo>
                        <a:pt x="161" y="81"/>
                      </a:lnTo>
                      <a:lnTo>
                        <a:pt x="156" y="75"/>
                      </a:lnTo>
                      <a:lnTo>
                        <a:pt x="152" y="70"/>
                      </a:lnTo>
                      <a:lnTo>
                        <a:pt x="147" y="64"/>
                      </a:lnTo>
                      <a:lnTo>
                        <a:pt x="141" y="60"/>
                      </a:lnTo>
                      <a:lnTo>
                        <a:pt x="137" y="54"/>
                      </a:lnTo>
                      <a:lnTo>
                        <a:pt x="131" y="49"/>
                      </a:lnTo>
                      <a:lnTo>
                        <a:pt x="126" y="45"/>
                      </a:lnTo>
                      <a:lnTo>
                        <a:pt x="120" y="40"/>
                      </a:lnTo>
                      <a:lnTo>
                        <a:pt x="114" y="36"/>
                      </a:lnTo>
                      <a:lnTo>
                        <a:pt x="109" y="33"/>
                      </a:lnTo>
                      <a:lnTo>
                        <a:pt x="102" y="28"/>
                      </a:lnTo>
                      <a:lnTo>
                        <a:pt x="96" y="25"/>
                      </a:lnTo>
                      <a:lnTo>
                        <a:pt x="90" y="21"/>
                      </a:lnTo>
                      <a:lnTo>
                        <a:pt x="83" y="19"/>
                      </a:lnTo>
                      <a:lnTo>
                        <a:pt x="76" y="16"/>
                      </a:lnTo>
                      <a:lnTo>
                        <a:pt x="71" y="13"/>
                      </a:lnTo>
                      <a:lnTo>
                        <a:pt x="64" y="11"/>
                      </a:lnTo>
                      <a:lnTo>
                        <a:pt x="56" y="9"/>
                      </a:lnTo>
                      <a:lnTo>
                        <a:pt x="49" y="7"/>
                      </a:lnTo>
                      <a:lnTo>
                        <a:pt x="42" y="6"/>
                      </a:lnTo>
                      <a:lnTo>
                        <a:pt x="36" y="3"/>
                      </a:lnTo>
                      <a:lnTo>
                        <a:pt x="29" y="2"/>
                      </a:lnTo>
                      <a:lnTo>
                        <a:pt x="21" y="1"/>
                      </a:lnTo>
                      <a:lnTo>
                        <a:pt x="14" y="1"/>
                      </a:lnTo>
                      <a:lnTo>
                        <a:pt x="6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28" name="Freeform 88"/>
                <p:cNvSpPr>
                  <a:spLocks/>
                </p:cNvSpPr>
                <p:nvPr/>
              </p:nvSpPr>
              <p:spPr bwMode="auto">
                <a:xfrm>
                  <a:off x="4919" y="3155"/>
                  <a:ext cx="37" cy="39"/>
                </a:xfrm>
                <a:custGeom>
                  <a:avLst/>
                  <a:gdLst>
                    <a:gd name="T0" fmla="*/ 0 w 202"/>
                    <a:gd name="T1" fmla="*/ 201 h 201"/>
                    <a:gd name="T2" fmla="*/ 7 w 202"/>
                    <a:gd name="T3" fmla="*/ 201 h 201"/>
                    <a:gd name="T4" fmla="*/ 15 w 202"/>
                    <a:gd name="T5" fmla="*/ 201 h 201"/>
                    <a:gd name="T6" fmla="*/ 22 w 202"/>
                    <a:gd name="T7" fmla="*/ 200 h 201"/>
                    <a:gd name="T8" fmla="*/ 30 w 202"/>
                    <a:gd name="T9" fmla="*/ 199 h 201"/>
                    <a:gd name="T10" fmla="*/ 36 w 202"/>
                    <a:gd name="T11" fmla="*/ 198 h 201"/>
                    <a:gd name="T12" fmla="*/ 43 w 202"/>
                    <a:gd name="T13" fmla="*/ 197 h 201"/>
                    <a:gd name="T14" fmla="*/ 50 w 202"/>
                    <a:gd name="T15" fmla="*/ 196 h 201"/>
                    <a:gd name="T16" fmla="*/ 57 w 202"/>
                    <a:gd name="T17" fmla="*/ 193 h 201"/>
                    <a:gd name="T18" fmla="*/ 65 w 202"/>
                    <a:gd name="T19" fmla="*/ 191 h 201"/>
                    <a:gd name="T20" fmla="*/ 71 w 202"/>
                    <a:gd name="T21" fmla="*/ 189 h 201"/>
                    <a:gd name="T22" fmla="*/ 77 w 202"/>
                    <a:gd name="T23" fmla="*/ 186 h 201"/>
                    <a:gd name="T24" fmla="*/ 84 w 202"/>
                    <a:gd name="T25" fmla="*/ 183 h 201"/>
                    <a:gd name="T26" fmla="*/ 91 w 202"/>
                    <a:gd name="T27" fmla="*/ 180 h 201"/>
                    <a:gd name="T28" fmla="*/ 97 w 202"/>
                    <a:gd name="T29" fmla="*/ 177 h 201"/>
                    <a:gd name="T30" fmla="*/ 103 w 202"/>
                    <a:gd name="T31" fmla="*/ 173 h 201"/>
                    <a:gd name="T32" fmla="*/ 110 w 202"/>
                    <a:gd name="T33" fmla="*/ 170 h 201"/>
                    <a:gd name="T34" fmla="*/ 115 w 202"/>
                    <a:gd name="T35" fmla="*/ 165 h 201"/>
                    <a:gd name="T36" fmla="*/ 121 w 202"/>
                    <a:gd name="T37" fmla="*/ 161 h 201"/>
                    <a:gd name="T38" fmla="*/ 127 w 202"/>
                    <a:gd name="T39" fmla="*/ 158 h 201"/>
                    <a:gd name="T40" fmla="*/ 132 w 202"/>
                    <a:gd name="T41" fmla="*/ 152 h 201"/>
                    <a:gd name="T42" fmla="*/ 138 w 202"/>
                    <a:gd name="T43" fmla="*/ 147 h 201"/>
                    <a:gd name="T44" fmla="*/ 142 w 202"/>
                    <a:gd name="T45" fmla="*/ 143 h 201"/>
                    <a:gd name="T46" fmla="*/ 148 w 202"/>
                    <a:gd name="T47" fmla="*/ 137 h 201"/>
                    <a:gd name="T48" fmla="*/ 152 w 202"/>
                    <a:gd name="T49" fmla="*/ 132 h 201"/>
                    <a:gd name="T50" fmla="*/ 157 w 202"/>
                    <a:gd name="T51" fmla="*/ 126 h 201"/>
                    <a:gd name="T52" fmla="*/ 161 w 202"/>
                    <a:gd name="T53" fmla="*/ 120 h 201"/>
                    <a:gd name="T54" fmla="*/ 166 w 202"/>
                    <a:gd name="T55" fmla="*/ 115 h 201"/>
                    <a:gd name="T56" fmla="*/ 169 w 202"/>
                    <a:gd name="T57" fmla="*/ 109 h 201"/>
                    <a:gd name="T58" fmla="*/ 174 w 202"/>
                    <a:gd name="T59" fmla="*/ 104 h 201"/>
                    <a:gd name="T60" fmla="*/ 177 w 202"/>
                    <a:gd name="T61" fmla="*/ 97 h 201"/>
                    <a:gd name="T62" fmla="*/ 181 w 202"/>
                    <a:gd name="T63" fmla="*/ 90 h 201"/>
                    <a:gd name="T64" fmla="*/ 184 w 202"/>
                    <a:gd name="T65" fmla="*/ 84 h 201"/>
                    <a:gd name="T66" fmla="*/ 186 w 202"/>
                    <a:gd name="T67" fmla="*/ 78 h 201"/>
                    <a:gd name="T68" fmla="*/ 190 w 202"/>
                    <a:gd name="T69" fmla="*/ 71 h 201"/>
                    <a:gd name="T70" fmla="*/ 192 w 202"/>
                    <a:gd name="T71" fmla="*/ 64 h 201"/>
                    <a:gd name="T72" fmla="*/ 194 w 202"/>
                    <a:gd name="T73" fmla="*/ 57 h 201"/>
                    <a:gd name="T74" fmla="*/ 195 w 202"/>
                    <a:gd name="T75" fmla="*/ 51 h 201"/>
                    <a:gd name="T76" fmla="*/ 197 w 202"/>
                    <a:gd name="T77" fmla="*/ 43 h 201"/>
                    <a:gd name="T78" fmla="*/ 199 w 202"/>
                    <a:gd name="T79" fmla="*/ 36 h 201"/>
                    <a:gd name="T80" fmla="*/ 200 w 202"/>
                    <a:gd name="T81" fmla="*/ 29 h 201"/>
                    <a:gd name="T82" fmla="*/ 201 w 202"/>
                    <a:gd name="T83" fmla="*/ 21 h 201"/>
                    <a:gd name="T84" fmla="*/ 201 w 202"/>
                    <a:gd name="T85" fmla="*/ 15 h 201"/>
                    <a:gd name="T86" fmla="*/ 202 w 202"/>
                    <a:gd name="T87" fmla="*/ 8 h 201"/>
                    <a:gd name="T88" fmla="*/ 202 w 202"/>
                    <a:gd name="T89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2" h="201">
                      <a:moveTo>
                        <a:pt x="0" y="201"/>
                      </a:moveTo>
                      <a:lnTo>
                        <a:pt x="7" y="201"/>
                      </a:lnTo>
                      <a:lnTo>
                        <a:pt x="15" y="201"/>
                      </a:lnTo>
                      <a:lnTo>
                        <a:pt x="22" y="200"/>
                      </a:lnTo>
                      <a:lnTo>
                        <a:pt x="30" y="199"/>
                      </a:lnTo>
                      <a:lnTo>
                        <a:pt x="36" y="198"/>
                      </a:lnTo>
                      <a:lnTo>
                        <a:pt x="43" y="197"/>
                      </a:lnTo>
                      <a:lnTo>
                        <a:pt x="50" y="196"/>
                      </a:lnTo>
                      <a:lnTo>
                        <a:pt x="57" y="193"/>
                      </a:lnTo>
                      <a:lnTo>
                        <a:pt x="65" y="191"/>
                      </a:lnTo>
                      <a:lnTo>
                        <a:pt x="71" y="189"/>
                      </a:lnTo>
                      <a:lnTo>
                        <a:pt x="77" y="186"/>
                      </a:lnTo>
                      <a:lnTo>
                        <a:pt x="84" y="183"/>
                      </a:lnTo>
                      <a:lnTo>
                        <a:pt x="91" y="180"/>
                      </a:lnTo>
                      <a:lnTo>
                        <a:pt x="97" y="177"/>
                      </a:lnTo>
                      <a:lnTo>
                        <a:pt x="103" y="173"/>
                      </a:lnTo>
                      <a:lnTo>
                        <a:pt x="110" y="170"/>
                      </a:lnTo>
                      <a:lnTo>
                        <a:pt x="115" y="165"/>
                      </a:lnTo>
                      <a:lnTo>
                        <a:pt x="121" y="161"/>
                      </a:lnTo>
                      <a:lnTo>
                        <a:pt x="127" y="158"/>
                      </a:lnTo>
                      <a:lnTo>
                        <a:pt x="132" y="152"/>
                      </a:lnTo>
                      <a:lnTo>
                        <a:pt x="138" y="147"/>
                      </a:lnTo>
                      <a:lnTo>
                        <a:pt x="142" y="143"/>
                      </a:lnTo>
                      <a:lnTo>
                        <a:pt x="148" y="137"/>
                      </a:lnTo>
                      <a:lnTo>
                        <a:pt x="152" y="132"/>
                      </a:lnTo>
                      <a:lnTo>
                        <a:pt x="157" y="126"/>
                      </a:lnTo>
                      <a:lnTo>
                        <a:pt x="161" y="120"/>
                      </a:lnTo>
                      <a:lnTo>
                        <a:pt x="166" y="115"/>
                      </a:lnTo>
                      <a:lnTo>
                        <a:pt x="169" y="109"/>
                      </a:lnTo>
                      <a:lnTo>
                        <a:pt x="174" y="104"/>
                      </a:lnTo>
                      <a:lnTo>
                        <a:pt x="177" y="97"/>
                      </a:lnTo>
                      <a:lnTo>
                        <a:pt x="181" y="90"/>
                      </a:lnTo>
                      <a:lnTo>
                        <a:pt x="184" y="84"/>
                      </a:lnTo>
                      <a:lnTo>
                        <a:pt x="186" y="78"/>
                      </a:lnTo>
                      <a:lnTo>
                        <a:pt x="190" y="71"/>
                      </a:lnTo>
                      <a:lnTo>
                        <a:pt x="192" y="64"/>
                      </a:lnTo>
                      <a:lnTo>
                        <a:pt x="194" y="57"/>
                      </a:lnTo>
                      <a:lnTo>
                        <a:pt x="195" y="51"/>
                      </a:lnTo>
                      <a:lnTo>
                        <a:pt x="197" y="43"/>
                      </a:lnTo>
                      <a:lnTo>
                        <a:pt x="199" y="36"/>
                      </a:lnTo>
                      <a:lnTo>
                        <a:pt x="200" y="29"/>
                      </a:lnTo>
                      <a:lnTo>
                        <a:pt x="201" y="21"/>
                      </a:lnTo>
                      <a:lnTo>
                        <a:pt x="201" y="15"/>
                      </a:lnTo>
                      <a:lnTo>
                        <a:pt x="202" y="8"/>
                      </a:lnTo>
                      <a:lnTo>
                        <a:pt x="202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29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4803" y="3138"/>
                  <a:ext cx="73" cy="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30" name="Freeform 90"/>
                <p:cNvSpPr>
                  <a:spLocks/>
                </p:cNvSpPr>
                <p:nvPr/>
              </p:nvSpPr>
              <p:spPr bwMode="auto">
                <a:xfrm>
                  <a:off x="4803" y="3173"/>
                  <a:ext cx="38" cy="40"/>
                </a:xfrm>
                <a:custGeom>
                  <a:avLst/>
                  <a:gdLst>
                    <a:gd name="T0" fmla="*/ 202 w 202"/>
                    <a:gd name="T1" fmla="*/ 80 h 203"/>
                    <a:gd name="T2" fmla="*/ 0 w 202"/>
                    <a:gd name="T3" fmla="*/ 203 h 203"/>
                    <a:gd name="T4" fmla="*/ 121 w 202"/>
                    <a:gd name="T5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03">
                      <a:moveTo>
                        <a:pt x="202" y="80"/>
                      </a:moveTo>
                      <a:lnTo>
                        <a:pt x="0" y="203"/>
                      </a:lnTo>
                      <a:lnTo>
                        <a:pt x="121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31" name="Line 91"/>
                <p:cNvSpPr>
                  <a:spLocks noChangeShapeType="1"/>
                </p:cNvSpPr>
                <p:nvPr/>
              </p:nvSpPr>
              <p:spPr bwMode="auto">
                <a:xfrm>
                  <a:off x="4876" y="3129"/>
                  <a:ext cx="73" cy="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32" name="Freeform 92"/>
                <p:cNvSpPr>
                  <a:spLocks/>
                </p:cNvSpPr>
                <p:nvPr/>
              </p:nvSpPr>
              <p:spPr bwMode="auto">
                <a:xfrm>
                  <a:off x="4910" y="3164"/>
                  <a:ext cx="39" cy="40"/>
                </a:xfrm>
                <a:custGeom>
                  <a:avLst/>
                  <a:gdLst>
                    <a:gd name="T0" fmla="*/ 80 w 202"/>
                    <a:gd name="T1" fmla="*/ 0 h 203"/>
                    <a:gd name="T2" fmla="*/ 202 w 202"/>
                    <a:gd name="T3" fmla="*/ 203 h 203"/>
                    <a:gd name="T4" fmla="*/ 0 w 202"/>
                    <a:gd name="T5" fmla="*/ 8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03">
                      <a:moveTo>
                        <a:pt x="80" y="0"/>
                      </a:moveTo>
                      <a:lnTo>
                        <a:pt x="202" y="203"/>
                      </a:lnTo>
                      <a:lnTo>
                        <a:pt x="0" y="8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33" name="Freeform 93"/>
                <p:cNvSpPr>
                  <a:spLocks/>
                </p:cNvSpPr>
                <p:nvPr/>
              </p:nvSpPr>
              <p:spPr bwMode="auto">
                <a:xfrm>
                  <a:off x="4743" y="3222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34" name="Freeform 94"/>
                <p:cNvSpPr>
                  <a:spLocks/>
                </p:cNvSpPr>
                <p:nvPr/>
              </p:nvSpPr>
              <p:spPr bwMode="auto">
                <a:xfrm>
                  <a:off x="4740" y="3216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</a:path>
                  </a:pathLst>
                </a:custGeom>
                <a:solidFill>
                  <a:srgbClr val="FFFF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35" name="Freeform 95"/>
                <p:cNvSpPr>
                  <a:spLocks/>
                </p:cNvSpPr>
                <p:nvPr/>
              </p:nvSpPr>
              <p:spPr bwMode="auto">
                <a:xfrm>
                  <a:off x="4902" y="3222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36" name="Freeform 96"/>
                <p:cNvSpPr>
                  <a:spLocks/>
                </p:cNvSpPr>
                <p:nvPr/>
              </p:nvSpPr>
              <p:spPr bwMode="auto">
                <a:xfrm>
                  <a:off x="4908" y="3216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</a:path>
                  </a:pathLst>
                </a:custGeom>
                <a:solidFill>
                  <a:srgbClr val="FFFF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0337" name="Group 97"/>
              <p:cNvGrpSpPr>
                <a:grpSpLocks/>
              </p:cNvGrpSpPr>
              <p:nvPr/>
            </p:nvGrpSpPr>
            <p:grpSpPr bwMode="auto">
              <a:xfrm>
                <a:off x="1972" y="2046"/>
                <a:ext cx="241" cy="169"/>
                <a:chOff x="4740" y="3129"/>
                <a:chExt cx="275" cy="203"/>
              </a:xfrm>
            </p:grpSpPr>
            <p:sp>
              <p:nvSpPr>
                <p:cNvPr id="650338" name="Freeform 98"/>
                <p:cNvSpPr>
                  <a:spLocks/>
                </p:cNvSpPr>
                <p:nvPr/>
              </p:nvSpPr>
              <p:spPr bwMode="auto">
                <a:xfrm>
                  <a:off x="4889" y="3249"/>
                  <a:ext cx="37" cy="39"/>
                </a:xfrm>
                <a:custGeom>
                  <a:avLst/>
                  <a:gdLst>
                    <a:gd name="T0" fmla="*/ 201 w 201"/>
                    <a:gd name="T1" fmla="*/ 0 h 201"/>
                    <a:gd name="T2" fmla="*/ 193 w 201"/>
                    <a:gd name="T3" fmla="*/ 1 h 201"/>
                    <a:gd name="T4" fmla="*/ 187 w 201"/>
                    <a:gd name="T5" fmla="*/ 1 h 201"/>
                    <a:gd name="T6" fmla="*/ 179 w 201"/>
                    <a:gd name="T7" fmla="*/ 1 h 201"/>
                    <a:gd name="T8" fmla="*/ 172 w 201"/>
                    <a:gd name="T9" fmla="*/ 2 h 201"/>
                    <a:gd name="T10" fmla="*/ 165 w 201"/>
                    <a:gd name="T11" fmla="*/ 3 h 201"/>
                    <a:gd name="T12" fmla="*/ 158 w 201"/>
                    <a:gd name="T13" fmla="*/ 6 h 201"/>
                    <a:gd name="T14" fmla="*/ 151 w 201"/>
                    <a:gd name="T15" fmla="*/ 7 h 201"/>
                    <a:gd name="T16" fmla="*/ 144 w 201"/>
                    <a:gd name="T17" fmla="*/ 9 h 201"/>
                    <a:gd name="T18" fmla="*/ 137 w 201"/>
                    <a:gd name="T19" fmla="*/ 11 h 201"/>
                    <a:gd name="T20" fmla="*/ 130 w 201"/>
                    <a:gd name="T21" fmla="*/ 13 h 201"/>
                    <a:gd name="T22" fmla="*/ 124 w 201"/>
                    <a:gd name="T23" fmla="*/ 16 h 201"/>
                    <a:gd name="T24" fmla="*/ 117 w 201"/>
                    <a:gd name="T25" fmla="*/ 19 h 201"/>
                    <a:gd name="T26" fmla="*/ 111 w 201"/>
                    <a:gd name="T27" fmla="*/ 21 h 201"/>
                    <a:gd name="T28" fmla="*/ 104 w 201"/>
                    <a:gd name="T29" fmla="*/ 25 h 201"/>
                    <a:gd name="T30" fmla="*/ 98 w 201"/>
                    <a:gd name="T31" fmla="*/ 28 h 201"/>
                    <a:gd name="T32" fmla="*/ 92 w 201"/>
                    <a:gd name="T33" fmla="*/ 33 h 201"/>
                    <a:gd name="T34" fmla="*/ 86 w 201"/>
                    <a:gd name="T35" fmla="*/ 36 h 201"/>
                    <a:gd name="T36" fmla="*/ 80 w 201"/>
                    <a:gd name="T37" fmla="*/ 40 h 201"/>
                    <a:gd name="T38" fmla="*/ 74 w 201"/>
                    <a:gd name="T39" fmla="*/ 45 h 201"/>
                    <a:gd name="T40" fmla="*/ 68 w 201"/>
                    <a:gd name="T41" fmla="*/ 49 h 201"/>
                    <a:gd name="T42" fmla="*/ 64 w 201"/>
                    <a:gd name="T43" fmla="*/ 54 h 201"/>
                    <a:gd name="T44" fmla="*/ 58 w 201"/>
                    <a:gd name="T45" fmla="*/ 60 h 201"/>
                    <a:gd name="T46" fmla="*/ 54 w 201"/>
                    <a:gd name="T47" fmla="*/ 64 h 201"/>
                    <a:gd name="T48" fmla="*/ 48 w 201"/>
                    <a:gd name="T49" fmla="*/ 70 h 201"/>
                    <a:gd name="T50" fmla="*/ 44 w 201"/>
                    <a:gd name="T51" fmla="*/ 75 h 201"/>
                    <a:gd name="T52" fmla="*/ 39 w 201"/>
                    <a:gd name="T53" fmla="*/ 81 h 201"/>
                    <a:gd name="T54" fmla="*/ 36 w 201"/>
                    <a:gd name="T55" fmla="*/ 87 h 201"/>
                    <a:gd name="T56" fmla="*/ 31 w 201"/>
                    <a:gd name="T57" fmla="*/ 93 h 201"/>
                    <a:gd name="T58" fmla="*/ 28 w 201"/>
                    <a:gd name="T59" fmla="*/ 99 h 201"/>
                    <a:gd name="T60" fmla="*/ 25 w 201"/>
                    <a:gd name="T61" fmla="*/ 106 h 201"/>
                    <a:gd name="T62" fmla="*/ 21 w 201"/>
                    <a:gd name="T63" fmla="*/ 111 h 201"/>
                    <a:gd name="T64" fmla="*/ 18 w 201"/>
                    <a:gd name="T65" fmla="*/ 118 h 201"/>
                    <a:gd name="T66" fmla="*/ 14 w 201"/>
                    <a:gd name="T67" fmla="*/ 125 h 201"/>
                    <a:gd name="T68" fmla="*/ 12 w 201"/>
                    <a:gd name="T69" fmla="*/ 132 h 201"/>
                    <a:gd name="T70" fmla="*/ 10 w 201"/>
                    <a:gd name="T71" fmla="*/ 138 h 201"/>
                    <a:gd name="T72" fmla="*/ 8 w 201"/>
                    <a:gd name="T73" fmla="*/ 145 h 201"/>
                    <a:gd name="T74" fmla="*/ 5 w 201"/>
                    <a:gd name="T75" fmla="*/ 152 h 201"/>
                    <a:gd name="T76" fmla="*/ 4 w 201"/>
                    <a:gd name="T77" fmla="*/ 159 h 201"/>
                    <a:gd name="T78" fmla="*/ 3 w 201"/>
                    <a:gd name="T79" fmla="*/ 165 h 201"/>
                    <a:gd name="T80" fmla="*/ 2 w 201"/>
                    <a:gd name="T81" fmla="*/ 173 h 201"/>
                    <a:gd name="T82" fmla="*/ 1 w 201"/>
                    <a:gd name="T83" fmla="*/ 180 h 201"/>
                    <a:gd name="T84" fmla="*/ 0 w 201"/>
                    <a:gd name="T85" fmla="*/ 187 h 201"/>
                    <a:gd name="T86" fmla="*/ 0 w 201"/>
                    <a:gd name="T87" fmla="*/ 194 h 201"/>
                    <a:gd name="T88" fmla="*/ 0 w 201"/>
                    <a:gd name="T89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1" h="201">
                      <a:moveTo>
                        <a:pt x="201" y="0"/>
                      </a:moveTo>
                      <a:lnTo>
                        <a:pt x="193" y="1"/>
                      </a:lnTo>
                      <a:lnTo>
                        <a:pt x="187" y="1"/>
                      </a:lnTo>
                      <a:lnTo>
                        <a:pt x="179" y="1"/>
                      </a:lnTo>
                      <a:lnTo>
                        <a:pt x="172" y="2"/>
                      </a:lnTo>
                      <a:lnTo>
                        <a:pt x="165" y="3"/>
                      </a:lnTo>
                      <a:lnTo>
                        <a:pt x="158" y="6"/>
                      </a:lnTo>
                      <a:lnTo>
                        <a:pt x="151" y="7"/>
                      </a:lnTo>
                      <a:lnTo>
                        <a:pt x="144" y="9"/>
                      </a:lnTo>
                      <a:lnTo>
                        <a:pt x="137" y="11"/>
                      </a:lnTo>
                      <a:lnTo>
                        <a:pt x="130" y="13"/>
                      </a:lnTo>
                      <a:lnTo>
                        <a:pt x="124" y="16"/>
                      </a:lnTo>
                      <a:lnTo>
                        <a:pt x="117" y="19"/>
                      </a:lnTo>
                      <a:lnTo>
                        <a:pt x="111" y="21"/>
                      </a:lnTo>
                      <a:lnTo>
                        <a:pt x="104" y="25"/>
                      </a:lnTo>
                      <a:lnTo>
                        <a:pt x="98" y="28"/>
                      </a:lnTo>
                      <a:lnTo>
                        <a:pt x="92" y="33"/>
                      </a:lnTo>
                      <a:lnTo>
                        <a:pt x="86" y="36"/>
                      </a:lnTo>
                      <a:lnTo>
                        <a:pt x="80" y="40"/>
                      </a:lnTo>
                      <a:lnTo>
                        <a:pt x="74" y="45"/>
                      </a:lnTo>
                      <a:lnTo>
                        <a:pt x="68" y="49"/>
                      </a:lnTo>
                      <a:lnTo>
                        <a:pt x="64" y="54"/>
                      </a:lnTo>
                      <a:lnTo>
                        <a:pt x="58" y="60"/>
                      </a:lnTo>
                      <a:lnTo>
                        <a:pt x="54" y="64"/>
                      </a:lnTo>
                      <a:lnTo>
                        <a:pt x="48" y="70"/>
                      </a:lnTo>
                      <a:lnTo>
                        <a:pt x="44" y="75"/>
                      </a:lnTo>
                      <a:lnTo>
                        <a:pt x="39" y="81"/>
                      </a:lnTo>
                      <a:lnTo>
                        <a:pt x="36" y="87"/>
                      </a:lnTo>
                      <a:lnTo>
                        <a:pt x="31" y="93"/>
                      </a:lnTo>
                      <a:lnTo>
                        <a:pt x="28" y="99"/>
                      </a:lnTo>
                      <a:lnTo>
                        <a:pt x="25" y="106"/>
                      </a:lnTo>
                      <a:lnTo>
                        <a:pt x="21" y="111"/>
                      </a:lnTo>
                      <a:lnTo>
                        <a:pt x="18" y="118"/>
                      </a:lnTo>
                      <a:lnTo>
                        <a:pt x="14" y="125"/>
                      </a:lnTo>
                      <a:lnTo>
                        <a:pt x="12" y="132"/>
                      </a:lnTo>
                      <a:lnTo>
                        <a:pt x="10" y="138"/>
                      </a:lnTo>
                      <a:lnTo>
                        <a:pt x="8" y="145"/>
                      </a:lnTo>
                      <a:lnTo>
                        <a:pt x="5" y="152"/>
                      </a:lnTo>
                      <a:lnTo>
                        <a:pt x="4" y="159"/>
                      </a:lnTo>
                      <a:lnTo>
                        <a:pt x="3" y="165"/>
                      </a:lnTo>
                      <a:lnTo>
                        <a:pt x="2" y="173"/>
                      </a:lnTo>
                      <a:lnTo>
                        <a:pt x="1" y="180"/>
                      </a:lnTo>
                      <a:lnTo>
                        <a:pt x="0" y="187"/>
                      </a:lnTo>
                      <a:lnTo>
                        <a:pt x="0" y="194"/>
                      </a:lnTo>
                      <a:lnTo>
                        <a:pt x="0" y="201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39" name="Freeform 99"/>
                <p:cNvSpPr>
                  <a:spLocks/>
                </p:cNvSpPr>
                <p:nvPr/>
              </p:nvSpPr>
              <p:spPr bwMode="auto">
                <a:xfrm>
                  <a:off x="4826" y="3249"/>
                  <a:ext cx="37" cy="39"/>
                </a:xfrm>
                <a:custGeom>
                  <a:avLst/>
                  <a:gdLst>
                    <a:gd name="T0" fmla="*/ 201 w 201"/>
                    <a:gd name="T1" fmla="*/ 201 h 201"/>
                    <a:gd name="T2" fmla="*/ 201 w 201"/>
                    <a:gd name="T3" fmla="*/ 194 h 201"/>
                    <a:gd name="T4" fmla="*/ 200 w 201"/>
                    <a:gd name="T5" fmla="*/ 187 h 201"/>
                    <a:gd name="T6" fmla="*/ 200 w 201"/>
                    <a:gd name="T7" fmla="*/ 180 h 201"/>
                    <a:gd name="T8" fmla="*/ 199 w 201"/>
                    <a:gd name="T9" fmla="*/ 173 h 201"/>
                    <a:gd name="T10" fmla="*/ 198 w 201"/>
                    <a:gd name="T11" fmla="*/ 165 h 201"/>
                    <a:gd name="T12" fmla="*/ 197 w 201"/>
                    <a:gd name="T13" fmla="*/ 159 h 201"/>
                    <a:gd name="T14" fmla="*/ 194 w 201"/>
                    <a:gd name="T15" fmla="*/ 152 h 201"/>
                    <a:gd name="T16" fmla="*/ 193 w 201"/>
                    <a:gd name="T17" fmla="*/ 145 h 201"/>
                    <a:gd name="T18" fmla="*/ 191 w 201"/>
                    <a:gd name="T19" fmla="*/ 138 h 201"/>
                    <a:gd name="T20" fmla="*/ 189 w 201"/>
                    <a:gd name="T21" fmla="*/ 132 h 201"/>
                    <a:gd name="T22" fmla="*/ 185 w 201"/>
                    <a:gd name="T23" fmla="*/ 125 h 201"/>
                    <a:gd name="T24" fmla="*/ 183 w 201"/>
                    <a:gd name="T25" fmla="*/ 118 h 201"/>
                    <a:gd name="T26" fmla="*/ 180 w 201"/>
                    <a:gd name="T27" fmla="*/ 111 h 201"/>
                    <a:gd name="T28" fmla="*/ 176 w 201"/>
                    <a:gd name="T29" fmla="*/ 106 h 201"/>
                    <a:gd name="T30" fmla="*/ 173 w 201"/>
                    <a:gd name="T31" fmla="*/ 99 h 201"/>
                    <a:gd name="T32" fmla="*/ 168 w 201"/>
                    <a:gd name="T33" fmla="*/ 93 h 201"/>
                    <a:gd name="T34" fmla="*/ 165 w 201"/>
                    <a:gd name="T35" fmla="*/ 87 h 201"/>
                    <a:gd name="T36" fmla="*/ 161 w 201"/>
                    <a:gd name="T37" fmla="*/ 81 h 201"/>
                    <a:gd name="T38" fmla="*/ 156 w 201"/>
                    <a:gd name="T39" fmla="*/ 75 h 201"/>
                    <a:gd name="T40" fmla="*/ 152 w 201"/>
                    <a:gd name="T41" fmla="*/ 70 h 201"/>
                    <a:gd name="T42" fmla="*/ 147 w 201"/>
                    <a:gd name="T43" fmla="*/ 64 h 201"/>
                    <a:gd name="T44" fmla="*/ 141 w 201"/>
                    <a:gd name="T45" fmla="*/ 60 h 201"/>
                    <a:gd name="T46" fmla="*/ 137 w 201"/>
                    <a:gd name="T47" fmla="*/ 54 h 201"/>
                    <a:gd name="T48" fmla="*/ 131 w 201"/>
                    <a:gd name="T49" fmla="*/ 49 h 201"/>
                    <a:gd name="T50" fmla="*/ 126 w 201"/>
                    <a:gd name="T51" fmla="*/ 45 h 201"/>
                    <a:gd name="T52" fmla="*/ 120 w 201"/>
                    <a:gd name="T53" fmla="*/ 40 h 201"/>
                    <a:gd name="T54" fmla="*/ 114 w 201"/>
                    <a:gd name="T55" fmla="*/ 36 h 201"/>
                    <a:gd name="T56" fmla="*/ 109 w 201"/>
                    <a:gd name="T57" fmla="*/ 33 h 201"/>
                    <a:gd name="T58" fmla="*/ 102 w 201"/>
                    <a:gd name="T59" fmla="*/ 28 h 201"/>
                    <a:gd name="T60" fmla="*/ 96 w 201"/>
                    <a:gd name="T61" fmla="*/ 25 h 201"/>
                    <a:gd name="T62" fmla="*/ 90 w 201"/>
                    <a:gd name="T63" fmla="*/ 21 h 201"/>
                    <a:gd name="T64" fmla="*/ 83 w 201"/>
                    <a:gd name="T65" fmla="*/ 19 h 201"/>
                    <a:gd name="T66" fmla="*/ 76 w 201"/>
                    <a:gd name="T67" fmla="*/ 16 h 201"/>
                    <a:gd name="T68" fmla="*/ 71 w 201"/>
                    <a:gd name="T69" fmla="*/ 13 h 201"/>
                    <a:gd name="T70" fmla="*/ 64 w 201"/>
                    <a:gd name="T71" fmla="*/ 11 h 201"/>
                    <a:gd name="T72" fmla="*/ 56 w 201"/>
                    <a:gd name="T73" fmla="*/ 9 h 201"/>
                    <a:gd name="T74" fmla="*/ 49 w 201"/>
                    <a:gd name="T75" fmla="*/ 7 h 201"/>
                    <a:gd name="T76" fmla="*/ 42 w 201"/>
                    <a:gd name="T77" fmla="*/ 6 h 201"/>
                    <a:gd name="T78" fmla="*/ 36 w 201"/>
                    <a:gd name="T79" fmla="*/ 3 h 201"/>
                    <a:gd name="T80" fmla="*/ 29 w 201"/>
                    <a:gd name="T81" fmla="*/ 2 h 201"/>
                    <a:gd name="T82" fmla="*/ 21 w 201"/>
                    <a:gd name="T83" fmla="*/ 1 h 201"/>
                    <a:gd name="T84" fmla="*/ 14 w 201"/>
                    <a:gd name="T85" fmla="*/ 1 h 201"/>
                    <a:gd name="T86" fmla="*/ 6 w 201"/>
                    <a:gd name="T87" fmla="*/ 1 h 201"/>
                    <a:gd name="T88" fmla="*/ 0 w 201"/>
                    <a:gd name="T89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1" h="201">
                      <a:moveTo>
                        <a:pt x="201" y="201"/>
                      </a:moveTo>
                      <a:lnTo>
                        <a:pt x="201" y="194"/>
                      </a:lnTo>
                      <a:lnTo>
                        <a:pt x="200" y="187"/>
                      </a:lnTo>
                      <a:lnTo>
                        <a:pt x="200" y="180"/>
                      </a:lnTo>
                      <a:lnTo>
                        <a:pt x="199" y="173"/>
                      </a:lnTo>
                      <a:lnTo>
                        <a:pt x="198" y="165"/>
                      </a:lnTo>
                      <a:lnTo>
                        <a:pt x="197" y="159"/>
                      </a:lnTo>
                      <a:lnTo>
                        <a:pt x="194" y="152"/>
                      </a:lnTo>
                      <a:lnTo>
                        <a:pt x="193" y="145"/>
                      </a:lnTo>
                      <a:lnTo>
                        <a:pt x="191" y="138"/>
                      </a:lnTo>
                      <a:lnTo>
                        <a:pt x="189" y="132"/>
                      </a:lnTo>
                      <a:lnTo>
                        <a:pt x="185" y="125"/>
                      </a:lnTo>
                      <a:lnTo>
                        <a:pt x="183" y="118"/>
                      </a:lnTo>
                      <a:lnTo>
                        <a:pt x="180" y="111"/>
                      </a:lnTo>
                      <a:lnTo>
                        <a:pt x="176" y="106"/>
                      </a:lnTo>
                      <a:lnTo>
                        <a:pt x="173" y="99"/>
                      </a:lnTo>
                      <a:lnTo>
                        <a:pt x="168" y="93"/>
                      </a:lnTo>
                      <a:lnTo>
                        <a:pt x="165" y="87"/>
                      </a:lnTo>
                      <a:lnTo>
                        <a:pt x="161" y="81"/>
                      </a:lnTo>
                      <a:lnTo>
                        <a:pt x="156" y="75"/>
                      </a:lnTo>
                      <a:lnTo>
                        <a:pt x="152" y="70"/>
                      </a:lnTo>
                      <a:lnTo>
                        <a:pt x="147" y="64"/>
                      </a:lnTo>
                      <a:lnTo>
                        <a:pt x="141" y="60"/>
                      </a:lnTo>
                      <a:lnTo>
                        <a:pt x="137" y="54"/>
                      </a:lnTo>
                      <a:lnTo>
                        <a:pt x="131" y="49"/>
                      </a:lnTo>
                      <a:lnTo>
                        <a:pt x="126" y="45"/>
                      </a:lnTo>
                      <a:lnTo>
                        <a:pt x="120" y="40"/>
                      </a:lnTo>
                      <a:lnTo>
                        <a:pt x="114" y="36"/>
                      </a:lnTo>
                      <a:lnTo>
                        <a:pt x="109" y="33"/>
                      </a:lnTo>
                      <a:lnTo>
                        <a:pt x="102" y="28"/>
                      </a:lnTo>
                      <a:lnTo>
                        <a:pt x="96" y="25"/>
                      </a:lnTo>
                      <a:lnTo>
                        <a:pt x="90" y="21"/>
                      </a:lnTo>
                      <a:lnTo>
                        <a:pt x="83" y="19"/>
                      </a:lnTo>
                      <a:lnTo>
                        <a:pt x="76" y="16"/>
                      </a:lnTo>
                      <a:lnTo>
                        <a:pt x="71" y="13"/>
                      </a:lnTo>
                      <a:lnTo>
                        <a:pt x="64" y="11"/>
                      </a:lnTo>
                      <a:lnTo>
                        <a:pt x="56" y="9"/>
                      </a:lnTo>
                      <a:lnTo>
                        <a:pt x="49" y="7"/>
                      </a:lnTo>
                      <a:lnTo>
                        <a:pt x="42" y="6"/>
                      </a:lnTo>
                      <a:lnTo>
                        <a:pt x="36" y="3"/>
                      </a:lnTo>
                      <a:lnTo>
                        <a:pt x="29" y="2"/>
                      </a:lnTo>
                      <a:lnTo>
                        <a:pt x="21" y="1"/>
                      </a:lnTo>
                      <a:lnTo>
                        <a:pt x="14" y="1"/>
                      </a:lnTo>
                      <a:lnTo>
                        <a:pt x="6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40" name="Freeform 100"/>
                <p:cNvSpPr>
                  <a:spLocks/>
                </p:cNvSpPr>
                <p:nvPr/>
              </p:nvSpPr>
              <p:spPr bwMode="auto">
                <a:xfrm>
                  <a:off x="4919" y="3155"/>
                  <a:ext cx="37" cy="39"/>
                </a:xfrm>
                <a:custGeom>
                  <a:avLst/>
                  <a:gdLst>
                    <a:gd name="T0" fmla="*/ 0 w 202"/>
                    <a:gd name="T1" fmla="*/ 201 h 201"/>
                    <a:gd name="T2" fmla="*/ 7 w 202"/>
                    <a:gd name="T3" fmla="*/ 201 h 201"/>
                    <a:gd name="T4" fmla="*/ 15 w 202"/>
                    <a:gd name="T5" fmla="*/ 201 h 201"/>
                    <a:gd name="T6" fmla="*/ 22 w 202"/>
                    <a:gd name="T7" fmla="*/ 200 h 201"/>
                    <a:gd name="T8" fmla="*/ 30 w 202"/>
                    <a:gd name="T9" fmla="*/ 199 h 201"/>
                    <a:gd name="T10" fmla="*/ 36 w 202"/>
                    <a:gd name="T11" fmla="*/ 198 h 201"/>
                    <a:gd name="T12" fmla="*/ 43 w 202"/>
                    <a:gd name="T13" fmla="*/ 197 h 201"/>
                    <a:gd name="T14" fmla="*/ 50 w 202"/>
                    <a:gd name="T15" fmla="*/ 196 h 201"/>
                    <a:gd name="T16" fmla="*/ 57 w 202"/>
                    <a:gd name="T17" fmla="*/ 193 h 201"/>
                    <a:gd name="T18" fmla="*/ 65 w 202"/>
                    <a:gd name="T19" fmla="*/ 191 h 201"/>
                    <a:gd name="T20" fmla="*/ 71 w 202"/>
                    <a:gd name="T21" fmla="*/ 189 h 201"/>
                    <a:gd name="T22" fmla="*/ 77 w 202"/>
                    <a:gd name="T23" fmla="*/ 186 h 201"/>
                    <a:gd name="T24" fmla="*/ 84 w 202"/>
                    <a:gd name="T25" fmla="*/ 183 h 201"/>
                    <a:gd name="T26" fmla="*/ 91 w 202"/>
                    <a:gd name="T27" fmla="*/ 180 h 201"/>
                    <a:gd name="T28" fmla="*/ 97 w 202"/>
                    <a:gd name="T29" fmla="*/ 177 h 201"/>
                    <a:gd name="T30" fmla="*/ 103 w 202"/>
                    <a:gd name="T31" fmla="*/ 173 h 201"/>
                    <a:gd name="T32" fmla="*/ 110 w 202"/>
                    <a:gd name="T33" fmla="*/ 170 h 201"/>
                    <a:gd name="T34" fmla="*/ 115 w 202"/>
                    <a:gd name="T35" fmla="*/ 165 h 201"/>
                    <a:gd name="T36" fmla="*/ 121 w 202"/>
                    <a:gd name="T37" fmla="*/ 161 h 201"/>
                    <a:gd name="T38" fmla="*/ 127 w 202"/>
                    <a:gd name="T39" fmla="*/ 158 h 201"/>
                    <a:gd name="T40" fmla="*/ 132 w 202"/>
                    <a:gd name="T41" fmla="*/ 152 h 201"/>
                    <a:gd name="T42" fmla="*/ 138 w 202"/>
                    <a:gd name="T43" fmla="*/ 147 h 201"/>
                    <a:gd name="T44" fmla="*/ 142 w 202"/>
                    <a:gd name="T45" fmla="*/ 143 h 201"/>
                    <a:gd name="T46" fmla="*/ 148 w 202"/>
                    <a:gd name="T47" fmla="*/ 137 h 201"/>
                    <a:gd name="T48" fmla="*/ 152 w 202"/>
                    <a:gd name="T49" fmla="*/ 132 h 201"/>
                    <a:gd name="T50" fmla="*/ 157 w 202"/>
                    <a:gd name="T51" fmla="*/ 126 h 201"/>
                    <a:gd name="T52" fmla="*/ 161 w 202"/>
                    <a:gd name="T53" fmla="*/ 120 h 201"/>
                    <a:gd name="T54" fmla="*/ 166 w 202"/>
                    <a:gd name="T55" fmla="*/ 115 h 201"/>
                    <a:gd name="T56" fmla="*/ 169 w 202"/>
                    <a:gd name="T57" fmla="*/ 109 h 201"/>
                    <a:gd name="T58" fmla="*/ 174 w 202"/>
                    <a:gd name="T59" fmla="*/ 104 h 201"/>
                    <a:gd name="T60" fmla="*/ 177 w 202"/>
                    <a:gd name="T61" fmla="*/ 97 h 201"/>
                    <a:gd name="T62" fmla="*/ 181 w 202"/>
                    <a:gd name="T63" fmla="*/ 90 h 201"/>
                    <a:gd name="T64" fmla="*/ 184 w 202"/>
                    <a:gd name="T65" fmla="*/ 84 h 201"/>
                    <a:gd name="T66" fmla="*/ 186 w 202"/>
                    <a:gd name="T67" fmla="*/ 78 h 201"/>
                    <a:gd name="T68" fmla="*/ 190 w 202"/>
                    <a:gd name="T69" fmla="*/ 71 h 201"/>
                    <a:gd name="T70" fmla="*/ 192 w 202"/>
                    <a:gd name="T71" fmla="*/ 64 h 201"/>
                    <a:gd name="T72" fmla="*/ 194 w 202"/>
                    <a:gd name="T73" fmla="*/ 57 h 201"/>
                    <a:gd name="T74" fmla="*/ 195 w 202"/>
                    <a:gd name="T75" fmla="*/ 51 h 201"/>
                    <a:gd name="T76" fmla="*/ 197 w 202"/>
                    <a:gd name="T77" fmla="*/ 43 h 201"/>
                    <a:gd name="T78" fmla="*/ 199 w 202"/>
                    <a:gd name="T79" fmla="*/ 36 h 201"/>
                    <a:gd name="T80" fmla="*/ 200 w 202"/>
                    <a:gd name="T81" fmla="*/ 29 h 201"/>
                    <a:gd name="T82" fmla="*/ 201 w 202"/>
                    <a:gd name="T83" fmla="*/ 21 h 201"/>
                    <a:gd name="T84" fmla="*/ 201 w 202"/>
                    <a:gd name="T85" fmla="*/ 15 h 201"/>
                    <a:gd name="T86" fmla="*/ 202 w 202"/>
                    <a:gd name="T87" fmla="*/ 8 h 201"/>
                    <a:gd name="T88" fmla="*/ 202 w 202"/>
                    <a:gd name="T89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2" h="201">
                      <a:moveTo>
                        <a:pt x="0" y="201"/>
                      </a:moveTo>
                      <a:lnTo>
                        <a:pt x="7" y="201"/>
                      </a:lnTo>
                      <a:lnTo>
                        <a:pt x="15" y="201"/>
                      </a:lnTo>
                      <a:lnTo>
                        <a:pt x="22" y="200"/>
                      </a:lnTo>
                      <a:lnTo>
                        <a:pt x="30" y="199"/>
                      </a:lnTo>
                      <a:lnTo>
                        <a:pt x="36" y="198"/>
                      </a:lnTo>
                      <a:lnTo>
                        <a:pt x="43" y="197"/>
                      </a:lnTo>
                      <a:lnTo>
                        <a:pt x="50" y="196"/>
                      </a:lnTo>
                      <a:lnTo>
                        <a:pt x="57" y="193"/>
                      </a:lnTo>
                      <a:lnTo>
                        <a:pt x="65" y="191"/>
                      </a:lnTo>
                      <a:lnTo>
                        <a:pt x="71" y="189"/>
                      </a:lnTo>
                      <a:lnTo>
                        <a:pt x="77" y="186"/>
                      </a:lnTo>
                      <a:lnTo>
                        <a:pt x="84" y="183"/>
                      </a:lnTo>
                      <a:lnTo>
                        <a:pt x="91" y="180"/>
                      </a:lnTo>
                      <a:lnTo>
                        <a:pt x="97" y="177"/>
                      </a:lnTo>
                      <a:lnTo>
                        <a:pt x="103" y="173"/>
                      </a:lnTo>
                      <a:lnTo>
                        <a:pt x="110" y="170"/>
                      </a:lnTo>
                      <a:lnTo>
                        <a:pt x="115" y="165"/>
                      </a:lnTo>
                      <a:lnTo>
                        <a:pt x="121" y="161"/>
                      </a:lnTo>
                      <a:lnTo>
                        <a:pt x="127" y="158"/>
                      </a:lnTo>
                      <a:lnTo>
                        <a:pt x="132" y="152"/>
                      </a:lnTo>
                      <a:lnTo>
                        <a:pt x="138" y="147"/>
                      </a:lnTo>
                      <a:lnTo>
                        <a:pt x="142" y="143"/>
                      </a:lnTo>
                      <a:lnTo>
                        <a:pt x="148" y="137"/>
                      </a:lnTo>
                      <a:lnTo>
                        <a:pt x="152" y="132"/>
                      </a:lnTo>
                      <a:lnTo>
                        <a:pt x="157" y="126"/>
                      </a:lnTo>
                      <a:lnTo>
                        <a:pt x="161" y="120"/>
                      </a:lnTo>
                      <a:lnTo>
                        <a:pt x="166" y="115"/>
                      </a:lnTo>
                      <a:lnTo>
                        <a:pt x="169" y="109"/>
                      </a:lnTo>
                      <a:lnTo>
                        <a:pt x="174" y="104"/>
                      </a:lnTo>
                      <a:lnTo>
                        <a:pt x="177" y="97"/>
                      </a:lnTo>
                      <a:lnTo>
                        <a:pt x="181" y="90"/>
                      </a:lnTo>
                      <a:lnTo>
                        <a:pt x="184" y="84"/>
                      </a:lnTo>
                      <a:lnTo>
                        <a:pt x="186" y="78"/>
                      </a:lnTo>
                      <a:lnTo>
                        <a:pt x="190" y="71"/>
                      </a:lnTo>
                      <a:lnTo>
                        <a:pt x="192" y="64"/>
                      </a:lnTo>
                      <a:lnTo>
                        <a:pt x="194" y="57"/>
                      </a:lnTo>
                      <a:lnTo>
                        <a:pt x="195" y="51"/>
                      </a:lnTo>
                      <a:lnTo>
                        <a:pt x="197" y="43"/>
                      </a:lnTo>
                      <a:lnTo>
                        <a:pt x="199" y="36"/>
                      </a:lnTo>
                      <a:lnTo>
                        <a:pt x="200" y="29"/>
                      </a:lnTo>
                      <a:lnTo>
                        <a:pt x="201" y="21"/>
                      </a:lnTo>
                      <a:lnTo>
                        <a:pt x="201" y="15"/>
                      </a:lnTo>
                      <a:lnTo>
                        <a:pt x="202" y="8"/>
                      </a:lnTo>
                      <a:lnTo>
                        <a:pt x="202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41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4803" y="3138"/>
                  <a:ext cx="73" cy="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42" name="Freeform 102"/>
                <p:cNvSpPr>
                  <a:spLocks/>
                </p:cNvSpPr>
                <p:nvPr/>
              </p:nvSpPr>
              <p:spPr bwMode="auto">
                <a:xfrm>
                  <a:off x="4803" y="3173"/>
                  <a:ext cx="38" cy="40"/>
                </a:xfrm>
                <a:custGeom>
                  <a:avLst/>
                  <a:gdLst>
                    <a:gd name="T0" fmla="*/ 202 w 202"/>
                    <a:gd name="T1" fmla="*/ 80 h 203"/>
                    <a:gd name="T2" fmla="*/ 0 w 202"/>
                    <a:gd name="T3" fmla="*/ 203 h 203"/>
                    <a:gd name="T4" fmla="*/ 121 w 202"/>
                    <a:gd name="T5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03">
                      <a:moveTo>
                        <a:pt x="202" y="80"/>
                      </a:moveTo>
                      <a:lnTo>
                        <a:pt x="0" y="203"/>
                      </a:lnTo>
                      <a:lnTo>
                        <a:pt x="121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43" name="Line 103"/>
                <p:cNvSpPr>
                  <a:spLocks noChangeShapeType="1"/>
                </p:cNvSpPr>
                <p:nvPr/>
              </p:nvSpPr>
              <p:spPr bwMode="auto">
                <a:xfrm>
                  <a:off x="4876" y="3129"/>
                  <a:ext cx="73" cy="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44" name="Freeform 104"/>
                <p:cNvSpPr>
                  <a:spLocks/>
                </p:cNvSpPr>
                <p:nvPr/>
              </p:nvSpPr>
              <p:spPr bwMode="auto">
                <a:xfrm>
                  <a:off x="4910" y="3164"/>
                  <a:ext cx="39" cy="40"/>
                </a:xfrm>
                <a:custGeom>
                  <a:avLst/>
                  <a:gdLst>
                    <a:gd name="T0" fmla="*/ 80 w 202"/>
                    <a:gd name="T1" fmla="*/ 0 h 203"/>
                    <a:gd name="T2" fmla="*/ 202 w 202"/>
                    <a:gd name="T3" fmla="*/ 203 h 203"/>
                    <a:gd name="T4" fmla="*/ 0 w 202"/>
                    <a:gd name="T5" fmla="*/ 8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03">
                      <a:moveTo>
                        <a:pt x="80" y="0"/>
                      </a:moveTo>
                      <a:lnTo>
                        <a:pt x="202" y="203"/>
                      </a:lnTo>
                      <a:lnTo>
                        <a:pt x="0" y="8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45" name="Freeform 105"/>
                <p:cNvSpPr>
                  <a:spLocks/>
                </p:cNvSpPr>
                <p:nvPr/>
              </p:nvSpPr>
              <p:spPr bwMode="auto">
                <a:xfrm>
                  <a:off x="4743" y="3222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46" name="Freeform 106"/>
                <p:cNvSpPr>
                  <a:spLocks/>
                </p:cNvSpPr>
                <p:nvPr/>
              </p:nvSpPr>
              <p:spPr bwMode="auto">
                <a:xfrm>
                  <a:off x="4740" y="3216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</a:path>
                  </a:pathLst>
                </a:custGeom>
                <a:solidFill>
                  <a:srgbClr val="FFFF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47" name="Freeform 107"/>
                <p:cNvSpPr>
                  <a:spLocks/>
                </p:cNvSpPr>
                <p:nvPr/>
              </p:nvSpPr>
              <p:spPr bwMode="auto">
                <a:xfrm>
                  <a:off x="4902" y="3222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48" name="Freeform 108"/>
                <p:cNvSpPr>
                  <a:spLocks/>
                </p:cNvSpPr>
                <p:nvPr/>
              </p:nvSpPr>
              <p:spPr bwMode="auto">
                <a:xfrm>
                  <a:off x="4908" y="3216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</a:path>
                  </a:pathLst>
                </a:custGeom>
                <a:solidFill>
                  <a:srgbClr val="FFFF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0349" name="Group 109"/>
              <p:cNvGrpSpPr>
                <a:grpSpLocks/>
              </p:cNvGrpSpPr>
              <p:nvPr/>
            </p:nvGrpSpPr>
            <p:grpSpPr bwMode="auto">
              <a:xfrm>
                <a:off x="3028" y="2045"/>
                <a:ext cx="240" cy="169"/>
                <a:chOff x="4740" y="3129"/>
                <a:chExt cx="275" cy="203"/>
              </a:xfrm>
            </p:grpSpPr>
            <p:sp>
              <p:nvSpPr>
                <p:cNvPr id="650350" name="Freeform 110"/>
                <p:cNvSpPr>
                  <a:spLocks/>
                </p:cNvSpPr>
                <p:nvPr/>
              </p:nvSpPr>
              <p:spPr bwMode="auto">
                <a:xfrm>
                  <a:off x="4889" y="3249"/>
                  <a:ext cx="37" cy="39"/>
                </a:xfrm>
                <a:custGeom>
                  <a:avLst/>
                  <a:gdLst>
                    <a:gd name="T0" fmla="*/ 201 w 201"/>
                    <a:gd name="T1" fmla="*/ 0 h 201"/>
                    <a:gd name="T2" fmla="*/ 193 w 201"/>
                    <a:gd name="T3" fmla="*/ 1 h 201"/>
                    <a:gd name="T4" fmla="*/ 187 w 201"/>
                    <a:gd name="T5" fmla="*/ 1 h 201"/>
                    <a:gd name="T6" fmla="*/ 179 w 201"/>
                    <a:gd name="T7" fmla="*/ 1 h 201"/>
                    <a:gd name="T8" fmla="*/ 172 w 201"/>
                    <a:gd name="T9" fmla="*/ 2 h 201"/>
                    <a:gd name="T10" fmla="*/ 165 w 201"/>
                    <a:gd name="T11" fmla="*/ 3 h 201"/>
                    <a:gd name="T12" fmla="*/ 158 w 201"/>
                    <a:gd name="T13" fmla="*/ 6 h 201"/>
                    <a:gd name="T14" fmla="*/ 151 w 201"/>
                    <a:gd name="T15" fmla="*/ 7 h 201"/>
                    <a:gd name="T16" fmla="*/ 144 w 201"/>
                    <a:gd name="T17" fmla="*/ 9 h 201"/>
                    <a:gd name="T18" fmla="*/ 137 w 201"/>
                    <a:gd name="T19" fmla="*/ 11 h 201"/>
                    <a:gd name="T20" fmla="*/ 130 w 201"/>
                    <a:gd name="T21" fmla="*/ 13 h 201"/>
                    <a:gd name="T22" fmla="*/ 124 w 201"/>
                    <a:gd name="T23" fmla="*/ 16 h 201"/>
                    <a:gd name="T24" fmla="*/ 117 w 201"/>
                    <a:gd name="T25" fmla="*/ 19 h 201"/>
                    <a:gd name="T26" fmla="*/ 111 w 201"/>
                    <a:gd name="T27" fmla="*/ 21 h 201"/>
                    <a:gd name="T28" fmla="*/ 104 w 201"/>
                    <a:gd name="T29" fmla="*/ 25 h 201"/>
                    <a:gd name="T30" fmla="*/ 98 w 201"/>
                    <a:gd name="T31" fmla="*/ 28 h 201"/>
                    <a:gd name="T32" fmla="*/ 92 w 201"/>
                    <a:gd name="T33" fmla="*/ 33 h 201"/>
                    <a:gd name="T34" fmla="*/ 86 w 201"/>
                    <a:gd name="T35" fmla="*/ 36 h 201"/>
                    <a:gd name="T36" fmla="*/ 80 w 201"/>
                    <a:gd name="T37" fmla="*/ 40 h 201"/>
                    <a:gd name="T38" fmla="*/ 74 w 201"/>
                    <a:gd name="T39" fmla="*/ 45 h 201"/>
                    <a:gd name="T40" fmla="*/ 68 w 201"/>
                    <a:gd name="T41" fmla="*/ 49 h 201"/>
                    <a:gd name="T42" fmla="*/ 64 w 201"/>
                    <a:gd name="T43" fmla="*/ 54 h 201"/>
                    <a:gd name="T44" fmla="*/ 58 w 201"/>
                    <a:gd name="T45" fmla="*/ 60 h 201"/>
                    <a:gd name="T46" fmla="*/ 54 w 201"/>
                    <a:gd name="T47" fmla="*/ 64 h 201"/>
                    <a:gd name="T48" fmla="*/ 48 w 201"/>
                    <a:gd name="T49" fmla="*/ 70 h 201"/>
                    <a:gd name="T50" fmla="*/ 44 w 201"/>
                    <a:gd name="T51" fmla="*/ 75 h 201"/>
                    <a:gd name="T52" fmla="*/ 39 w 201"/>
                    <a:gd name="T53" fmla="*/ 81 h 201"/>
                    <a:gd name="T54" fmla="*/ 36 w 201"/>
                    <a:gd name="T55" fmla="*/ 87 h 201"/>
                    <a:gd name="T56" fmla="*/ 31 w 201"/>
                    <a:gd name="T57" fmla="*/ 93 h 201"/>
                    <a:gd name="T58" fmla="*/ 28 w 201"/>
                    <a:gd name="T59" fmla="*/ 99 h 201"/>
                    <a:gd name="T60" fmla="*/ 25 w 201"/>
                    <a:gd name="T61" fmla="*/ 106 h 201"/>
                    <a:gd name="T62" fmla="*/ 21 w 201"/>
                    <a:gd name="T63" fmla="*/ 111 h 201"/>
                    <a:gd name="T64" fmla="*/ 18 w 201"/>
                    <a:gd name="T65" fmla="*/ 118 h 201"/>
                    <a:gd name="T66" fmla="*/ 14 w 201"/>
                    <a:gd name="T67" fmla="*/ 125 h 201"/>
                    <a:gd name="T68" fmla="*/ 12 w 201"/>
                    <a:gd name="T69" fmla="*/ 132 h 201"/>
                    <a:gd name="T70" fmla="*/ 10 w 201"/>
                    <a:gd name="T71" fmla="*/ 138 h 201"/>
                    <a:gd name="T72" fmla="*/ 8 w 201"/>
                    <a:gd name="T73" fmla="*/ 145 h 201"/>
                    <a:gd name="T74" fmla="*/ 5 w 201"/>
                    <a:gd name="T75" fmla="*/ 152 h 201"/>
                    <a:gd name="T76" fmla="*/ 4 w 201"/>
                    <a:gd name="T77" fmla="*/ 159 h 201"/>
                    <a:gd name="T78" fmla="*/ 3 w 201"/>
                    <a:gd name="T79" fmla="*/ 165 h 201"/>
                    <a:gd name="T80" fmla="*/ 2 w 201"/>
                    <a:gd name="T81" fmla="*/ 173 h 201"/>
                    <a:gd name="T82" fmla="*/ 1 w 201"/>
                    <a:gd name="T83" fmla="*/ 180 h 201"/>
                    <a:gd name="T84" fmla="*/ 0 w 201"/>
                    <a:gd name="T85" fmla="*/ 187 h 201"/>
                    <a:gd name="T86" fmla="*/ 0 w 201"/>
                    <a:gd name="T87" fmla="*/ 194 h 201"/>
                    <a:gd name="T88" fmla="*/ 0 w 201"/>
                    <a:gd name="T89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1" h="201">
                      <a:moveTo>
                        <a:pt x="201" y="0"/>
                      </a:moveTo>
                      <a:lnTo>
                        <a:pt x="193" y="1"/>
                      </a:lnTo>
                      <a:lnTo>
                        <a:pt x="187" y="1"/>
                      </a:lnTo>
                      <a:lnTo>
                        <a:pt x="179" y="1"/>
                      </a:lnTo>
                      <a:lnTo>
                        <a:pt x="172" y="2"/>
                      </a:lnTo>
                      <a:lnTo>
                        <a:pt x="165" y="3"/>
                      </a:lnTo>
                      <a:lnTo>
                        <a:pt x="158" y="6"/>
                      </a:lnTo>
                      <a:lnTo>
                        <a:pt x="151" y="7"/>
                      </a:lnTo>
                      <a:lnTo>
                        <a:pt x="144" y="9"/>
                      </a:lnTo>
                      <a:lnTo>
                        <a:pt x="137" y="11"/>
                      </a:lnTo>
                      <a:lnTo>
                        <a:pt x="130" y="13"/>
                      </a:lnTo>
                      <a:lnTo>
                        <a:pt x="124" y="16"/>
                      </a:lnTo>
                      <a:lnTo>
                        <a:pt x="117" y="19"/>
                      </a:lnTo>
                      <a:lnTo>
                        <a:pt x="111" y="21"/>
                      </a:lnTo>
                      <a:lnTo>
                        <a:pt x="104" y="25"/>
                      </a:lnTo>
                      <a:lnTo>
                        <a:pt x="98" y="28"/>
                      </a:lnTo>
                      <a:lnTo>
                        <a:pt x="92" y="33"/>
                      </a:lnTo>
                      <a:lnTo>
                        <a:pt x="86" y="36"/>
                      </a:lnTo>
                      <a:lnTo>
                        <a:pt x="80" y="40"/>
                      </a:lnTo>
                      <a:lnTo>
                        <a:pt x="74" y="45"/>
                      </a:lnTo>
                      <a:lnTo>
                        <a:pt x="68" y="49"/>
                      </a:lnTo>
                      <a:lnTo>
                        <a:pt x="64" y="54"/>
                      </a:lnTo>
                      <a:lnTo>
                        <a:pt x="58" y="60"/>
                      </a:lnTo>
                      <a:lnTo>
                        <a:pt x="54" y="64"/>
                      </a:lnTo>
                      <a:lnTo>
                        <a:pt x="48" y="70"/>
                      </a:lnTo>
                      <a:lnTo>
                        <a:pt x="44" y="75"/>
                      </a:lnTo>
                      <a:lnTo>
                        <a:pt x="39" y="81"/>
                      </a:lnTo>
                      <a:lnTo>
                        <a:pt x="36" y="87"/>
                      </a:lnTo>
                      <a:lnTo>
                        <a:pt x="31" y="93"/>
                      </a:lnTo>
                      <a:lnTo>
                        <a:pt x="28" y="99"/>
                      </a:lnTo>
                      <a:lnTo>
                        <a:pt x="25" y="106"/>
                      </a:lnTo>
                      <a:lnTo>
                        <a:pt x="21" y="111"/>
                      </a:lnTo>
                      <a:lnTo>
                        <a:pt x="18" y="118"/>
                      </a:lnTo>
                      <a:lnTo>
                        <a:pt x="14" y="125"/>
                      </a:lnTo>
                      <a:lnTo>
                        <a:pt x="12" y="132"/>
                      </a:lnTo>
                      <a:lnTo>
                        <a:pt x="10" y="138"/>
                      </a:lnTo>
                      <a:lnTo>
                        <a:pt x="8" y="145"/>
                      </a:lnTo>
                      <a:lnTo>
                        <a:pt x="5" y="152"/>
                      </a:lnTo>
                      <a:lnTo>
                        <a:pt x="4" y="159"/>
                      </a:lnTo>
                      <a:lnTo>
                        <a:pt x="3" y="165"/>
                      </a:lnTo>
                      <a:lnTo>
                        <a:pt x="2" y="173"/>
                      </a:lnTo>
                      <a:lnTo>
                        <a:pt x="1" y="180"/>
                      </a:lnTo>
                      <a:lnTo>
                        <a:pt x="0" y="187"/>
                      </a:lnTo>
                      <a:lnTo>
                        <a:pt x="0" y="194"/>
                      </a:lnTo>
                      <a:lnTo>
                        <a:pt x="0" y="201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51" name="Freeform 111"/>
                <p:cNvSpPr>
                  <a:spLocks/>
                </p:cNvSpPr>
                <p:nvPr/>
              </p:nvSpPr>
              <p:spPr bwMode="auto">
                <a:xfrm>
                  <a:off x="4826" y="3249"/>
                  <a:ext cx="37" cy="39"/>
                </a:xfrm>
                <a:custGeom>
                  <a:avLst/>
                  <a:gdLst>
                    <a:gd name="T0" fmla="*/ 201 w 201"/>
                    <a:gd name="T1" fmla="*/ 201 h 201"/>
                    <a:gd name="T2" fmla="*/ 201 w 201"/>
                    <a:gd name="T3" fmla="*/ 194 h 201"/>
                    <a:gd name="T4" fmla="*/ 200 w 201"/>
                    <a:gd name="T5" fmla="*/ 187 h 201"/>
                    <a:gd name="T6" fmla="*/ 200 w 201"/>
                    <a:gd name="T7" fmla="*/ 180 h 201"/>
                    <a:gd name="T8" fmla="*/ 199 w 201"/>
                    <a:gd name="T9" fmla="*/ 173 h 201"/>
                    <a:gd name="T10" fmla="*/ 198 w 201"/>
                    <a:gd name="T11" fmla="*/ 165 h 201"/>
                    <a:gd name="T12" fmla="*/ 197 w 201"/>
                    <a:gd name="T13" fmla="*/ 159 h 201"/>
                    <a:gd name="T14" fmla="*/ 194 w 201"/>
                    <a:gd name="T15" fmla="*/ 152 h 201"/>
                    <a:gd name="T16" fmla="*/ 193 w 201"/>
                    <a:gd name="T17" fmla="*/ 145 h 201"/>
                    <a:gd name="T18" fmla="*/ 191 w 201"/>
                    <a:gd name="T19" fmla="*/ 138 h 201"/>
                    <a:gd name="T20" fmla="*/ 189 w 201"/>
                    <a:gd name="T21" fmla="*/ 132 h 201"/>
                    <a:gd name="T22" fmla="*/ 185 w 201"/>
                    <a:gd name="T23" fmla="*/ 125 h 201"/>
                    <a:gd name="T24" fmla="*/ 183 w 201"/>
                    <a:gd name="T25" fmla="*/ 118 h 201"/>
                    <a:gd name="T26" fmla="*/ 180 w 201"/>
                    <a:gd name="T27" fmla="*/ 111 h 201"/>
                    <a:gd name="T28" fmla="*/ 176 w 201"/>
                    <a:gd name="T29" fmla="*/ 106 h 201"/>
                    <a:gd name="T30" fmla="*/ 173 w 201"/>
                    <a:gd name="T31" fmla="*/ 99 h 201"/>
                    <a:gd name="T32" fmla="*/ 168 w 201"/>
                    <a:gd name="T33" fmla="*/ 93 h 201"/>
                    <a:gd name="T34" fmla="*/ 165 w 201"/>
                    <a:gd name="T35" fmla="*/ 87 h 201"/>
                    <a:gd name="T36" fmla="*/ 161 w 201"/>
                    <a:gd name="T37" fmla="*/ 81 h 201"/>
                    <a:gd name="T38" fmla="*/ 156 w 201"/>
                    <a:gd name="T39" fmla="*/ 75 h 201"/>
                    <a:gd name="T40" fmla="*/ 152 w 201"/>
                    <a:gd name="T41" fmla="*/ 70 h 201"/>
                    <a:gd name="T42" fmla="*/ 147 w 201"/>
                    <a:gd name="T43" fmla="*/ 64 h 201"/>
                    <a:gd name="T44" fmla="*/ 141 w 201"/>
                    <a:gd name="T45" fmla="*/ 60 h 201"/>
                    <a:gd name="T46" fmla="*/ 137 w 201"/>
                    <a:gd name="T47" fmla="*/ 54 h 201"/>
                    <a:gd name="T48" fmla="*/ 131 w 201"/>
                    <a:gd name="T49" fmla="*/ 49 h 201"/>
                    <a:gd name="T50" fmla="*/ 126 w 201"/>
                    <a:gd name="T51" fmla="*/ 45 h 201"/>
                    <a:gd name="T52" fmla="*/ 120 w 201"/>
                    <a:gd name="T53" fmla="*/ 40 h 201"/>
                    <a:gd name="T54" fmla="*/ 114 w 201"/>
                    <a:gd name="T55" fmla="*/ 36 h 201"/>
                    <a:gd name="T56" fmla="*/ 109 w 201"/>
                    <a:gd name="T57" fmla="*/ 33 h 201"/>
                    <a:gd name="T58" fmla="*/ 102 w 201"/>
                    <a:gd name="T59" fmla="*/ 28 h 201"/>
                    <a:gd name="T60" fmla="*/ 96 w 201"/>
                    <a:gd name="T61" fmla="*/ 25 h 201"/>
                    <a:gd name="T62" fmla="*/ 90 w 201"/>
                    <a:gd name="T63" fmla="*/ 21 h 201"/>
                    <a:gd name="T64" fmla="*/ 83 w 201"/>
                    <a:gd name="T65" fmla="*/ 19 h 201"/>
                    <a:gd name="T66" fmla="*/ 76 w 201"/>
                    <a:gd name="T67" fmla="*/ 16 h 201"/>
                    <a:gd name="T68" fmla="*/ 71 w 201"/>
                    <a:gd name="T69" fmla="*/ 13 h 201"/>
                    <a:gd name="T70" fmla="*/ 64 w 201"/>
                    <a:gd name="T71" fmla="*/ 11 h 201"/>
                    <a:gd name="T72" fmla="*/ 56 w 201"/>
                    <a:gd name="T73" fmla="*/ 9 h 201"/>
                    <a:gd name="T74" fmla="*/ 49 w 201"/>
                    <a:gd name="T75" fmla="*/ 7 h 201"/>
                    <a:gd name="T76" fmla="*/ 42 w 201"/>
                    <a:gd name="T77" fmla="*/ 6 h 201"/>
                    <a:gd name="T78" fmla="*/ 36 w 201"/>
                    <a:gd name="T79" fmla="*/ 3 h 201"/>
                    <a:gd name="T80" fmla="*/ 29 w 201"/>
                    <a:gd name="T81" fmla="*/ 2 h 201"/>
                    <a:gd name="T82" fmla="*/ 21 w 201"/>
                    <a:gd name="T83" fmla="*/ 1 h 201"/>
                    <a:gd name="T84" fmla="*/ 14 w 201"/>
                    <a:gd name="T85" fmla="*/ 1 h 201"/>
                    <a:gd name="T86" fmla="*/ 6 w 201"/>
                    <a:gd name="T87" fmla="*/ 1 h 201"/>
                    <a:gd name="T88" fmla="*/ 0 w 201"/>
                    <a:gd name="T89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1" h="201">
                      <a:moveTo>
                        <a:pt x="201" y="201"/>
                      </a:moveTo>
                      <a:lnTo>
                        <a:pt x="201" y="194"/>
                      </a:lnTo>
                      <a:lnTo>
                        <a:pt x="200" y="187"/>
                      </a:lnTo>
                      <a:lnTo>
                        <a:pt x="200" y="180"/>
                      </a:lnTo>
                      <a:lnTo>
                        <a:pt x="199" y="173"/>
                      </a:lnTo>
                      <a:lnTo>
                        <a:pt x="198" y="165"/>
                      </a:lnTo>
                      <a:lnTo>
                        <a:pt x="197" y="159"/>
                      </a:lnTo>
                      <a:lnTo>
                        <a:pt x="194" y="152"/>
                      </a:lnTo>
                      <a:lnTo>
                        <a:pt x="193" y="145"/>
                      </a:lnTo>
                      <a:lnTo>
                        <a:pt x="191" y="138"/>
                      </a:lnTo>
                      <a:lnTo>
                        <a:pt x="189" y="132"/>
                      </a:lnTo>
                      <a:lnTo>
                        <a:pt x="185" y="125"/>
                      </a:lnTo>
                      <a:lnTo>
                        <a:pt x="183" y="118"/>
                      </a:lnTo>
                      <a:lnTo>
                        <a:pt x="180" y="111"/>
                      </a:lnTo>
                      <a:lnTo>
                        <a:pt x="176" y="106"/>
                      </a:lnTo>
                      <a:lnTo>
                        <a:pt x="173" y="99"/>
                      </a:lnTo>
                      <a:lnTo>
                        <a:pt x="168" y="93"/>
                      </a:lnTo>
                      <a:lnTo>
                        <a:pt x="165" y="87"/>
                      </a:lnTo>
                      <a:lnTo>
                        <a:pt x="161" y="81"/>
                      </a:lnTo>
                      <a:lnTo>
                        <a:pt x="156" y="75"/>
                      </a:lnTo>
                      <a:lnTo>
                        <a:pt x="152" y="70"/>
                      </a:lnTo>
                      <a:lnTo>
                        <a:pt x="147" y="64"/>
                      </a:lnTo>
                      <a:lnTo>
                        <a:pt x="141" y="60"/>
                      </a:lnTo>
                      <a:lnTo>
                        <a:pt x="137" y="54"/>
                      </a:lnTo>
                      <a:lnTo>
                        <a:pt x="131" y="49"/>
                      </a:lnTo>
                      <a:lnTo>
                        <a:pt x="126" y="45"/>
                      </a:lnTo>
                      <a:lnTo>
                        <a:pt x="120" y="40"/>
                      </a:lnTo>
                      <a:lnTo>
                        <a:pt x="114" y="36"/>
                      </a:lnTo>
                      <a:lnTo>
                        <a:pt x="109" y="33"/>
                      </a:lnTo>
                      <a:lnTo>
                        <a:pt x="102" y="28"/>
                      </a:lnTo>
                      <a:lnTo>
                        <a:pt x="96" y="25"/>
                      </a:lnTo>
                      <a:lnTo>
                        <a:pt x="90" y="21"/>
                      </a:lnTo>
                      <a:lnTo>
                        <a:pt x="83" y="19"/>
                      </a:lnTo>
                      <a:lnTo>
                        <a:pt x="76" y="16"/>
                      </a:lnTo>
                      <a:lnTo>
                        <a:pt x="71" y="13"/>
                      </a:lnTo>
                      <a:lnTo>
                        <a:pt x="64" y="11"/>
                      </a:lnTo>
                      <a:lnTo>
                        <a:pt x="56" y="9"/>
                      </a:lnTo>
                      <a:lnTo>
                        <a:pt x="49" y="7"/>
                      </a:lnTo>
                      <a:lnTo>
                        <a:pt x="42" y="6"/>
                      </a:lnTo>
                      <a:lnTo>
                        <a:pt x="36" y="3"/>
                      </a:lnTo>
                      <a:lnTo>
                        <a:pt x="29" y="2"/>
                      </a:lnTo>
                      <a:lnTo>
                        <a:pt x="21" y="1"/>
                      </a:lnTo>
                      <a:lnTo>
                        <a:pt x="14" y="1"/>
                      </a:lnTo>
                      <a:lnTo>
                        <a:pt x="6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52" name="Freeform 112"/>
                <p:cNvSpPr>
                  <a:spLocks/>
                </p:cNvSpPr>
                <p:nvPr/>
              </p:nvSpPr>
              <p:spPr bwMode="auto">
                <a:xfrm>
                  <a:off x="4919" y="3155"/>
                  <a:ext cx="37" cy="39"/>
                </a:xfrm>
                <a:custGeom>
                  <a:avLst/>
                  <a:gdLst>
                    <a:gd name="T0" fmla="*/ 0 w 202"/>
                    <a:gd name="T1" fmla="*/ 201 h 201"/>
                    <a:gd name="T2" fmla="*/ 7 w 202"/>
                    <a:gd name="T3" fmla="*/ 201 h 201"/>
                    <a:gd name="T4" fmla="*/ 15 w 202"/>
                    <a:gd name="T5" fmla="*/ 201 h 201"/>
                    <a:gd name="T6" fmla="*/ 22 w 202"/>
                    <a:gd name="T7" fmla="*/ 200 h 201"/>
                    <a:gd name="T8" fmla="*/ 30 w 202"/>
                    <a:gd name="T9" fmla="*/ 199 h 201"/>
                    <a:gd name="T10" fmla="*/ 36 w 202"/>
                    <a:gd name="T11" fmla="*/ 198 h 201"/>
                    <a:gd name="T12" fmla="*/ 43 w 202"/>
                    <a:gd name="T13" fmla="*/ 197 h 201"/>
                    <a:gd name="T14" fmla="*/ 50 w 202"/>
                    <a:gd name="T15" fmla="*/ 196 h 201"/>
                    <a:gd name="T16" fmla="*/ 57 w 202"/>
                    <a:gd name="T17" fmla="*/ 193 h 201"/>
                    <a:gd name="T18" fmla="*/ 65 w 202"/>
                    <a:gd name="T19" fmla="*/ 191 h 201"/>
                    <a:gd name="T20" fmla="*/ 71 w 202"/>
                    <a:gd name="T21" fmla="*/ 189 h 201"/>
                    <a:gd name="T22" fmla="*/ 77 w 202"/>
                    <a:gd name="T23" fmla="*/ 186 h 201"/>
                    <a:gd name="T24" fmla="*/ 84 w 202"/>
                    <a:gd name="T25" fmla="*/ 183 h 201"/>
                    <a:gd name="T26" fmla="*/ 91 w 202"/>
                    <a:gd name="T27" fmla="*/ 180 h 201"/>
                    <a:gd name="T28" fmla="*/ 97 w 202"/>
                    <a:gd name="T29" fmla="*/ 177 h 201"/>
                    <a:gd name="T30" fmla="*/ 103 w 202"/>
                    <a:gd name="T31" fmla="*/ 173 h 201"/>
                    <a:gd name="T32" fmla="*/ 110 w 202"/>
                    <a:gd name="T33" fmla="*/ 170 h 201"/>
                    <a:gd name="T34" fmla="*/ 115 w 202"/>
                    <a:gd name="T35" fmla="*/ 165 h 201"/>
                    <a:gd name="T36" fmla="*/ 121 w 202"/>
                    <a:gd name="T37" fmla="*/ 161 h 201"/>
                    <a:gd name="T38" fmla="*/ 127 w 202"/>
                    <a:gd name="T39" fmla="*/ 158 h 201"/>
                    <a:gd name="T40" fmla="*/ 132 w 202"/>
                    <a:gd name="T41" fmla="*/ 152 h 201"/>
                    <a:gd name="T42" fmla="*/ 138 w 202"/>
                    <a:gd name="T43" fmla="*/ 147 h 201"/>
                    <a:gd name="T44" fmla="*/ 142 w 202"/>
                    <a:gd name="T45" fmla="*/ 143 h 201"/>
                    <a:gd name="T46" fmla="*/ 148 w 202"/>
                    <a:gd name="T47" fmla="*/ 137 h 201"/>
                    <a:gd name="T48" fmla="*/ 152 w 202"/>
                    <a:gd name="T49" fmla="*/ 132 h 201"/>
                    <a:gd name="T50" fmla="*/ 157 w 202"/>
                    <a:gd name="T51" fmla="*/ 126 h 201"/>
                    <a:gd name="T52" fmla="*/ 161 w 202"/>
                    <a:gd name="T53" fmla="*/ 120 h 201"/>
                    <a:gd name="T54" fmla="*/ 166 w 202"/>
                    <a:gd name="T55" fmla="*/ 115 h 201"/>
                    <a:gd name="T56" fmla="*/ 169 w 202"/>
                    <a:gd name="T57" fmla="*/ 109 h 201"/>
                    <a:gd name="T58" fmla="*/ 174 w 202"/>
                    <a:gd name="T59" fmla="*/ 104 h 201"/>
                    <a:gd name="T60" fmla="*/ 177 w 202"/>
                    <a:gd name="T61" fmla="*/ 97 h 201"/>
                    <a:gd name="T62" fmla="*/ 181 w 202"/>
                    <a:gd name="T63" fmla="*/ 90 h 201"/>
                    <a:gd name="T64" fmla="*/ 184 w 202"/>
                    <a:gd name="T65" fmla="*/ 84 h 201"/>
                    <a:gd name="T66" fmla="*/ 186 w 202"/>
                    <a:gd name="T67" fmla="*/ 78 h 201"/>
                    <a:gd name="T68" fmla="*/ 190 w 202"/>
                    <a:gd name="T69" fmla="*/ 71 h 201"/>
                    <a:gd name="T70" fmla="*/ 192 w 202"/>
                    <a:gd name="T71" fmla="*/ 64 h 201"/>
                    <a:gd name="T72" fmla="*/ 194 w 202"/>
                    <a:gd name="T73" fmla="*/ 57 h 201"/>
                    <a:gd name="T74" fmla="*/ 195 w 202"/>
                    <a:gd name="T75" fmla="*/ 51 h 201"/>
                    <a:gd name="T76" fmla="*/ 197 w 202"/>
                    <a:gd name="T77" fmla="*/ 43 h 201"/>
                    <a:gd name="T78" fmla="*/ 199 w 202"/>
                    <a:gd name="T79" fmla="*/ 36 h 201"/>
                    <a:gd name="T80" fmla="*/ 200 w 202"/>
                    <a:gd name="T81" fmla="*/ 29 h 201"/>
                    <a:gd name="T82" fmla="*/ 201 w 202"/>
                    <a:gd name="T83" fmla="*/ 21 h 201"/>
                    <a:gd name="T84" fmla="*/ 201 w 202"/>
                    <a:gd name="T85" fmla="*/ 15 h 201"/>
                    <a:gd name="T86" fmla="*/ 202 w 202"/>
                    <a:gd name="T87" fmla="*/ 8 h 201"/>
                    <a:gd name="T88" fmla="*/ 202 w 202"/>
                    <a:gd name="T89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2" h="201">
                      <a:moveTo>
                        <a:pt x="0" y="201"/>
                      </a:moveTo>
                      <a:lnTo>
                        <a:pt x="7" y="201"/>
                      </a:lnTo>
                      <a:lnTo>
                        <a:pt x="15" y="201"/>
                      </a:lnTo>
                      <a:lnTo>
                        <a:pt x="22" y="200"/>
                      </a:lnTo>
                      <a:lnTo>
                        <a:pt x="30" y="199"/>
                      </a:lnTo>
                      <a:lnTo>
                        <a:pt x="36" y="198"/>
                      </a:lnTo>
                      <a:lnTo>
                        <a:pt x="43" y="197"/>
                      </a:lnTo>
                      <a:lnTo>
                        <a:pt x="50" y="196"/>
                      </a:lnTo>
                      <a:lnTo>
                        <a:pt x="57" y="193"/>
                      </a:lnTo>
                      <a:lnTo>
                        <a:pt x="65" y="191"/>
                      </a:lnTo>
                      <a:lnTo>
                        <a:pt x="71" y="189"/>
                      </a:lnTo>
                      <a:lnTo>
                        <a:pt x="77" y="186"/>
                      </a:lnTo>
                      <a:lnTo>
                        <a:pt x="84" y="183"/>
                      </a:lnTo>
                      <a:lnTo>
                        <a:pt x="91" y="180"/>
                      </a:lnTo>
                      <a:lnTo>
                        <a:pt x="97" y="177"/>
                      </a:lnTo>
                      <a:lnTo>
                        <a:pt x="103" y="173"/>
                      </a:lnTo>
                      <a:lnTo>
                        <a:pt x="110" y="170"/>
                      </a:lnTo>
                      <a:lnTo>
                        <a:pt x="115" y="165"/>
                      </a:lnTo>
                      <a:lnTo>
                        <a:pt x="121" y="161"/>
                      </a:lnTo>
                      <a:lnTo>
                        <a:pt x="127" y="158"/>
                      </a:lnTo>
                      <a:lnTo>
                        <a:pt x="132" y="152"/>
                      </a:lnTo>
                      <a:lnTo>
                        <a:pt x="138" y="147"/>
                      </a:lnTo>
                      <a:lnTo>
                        <a:pt x="142" y="143"/>
                      </a:lnTo>
                      <a:lnTo>
                        <a:pt x="148" y="137"/>
                      </a:lnTo>
                      <a:lnTo>
                        <a:pt x="152" y="132"/>
                      </a:lnTo>
                      <a:lnTo>
                        <a:pt x="157" y="126"/>
                      </a:lnTo>
                      <a:lnTo>
                        <a:pt x="161" y="120"/>
                      </a:lnTo>
                      <a:lnTo>
                        <a:pt x="166" y="115"/>
                      </a:lnTo>
                      <a:lnTo>
                        <a:pt x="169" y="109"/>
                      </a:lnTo>
                      <a:lnTo>
                        <a:pt x="174" y="104"/>
                      </a:lnTo>
                      <a:lnTo>
                        <a:pt x="177" y="97"/>
                      </a:lnTo>
                      <a:lnTo>
                        <a:pt x="181" y="90"/>
                      </a:lnTo>
                      <a:lnTo>
                        <a:pt x="184" y="84"/>
                      </a:lnTo>
                      <a:lnTo>
                        <a:pt x="186" y="78"/>
                      </a:lnTo>
                      <a:lnTo>
                        <a:pt x="190" y="71"/>
                      </a:lnTo>
                      <a:lnTo>
                        <a:pt x="192" y="64"/>
                      </a:lnTo>
                      <a:lnTo>
                        <a:pt x="194" y="57"/>
                      </a:lnTo>
                      <a:lnTo>
                        <a:pt x="195" y="51"/>
                      </a:lnTo>
                      <a:lnTo>
                        <a:pt x="197" y="43"/>
                      </a:lnTo>
                      <a:lnTo>
                        <a:pt x="199" y="36"/>
                      </a:lnTo>
                      <a:lnTo>
                        <a:pt x="200" y="29"/>
                      </a:lnTo>
                      <a:lnTo>
                        <a:pt x="201" y="21"/>
                      </a:lnTo>
                      <a:lnTo>
                        <a:pt x="201" y="15"/>
                      </a:lnTo>
                      <a:lnTo>
                        <a:pt x="202" y="8"/>
                      </a:lnTo>
                      <a:lnTo>
                        <a:pt x="202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53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4803" y="3138"/>
                  <a:ext cx="73" cy="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54" name="Freeform 114"/>
                <p:cNvSpPr>
                  <a:spLocks/>
                </p:cNvSpPr>
                <p:nvPr/>
              </p:nvSpPr>
              <p:spPr bwMode="auto">
                <a:xfrm>
                  <a:off x="4803" y="3173"/>
                  <a:ext cx="38" cy="40"/>
                </a:xfrm>
                <a:custGeom>
                  <a:avLst/>
                  <a:gdLst>
                    <a:gd name="T0" fmla="*/ 202 w 202"/>
                    <a:gd name="T1" fmla="*/ 80 h 203"/>
                    <a:gd name="T2" fmla="*/ 0 w 202"/>
                    <a:gd name="T3" fmla="*/ 203 h 203"/>
                    <a:gd name="T4" fmla="*/ 121 w 202"/>
                    <a:gd name="T5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03">
                      <a:moveTo>
                        <a:pt x="202" y="80"/>
                      </a:moveTo>
                      <a:lnTo>
                        <a:pt x="0" y="203"/>
                      </a:lnTo>
                      <a:lnTo>
                        <a:pt x="121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55" name="Line 115"/>
                <p:cNvSpPr>
                  <a:spLocks noChangeShapeType="1"/>
                </p:cNvSpPr>
                <p:nvPr/>
              </p:nvSpPr>
              <p:spPr bwMode="auto">
                <a:xfrm>
                  <a:off x="4876" y="3129"/>
                  <a:ext cx="73" cy="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56" name="Freeform 116"/>
                <p:cNvSpPr>
                  <a:spLocks/>
                </p:cNvSpPr>
                <p:nvPr/>
              </p:nvSpPr>
              <p:spPr bwMode="auto">
                <a:xfrm>
                  <a:off x="4910" y="3164"/>
                  <a:ext cx="39" cy="40"/>
                </a:xfrm>
                <a:custGeom>
                  <a:avLst/>
                  <a:gdLst>
                    <a:gd name="T0" fmla="*/ 80 w 202"/>
                    <a:gd name="T1" fmla="*/ 0 h 203"/>
                    <a:gd name="T2" fmla="*/ 202 w 202"/>
                    <a:gd name="T3" fmla="*/ 203 h 203"/>
                    <a:gd name="T4" fmla="*/ 0 w 202"/>
                    <a:gd name="T5" fmla="*/ 8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03">
                      <a:moveTo>
                        <a:pt x="80" y="0"/>
                      </a:moveTo>
                      <a:lnTo>
                        <a:pt x="202" y="203"/>
                      </a:lnTo>
                      <a:lnTo>
                        <a:pt x="0" y="8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57" name="Freeform 117"/>
                <p:cNvSpPr>
                  <a:spLocks/>
                </p:cNvSpPr>
                <p:nvPr/>
              </p:nvSpPr>
              <p:spPr bwMode="auto">
                <a:xfrm>
                  <a:off x="4743" y="3222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58" name="Freeform 118"/>
                <p:cNvSpPr>
                  <a:spLocks/>
                </p:cNvSpPr>
                <p:nvPr/>
              </p:nvSpPr>
              <p:spPr bwMode="auto">
                <a:xfrm>
                  <a:off x="4740" y="3216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</a:path>
                  </a:pathLst>
                </a:custGeom>
                <a:solidFill>
                  <a:srgbClr val="FFFF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59" name="Freeform 119"/>
                <p:cNvSpPr>
                  <a:spLocks/>
                </p:cNvSpPr>
                <p:nvPr/>
              </p:nvSpPr>
              <p:spPr bwMode="auto">
                <a:xfrm>
                  <a:off x="4902" y="3222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60" name="Freeform 120"/>
                <p:cNvSpPr>
                  <a:spLocks/>
                </p:cNvSpPr>
                <p:nvPr/>
              </p:nvSpPr>
              <p:spPr bwMode="auto">
                <a:xfrm>
                  <a:off x="4908" y="3216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</a:path>
                  </a:pathLst>
                </a:custGeom>
                <a:solidFill>
                  <a:srgbClr val="FFFF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0361" name="Group 121"/>
              <p:cNvGrpSpPr>
                <a:grpSpLocks/>
              </p:cNvGrpSpPr>
              <p:nvPr/>
            </p:nvGrpSpPr>
            <p:grpSpPr bwMode="auto">
              <a:xfrm>
                <a:off x="3544" y="2046"/>
                <a:ext cx="240" cy="169"/>
                <a:chOff x="4740" y="3129"/>
                <a:chExt cx="275" cy="203"/>
              </a:xfrm>
            </p:grpSpPr>
            <p:sp>
              <p:nvSpPr>
                <p:cNvPr id="650362" name="Freeform 122"/>
                <p:cNvSpPr>
                  <a:spLocks/>
                </p:cNvSpPr>
                <p:nvPr/>
              </p:nvSpPr>
              <p:spPr bwMode="auto">
                <a:xfrm>
                  <a:off x="4889" y="3249"/>
                  <a:ext cx="37" cy="39"/>
                </a:xfrm>
                <a:custGeom>
                  <a:avLst/>
                  <a:gdLst>
                    <a:gd name="T0" fmla="*/ 201 w 201"/>
                    <a:gd name="T1" fmla="*/ 0 h 201"/>
                    <a:gd name="T2" fmla="*/ 193 w 201"/>
                    <a:gd name="T3" fmla="*/ 1 h 201"/>
                    <a:gd name="T4" fmla="*/ 187 w 201"/>
                    <a:gd name="T5" fmla="*/ 1 h 201"/>
                    <a:gd name="T6" fmla="*/ 179 w 201"/>
                    <a:gd name="T7" fmla="*/ 1 h 201"/>
                    <a:gd name="T8" fmla="*/ 172 w 201"/>
                    <a:gd name="T9" fmla="*/ 2 h 201"/>
                    <a:gd name="T10" fmla="*/ 165 w 201"/>
                    <a:gd name="T11" fmla="*/ 3 h 201"/>
                    <a:gd name="T12" fmla="*/ 158 w 201"/>
                    <a:gd name="T13" fmla="*/ 6 h 201"/>
                    <a:gd name="T14" fmla="*/ 151 w 201"/>
                    <a:gd name="T15" fmla="*/ 7 h 201"/>
                    <a:gd name="T16" fmla="*/ 144 w 201"/>
                    <a:gd name="T17" fmla="*/ 9 h 201"/>
                    <a:gd name="T18" fmla="*/ 137 w 201"/>
                    <a:gd name="T19" fmla="*/ 11 h 201"/>
                    <a:gd name="T20" fmla="*/ 130 w 201"/>
                    <a:gd name="T21" fmla="*/ 13 h 201"/>
                    <a:gd name="T22" fmla="*/ 124 w 201"/>
                    <a:gd name="T23" fmla="*/ 16 h 201"/>
                    <a:gd name="T24" fmla="*/ 117 w 201"/>
                    <a:gd name="T25" fmla="*/ 19 h 201"/>
                    <a:gd name="T26" fmla="*/ 111 w 201"/>
                    <a:gd name="T27" fmla="*/ 21 h 201"/>
                    <a:gd name="T28" fmla="*/ 104 w 201"/>
                    <a:gd name="T29" fmla="*/ 25 h 201"/>
                    <a:gd name="T30" fmla="*/ 98 w 201"/>
                    <a:gd name="T31" fmla="*/ 28 h 201"/>
                    <a:gd name="T32" fmla="*/ 92 w 201"/>
                    <a:gd name="T33" fmla="*/ 33 h 201"/>
                    <a:gd name="T34" fmla="*/ 86 w 201"/>
                    <a:gd name="T35" fmla="*/ 36 h 201"/>
                    <a:gd name="T36" fmla="*/ 80 w 201"/>
                    <a:gd name="T37" fmla="*/ 40 h 201"/>
                    <a:gd name="T38" fmla="*/ 74 w 201"/>
                    <a:gd name="T39" fmla="*/ 45 h 201"/>
                    <a:gd name="T40" fmla="*/ 68 w 201"/>
                    <a:gd name="T41" fmla="*/ 49 h 201"/>
                    <a:gd name="T42" fmla="*/ 64 w 201"/>
                    <a:gd name="T43" fmla="*/ 54 h 201"/>
                    <a:gd name="T44" fmla="*/ 58 w 201"/>
                    <a:gd name="T45" fmla="*/ 60 h 201"/>
                    <a:gd name="T46" fmla="*/ 54 w 201"/>
                    <a:gd name="T47" fmla="*/ 64 h 201"/>
                    <a:gd name="T48" fmla="*/ 48 w 201"/>
                    <a:gd name="T49" fmla="*/ 70 h 201"/>
                    <a:gd name="T50" fmla="*/ 44 w 201"/>
                    <a:gd name="T51" fmla="*/ 75 h 201"/>
                    <a:gd name="T52" fmla="*/ 39 w 201"/>
                    <a:gd name="T53" fmla="*/ 81 h 201"/>
                    <a:gd name="T54" fmla="*/ 36 w 201"/>
                    <a:gd name="T55" fmla="*/ 87 h 201"/>
                    <a:gd name="T56" fmla="*/ 31 w 201"/>
                    <a:gd name="T57" fmla="*/ 93 h 201"/>
                    <a:gd name="T58" fmla="*/ 28 w 201"/>
                    <a:gd name="T59" fmla="*/ 99 h 201"/>
                    <a:gd name="T60" fmla="*/ 25 w 201"/>
                    <a:gd name="T61" fmla="*/ 106 h 201"/>
                    <a:gd name="T62" fmla="*/ 21 w 201"/>
                    <a:gd name="T63" fmla="*/ 111 h 201"/>
                    <a:gd name="T64" fmla="*/ 18 w 201"/>
                    <a:gd name="T65" fmla="*/ 118 h 201"/>
                    <a:gd name="T66" fmla="*/ 14 w 201"/>
                    <a:gd name="T67" fmla="*/ 125 h 201"/>
                    <a:gd name="T68" fmla="*/ 12 w 201"/>
                    <a:gd name="T69" fmla="*/ 132 h 201"/>
                    <a:gd name="T70" fmla="*/ 10 w 201"/>
                    <a:gd name="T71" fmla="*/ 138 h 201"/>
                    <a:gd name="T72" fmla="*/ 8 w 201"/>
                    <a:gd name="T73" fmla="*/ 145 h 201"/>
                    <a:gd name="T74" fmla="*/ 5 w 201"/>
                    <a:gd name="T75" fmla="*/ 152 h 201"/>
                    <a:gd name="T76" fmla="*/ 4 w 201"/>
                    <a:gd name="T77" fmla="*/ 159 h 201"/>
                    <a:gd name="T78" fmla="*/ 3 w 201"/>
                    <a:gd name="T79" fmla="*/ 165 h 201"/>
                    <a:gd name="T80" fmla="*/ 2 w 201"/>
                    <a:gd name="T81" fmla="*/ 173 h 201"/>
                    <a:gd name="T82" fmla="*/ 1 w 201"/>
                    <a:gd name="T83" fmla="*/ 180 h 201"/>
                    <a:gd name="T84" fmla="*/ 0 w 201"/>
                    <a:gd name="T85" fmla="*/ 187 h 201"/>
                    <a:gd name="T86" fmla="*/ 0 w 201"/>
                    <a:gd name="T87" fmla="*/ 194 h 201"/>
                    <a:gd name="T88" fmla="*/ 0 w 201"/>
                    <a:gd name="T89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1" h="201">
                      <a:moveTo>
                        <a:pt x="201" y="0"/>
                      </a:moveTo>
                      <a:lnTo>
                        <a:pt x="193" y="1"/>
                      </a:lnTo>
                      <a:lnTo>
                        <a:pt x="187" y="1"/>
                      </a:lnTo>
                      <a:lnTo>
                        <a:pt x="179" y="1"/>
                      </a:lnTo>
                      <a:lnTo>
                        <a:pt x="172" y="2"/>
                      </a:lnTo>
                      <a:lnTo>
                        <a:pt x="165" y="3"/>
                      </a:lnTo>
                      <a:lnTo>
                        <a:pt x="158" y="6"/>
                      </a:lnTo>
                      <a:lnTo>
                        <a:pt x="151" y="7"/>
                      </a:lnTo>
                      <a:lnTo>
                        <a:pt x="144" y="9"/>
                      </a:lnTo>
                      <a:lnTo>
                        <a:pt x="137" y="11"/>
                      </a:lnTo>
                      <a:lnTo>
                        <a:pt x="130" y="13"/>
                      </a:lnTo>
                      <a:lnTo>
                        <a:pt x="124" y="16"/>
                      </a:lnTo>
                      <a:lnTo>
                        <a:pt x="117" y="19"/>
                      </a:lnTo>
                      <a:lnTo>
                        <a:pt x="111" y="21"/>
                      </a:lnTo>
                      <a:lnTo>
                        <a:pt x="104" y="25"/>
                      </a:lnTo>
                      <a:lnTo>
                        <a:pt x="98" y="28"/>
                      </a:lnTo>
                      <a:lnTo>
                        <a:pt x="92" y="33"/>
                      </a:lnTo>
                      <a:lnTo>
                        <a:pt x="86" y="36"/>
                      </a:lnTo>
                      <a:lnTo>
                        <a:pt x="80" y="40"/>
                      </a:lnTo>
                      <a:lnTo>
                        <a:pt x="74" y="45"/>
                      </a:lnTo>
                      <a:lnTo>
                        <a:pt x="68" y="49"/>
                      </a:lnTo>
                      <a:lnTo>
                        <a:pt x="64" y="54"/>
                      </a:lnTo>
                      <a:lnTo>
                        <a:pt x="58" y="60"/>
                      </a:lnTo>
                      <a:lnTo>
                        <a:pt x="54" y="64"/>
                      </a:lnTo>
                      <a:lnTo>
                        <a:pt x="48" y="70"/>
                      </a:lnTo>
                      <a:lnTo>
                        <a:pt x="44" y="75"/>
                      </a:lnTo>
                      <a:lnTo>
                        <a:pt x="39" y="81"/>
                      </a:lnTo>
                      <a:lnTo>
                        <a:pt x="36" y="87"/>
                      </a:lnTo>
                      <a:lnTo>
                        <a:pt x="31" y="93"/>
                      </a:lnTo>
                      <a:lnTo>
                        <a:pt x="28" y="99"/>
                      </a:lnTo>
                      <a:lnTo>
                        <a:pt x="25" y="106"/>
                      </a:lnTo>
                      <a:lnTo>
                        <a:pt x="21" y="111"/>
                      </a:lnTo>
                      <a:lnTo>
                        <a:pt x="18" y="118"/>
                      </a:lnTo>
                      <a:lnTo>
                        <a:pt x="14" y="125"/>
                      </a:lnTo>
                      <a:lnTo>
                        <a:pt x="12" y="132"/>
                      </a:lnTo>
                      <a:lnTo>
                        <a:pt x="10" y="138"/>
                      </a:lnTo>
                      <a:lnTo>
                        <a:pt x="8" y="145"/>
                      </a:lnTo>
                      <a:lnTo>
                        <a:pt x="5" y="152"/>
                      </a:lnTo>
                      <a:lnTo>
                        <a:pt x="4" y="159"/>
                      </a:lnTo>
                      <a:lnTo>
                        <a:pt x="3" y="165"/>
                      </a:lnTo>
                      <a:lnTo>
                        <a:pt x="2" y="173"/>
                      </a:lnTo>
                      <a:lnTo>
                        <a:pt x="1" y="180"/>
                      </a:lnTo>
                      <a:lnTo>
                        <a:pt x="0" y="187"/>
                      </a:lnTo>
                      <a:lnTo>
                        <a:pt x="0" y="194"/>
                      </a:lnTo>
                      <a:lnTo>
                        <a:pt x="0" y="201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63" name="Freeform 123"/>
                <p:cNvSpPr>
                  <a:spLocks/>
                </p:cNvSpPr>
                <p:nvPr/>
              </p:nvSpPr>
              <p:spPr bwMode="auto">
                <a:xfrm>
                  <a:off x="4826" y="3249"/>
                  <a:ext cx="37" cy="39"/>
                </a:xfrm>
                <a:custGeom>
                  <a:avLst/>
                  <a:gdLst>
                    <a:gd name="T0" fmla="*/ 201 w 201"/>
                    <a:gd name="T1" fmla="*/ 201 h 201"/>
                    <a:gd name="T2" fmla="*/ 201 w 201"/>
                    <a:gd name="T3" fmla="*/ 194 h 201"/>
                    <a:gd name="T4" fmla="*/ 200 w 201"/>
                    <a:gd name="T5" fmla="*/ 187 h 201"/>
                    <a:gd name="T6" fmla="*/ 200 w 201"/>
                    <a:gd name="T7" fmla="*/ 180 h 201"/>
                    <a:gd name="T8" fmla="*/ 199 w 201"/>
                    <a:gd name="T9" fmla="*/ 173 h 201"/>
                    <a:gd name="T10" fmla="*/ 198 w 201"/>
                    <a:gd name="T11" fmla="*/ 165 h 201"/>
                    <a:gd name="T12" fmla="*/ 197 w 201"/>
                    <a:gd name="T13" fmla="*/ 159 h 201"/>
                    <a:gd name="T14" fmla="*/ 194 w 201"/>
                    <a:gd name="T15" fmla="*/ 152 h 201"/>
                    <a:gd name="T16" fmla="*/ 193 w 201"/>
                    <a:gd name="T17" fmla="*/ 145 h 201"/>
                    <a:gd name="T18" fmla="*/ 191 w 201"/>
                    <a:gd name="T19" fmla="*/ 138 h 201"/>
                    <a:gd name="T20" fmla="*/ 189 w 201"/>
                    <a:gd name="T21" fmla="*/ 132 h 201"/>
                    <a:gd name="T22" fmla="*/ 185 w 201"/>
                    <a:gd name="T23" fmla="*/ 125 h 201"/>
                    <a:gd name="T24" fmla="*/ 183 w 201"/>
                    <a:gd name="T25" fmla="*/ 118 h 201"/>
                    <a:gd name="T26" fmla="*/ 180 w 201"/>
                    <a:gd name="T27" fmla="*/ 111 h 201"/>
                    <a:gd name="T28" fmla="*/ 176 w 201"/>
                    <a:gd name="T29" fmla="*/ 106 h 201"/>
                    <a:gd name="T30" fmla="*/ 173 w 201"/>
                    <a:gd name="T31" fmla="*/ 99 h 201"/>
                    <a:gd name="T32" fmla="*/ 168 w 201"/>
                    <a:gd name="T33" fmla="*/ 93 h 201"/>
                    <a:gd name="T34" fmla="*/ 165 w 201"/>
                    <a:gd name="T35" fmla="*/ 87 h 201"/>
                    <a:gd name="T36" fmla="*/ 161 w 201"/>
                    <a:gd name="T37" fmla="*/ 81 h 201"/>
                    <a:gd name="T38" fmla="*/ 156 w 201"/>
                    <a:gd name="T39" fmla="*/ 75 h 201"/>
                    <a:gd name="T40" fmla="*/ 152 w 201"/>
                    <a:gd name="T41" fmla="*/ 70 h 201"/>
                    <a:gd name="T42" fmla="*/ 147 w 201"/>
                    <a:gd name="T43" fmla="*/ 64 h 201"/>
                    <a:gd name="T44" fmla="*/ 141 w 201"/>
                    <a:gd name="T45" fmla="*/ 60 h 201"/>
                    <a:gd name="T46" fmla="*/ 137 w 201"/>
                    <a:gd name="T47" fmla="*/ 54 h 201"/>
                    <a:gd name="T48" fmla="*/ 131 w 201"/>
                    <a:gd name="T49" fmla="*/ 49 h 201"/>
                    <a:gd name="T50" fmla="*/ 126 w 201"/>
                    <a:gd name="T51" fmla="*/ 45 h 201"/>
                    <a:gd name="T52" fmla="*/ 120 w 201"/>
                    <a:gd name="T53" fmla="*/ 40 h 201"/>
                    <a:gd name="T54" fmla="*/ 114 w 201"/>
                    <a:gd name="T55" fmla="*/ 36 h 201"/>
                    <a:gd name="T56" fmla="*/ 109 w 201"/>
                    <a:gd name="T57" fmla="*/ 33 h 201"/>
                    <a:gd name="T58" fmla="*/ 102 w 201"/>
                    <a:gd name="T59" fmla="*/ 28 h 201"/>
                    <a:gd name="T60" fmla="*/ 96 w 201"/>
                    <a:gd name="T61" fmla="*/ 25 h 201"/>
                    <a:gd name="T62" fmla="*/ 90 w 201"/>
                    <a:gd name="T63" fmla="*/ 21 h 201"/>
                    <a:gd name="T64" fmla="*/ 83 w 201"/>
                    <a:gd name="T65" fmla="*/ 19 h 201"/>
                    <a:gd name="T66" fmla="*/ 76 w 201"/>
                    <a:gd name="T67" fmla="*/ 16 h 201"/>
                    <a:gd name="T68" fmla="*/ 71 w 201"/>
                    <a:gd name="T69" fmla="*/ 13 h 201"/>
                    <a:gd name="T70" fmla="*/ 64 w 201"/>
                    <a:gd name="T71" fmla="*/ 11 h 201"/>
                    <a:gd name="T72" fmla="*/ 56 w 201"/>
                    <a:gd name="T73" fmla="*/ 9 h 201"/>
                    <a:gd name="T74" fmla="*/ 49 w 201"/>
                    <a:gd name="T75" fmla="*/ 7 h 201"/>
                    <a:gd name="T76" fmla="*/ 42 w 201"/>
                    <a:gd name="T77" fmla="*/ 6 h 201"/>
                    <a:gd name="T78" fmla="*/ 36 w 201"/>
                    <a:gd name="T79" fmla="*/ 3 h 201"/>
                    <a:gd name="T80" fmla="*/ 29 w 201"/>
                    <a:gd name="T81" fmla="*/ 2 h 201"/>
                    <a:gd name="T82" fmla="*/ 21 w 201"/>
                    <a:gd name="T83" fmla="*/ 1 h 201"/>
                    <a:gd name="T84" fmla="*/ 14 w 201"/>
                    <a:gd name="T85" fmla="*/ 1 h 201"/>
                    <a:gd name="T86" fmla="*/ 6 w 201"/>
                    <a:gd name="T87" fmla="*/ 1 h 201"/>
                    <a:gd name="T88" fmla="*/ 0 w 201"/>
                    <a:gd name="T89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1" h="201">
                      <a:moveTo>
                        <a:pt x="201" y="201"/>
                      </a:moveTo>
                      <a:lnTo>
                        <a:pt x="201" y="194"/>
                      </a:lnTo>
                      <a:lnTo>
                        <a:pt x="200" y="187"/>
                      </a:lnTo>
                      <a:lnTo>
                        <a:pt x="200" y="180"/>
                      </a:lnTo>
                      <a:lnTo>
                        <a:pt x="199" y="173"/>
                      </a:lnTo>
                      <a:lnTo>
                        <a:pt x="198" y="165"/>
                      </a:lnTo>
                      <a:lnTo>
                        <a:pt x="197" y="159"/>
                      </a:lnTo>
                      <a:lnTo>
                        <a:pt x="194" y="152"/>
                      </a:lnTo>
                      <a:lnTo>
                        <a:pt x="193" y="145"/>
                      </a:lnTo>
                      <a:lnTo>
                        <a:pt x="191" y="138"/>
                      </a:lnTo>
                      <a:lnTo>
                        <a:pt x="189" y="132"/>
                      </a:lnTo>
                      <a:lnTo>
                        <a:pt x="185" y="125"/>
                      </a:lnTo>
                      <a:lnTo>
                        <a:pt x="183" y="118"/>
                      </a:lnTo>
                      <a:lnTo>
                        <a:pt x="180" y="111"/>
                      </a:lnTo>
                      <a:lnTo>
                        <a:pt x="176" y="106"/>
                      </a:lnTo>
                      <a:lnTo>
                        <a:pt x="173" y="99"/>
                      </a:lnTo>
                      <a:lnTo>
                        <a:pt x="168" y="93"/>
                      </a:lnTo>
                      <a:lnTo>
                        <a:pt x="165" y="87"/>
                      </a:lnTo>
                      <a:lnTo>
                        <a:pt x="161" y="81"/>
                      </a:lnTo>
                      <a:lnTo>
                        <a:pt x="156" y="75"/>
                      </a:lnTo>
                      <a:lnTo>
                        <a:pt x="152" y="70"/>
                      </a:lnTo>
                      <a:lnTo>
                        <a:pt x="147" y="64"/>
                      </a:lnTo>
                      <a:lnTo>
                        <a:pt x="141" y="60"/>
                      </a:lnTo>
                      <a:lnTo>
                        <a:pt x="137" y="54"/>
                      </a:lnTo>
                      <a:lnTo>
                        <a:pt x="131" y="49"/>
                      </a:lnTo>
                      <a:lnTo>
                        <a:pt x="126" y="45"/>
                      </a:lnTo>
                      <a:lnTo>
                        <a:pt x="120" y="40"/>
                      </a:lnTo>
                      <a:lnTo>
                        <a:pt x="114" y="36"/>
                      </a:lnTo>
                      <a:lnTo>
                        <a:pt x="109" y="33"/>
                      </a:lnTo>
                      <a:lnTo>
                        <a:pt x="102" y="28"/>
                      </a:lnTo>
                      <a:lnTo>
                        <a:pt x="96" y="25"/>
                      </a:lnTo>
                      <a:lnTo>
                        <a:pt x="90" y="21"/>
                      </a:lnTo>
                      <a:lnTo>
                        <a:pt x="83" y="19"/>
                      </a:lnTo>
                      <a:lnTo>
                        <a:pt x="76" y="16"/>
                      </a:lnTo>
                      <a:lnTo>
                        <a:pt x="71" y="13"/>
                      </a:lnTo>
                      <a:lnTo>
                        <a:pt x="64" y="11"/>
                      </a:lnTo>
                      <a:lnTo>
                        <a:pt x="56" y="9"/>
                      </a:lnTo>
                      <a:lnTo>
                        <a:pt x="49" y="7"/>
                      </a:lnTo>
                      <a:lnTo>
                        <a:pt x="42" y="6"/>
                      </a:lnTo>
                      <a:lnTo>
                        <a:pt x="36" y="3"/>
                      </a:lnTo>
                      <a:lnTo>
                        <a:pt x="29" y="2"/>
                      </a:lnTo>
                      <a:lnTo>
                        <a:pt x="21" y="1"/>
                      </a:lnTo>
                      <a:lnTo>
                        <a:pt x="14" y="1"/>
                      </a:lnTo>
                      <a:lnTo>
                        <a:pt x="6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64" name="Freeform 124"/>
                <p:cNvSpPr>
                  <a:spLocks/>
                </p:cNvSpPr>
                <p:nvPr/>
              </p:nvSpPr>
              <p:spPr bwMode="auto">
                <a:xfrm>
                  <a:off x="4919" y="3155"/>
                  <a:ext cx="37" cy="39"/>
                </a:xfrm>
                <a:custGeom>
                  <a:avLst/>
                  <a:gdLst>
                    <a:gd name="T0" fmla="*/ 0 w 202"/>
                    <a:gd name="T1" fmla="*/ 201 h 201"/>
                    <a:gd name="T2" fmla="*/ 7 w 202"/>
                    <a:gd name="T3" fmla="*/ 201 h 201"/>
                    <a:gd name="T4" fmla="*/ 15 w 202"/>
                    <a:gd name="T5" fmla="*/ 201 h 201"/>
                    <a:gd name="T6" fmla="*/ 22 w 202"/>
                    <a:gd name="T7" fmla="*/ 200 h 201"/>
                    <a:gd name="T8" fmla="*/ 30 w 202"/>
                    <a:gd name="T9" fmla="*/ 199 h 201"/>
                    <a:gd name="T10" fmla="*/ 36 w 202"/>
                    <a:gd name="T11" fmla="*/ 198 h 201"/>
                    <a:gd name="T12" fmla="*/ 43 w 202"/>
                    <a:gd name="T13" fmla="*/ 197 h 201"/>
                    <a:gd name="T14" fmla="*/ 50 w 202"/>
                    <a:gd name="T15" fmla="*/ 196 h 201"/>
                    <a:gd name="T16" fmla="*/ 57 w 202"/>
                    <a:gd name="T17" fmla="*/ 193 h 201"/>
                    <a:gd name="T18" fmla="*/ 65 w 202"/>
                    <a:gd name="T19" fmla="*/ 191 h 201"/>
                    <a:gd name="T20" fmla="*/ 71 w 202"/>
                    <a:gd name="T21" fmla="*/ 189 h 201"/>
                    <a:gd name="T22" fmla="*/ 77 w 202"/>
                    <a:gd name="T23" fmla="*/ 186 h 201"/>
                    <a:gd name="T24" fmla="*/ 84 w 202"/>
                    <a:gd name="T25" fmla="*/ 183 h 201"/>
                    <a:gd name="T26" fmla="*/ 91 w 202"/>
                    <a:gd name="T27" fmla="*/ 180 h 201"/>
                    <a:gd name="T28" fmla="*/ 97 w 202"/>
                    <a:gd name="T29" fmla="*/ 177 h 201"/>
                    <a:gd name="T30" fmla="*/ 103 w 202"/>
                    <a:gd name="T31" fmla="*/ 173 h 201"/>
                    <a:gd name="T32" fmla="*/ 110 w 202"/>
                    <a:gd name="T33" fmla="*/ 170 h 201"/>
                    <a:gd name="T34" fmla="*/ 115 w 202"/>
                    <a:gd name="T35" fmla="*/ 165 h 201"/>
                    <a:gd name="T36" fmla="*/ 121 w 202"/>
                    <a:gd name="T37" fmla="*/ 161 h 201"/>
                    <a:gd name="T38" fmla="*/ 127 w 202"/>
                    <a:gd name="T39" fmla="*/ 158 h 201"/>
                    <a:gd name="T40" fmla="*/ 132 w 202"/>
                    <a:gd name="T41" fmla="*/ 152 h 201"/>
                    <a:gd name="T42" fmla="*/ 138 w 202"/>
                    <a:gd name="T43" fmla="*/ 147 h 201"/>
                    <a:gd name="T44" fmla="*/ 142 w 202"/>
                    <a:gd name="T45" fmla="*/ 143 h 201"/>
                    <a:gd name="T46" fmla="*/ 148 w 202"/>
                    <a:gd name="T47" fmla="*/ 137 h 201"/>
                    <a:gd name="T48" fmla="*/ 152 w 202"/>
                    <a:gd name="T49" fmla="*/ 132 h 201"/>
                    <a:gd name="T50" fmla="*/ 157 w 202"/>
                    <a:gd name="T51" fmla="*/ 126 h 201"/>
                    <a:gd name="T52" fmla="*/ 161 w 202"/>
                    <a:gd name="T53" fmla="*/ 120 h 201"/>
                    <a:gd name="T54" fmla="*/ 166 w 202"/>
                    <a:gd name="T55" fmla="*/ 115 h 201"/>
                    <a:gd name="T56" fmla="*/ 169 w 202"/>
                    <a:gd name="T57" fmla="*/ 109 h 201"/>
                    <a:gd name="T58" fmla="*/ 174 w 202"/>
                    <a:gd name="T59" fmla="*/ 104 h 201"/>
                    <a:gd name="T60" fmla="*/ 177 w 202"/>
                    <a:gd name="T61" fmla="*/ 97 h 201"/>
                    <a:gd name="T62" fmla="*/ 181 w 202"/>
                    <a:gd name="T63" fmla="*/ 90 h 201"/>
                    <a:gd name="T64" fmla="*/ 184 w 202"/>
                    <a:gd name="T65" fmla="*/ 84 h 201"/>
                    <a:gd name="T66" fmla="*/ 186 w 202"/>
                    <a:gd name="T67" fmla="*/ 78 h 201"/>
                    <a:gd name="T68" fmla="*/ 190 w 202"/>
                    <a:gd name="T69" fmla="*/ 71 h 201"/>
                    <a:gd name="T70" fmla="*/ 192 w 202"/>
                    <a:gd name="T71" fmla="*/ 64 h 201"/>
                    <a:gd name="T72" fmla="*/ 194 w 202"/>
                    <a:gd name="T73" fmla="*/ 57 h 201"/>
                    <a:gd name="T74" fmla="*/ 195 w 202"/>
                    <a:gd name="T75" fmla="*/ 51 h 201"/>
                    <a:gd name="T76" fmla="*/ 197 w 202"/>
                    <a:gd name="T77" fmla="*/ 43 h 201"/>
                    <a:gd name="T78" fmla="*/ 199 w 202"/>
                    <a:gd name="T79" fmla="*/ 36 h 201"/>
                    <a:gd name="T80" fmla="*/ 200 w 202"/>
                    <a:gd name="T81" fmla="*/ 29 h 201"/>
                    <a:gd name="T82" fmla="*/ 201 w 202"/>
                    <a:gd name="T83" fmla="*/ 21 h 201"/>
                    <a:gd name="T84" fmla="*/ 201 w 202"/>
                    <a:gd name="T85" fmla="*/ 15 h 201"/>
                    <a:gd name="T86" fmla="*/ 202 w 202"/>
                    <a:gd name="T87" fmla="*/ 8 h 201"/>
                    <a:gd name="T88" fmla="*/ 202 w 202"/>
                    <a:gd name="T89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2" h="201">
                      <a:moveTo>
                        <a:pt x="0" y="201"/>
                      </a:moveTo>
                      <a:lnTo>
                        <a:pt x="7" y="201"/>
                      </a:lnTo>
                      <a:lnTo>
                        <a:pt x="15" y="201"/>
                      </a:lnTo>
                      <a:lnTo>
                        <a:pt x="22" y="200"/>
                      </a:lnTo>
                      <a:lnTo>
                        <a:pt x="30" y="199"/>
                      </a:lnTo>
                      <a:lnTo>
                        <a:pt x="36" y="198"/>
                      </a:lnTo>
                      <a:lnTo>
                        <a:pt x="43" y="197"/>
                      </a:lnTo>
                      <a:lnTo>
                        <a:pt x="50" y="196"/>
                      </a:lnTo>
                      <a:lnTo>
                        <a:pt x="57" y="193"/>
                      </a:lnTo>
                      <a:lnTo>
                        <a:pt x="65" y="191"/>
                      </a:lnTo>
                      <a:lnTo>
                        <a:pt x="71" y="189"/>
                      </a:lnTo>
                      <a:lnTo>
                        <a:pt x="77" y="186"/>
                      </a:lnTo>
                      <a:lnTo>
                        <a:pt x="84" y="183"/>
                      </a:lnTo>
                      <a:lnTo>
                        <a:pt x="91" y="180"/>
                      </a:lnTo>
                      <a:lnTo>
                        <a:pt x="97" y="177"/>
                      </a:lnTo>
                      <a:lnTo>
                        <a:pt x="103" y="173"/>
                      </a:lnTo>
                      <a:lnTo>
                        <a:pt x="110" y="170"/>
                      </a:lnTo>
                      <a:lnTo>
                        <a:pt x="115" y="165"/>
                      </a:lnTo>
                      <a:lnTo>
                        <a:pt x="121" y="161"/>
                      </a:lnTo>
                      <a:lnTo>
                        <a:pt x="127" y="158"/>
                      </a:lnTo>
                      <a:lnTo>
                        <a:pt x="132" y="152"/>
                      </a:lnTo>
                      <a:lnTo>
                        <a:pt x="138" y="147"/>
                      </a:lnTo>
                      <a:lnTo>
                        <a:pt x="142" y="143"/>
                      </a:lnTo>
                      <a:lnTo>
                        <a:pt x="148" y="137"/>
                      </a:lnTo>
                      <a:lnTo>
                        <a:pt x="152" y="132"/>
                      </a:lnTo>
                      <a:lnTo>
                        <a:pt x="157" y="126"/>
                      </a:lnTo>
                      <a:lnTo>
                        <a:pt x="161" y="120"/>
                      </a:lnTo>
                      <a:lnTo>
                        <a:pt x="166" y="115"/>
                      </a:lnTo>
                      <a:lnTo>
                        <a:pt x="169" y="109"/>
                      </a:lnTo>
                      <a:lnTo>
                        <a:pt x="174" y="104"/>
                      </a:lnTo>
                      <a:lnTo>
                        <a:pt x="177" y="97"/>
                      </a:lnTo>
                      <a:lnTo>
                        <a:pt x="181" y="90"/>
                      </a:lnTo>
                      <a:lnTo>
                        <a:pt x="184" y="84"/>
                      </a:lnTo>
                      <a:lnTo>
                        <a:pt x="186" y="78"/>
                      </a:lnTo>
                      <a:lnTo>
                        <a:pt x="190" y="71"/>
                      </a:lnTo>
                      <a:lnTo>
                        <a:pt x="192" y="64"/>
                      </a:lnTo>
                      <a:lnTo>
                        <a:pt x="194" y="57"/>
                      </a:lnTo>
                      <a:lnTo>
                        <a:pt x="195" y="51"/>
                      </a:lnTo>
                      <a:lnTo>
                        <a:pt x="197" y="43"/>
                      </a:lnTo>
                      <a:lnTo>
                        <a:pt x="199" y="36"/>
                      </a:lnTo>
                      <a:lnTo>
                        <a:pt x="200" y="29"/>
                      </a:lnTo>
                      <a:lnTo>
                        <a:pt x="201" y="21"/>
                      </a:lnTo>
                      <a:lnTo>
                        <a:pt x="201" y="15"/>
                      </a:lnTo>
                      <a:lnTo>
                        <a:pt x="202" y="8"/>
                      </a:lnTo>
                      <a:lnTo>
                        <a:pt x="202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65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4803" y="3138"/>
                  <a:ext cx="73" cy="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66" name="Freeform 126"/>
                <p:cNvSpPr>
                  <a:spLocks/>
                </p:cNvSpPr>
                <p:nvPr/>
              </p:nvSpPr>
              <p:spPr bwMode="auto">
                <a:xfrm>
                  <a:off x="4803" y="3173"/>
                  <a:ext cx="38" cy="40"/>
                </a:xfrm>
                <a:custGeom>
                  <a:avLst/>
                  <a:gdLst>
                    <a:gd name="T0" fmla="*/ 202 w 202"/>
                    <a:gd name="T1" fmla="*/ 80 h 203"/>
                    <a:gd name="T2" fmla="*/ 0 w 202"/>
                    <a:gd name="T3" fmla="*/ 203 h 203"/>
                    <a:gd name="T4" fmla="*/ 121 w 202"/>
                    <a:gd name="T5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03">
                      <a:moveTo>
                        <a:pt x="202" y="80"/>
                      </a:moveTo>
                      <a:lnTo>
                        <a:pt x="0" y="203"/>
                      </a:lnTo>
                      <a:lnTo>
                        <a:pt x="121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67" name="Line 127"/>
                <p:cNvSpPr>
                  <a:spLocks noChangeShapeType="1"/>
                </p:cNvSpPr>
                <p:nvPr/>
              </p:nvSpPr>
              <p:spPr bwMode="auto">
                <a:xfrm>
                  <a:off x="4876" y="3129"/>
                  <a:ext cx="73" cy="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68" name="Freeform 128"/>
                <p:cNvSpPr>
                  <a:spLocks/>
                </p:cNvSpPr>
                <p:nvPr/>
              </p:nvSpPr>
              <p:spPr bwMode="auto">
                <a:xfrm>
                  <a:off x="4910" y="3164"/>
                  <a:ext cx="39" cy="40"/>
                </a:xfrm>
                <a:custGeom>
                  <a:avLst/>
                  <a:gdLst>
                    <a:gd name="T0" fmla="*/ 80 w 202"/>
                    <a:gd name="T1" fmla="*/ 0 h 203"/>
                    <a:gd name="T2" fmla="*/ 202 w 202"/>
                    <a:gd name="T3" fmla="*/ 203 h 203"/>
                    <a:gd name="T4" fmla="*/ 0 w 202"/>
                    <a:gd name="T5" fmla="*/ 8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03">
                      <a:moveTo>
                        <a:pt x="80" y="0"/>
                      </a:moveTo>
                      <a:lnTo>
                        <a:pt x="202" y="203"/>
                      </a:lnTo>
                      <a:lnTo>
                        <a:pt x="0" y="8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69" name="Freeform 129"/>
                <p:cNvSpPr>
                  <a:spLocks/>
                </p:cNvSpPr>
                <p:nvPr/>
              </p:nvSpPr>
              <p:spPr bwMode="auto">
                <a:xfrm>
                  <a:off x="4743" y="3222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70" name="Freeform 130"/>
                <p:cNvSpPr>
                  <a:spLocks/>
                </p:cNvSpPr>
                <p:nvPr/>
              </p:nvSpPr>
              <p:spPr bwMode="auto">
                <a:xfrm>
                  <a:off x="4740" y="3216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</a:path>
                  </a:pathLst>
                </a:custGeom>
                <a:solidFill>
                  <a:srgbClr val="FFFF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71" name="Freeform 131"/>
                <p:cNvSpPr>
                  <a:spLocks/>
                </p:cNvSpPr>
                <p:nvPr/>
              </p:nvSpPr>
              <p:spPr bwMode="auto">
                <a:xfrm>
                  <a:off x="4902" y="3222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372" name="Freeform 132"/>
                <p:cNvSpPr>
                  <a:spLocks/>
                </p:cNvSpPr>
                <p:nvPr/>
              </p:nvSpPr>
              <p:spPr bwMode="auto">
                <a:xfrm>
                  <a:off x="4908" y="3216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</a:path>
                  </a:pathLst>
                </a:custGeom>
                <a:solidFill>
                  <a:srgbClr val="FFFF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0373" name="Line 133"/>
              <p:cNvSpPr>
                <a:spLocks noChangeShapeType="1"/>
              </p:cNvSpPr>
              <p:nvPr/>
            </p:nvSpPr>
            <p:spPr bwMode="auto">
              <a:xfrm>
                <a:off x="1543" y="989"/>
                <a:ext cx="0" cy="11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74" name="Line 134"/>
              <p:cNvSpPr>
                <a:spLocks noChangeShapeType="1"/>
              </p:cNvSpPr>
              <p:nvPr/>
            </p:nvSpPr>
            <p:spPr bwMode="auto">
              <a:xfrm flipH="1">
                <a:off x="4209" y="968"/>
                <a:ext cx="0" cy="1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75" name="Line 135"/>
              <p:cNvSpPr>
                <a:spLocks noChangeShapeType="1"/>
              </p:cNvSpPr>
              <p:nvPr/>
            </p:nvSpPr>
            <p:spPr bwMode="auto">
              <a:xfrm>
                <a:off x="2622" y="1553"/>
                <a:ext cx="0" cy="5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76" name="Line 136"/>
              <p:cNvSpPr>
                <a:spLocks noChangeShapeType="1"/>
              </p:cNvSpPr>
              <p:nvPr/>
            </p:nvSpPr>
            <p:spPr bwMode="auto">
              <a:xfrm flipH="1">
                <a:off x="2093" y="1533"/>
                <a:ext cx="0" cy="5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77" name="Line 137"/>
              <p:cNvSpPr>
                <a:spLocks noChangeShapeType="1"/>
              </p:cNvSpPr>
              <p:nvPr/>
            </p:nvSpPr>
            <p:spPr bwMode="auto">
              <a:xfrm>
                <a:off x="3659" y="1553"/>
                <a:ext cx="0" cy="5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78" name="Rectangle 138"/>
              <p:cNvSpPr>
                <a:spLocks noChangeArrowheads="1"/>
              </p:cNvSpPr>
              <p:nvPr/>
            </p:nvSpPr>
            <p:spPr bwMode="auto">
              <a:xfrm>
                <a:off x="1466" y="1465"/>
                <a:ext cx="2877" cy="141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227013" indent="-227013"/>
                <a:endParaRPr lang="da-DK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650379" name="Line 139"/>
              <p:cNvSpPr>
                <a:spLocks noChangeShapeType="1"/>
              </p:cNvSpPr>
              <p:nvPr/>
            </p:nvSpPr>
            <p:spPr bwMode="auto">
              <a:xfrm flipH="1">
                <a:off x="3024" y="1130"/>
                <a:ext cx="1397" cy="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80" name="Line 140"/>
              <p:cNvSpPr>
                <a:spLocks noChangeShapeType="1"/>
              </p:cNvSpPr>
              <p:nvPr/>
            </p:nvSpPr>
            <p:spPr bwMode="auto">
              <a:xfrm flipH="1">
                <a:off x="3786" y="1210"/>
                <a:ext cx="635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81" name="Line 141"/>
              <p:cNvSpPr>
                <a:spLocks noChangeShapeType="1"/>
              </p:cNvSpPr>
              <p:nvPr/>
            </p:nvSpPr>
            <p:spPr bwMode="auto">
              <a:xfrm flipH="1">
                <a:off x="2432" y="1412"/>
                <a:ext cx="1989" cy="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82" name="Line 142"/>
              <p:cNvSpPr>
                <a:spLocks noChangeShapeType="1"/>
              </p:cNvSpPr>
              <p:nvPr/>
            </p:nvSpPr>
            <p:spPr bwMode="auto">
              <a:xfrm flipH="1">
                <a:off x="3490" y="1311"/>
                <a:ext cx="931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83" name="Line 143"/>
              <p:cNvSpPr>
                <a:spLocks noChangeShapeType="1"/>
              </p:cNvSpPr>
              <p:nvPr/>
            </p:nvSpPr>
            <p:spPr bwMode="auto">
              <a:xfrm>
                <a:off x="2898" y="1694"/>
                <a:ext cx="508" cy="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84" name="Line 144"/>
              <p:cNvSpPr>
                <a:spLocks noChangeShapeType="1"/>
              </p:cNvSpPr>
              <p:nvPr/>
            </p:nvSpPr>
            <p:spPr bwMode="auto">
              <a:xfrm>
                <a:off x="1882" y="1774"/>
                <a:ext cx="1524" cy="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85" name="Line 145"/>
              <p:cNvSpPr>
                <a:spLocks noChangeShapeType="1"/>
              </p:cNvSpPr>
              <p:nvPr/>
            </p:nvSpPr>
            <p:spPr bwMode="auto">
              <a:xfrm>
                <a:off x="2368" y="1855"/>
                <a:ext cx="1545" cy="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86" name="Line 146"/>
              <p:cNvSpPr>
                <a:spLocks noChangeShapeType="1"/>
              </p:cNvSpPr>
              <p:nvPr/>
            </p:nvSpPr>
            <p:spPr bwMode="auto">
              <a:xfrm>
                <a:off x="2898" y="1936"/>
                <a:ext cx="1164" cy="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87" name="Line 147"/>
              <p:cNvSpPr>
                <a:spLocks noChangeShapeType="1"/>
              </p:cNvSpPr>
              <p:nvPr/>
            </p:nvSpPr>
            <p:spPr bwMode="auto">
              <a:xfrm flipH="1">
                <a:off x="2178" y="2016"/>
                <a:ext cx="1079" cy="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88" name="Line 148"/>
              <p:cNvSpPr>
                <a:spLocks noChangeShapeType="1"/>
              </p:cNvSpPr>
              <p:nvPr/>
            </p:nvSpPr>
            <p:spPr bwMode="auto">
              <a:xfrm>
                <a:off x="3024" y="1109"/>
                <a:ext cx="0" cy="41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89" name="Line 149"/>
              <p:cNvSpPr>
                <a:spLocks noChangeShapeType="1"/>
              </p:cNvSpPr>
              <p:nvPr/>
            </p:nvSpPr>
            <p:spPr bwMode="auto">
              <a:xfrm>
                <a:off x="3786" y="1190"/>
                <a:ext cx="0" cy="4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90" name="Line 150"/>
              <p:cNvSpPr>
                <a:spLocks noChangeShapeType="1"/>
              </p:cNvSpPr>
              <p:nvPr/>
            </p:nvSpPr>
            <p:spPr bwMode="auto">
              <a:xfrm>
                <a:off x="2432" y="1391"/>
                <a:ext cx="0" cy="41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91" name="Line 151"/>
              <p:cNvSpPr>
                <a:spLocks noChangeShapeType="1"/>
              </p:cNvSpPr>
              <p:nvPr/>
            </p:nvSpPr>
            <p:spPr bwMode="auto">
              <a:xfrm>
                <a:off x="3490" y="1290"/>
                <a:ext cx="0" cy="4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92" name="Line 152"/>
              <p:cNvSpPr>
                <a:spLocks noChangeShapeType="1"/>
              </p:cNvSpPr>
              <p:nvPr/>
            </p:nvSpPr>
            <p:spPr bwMode="auto">
              <a:xfrm>
                <a:off x="3406" y="1674"/>
                <a:ext cx="0" cy="4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93" name="Line 153"/>
              <p:cNvSpPr>
                <a:spLocks noChangeShapeType="1"/>
              </p:cNvSpPr>
              <p:nvPr/>
            </p:nvSpPr>
            <p:spPr bwMode="auto">
              <a:xfrm>
                <a:off x="2898" y="1674"/>
                <a:ext cx="0" cy="4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94" name="Line 154"/>
              <p:cNvSpPr>
                <a:spLocks noChangeShapeType="1"/>
              </p:cNvSpPr>
              <p:nvPr/>
            </p:nvSpPr>
            <p:spPr bwMode="auto">
              <a:xfrm>
                <a:off x="3406" y="1754"/>
                <a:ext cx="0" cy="41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95" name="Line 155"/>
              <p:cNvSpPr>
                <a:spLocks noChangeShapeType="1"/>
              </p:cNvSpPr>
              <p:nvPr/>
            </p:nvSpPr>
            <p:spPr bwMode="auto">
              <a:xfrm>
                <a:off x="4062" y="1915"/>
                <a:ext cx="0" cy="41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96" name="Line 156"/>
              <p:cNvSpPr>
                <a:spLocks noChangeShapeType="1"/>
              </p:cNvSpPr>
              <p:nvPr/>
            </p:nvSpPr>
            <p:spPr bwMode="auto">
              <a:xfrm>
                <a:off x="2898" y="1915"/>
                <a:ext cx="0" cy="41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97" name="Line 157"/>
              <p:cNvSpPr>
                <a:spLocks noChangeShapeType="1"/>
              </p:cNvSpPr>
              <p:nvPr/>
            </p:nvSpPr>
            <p:spPr bwMode="auto">
              <a:xfrm>
                <a:off x="3660" y="1997"/>
                <a:ext cx="0" cy="4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98" name="Line 158"/>
              <p:cNvSpPr>
                <a:spLocks noChangeShapeType="1"/>
              </p:cNvSpPr>
              <p:nvPr/>
            </p:nvSpPr>
            <p:spPr bwMode="auto">
              <a:xfrm>
                <a:off x="3257" y="1996"/>
                <a:ext cx="0" cy="41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99" name="Line 159"/>
              <p:cNvSpPr>
                <a:spLocks noChangeShapeType="1"/>
              </p:cNvSpPr>
              <p:nvPr/>
            </p:nvSpPr>
            <p:spPr bwMode="auto">
              <a:xfrm>
                <a:off x="3913" y="1835"/>
                <a:ext cx="0" cy="41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00" name="Line 160"/>
              <p:cNvSpPr>
                <a:spLocks noChangeShapeType="1"/>
              </p:cNvSpPr>
              <p:nvPr/>
            </p:nvSpPr>
            <p:spPr bwMode="auto">
              <a:xfrm>
                <a:off x="2368" y="1835"/>
                <a:ext cx="0" cy="41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01" name="Line 161"/>
              <p:cNvSpPr>
                <a:spLocks noChangeShapeType="1"/>
              </p:cNvSpPr>
              <p:nvPr/>
            </p:nvSpPr>
            <p:spPr bwMode="auto">
              <a:xfrm>
                <a:off x="1882" y="1754"/>
                <a:ext cx="0" cy="41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02" name="Line 162"/>
              <p:cNvSpPr>
                <a:spLocks noChangeShapeType="1"/>
              </p:cNvSpPr>
              <p:nvPr/>
            </p:nvSpPr>
            <p:spPr bwMode="auto">
              <a:xfrm>
                <a:off x="2178" y="1996"/>
                <a:ext cx="0" cy="41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03" name="Line 163"/>
              <p:cNvSpPr>
                <a:spLocks noChangeShapeType="1"/>
              </p:cNvSpPr>
              <p:nvPr/>
            </p:nvSpPr>
            <p:spPr bwMode="auto">
              <a:xfrm>
                <a:off x="3553" y="1694"/>
                <a:ext cx="33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04" name="Line 164"/>
              <p:cNvSpPr>
                <a:spLocks noChangeShapeType="1"/>
              </p:cNvSpPr>
              <p:nvPr/>
            </p:nvSpPr>
            <p:spPr bwMode="auto">
              <a:xfrm>
                <a:off x="3595" y="1996"/>
                <a:ext cx="551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05" name="Line 165"/>
              <p:cNvSpPr>
                <a:spLocks noChangeShapeType="1"/>
              </p:cNvSpPr>
              <p:nvPr/>
            </p:nvSpPr>
            <p:spPr bwMode="auto">
              <a:xfrm>
                <a:off x="1691" y="1936"/>
                <a:ext cx="1037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06" name="Line 166"/>
              <p:cNvSpPr>
                <a:spLocks noChangeShapeType="1"/>
              </p:cNvSpPr>
              <p:nvPr/>
            </p:nvSpPr>
            <p:spPr bwMode="auto">
              <a:xfrm>
                <a:off x="1691" y="1915"/>
                <a:ext cx="0" cy="4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07" name="Line 167"/>
              <p:cNvSpPr>
                <a:spLocks noChangeShapeType="1"/>
              </p:cNvSpPr>
              <p:nvPr/>
            </p:nvSpPr>
            <p:spPr bwMode="auto">
              <a:xfrm>
                <a:off x="2728" y="1915"/>
                <a:ext cx="0" cy="4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08" name="Line 168"/>
              <p:cNvSpPr>
                <a:spLocks noChangeShapeType="1"/>
              </p:cNvSpPr>
              <p:nvPr/>
            </p:nvSpPr>
            <p:spPr bwMode="auto">
              <a:xfrm>
                <a:off x="3892" y="1674"/>
                <a:ext cx="0" cy="4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09" name="Line 169"/>
              <p:cNvSpPr>
                <a:spLocks noChangeShapeType="1"/>
              </p:cNvSpPr>
              <p:nvPr/>
            </p:nvSpPr>
            <p:spPr bwMode="auto">
              <a:xfrm>
                <a:off x="3553" y="1674"/>
                <a:ext cx="0" cy="4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10" name="Line 170"/>
              <p:cNvSpPr>
                <a:spLocks noChangeShapeType="1"/>
              </p:cNvSpPr>
              <p:nvPr/>
            </p:nvSpPr>
            <p:spPr bwMode="auto">
              <a:xfrm>
                <a:off x="3595" y="1976"/>
                <a:ext cx="0" cy="4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11" name="Line 171"/>
              <p:cNvSpPr>
                <a:spLocks noChangeShapeType="1"/>
              </p:cNvSpPr>
              <p:nvPr/>
            </p:nvSpPr>
            <p:spPr bwMode="auto">
              <a:xfrm>
                <a:off x="4146" y="1976"/>
                <a:ext cx="0" cy="4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12" name="Line 172"/>
              <p:cNvSpPr>
                <a:spLocks noChangeShapeType="1"/>
              </p:cNvSpPr>
              <p:nvPr/>
            </p:nvSpPr>
            <p:spPr bwMode="auto">
              <a:xfrm>
                <a:off x="1374" y="1049"/>
                <a:ext cx="3047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413" name="Line 173"/>
              <p:cNvSpPr>
                <a:spLocks noChangeShapeType="1"/>
              </p:cNvSpPr>
              <p:nvPr/>
            </p:nvSpPr>
            <p:spPr bwMode="auto">
              <a:xfrm flipH="1">
                <a:off x="3151" y="1009"/>
                <a:ext cx="0" cy="1088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50414" name="Group 174"/>
              <p:cNvGrpSpPr>
                <a:grpSpLocks/>
              </p:cNvGrpSpPr>
              <p:nvPr/>
            </p:nvGrpSpPr>
            <p:grpSpPr bwMode="auto">
              <a:xfrm>
                <a:off x="3027" y="1438"/>
                <a:ext cx="240" cy="169"/>
                <a:chOff x="2908" y="3046"/>
                <a:chExt cx="275" cy="203"/>
              </a:xfrm>
            </p:grpSpPr>
            <p:sp>
              <p:nvSpPr>
                <p:cNvPr id="650415" name="Freeform 175"/>
                <p:cNvSpPr>
                  <a:spLocks/>
                </p:cNvSpPr>
                <p:nvPr/>
              </p:nvSpPr>
              <p:spPr bwMode="auto">
                <a:xfrm>
                  <a:off x="3057" y="3166"/>
                  <a:ext cx="37" cy="39"/>
                </a:xfrm>
                <a:custGeom>
                  <a:avLst/>
                  <a:gdLst>
                    <a:gd name="T0" fmla="*/ 201 w 201"/>
                    <a:gd name="T1" fmla="*/ 0 h 201"/>
                    <a:gd name="T2" fmla="*/ 193 w 201"/>
                    <a:gd name="T3" fmla="*/ 1 h 201"/>
                    <a:gd name="T4" fmla="*/ 187 w 201"/>
                    <a:gd name="T5" fmla="*/ 1 h 201"/>
                    <a:gd name="T6" fmla="*/ 179 w 201"/>
                    <a:gd name="T7" fmla="*/ 1 h 201"/>
                    <a:gd name="T8" fmla="*/ 172 w 201"/>
                    <a:gd name="T9" fmla="*/ 2 h 201"/>
                    <a:gd name="T10" fmla="*/ 165 w 201"/>
                    <a:gd name="T11" fmla="*/ 3 h 201"/>
                    <a:gd name="T12" fmla="*/ 158 w 201"/>
                    <a:gd name="T13" fmla="*/ 6 h 201"/>
                    <a:gd name="T14" fmla="*/ 151 w 201"/>
                    <a:gd name="T15" fmla="*/ 7 h 201"/>
                    <a:gd name="T16" fmla="*/ 144 w 201"/>
                    <a:gd name="T17" fmla="*/ 9 h 201"/>
                    <a:gd name="T18" fmla="*/ 137 w 201"/>
                    <a:gd name="T19" fmla="*/ 11 h 201"/>
                    <a:gd name="T20" fmla="*/ 130 w 201"/>
                    <a:gd name="T21" fmla="*/ 13 h 201"/>
                    <a:gd name="T22" fmla="*/ 124 w 201"/>
                    <a:gd name="T23" fmla="*/ 16 h 201"/>
                    <a:gd name="T24" fmla="*/ 117 w 201"/>
                    <a:gd name="T25" fmla="*/ 19 h 201"/>
                    <a:gd name="T26" fmla="*/ 111 w 201"/>
                    <a:gd name="T27" fmla="*/ 21 h 201"/>
                    <a:gd name="T28" fmla="*/ 104 w 201"/>
                    <a:gd name="T29" fmla="*/ 25 h 201"/>
                    <a:gd name="T30" fmla="*/ 98 w 201"/>
                    <a:gd name="T31" fmla="*/ 28 h 201"/>
                    <a:gd name="T32" fmla="*/ 92 w 201"/>
                    <a:gd name="T33" fmla="*/ 33 h 201"/>
                    <a:gd name="T34" fmla="*/ 86 w 201"/>
                    <a:gd name="T35" fmla="*/ 36 h 201"/>
                    <a:gd name="T36" fmla="*/ 80 w 201"/>
                    <a:gd name="T37" fmla="*/ 40 h 201"/>
                    <a:gd name="T38" fmla="*/ 74 w 201"/>
                    <a:gd name="T39" fmla="*/ 45 h 201"/>
                    <a:gd name="T40" fmla="*/ 68 w 201"/>
                    <a:gd name="T41" fmla="*/ 49 h 201"/>
                    <a:gd name="T42" fmla="*/ 64 w 201"/>
                    <a:gd name="T43" fmla="*/ 54 h 201"/>
                    <a:gd name="T44" fmla="*/ 58 w 201"/>
                    <a:gd name="T45" fmla="*/ 60 h 201"/>
                    <a:gd name="T46" fmla="*/ 54 w 201"/>
                    <a:gd name="T47" fmla="*/ 64 h 201"/>
                    <a:gd name="T48" fmla="*/ 48 w 201"/>
                    <a:gd name="T49" fmla="*/ 70 h 201"/>
                    <a:gd name="T50" fmla="*/ 44 w 201"/>
                    <a:gd name="T51" fmla="*/ 75 h 201"/>
                    <a:gd name="T52" fmla="*/ 39 w 201"/>
                    <a:gd name="T53" fmla="*/ 81 h 201"/>
                    <a:gd name="T54" fmla="*/ 36 w 201"/>
                    <a:gd name="T55" fmla="*/ 87 h 201"/>
                    <a:gd name="T56" fmla="*/ 31 w 201"/>
                    <a:gd name="T57" fmla="*/ 93 h 201"/>
                    <a:gd name="T58" fmla="*/ 28 w 201"/>
                    <a:gd name="T59" fmla="*/ 99 h 201"/>
                    <a:gd name="T60" fmla="*/ 25 w 201"/>
                    <a:gd name="T61" fmla="*/ 106 h 201"/>
                    <a:gd name="T62" fmla="*/ 21 w 201"/>
                    <a:gd name="T63" fmla="*/ 111 h 201"/>
                    <a:gd name="T64" fmla="*/ 18 w 201"/>
                    <a:gd name="T65" fmla="*/ 118 h 201"/>
                    <a:gd name="T66" fmla="*/ 14 w 201"/>
                    <a:gd name="T67" fmla="*/ 125 h 201"/>
                    <a:gd name="T68" fmla="*/ 12 w 201"/>
                    <a:gd name="T69" fmla="*/ 132 h 201"/>
                    <a:gd name="T70" fmla="*/ 10 w 201"/>
                    <a:gd name="T71" fmla="*/ 138 h 201"/>
                    <a:gd name="T72" fmla="*/ 8 w 201"/>
                    <a:gd name="T73" fmla="*/ 145 h 201"/>
                    <a:gd name="T74" fmla="*/ 5 w 201"/>
                    <a:gd name="T75" fmla="*/ 152 h 201"/>
                    <a:gd name="T76" fmla="*/ 4 w 201"/>
                    <a:gd name="T77" fmla="*/ 159 h 201"/>
                    <a:gd name="T78" fmla="*/ 3 w 201"/>
                    <a:gd name="T79" fmla="*/ 165 h 201"/>
                    <a:gd name="T80" fmla="*/ 2 w 201"/>
                    <a:gd name="T81" fmla="*/ 173 h 201"/>
                    <a:gd name="T82" fmla="*/ 1 w 201"/>
                    <a:gd name="T83" fmla="*/ 180 h 201"/>
                    <a:gd name="T84" fmla="*/ 0 w 201"/>
                    <a:gd name="T85" fmla="*/ 187 h 201"/>
                    <a:gd name="T86" fmla="*/ 0 w 201"/>
                    <a:gd name="T87" fmla="*/ 194 h 201"/>
                    <a:gd name="T88" fmla="*/ 0 w 201"/>
                    <a:gd name="T89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1" h="201">
                      <a:moveTo>
                        <a:pt x="201" y="0"/>
                      </a:moveTo>
                      <a:lnTo>
                        <a:pt x="193" y="1"/>
                      </a:lnTo>
                      <a:lnTo>
                        <a:pt x="187" y="1"/>
                      </a:lnTo>
                      <a:lnTo>
                        <a:pt x="179" y="1"/>
                      </a:lnTo>
                      <a:lnTo>
                        <a:pt x="172" y="2"/>
                      </a:lnTo>
                      <a:lnTo>
                        <a:pt x="165" y="3"/>
                      </a:lnTo>
                      <a:lnTo>
                        <a:pt x="158" y="6"/>
                      </a:lnTo>
                      <a:lnTo>
                        <a:pt x="151" y="7"/>
                      </a:lnTo>
                      <a:lnTo>
                        <a:pt x="144" y="9"/>
                      </a:lnTo>
                      <a:lnTo>
                        <a:pt x="137" y="11"/>
                      </a:lnTo>
                      <a:lnTo>
                        <a:pt x="130" y="13"/>
                      </a:lnTo>
                      <a:lnTo>
                        <a:pt x="124" y="16"/>
                      </a:lnTo>
                      <a:lnTo>
                        <a:pt x="117" y="19"/>
                      </a:lnTo>
                      <a:lnTo>
                        <a:pt x="111" y="21"/>
                      </a:lnTo>
                      <a:lnTo>
                        <a:pt x="104" y="25"/>
                      </a:lnTo>
                      <a:lnTo>
                        <a:pt x="98" y="28"/>
                      </a:lnTo>
                      <a:lnTo>
                        <a:pt x="92" y="33"/>
                      </a:lnTo>
                      <a:lnTo>
                        <a:pt x="86" y="36"/>
                      </a:lnTo>
                      <a:lnTo>
                        <a:pt x="80" y="40"/>
                      </a:lnTo>
                      <a:lnTo>
                        <a:pt x="74" y="45"/>
                      </a:lnTo>
                      <a:lnTo>
                        <a:pt x="68" y="49"/>
                      </a:lnTo>
                      <a:lnTo>
                        <a:pt x="64" y="54"/>
                      </a:lnTo>
                      <a:lnTo>
                        <a:pt x="58" y="60"/>
                      </a:lnTo>
                      <a:lnTo>
                        <a:pt x="54" y="64"/>
                      </a:lnTo>
                      <a:lnTo>
                        <a:pt x="48" y="70"/>
                      </a:lnTo>
                      <a:lnTo>
                        <a:pt x="44" y="75"/>
                      </a:lnTo>
                      <a:lnTo>
                        <a:pt x="39" y="81"/>
                      </a:lnTo>
                      <a:lnTo>
                        <a:pt x="36" y="87"/>
                      </a:lnTo>
                      <a:lnTo>
                        <a:pt x="31" y="93"/>
                      </a:lnTo>
                      <a:lnTo>
                        <a:pt x="28" y="99"/>
                      </a:lnTo>
                      <a:lnTo>
                        <a:pt x="25" y="106"/>
                      </a:lnTo>
                      <a:lnTo>
                        <a:pt x="21" y="111"/>
                      </a:lnTo>
                      <a:lnTo>
                        <a:pt x="18" y="118"/>
                      </a:lnTo>
                      <a:lnTo>
                        <a:pt x="14" y="125"/>
                      </a:lnTo>
                      <a:lnTo>
                        <a:pt x="12" y="132"/>
                      </a:lnTo>
                      <a:lnTo>
                        <a:pt x="10" y="138"/>
                      </a:lnTo>
                      <a:lnTo>
                        <a:pt x="8" y="145"/>
                      </a:lnTo>
                      <a:lnTo>
                        <a:pt x="5" y="152"/>
                      </a:lnTo>
                      <a:lnTo>
                        <a:pt x="4" y="159"/>
                      </a:lnTo>
                      <a:lnTo>
                        <a:pt x="3" y="165"/>
                      </a:lnTo>
                      <a:lnTo>
                        <a:pt x="2" y="173"/>
                      </a:lnTo>
                      <a:lnTo>
                        <a:pt x="1" y="180"/>
                      </a:lnTo>
                      <a:lnTo>
                        <a:pt x="0" y="187"/>
                      </a:lnTo>
                      <a:lnTo>
                        <a:pt x="0" y="194"/>
                      </a:lnTo>
                      <a:lnTo>
                        <a:pt x="0" y="201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16" name="Freeform 176"/>
                <p:cNvSpPr>
                  <a:spLocks/>
                </p:cNvSpPr>
                <p:nvPr/>
              </p:nvSpPr>
              <p:spPr bwMode="auto">
                <a:xfrm>
                  <a:off x="2994" y="3166"/>
                  <a:ext cx="37" cy="39"/>
                </a:xfrm>
                <a:custGeom>
                  <a:avLst/>
                  <a:gdLst>
                    <a:gd name="T0" fmla="*/ 201 w 201"/>
                    <a:gd name="T1" fmla="*/ 201 h 201"/>
                    <a:gd name="T2" fmla="*/ 201 w 201"/>
                    <a:gd name="T3" fmla="*/ 194 h 201"/>
                    <a:gd name="T4" fmla="*/ 200 w 201"/>
                    <a:gd name="T5" fmla="*/ 187 h 201"/>
                    <a:gd name="T6" fmla="*/ 200 w 201"/>
                    <a:gd name="T7" fmla="*/ 180 h 201"/>
                    <a:gd name="T8" fmla="*/ 199 w 201"/>
                    <a:gd name="T9" fmla="*/ 173 h 201"/>
                    <a:gd name="T10" fmla="*/ 198 w 201"/>
                    <a:gd name="T11" fmla="*/ 165 h 201"/>
                    <a:gd name="T12" fmla="*/ 197 w 201"/>
                    <a:gd name="T13" fmla="*/ 159 h 201"/>
                    <a:gd name="T14" fmla="*/ 194 w 201"/>
                    <a:gd name="T15" fmla="*/ 152 h 201"/>
                    <a:gd name="T16" fmla="*/ 193 w 201"/>
                    <a:gd name="T17" fmla="*/ 145 h 201"/>
                    <a:gd name="T18" fmla="*/ 191 w 201"/>
                    <a:gd name="T19" fmla="*/ 138 h 201"/>
                    <a:gd name="T20" fmla="*/ 189 w 201"/>
                    <a:gd name="T21" fmla="*/ 132 h 201"/>
                    <a:gd name="T22" fmla="*/ 185 w 201"/>
                    <a:gd name="T23" fmla="*/ 125 h 201"/>
                    <a:gd name="T24" fmla="*/ 183 w 201"/>
                    <a:gd name="T25" fmla="*/ 118 h 201"/>
                    <a:gd name="T26" fmla="*/ 180 w 201"/>
                    <a:gd name="T27" fmla="*/ 111 h 201"/>
                    <a:gd name="T28" fmla="*/ 176 w 201"/>
                    <a:gd name="T29" fmla="*/ 106 h 201"/>
                    <a:gd name="T30" fmla="*/ 173 w 201"/>
                    <a:gd name="T31" fmla="*/ 99 h 201"/>
                    <a:gd name="T32" fmla="*/ 168 w 201"/>
                    <a:gd name="T33" fmla="*/ 93 h 201"/>
                    <a:gd name="T34" fmla="*/ 165 w 201"/>
                    <a:gd name="T35" fmla="*/ 87 h 201"/>
                    <a:gd name="T36" fmla="*/ 161 w 201"/>
                    <a:gd name="T37" fmla="*/ 81 h 201"/>
                    <a:gd name="T38" fmla="*/ 156 w 201"/>
                    <a:gd name="T39" fmla="*/ 75 h 201"/>
                    <a:gd name="T40" fmla="*/ 152 w 201"/>
                    <a:gd name="T41" fmla="*/ 70 h 201"/>
                    <a:gd name="T42" fmla="*/ 147 w 201"/>
                    <a:gd name="T43" fmla="*/ 64 h 201"/>
                    <a:gd name="T44" fmla="*/ 141 w 201"/>
                    <a:gd name="T45" fmla="*/ 60 h 201"/>
                    <a:gd name="T46" fmla="*/ 137 w 201"/>
                    <a:gd name="T47" fmla="*/ 54 h 201"/>
                    <a:gd name="T48" fmla="*/ 131 w 201"/>
                    <a:gd name="T49" fmla="*/ 49 h 201"/>
                    <a:gd name="T50" fmla="*/ 126 w 201"/>
                    <a:gd name="T51" fmla="*/ 45 h 201"/>
                    <a:gd name="T52" fmla="*/ 120 w 201"/>
                    <a:gd name="T53" fmla="*/ 40 h 201"/>
                    <a:gd name="T54" fmla="*/ 114 w 201"/>
                    <a:gd name="T55" fmla="*/ 36 h 201"/>
                    <a:gd name="T56" fmla="*/ 109 w 201"/>
                    <a:gd name="T57" fmla="*/ 33 h 201"/>
                    <a:gd name="T58" fmla="*/ 102 w 201"/>
                    <a:gd name="T59" fmla="*/ 28 h 201"/>
                    <a:gd name="T60" fmla="*/ 96 w 201"/>
                    <a:gd name="T61" fmla="*/ 25 h 201"/>
                    <a:gd name="T62" fmla="*/ 90 w 201"/>
                    <a:gd name="T63" fmla="*/ 21 h 201"/>
                    <a:gd name="T64" fmla="*/ 83 w 201"/>
                    <a:gd name="T65" fmla="*/ 19 h 201"/>
                    <a:gd name="T66" fmla="*/ 76 w 201"/>
                    <a:gd name="T67" fmla="*/ 16 h 201"/>
                    <a:gd name="T68" fmla="*/ 71 w 201"/>
                    <a:gd name="T69" fmla="*/ 13 h 201"/>
                    <a:gd name="T70" fmla="*/ 64 w 201"/>
                    <a:gd name="T71" fmla="*/ 11 h 201"/>
                    <a:gd name="T72" fmla="*/ 56 w 201"/>
                    <a:gd name="T73" fmla="*/ 9 h 201"/>
                    <a:gd name="T74" fmla="*/ 49 w 201"/>
                    <a:gd name="T75" fmla="*/ 7 h 201"/>
                    <a:gd name="T76" fmla="*/ 42 w 201"/>
                    <a:gd name="T77" fmla="*/ 6 h 201"/>
                    <a:gd name="T78" fmla="*/ 36 w 201"/>
                    <a:gd name="T79" fmla="*/ 3 h 201"/>
                    <a:gd name="T80" fmla="*/ 29 w 201"/>
                    <a:gd name="T81" fmla="*/ 2 h 201"/>
                    <a:gd name="T82" fmla="*/ 21 w 201"/>
                    <a:gd name="T83" fmla="*/ 1 h 201"/>
                    <a:gd name="T84" fmla="*/ 14 w 201"/>
                    <a:gd name="T85" fmla="*/ 1 h 201"/>
                    <a:gd name="T86" fmla="*/ 6 w 201"/>
                    <a:gd name="T87" fmla="*/ 1 h 201"/>
                    <a:gd name="T88" fmla="*/ 0 w 201"/>
                    <a:gd name="T89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1" h="201">
                      <a:moveTo>
                        <a:pt x="201" y="201"/>
                      </a:moveTo>
                      <a:lnTo>
                        <a:pt x="201" y="194"/>
                      </a:lnTo>
                      <a:lnTo>
                        <a:pt x="200" y="187"/>
                      </a:lnTo>
                      <a:lnTo>
                        <a:pt x="200" y="180"/>
                      </a:lnTo>
                      <a:lnTo>
                        <a:pt x="199" y="173"/>
                      </a:lnTo>
                      <a:lnTo>
                        <a:pt x="198" y="165"/>
                      </a:lnTo>
                      <a:lnTo>
                        <a:pt x="197" y="159"/>
                      </a:lnTo>
                      <a:lnTo>
                        <a:pt x="194" y="152"/>
                      </a:lnTo>
                      <a:lnTo>
                        <a:pt x="193" y="145"/>
                      </a:lnTo>
                      <a:lnTo>
                        <a:pt x="191" y="138"/>
                      </a:lnTo>
                      <a:lnTo>
                        <a:pt x="189" y="132"/>
                      </a:lnTo>
                      <a:lnTo>
                        <a:pt x="185" y="125"/>
                      </a:lnTo>
                      <a:lnTo>
                        <a:pt x="183" y="118"/>
                      </a:lnTo>
                      <a:lnTo>
                        <a:pt x="180" y="111"/>
                      </a:lnTo>
                      <a:lnTo>
                        <a:pt x="176" y="106"/>
                      </a:lnTo>
                      <a:lnTo>
                        <a:pt x="173" y="99"/>
                      </a:lnTo>
                      <a:lnTo>
                        <a:pt x="168" y="93"/>
                      </a:lnTo>
                      <a:lnTo>
                        <a:pt x="165" y="87"/>
                      </a:lnTo>
                      <a:lnTo>
                        <a:pt x="161" y="81"/>
                      </a:lnTo>
                      <a:lnTo>
                        <a:pt x="156" y="75"/>
                      </a:lnTo>
                      <a:lnTo>
                        <a:pt x="152" y="70"/>
                      </a:lnTo>
                      <a:lnTo>
                        <a:pt x="147" y="64"/>
                      </a:lnTo>
                      <a:lnTo>
                        <a:pt x="141" y="60"/>
                      </a:lnTo>
                      <a:lnTo>
                        <a:pt x="137" y="54"/>
                      </a:lnTo>
                      <a:lnTo>
                        <a:pt x="131" y="49"/>
                      </a:lnTo>
                      <a:lnTo>
                        <a:pt x="126" y="45"/>
                      </a:lnTo>
                      <a:lnTo>
                        <a:pt x="120" y="40"/>
                      </a:lnTo>
                      <a:lnTo>
                        <a:pt x="114" y="36"/>
                      </a:lnTo>
                      <a:lnTo>
                        <a:pt x="109" y="33"/>
                      </a:lnTo>
                      <a:lnTo>
                        <a:pt x="102" y="28"/>
                      </a:lnTo>
                      <a:lnTo>
                        <a:pt x="96" y="25"/>
                      </a:lnTo>
                      <a:lnTo>
                        <a:pt x="90" y="21"/>
                      </a:lnTo>
                      <a:lnTo>
                        <a:pt x="83" y="19"/>
                      </a:lnTo>
                      <a:lnTo>
                        <a:pt x="76" y="16"/>
                      </a:lnTo>
                      <a:lnTo>
                        <a:pt x="71" y="13"/>
                      </a:lnTo>
                      <a:lnTo>
                        <a:pt x="64" y="11"/>
                      </a:lnTo>
                      <a:lnTo>
                        <a:pt x="56" y="9"/>
                      </a:lnTo>
                      <a:lnTo>
                        <a:pt x="49" y="7"/>
                      </a:lnTo>
                      <a:lnTo>
                        <a:pt x="42" y="6"/>
                      </a:lnTo>
                      <a:lnTo>
                        <a:pt x="36" y="3"/>
                      </a:lnTo>
                      <a:lnTo>
                        <a:pt x="29" y="2"/>
                      </a:lnTo>
                      <a:lnTo>
                        <a:pt x="21" y="1"/>
                      </a:lnTo>
                      <a:lnTo>
                        <a:pt x="14" y="1"/>
                      </a:lnTo>
                      <a:lnTo>
                        <a:pt x="6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17" name="Freeform 177"/>
                <p:cNvSpPr>
                  <a:spLocks/>
                </p:cNvSpPr>
                <p:nvPr/>
              </p:nvSpPr>
              <p:spPr bwMode="auto">
                <a:xfrm>
                  <a:off x="3087" y="3072"/>
                  <a:ext cx="37" cy="39"/>
                </a:xfrm>
                <a:custGeom>
                  <a:avLst/>
                  <a:gdLst>
                    <a:gd name="T0" fmla="*/ 0 w 202"/>
                    <a:gd name="T1" fmla="*/ 201 h 201"/>
                    <a:gd name="T2" fmla="*/ 7 w 202"/>
                    <a:gd name="T3" fmla="*/ 201 h 201"/>
                    <a:gd name="T4" fmla="*/ 15 w 202"/>
                    <a:gd name="T5" fmla="*/ 201 h 201"/>
                    <a:gd name="T6" fmla="*/ 22 w 202"/>
                    <a:gd name="T7" fmla="*/ 200 h 201"/>
                    <a:gd name="T8" fmla="*/ 30 w 202"/>
                    <a:gd name="T9" fmla="*/ 199 h 201"/>
                    <a:gd name="T10" fmla="*/ 36 w 202"/>
                    <a:gd name="T11" fmla="*/ 198 h 201"/>
                    <a:gd name="T12" fmla="*/ 43 w 202"/>
                    <a:gd name="T13" fmla="*/ 197 h 201"/>
                    <a:gd name="T14" fmla="*/ 50 w 202"/>
                    <a:gd name="T15" fmla="*/ 196 h 201"/>
                    <a:gd name="T16" fmla="*/ 57 w 202"/>
                    <a:gd name="T17" fmla="*/ 193 h 201"/>
                    <a:gd name="T18" fmla="*/ 65 w 202"/>
                    <a:gd name="T19" fmla="*/ 191 h 201"/>
                    <a:gd name="T20" fmla="*/ 71 w 202"/>
                    <a:gd name="T21" fmla="*/ 189 h 201"/>
                    <a:gd name="T22" fmla="*/ 77 w 202"/>
                    <a:gd name="T23" fmla="*/ 186 h 201"/>
                    <a:gd name="T24" fmla="*/ 84 w 202"/>
                    <a:gd name="T25" fmla="*/ 183 h 201"/>
                    <a:gd name="T26" fmla="*/ 91 w 202"/>
                    <a:gd name="T27" fmla="*/ 180 h 201"/>
                    <a:gd name="T28" fmla="*/ 97 w 202"/>
                    <a:gd name="T29" fmla="*/ 177 h 201"/>
                    <a:gd name="T30" fmla="*/ 103 w 202"/>
                    <a:gd name="T31" fmla="*/ 173 h 201"/>
                    <a:gd name="T32" fmla="*/ 110 w 202"/>
                    <a:gd name="T33" fmla="*/ 170 h 201"/>
                    <a:gd name="T34" fmla="*/ 115 w 202"/>
                    <a:gd name="T35" fmla="*/ 165 h 201"/>
                    <a:gd name="T36" fmla="*/ 121 w 202"/>
                    <a:gd name="T37" fmla="*/ 161 h 201"/>
                    <a:gd name="T38" fmla="*/ 127 w 202"/>
                    <a:gd name="T39" fmla="*/ 158 h 201"/>
                    <a:gd name="T40" fmla="*/ 132 w 202"/>
                    <a:gd name="T41" fmla="*/ 152 h 201"/>
                    <a:gd name="T42" fmla="*/ 138 w 202"/>
                    <a:gd name="T43" fmla="*/ 147 h 201"/>
                    <a:gd name="T44" fmla="*/ 142 w 202"/>
                    <a:gd name="T45" fmla="*/ 143 h 201"/>
                    <a:gd name="T46" fmla="*/ 148 w 202"/>
                    <a:gd name="T47" fmla="*/ 137 h 201"/>
                    <a:gd name="T48" fmla="*/ 152 w 202"/>
                    <a:gd name="T49" fmla="*/ 132 h 201"/>
                    <a:gd name="T50" fmla="*/ 157 w 202"/>
                    <a:gd name="T51" fmla="*/ 126 h 201"/>
                    <a:gd name="T52" fmla="*/ 161 w 202"/>
                    <a:gd name="T53" fmla="*/ 120 h 201"/>
                    <a:gd name="T54" fmla="*/ 166 w 202"/>
                    <a:gd name="T55" fmla="*/ 115 h 201"/>
                    <a:gd name="T56" fmla="*/ 169 w 202"/>
                    <a:gd name="T57" fmla="*/ 109 h 201"/>
                    <a:gd name="T58" fmla="*/ 174 w 202"/>
                    <a:gd name="T59" fmla="*/ 104 h 201"/>
                    <a:gd name="T60" fmla="*/ 177 w 202"/>
                    <a:gd name="T61" fmla="*/ 97 h 201"/>
                    <a:gd name="T62" fmla="*/ 181 w 202"/>
                    <a:gd name="T63" fmla="*/ 90 h 201"/>
                    <a:gd name="T64" fmla="*/ 184 w 202"/>
                    <a:gd name="T65" fmla="*/ 84 h 201"/>
                    <a:gd name="T66" fmla="*/ 186 w 202"/>
                    <a:gd name="T67" fmla="*/ 78 h 201"/>
                    <a:gd name="T68" fmla="*/ 190 w 202"/>
                    <a:gd name="T69" fmla="*/ 71 h 201"/>
                    <a:gd name="T70" fmla="*/ 192 w 202"/>
                    <a:gd name="T71" fmla="*/ 64 h 201"/>
                    <a:gd name="T72" fmla="*/ 194 w 202"/>
                    <a:gd name="T73" fmla="*/ 57 h 201"/>
                    <a:gd name="T74" fmla="*/ 195 w 202"/>
                    <a:gd name="T75" fmla="*/ 51 h 201"/>
                    <a:gd name="T76" fmla="*/ 197 w 202"/>
                    <a:gd name="T77" fmla="*/ 43 h 201"/>
                    <a:gd name="T78" fmla="*/ 199 w 202"/>
                    <a:gd name="T79" fmla="*/ 36 h 201"/>
                    <a:gd name="T80" fmla="*/ 200 w 202"/>
                    <a:gd name="T81" fmla="*/ 29 h 201"/>
                    <a:gd name="T82" fmla="*/ 201 w 202"/>
                    <a:gd name="T83" fmla="*/ 21 h 201"/>
                    <a:gd name="T84" fmla="*/ 201 w 202"/>
                    <a:gd name="T85" fmla="*/ 15 h 201"/>
                    <a:gd name="T86" fmla="*/ 202 w 202"/>
                    <a:gd name="T87" fmla="*/ 8 h 201"/>
                    <a:gd name="T88" fmla="*/ 202 w 202"/>
                    <a:gd name="T89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2" h="201">
                      <a:moveTo>
                        <a:pt x="0" y="201"/>
                      </a:moveTo>
                      <a:lnTo>
                        <a:pt x="7" y="201"/>
                      </a:lnTo>
                      <a:lnTo>
                        <a:pt x="15" y="201"/>
                      </a:lnTo>
                      <a:lnTo>
                        <a:pt x="22" y="200"/>
                      </a:lnTo>
                      <a:lnTo>
                        <a:pt x="30" y="199"/>
                      </a:lnTo>
                      <a:lnTo>
                        <a:pt x="36" y="198"/>
                      </a:lnTo>
                      <a:lnTo>
                        <a:pt x="43" y="197"/>
                      </a:lnTo>
                      <a:lnTo>
                        <a:pt x="50" y="196"/>
                      </a:lnTo>
                      <a:lnTo>
                        <a:pt x="57" y="193"/>
                      </a:lnTo>
                      <a:lnTo>
                        <a:pt x="65" y="191"/>
                      </a:lnTo>
                      <a:lnTo>
                        <a:pt x="71" y="189"/>
                      </a:lnTo>
                      <a:lnTo>
                        <a:pt x="77" y="186"/>
                      </a:lnTo>
                      <a:lnTo>
                        <a:pt x="84" y="183"/>
                      </a:lnTo>
                      <a:lnTo>
                        <a:pt x="91" y="180"/>
                      </a:lnTo>
                      <a:lnTo>
                        <a:pt x="97" y="177"/>
                      </a:lnTo>
                      <a:lnTo>
                        <a:pt x="103" y="173"/>
                      </a:lnTo>
                      <a:lnTo>
                        <a:pt x="110" y="170"/>
                      </a:lnTo>
                      <a:lnTo>
                        <a:pt x="115" y="165"/>
                      </a:lnTo>
                      <a:lnTo>
                        <a:pt x="121" y="161"/>
                      </a:lnTo>
                      <a:lnTo>
                        <a:pt x="127" y="158"/>
                      </a:lnTo>
                      <a:lnTo>
                        <a:pt x="132" y="152"/>
                      </a:lnTo>
                      <a:lnTo>
                        <a:pt x="138" y="147"/>
                      </a:lnTo>
                      <a:lnTo>
                        <a:pt x="142" y="143"/>
                      </a:lnTo>
                      <a:lnTo>
                        <a:pt x="148" y="137"/>
                      </a:lnTo>
                      <a:lnTo>
                        <a:pt x="152" y="132"/>
                      </a:lnTo>
                      <a:lnTo>
                        <a:pt x="157" y="126"/>
                      </a:lnTo>
                      <a:lnTo>
                        <a:pt x="161" y="120"/>
                      </a:lnTo>
                      <a:lnTo>
                        <a:pt x="166" y="115"/>
                      </a:lnTo>
                      <a:lnTo>
                        <a:pt x="169" y="109"/>
                      </a:lnTo>
                      <a:lnTo>
                        <a:pt x="174" y="104"/>
                      </a:lnTo>
                      <a:lnTo>
                        <a:pt x="177" y="97"/>
                      </a:lnTo>
                      <a:lnTo>
                        <a:pt x="181" y="90"/>
                      </a:lnTo>
                      <a:lnTo>
                        <a:pt x="184" y="84"/>
                      </a:lnTo>
                      <a:lnTo>
                        <a:pt x="186" y="78"/>
                      </a:lnTo>
                      <a:lnTo>
                        <a:pt x="190" y="71"/>
                      </a:lnTo>
                      <a:lnTo>
                        <a:pt x="192" y="64"/>
                      </a:lnTo>
                      <a:lnTo>
                        <a:pt x="194" y="57"/>
                      </a:lnTo>
                      <a:lnTo>
                        <a:pt x="195" y="51"/>
                      </a:lnTo>
                      <a:lnTo>
                        <a:pt x="197" y="43"/>
                      </a:lnTo>
                      <a:lnTo>
                        <a:pt x="199" y="36"/>
                      </a:lnTo>
                      <a:lnTo>
                        <a:pt x="200" y="29"/>
                      </a:lnTo>
                      <a:lnTo>
                        <a:pt x="201" y="21"/>
                      </a:lnTo>
                      <a:lnTo>
                        <a:pt x="201" y="15"/>
                      </a:lnTo>
                      <a:lnTo>
                        <a:pt x="202" y="8"/>
                      </a:lnTo>
                      <a:lnTo>
                        <a:pt x="202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18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2971" y="3055"/>
                  <a:ext cx="73" cy="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19" name="Freeform 179"/>
                <p:cNvSpPr>
                  <a:spLocks/>
                </p:cNvSpPr>
                <p:nvPr/>
              </p:nvSpPr>
              <p:spPr bwMode="auto">
                <a:xfrm>
                  <a:off x="2971" y="3090"/>
                  <a:ext cx="38" cy="40"/>
                </a:xfrm>
                <a:custGeom>
                  <a:avLst/>
                  <a:gdLst>
                    <a:gd name="T0" fmla="*/ 202 w 202"/>
                    <a:gd name="T1" fmla="*/ 80 h 203"/>
                    <a:gd name="T2" fmla="*/ 0 w 202"/>
                    <a:gd name="T3" fmla="*/ 203 h 203"/>
                    <a:gd name="T4" fmla="*/ 121 w 202"/>
                    <a:gd name="T5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03">
                      <a:moveTo>
                        <a:pt x="202" y="80"/>
                      </a:moveTo>
                      <a:lnTo>
                        <a:pt x="0" y="203"/>
                      </a:lnTo>
                      <a:lnTo>
                        <a:pt x="121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20" name="Line 180"/>
                <p:cNvSpPr>
                  <a:spLocks noChangeShapeType="1"/>
                </p:cNvSpPr>
                <p:nvPr/>
              </p:nvSpPr>
              <p:spPr bwMode="auto">
                <a:xfrm>
                  <a:off x="3044" y="3046"/>
                  <a:ext cx="73" cy="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21" name="Freeform 181"/>
                <p:cNvSpPr>
                  <a:spLocks/>
                </p:cNvSpPr>
                <p:nvPr/>
              </p:nvSpPr>
              <p:spPr bwMode="auto">
                <a:xfrm>
                  <a:off x="3078" y="3081"/>
                  <a:ext cx="39" cy="40"/>
                </a:xfrm>
                <a:custGeom>
                  <a:avLst/>
                  <a:gdLst>
                    <a:gd name="T0" fmla="*/ 80 w 202"/>
                    <a:gd name="T1" fmla="*/ 0 h 203"/>
                    <a:gd name="T2" fmla="*/ 202 w 202"/>
                    <a:gd name="T3" fmla="*/ 203 h 203"/>
                    <a:gd name="T4" fmla="*/ 0 w 202"/>
                    <a:gd name="T5" fmla="*/ 8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03">
                      <a:moveTo>
                        <a:pt x="80" y="0"/>
                      </a:moveTo>
                      <a:lnTo>
                        <a:pt x="202" y="203"/>
                      </a:lnTo>
                      <a:lnTo>
                        <a:pt x="0" y="8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22" name="Freeform 182"/>
                <p:cNvSpPr>
                  <a:spLocks/>
                </p:cNvSpPr>
                <p:nvPr/>
              </p:nvSpPr>
              <p:spPr bwMode="auto">
                <a:xfrm>
                  <a:off x="2911" y="3139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23" name="Freeform 183"/>
                <p:cNvSpPr>
                  <a:spLocks/>
                </p:cNvSpPr>
                <p:nvPr/>
              </p:nvSpPr>
              <p:spPr bwMode="auto">
                <a:xfrm>
                  <a:off x="2908" y="3133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</a:path>
                  </a:pathLst>
                </a:custGeom>
                <a:solidFill>
                  <a:srgbClr val="FF00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24" name="Freeform 184"/>
                <p:cNvSpPr>
                  <a:spLocks/>
                </p:cNvSpPr>
                <p:nvPr/>
              </p:nvSpPr>
              <p:spPr bwMode="auto">
                <a:xfrm>
                  <a:off x="3070" y="3139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25" name="Freeform 185"/>
                <p:cNvSpPr>
                  <a:spLocks/>
                </p:cNvSpPr>
                <p:nvPr/>
              </p:nvSpPr>
              <p:spPr bwMode="auto">
                <a:xfrm>
                  <a:off x="3076" y="3133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</a:path>
                  </a:pathLst>
                </a:custGeom>
                <a:solidFill>
                  <a:srgbClr val="FF00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0426" name="Group 186"/>
              <p:cNvGrpSpPr>
                <a:grpSpLocks/>
              </p:cNvGrpSpPr>
              <p:nvPr/>
            </p:nvGrpSpPr>
            <p:grpSpPr bwMode="auto">
              <a:xfrm>
                <a:off x="4094" y="1424"/>
                <a:ext cx="119" cy="161"/>
                <a:chOff x="542" y="3104"/>
                <a:chExt cx="136" cy="194"/>
              </a:xfrm>
            </p:grpSpPr>
            <p:sp>
              <p:nvSpPr>
                <p:cNvPr id="650427" name="Freeform 187"/>
                <p:cNvSpPr>
                  <a:spLocks/>
                </p:cNvSpPr>
                <p:nvPr/>
              </p:nvSpPr>
              <p:spPr bwMode="auto">
                <a:xfrm>
                  <a:off x="628" y="3215"/>
                  <a:ext cx="37" cy="39"/>
                </a:xfrm>
                <a:custGeom>
                  <a:avLst/>
                  <a:gdLst>
                    <a:gd name="T0" fmla="*/ 201 w 201"/>
                    <a:gd name="T1" fmla="*/ 201 h 201"/>
                    <a:gd name="T2" fmla="*/ 201 w 201"/>
                    <a:gd name="T3" fmla="*/ 194 h 201"/>
                    <a:gd name="T4" fmla="*/ 200 w 201"/>
                    <a:gd name="T5" fmla="*/ 187 h 201"/>
                    <a:gd name="T6" fmla="*/ 200 w 201"/>
                    <a:gd name="T7" fmla="*/ 180 h 201"/>
                    <a:gd name="T8" fmla="*/ 199 w 201"/>
                    <a:gd name="T9" fmla="*/ 173 h 201"/>
                    <a:gd name="T10" fmla="*/ 198 w 201"/>
                    <a:gd name="T11" fmla="*/ 165 h 201"/>
                    <a:gd name="T12" fmla="*/ 197 w 201"/>
                    <a:gd name="T13" fmla="*/ 159 h 201"/>
                    <a:gd name="T14" fmla="*/ 194 w 201"/>
                    <a:gd name="T15" fmla="*/ 152 h 201"/>
                    <a:gd name="T16" fmla="*/ 193 w 201"/>
                    <a:gd name="T17" fmla="*/ 145 h 201"/>
                    <a:gd name="T18" fmla="*/ 191 w 201"/>
                    <a:gd name="T19" fmla="*/ 138 h 201"/>
                    <a:gd name="T20" fmla="*/ 189 w 201"/>
                    <a:gd name="T21" fmla="*/ 132 h 201"/>
                    <a:gd name="T22" fmla="*/ 185 w 201"/>
                    <a:gd name="T23" fmla="*/ 125 h 201"/>
                    <a:gd name="T24" fmla="*/ 183 w 201"/>
                    <a:gd name="T25" fmla="*/ 118 h 201"/>
                    <a:gd name="T26" fmla="*/ 180 w 201"/>
                    <a:gd name="T27" fmla="*/ 111 h 201"/>
                    <a:gd name="T28" fmla="*/ 176 w 201"/>
                    <a:gd name="T29" fmla="*/ 106 h 201"/>
                    <a:gd name="T30" fmla="*/ 173 w 201"/>
                    <a:gd name="T31" fmla="*/ 99 h 201"/>
                    <a:gd name="T32" fmla="*/ 168 w 201"/>
                    <a:gd name="T33" fmla="*/ 93 h 201"/>
                    <a:gd name="T34" fmla="*/ 165 w 201"/>
                    <a:gd name="T35" fmla="*/ 87 h 201"/>
                    <a:gd name="T36" fmla="*/ 161 w 201"/>
                    <a:gd name="T37" fmla="*/ 81 h 201"/>
                    <a:gd name="T38" fmla="*/ 156 w 201"/>
                    <a:gd name="T39" fmla="*/ 75 h 201"/>
                    <a:gd name="T40" fmla="*/ 152 w 201"/>
                    <a:gd name="T41" fmla="*/ 70 h 201"/>
                    <a:gd name="T42" fmla="*/ 147 w 201"/>
                    <a:gd name="T43" fmla="*/ 64 h 201"/>
                    <a:gd name="T44" fmla="*/ 141 w 201"/>
                    <a:gd name="T45" fmla="*/ 60 h 201"/>
                    <a:gd name="T46" fmla="*/ 137 w 201"/>
                    <a:gd name="T47" fmla="*/ 54 h 201"/>
                    <a:gd name="T48" fmla="*/ 131 w 201"/>
                    <a:gd name="T49" fmla="*/ 49 h 201"/>
                    <a:gd name="T50" fmla="*/ 126 w 201"/>
                    <a:gd name="T51" fmla="*/ 45 h 201"/>
                    <a:gd name="T52" fmla="*/ 120 w 201"/>
                    <a:gd name="T53" fmla="*/ 40 h 201"/>
                    <a:gd name="T54" fmla="*/ 114 w 201"/>
                    <a:gd name="T55" fmla="*/ 36 h 201"/>
                    <a:gd name="T56" fmla="*/ 109 w 201"/>
                    <a:gd name="T57" fmla="*/ 33 h 201"/>
                    <a:gd name="T58" fmla="*/ 102 w 201"/>
                    <a:gd name="T59" fmla="*/ 28 h 201"/>
                    <a:gd name="T60" fmla="*/ 96 w 201"/>
                    <a:gd name="T61" fmla="*/ 25 h 201"/>
                    <a:gd name="T62" fmla="*/ 90 w 201"/>
                    <a:gd name="T63" fmla="*/ 21 h 201"/>
                    <a:gd name="T64" fmla="*/ 83 w 201"/>
                    <a:gd name="T65" fmla="*/ 19 h 201"/>
                    <a:gd name="T66" fmla="*/ 76 w 201"/>
                    <a:gd name="T67" fmla="*/ 16 h 201"/>
                    <a:gd name="T68" fmla="*/ 71 w 201"/>
                    <a:gd name="T69" fmla="*/ 13 h 201"/>
                    <a:gd name="T70" fmla="*/ 64 w 201"/>
                    <a:gd name="T71" fmla="*/ 11 h 201"/>
                    <a:gd name="T72" fmla="*/ 56 w 201"/>
                    <a:gd name="T73" fmla="*/ 9 h 201"/>
                    <a:gd name="T74" fmla="*/ 49 w 201"/>
                    <a:gd name="T75" fmla="*/ 7 h 201"/>
                    <a:gd name="T76" fmla="*/ 42 w 201"/>
                    <a:gd name="T77" fmla="*/ 6 h 201"/>
                    <a:gd name="T78" fmla="*/ 36 w 201"/>
                    <a:gd name="T79" fmla="*/ 3 h 201"/>
                    <a:gd name="T80" fmla="*/ 29 w 201"/>
                    <a:gd name="T81" fmla="*/ 2 h 201"/>
                    <a:gd name="T82" fmla="*/ 21 w 201"/>
                    <a:gd name="T83" fmla="*/ 1 h 201"/>
                    <a:gd name="T84" fmla="*/ 14 w 201"/>
                    <a:gd name="T85" fmla="*/ 1 h 201"/>
                    <a:gd name="T86" fmla="*/ 6 w 201"/>
                    <a:gd name="T87" fmla="*/ 1 h 201"/>
                    <a:gd name="T88" fmla="*/ 0 w 201"/>
                    <a:gd name="T89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1" h="201">
                      <a:moveTo>
                        <a:pt x="201" y="201"/>
                      </a:moveTo>
                      <a:lnTo>
                        <a:pt x="201" y="194"/>
                      </a:lnTo>
                      <a:lnTo>
                        <a:pt x="200" y="187"/>
                      </a:lnTo>
                      <a:lnTo>
                        <a:pt x="200" y="180"/>
                      </a:lnTo>
                      <a:lnTo>
                        <a:pt x="199" y="173"/>
                      </a:lnTo>
                      <a:lnTo>
                        <a:pt x="198" y="165"/>
                      </a:lnTo>
                      <a:lnTo>
                        <a:pt x="197" y="159"/>
                      </a:lnTo>
                      <a:lnTo>
                        <a:pt x="194" y="152"/>
                      </a:lnTo>
                      <a:lnTo>
                        <a:pt x="193" y="145"/>
                      </a:lnTo>
                      <a:lnTo>
                        <a:pt x="191" y="138"/>
                      </a:lnTo>
                      <a:lnTo>
                        <a:pt x="189" y="132"/>
                      </a:lnTo>
                      <a:lnTo>
                        <a:pt x="185" y="125"/>
                      </a:lnTo>
                      <a:lnTo>
                        <a:pt x="183" y="118"/>
                      </a:lnTo>
                      <a:lnTo>
                        <a:pt x="180" y="111"/>
                      </a:lnTo>
                      <a:lnTo>
                        <a:pt x="176" y="106"/>
                      </a:lnTo>
                      <a:lnTo>
                        <a:pt x="173" y="99"/>
                      </a:lnTo>
                      <a:lnTo>
                        <a:pt x="168" y="93"/>
                      </a:lnTo>
                      <a:lnTo>
                        <a:pt x="165" y="87"/>
                      </a:lnTo>
                      <a:lnTo>
                        <a:pt x="161" y="81"/>
                      </a:lnTo>
                      <a:lnTo>
                        <a:pt x="156" y="75"/>
                      </a:lnTo>
                      <a:lnTo>
                        <a:pt x="152" y="70"/>
                      </a:lnTo>
                      <a:lnTo>
                        <a:pt x="147" y="64"/>
                      </a:lnTo>
                      <a:lnTo>
                        <a:pt x="141" y="60"/>
                      </a:lnTo>
                      <a:lnTo>
                        <a:pt x="137" y="54"/>
                      </a:lnTo>
                      <a:lnTo>
                        <a:pt x="131" y="49"/>
                      </a:lnTo>
                      <a:lnTo>
                        <a:pt x="126" y="45"/>
                      </a:lnTo>
                      <a:lnTo>
                        <a:pt x="120" y="40"/>
                      </a:lnTo>
                      <a:lnTo>
                        <a:pt x="114" y="36"/>
                      </a:lnTo>
                      <a:lnTo>
                        <a:pt x="109" y="33"/>
                      </a:lnTo>
                      <a:lnTo>
                        <a:pt x="102" y="28"/>
                      </a:lnTo>
                      <a:lnTo>
                        <a:pt x="96" y="25"/>
                      </a:lnTo>
                      <a:lnTo>
                        <a:pt x="90" y="21"/>
                      </a:lnTo>
                      <a:lnTo>
                        <a:pt x="83" y="19"/>
                      </a:lnTo>
                      <a:lnTo>
                        <a:pt x="76" y="16"/>
                      </a:lnTo>
                      <a:lnTo>
                        <a:pt x="71" y="13"/>
                      </a:lnTo>
                      <a:lnTo>
                        <a:pt x="64" y="11"/>
                      </a:lnTo>
                      <a:lnTo>
                        <a:pt x="56" y="9"/>
                      </a:lnTo>
                      <a:lnTo>
                        <a:pt x="49" y="7"/>
                      </a:lnTo>
                      <a:lnTo>
                        <a:pt x="42" y="6"/>
                      </a:lnTo>
                      <a:lnTo>
                        <a:pt x="36" y="3"/>
                      </a:lnTo>
                      <a:lnTo>
                        <a:pt x="29" y="2"/>
                      </a:lnTo>
                      <a:lnTo>
                        <a:pt x="21" y="1"/>
                      </a:lnTo>
                      <a:lnTo>
                        <a:pt x="14" y="1"/>
                      </a:lnTo>
                      <a:lnTo>
                        <a:pt x="6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28" name="Line 188"/>
                <p:cNvSpPr>
                  <a:spLocks noChangeShapeType="1"/>
                </p:cNvSpPr>
                <p:nvPr/>
              </p:nvSpPr>
              <p:spPr bwMode="auto">
                <a:xfrm flipH="1">
                  <a:off x="605" y="3104"/>
                  <a:ext cx="73" cy="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29" name="Freeform 189"/>
                <p:cNvSpPr>
                  <a:spLocks/>
                </p:cNvSpPr>
                <p:nvPr/>
              </p:nvSpPr>
              <p:spPr bwMode="auto">
                <a:xfrm>
                  <a:off x="605" y="3139"/>
                  <a:ext cx="38" cy="40"/>
                </a:xfrm>
                <a:custGeom>
                  <a:avLst/>
                  <a:gdLst>
                    <a:gd name="T0" fmla="*/ 202 w 202"/>
                    <a:gd name="T1" fmla="*/ 80 h 203"/>
                    <a:gd name="T2" fmla="*/ 0 w 202"/>
                    <a:gd name="T3" fmla="*/ 203 h 203"/>
                    <a:gd name="T4" fmla="*/ 121 w 202"/>
                    <a:gd name="T5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03">
                      <a:moveTo>
                        <a:pt x="202" y="80"/>
                      </a:moveTo>
                      <a:lnTo>
                        <a:pt x="0" y="203"/>
                      </a:lnTo>
                      <a:lnTo>
                        <a:pt x="121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30" name="Freeform 190"/>
                <p:cNvSpPr>
                  <a:spLocks/>
                </p:cNvSpPr>
                <p:nvPr/>
              </p:nvSpPr>
              <p:spPr bwMode="auto">
                <a:xfrm>
                  <a:off x="545" y="3188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31" name="Freeform 191"/>
                <p:cNvSpPr>
                  <a:spLocks/>
                </p:cNvSpPr>
                <p:nvPr/>
              </p:nvSpPr>
              <p:spPr bwMode="auto">
                <a:xfrm>
                  <a:off x="542" y="3182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</a:path>
                  </a:pathLst>
                </a:custGeom>
                <a:solidFill>
                  <a:srgbClr val="FFFF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0432" name="Group 192"/>
              <p:cNvGrpSpPr>
                <a:grpSpLocks/>
              </p:cNvGrpSpPr>
              <p:nvPr/>
            </p:nvGrpSpPr>
            <p:grpSpPr bwMode="auto">
              <a:xfrm>
                <a:off x="1537" y="1415"/>
                <a:ext cx="121" cy="169"/>
                <a:chOff x="1203" y="3011"/>
                <a:chExt cx="139" cy="203"/>
              </a:xfrm>
            </p:grpSpPr>
            <p:sp>
              <p:nvSpPr>
                <p:cNvPr id="650433" name="Freeform 193"/>
                <p:cNvSpPr>
                  <a:spLocks/>
                </p:cNvSpPr>
                <p:nvPr/>
              </p:nvSpPr>
              <p:spPr bwMode="auto">
                <a:xfrm>
                  <a:off x="1216" y="3131"/>
                  <a:ext cx="37" cy="39"/>
                </a:xfrm>
                <a:custGeom>
                  <a:avLst/>
                  <a:gdLst>
                    <a:gd name="T0" fmla="*/ 201 w 201"/>
                    <a:gd name="T1" fmla="*/ 0 h 201"/>
                    <a:gd name="T2" fmla="*/ 193 w 201"/>
                    <a:gd name="T3" fmla="*/ 1 h 201"/>
                    <a:gd name="T4" fmla="*/ 187 w 201"/>
                    <a:gd name="T5" fmla="*/ 1 h 201"/>
                    <a:gd name="T6" fmla="*/ 179 w 201"/>
                    <a:gd name="T7" fmla="*/ 1 h 201"/>
                    <a:gd name="T8" fmla="*/ 172 w 201"/>
                    <a:gd name="T9" fmla="*/ 2 h 201"/>
                    <a:gd name="T10" fmla="*/ 165 w 201"/>
                    <a:gd name="T11" fmla="*/ 3 h 201"/>
                    <a:gd name="T12" fmla="*/ 158 w 201"/>
                    <a:gd name="T13" fmla="*/ 6 h 201"/>
                    <a:gd name="T14" fmla="*/ 151 w 201"/>
                    <a:gd name="T15" fmla="*/ 7 h 201"/>
                    <a:gd name="T16" fmla="*/ 144 w 201"/>
                    <a:gd name="T17" fmla="*/ 9 h 201"/>
                    <a:gd name="T18" fmla="*/ 137 w 201"/>
                    <a:gd name="T19" fmla="*/ 11 h 201"/>
                    <a:gd name="T20" fmla="*/ 130 w 201"/>
                    <a:gd name="T21" fmla="*/ 13 h 201"/>
                    <a:gd name="T22" fmla="*/ 124 w 201"/>
                    <a:gd name="T23" fmla="*/ 16 h 201"/>
                    <a:gd name="T24" fmla="*/ 117 w 201"/>
                    <a:gd name="T25" fmla="*/ 19 h 201"/>
                    <a:gd name="T26" fmla="*/ 111 w 201"/>
                    <a:gd name="T27" fmla="*/ 21 h 201"/>
                    <a:gd name="T28" fmla="*/ 104 w 201"/>
                    <a:gd name="T29" fmla="*/ 25 h 201"/>
                    <a:gd name="T30" fmla="*/ 98 w 201"/>
                    <a:gd name="T31" fmla="*/ 28 h 201"/>
                    <a:gd name="T32" fmla="*/ 92 w 201"/>
                    <a:gd name="T33" fmla="*/ 33 h 201"/>
                    <a:gd name="T34" fmla="*/ 86 w 201"/>
                    <a:gd name="T35" fmla="*/ 36 h 201"/>
                    <a:gd name="T36" fmla="*/ 80 w 201"/>
                    <a:gd name="T37" fmla="*/ 40 h 201"/>
                    <a:gd name="T38" fmla="*/ 74 w 201"/>
                    <a:gd name="T39" fmla="*/ 45 h 201"/>
                    <a:gd name="T40" fmla="*/ 68 w 201"/>
                    <a:gd name="T41" fmla="*/ 49 h 201"/>
                    <a:gd name="T42" fmla="*/ 64 w 201"/>
                    <a:gd name="T43" fmla="*/ 54 h 201"/>
                    <a:gd name="T44" fmla="*/ 58 w 201"/>
                    <a:gd name="T45" fmla="*/ 60 h 201"/>
                    <a:gd name="T46" fmla="*/ 54 w 201"/>
                    <a:gd name="T47" fmla="*/ 64 h 201"/>
                    <a:gd name="T48" fmla="*/ 48 w 201"/>
                    <a:gd name="T49" fmla="*/ 70 h 201"/>
                    <a:gd name="T50" fmla="*/ 44 w 201"/>
                    <a:gd name="T51" fmla="*/ 75 h 201"/>
                    <a:gd name="T52" fmla="*/ 39 w 201"/>
                    <a:gd name="T53" fmla="*/ 81 h 201"/>
                    <a:gd name="T54" fmla="*/ 36 w 201"/>
                    <a:gd name="T55" fmla="*/ 87 h 201"/>
                    <a:gd name="T56" fmla="*/ 31 w 201"/>
                    <a:gd name="T57" fmla="*/ 93 h 201"/>
                    <a:gd name="T58" fmla="*/ 28 w 201"/>
                    <a:gd name="T59" fmla="*/ 99 h 201"/>
                    <a:gd name="T60" fmla="*/ 25 w 201"/>
                    <a:gd name="T61" fmla="*/ 106 h 201"/>
                    <a:gd name="T62" fmla="*/ 21 w 201"/>
                    <a:gd name="T63" fmla="*/ 111 h 201"/>
                    <a:gd name="T64" fmla="*/ 18 w 201"/>
                    <a:gd name="T65" fmla="*/ 118 h 201"/>
                    <a:gd name="T66" fmla="*/ 14 w 201"/>
                    <a:gd name="T67" fmla="*/ 125 h 201"/>
                    <a:gd name="T68" fmla="*/ 12 w 201"/>
                    <a:gd name="T69" fmla="*/ 132 h 201"/>
                    <a:gd name="T70" fmla="*/ 10 w 201"/>
                    <a:gd name="T71" fmla="*/ 138 h 201"/>
                    <a:gd name="T72" fmla="*/ 8 w 201"/>
                    <a:gd name="T73" fmla="*/ 145 h 201"/>
                    <a:gd name="T74" fmla="*/ 5 w 201"/>
                    <a:gd name="T75" fmla="*/ 152 h 201"/>
                    <a:gd name="T76" fmla="*/ 4 w 201"/>
                    <a:gd name="T77" fmla="*/ 159 h 201"/>
                    <a:gd name="T78" fmla="*/ 3 w 201"/>
                    <a:gd name="T79" fmla="*/ 165 h 201"/>
                    <a:gd name="T80" fmla="*/ 2 w 201"/>
                    <a:gd name="T81" fmla="*/ 173 h 201"/>
                    <a:gd name="T82" fmla="*/ 1 w 201"/>
                    <a:gd name="T83" fmla="*/ 180 h 201"/>
                    <a:gd name="T84" fmla="*/ 0 w 201"/>
                    <a:gd name="T85" fmla="*/ 187 h 201"/>
                    <a:gd name="T86" fmla="*/ 0 w 201"/>
                    <a:gd name="T87" fmla="*/ 194 h 201"/>
                    <a:gd name="T88" fmla="*/ 0 w 201"/>
                    <a:gd name="T89" fmla="*/ 201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1" h="201">
                      <a:moveTo>
                        <a:pt x="201" y="0"/>
                      </a:moveTo>
                      <a:lnTo>
                        <a:pt x="193" y="1"/>
                      </a:lnTo>
                      <a:lnTo>
                        <a:pt x="187" y="1"/>
                      </a:lnTo>
                      <a:lnTo>
                        <a:pt x="179" y="1"/>
                      </a:lnTo>
                      <a:lnTo>
                        <a:pt x="172" y="2"/>
                      </a:lnTo>
                      <a:lnTo>
                        <a:pt x="165" y="3"/>
                      </a:lnTo>
                      <a:lnTo>
                        <a:pt x="158" y="6"/>
                      </a:lnTo>
                      <a:lnTo>
                        <a:pt x="151" y="7"/>
                      </a:lnTo>
                      <a:lnTo>
                        <a:pt x="144" y="9"/>
                      </a:lnTo>
                      <a:lnTo>
                        <a:pt x="137" y="11"/>
                      </a:lnTo>
                      <a:lnTo>
                        <a:pt x="130" y="13"/>
                      </a:lnTo>
                      <a:lnTo>
                        <a:pt x="124" y="16"/>
                      </a:lnTo>
                      <a:lnTo>
                        <a:pt x="117" y="19"/>
                      </a:lnTo>
                      <a:lnTo>
                        <a:pt x="111" y="21"/>
                      </a:lnTo>
                      <a:lnTo>
                        <a:pt x="104" y="25"/>
                      </a:lnTo>
                      <a:lnTo>
                        <a:pt x="98" y="28"/>
                      </a:lnTo>
                      <a:lnTo>
                        <a:pt x="92" y="33"/>
                      </a:lnTo>
                      <a:lnTo>
                        <a:pt x="86" y="36"/>
                      </a:lnTo>
                      <a:lnTo>
                        <a:pt x="80" y="40"/>
                      </a:lnTo>
                      <a:lnTo>
                        <a:pt x="74" y="45"/>
                      </a:lnTo>
                      <a:lnTo>
                        <a:pt x="68" y="49"/>
                      </a:lnTo>
                      <a:lnTo>
                        <a:pt x="64" y="54"/>
                      </a:lnTo>
                      <a:lnTo>
                        <a:pt x="58" y="60"/>
                      </a:lnTo>
                      <a:lnTo>
                        <a:pt x="54" y="64"/>
                      </a:lnTo>
                      <a:lnTo>
                        <a:pt x="48" y="70"/>
                      </a:lnTo>
                      <a:lnTo>
                        <a:pt x="44" y="75"/>
                      </a:lnTo>
                      <a:lnTo>
                        <a:pt x="39" y="81"/>
                      </a:lnTo>
                      <a:lnTo>
                        <a:pt x="36" y="87"/>
                      </a:lnTo>
                      <a:lnTo>
                        <a:pt x="31" y="93"/>
                      </a:lnTo>
                      <a:lnTo>
                        <a:pt x="28" y="99"/>
                      </a:lnTo>
                      <a:lnTo>
                        <a:pt x="25" y="106"/>
                      </a:lnTo>
                      <a:lnTo>
                        <a:pt x="21" y="111"/>
                      </a:lnTo>
                      <a:lnTo>
                        <a:pt x="18" y="118"/>
                      </a:lnTo>
                      <a:lnTo>
                        <a:pt x="14" y="125"/>
                      </a:lnTo>
                      <a:lnTo>
                        <a:pt x="12" y="132"/>
                      </a:lnTo>
                      <a:lnTo>
                        <a:pt x="10" y="138"/>
                      </a:lnTo>
                      <a:lnTo>
                        <a:pt x="8" y="145"/>
                      </a:lnTo>
                      <a:lnTo>
                        <a:pt x="5" y="152"/>
                      </a:lnTo>
                      <a:lnTo>
                        <a:pt x="4" y="159"/>
                      </a:lnTo>
                      <a:lnTo>
                        <a:pt x="3" y="165"/>
                      </a:lnTo>
                      <a:lnTo>
                        <a:pt x="2" y="173"/>
                      </a:lnTo>
                      <a:lnTo>
                        <a:pt x="1" y="180"/>
                      </a:lnTo>
                      <a:lnTo>
                        <a:pt x="0" y="187"/>
                      </a:lnTo>
                      <a:lnTo>
                        <a:pt x="0" y="194"/>
                      </a:lnTo>
                      <a:lnTo>
                        <a:pt x="0" y="201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34" name="Freeform 194"/>
                <p:cNvSpPr>
                  <a:spLocks/>
                </p:cNvSpPr>
                <p:nvPr/>
              </p:nvSpPr>
              <p:spPr bwMode="auto">
                <a:xfrm>
                  <a:off x="1246" y="3037"/>
                  <a:ext cx="37" cy="39"/>
                </a:xfrm>
                <a:custGeom>
                  <a:avLst/>
                  <a:gdLst>
                    <a:gd name="T0" fmla="*/ 0 w 202"/>
                    <a:gd name="T1" fmla="*/ 201 h 201"/>
                    <a:gd name="T2" fmla="*/ 7 w 202"/>
                    <a:gd name="T3" fmla="*/ 201 h 201"/>
                    <a:gd name="T4" fmla="*/ 15 w 202"/>
                    <a:gd name="T5" fmla="*/ 201 h 201"/>
                    <a:gd name="T6" fmla="*/ 22 w 202"/>
                    <a:gd name="T7" fmla="*/ 200 h 201"/>
                    <a:gd name="T8" fmla="*/ 30 w 202"/>
                    <a:gd name="T9" fmla="*/ 199 h 201"/>
                    <a:gd name="T10" fmla="*/ 36 w 202"/>
                    <a:gd name="T11" fmla="*/ 198 h 201"/>
                    <a:gd name="T12" fmla="*/ 43 w 202"/>
                    <a:gd name="T13" fmla="*/ 197 h 201"/>
                    <a:gd name="T14" fmla="*/ 50 w 202"/>
                    <a:gd name="T15" fmla="*/ 196 h 201"/>
                    <a:gd name="T16" fmla="*/ 57 w 202"/>
                    <a:gd name="T17" fmla="*/ 193 h 201"/>
                    <a:gd name="T18" fmla="*/ 65 w 202"/>
                    <a:gd name="T19" fmla="*/ 191 h 201"/>
                    <a:gd name="T20" fmla="*/ 71 w 202"/>
                    <a:gd name="T21" fmla="*/ 189 h 201"/>
                    <a:gd name="T22" fmla="*/ 77 w 202"/>
                    <a:gd name="T23" fmla="*/ 186 h 201"/>
                    <a:gd name="T24" fmla="*/ 84 w 202"/>
                    <a:gd name="T25" fmla="*/ 183 h 201"/>
                    <a:gd name="T26" fmla="*/ 91 w 202"/>
                    <a:gd name="T27" fmla="*/ 180 h 201"/>
                    <a:gd name="T28" fmla="*/ 97 w 202"/>
                    <a:gd name="T29" fmla="*/ 177 h 201"/>
                    <a:gd name="T30" fmla="*/ 103 w 202"/>
                    <a:gd name="T31" fmla="*/ 173 h 201"/>
                    <a:gd name="T32" fmla="*/ 110 w 202"/>
                    <a:gd name="T33" fmla="*/ 170 h 201"/>
                    <a:gd name="T34" fmla="*/ 115 w 202"/>
                    <a:gd name="T35" fmla="*/ 165 h 201"/>
                    <a:gd name="T36" fmla="*/ 121 w 202"/>
                    <a:gd name="T37" fmla="*/ 161 h 201"/>
                    <a:gd name="T38" fmla="*/ 127 w 202"/>
                    <a:gd name="T39" fmla="*/ 158 h 201"/>
                    <a:gd name="T40" fmla="*/ 132 w 202"/>
                    <a:gd name="T41" fmla="*/ 152 h 201"/>
                    <a:gd name="T42" fmla="*/ 138 w 202"/>
                    <a:gd name="T43" fmla="*/ 147 h 201"/>
                    <a:gd name="T44" fmla="*/ 142 w 202"/>
                    <a:gd name="T45" fmla="*/ 143 h 201"/>
                    <a:gd name="T46" fmla="*/ 148 w 202"/>
                    <a:gd name="T47" fmla="*/ 137 h 201"/>
                    <a:gd name="T48" fmla="*/ 152 w 202"/>
                    <a:gd name="T49" fmla="*/ 132 h 201"/>
                    <a:gd name="T50" fmla="*/ 157 w 202"/>
                    <a:gd name="T51" fmla="*/ 126 h 201"/>
                    <a:gd name="T52" fmla="*/ 161 w 202"/>
                    <a:gd name="T53" fmla="*/ 120 h 201"/>
                    <a:gd name="T54" fmla="*/ 166 w 202"/>
                    <a:gd name="T55" fmla="*/ 115 h 201"/>
                    <a:gd name="T56" fmla="*/ 169 w 202"/>
                    <a:gd name="T57" fmla="*/ 109 h 201"/>
                    <a:gd name="T58" fmla="*/ 174 w 202"/>
                    <a:gd name="T59" fmla="*/ 104 h 201"/>
                    <a:gd name="T60" fmla="*/ 177 w 202"/>
                    <a:gd name="T61" fmla="*/ 97 h 201"/>
                    <a:gd name="T62" fmla="*/ 181 w 202"/>
                    <a:gd name="T63" fmla="*/ 90 h 201"/>
                    <a:gd name="T64" fmla="*/ 184 w 202"/>
                    <a:gd name="T65" fmla="*/ 84 h 201"/>
                    <a:gd name="T66" fmla="*/ 186 w 202"/>
                    <a:gd name="T67" fmla="*/ 78 h 201"/>
                    <a:gd name="T68" fmla="*/ 190 w 202"/>
                    <a:gd name="T69" fmla="*/ 71 h 201"/>
                    <a:gd name="T70" fmla="*/ 192 w 202"/>
                    <a:gd name="T71" fmla="*/ 64 h 201"/>
                    <a:gd name="T72" fmla="*/ 194 w 202"/>
                    <a:gd name="T73" fmla="*/ 57 h 201"/>
                    <a:gd name="T74" fmla="*/ 195 w 202"/>
                    <a:gd name="T75" fmla="*/ 51 h 201"/>
                    <a:gd name="T76" fmla="*/ 197 w 202"/>
                    <a:gd name="T77" fmla="*/ 43 h 201"/>
                    <a:gd name="T78" fmla="*/ 199 w 202"/>
                    <a:gd name="T79" fmla="*/ 36 h 201"/>
                    <a:gd name="T80" fmla="*/ 200 w 202"/>
                    <a:gd name="T81" fmla="*/ 29 h 201"/>
                    <a:gd name="T82" fmla="*/ 201 w 202"/>
                    <a:gd name="T83" fmla="*/ 21 h 201"/>
                    <a:gd name="T84" fmla="*/ 201 w 202"/>
                    <a:gd name="T85" fmla="*/ 15 h 201"/>
                    <a:gd name="T86" fmla="*/ 202 w 202"/>
                    <a:gd name="T87" fmla="*/ 8 h 201"/>
                    <a:gd name="T88" fmla="*/ 202 w 202"/>
                    <a:gd name="T89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2" h="201">
                      <a:moveTo>
                        <a:pt x="0" y="201"/>
                      </a:moveTo>
                      <a:lnTo>
                        <a:pt x="7" y="201"/>
                      </a:lnTo>
                      <a:lnTo>
                        <a:pt x="15" y="201"/>
                      </a:lnTo>
                      <a:lnTo>
                        <a:pt x="22" y="200"/>
                      </a:lnTo>
                      <a:lnTo>
                        <a:pt x="30" y="199"/>
                      </a:lnTo>
                      <a:lnTo>
                        <a:pt x="36" y="198"/>
                      </a:lnTo>
                      <a:lnTo>
                        <a:pt x="43" y="197"/>
                      </a:lnTo>
                      <a:lnTo>
                        <a:pt x="50" y="196"/>
                      </a:lnTo>
                      <a:lnTo>
                        <a:pt x="57" y="193"/>
                      </a:lnTo>
                      <a:lnTo>
                        <a:pt x="65" y="191"/>
                      </a:lnTo>
                      <a:lnTo>
                        <a:pt x="71" y="189"/>
                      </a:lnTo>
                      <a:lnTo>
                        <a:pt x="77" y="186"/>
                      </a:lnTo>
                      <a:lnTo>
                        <a:pt x="84" y="183"/>
                      </a:lnTo>
                      <a:lnTo>
                        <a:pt x="91" y="180"/>
                      </a:lnTo>
                      <a:lnTo>
                        <a:pt x="97" y="177"/>
                      </a:lnTo>
                      <a:lnTo>
                        <a:pt x="103" y="173"/>
                      </a:lnTo>
                      <a:lnTo>
                        <a:pt x="110" y="170"/>
                      </a:lnTo>
                      <a:lnTo>
                        <a:pt x="115" y="165"/>
                      </a:lnTo>
                      <a:lnTo>
                        <a:pt x="121" y="161"/>
                      </a:lnTo>
                      <a:lnTo>
                        <a:pt x="127" y="158"/>
                      </a:lnTo>
                      <a:lnTo>
                        <a:pt x="132" y="152"/>
                      </a:lnTo>
                      <a:lnTo>
                        <a:pt x="138" y="147"/>
                      </a:lnTo>
                      <a:lnTo>
                        <a:pt x="142" y="143"/>
                      </a:lnTo>
                      <a:lnTo>
                        <a:pt x="148" y="137"/>
                      </a:lnTo>
                      <a:lnTo>
                        <a:pt x="152" y="132"/>
                      </a:lnTo>
                      <a:lnTo>
                        <a:pt x="157" y="126"/>
                      </a:lnTo>
                      <a:lnTo>
                        <a:pt x="161" y="120"/>
                      </a:lnTo>
                      <a:lnTo>
                        <a:pt x="166" y="115"/>
                      </a:lnTo>
                      <a:lnTo>
                        <a:pt x="169" y="109"/>
                      </a:lnTo>
                      <a:lnTo>
                        <a:pt x="174" y="104"/>
                      </a:lnTo>
                      <a:lnTo>
                        <a:pt x="177" y="97"/>
                      </a:lnTo>
                      <a:lnTo>
                        <a:pt x="181" y="90"/>
                      </a:lnTo>
                      <a:lnTo>
                        <a:pt x="184" y="84"/>
                      </a:lnTo>
                      <a:lnTo>
                        <a:pt x="186" y="78"/>
                      </a:lnTo>
                      <a:lnTo>
                        <a:pt x="190" y="71"/>
                      </a:lnTo>
                      <a:lnTo>
                        <a:pt x="192" y="64"/>
                      </a:lnTo>
                      <a:lnTo>
                        <a:pt x="194" y="57"/>
                      </a:lnTo>
                      <a:lnTo>
                        <a:pt x="195" y="51"/>
                      </a:lnTo>
                      <a:lnTo>
                        <a:pt x="197" y="43"/>
                      </a:lnTo>
                      <a:lnTo>
                        <a:pt x="199" y="36"/>
                      </a:lnTo>
                      <a:lnTo>
                        <a:pt x="200" y="29"/>
                      </a:lnTo>
                      <a:lnTo>
                        <a:pt x="201" y="21"/>
                      </a:lnTo>
                      <a:lnTo>
                        <a:pt x="201" y="15"/>
                      </a:lnTo>
                      <a:lnTo>
                        <a:pt x="202" y="8"/>
                      </a:lnTo>
                      <a:lnTo>
                        <a:pt x="202" y="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35" name="Line 195"/>
                <p:cNvSpPr>
                  <a:spLocks noChangeShapeType="1"/>
                </p:cNvSpPr>
                <p:nvPr/>
              </p:nvSpPr>
              <p:spPr bwMode="auto">
                <a:xfrm>
                  <a:off x="1203" y="3011"/>
                  <a:ext cx="73" cy="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36" name="Freeform 196"/>
                <p:cNvSpPr>
                  <a:spLocks/>
                </p:cNvSpPr>
                <p:nvPr/>
              </p:nvSpPr>
              <p:spPr bwMode="auto">
                <a:xfrm>
                  <a:off x="1237" y="3046"/>
                  <a:ext cx="39" cy="40"/>
                </a:xfrm>
                <a:custGeom>
                  <a:avLst/>
                  <a:gdLst>
                    <a:gd name="T0" fmla="*/ 80 w 202"/>
                    <a:gd name="T1" fmla="*/ 0 h 203"/>
                    <a:gd name="T2" fmla="*/ 202 w 202"/>
                    <a:gd name="T3" fmla="*/ 203 h 203"/>
                    <a:gd name="T4" fmla="*/ 0 w 202"/>
                    <a:gd name="T5" fmla="*/ 8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2" h="203">
                      <a:moveTo>
                        <a:pt x="80" y="0"/>
                      </a:moveTo>
                      <a:lnTo>
                        <a:pt x="202" y="203"/>
                      </a:lnTo>
                      <a:lnTo>
                        <a:pt x="0" y="80"/>
                      </a:lnTo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37" name="Freeform 197"/>
                <p:cNvSpPr>
                  <a:spLocks/>
                </p:cNvSpPr>
                <p:nvPr/>
              </p:nvSpPr>
              <p:spPr bwMode="auto">
                <a:xfrm>
                  <a:off x="1229" y="3104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438" name="Freeform 198"/>
                <p:cNvSpPr>
                  <a:spLocks/>
                </p:cNvSpPr>
                <p:nvPr/>
              </p:nvSpPr>
              <p:spPr bwMode="auto">
                <a:xfrm>
                  <a:off x="1235" y="3098"/>
                  <a:ext cx="107" cy="110"/>
                </a:xfrm>
                <a:custGeom>
                  <a:avLst/>
                  <a:gdLst>
                    <a:gd name="T0" fmla="*/ 288 w 575"/>
                    <a:gd name="T1" fmla="*/ 0 h 574"/>
                    <a:gd name="T2" fmla="*/ 575 w 575"/>
                    <a:gd name="T3" fmla="*/ 574 h 574"/>
                    <a:gd name="T4" fmla="*/ 0 w 575"/>
                    <a:gd name="T5" fmla="*/ 574 h 574"/>
                    <a:gd name="T6" fmla="*/ 288 w 575"/>
                    <a:gd name="T7" fmla="*/ 0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5" h="574">
                      <a:moveTo>
                        <a:pt x="288" y="0"/>
                      </a:moveTo>
                      <a:lnTo>
                        <a:pt x="575" y="574"/>
                      </a:lnTo>
                      <a:lnTo>
                        <a:pt x="0" y="574"/>
                      </a:lnTo>
                      <a:lnTo>
                        <a:pt x="288" y="0"/>
                      </a:lnTo>
                    </a:path>
                  </a:pathLst>
                </a:custGeom>
                <a:solidFill>
                  <a:srgbClr val="FFFF0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50439" name="Text Box 199"/>
            <p:cNvSpPr txBox="1">
              <a:spLocks noChangeArrowheads="1"/>
            </p:cNvSpPr>
            <p:nvPr/>
          </p:nvSpPr>
          <p:spPr bwMode="auto">
            <a:xfrm>
              <a:off x="3400" y="3161"/>
              <a:ext cx="2093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2200"/>
                <a:t>Move lazily </a:t>
              </a:r>
              <a:r>
                <a:rPr lang="en-US" sz="2200">
                  <a:cs typeface="Times New Roman" pitchFamily="18" charset="0"/>
                </a:rPr>
                <a:t>– </a:t>
              </a:r>
              <a:r>
                <a:rPr lang="en-US" sz="2200"/>
                <a:t>complicated: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sz="2200"/>
                <a:t>Interference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sz="2200"/>
                <a:t>Queries</a:t>
              </a:r>
            </a:p>
          </p:txBody>
        </p:sp>
        <p:sp>
          <p:nvSpPr>
            <p:cNvPr id="650440" name="AutoShape 200"/>
            <p:cNvSpPr>
              <a:spLocks/>
            </p:cNvSpPr>
            <p:nvPr/>
          </p:nvSpPr>
          <p:spPr bwMode="auto">
            <a:xfrm>
              <a:off x="3254" y="2225"/>
              <a:ext cx="49" cy="1630"/>
            </a:xfrm>
            <a:prstGeom prst="leftBrace">
              <a:avLst>
                <a:gd name="adj1" fmla="val 2772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50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650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5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854F-93DF-4BC1-8B08-928CF2E1A148}" type="slidenum">
              <a:rPr lang="en-US"/>
              <a:pPr/>
              <a:t>22</a:t>
            </a:fld>
            <a:endParaRPr lang="en-US"/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Summary/Conclusion: Interval Management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Interval management corresponds to simple form of </a:t>
            </a:r>
            <a:r>
              <a:rPr lang="en-US" i="1"/>
              <a:t>2d</a:t>
            </a:r>
            <a:r>
              <a:rPr lang="en-US"/>
              <a:t> range search</a:t>
            </a:r>
          </a:p>
          <a:p>
            <a:pPr lvl="1"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Diagonal corner queries</a:t>
            </a:r>
          </a:p>
          <a:p>
            <a:r>
              <a:rPr lang="en-US"/>
              <a:t>We obtained the same bounds as for the </a:t>
            </a:r>
            <a:r>
              <a:rPr lang="en-US" i="1"/>
              <a:t>1d</a:t>
            </a:r>
            <a:r>
              <a:rPr lang="en-US"/>
              <a:t> case</a:t>
            </a:r>
          </a:p>
          <a:p>
            <a:pPr lvl="1"/>
            <a:r>
              <a:rPr lang="en-US"/>
              <a:t>Space: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N/B</a:t>
            </a:r>
            <a:r>
              <a:rPr lang="en-US"/>
              <a:t>)</a:t>
            </a:r>
          </a:p>
          <a:p>
            <a:pPr lvl="1"/>
            <a:r>
              <a:rPr lang="en-US"/>
              <a:t>Query: </a:t>
            </a:r>
          </a:p>
          <a:p>
            <a:pPr lvl="1"/>
            <a:r>
              <a:rPr lang="en-US"/>
              <a:t>Updates:                   I/Os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52292" name="Object 4"/>
          <p:cNvGraphicFramePr>
            <a:graphicFrameLocks noChangeAspect="1"/>
          </p:cNvGraphicFramePr>
          <p:nvPr/>
        </p:nvGraphicFramePr>
        <p:xfrm>
          <a:off x="2176463" y="3244850"/>
          <a:ext cx="13287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14" name="Equation" r:id="rId3" imgW="596880" imgH="228600" progId="Equation.3">
                  <p:embed/>
                </p:oleObj>
              </mc:Choice>
              <mc:Fallback>
                <p:oleObj name="Equation" r:id="rId3" imgW="5968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3244850"/>
                        <a:ext cx="13287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293" name="Object 5"/>
          <p:cNvGraphicFramePr>
            <a:graphicFrameLocks noChangeAspect="1"/>
          </p:cNvGraphicFramePr>
          <p:nvPr/>
        </p:nvGraphicFramePr>
        <p:xfrm>
          <a:off x="1963738" y="2836863"/>
          <a:ext cx="18653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15" name="Equation" r:id="rId5" imgW="838080" imgH="228600" progId="Equation.3">
                  <p:embed/>
                </p:oleObj>
              </mc:Choice>
              <mc:Fallback>
                <p:oleObj name="Equation" r:id="rId5" imgW="8380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2836863"/>
                        <a:ext cx="186531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2294" name="Group 6"/>
          <p:cNvGrpSpPr>
            <a:grpSpLocks/>
          </p:cNvGrpSpPr>
          <p:nvPr/>
        </p:nvGrpSpPr>
        <p:grpSpPr bwMode="auto">
          <a:xfrm>
            <a:off x="5857875" y="4006850"/>
            <a:ext cx="2189163" cy="2068513"/>
            <a:chOff x="3934" y="2510"/>
            <a:chExt cx="1198" cy="1151"/>
          </a:xfrm>
        </p:grpSpPr>
        <p:sp>
          <p:nvSpPr>
            <p:cNvPr id="652295" name="Rectangle 7"/>
            <p:cNvSpPr>
              <a:spLocks noChangeArrowheads="1"/>
            </p:cNvSpPr>
            <p:nvPr/>
          </p:nvSpPr>
          <p:spPr bwMode="auto">
            <a:xfrm>
              <a:off x="3950" y="2528"/>
              <a:ext cx="588" cy="553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227013" indent="-227013"/>
              <a:endParaRPr lang="da-DK" sz="1800" baseline="-25000">
                <a:solidFill>
                  <a:schemeClr val="accent2"/>
                </a:solidFill>
              </a:endParaRPr>
            </a:p>
          </p:txBody>
        </p:sp>
        <p:sp>
          <p:nvSpPr>
            <p:cNvPr id="652296" name="Line 8"/>
            <p:cNvSpPr>
              <a:spLocks noChangeShapeType="1"/>
            </p:cNvSpPr>
            <p:nvPr/>
          </p:nvSpPr>
          <p:spPr bwMode="auto">
            <a:xfrm>
              <a:off x="3951" y="2516"/>
              <a:ext cx="1" cy="1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297" name="Freeform 9"/>
            <p:cNvSpPr>
              <a:spLocks/>
            </p:cNvSpPr>
            <p:nvPr/>
          </p:nvSpPr>
          <p:spPr bwMode="auto">
            <a:xfrm>
              <a:off x="3934" y="2516"/>
              <a:ext cx="35" cy="51"/>
            </a:xfrm>
            <a:custGeom>
              <a:avLst/>
              <a:gdLst>
                <a:gd name="T0" fmla="*/ 17 w 35"/>
                <a:gd name="T1" fmla="*/ 0 h 51"/>
                <a:gd name="T2" fmla="*/ 17 w 35"/>
                <a:gd name="T3" fmla="*/ 0 h 51"/>
                <a:gd name="T4" fmla="*/ 35 w 35"/>
                <a:gd name="T5" fmla="*/ 51 h 51"/>
                <a:gd name="T6" fmla="*/ 0 w 35"/>
                <a:gd name="T7" fmla="*/ 51 h 51"/>
                <a:gd name="T8" fmla="*/ 12 w 35"/>
                <a:gd name="T9" fmla="*/ 0 h 51"/>
                <a:gd name="T10" fmla="*/ 17 w 35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1">
                  <a:moveTo>
                    <a:pt x="17" y="0"/>
                  </a:moveTo>
                  <a:lnTo>
                    <a:pt x="17" y="0"/>
                  </a:lnTo>
                  <a:lnTo>
                    <a:pt x="35" y="51"/>
                  </a:lnTo>
                  <a:lnTo>
                    <a:pt x="0" y="51"/>
                  </a:lnTo>
                  <a:lnTo>
                    <a:pt x="1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298" name="Freeform 10"/>
            <p:cNvSpPr>
              <a:spLocks/>
            </p:cNvSpPr>
            <p:nvPr/>
          </p:nvSpPr>
          <p:spPr bwMode="auto">
            <a:xfrm>
              <a:off x="4147" y="2694"/>
              <a:ext cx="12" cy="12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lnTo>
                    <a:pt x="12" y="6"/>
                  </a:lnTo>
                  <a:lnTo>
                    <a:pt x="6" y="0"/>
                  </a:lnTo>
                  <a:lnTo>
                    <a:pt x="0" y="6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299" name="Freeform 11"/>
            <p:cNvSpPr>
              <a:spLocks/>
            </p:cNvSpPr>
            <p:nvPr/>
          </p:nvSpPr>
          <p:spPr bwMode="auto">
            <a:xfrm>
              <a:off x="4447" y="2959"/>
              <a:ext cx="11" cy="11"/>
            </a:xfrm>
            <a:custGeom>
              <a:avLst/>
              <a:gdLst>
                <a:gd name="T0" fmla="*/ 5 w 11"/>
                <a:gd name="T1" fmla="*/ 11 h 11"/>
                <a:gd name="T2" fmla="*/ 11 w 11"/>
                <a:gd name="T3" fmla="*/ 6 h 11"/>
                <a:gd name="T4" fmla="*/ 5 w 11"/>
                <a:gd name="T5" fmla="*/ 0 h 11"/>
                <a:gd name="T6" fmla="*/ 0 w 11"/>
                <a:gd name="T7" fmla="*/ 6 h 11"/>
                <a:gd name="T8" fmla="*/ 5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lnTo>
                    <a:pt x="11" y="6"/>
                  </a:lnTo>
                  <a:lnTo>
                    <a:pt x="5" y="0"/>
                  </a:lnTo>
                  <a:lnTo>
                    <a:pt x="0" y="6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300" name="Freeform 12"/>
            <p:cNvSpPr>
              <a:spLocks/>
            </p:cNvSpPr>
            <p:nvPr/>
          </p:nvSpPr>
          <p:spPr bwMode="auto">
            <a:xfrm>
              <a:off x="4124" y="3028"/>
              <a:ext cx="12" cy="12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lnTo>
                    <a:pt x="12" y="6"/>
                  </a:lnTo>
                  <a:lnTo>
                    <a:pt x="6" y="0"/>
                  </a:lnTo>
                  <a:lnTo>
                    <a:pt x="0" y="6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301" name="Freeform 13"/>
            <p:cNvSpPr>
              <a:spLocks/>
            </p:cNvSpPr>
            <p:nvPr/>
          </p:nvSpPr>
          <p:spPr bwMode="auto">
            <a:xfrm>
              <a:off x="4113" y="3120"/>
              <a:ext cx="11" cy="12"/>
            </a:xfrm>
            <a:custGeom>
              <a:avLst/>
              <a:gdLst>
                <a:gd name="T0" fmla="*/ 5 w 11"/>
                <a:gd name="T1" fmla="*/ 12 h 12"/>
                <a:gd name="T2" fmla="*/ 11 w 11"/>
                <a:gd name="T3" fmla="*/ 6 h 12"/>
                <a:gd name="T4" fmla="*/ 5 w 11"/>
                <a:gd name="T5" fmla="*/ 0 h 12"/>
                <a:gd name="T6" fmla="*/ 0 w 11"/>
                <a:gd name="T7" fmla="*/ 6 h 12"/>
                <a:gd name="T8" fmla="*/ 5 w 11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5" y="12"/>
                  </a:moveTo>
                  <a:lnTo>
                    <a:pt x="11" y="6"/>
                  </a:lnTo>
                  <a:lnTo>
                    <a:pt x="5" y="0"/>
                  </a:lnTo>
                  <a:lnTo>
                    <a:pt x="0" y="6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302" name="Freeform 14"/>
            <p:cNvSpPr>
              <a:spLocks/>
            </p:cNvSpPr>
            <p:nvPr/>
          </p:nvSpPr>
          <p:spPr bwMode="auto">
            <a:xfrm>
              <a:off x="4343" y="2786"/>
              <a:ext cx="12" cy="12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lnTo>
                    <a:pt x="12" y="6"/>
                  </a:lnTo>
                  <a:lnTo>
                    <a:pt x="6" y="0"/>
                  </a:lnTo>
                  <a:lnTo>
                    <a:pt x="0" y="6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303" name="Freeform 15"/>
            <p:cNvSpPr>
              <a:spLocks/>
            </p:cNvSpPr>
            <p:nvPr/>
          </p:nvSpPr>
          <p:spPr bwMode="auto">
            <a:xfrm>
              <a:off x="4700" y="2637"/>
              <a:ext cx="12" cy="11"/>
            </a:xfrm>
            <a:custGeom>
              <a:avLst/>
              <a:gdLst>
                <a:gd name="T0" fmla="*/ 6 w 12"/>
                <a:gd name="T1" fmla="*/ 11 h 11"/>
                <a:gd name="T2" fmla="*/ 12 w 12"/>
                <a:gd name="T3" fmla="*/ 5 h 11"/>
                <a:gd name="T4" fmla="*/ 6 w 12"/>
                <a:gd name="T5" fmla="*/ 0 h 11"/>
                <a:gd name="T6" fmla="*/ 0 w 12"/>
                <a:gd name="T7" fmla="*/ 5 h 11"/>
                <a:gd name="T8" fmla="*/ 6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lnTo>
                    <a:pt x="12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304" name="Freeform 16"/>
            <p:cNvSpPr>
              <a:spLocks/>
            </p:cNvSpPr>
            <p:nvPr/>
          </p:nvSpPr>
          <p:spPr bwMode="auto">
            <a:xfrm>
              <a:off x="4332" y="3143"/>
              <a:ext cx="11" cy="12"/>
            </a:xfrm>
            <a:custGeom>
              <a:avLst/>
              <a:gdLst>
                <a:gd name="T0" fmla="*/ 5 w 11"/>
                <a:gd name="T1" fmla="*/ 12 h 12"/>
                <a:gd name="T2" fmla="*/ 11 w 11"/>
                <a:gd name="T3" fmla="*/ 6 h 12"/>
                <a:gd name="T4" fmla="*/ 5 w 11"/>
                <a:gd name="T5" fmla="*/ 0 h 12"/>
                <a:gd name="T6" fmla="*/ 0 w 11"/>
                <a:gd name="T7" fmla="*/ 6 h 12"/>
                <a:gd name="T8" fmla="*/ 5 w 11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5" y="12"/>
                  </a:moveTo>
                  <a:lnTo>
                    <a:pt x="11" y="6"/>
                  </a:lnTo>
                  <a:lnTo>
                    <a:pt x="5" y="0"/>
                  </a:lnTo>
                  <a:lnTo>
                    <a:pt x="0" y="6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305" name="Freeform 17"/>
            <p:cNvSpPr>
              <a:spLocks/>
            </p:cNvSpPr>
            <p:nvPr/>
          </p:nvSpPr>
          <p:spPr bwMode="auto">
            <a:xfrm>
              <a:off x="4539" y="3074"/>
              <a:ext cx="11" cy="12"/>
            </a:xfrm>
            <a:custGeom>
              <a:avLst/>
              <a:gdLst>
                <a:gd name="T0" fmla="*/ 6 w 11"/>
                <a:gd name="T1" fmla="*/ 12 h 12"/>
                <a:gd name="T2" fmla="*/ 11 w 11"/>
                <a:gd name="T3" fmla="*/ 6 h 12"/>
                <a:gd name="T4" fmla="*/ 6 w 11"/>
                <a:gd name="T5" fmla="*/ 0 h 12"/>
                <a:gd name="T6" fmla="*/ 0 w 11"/>
                <a:gd name="T7" fmla="*/ 6 h 12"/>
                <a:gd name="T8" fmla="*/ 6 w 11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lnTo>
                    <a:pt x="11" y="6"/>
                  </a:lnTo>
                  <a:lnTo>
                    <a:pt x="6" y="0"/>
                  </a:lnTo>
                  <a:lnTo>
                    <a:pt x="0" y="6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306" name="Freeform 18"/>
            <p:cNvSpPr>
              <a:spLocks/>
            </p:cNvSpPr>
            <p:nvPr/>
          </p:nvSpPr>
          <p:spPr bwMode="auto">
            <a:xfrm>
              <a:off x="4216" y="3281"/>
              <a:ext cx="12" cy="12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lnTo>
                    <a:pt x="12" y="6"/>
                  </a:lnTo>
                  <a:lnTo>
                    <a:pt x="6" y="0"/>
                  </a:lnTo>
                  <a:lnTo>
                    <a:pt x="0" y="6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307" name="Line 19"/>
            <p:cNvSpPr>
              <a:spLocks noChangeShapeType="1"/>
            </p:cNvSpPr>
            <p:nvPr/>
          </p:nvSpPr>
          <p:spPr bwMode="auto">
            <a:xfrm>
              <a:off x="3957" y="2527"/>
              <a:ext cx="783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08" name="Line 20"/>
            <p:cNvSpPr>
              <a:spLocks noChangeShapeType="1"/>
            </p:cNvSpPr>
            <p:nvPr/>
          </p:nvSpPr>
          <p:spPr bwMode="auto">
            <a:xfrm>
              <a:off x="3946" y="3644"/>
              <a:ext cx="118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09" name="Freeform 21"/>
            <p:cNvSpPr>
              <a:spLocks/>
            </p:cNvSpPr>
            <p:nvPr/>
          </p:nvSpPr>
          <p:spPr bwMode="auto">
            <a:xfrm>
              <a:off x="5080" y="3627"/>
              <a:ext cx="52" cy="34"/>
            </a:xfrm>
            <a:custGeom>
              <a:avLst/>
              <a:gdLst>
                <a:gd name="T0" fmla="*/ 52 w 52"/>
                <a:gd name="T1" fmla="*/ 17 h 34"/>
                <a:gd name="T2" fmla="*/ 52 w 52"/>
                <a:gd name="T3" fmla="*/ 17 h 34"/>
                <a:gd name="T4" fmla="*/ 0 w 52"/>
                <a:gd name="T5" fmla="*/ 34 h 34"/>
                <a:gd name="T6" fmla="*/ 0 w 52"/>
                <a:gd name="T7" fmla="*/ 0 h 34"/>
                <a:gd name="T8" fmla="*/ 52 w 52"/>
                <a:gd name="T9" fmla="*/ 11 h 34"/>
                <a:gd name="T10" fmla="*/ 52 w 52"/>
                <a:gd name="T11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4">
                  <a:moveTo>
                    <a:pt x="52" y="17"/>
                  </a:moveTo>
                  <a:lnTo>
                    <a:pt x="52" y="17"/>
                  </a:lnTo>
                  <a:lnTo>
                    <a:pt x="0" y="34"/>
                  </a:lnTo>
                  <a:lnTo>
                    <a:pt x="0" y="0"/>
                  </a:lnTo>
                  <a:lnTo>
                    <a:pt x="52" y="11"/>
                  </a:lnTo>
                  <a:lnTo>
                    <a:pt x="5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10" name="Rectangle 22"/>
            <p:cNvSpPr>
              <a:spLocks noChangeArrowheads="1"/>
            </p:cNvSpPr>
            <p:nvPr/>
          </p:nvSpPr>
          <p:spPr bwMode="auto">
            <a:xfrm>
              <a:off x="4533" y="3074"/>
              <a:ext cx="225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800" i="1">
                  <a:solidFill>
                    <a:srgbClr val="000000"/>
                  </a:solidFill>
                </a:rPr>
                <a:t>(x,x)</a:t>
              </a:r>
              <a:endParaRPr lang="en-US" sz="1800" baseline="-25000"/>
            </a:p>
          </p:txBody>
        </p:sp>
        <p:sp>
          <p:nvSpPr>
            <p:cNvPr id="652311" name="Line 23"/>
            <p:cNvSpPr>
              <a:spLocks noChangeShapeType="1"/>
            </p:cNvSpPr>
            <p:nvPr/>
          </p:nvSpPr>
          <p:spPr bwMode="auto">
            <a:xfrm flipV="1">
              <a:off x="3946" y="2527"/>
              <a:ext cx="1186" cy="1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12" name="Rectangle 24"/>
            <p:cNvSpPr>
              <a:spLocks noChangeArrowheads="1"/>
            </p:cNvSpPr>
            <p:nvPr/>
          </p:nvSpPr>
          <p:spPr bwMode="auto">
            <a:xfrm>
              <a:off x="4054" y="2510"/>
              <a:ext cx="30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800" i="1">
                  <a:solidFill>
                    <a:srgbClr val="000000"/>
                  </a:solidFill>
                </a:rPr>
                <a:t>(x</a:t>
              </a:r>
              <a:r>
                <a:rPr lang="en-US" sz="1800" i="1" baseline="-25000">
                  <a:solidFill>
                    <a:srgbClr val="000000"/>
                  </a:solidFill>
                </a:rPr>
                <a:t>1</a:t>
              </a:r>
              <a:r>
                <a:rPr lang="en-US" sz="1800" i="1">
                  <a:solidFill>
                    <a:srgbClr val="000000"/>
                  </a:solidFill>
                </a:rPr>
                <a:t>,x</a:t>
              </a:r>
              <a:r>
                <a:rPr lang="en-US" sz="1800" i="1" baseline="-25000">
                  <a:solidFill>
                    <a:srgbClr val="000000"/>
                  </a:solidFill>
                </a:rPr>
                <a:t>2</a:t>
              </a:r>
              <a:r>
                <a:rPr lang="en-US" sz="1800" i="1">
                  <a:solidFill>
                    <a:srgbClr val="000000"/>
                  </a:solidFill>
                </a:rPr>
                <a:t>)</a:t>
              </a:r>
            </a:p>
          </p:txBody>
        </p:sp>
      </p:grpSp>
      <p:grpSp>
        <p:nvGrpSpPr>
          <p:cNvPr id="652313" name="Group 25"/>
          <p:cNvGrpSpPr>
            <a:grpSpLocks/>
          </p:cNvGrpSpPr>
          <p:nvPr/>
        </p:nvGrpSpPr>
        <p:grpSpPr bwMode="auto">
          <a:xfrm>
            <a:off x="909638" y="4013200"/>
            <a:ext cx="3776662" cy="2100263"/>
            <a:chOff x="2471" y="1341"/>
            <a:chExt cx="1885" cy="1052"/>
          </a:xfrm>
        </p:grpSpPr>
        <p:sp>
          <p:nvSpPr>
            <p:cNvPr id="652314" name="Line 26"/>
            <p:cNvSpPr>
              <a:spLocks noChangeShapeType="1"/>
            </p:cNvSpPr>
            <p:nvPr/>
          </p:nvSpPr>
          <p:spPr bwMode="auto">
            <a:xfrm flipV="1">
              <a:off x="3903" y="1514"/>
              <a:ext cx="1" cy="1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15" name="Line 27"/>
            <p:cNvSpPr>
              <a:spLocks noChangeShapeType="1"/>
            </p:cNvSpPr>
            <p:nvPr/>
          </p:nvSpPr>
          <p:spPr bwMode="auto">
            <a:xfrm>
              <a:off x="2951" y="1777"/>
              <a:ext cx="2" cy="54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16" name="Line 28"/>
            <p:cNvSpPr>
              <a:spLocks noChangeShapeType="1"/>
            </p:cNvSpPr>
            <p:nvPr/>
          </p:nvSpPr>
          <p:spPr bwMode="auto">
            <a:xfrm>
              <a:off x="3308" y="1860"/>
              <a:ext cx="2" cy="53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17" name="Line 29"/>
            <p:cNvSpPr>
              <a:spLocks noChangeShapeType="1"/>
            </p:cNvSpPr>
            <p:nvPr/>
          </p:nvSpPr>
          <p:spPr bwMode="auto">
            <a:xfrm>
              <a:off x="2591" y="1566"/>
              <a:ext cx="2" cy="5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18" name="Line 30"/>
            <p:cNvSpPr>
              <a:spLocks noChangeShapeType="1"/>
            </p:cNvSpPr>
            <p:nvPr/>
          </p:nvSpPr>
          <p:spPr bwMode="auto">
            <a:xfrm>
              <a:off x="2591" y="1672"/>
              <a:ext cx="2" cy="5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19" name="Line 31"/>
            <p:cNvSpPr>
              <a:spLocks noChangeShapeType="1"/>
            </p:cNvSpPr>
            <p:nvPr/>
          </p:nvSpPr>
          <p:spPr bwMode="auto">
            <a:xfrm>
              <a:off x="3131" y="1672"/>
              <a:ext cx="2" cy="5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20" name="Line 32"/>
            <p:cNvSpPr>
              <a:spLocks noChangeShapeType="1"/>
            </p:cNvSpPr>
            <p:nvPr/>
          </p:nvSpPr>
          <p:spPr bwMode="auto">
            <a:xfrm>
              <a:off x="4211" y="1566"/>
              <a:ext cx="2" cy="5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21" name="Line 33"/>
            <p:cNvSpPr>
              <a:spLocks noChangeShapeType="1"/>
            </p:cNvSpPr>
            <p:nvPr/>
          </p:nvSpPr>
          <p:spPr bwMode="auto">
            <a:xfrm>
              <a:off x="4031" y="1777"/>
              <a:ext cx="2" cy="54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22" name="Line 34"/>
            <p:cNvSpPr>
              <a:spLocks noChangeShapeType="1"/>
            </p:cNvSpPr>
            <p:nvPr/>
          </p:nvSpPr>
          <p:spPr bwMode="auto">
            <a:xfrm>
              <a:off x="2951" y="1805"/>
              <a:ext cx="1080" cy="1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23" name="Line 35"/>
            <p:cNvSpPr>
              <a:spLocks noChangeShapeType="1"/>
            </p:cNvSpPr>
            <p:nvPr/>
          </p:nvSpPr>
          <p:spPr bwMode="auto">
            <a:xfrm>
              <a:off x="2771" y="1860"/>
              <a:ext cx="2" cy="53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24" name="Line 36"/>
            <p:cNvSpPr>
              <a:spLocks noChangeShapeType="1"/>
            </p:cNvSpPr>
            <p:nvPr/>
          </p:nvSpPr>
          <p:spPr bwMode="auto">
            <a:xfrm flipV="1">
              <a:off x="2768" y="1887"/>
              <a:ext cx="534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25" name="Line 37"/>
            <p:cNvSpPr>
              <a:spLocks noChangeShapeType="1"/>
            </p:cNvSpPr>
            <p:nvPr/>
          </p:nvSpPr>
          <p:spPr bwMode="auto">
            <a:xfrm>
              <a:off x="4211" y="1991"/>
              <a:ext cx="2" cy="5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26" name="Line 38"/>
            <p:cNvSpPr>
              <a:spLocks noChangeShapeType="1"/>
            </p:cNvSpPr>
            <p:nvPr/>
          </p:nvSpPr>
          <p:spPr bwMode="auto">
            <a:xfrm flipH="1">
              <a:off x="2996" y="2016"/>
              <a:ext cx="1215" cy="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27" name="Line 39"/>
            <p:cNvSpPr>
              <a:spLocks noChangeShapeType="1"/>
            </p:cNvSpPr>
            <p:nvPr/>
          </p:nvSpPr>
          <p:spPr bwMode="auto">
            <a:xfrm>
              <a:off x="2996" y="1991"/>
              <a:ext cx="2" cy="5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28" name="Line 40"/>
            <p:cNvSpPr>
              <a:spLocks noChangeShapeType="1"/>
            </p:cNvSpPr>
            <p:nvPr/>
          </p:nvSpPr>
          <p:spPr bwMode="auto">
            <a:xfrm>
              <a:off x="2951" y="2096"/>
              <a:ext cx="2" cy="5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29" name="Line 41"/>
            <p:cNvSpPr>
              <a:spLocks noChangeShapeType="1"/>
            </p:cNvSpPr>
            <p:nvPr/>
          </p:nvSpPr>
          <p:spPr bwMode="auto">
            <a:xfrm>
              <a:off x="2951" y="2124"/>
              <a:ext cx="900" cy="1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30" name="Line 42"/>
            <p:cNvSpPr>
              <a:spLocks noChangeShapeType="1"/>
            </p:cNvSpPr>
            <p:nvPr/>
          </p:nvSpPr>
          <p:spPr bwMode="auto">
            <a:xfrm>
              <a:off x="3851" y="2096"/>
              <a:ext cx="2" cy="5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31" name="Line 43"/>
            <p:cNvSpPr>
              <a:spLocks noChangeShapeType="1"/>
            </p:cNvSpPr>
            <p:nvPr/>
          </p:nvSpPr>
          <p:spPr bwMode="auto">
            <a:xfrm>
              <a:off x="2595" y="1591"/>
              <a:ext cx="1616" cy="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32" name="Line 44"/>
            <p:cNvSpPr>
              <a:spLocks noChangeShapeType="1"/>
            </p:cNvSpPr>
            <p:nvPr/>
          </p:nvSpPr>
          <p:spPr bwMode="auto">
            <a:xfrm>
              <a:off x="2591" y="1699"/>
              <a:ext cx="540" cy="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33" name="Line 45"/>
            <p:cNvSpPr>
              <a:spLocks noChangeShapeType="1"/>
            </p:cNvSpPr>
            <p:nvPr/>
          </p:nvSpPr>
          <p:spPr bwMode="auto">
            <a:xfrm>
              <a:off x="3131" y="1460"/>
              <a:ext cx="2" cy="53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34" name="Line 46"/>
            <p:cNvSpPr>
              <a:spLocks noChangeShapeType="1"/>
            </p:cNvSpPr>
            <p:nvPr/>
          </p:nvSpPr>
          <p:spPr bwMode="auto">
            <a:xfrm>
              <a:off x="3941" y="1460"/>
              <a:ext cx="2" cy="53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35" name="Line 47"/>
            <p:cNvSpPr>
              <a:spLocks noChangeShapeType="1"/>
            </p:cNvSpPr>
            <p:nvPr/>
          </p:nvSpPr>
          <p:spPr bwMode="auto">
            <a:xfrm>
              <a:off x="3581" y="1460"/>
              <a:ext cx="2" cy="53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36" name="Line 48"/>
            <p:cNvSpPr>
              <a:spLocks noChangeShapeType="1"/>
            </p:cNvSpPr>
            <p:nvPr/>
          </p:nvSpPr>
          <p:spPr bwMode="auto">
            <a:xfrm>
              <a:off x="2771" y="1486"/>
              <a:ext cx="360" cy="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37" name="Line 49"/>
            <p:cNvSpPr>
              <a:spLocks noChangeShapeType="1"/>
            </p:cNvSpPr>
            <p:nvPr/>
          </p:nvSpPr>
          <p:spPr bwMode="auto">
            <a:xfrm>
              <a:off x="2771" y="1460"/>
              <a:ext cx="2" cy="53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38" name="Line 50"/>
            <p:cNvSpPr>
              <a:spLocks noChangeShapeType="1"/>
            </p:cNvSpPr>
            <p:nvPr/>
          </p:nvSpPr>
          <p:spPr bwMode="auto">
            <a:xfrm>
              <a:off x="3581" y="1486"/>
              <a:ext cx="360" cy="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39" name="Rectangle 51"/>
            <p:cNvSpPr>
              <a:spLocks noChangeArrowheads="1"/>
            </p:cNvSpPr>
            <p:nvPr/>
          </p:nvSpPr>
          <p:spPr bwMode="auto">
            <a:xfrm>
              <a:off x="3370" y="2256"/>
              <a:ext cx="5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800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652340" name="Line 52"/>
            <p:cNvSpPr>
              <a:spLocks noChangeShapeType="1"/>
            </p:cNvSpPr>
            <p:nvPr/>
          </p:nvSpPr>
          <p:spPr bwMode="auto">
            <a:xfrm flipH="1" flipV="1">
              <a:off x="3386" y="1341"/>
              <a:ext cx="4" cy="93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41" name="Rectangle 53"/>
            <p:cNvSpPr>
              <a:spLocks noChangeArrowheads="1"/>
            </p:cNvSpPr>
            <p:nvPr/>
          </p:nvSpPr>
          <p:spPr bwMode="auto">
            <a:xfrm>
              <a:off x="2471" y="1478"/>
              <a:ext cx="88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800" i="1">
                  <a:solidFill>
                    <a:srgbClr val="000000"/>
                  </a:solidFill>
                </a:rPr>
                <a:t>x</a:t>
              </a:r>
              <a:r>
                <a:rPr lang="en-US" sz="1800" i="1" baseline="-25000">
                  <a:solidFill>
                    <a:srgbClr val="000000"/>
                  </a:solidFill>
                </a:rPr>
                <a:t>1</a:t>
              </a:r>
              <a:endParaRPr lang="en-US" sz="1800" i="1">
                <a:solidFill>
                  <a:srgbClr val="000000"/>
                </a:solidFill>
              </a:endParaRPr>
            </a:p>
          </p:txBody>
        </p:sp>
        <p:sp>
          <p:nvSpPr>
            <p:cNvPr id="652342" name="Rectangle 54"/>
            <p:cNvSpPr>
              <a:spLocks noChangeArrowheads="1"/>
            </p:cNvSpPr>
            <p:nvPr/>
          </p:nvSpPr>
          <p:spPr bwMode="auto">
            <a:xfrm>
              <a:off x="4268" y="1478"/>
              <a:ext cx="88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800" i="1">
                  <a:solidFill>
                    <a:srgbClr val="000000"/>
                  </a:solidFill>
                </a:rPr>
                <a:t>x</a:t>
              </a:r>
              <a:r>
                <a:rPr lang="en-US" sz="1800" i="1" baseline="-25000">
                  <a:solidFill>
                    <a:srgbClr val="000000"/>
                  </a:solidFill>
                </a:rPr>
                <a:t>2</a:t>
              </a:r>
              <a:endParaRPr lang="en-US" sz="1800" i="1">
                <a:solidFill>
                  <a:srgbClr val="000000"/>
                </a:solidFill>
              </a:endParaRPr>
            </a:p>
          </p:txBody>
        </p:sp>
      </p:grpSp>
      <p:sp>
        <p:nvSpPr>
          <p:cNvPr id="652343" name="Line 55"/>
          <p:cNvSpPr>
            <a:spLocks noChangeShapeType="1"/>
          </p:cNvSpPr>
          <p:nvPr/>
        </p:nvSpPr>
        <p:spPr bwMode="auto">
          <a:xfrm>
            <a:off x="4648200" y="5041900"/>
            <a:ext cx="10763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8BE2-B99F-4E9D-9444-286F6D6DCEB8}" type="slidenum">
              <a:rPr lang="en-US"/>
              <a:pPr/>
              <a:t>23</a:t>
            </a:fld>
            <a:endParaRPr lang="en-US"/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Summary/Conclusion: Interval Management 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203325"/>
            <a:ext cx="8077200" cy="4953000"/>
          </a:xfrm>
        </p:spPr>
        <p:txBody>
          <a:bodyPr/>
          <a:lstStyle/>
          <a:p>
            <a:r>
              <a:rPr lang="en-US"/>
              <a:t>Main problem in designing structure:</a:t>
            </a:r>
          </a:p>
          <a:p>
            <a:pPr lvl="1">
              <a:lnSpc>
                <a:spcPct val="90000"/>
              </a:lnSpc>
            </a:pPr>
            <a:r>
              <a:rPr lang="en-US"/>
              <a:t>Binary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large fan-out</a:t>
            </a:r>
          </a:p>
          <a:p>
            <a:pPr>
              <a:lnSpc>
                <a:spcPct val="90000"/>
              </a:lnSpc>
            </a:pPr>
            <a:r>
              <a:rPr lang="en-US"/>
              <a:t>Large fan-out resulted in the need for</a:t>
            </a:r>
          </a:p>
          <a:p>
            <a:pPr lvl="1">
              <a:lnSpc>
                <a:spcPct val="90000"/>
              </a:lnSpc>
            </a:pPr>
            <a:r>
              <a:rPr lang="en-US"/>
              <a:t>Multislabs and multislab lists</a:t>
            </a:r>
          </a:p>
          <a:p>
            <a:pPr lvl="1">
              <a:lnSpc>
                <a:spcPct val="90000"/>
              </a:lnSpc>
            </a:pPr>
            <a:r>
              <a:rPr lang="en-US"/>
              <a:t>Underflow structure to avoid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/>
              <a:t>)-cost in each node</a:t>
            </a:r>
            <a:endParaRPr lang="en-US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US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General solution techniques</a:t>
            </a:r>
            <a:r>
              <a:rPr lang="en-US"/>
              <a:t>: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Filtering</a:t>
            </a:r>
            <a:r>
              <a:rPr lang="en-US"/>
              <a:t>: Charge part of query cost to output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Bootstrapping</a:t>
            </a:r>
            <a:r>
              <a:rPr lang="en-US"/>
              <a:t>:</a:t>
            </a:r>
          </a:p>
          <a:p>
            <a:pPr lvl="2"/>
            <a:r>
              <a:rPr lang="en-US"/>
              <a:t>Use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 baseline="30000"/>
              <a:t>2</a:t>
            </a:r>
            <a:r>
              <a:rPr lang="en-US"/>
              <a:t>) size structure in each internal node</a:t>
            </a:r>
          </a:p>
          <a:p>
            <a:pPr lvl="2"/>
            <a:r>
              <a:rPr lang="en-US"/>
              <a:t>Constructed using persistence</a:t>
            </a:r>
          </a:p>
          <a:p>
            <a:pPr lvl="2"/>
            <a:r>
              <a:rPr lang="en-US"/>
              <a:t>Dynamic using global rebuilding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Weight-balanced B-tree</a:t>
            </a:r>
            <a:r>
              <a:rPr lang="en-US"/>
              <a:t>: Split/fuse in amortized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1</a:t>
            </a:r>
            <a:r>
              <a:rPr lang="en-US"/>
              <a:t>)</a:t>
            </a:r>
          </a:p>
          <a:p>
            <a:endParaRPr lang="en-US"/>
          </a:p>
        </p:txBody>
      </p:sp>
      <p:grpSp>
        <p:nvGrpSpPr>
          <p:cNvPr id="651268" name="Group 4"/>
          <p:cNvGrpSpPr>
            <a:grpSpLocks/>
          </p:cNvGrpSpPr>
          <p:nvPr/>
        </p:nvGrpSpPr>
        <p:grpSpPr bwMode="auto">
          <a:xfrm>
            <a:off x="5711825" y="1377950"/>
            <a:ext cx="2393950" cy="1352550"/>
            <a:chOff x="3588" y="885"/>
            <a:chExt cx="1653" cy="900"/>
          </a:xfrm>
        </p:grpSpPr>
        <p:sp>
          <p:nvSpPr>
            <p:cNvPr id="651269" name="Line 5"/>
            <p:cNvSpPr>
              <a:spLocks noChangeShapeType="1"/>
            </p:cNvSpPr>
            <p:nvPr/>
          </p:nvSpPr>
          <p:spPr bwMode="auto">
            <a:xfrm flipV="1">
              <a:off x="4925" y="1052"/>
              <a:ext cx="1" cy="1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70" name="Line 6"/>
            <p:cNvSpPr>
              <a:spLocks noChangeShapeType="1"/>
            </p:cNvSpPr>
            <p:nvPr/>
          </p:nvSpPr>
          <p:spPr bwMode="auto">
            <a:xfrm>
              <a:off x="3955" y="1306"/>
              <a:ext cx="2" cy="5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71" name="Line 7"/>
            <p:cNvSpPr>
              <a:spLocks noChangeShapeType="1"/>
            </p:cNvSpPr>
            <p:nvPr/>
          </p:nvSpPr>
          <p:spPr bwMode="auto">
            <a:xfrm>
              <a:off x="4319" y="1386"/>
              <a:ext cx="2" cy="5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72" name="Line 8"/>
            <p:cNvSpPr>
              <a:spLocks noChangeShapeType="1"/>
            </p:cNvSpPr>
            <p:nvPr/>
          </p:nvSpPr>
          <p:spPr bwMode="auto">
            <a:xfrm>
              <a:off x="3588" y="1102"/>
              <a:ext cx="2" cy="5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73" name="Line 9"/>
            <p:cNvSpPr>
              <a:spLocks noChangeShapeType="1"/>
            </p:cNvSpPr>
            <p:nvPr/>
          </p:nvSpPr>
          <p:spPr bwMode="auto">
            <a:xfrm>
              <a:off x="3588" y="1205"/>
              <a:ext cx="2" cy="5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74" name="Line 10"/>
            <p:cNvSpPr>
              <a:spLocks noChangeShapeType="1"/>
            </p:cNvSpPr>
            <p:nvPr/>
          </p:nvSpPr>
          <p:spPr bwMode="auto">
            <a:xfrm>
              <a:off x="4139" y="1205"/>
              <a:ext cx="2" cy="5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75" name="Line 11"/>
            <p:cNvSpPr>
              <a:spLocks noChangeShapeType="1"/>
            </p:cNvSpPr>
            <p:nvPr/>
          </p:nvSpPr>
          <p:spPr bwMode="auto">
            <a:xfrm>
              <a:off x="5239" y="1102"/>
              <a:ext cx="2" cy="5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76" name="Line 12"/>
            <p:cNvSpPr>
              <a:spLocks noChangeShapeType="1"/>
            </p:cNvSpPr>
            <p:nvPr/>
          </p:nvSpPr>
          <p:spPr bwMode="auto">
            <a:xfrm>
              <a:off x="5056" y="1306"/>
              <a:ext cx="2" cy="5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77" name="Line 13"/>
            <p:cNvSpPr>
              <a:spLocks noChangeShapeType="1"/>
            </p:cNvSpPr>
            <p:nvPr/>
          </p:nvSpPr>
          <p:spPr bwMode="auto">
            <a:xfrm>
              <a:off x="3955" y="1333"/>
              <a:ext cx="1101" cy="1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78" name="Line 14"/>
            <p:cNvSpPr>
              <a:spLocks noChangeShapeType="1"/>
            </p:cNvSpPr>
            <p:nvPr/>
          </p:nvSpPr>
          <p:spPr bwMode="auto">
            <a:xfrm>
              <a:off x="3772" y="1386"/>
              <a:ext cx="2" cy="5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79" name="Line 15"/>
            <p:cNvSpPr>
              <a:spLocks noChangeShapeType="1"/>
            </p:cNvSpPr>
            <p:nvPr/>
          </p:nvSpPr>
          <p:spPr bwMode="auto">
            <a:xfrm flipV="1">
              <a:off x="3769" y="1413"/>
              <a:ext cx="544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80" name="Line 16"/>
            <p:cNvSpPr>
              <a:spLocks noChangeShapeType="1"/>
            </p:cNvSpPr>
            <p:nvPr/>
          </p:nvSpPr>
          <p:spPr bwMode="auto">
            <a:xfrm>
              <a:off x="5239" y="1513"/>
              <a:ext cx="2" cy="51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81" name="Line 17"/>
            <p:cNvSpPr>
              <a:spLocks noChangeShapeType="1"/>
            </p:cNvSpPr>
            <p:nvPr/>
          </p:nvSpPr>
          <p:spPr bwMode="auto">
            <a:xfrm flipH="1">
              <a:off x="4001" y="1537"/>
              <a:ext cx="1238" cy="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82" name="Line 18"/>
            <p:cNvSpPr>
              <a:spLocks noChangeShapeType="1"/>
            </p:cNvSpPr>
            <p:nvPr/>
          </p:nvSpPr>
          <p:spPr bwMode="auto">
            <a:xfrm>
              <a:off x="4001" y="1513"/>
              <a:ext cx="2" cy="51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83" name="Line 19"/>
            <p:cNvSpPr>
              <a:spLocks noChangeShapeType="1"/>
            </p:cNvSpPr>
            <p:nvPr/>
          </p:nvSpPr>
          <p:spPr bwMode="auto">
            <a:xfrm>
              <a:off x="3955" y="1614"/>
              <a:ext cx="2" cy="5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84" name="Line 20"/>
            <p:cNvSpPr>
              <a:spLocks noChangeShapeType="1"/>
            </p:cNvSpPr>
            <p:nvPr/>
          </p:nvSpPr>
          <p:spPr bwMode="auto">
            <a:xfrm>
              <a:off x="3955" y="1642"/>
              <a:ext cx="917" cy="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85" name="Line 21"/>
            <p:cNvSpPr>
              <a:spLocks noChangeShapeType="1"/>
            </p:cNvSpPr>
            <p:nvPr/>
          </p:nvSpPr>
          <p:spPr bwMode="auto">
            <a:xfrm>
              <a:off x="4872" y="1614"/>
              <a:ext cx="2" cy="5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86" name="Line 22"/>
            <p:cNvSpPr>
              <a:spLocks noChangeShapeType="1"/>
            </p:cNvSpPr>
            <p:nvPr/>
          </p:nvSpPr>
          <p:spPr bwMode="auto">
            <a:xfrm>
              <a:off x="3593" y="1127"/>
              <a:ext cx="1646" cy="1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87" name="Line 23"/>
            <p:cNvSpPr>
              <a:spLocks noChangeShapeType="1"/>
            </p:cNvSpPr>
            <p:nvPr/>
          </p:nvSpPr>
          <p:spPr bwMode="auto">
            <a:xfrm>
              <a:off x="3588" y="1231"/>
              <a:ext cx="551" cy="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88" name="Line 24"/>
            <p:cNvSpPr>
              <a:spLocks noChangeShapeType="1"/>
            </p:cNvSpPr>
            <p:nvPr/>
          </p:nvSpPr>
          <p:spPr bwMode="auto">
            <a:xfrm>
              <a:off x="4139" y="1000"/>
              <a:ext cx="2" cy="5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89" name="Line 25"/>
            <p:cNvSpPr>
              <a:spLocks noChangeShapeType="1"/>
            </p:cNvSpPr>
            <p:nvPr/>
          </p:nvSpPr>
          <p:spPr bwMode="auto">
            <a:xfrm>
              <a:off x="4964" y="1000"/>
              <a:ext cx="2" cy="5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90" name="Line 26"/>
            <p:cNvSpPr>
              <a:spLocks noChangeShapeType="1"/>
            </p:cNvSpPr>
            <p:nvPr/>
          </p:nvSpPr>
          <p:spPr bwMode="auto">
            <a:xfrm>
              <a:off x="4597" y="1000"/>
              <a:ext cx="2" cy="5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91" name="Line 27"/>
            <p:cNvSpPr>
              <a:spLocks noChangeShapeType="1"/>
            </p:cNvSpPr>
            <p:nvPr/>
          </p:nvSpPr>
          <p:spPr bwMode="auto">
            <a:xfrm>
              <a:off x="3772" y="1025"/>
              <a:ext cx="367" cy="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92" name="Line 28"/>
            <p:cNvSpPr>
              <a:spLocks noChangeShapeType="1"/>
            </p:cNvSpPr>
            <p:nvPr/>
          </p:nvSpPr>
          <p:spPr bwMode="auto">
            <a:xfrm>
              <a:off x="3772" y="1000"/>
              <a:ext cx="2" cy="5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93" name="Line 29"/>
            <p:cNvSpPr>
              <a:spLocks noChangeShapeType="1"/>
            </p:cNvSpPr>
            <p:nvPr/>
          </p:nvSpPr>
          <p:spPr bwMode="auto">
            <a:xfrm>
              <a:off x="4597" y="1025"/>
              <a:ext cx="367" cy="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294" name="Line 30"/>
            <p:cNvSpPr>
              <a:spLocks noChangeShapeType="1"/>
            </p:cNvSpPr>
            <p:nvPr/>
          </p:nvSpPr>
          <p:spPr bwMode="auto">
            <a:xfrm flipH="1" flipV="1">
              <a:off x="4398" y="885"/>
              <a:ext cx="5" cy="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E1C-4658-4136-A516-1878044ECC01}" type="slidenum">
              <a:rPr lang="en-US"/>
              <a:pPr/>
              <a:t>24</a:t>
            </a:fld>
            <a:endParaRPr lang="en-US"/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Three-Sided Range Queries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96263" cy="4953000"/>
          </a:xfrm>
        </p:spPr>
        <p:txBody>
          <a:bodyPr/>
          <a:lstStyle/>
          <a:p>
            <a:r>
              <a:rPr lang="en-US"/>
              <a:t>Interval management: “1.5 dimensional” search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More general 2d problem: </a:t>
            </a:r>
            <a:r>
              <a:rPr lang="en-US">
                <a:solidFill>
                  <a:srgbClr val="FF0000"/>
                </a:solidFill>
              </a:rPr>
              <a:t>Dynamic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3-sidede range searching</a:t>
            </a:r>
          </a:p>
          <a:p>
            <a:pPr lvl="1"/>
            <a:r>
              <a:rPr lang="en-US">
                <a:solidFill>
                  <a:schemeClr val="tx2"/>
                </a:solidFill>
              </a:rPr>
              <a:t>Maintain set of points in plane such</a:t>
            </a:r>
          </a:p>
          <a:p>
            <a:pPr lvl="1">
              <a:buFontTx/>
              <a:buNone/>
            </a:pPr>
            <a:r>
              <a:rPr lang="en-US">
                <a:solidFill>
                  <a:schemeClr val="tx2"/>
                </a:solidFill>
              </a:rPr>
              <a:t>	that given query (</a:t>
            </a:r>
            <a:r>
              <a:rPr lang="en-US" i="1"/>
              <a:t>q</a:t>
            </a:r>
            <a:r>
              <a:rPr lang="en-US" baseline="-25000"/>
              <a:t>1</a:t>
            </a:r>
            <a:r>
              <a:rPr lang="en-US"/>
              <a:t>,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i="1"/>
              <a:t>q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en-US" i="1"/>
              <a:t>q</a:t>
            </a:r>
            <a:r>
              <a:rPr lang="en-US" baseline="-25000"/>
              <a:t>3</a:t>
            </a:r>
            <a:r>
              <a:rPr lang="en-US"/>
              <a:t>), all points</a:t>
            </a:r>
          </a:p>
          <a:p>
            <a:pPr lvl="1">
              <a:buFontTx/>
              <a:buNone/>
            </a:pPr>
            <a:r>
              <a:rPr lang="en-US"/>
              <a:t>	(</a:t>
            </a:r>
            <a:r>
              <a:rPr lang="en-US" i="1"/>
              <a:t>x</a:t>
            </a:r>
            <a:r>
              <a:rPr lang="en-US"/>
              <a:t>,</a:t>
            </a:r>
            <a:r>
              <a:rPr lang="en-US" i="1"/>
              <a:t>y</a:t>
            </a:r>
            <a:r>
              <a:rPr lang="en-US"/>
              <a:t>) with </a:t>
            </a:r>
            <a:r>
              <a:rPr lang="en-US" i="1"/>
              <a:t>q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</a:t>
            </a:r>
            <a:r>
              <a:rPr lang="en-US" i="1"/>
              <a:t>x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/>
              <a:t>q</a:t>
            </a:r>
            <a:r>
              <a:rPr lang="en-US" baseline="-25000"/>
              <a:t>2</a:t>
            </a:r>
            <a:r>
              <a:rPr lang="en-US"/>
              <a:t> and </a:t>
            </a:r>
            <a:r>
              <a:rPr lang="en-US" i="1"/>
              <a:t>y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</a:t>
            </a:r>
            <a:r>
              <a:rPr lang="en-US"/>
              <a:t> </a:t>
            </a:r>
            <a:r>
              <a:rPr lang="en-US" i="1"/>
              <a:t>q</a:t>
            </a:r>
            <a:r>
              <a:rPr lang="en-US" baseline="-25000"/>
              <a:t>3</a:t>
            </a:r>
            <a:r>
              <a:rPr lang="en-US"/>
              <a:t> can</a:t>
            </a:r>
          </a:p>
          <a:p>
            <a:pPr lvl="1">
              <a:buFontTx/>
              <a:buNone/>
            </a:pPr>
            <a:r>
              <a:rPr lang="en-US"/>
              <a:t>	be found efficiently</a:t>
            </a:r>
          </a:p>
        </p:txBody>
      </p:sp>
      <p:grpSp>
        <p:nvGrpSpPr>
          <p:cNvPr id="742404" name="Group 4"/>
          <p:cNvGrpSpPr>
            <a:grpSpLocks/>
          </p:cNvGrpSpPr>
          <p:nvPr/>
        </p:nvGrpSpPr>
        <p:grpSpPr bwMode="auto">
          <a:xfrm>
            <a:off x="6088063" y="1874838"/>
            <a:ext cx="1851025" cy="1644650"/>
            <a:chOff x="3835" y="1181"/>
            <a:chExt cx="1166" cy="1036"/>
          </a:xfrm>
        </p:grpSpPr>
        <p:sp>
          <p:nvSpPr>
            <p:cNvPr id="742405" name="Rectangle 5"/>
            <p:cNvSpPr>
              <a:spLocks noChangeArrowheads="1"/>
            </p:cNvSpPr>
            <p:nvPr/>
          </p:nvSpPr>
          <p:spPr bwMode="auto">
            <a:xfrm>
              <a:off x="3851" y="1197"/>
              <a:ext cx="572" cy="49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227013" indent="-227013"/>
              <a:endParaRPr lang="da-DK" sz="1800" baseline="-25000">
                <a:solidFill>
                  <a:schemeClr val="accent2"/>
                </a:solidFill>
              </a:endParaRPr>
            </a:p>
          </p:txBody>
        </p:sp>
        <p:sp>
          <p:nvSpPr>
            <p:cNvPr id="742406" name="Line 6"/>
            <p:cNvSpPr>
              <a:spLocks noChangeShapeType="1"/>
            </p:cNvSpPr>
            <p:nvPr/>
          </p:nvSpPr>
          <p:spPr bwMode="auto">
            <a:xfrm>
              <a:off x="3852" y="1186"/>
              <a:ext cx="1" cy="10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07" name="Freeform 7"/>
            <p:cNvSpPr>
              <a:spLocks/>
            </p:cNvSpPr>
            <p:nvPr/>
          </p:nvSpPr>
          <p:spPr bwMode="auto">
            <a:xfrm>
              <a:off x="3835" y="1186"/>
              <a:ext cx="34" cy="46"/>
            </a:xfrm>
            <a:custGeom>
              <a:avLst/>
              <a:gdLst>
                <a:gd name="T0" fmla="*/ 17 w 35"/>
                <a:gd name="T1" fmla="*/ 0 h 51"/>
                <a:gd name="T2" fmla="*/ 17 w 35"/>
                <a:gd name="T3" fmla="*/ 0 h 51"/>
                <a:gd name="T4" fmla="*/ 35 w 35"/>
                <a:gd name="T5" fmla="*/ 51 h 51"/>
                <a:gd name="T6" fmla="*/ 0 w 35"/>
                <a:gd name="T7" fmla="*/ 51 h 51"/>
                <a:gd name="T8" fmla="*/ 12 w 35"/>
                <a:gd name="T9" fmla="*/ 0 h 51"/>
                <a:gd name="T10" fmla="*/ 17 w 35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1">
                  <a:moveTo>
                    <a:pt x="17" y="0"/>
                  </a:moveTo>
                  <a:lnTo>
                    <a:pt x="17" y="0"/>
                  </a:lnTo>
                  <a:lnTo>
                    <a:pt x="35" y="51"/>
                  </a:lnTo>
                  <a:lnTo>
                    <a:pt x="0" y="51"/>
                  </a:lnTo>
                  <a:lnTo>
                    <a:pt x="1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08" name="Freeform 8"/>
            <p:cNvSpPr>
              <a:spLocks/>
            </p:cNvSpPr>
            <p:nvPr/>
          </p:nvSpPr>
          <p:spPr bwMode="auto">
            <a:xfrm>
              <a:off x="4042" y="1347"/>
              <a:ext cx="12" cy="10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lnTo>
                    <a:pt x="12" y="6"/>
                  </a:lnTo>
                  <a:lnTo>
                    <a:pt x="6" y="0"/>
                  </a:lnTo>
                  <a:lnTo>
                    <a:pt x="0" y="6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09" name="Freeform 9"/>
            <p:cNvSpPr>
              <a:spLocks/>
            </p:cNvSpPr>
            <p:nvPr/>
          </p:nvSpPr>
          <p:spPr bwMode="auto">
            <a:xfrm>
              <a:off x="4334" y="1585"/>
              <a:ext cx="11" cy="10"/>
            </a:xfrm>
            <a:custGeom>
              <a:avLst/>
              <a:gdLst>
                <a:gd name="T0" fmla="*/ 5 w 11"/>
                <a:gd name="T1" fmla="*/ 11 h 11"/>
                <a:gd name="T2" fmla="*/ 11 w 11"/>
                <a:gd name="T3" fmla="*/ 6 h 11"/>
                <a:gd name="T4" fmla="*/ 5 w 11"/>
                <a:gd name="T5" fmla="*/ 0 h 11"/>
                <a:gd name="T6" fmla="*/ 0 w 11"/>
                <a:gd name="T7" fmla="*/ 6 h 11"/>
                <a:gd name="T8" fmla="*/ 5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lnTo>
                    <a:pt x="11" y="6"/>
                  </a:lnTo>
                  <a:lnTo>
                    <a:pt x="5" y="0"/>
                  </a:lnTo>
                  <a:lnTo>
                    <a:pt x="0" y="6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10" name="Freeform 10"/>
            <p:cNvSpPr>
              <a:spLocks/>
            </p:cNvSpPr>
            <p:nvPr/>
          </p:nvSpPr>
          <p:spPr bwMode="auto">
            <a:xfrm>
              <a:off x="4020" y="1647"/>
              <a:ext cx="12" cy="11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lnTo>
                    <a:pt x="12" y="6"/>
                  </a:lnTo>
                  <a:lnTo>
                    <a:pt x="6" y="0"/>
                  </a:lnTo>
                  <a:lnTo>
                    <a:pt x="0" y="6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11" name="Freeform 11"/>
            <p:cNvSpPr>
              <a:spLocks/>
            </p:cNvSpPr>
            <p:nvPr/>
          </p:nvSpPr>
          <p:spPr bwMode="auto">
            <a:xfrm>
              <a:off x="4009" y="1730"/>
              <a:ext cx="11" cy="11"/>
            </a:xfrm>
            <a:custGeom>
              <a:avLst/>
              <a:gdLst>
                <a:gd name="T0" fmla="*/ 5 w 11"/>
                <a:gd name="T1" fmla="*/ 12 h 12"/>
                <a:gd name="T2" fmla="*/ 11 w 11"/>
                <a:gd name="T3" fmla="*/ 6 h 12"/>
                <a:gd name="T4" fmla="*/ 5 w 11"/>
                <a:gd name="T5" fmla="*/ 0 h 12"/>
                <a:gd name="T6" fmla="*/ 0 w 11"/>
                <a:gd name="T7" fmla="*/ 6 h 12"/>
                <a:gd name="T8" fmla="*/ 5 w 11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5" y="12"/>
                  </a:moveTo>
                  <a:lnTo>
                    <a:pt x="11" y="6"/>
                  </a:lnTo>
                  <a:lnTo>
                    <a:pt x="5" y="0"/>
                  </a:lnTo>
                  <a:lnTo>
                    <a:pt x="0" y="6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12" name="Freeform 12"/>
            <p:cNvSpPr>
              <a:spLocks/>
            </p:cNvSpPr>
            <p:nvPr/>
          </p:nvSpPr>
          <p:spPr bwMode="auto">
            <a:xfrm>
              <a:off x="4233" y="1429"/>
              <a:ext cx="12" cy="11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lnTo>
                    <a:pt x="12" y="6"/>
                  </a:lnTo>
                  <a:lnTo>
                    <a:pt x="6" y="0"/>
                  </a:lnTo>
                  <a:lnTo>
                    <a:pt x="0" y="6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13" name="Freeform 13"/>
            <p:cNvSpPr>
              <a:spLocks/>
            </p:cNvSpPr>
            <p:nvPr/>
          </p:nvSpPr>
          <p:spPr bwMode="auto">
            <a:xfrm>
              <a:off x="4581" y="1295"/>
              <a:ext cx="11" cy="10"/>
            </a:xfrm>
            <a:custGeom>
              <a:avLst/>
              <a:gdLst>
                <a:gd name="T0" fmla="*/ 6 w 12"/>
                <a:gd name="T1" fmla="*/ 11 h 11"/>
                <a:gd name="T2" fmla="*/ 12 w 12"/>
                <a:gd name="T3" fmla="*/ 5 h 11"/>
                <a:gd name="T4" fmla="*/ 6 w 12"/>
                <a:gd name="T5" fmla="*/ 0 h 11"/>
                <a:gd name="T6" fmla="*/ 0 w 12"/>
                <a:gd name="T7" fmla="*/ 5 h 11"/>
                <a:gd name="T8" fmla="*/ 6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lnTo>
                    <a:pt x="12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14" name="Freeform 14"/>
            <p:cNvSpPr>
              <a:spLocks/>
            </p:cNvSpPr>
            <p:nvPr/>
          </p:nvSpPr>
          <p:spPr bwMode="auto">
            <a:xfrm>
              <a:off x="4222" y="1751"/>
              <a:ext cx="11" cy="11"/>
            </a:xfrm>
            <a:custGeom>
              <a:avLst/>
              <a:gdLst>
                <a:gd name="T0" fmla="*/ 5 w 11"/>
                <a:gd name="T1" fmla="*/ 12 h 12"/>
                <a:gd name="T2" fmla="*/ 11 w 11"/>
                <a:gd name="T3" fmla="*/ 6 h 12"/>
                <a:gd name="T4" fmla="*/ 5 w 11"/>
                <a:gd name="T5" fmla="*/ 0 h 12"/>
                <a:gd name="T6" fmla="*/ 0 w 11"/>
                <a:gd name="T7" fmla="*/ 6 h 12"/>
                <a:gd name="T8" fmla="*/ 5 w 11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5" y="12"/>
                  </a:moveTo>
                  <a:lnTo>
                    <a:pt x="11" y="6"/>
                  </a:lnTo>
                  <a:lnTo>
                    <a:pt x="5" y="0"/>
                  </a:lnTo>
                  <a:lnTo>
                    <a:pt x="0" y="6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15" name="Freeform 15"/>
            <p:cNvSpPr>
              <a:spLocks/>
            </p:cNvSpPr>
            <p:nvPr/>
          </p:nvSpPr>
          <p:spPr bwMode="auto">
            <a:xfrm>
              <a:off x="4424" y="1689"/>
              <a:ext cx="11" cy="10"/>
            </a:xfrm>
            <a:custGeom>
              <a:avLst/>
              <a:gdLst>
                <a:gd name="T0" fmla="*/ 6 w 11"/>
                <a:gd name="T1" fmla="*/ 12 h 12"/>
                <a:gd name="T2" fmla="*/ 11 w 11"/>
                <a:gd name="T3" fmla="*/ 6 h 12"/>
                <a:gd name="T4" fmla="*/ 6 w 11"/>
                <a:gd name="T5" fmla="*/ 0 h 12"/>
                <a:gd name="T6" fmla="*/ 0 w 11"/>
                <a:gd name="T7" fmla="*/ 6 h 12"/>
                <a:gd name="T8" fmla="*/ 6 w 11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lnTo>
                    <a:pt x="11" y="6"/>
                  </a:lnTo>
                  <a:lnTo>
                    <a:pt x="6" y="0"/>
                  </a:lnTo>
                  <a:lnTo>
                    <a:pt x="0" y="6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16" name="Freeform 16"/>
            <p:cNvSpPr>
              <a:spLocks/>
            </p:cNvSpPr>
            <p:nvPr/>
          </p:nvSpPr>
          <p:spPr bwMode="auto">
            <a:xfrm>
              <a:off x="4109" y="1875"/>
              <a:ext cx="12" cy="11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lnTo>
                    <a:pt x="12" y="6"/>
                  </a:lnTo>
                  <a:lnTo>
                    <a:pt x="6" y="0"/>
                  </a:lnTo>
                  <a:lnTo>
                    <a:pt x="0" y="6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17" name="Line 17"/>
            <p:cNvSpPr>
              <a:spLocks noChangeShapeType="1"/>
            </p:cNvSpPr>
            <p:nvPr/>
          </p:nvSpPr>
          <p:spPr bwMode="auto">
            <a:xfrm>
              <a:off x="3857" y="1196"/>
              <a:ext cx="762" cy="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18" name="Line 18"/>
            <p:cNvSpPr>
              <a:spLocks noChangeShapeType="1"/>
            </p:cNvSpPr>
            <p:nvPr/>
          </p:nvSpPr>
          <p:spPr bwMode="auto">
            <a:xfrm>
              <a:off x="3847" y="2202"/>
              <a:ext cx="11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19" name="Freeform 19"/>
            <p:cNvSpPr>
              <a:spLocks/>
            </p:cNvSpPr>
            <p:nvPr/>
          </p:nvSpPr>
          <p:spPr bwMode="auto">
            <a:xfrm>
              <a:off x="4950" y="2186"/>
              <a:ext cx="51" cy="31"/>
            </a:xfrm>
            <a:custGeom>
              <a:avLst/>
              <a:gdLst>
                <a:gd name="T0" fmla="*/ 52 w 52"/>
                <a:gd name="T1" fmla="*/ 17 h 34"/>
                <a:gd name="T2" fmla="*/ 52 w 52"/>
                <a:gd name="T3" fmla="*/ 17 h 34"/>
                <a:gd name="T4" fmla="*/ 0 w 52"/>
                <a:gd name="T5" fmla="*/ 34 h 34"/>
                <a:gd name="T6" fmla="*/ 0 w 52"/>
                <a:gd name="T7" fmla="*/ 0 h 34"/>
                <a:gd name="T8" fmla="*/ 52 w 52"/>
                <a:gd name="T9" fmla="*/ 11 h 34"/>
                <a:gd name="T10" fmla="*/ 52 w 52"/>
                <a:gd name="T11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34">
                  <a:moveTo>
                    <a:pt x="52" y="17"/>
                  </a:moveTo>
                  <a:lnTo>
                    <a:pt x="52" y="17"/>
                  </a:lnTo>
                  <a:lnTo>
                    <a:pt x="0" y="34"/>
                  </a:lnTo>
                  <a:lnTo>
                    <a:pt x="0" y="0"/>
                  </a:lnTo>
                  <a:lnTo>
                    <a:pt x="52" y="11"/>
                  </a:lnTo>
                  <a:lnTo>
                    <a:pt x="52" y="17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20" name="Rectangle 20"/>
            <p:cNvSpPr>
              <a:spLocks noChangeArrowheads="1"/>
            </p:cNvSpPr>
            <p:nvPr/>
          </p:nvSpPr>
          <p:spPr bwMode="auto">
            <a:xfrm>
              <a:off x="4399" y="1689"/>
              <a:ext cx="2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800" i="1">
                  <a:solidFill>
                    <a:srgbClr val="000000"/>
                  </a:solidFill>
                </a:rPr>
                <a:t>(x,x)</a:t>
              </a:r>
              <a:endParaRPr lang="en-US" sz="1800" baseline="-25000"/>
            </a:p>
          </p:txBody>
        </p:sp>
        <p:sp>
          <p:nvSpPr>
            <p:cNvPr id="742421" name="Line 21"/>
            <p:cNvSpPr>
              <a:spLocks noChangeShapeType="1"/>
            </p:cNvSpPr>
            <p:nvPr/>
          </p:nvSpPr>
          <p:spPr bwMode="auto">
            <a:xfrm flipV="1">
              <a:off x="3847" y="1196"/>
              <a:ext cx="1154" cy="10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22" name="Rectangle 22"/>
            <p:cNvSpPr>
              <a:spLocks noChangeArrowheads="1"/>
            </p:cNvSpPr>
            <p:nvPr/>
          </p:nvSpPr>
          <p:spPr bwMode="auto">
            <a:xfrm>
              <a:off x="3925" y="1181"/>
              <a:ext cx="3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800" i="1">
                  <a:solidFill>
                    <a:srgbClr val="000000"/>
                  </a:solidFill>
                </a:rPr>
                <a:t>(x</a:t>
              </a:r>
              <a:r>
                <a:rPr lang="en-US" sz="1800" i="1" baseline="-25000">
                  <a:solidFill>
                    <a:srgbClr val="000000"/>
                  </a:solidFill>
                </a:rPr>
                <a:t>1</a:t>
              </a:r>
              <a:r>
                <a:rPr lang="en-US" sz="1800" i="1">
                  <a:solidFill>
                    <a:srgbClr val="000000"/>
                  </a:solidFill>
                </a:rPr>
                <a:t>,x</a:t>
              </a:r>
              <a:r>
                <a:rPr lang="en-US" sz="1800" i="1" baseline="-25000">
                  <a:solidFill>
                    <a:srgbClr val="000000"/>
                  </a:solidFill>
                </a:rPr>
                <a:t>2</a:t>
              </a:r>
              <a:r>
                <a:rPr lang="en-US" sz="1800" i="1">
                  <a:solidFill>
                    <a:srgbClr val="000000"/>
                  </a:solidFill>
                </a:rPr>
                <a:t>)</a:t>
              </a:r>
            </a:p>
          </p:txBody>
        </p:sp>
      </p:grpSp>
      <p:grpSp>
        <p:nvGrpSpPr>
          <p:cNvPr id="742423" name="Group 23"/>
          <p:cNvGrpSpPr>
            <a:grpSpLocks/>
          </p:cNvGrpSpPr>
          <p:nvPr/>
        </p:nvGrpSpPr>
        <p:grpSpPr bwMode="auto">
          <a:xfrm>
            <a:off x="1277938" y="1879600"/>
            <a:ext cx="3219450" cy="1727200"/>
            <a:chOff x="2463" y="1341"/>
            <a:chExt cx="1901" cy="1088"/>
          </a:xfrm>
        </p:grpSpPr>
        <p:sp>
          <p:nvSpPr>
            <p:cNvPr id="742424" name="Line 24"/>
            <p:cNvSpPr>
              <a:spLocks noChangeShapeType="1"/>
            </p:cNvSpPr>
            <p:nvPr/>
          </p:nvSpPr>
          <p:spPr bwMode="auto">
            <a:xfrm flipV="1">
              <a:off x="3903" y="1514"/>
              <a:ext cx="1" cy="1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25" name="Line 25"/>
            <p:cNvSpPr>
              <a:spLocks noChangeShapeType="1"/>
            </p:cNvSpPr>
            <p:nvPr/>
          </p:nvSpPr>
          <p:spPr bwMode="auto">
            <a:xfrm>
              <a:off x="2951" y="1777"/>
              <a:ext cx="2" cy="54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26" name="Line 26"/>
            <p:cNvSpPr>
              <a:spLocks noChangeShapeType="1"/>
            </p:cNvSpPr>
            <p:nvPr/>
          </p:nvSpPr>
          <p:spPr bwMode="auto">
            <a:xfrm>
              <a:off x="3308" y="1860"/>
              <a:ext cx="2" cy="53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27" name="Line 27"/>
            <p:cNvSpPr>
              <a:spLocks noChangeShapeType="1"/>
            </p:cNvSpPr>
            <p:nvPr/>
          </p:nvSpPr>
          <p:spPr bwMode="auto">
            <a:xfrm>
              <a:off x="2591" y="1566"/>
              <a:ext cx="2" cy="5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28" name="Line 28"/>
            <p:cNvSpPr>
              <a:spLocks noChangeShapeType="1"/>
            </p:cNvSpPr>
            <p:nvPr/>
          </p:nvSpPr>
          <p:spPr bwMode="auto">
            <a:xfrm>
              <a:off x="2591" y="1672"/>
              <a:ext cx="2" cy="5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29" name="Line 29"/>
            <p:cNvSpPr>
              <a:spLocks noChangeShapeType="1"/>
            </p:cNvSpPr>
            <p:nvPr/>
          </p:nvSpPr>
          <p:spPr bwMode="auto">
            <a:xfrm>
              <a:off x="3131" y="1672"/>
              <a:ext cx="2" cy="5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30" name="Line 30"/>
            <p:cNvSpPr>
              <a:spLocks noChangeShapeType="1"/>
            </p:cNvSpPr>
            <p:nvPr/>
          </p:nvSpPr>
          <p:spPr bwMode="auto">
            <a:xfrm>
              <a:off x="4211" y="1566"/>
              <a:ext cx="2" cy="5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31" name="Line 31"/>
            <p:cNvSpPr>
              <a:spLocks noChangeShapeType="1"/>
            </p:cNvSpPr>
            <p:nvPr/>
          </p:nvSpPr>
          <p:spPr bwMode="auto">
            <a:xfrm>
              <a:off x="4031" y="1777"/>
              <a:ext cx="2" cy="54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32" name="Line 32"/>
            <p:cNvSpPr>
              <a:spLocks noChangeShapeType="1"/>
            </p:cNvSpPr>
            <p:nvPr/>
          </p:nvSpPr>
          <p:spPr bwMode="auto">
            <a:xfrm>
              <a:off x="2951" y="1805"/>
              <a:ext cx="1080" cy="1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33" name="Line 33"/>
            <p:cNvSpPr>
              <a:spLocks noChangeShapeType="1"/>
            </p:cNvSpPr>
            <p:nvPr/>
          </p:nvSpPr>
          <p:spPr bwMode="auto">
            <a:xfrm>
              <a:off x="2771" y="1860"/>
              <a:ext cx="2" cy="53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34" name="Line 34"/>
            <p:cNvSpPr>
              <a:spLocks noChangeShapeType="1"/>
            </p:cNvSpPr>
            <p:nvPr/>
          </p:nvSpPr>
          <p:spPr bwMode="auto">
            <a:xfrm flipV="1">
              <a:off x="2768" y="1887"/>
              <a:ext cx="534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35" name="Line 35"/>
            <p:cNvSpPr>
              <a:spLocks noChangeShapeType="1"/>
            </p:cNvSpPr>
            <p:nvPr/>
          </p:nvSpPr>
          <p:spPr bwMode="auto">
            <a:xfrm>
              <a:off x="4211" y="1991"/>
              <a:ext cx="2" cy="5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36" name="Line 36"/>
            <p:cNvSpPr>
              <a:spLocks noChangeShapeType="1"/>
            </p:cNvSpPr>
            <p:nvPr/>
          </p:nvSpPr>
          <p:spPr bwMode="auto">
            <a:xfrm flipH="1">
              <a:off x="2996" y="2016"/>
              <a:ext cx="1215" cy="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37" name="Line 37"/>
            <p:cNvSpPr>
              <a:spLocks noChangeShapeType="1"/>
            </p:cNvSpPr>
            <p:nvPr/>
          </p:nvSpPr>
          <p:spPr bwMode="auto">
            <a:xfrm>
              <a:off x="2996" y="1991"/>
              <a:ext cx="2" cy="5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38" name="Line 38"/>
            <p:cNvSpPr>
              <a:spLocks noChangeShapeType="1"/>
            </p:cNvSpPr>
            <p:nvPr/>
          </p:nvSpPr>
          <p:spPr bwMode="auto">
            <a:xfrm>
              <a:off x="2951" y="2096"/>
              <a:ext cx="2" cy="5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39" name="Line 39"/>
            <p:cNvSpPr>
              <a:spLocks noChangeShapeType="1"/>
            </p:cNvSpPr>
            <p:nvPr/>
          </p:nvSpPr>
          <p:spPr bwMode="auto">
            <a:xfrm>
              <a:off x="2951" y="2124"/>
              <a:ext cx="900" cy="1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40" name="Line 40"/>
            <p:cNvSpPr>
              <a:spLocks noChangeShapeType="1"/>
            </p:cNvSpPr>
            <p:nvPr/>
          </p:nvSpPr>
          <p:spPr bwMode="auto">
            <a:xfrm>
              <a:off x="3851" y="2096"/>
              <a:ext cx="2" cy="5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41" name="Line 41"/>
            <p:cNvSpPr>
              <a:spLocks noChangeShapeType="1"/>
            </p:cNvSpPr>
            <p:nvPr/>
          </p:nvSpPr>
          <p:spPr bwMode="auto">
            <a:xfrm>
              <a:off x="2595" y="1591"/>
              <a:ext cx="1616" cy="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42" name="Line 42"/>
            <p:cNvSpPr>
              <a:spLocks noChangeShapeType="1"/>
            </p:cNvSpPr>
            <p:nvPr/>
          </p:nvSpPr>
          <p:spPr bwMode="auto">
            <a:xfrm>
              <a:off x="2591" y="1699"/>
              <a:ext cx="540" cy="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43" name="Line 43"/>
            <p:cNvSpPr>
              <a:spLocks noChangeShapeType="1"/>
            </p:cNvSpPr>
            <p:nvPr/>
          </p:nvSpPr>
          <p:spPr bwMode="auto">
            <a:xfrm>
              <a:off x="3131" y="1460"/>
              <a:ext cx="2" cy="53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44" name="Line 44"/>
            <p:cNvSpPr>
              <a:spLocks noChangeShapeType="1"/>
            </p:cNvSpPr>
            <p:nvPr/>
          </p:nvSpPr>
          <p:spPr bwMode="auto">
            <a:xfrm>
              <a:off x="3941" y="1460"/>
              <a:ext cx="2" cy="53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45" name="Line 45"/>
            <p:cNvSpPr>
              <a:spLocks noChangeShapeType="1"/>
            </p:cNvSpPr>
            <p:nvPr/>
          </p:nvSpPr>
          <p:spPr bwMode="auto">
            <a:xfrm>
              <a:off x="3581" y="1460"/>
              <a:ext cx="2" cy="53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46" name="Line 46"/>
            <p:cNvSpPr>
              <a:spLocks noChangeShapeType="1"/>
            </p:cNvSpPr>
            <p:nvPr/>
          </p:nvSpPr>
          <p:spPr bwMode="auto">
            <a:xfrm>
              <a:off x="2771" y="1486"/>
              <a:ext cx="360" cy="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47" name="Line 47"/>
            <p:cNvSpPr>
              <a:spLocks noChangeShapeType="1"/>
            </p:cNvSpPr>
            <p:nvPr/>
          </p:nvSpPr>
          <p:spPr bwMode="auto">
            <a:xfrm>
              <a:off x="2771" y="1460"/>
              <a:ext cx="2" cy="53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48" name="Line 48"/>
            <p:cNvSpPr>
              <a:spLocks noChangeShapeType="1"/>
            </p:cNvSpPr>
            <p:nvPr/>
          </p:nvSpPr>
          <p:spPr bwMode="auto">
            <a:xfrm>
              <a:off x="3581" y="1486"/>
              <a:ext cx="360" cy="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49" name="Rectangle 49"/>
            <p:cNvSpPr>
              <a:spLocks noChangeArrowheads="1"/>
            </p:cNvSpPr>
            <p:nvPr/>
          </p:nvSpPr>
          <p:spPr bwMode="auto">
            <a:xfrm>
              <a:off x="3365" y="2256"/>
              <a:ext cx="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800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742450" name="Line 50"/>
            <p:cNvSpPr>
              <a:spLocks noChangeShapeType="1"/>
            </p:cNvSpPr>
            <p:nvPr/>
          </p:nvSpPr>
          <p:spPr bwMode="auto">
            <a:xfrm flipH="1" flipV="1">
              <a:off x="3386" y="1341"/>
              <a:ext cx="4" cy="93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51" name="Rectangle 51"/>
            <p:cNvSpPr>
              <a:spLocks noChangeArrowheads="1"/>
            </p:cNvSpPr>
            <p:nvPr/>
          </p:nvSpPr>
          <p:spPr bwMode="auto">
            <a:xfrm>
              <a:off x="2463" y="1479"/>
              <a:ext cx="1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800" i="1">
                  <a:solidFill>
                    <a:srgbClr val="000000"/>
                  </a:solidFill>
                </a:rPr>
                <a:t>x</a:t>
              </a:r>
              <a:r>
                <a:rPr lang="en-US" sz="1800" i="1" baseline="-25000">
                  <a:solidFill>
                    <a:srgbClr val="000000"/>
                  </a:solidFill>
                </a:rPr>
                <a:t>1</a:t>
              </a:r>
              <a:endParaRPr lang="en-US" sz="1800" i="1">
                <a:solidFill>
                  <a:srgbClr val="000000"/>
                </a:solidFill>
              </a:endParaRPr>
            </a:p>
          </p:txBody>
        </p:sp>
        <p:sp>
          <p:nvSpPr>
            <p:cNvPr id="742452" name="Rectangle 52"/>
            <p:cNvSpPr>
              <a:spLocks noChangeArrowheads="1"/>
            </p:cNvSpPr>
            <p:nvPr/>
          </p:nvSpPr>
          <p:spPr bwMode="auto">
            <a:xfrm>
              <a:off x="4259" y="1479"/>
              <a:ext cx="1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800" i="1">
                  <a:solidFill>
                    <a:srgbClr val="000000"/>
                  </a:solidFill>
                </a:rPr>
                <a:t>x</a:t>
              </a:r>
              <a:r>
                <a:rPr lang="en-US" sz="1800" i="1" baseline="-25000">
                  <a:solidFill>
                    <a:srgbClr val="000000"/>
                  </a:solidFill>
                </a:rPr>
                <a:t>2</a:t>
              </a:r>
              <a:endParaRPr lang="en-US" sz="1800" i="1">
                <a:solidFill>
                  <a:srgbClr val="000000"/>
                </a:solidFill>
              </a:endParaRPr>
            </a:p>
          </p:txBody>
        </p:sp>
      </p:grpSp>
      <p:sp>
        <p:nvSpPr>
          <p:cNvPr id="742453" name="Line 53"/>
          <p:cNvSpPr>
            <a:spLocks noChangeShapeType="1"/>
          </p:cNvSpPr>
          <p:nvPr/>
        </p:nvSpPr>
        <p:spPr bwMode="auto">
          <a:xfrm>
            <a:off x="4722813" y="2654300"/>
            <a:ext cx="9096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2454" name="Group 54"/>
          <p:cNvGrpSpPr>
            <a:grpSpLocks/>
          </p:cNvGrpSpPr>
          <p:nvPr/>
        </p:nvGrpSpPr>
        <p:grpSpPr bwMode="auto">
          <a:xfrm>
            <a:off x="5910263" y="4310063"/>
            <a:ext cx="2046287" cy="1828800"/>
            <a:chOff x="3723" y="2715"/>
            <a:chExt cx="1289" cy="1152"/>
          </a:xfrm>
        </p:grpSpPr>
        <p:sp>
          <p:nvSpPr>
            <p:cNvPr id="742455" name="Rectangle 55"/>
            <p:cNvSpPr>
              <a:spLocks noChangeArrowheads="1"/>
            </p:cNvSpPr>
            <p:nvPr/>
          </p:nvSpPr>
          <p:spPr bwMode="auto">
            <a:xfrm>
              <a:off x="4170" y="2746"/>
              <a:ext cx="505" cy="56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56" name="Line 56"/>
            <p:cNvSpPr>
              <a:spLocks noChangeShapeType="1"/>
            </p:cNvSpPr>
            <p:nvPr/>
          </p:nvSpPr>
          <p:spPr bwMode="auto">
            <a:xfrm>
              <a:off x="3862" y="2715"/>
              <a:ext cx="1" cy="10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57" name="Freeform 57"/>
            <p:cNvSpPr>
              <a:spLocks/>
            </p:cNvSpPr>
            <p:nvPr/>
          </p:nvSpPr>
          <p:spPr bwMode="auto">
            <a:xfrm>
              <a:off x="3845" y="2715"/>
              <a:ext cx="33" cy="47"/>
            </a:xfrm>
            <a:custGeom>
              <a:avLst/>
              <a:gdLst>
                <a:gd name="T0" fmla="*/ 16 w 32"/>
                <a:gd name="T1" fmla="*/ 0 h 41"/>
                <a:gd name="T2" fmla="*/ 16 w 32"/>
                <a:gd name="T3" fmla="*/ 0 h 41"/>
                <a:gd name="T4" fmla="*/ 32 w 32"/>
                <a:gd name="T5" fmla="*/ 41 h 41"/>
                <a:gd name="T6" fmla="*/ 0 w 32"/>
                <a:gd name="T7" fmla="*/ 41 h 41"/>
                <a:gd name="T8" fmla="*/ 10 w 32"/>
                <a:gd name="T9" fmla="*/ 0 h 41"/>
                <a:gd name="T10" fmla="*/ 16 w 3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1">
                  <a:moveTo>
                    <a:pt x="16" y="0"/>
                  </a:moveTo>
                  <a:lnTo>
                    <a:pt x="16" y="0"/>
                  </a:lnTo>
                  <a:lnTo>
                    <a:pt x="32" y="41"/>
                  </a:lnTo>
                  <a:lnTo>
                    <a:pt x="0" y="41"/>
                  </a:lnTo>
                  <a:lnTo>
                    <a:pt x="1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58" name="Freeform 58"/>
            <p:cNvSpPr>
              <a:spLocks/>
            </p:cNvSpPr>
            <p:nvPr/>
          </p:nvSpPr>
          <p:spPr bwMode="auto">
            <a:xfrm>
              <a:off x="4053" y="2867"/>
              <a:ext cx="10" cy="11"/>
            </a:xfrm>
            <a:custGeom>
              <a:avLst/>
              <a:gdLst>
                <a:gd name="T0" fmla="*/ 5 w 10"/>
                <a:gd name="T1" fmla="*/ 9 h 9"/>
                <a:gd name="T2" fmla="*/ 10 w 10"/>
                <a:gd name="T3" fmla="*/ 5 h 9"/>
                <a:gd name="T4" fmla="*/ 5 w 10"/>
                <a:gd name="T5" fmla="*/ 0 h 9"/>
                <a:gd name="T6" fmla="*/ 0 w 10"/>
                <a:gd name="T7" fmla="*/ 5 h 9"/>
                <a:gd name="T8" fmla="*/ 5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lnTo>
                    <a:pt x="10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59" name="Freeform 59"/>
            <p:cNvSpPr>
              <a:spLocks/>
            </p:cNvSpPr>
            <p:nvPr/>
          </p:nvSpPr>
          <p:spPr bwMode="auto">
            <a:xfrm>
              <a:off x="4344" y="3109"/>
              <a:ext cx="11" cy="11"/>
            </a:xfrm>
            <a:custGeom>
              <a:avLst/>
              <a:gdLst>
                <a:gd name="T0" fmla="*/ 6 w 11"/>
                <a:gd name="T1" fmla="*/ 10 h 10"/>
                <a:gd name="T2" fmla="*/ 11 w 11"/>
                <a:gd name="T3" fmla="*/ 5 h 10"/>
                <a:gd name="T4" fmla="*/ 6 w 11"/>
                <a:gd name="T5" fmla="*/ 0 h 10"/>
                <a:gd name="T6" fmla="*/ 0 w 11"/>
                <a:gd name="T7" fmla="*/ 5 h 10"/>
                <a:gd name="T8" fmla="*/ 6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lnTo>
                    <a:pt x="11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FF0000"/>
            </a:solidFill>
            <a:ln w="127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60" name="Freeform 60"/>
            <p:cNvSpPr>
              <a:spLocks/>
            </p:cNvSpPr>
            <p:nvPr/>
          </p:nvSpPr>
          <p:spPr bwMode="auto">
            <a:xfrm>
              <a:off x="4344" y="3172"/>
              <a:ext cx="11" cy="11"/>
            </a:xfrm>
            <a:custGeom>
              <a:avLst/>
              <a:gdLst>
                <a:gd name="T0" fmla="*/ 6 w 11"/>
                <a:gd name="T1" fmla="*/ 10 h 10"/>
                <a:gd name="T2" fmla="*/ 11 w 11"/>
                <a:gd name="T3" fmla="*/ 5 h 10"/>
                <a:gd name="T4" fmla="*/ 6 w 11"/>
                <a:gd name="T5" fmla="*/ 0 h 10"/>
                <a:gd name="T6" fmla="*/ 0 w 11"/>
                <a:gd name="T7" fmla="*/ 5 h 10"/>
                <a:gd name="T8" fmla="*/ 6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lnTo>
                    <a:pt x="11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FF0000"/>
            </a:solidFill>
            <a:ln w="127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61" name="Freeform 61"/>
            <p:cNvSpPr>
              <a:spLocks/>
            </p:cNvSpPr>
            <p:nvPr/>
          </p:nvSpPr>
          <p:spPr bwMode="auto">
            <a:xfrm>
              <a:off x="4030" y="3172"/>
              <a:ext cx="11" cy="11"/>
            </a:xfrm>
            <a:custGeom>
              <a:avLst/>
              <a:gdLst>
                <a:gd name="T0" fmla="*/ 5 w 11"/>
                <a:gd name="T1" fmla="*/ 10 h 10"/>
                <a:gd name="T2" fmla="*/ 11 w 11"/>
                <a:gd name="T3" fmla="*/ 5 h 10"/>
                <a:gd name="T4" fmla="*/ 5 w 11"/>
                <a:gd name="T5" fmla="*/ 0 h 10"/>
                <a:gd name="T6" fmla="*/ 0 w 11"/>
                <a:gd name="T7" fmla="*/ 5 h 10"/>
                <a:gd name="T8" fmla="*/ 5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lnTo>
                    <a:pt x="11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62" name="Freeform 62"/>
            <p:cNvSpPr>
              <a:spLocks/>
            </p:cNvSpPr>
            <p:nvPr/>
          </p:nvSpPr>
          <p:spPr bwMode="auto">
            <a:xfrm>
              <a:off x="4816" y="3172"/>
              <a:ext cx="11" cy="11"/>
            </a:xfrm>
            <a:custGeom>
              <a:avLst/>
              <a:gdLst>
                <a:gd name="T0" fmla="*/ 6 w 11"/>
                <a:gd name="T1" fmla="*/ 10 h 10"/>
                <a:gd name="T2" fmla="*/ 11 w 11"/>
                <a:gd name="T3" fmla="*/ 5 h 10"/>
                <a:gd name="T4" fmla="*/ 6 w 11"/>
                <a:gd name="T5" fmla="*/ 0 h 10"/>
                <a:gd name="T6" fmla="*/ 0 w 11"/>
                <a:gd name="T7" fmla="*/ 5 h 10"/>
                <a:gd name="T8" fmla="*/ 6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lnTo>
                    <a:pt x="11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63" name="Freeform 63"/>
            <p:cNvSpPr>
              <a:spLocks/>
            </p:cNvSpPr>
            <p:nvPr/>
          </p:nvSpPr>
          <p:spPr bwMode="auto">
            <a:xfrm>
              <a:off x="4816" y="3498"/>
              <a:ext cx="11" cy="10"/>
            </a:xfrm>
            <a:custGeom>
              <a:avLst/>
              <a:gdLst>
                <a:gd name="T0" fmla="*/ 6 w 11"/>
                <a:gd name="T1" fmla="*/ 9 h 9"/>
                <a:gd name="T2" fmla="*/ 11 w 11"/>
                <a:gd name="T3" fmla="*/ 5 h 9"/>
                <a:gd name="T4" fmla="*/ 6 w 11"/>
                <a:gd name="T5" fmla="*/ 0 h 9"/>
                <a:gd name="T6" fmla="*/ 0 w 11"/>
                <a:gd name="T7" fmla="*/ 5 h 9"/>
                <a:gd name="T8" fmla="*/ 6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lnTo>
                    <a:pt x="11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64" name="Freeform 64"/>
            <p:cNvSpPr>
              <a:spLocks/>
            </p:cNvSpPr>
            <p:nvPr/>
          </p:nvSpPr>
          <p:spPr bwMode="auto">
            <a:xfrm>
              <a:off x="4682" y="3498"/>
              <a:ext cx="10" cy="10"/>
            </a:xfrm>
            <a:custGeom>
              <a:avLst/>
              <a:gdLst>
                <a:gd name="T0" fmla="*/ 5 w 10"/>
                <a:gd name="T1" fmla="*/ 9 h 9"/>
                <a:gd name="T2" fmla="*/ 10 w 10"/>
                <a:gd name="T3" fmla="*/ 5 h 9"/>
                <a:gd name="T4" fmla="*/ 5 w 10"/>
                <a:gd name="T5" fmla="*/ 0 h 9"/>
                <a:gd name="T6" fmla="*/ 0 w 10"/>
                <a:gd name="T7" fmla="*/ 5 h 9"/>
                <a:gd name="T8" fmla="*/ 5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lnTo>
                    <a:pt x="10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65" name="Freeform 65"/>
            <p:cNvSpPr>
              <a:spLocks/>
            </p:cNvSpPr>
            <p:nvPr/>
          </p:nvSpPr>
          <p:spPr bwMode="auto">
            <a:xfrm>
              <a:off x="4682" y="3435"/>
              <a:ext cx="10" cy="10"/>
            </a:xfrm>
            <a:custGeom>
              <a:avLst/>
              <a:gdLst>
                <a:gd name="T0" fmla="*/ 5 w 10"/>
                <a:gd name="T1" fmla="*/ 9 h 9"/>
                <a:gd name="T2" fmla="*/ 10 w 10"/>
                <a:gd name="T3" fmla="*/ 5 h 9"/>
                <a:gd name="T4" fmla="*/ 5 w 10"/>
                <a:gd name="T5" fmla="*/ 0 h 9"/>
                <a:gd name="T6" fmla="*/ 0 w 10"/>
                <a:gd name="T7" fmla="*/ 5 h 9"/>
                <a:gd name="T8" fmla="*/ 5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lnTo>
                    <a:pt x="10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66" name="Freeform 66"/>
            <p:cNvSpPr>
              <a:spLocks/>
            </p:cNvSpPr>
            <p:nvPr/>
          </p:nvSpPr>
          <p:spPr bwMode="auto">
            <a:xfrm>
              <a:off x="4682" y="3340"/>
              <a:ext cx="10" cy="11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5 h 10"/>
                <a:gd name="T4" fmla="*/ 5 w 10"/>
                <a:gd name="T5" fmla="*/ 0 h 10"/>
                <a:gd name="T6" fmla="*/ 0 w 10"/>
                <a:gd name="T7" fmla="*/ 5 h 10"/>
                <a:gd name="T8" fmla="*/ 5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67" name="Freeform 67"/>
            <p:cNvSpPr>
              <a:spLocks/>
            </p:cNvSpPr>
            <p:nvPr/>
          </p:nvSpPr>
          <p:spPr bwMode="auto">
            <a:xfrm>
              <a:off x="4423" y="3256"/>
              <a:ext cx="11" cy="11"/>
            </a:xfrm>
            <a:custGeom>
              <a:avLst/>
              <a:gdLst>
                <a:gd name="T0" fmla="*/ 6 w 11"/>
                <a:gd name="T1" fmla="*/ 9 h 9"/>
                <a:gd name="T2" fmla="*/ 11 w 11"/>
                <a:gd name="T3" fmla="*/ 5 h 9"/>
                <a:gd name="T4" fmla="*/ 6 w 11"/>
                <a:gd name="T5" fmla="*/ 0 h 9"/>
                <a:gd name="T6" fmla="*/ 0 w 11"/>
                <a:gd name="T7" fmla="*/ 5 h 9"/>
                <a:gd name="T8" fmla="*/ 6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lnTo>
                    <a:pt x="11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FF0000"/>
            </a:solidFill>
            <a:ln w="127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68" name="Freeform 68"/>
            <p:cNvSpPr>
              <a:spLocks/>
            </p:cNvSpPr>
            <p:nvPr/>
          </p:nvSpPr>
          <p:spPr bwMode="auto">
            <a:xfrm>
              <a:off x="4277" y="3435"/>
              <a:ext cx="11" cy="10"/>
            </a:xfrm>
            <a:custGeom>
              <a:avLst/>
              <a:gdLst>
                <a:gd name="T0" fmla="*/ 5 w 10"/>
                <a:gd name="T1" fmla="*/ 9 h 9"/>
                <a:gd name="T2" fmla="*/ 10 w 10"/>
                <a:gd name="T3" fmla="*/ 5 h 9"/>
                <a:gd name="T4" fmla="*/ 5 w 10"/>
                <a:gd name="T5" fmla="*/ 0 h 9"/>
                <a:gd name="T6" fmla="*/ 0 w 10"/>
                <a:gd name="T7" fmla="*/ 5 h 9"/>
                <a:gd name="T8" fmla="*/ 5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lnTo>
                    <a:pt x="10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69" name="Freeform 69"/>
            <p:cNvSpPr>
              <a:spLocks/>
            </p:cNvSpPr>
            <p:nvPr/>
          </p:nvSpPr>
          <p:spPr bwMode="auto">
            <a:xfrm>
              <a:off x="4198" y="3508"/>
              <a:ext cx="12" cy="12"/>
            </a:xfrm>
            <a:custGeom>
              <a:avLst/>
              <a:gdLst>
                <a:gd name="T0" fmla="*/ 5 w 11"/>
                <a:gd name="T1" fmla="*/ 10 h 10"/>
                <a:gd name="T2" fmla="*/ 11 w 11"/>
                <a:gd name="T3" fmla="*/ 5 h 10"/>
                <a:gd name="T4" fmla="*/ 5 w 11"/>
                <a:gd name="T5" fmla="*/ 0 h 10"/>
                <a:gd name="T6" fmla="*/ 0 w 11"/>
                <a:gd name="T7" fmla="*/ 5 h 10"/>
                <a:gd name="T8" fmla="*/ 5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lnTo>
                    <a:pt x="11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70" name="Freeform 70"/>
            <p:cNvSpPr>
              <a:spLocks/>
            </p:cNvSpPr>
            <p:nvPr/>
          </p:nvSpPr>
          <p:spPr bwMode="auto">
            <a:xfrm>
              <a:off x="4760" y="3624"/>
              <a:ext cx="11" cy="11"/>
            </a:xfrm>
            <a:custGeom>
              <a:avLst/>
              <a:gdLst>
                <a:gd name="T0" fmla="*/ 6 w 11"/>
                <a:gd name="T1" fmla="*/ 10 h 10"/>
                <a:gd name="T2" fmla="*/ 11 w 11"/>
                <a:gd name="T3" fmla="*/ 5 h 10"/>
                <a:gd name="T4" fmla="*/ 6 w 11"/>
                <a:gd name="T5" fmla="*/ 0 h 10"/>
                <a:gd name="T6" fmla="*/ 0 w 11"/>
                <a:gd name="T7" fmla="*/ 5 h 10"/>
                <a:gd name="T8" fmla="*/ 6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lnTo>
                    <a:pt x="11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71" name="Freeform 71"/>
            <p:cNvSpPr>
              <a:spLocks/>
            </p:cNvSpPr>
            <p:nvPr/>
          </p:nvSpPr>
          <p:spPr bwMode="auto">
            <a:xfrm>
              <a:off x="4614" y="3530"/>
              <a:ext cx="11" cy="10"/>
            </a:xfrm>
            <a:custGeom>
              <a:avLst/>
              <a:gdLst>
                <a:gd name="T0" fmla="*/ 5 w 11"/>
                <a:gd name="T1" fmla="*/ 9 h 9"/>
                <a:gd name="T2" fmla="*/ 11 w 11"/>
                <a:gd name="T3" fmla="*/ 4 h 9"/>
                <a:gd name="T4" fmla="*/ 5 w 11"/>
                <a:gd name="T5" fmla="*/ 0 h 9"/>
                <a:gd name="T6" fmla="*/ 0 w 11"/>
                <a:gd name="T7" fmla="*/ 4 h 9"/>
                <a:gd name="T8" fmla="*/ 5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lnTo>
                    <a:pt x="11" y="4"/>
                  </a:lnTo>
                  <a:lnTo>
                    <a:pt x="5" y="0"/>
                  </a:lnTo>
                  <a:lnTo>
                    <a:pt x="0" y="4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72" name="Freeform 72"/>
            <p:cNvSpPr>
              <a:spLocks/>
            </p:cNvSpPr>
            <p:nvPr/>
          </p:nvSpPr>
          <p:spPr bwMode="auto">
            <a:xfrm>
              <a:off x="4502" y="3688"/>
              <a:ext cx="11" cy="10"/>
            </a:xfrm>
            <a:custGeom>
              <a:avLst/>
              <a:gdLst>
                <a:gd name="T0" fmla="*/ 5 w 11"/>
                <a:gd name="T1" fmla="*/ 9 h 9"/>
                <a:gd name="T2" fmla="*/ 11 w 11"/>
                <a:gd name="T3" fmla="*/ 4 h 9"/>
                <a:gd name="T4" fmla="*/ 5 w 11"/>
                <a:gd name="T5" fmla="*/ 0 h 9"/>
                <a:gd name="T6" fmla="*/ 0 w 11"/>
                <a:gd name="T7" fmla="*/ 4 h 9"/>
                <a:gd name="T8" fmla="*/ 5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lnTo>
                    <a:pt x="11" y="4"/>
                  </a:lnTo>
                  <a:lnTo>
                    <a:pt x="5" y="0"/>
                  </a:lnTo>
                  <a:lnTo>
                    <a:pt x="0" y="4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73" name="Freeform 73"/>
            <p:cNvSpPr>
              <a:spLocks/>
            </p:cNvSpPr>
            <p:nvPr/>
          </p:nvSpPr>
          <p:spPr bwMode="auto">
            <a:xfrm>
              <a:off x="4524" y="3078"/>
              <a:ext cx="11" cy="10"/>
            </a:xfrm>
            <a:custGeom>
              <a:avLst/>
              <a:gdLst>
                <a:gd name="T0" fmla="*/ 6 w 11"/>
                <a:gd name="T1" fmla="*/ 9 h 9"/>
                <a:gd name="T2" fmla="*/ 11 w 11"/>
                <a:gd name="T3" fmla="*/ 4 h 9"/>
                <a:gd name="T4" fmla="*/ 6 w 11"/>
                <a:gd name="T5" fmla="*/ 0 h 9"/>
                <a:gd name="T6" fmla="*/ 0 w 11"/>
                <a:gd name="T7" fmla="*/ 4 h 9"/>
                <a:gd name="T8" fmla="*/ 6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lnTo>
                    <a:pt x="11" y="4"/>
                  </a:lnTo>
                  <a:lnTo>
                    <a:pt x="6" y="0"/>
                  </a:lnTo>
                  <a:lnTo>
                    <a:pt x="0" y="4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FF0000"/>
            </a:solidFill>
            <a:ln w="127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74" name="Freeform 74"/>
            <p:cNvSpPr>
              <a:spLocks/>
            </p:cNvSpPr>
            <p:nvPr/>
          </p:nvSpPr>
          <p:spPr bwMode="auto">
            <a:xfrm>
              <a:off x="4614" y="2973"/>
              <a:ext cx="11" cy="10"/>
            </a:xfrm>
            <a:custGeom>
              <a:avLst/>
              <a:gdLst>
                <a:gd name="T0" fmla="*/ 5 w 11"/>
                <a:gd name="T1" fmla="*/ 9 h 9"/>
                <a:gd name="T2" fmla="*/ 11 w 11"/>
                <a:gd name="T3" fmla="*/ 5 h 9"/>
                <a:gd name="T4" fmla="*/ 5 w 11"/>
                <a:gd name="T5" fmla="*/ 0 h 9"/>
                <a:gd name="T6" fmla="*/ 0 w 11"/>
                <a:gd name="T7" fmla="*/ 5 h 9"/>
                <a:gd name="T8" fmla="*/ 5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lnTo>
                    <a:pt x="11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FF0000"/>
            </a:solidFill>
            <a:ln w="127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75" name="Freeform 75"/>
            <p:cNvSpPr>
              <a:spLocks/>
            </p:cNvSpPr>
            <p:nvPr/>
          </p:nvSpPr>
          <p:spPr bwMode="auto">
            <a:xfrm>
              <a:off x="4479" y="2867"/>
              <a:ext cx="11" cy="11"/>
            </a:xfrm>
            <a:custGeom>
              <a:avLst/>
              <a:gdLst>
                <a:gd name="T0" fmla="*/ 6 w 11"/>
                <a:gd name="T1" fmla="*/ 9 h 9"/>
                <a:gd name="T2" fmla="*/ 11 w 11"/>
                <a:gd name="T3" fmla="*/ 5 h 9"/>
                <a:gd name="T4" fmla="*/ 6 w 11"/>
                <a:gd name="T5" fmla="*/ 0 h 9"/>
                <a:gd name="T6" fmla="*/ 0 w 11"/>
                <a:gd name="T7" fmla="*/ 5 h 9"/>
                <a:gd name="T8" fmla="*/ 6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lnTo>
                    <a:pt x="11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FF0000"/>
            </a:solidFill>
            <a:ln w="127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76" name="Freeform 76"/>
            <p:cNvSpPr>
              <a:spLocks/>
            </p:cNvSpPr>
            <p:nvPr/>
          </p:nvSpPr>
          <p:spPr bwMode="auto">
            <a:xfrm>
              <a:off x="4210" y="3530"/>
              <a:ext cx="11" cy="10"/>
            </a:xfrm>
            <a:custGeom>
              <a:avLst/>
              <a:gdLst>
                <a:gd name="T0" fmla="*/ 5 w 11"/>
                <a:gd name="T1" fmla="*/ 9 h 9"/>
                <a:gd name="T2" fmla="*/ 11 w 11"/>
                <a:gd name="T3" fmla="*/ 4 h 9"/>
                <a:gd name="T4" fmla="*/ 5 w 11"/>
                <a:gd name="T5" fmla="*/ 0 h 9"/>
                <a:gd name="T6" fmla="*/ 0 w 11"/>
                <a:gd name="T7" fmla="*/ 4 h 9"/>
                <a:gd name="T8" fmla="*/ 5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lnTo>
                    <a:pt x="11" y="4"/>
                  </a:lnTo>
                  <a:lnTo>
                    <a:pt x="5" y="0"/>
                  </a:lnTo>
                  <a:lnTo>
                    <a:pt x="0" y="4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77" name="Freeform 77"/>
            <p:cNvSpPr>
              <a:spLocks/>
            </p:cNvSpPr>
            <p:nvPr/>
          </p:nvSpPr>
          <p:spPr bwMode="auto">
            <a:xfrm>
              <a:off x="4119" y="3404"/>
              <a:ext cx="12" cy="10"/>
            </a:xfrm>
            <a:custGeom>
              <a:avLst/>
              <a:gdLst>
                <a:gd name="T0" fmla="*/ 6 w 11"/>
                <a:gd name="T1" fmla="*/ 9 h 9"/>
                <a:gd name="T2" fmla="*/ 11 w 11"/>
                <a:gd name="T3" fmla="*/ 4 h 9"/>
                <a:gd name="T4" fmla="*/ 6 w 11"/>
                <a:gd name="T5" fmla="*/ 0 h 9"/>
                <a:gd name="T6" fmla="*/ 0 w 11"/>
                <a:gd name="T7" fmla="*/ 4 h 9"/>
                <a:gd name="T8" fmla="*/ 6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lnTo>
                    <a:pt x="11" y="4"/>
                  </a:lnTo>
                  <a:lnTo>
                    <a:pt x="6" y="0"/>
                  </a:lnTo>
                  <a:lnTo>
                    <a:pt x="0" y="4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78" name="Line 78"/>
            <p:cNvSpPr>
              <a:spLocks noChangeShapeType="1"/>
            </p:cNvSpPr>
            <p:nvPr/>
          </p:nvSpPr>
          <p:spPr bwMode="auto">
            <a:xfrm>
              <a:off x="4170" y="2746"/>
              <a:ext cx="505" cy="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79" name="Line 79"/>
            <p:cNvSpPr>
              <a:spLocks noChangeShapeType="1"/>
            </p:cNvSpPr>
            <p:nvPr/>
          </p:nvSpPr>
          <p:spPr bwMode="auto">
            <a:xfrm>
              <a:off x="4170" y="3314"/>
              <a:ext cx="1" cy="4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80" name="Line 80"/>
            <p:cNvSpPr>
              <a:spLocks noChangeShapeType="1"/>
            </p:cNvSpPr>
            <p:nvPr/>
          </p:nvSpPr>
          <p:spPr bwMode="auto">
            <a:xfrm>
              <a:off x="4675" y="3314"/>
              <a:ext cx="1" cy="4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81" name="Line 81"/>
            <p:cNvSpPr>
              <a:spLocks noChangeShapeType="1"/>
            </p:cNvSpPr>
            <p:nvPr/>
          </p:nvSpPr>
          <p:spPr bwMode="auto">
            <a:xfrm flipH="1">
              <a:off x="3856" y="3314"/>
              <a:ext cx="31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82" name="Rectangle 82"/>
            <p:cNvSpPr>
              <a:spLocks noChangeArrowheads="1"/>
            </p:cNvSpPr>
            <p:nvPr/>
          </p:nvSpPr>
          <p:spPr bwMode="auto">
            <a:xfrm>
              <a:off x="3723" y="3206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800" i="1">
                  <a:solidFill>
                    <a:srgbClr val="000000"/>
                  </a:solidFill>
                </a:rPr>
                <a:t>q</a:t>
              </a:r>
              <a:r>
                <a:rPr lang="en-US" sz="1800" i="1" baseline="-25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42483" name="Rectangle 83"/>
            <p:cNvSpPr>
              <a:spLocks noChangeArrowheads="1"/>
            </p:cNvSpPr>
            <p:nvPr/>
          </p:nvSpPr>
          <p:spPr bwMode="auto">
            <a:xfrm>
              <a:off x="4605" y="3694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800" i="1">
                  <a:solidFill>
                    <a:srgbClr val="000000"/>
                  </a:solidFill>
                </a:rPr>
                <a:t>q</a:t>
              </a:r>
              <a:r>
                <a:rPr lang="en-US" sz="1800" i="1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42484" name="Line 84"/>
            <p:cNvSpPr>
              <a:spLocks noChangeShapeType="1"/>
            </p:cNvSpPr>
            <p:nvPr/>
          </p:nvSpPr>
          <p:spPr bwMode="auto">
            <a:xfrm>
              <a:off x="3856" y="3735"/>
              <a:ext cx="115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2485" name="Freeform 85"/>
            <p:cNvSpPr>
              <a:spLocks/>
            </p:cNvSpPr>
            <p:nvPr/>
          </p:nvSpPr>
          <p:spPr bwMode="auto">
            <a:xfrm>
              <a:off x="4962" y="3719"/>
              <a:ext cx="50" cy="32"/>
            </a:xfrm>
            <a:custGeom>
              <a:avLst/>
              <a:gdLst>
                <a:gd name="T0" fmla="*/ 48 w 48"/>
                <a:gd name="T1" fmla="*/ 14 h 28"/>
                <a:gd name="T2" fmla="*/ 48 w 48"/>
                <a:gd name="T3" fmla="*/ 14 h 28"/>
                <a:gd name="T4" fmla="*/ 0 w 48"/>
                <a:gd name="T5" fmla="*/ 28 h 28"/>
                <a:gd name="T6" fmla="*/ 0 w 48"/>
                <a:gd name="T7" fmla="*/ 0 h 28"/>
                <a:gd name="T8" fmla="*/ 48 w 48"/>
                <a:gd name="T9" fmla="*/ 9 h 28"/>
                <a:gd name="T10" fmla="*/ 48 w 48"/>
                <a:gd name="T1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8">
                  <a:moveTo>
                    <a:pt x="48" y="14"/>
                  </a:moveTo>
                  <a:lnTo>
                    <a:pt x="48" y="1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48" y="9"/>
                  </a:lnTo>
                  <a:lnTo>
                    <a:pt x="48" y="14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486" name="Rectangle 86"/>
            <p:cNvSpPr>
              <a:spLocks noChangeArrowheads="1"/>
            </p:cNvSpPr>
            <p:nvPr/>
          </p:nvSpPr>
          <p:spPr bwMode="auto">
            <a:xfrm>
              <a:off x="4103" y="3694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800" i="1">
                  <a:solidFill>
                    <a:srgbClr val="000000"/>
                  </a:solidFill>
                </a:rPr>
                <a:t>q</a:t>
              </a:r>
              <a:r>
                <a:rPr lang="en-US" sz="1800" i="1" baseline="-25000">
                  <a:solidFill>
                    <a:srgbClr val="00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14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FED7-7E91-474F-8C75-5DAEDEA9B938}" type="slidenum">
              <a:rPr lang="en-US"/>
              <a:pPr/>
              <a:t>25</a:t>
            </a:fld>
            <a:endParaRPr lang="en-US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Three-Sided Range Queries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Report all points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) with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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3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Static</a:t>
            </a:r>
            <a:r>
              <a:rPr lang="en-US" dirty="0">
                <a:solidFill>
                  <a:srgbClr val="57FF03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solution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Sweep top-down inserting</a:t>
            </a:r>
          </a:p>
          <a:p>
            <a:pPr lvl="1" algn="just">
              <a:buFontTx/>
              <a:buNone/>
            </a:pPr>
            <a:r>
              <a:rPr lang="en-US" dirty="0"/>
              <a:t> 	</a:t>
            </a:r>
            <a:r>
              <a:rPr lang="en-US" i="1" dirty="0"/>
              <a:t>x</a:t>
            </a:r>
            <a:r>
              <a:rPr lang="en-US" dirty="0"/>
              <a:t> in persistent B-tree at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) </a:t>
            </a:r>
          </a:p>
          <a:p>
            <a:pPr lvl="1" algn="just"/>
            <a:r>
              <a:rPr lang="en-US" dirty="0"/>
              <a:t>Answer query by performing</a:t>
            </a:r>
          </a:p>
          <a:p>
            <a:pPr lvl="1" algn="just">
              <a:buFontTx/>
              <a:buNone/>
            </a:pPr>
            <a:r>
              <a:rPr lang="en-US" dirty="0"/>
              <a:t>	range query with [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] in</a:t>
            </a:r>
          </a:p>
          <a:p>
            <a:pPr lvl="1" algn="just">
              <a:buFontTx/>
              <a:buNone/>
            </a:pPr>
            <a:r>
              <a:rPr lang="en-US" dirty="0"/>
              <a:t>	B-tree at </a:t>
            </a:r>
            <a:r>
              <a:rPr lang="en-US" i="1" dirty="0"/>
              <a:t>q</a:t>
            </a:r>
            <a:r>
              <a:rPr lang="en-US" baseline="-25000" dirty="0"/>
              <a:t>3</a:t>
            </a:r>
          </a:p>
          <a:p>
            <a:pPr algn="just"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Optimal</a:t>
            </a:r>
            <a:r>
              <a:rPr lang="en-US" dirty="0"/>
              <a:t>:</a:t>
            </a:r>
          </a:p>
          <a:p>
            <a:pPr lvl="1" algn="just">
              <a:buClr>
                <a:schemeClr val="tx1"/>
              </a:buClr>
            </a:pP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N/B</a:t>
            </a:r>
            <a:r>
              <a:rPr lang="en-US" dirty="0"/>
              <a:t>) space</a:t>
            </a:r>
          </a:p>
          <a:p>
            <a:pPr lvl="1" algn="just"/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dirty="0" err="1"/>
              <a:t>log</a:t>
            </a:r>
            <a:r>
              <a:rPr lang="en-US" i="1" baseline="-25000" dirty="0" err="1"/>
              <a:t>B</a:t>
            </a:r>
            <a:r>
              <a:rPr lang="en-US" i="1" dirty="0"/>
              <a:t> N</a:t>
            </a:r>
            <a:r>
              <a:rPr lang="en-US" dirty="0"/>
              <a:t>+</a:t>
            </a:r>
            <a:r>
              <a:rPr lang="en-US" i="1" dirty="0"/>
              <a:t>T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) query</a:t>
            </a:r>
          </a:p>
          <a:p>
            <a:pPr lvl="1" algn="just"/>
            <a:r>
              <a:rPr lang="en-US" dirty="0"/>
              <a:t>                          construction</a:t>
            </a:r>
          </a:p>
          <a:p>
            <a:pPr algn="just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Dynamic?</a:t>
            </a:r>
            <a:r>
              <a:rPr lang="en-US" dirty="0"/>
              <a:t> … in internal </a:t>
            </a:r>
            <a:r>
              <a:rPr lang="en-US" dirty="0" smtClean="0"/>
              <a:t>memory: </a:t>
            </a:r>
            <a:r>
              <a:rPr lang="en-US" dirty="0">
                <a:solidFill>
                  <a:schemeClr val="accent2"/>
                </a:solidFill>
              </a:rPr>
              <a:t>priority search tree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743428" name="Object 4"/>
          <p:cNvGraphicFramePr>
            <a:graphicFrameLocks noChangeAspect="1"/>
          </p:cNvGraphicFramePr>
          <p:nvPr/>
        </p:nvGraphicFramePr>
        <p:xfrm>
          <a:off x="1149350" y="5283200"/>
          <a:ext cx="1870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15" name="Equation" r:id="rId3" imgW="838080" imgH="241200" progId="Equation.3">
                  <p:embed/>
                </p:oleObj>
              </mc:Choice>
              <mc:Fallback>
                <p:oleObj name="Equation" r:id="rId3" imgW="838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5283200"/>
                        <a:ext cx="18700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3429" name="Picture 5" descr="3sid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82788"/>
            <a:ext cx="30607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3430" name="Group 6"/>
          <p:cNvGrpSpPr>
            <a:grpSpLocks/>
          </p:cNvGrpSpPr>
          <p:nvPr/>
        </p:nvGrpSpPr>
        <p:grpSpPr bwMode="auto">
          <a:xfrm>
            <a:off x="5486400" y="2514600"/>
            <a:ext cx="2743200" cy="304800"/>
            <a:chOff x="3456" y="1584"/>
            <a:chExt cx="1728" cy="192"/>
          </a:xfrm>
        </p:grpSpPr>
        <p:sp>
          <p:nvSpPr>
            <p:cNvPr id="743431" name="Line 7"/>
            <p:cNvSpPr>
              <a:spLocks noChangeShapeType="1"/>
            </p:cNvSpPr>
            <p:nvPr/>
          </p:nvSpPr>
          <p:spPr bwMode="auto">
            <a:xfrm>
              <a:off x="3456" y="1584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3432" name="Line 8"/>
            <p:cNvSpPr>
              <a:spLocks noChangeShapeType="1"/>
            </p:cNvSpPr>
            <p:nvPr/>
          </p:nvSpPr>
          <p:spPr bwMode="auto">
            <a:xfrm>
              <a:off x="4944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43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333 L 1.11022E-16 0.30035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18EE-6521-4CD3-8DAE-6880A12535D9}" type="slidenum">
              <a:rPr lang="en-US"/>
              <a:pPr/>
              <a:t>26</a:t>
            </a:fld>
            <a:endParaRPr lang="en-US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7850" y="3894138"/>
            <a:ext cx="7988300" cy="2490787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rgbClr val="FF0000"/>
                </a:solidFill>
              </a:rPr>
              <a:t>Base tree on </a:t>
            </a:r>
            <a:r>
              <a:rPr lang="en-US" i="1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-coordinates</a:t>
            </a:r>
            <a:r>
              <a:rPr lang="en-US"/>
              <a:t> with nodes augmented with points</a:t>
            </a:r>
          </a:p>
          <a:p>
            <a:pPr>
              <a:buClr>
                <a:schemeClr val="tx2"/>
              </a:buClr>
            </a:pPr>
            <a:r>
              <a:rPr lang="en-US">
                <a:solidFill>
                  <a:schemeClr val="accent2"/>
                </a:solidFill>
              </a:rPr>
              <a:t>Heap on 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>
                <a:solidFill>
                  <a:schemeClr val="accent2"/>
                </a:solidFill>
              </a:rPr>
              <a:t>-coordinates</a:t>
            </a:r>
          </a:p>
          <a:p>
            <a:pPr lvl="1"/>
            <a:r>
              <a:rPr lang="en-US"/>
              <a:t>Decreasing</a:t>
            </a:r>
            <a:r>
              <a:rPr lang="en-US" i="1"/>
              <a:t> y </a:t>
            </a:r>
            <a:r>
              <a:rPr lang="en-US"/>
              <a:t>values on root-leaf path</a:t>
            </a:r>
          </a:p>
          <a:p>
            <a:pPr lvl="1"/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,</a:t>
            </a:r>
            <a:r>
              <a:rPr lang="en-US" i="1"/>
              <a:t>y</a:t>
            </a:r>
            <a:r>
              <a:rPr lang="en-US"/>
              <a:t>) on path from root to leaf holding </a:t>
            </a:r>
            <a:r>
              <a:rPr lang="en-US" i="1"/>
              <a:t>x</a:t>
            </a:r>
          </a:p>
          <a:p>
            <a:pPr lvl="1"/>
            <a:r>
              <a:rPr lang="en-US"/>
              <a:t>If </a:t>
            </a:r>
            <a:r>
              <a:rPr lang="en-US" i="1"/>
              <a:t>v</a:t>
            </a:r>
            <a:r>
              <a:rPr lang="en-US"/>
              <a:t> holds point then </a:t>
            </a:r>
            <a:r>
              <a:rPr lang="en-US" i="1"/>
              <a:t>parent</a:t>
            </a:r>
            <a:r>
              <a:rPr lang="en-US"/>
              <a:t>(</a:t>
            </a:r>
            <a:r>
              <a:rPr lang="en-US" i="1"/>
              <a:t>v</a:t>
            </a:r>
            <a:r>
              <a:rPr lang="en-US"/>
              <a:t>) holds point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Priority Search Tree</a:t>
            </a:r>
          </a:p>
        </p:txBody>
      </p:sp>
      <p:grpSp>
        <p:nvGrpSpPr>
          <p:cNvPr id="744452" name="Group 4"/>
          <p:cNvGrpSpPr>
            <a:grpSpLocks/>
          </p:cNvGrpSpPr>
          <p:nvPr/>
        </p:nvGrpSpPr>
        <p:grpSpPr bwMode="auto">
          <a:xfrm>
            <a:off x="1422400" y="1239838"/>
            <a:ext cx="6259513" cy="2613025"/>
            <a:chOff x="896" y="780"/>
            <a:chExt cx="3943" cy="1646"/>
          </a:xfrm>
        </p:grpSpPr>
        <p:sp>
          <p:nvSpPr>
            <p:cNvPr id="744453" name="Line 5"/>
            <p:cNvSpPr>
              <a:spLocks noChangeShapeType="1"/>
            </p:cNvSpPr>
            <p:nvPr/>
          </p:nvSpPr>
          <p:spPr bwMode="auto">
            <a:xfrm>
              <a:off x="2878" y="918"/>
              <a:ext cx="1064" cy="5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4454" name="Line 6"/>
            <p:cNvSpPr>
              <a:spLocks noChangeShapeType="1"/>
            </p:cNvSpPr>
            <p:nvPr/>
          </p:nvSpPr>
          <p:spPr bwMode="auto">
            <a:xfrm flipH="1">
              <a:off x="3422" y="1485"/>
              <a:ext cx="520" cy="3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4455" name="Line 7"/>
            <p:cNvSpPr>
              <a:spLocks noChangeShapeType="1"/>
            </p:cNvSpPr>
            <p:nvPr/>
          </p:nvSpPr>
          <p:spPr bwMode="auto">
            <a:xfrm flipH="1">
              <a:off x="3139" y="1848"/>
              <a:ext cx="267" cy="4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4456" name="Line 8"/>
            <p:cNvSpPr>
              <a:spLocks noChangeShapeType="1"/>
            </p:cNvSpPr>
            <p:nvPr/>
          </p:nvSpPr>
          <p:spPr bwMode="auto">
            <a:xfrm flipH="1" flipV="1">
              <a:off x="3406" y="1848"/>
              <a:ext cx="261" cy="4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4457" name="Line 9"/>
            <p:cNvSpPr>
              <a:spLocks noChangeShapeType="1"/>
            </p:cNvSpPr>
            <p:nvPr/>
          </p:nvSpPr>
          <p:spPr bwMode="auto">
            <a:xfrm flipV="1">
              <a:off x="4202" y="1848"/>
              <a:ext cx="268" cy="4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4458" name="Line 10"/>
            <p:cNvSpPr>
              <a:spLocks noChangeShapeType="1"/>
            </p:cNvSpPr>
            <p:nvPr/>
          </p:nvSpPr>
          <p:spPr bwMode="auto">
            <a:xfrm>
              <a:off x="4470" y="1848"/>
              <a:ext cx="260" cy="4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4459" name="Line 11"/>
            <p:cNvSpPr>
              <a:spLocks noChangeShapeType="1"/>
            </p:cNvSpPr>
            <p:nvPr/>
          </p:nvSpPr>
          <p:spPr bwMode="auto">
            <a:xfrm>
              <a:off x="3934" y="1478"/>
              <a:ext cx="536" cy="3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4460" name="Group 12"/>
            <p:cNvGrpSpPr>
              <a:grpSpLocks/>
            </p:cNvGrpSpPr>
            <p:nvPr/>
          </p:nvGrpSpPr>
          <p:grpSpPr bwMode="auto">
            <a:xfrm>
              <a:off x="3001" y="1336"/>
              <a:ext cx="1838" cy="1089"/>
              <a:chOff x="3001" y="1336"/>
              <a:chExt cx="1838" cy="1089"/>
            </a:xfrm>
          </p:grpSpPr>
          <p:sp>
            <p:nvSpPr>
              <p:cNvPr id="744461" name="Oval 13"/>
              <p:cNvSpPr>
                <a:spLocks noChangeArrowheads="1"/>
              </p:cNvSpPr>
              <p:nvPr/>
            </p:nvSpPr>
            <p:spPr bwMode="auto">
              <a:xfrm>
                <a:off x="3775" y="1336"/>
                <a:ext cx="314" cy="31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462" name="Oval 14"/>
              <p:cNvSpPr>
                <a:spLocks noChangeArrowheads="1"/>
              </p:cNvSpPr>
              <p:nvPr/>
            </p:nvSpPr>
            <p:spPr bwMode="auto">
              <a:xfrm>
                <a:off x="3243" y="1723"/>
                <a:ext cx="314" cy="31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463" name="Oval 15"/>
              <p:cNvSpPr>
                <a:spLocks noChangeArrowheads="1"/>
              </p:cNvSpPr>
              <p:nvPr/>
            </p:nvSpPr>
            <p:spPr bwMode="auto">
              <a:xfrm>
                <a:off x="3001" y="2110"/>
                <a:ext cx="314" cy="31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464" name="Oval 16"/>
              <p:cNvSpPr>
                <a:spLocks noChangeArrowheads="1"/>
              </p:cNvSpPr>
              <p:nvPr/>
            </p:nvSpPr>
            <p:spPr bwMode="auto">
              <a:xfrm>
                <a:off x="3485" y="2110"/>
                <a:ext cx="314" cy="31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465" name="Oval 17"/>
              <p:cNvSpPr>
                <a:spLocks noChangeArrowheads="1"/>
              </p:cNvSpPr>
              <p:nvPr/>
            </p:nvSpPr>
            <p:spPr bwMode="auto">
              <a:xfrm>
                <a:off x="4283" y="1723"/>
                <a:ext cx="314" cy="31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466" name="Oval 18"/>
              <p:cNvSpPr>
                <a:spLocks noChangeArrowheads="1"/>
              </p:cNvSpPr>
              <p:nvPr/>
            </p:nvSpPr>
            <p:spPr bwMode="auto">
              <a:xfrm>
                <a:off x="4041" y="2110"/>
                <a:ext cx="314" cy="31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467" name="Oval 19"/>
              <p:cNvSpPr>
                <a:spLocks noChangeArrowheads="1"/>
              </p:cNvSpPr>
              <p:nvPr/>
            </p:nvSpPr>
            <p:spPr bwMode="auto">
              <a:xfrm>
                <a:off x="4525" y="2110"/>
                <a:ext cx="314" cy="31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4468" name="Line 20"/>
            <p:cNvSpPr>
              <a:spLocks noChangeShapeType="1"/>
            </p:cNvSpPr>
            <p:nvPr/>
          </p:nvSpPr>
          <p:spPr bwMode="auto">
            <a:xfrm flipV="1">
              <a:off x="1797" y="918"/>
              <a:ext cx="1063" cy="5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4469" name="Line 21"/>
            <p:cNvSpPr>
              <a:spLocks noChangeShapeType="1"/>
            </p:cNvSpPr>
            <p:nvPr/>
          </p:nvSpPr>
          <p:spPr bwMode="auto">
            <a:xfrm flipH="1" flipV="1">
              <a:off x="1807" y="1478"/>
              <a:ext cx="536" cy="3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4470" name="Line 22"/>
            <p:cNvSpPr>
              <a:spLocks noChangeShapeType="1"/>
            </p:cNvSpPr>
            <p:nvPr/>
          </p:nvSpPr>
          <p:spPr bwMode="auto">
            <a:xfrm flipV="1">
              <a:off x="1011" y="1848"/>
              <a:ext cx="268" cy="4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4471" name="Line 23"/>
            <p:cNvSpPr>
              <a:spLocks noChangeShapeType="1"/>
            </p:cNvSpPr>
            <p:nvPr/>
          </p:nvSpPr>
          <p:spPr bwMode="auto">
            <a:xfrm flipV="1">
              <a:off x="1279" y="1478"/>
              <a:ext cx="528" cy="3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4472" name="Line 24"/>
            <p:cNvSpPr>
              <a:spLocks noChangeShapeType="1"/>
            </p:cNvSpPr>
            <p:nvPr/>
          </p:nvSpPr>
          <p:spPr bwMode="auto">
            <a:xfrm flipH="1" flipV="1">
              <a:off x="1279" y="1848"/>
              <a:ext cx="260" cy="4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4473" name="Line 25"/>
            <p:cNvSpPr>
              <a:spLocks noChangeShapeType="1"/>
            </p:cNvSpPr>
            <p:nvPr/>
          </p:nvSpPr>
          <p:spPr bwMode="auto">
            <a:xfrm flipH="1">
              <a:off x="2075" y="1848"/>
              <a:ext cx="268" cy="4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4474" name="Line 26"/>
            <p:cNvSpPr>
              <a:spLocks noChangeShapeType="1"/>
            </p:cNvSpPr>
            <p:nvPr/>
          </p:nvSpPr>
          <p:spPr bwMode="auto">
            <a:xfrm flipH="1" flipV="1">
              <a:off x="2343" y="1848"/>
              <a:ext cx="260" cy="4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4475" name="Group 27"/>
            <p:cNvGrpSpPr>
              <a:grpSpLocks/>
            </p:cNvGrpSpPr>
            <p:nvPr/>
          </p:nvGrpSpPr>
          <p:grpSpPr bwMode="auto">
            <a:xfrm>
              <a:off x="896" y="1337"/>
              <a:ext cx="1838" cy="1089"/>
              <a:chOff x="896" y="1337"/>
              <a:chExt cx="1838" cy="1089"/>
            </a:xfrm>
          </p:grpSpPr>
          <p:sp>
            <p:nvSpPr>
              <p:cNvPr id="744476" name="Oval 28"/>
              <p:cNvSpPr>
                <a:spLocks noChangeArrowheads="1"/>
              </p:cNvSpPr>
              <p:nvPr/>
            </p:nvSpPr>
            <p:spPr bwMode="auto">
              <a:xfrm>
                <a:off x="1670" y="1337"/>
                <a:ext cx="314" cy="31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477" name="Oval 29"/>
              <p:cNvSpPr>
                <a:spLocks noChangeArrowheads="1"/>
              </p:cNvSpPr>
              <p:nvPr/>
            </p:nvSpPr>
            <p:spPr bwMode="auto">
              <a:xfrm>
                <a:off x="1138" y="1724"/>
                <a:ext cx="314" cy="31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478" name="Oval 30"/>
              <p:cNvSpPr>
                <a:spLocks noChangeArrowheads="1"/>
              </p:cNvSpPr>
              <p:nvPr/>
            </p:nvSpPr>
            <p:spPr bwMode="auto">
              <a:xfrm>
                <a:off x="896" y="2111"/>
                <a:ext cx="314" cy="31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479" name="Oval 31"/>
              <p:cNvSpPr>
                <a:spLocks noChangeArrowheads="1"/>
              </p:cNvSpPr>
              <p:nvPr/>
            </p:nvSpPr>
            <p:spPr bwMode="auto">
              <a:xfrm>
                <a:off x="1380" y="2111"/>
                <a:ext cx="314" cy="31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480" name="Oval 32"/>
              <p:cNvSpPr>
                <a:spLocks noChangeArrowheads="1"/>
              </p:cNvSpPr>
              <p:nvPr/>
            </p:nvSpPr>
            <p:spPr bwMode="auto">
              <a:xfrm>
                <a:off x="2178" y="1724"/>
                <a:ext cx="314" cy="31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481" name="Oval 33"/>
              <p:cNvSpPr>
                <a:spLocks noChangeArrowheads="1"/>
              </p:cNvSpPr>
              <p:nvPr/>
            </p:nvSpPr>
            <p:spPr bwMode="auto">
              <a:xfrm>
                <a:off x="1936" y="2111"/>
                <a:ext cx="314" cy="31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482" name="Oval 34"/>
              <p:cNvSpPr>
                <a:spLocks noChangeArrowheads="1"/>
              </p:cNvSpPr>
              <p:nvPr/>
            </p:nvSpPr>
            <p:spPr bwMode="auto">
              <a:xfrm>
                <a:off x="2420" y="2111"/>
                <a:ext cx="314" cy="31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4483" name="Oval 35"/>
            <p:cNvSpPr>
              <a:spLocks noChangeArrowheads="1"/>
            </p:cNvSpPr>
            <p:nvPr/>
          </p:nvSpPr>
          <p:spPr bwMode="auto">
            <a:xfrm>
              <a:off x="2711" y="780"/>
              <a:ext cx="314" cy="31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484" name="Rectangle 36"/>
            <p:cNvSpPr>
              <a:spLocks noChangeArrowheads="1"/>
            </p:cNvSpPr>
            <p:nvPr/>
          </p:nvSpPr>
          <p:spPr bwMode="auto">
            <a:xfrm>
              <a:off x="2844" y="780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rgbClr val="FF0000"/>
                  </a:solidFill>
                </a:rPr>
                <a:t>9</a:t>
              </a:r>
              <a:endParaRPr lang="en-US" sz="1500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744485" name="Rectangle 37"/>
            <p:cNvSpPr>
              <a:spLocks noChangeArrowheads="1"/>
            </p:cNvSpPr>
            <p:nvPr/>
          </p:nvSpPr>
          <p:spPr bwMode="auto">
            <a:xfrm>
              <a:off x="2731" y="901"/>
              <a:ext cx="2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chemeClr val="accent2"/>
                  </a:solidFill>
                </a:rPr>
                <a:t>16.20</a:t>
              </a:r>
              <a:endParaRPr lang="en-US" sz="1500" i="1" baseline="-25000">
                <a:solidFill>
                  <a:schemeClr val="accent2"/>
                </a:solidFill>
              </a:endParaRPr>
            </a:p>
          </p:txBody>
        </p:sp>
        <p:sp>
          <p:nvSpPr>
            <p:cNvPr id="744486" name="Freeform 38"/>
            <p:cNvSpPr>
              <a:spLocks/>
            </p:cNvSpPr>
            <p:nvPr/>
          </p:nvSpPr>
          <p:spPr bwMode="auto">
            <a:xfrm>
              <a:off x="2343" y="1848"/>
              <a:ext cx="260" cy="425"/>
            </a:xfrm>
            <a:custGeom>
              <a:avLst/>
              <a:gdLst>
                <a:gd name="T0" fmla="*/ 260 w 260"/>
                <a:gd name="T1" fmla="*/ 425 h 425"/>
                <a:gd name="T2" fmla="*/ 0 w 260"/>
                <a:gd name="T3" fmla="*/ 0 h 425"/>
                <a:gd name="T4" fmla="*/ 260 w 260"/>
                <a:gd name="T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" h="425">
                  <a:moveTo>
                    <a:pt x="260" y="425"/>
                  </a:moveTo>
                  <a:lnTo>
                    <a:pt x="0" y="0"/>
                  </a:lnTo>
                  <a:lnTo>
                    <a:pt x="260" y="425"/>
                  </a:lnTo>
                  <a:close/>
                </a:path>
              </a:pathLst>
            </a:custGeom>
            <a:solidFill>
              <a:srgbClr val="CEF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4487" name="Rectangle 39"/>
            <p:cNvSpPr>
              <a:spLocks noChangeArrowheads="1"/>
            </p:cNvSpPr>
            <p:nvPr/>
          </p:nvSpPr>
          <p:spPr bwMode="auto">
            <a:xfrm>
              <a:off x="3873" y="1362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rgbClr val="FF0000"/>
                  </a:solidFill>
                </a:rPr>
                <a:t>16</a:t>
              </a:r>
              <a:endParaRPr lang="en-US" sz="1500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744488" name="Rectangle 40"/>
            <p:cNvSpPr>
              <a:spLocks noChangeArrowheads="1"/>
            </p:cNvSpPr>
            <p:nvPr/>
          </p:nvSpPr>
          <p:spPr bwMode="auto">
            <a:xfrm>
              <a:off x="3824" y="1483"/>
              <a:ext cx="2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chemeClr val="accent2"/>
                  </a:solidFill>
                </a:rPr>
                <a:t>19,9</a:t>
              </a:r>
              <a:endParaRPr lang="en-US" sz="1500" i="1" baseline="-25000">
                <a:solidFill>
                  <a:schemeClr val="accent2"/>
                </a:solidFill>
              </a:endParaRPr>
            </a:p>
          </p:txBody>
        </p:sp>
        <p:sp>
          <p:nvSpPr>
            <p:cNvPr id="744489" name="Rectangle 41"/>
            <p:cNvSpPr>
              <a:spLocks noChangeArrowheads="1"/>
            </p:cNvSpPr>
            <p:nvPr/>
          </p:nvSpPr>
          <p:spPr bwMode="auto">
            <a:xfrm>
              <a:off x="3340" y="1749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rgbClr val="FF0000"/>
                  </a:solidFill>
                </a:rPr>
                <a:t>13</a:t>
              </a:r>
              <a:endParaRPr lang="en-US" sz="1500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744490" name="Rectangle 42"/>
            <p:cNvSpPr>
              <a:spLocks noChangeArrowheads="1"/>
            </p:cNvSpPr>
            <p:nvPr/>
          </p:nvSpPr>
          <p:spPr bwMode="auto">
            <a:xfrm>
              <a:off x="3291" y="1869"/>
              <a:ext cx="2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chemeClr val="accent2"/>
                  </a:solidFill>
                </a:rPr>
                <a:t>13,3</a:t>
              </a:r>
              <a:endParaRPr lang="en-US" sz="1500" i="1" baseline="-25000">
                <a:solidFill>
                  <a:schemeClr val="accent2"/>
                </a:solidFill>
              </a:endParaRPr>
            </a:p>
          </p:txBody>
        </p:sp>
        <p:sp>
          <p:nvSpPr>
            <p:cNvPr id="744491" name="Rectangle 43"/>
            <p:cNvSpPr>
              <a:spLocks noChangeArrowheads="1"/>
            </p:cNvSpPr>
            <p:nvPr/>
          </p:nvSpPr>
          <p:spPr bwMode="auto">
            <a:xfrm>
              <a:off x="4380" y="1749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rgbClr val="FF0000"/>
                  </a:solidFill>
                </a:rPr>
                <a:t>19</a:t>
              </a:r>
              <a:endParaRPr lang="en-US" sz="1500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744492" name="Rectangle 44"/>
            <p:cNvSpPr>
              <a:spLocks noChangeArrowheads="1"/>
            </p:cNvSpPr>
            <p:nvPr/>
          </p:nvSpPr>
          <p:spPr bwMode="auto">
            <a:xfrm>
              <a:off x="4339" y="1870"/>
              <a:ext cx="2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chemeClr val="accent2"/>
                  </a:solidFill>
                </a:rPr>
                <a:t>20,3</a:t>
              </a:r>
              <a:endParaRPr lang="en-US" sz="1500" i="1" baseline="-25000">
                <a:solidFill>
                  <a:schemeClr val="accent2"/>
                </a:solidFill>
              </a:endParaRPr>
            </a:p>
          </p:txBody>
        </p:sp>
        <p:sp>
          <p:nvSpPr>
            <p:cNvPr id="744493" name="Rectangle 45"/>
            <p:cNvSpPr>
              <a:spLocks noChangeArrowheads="1"/>
            </p:cNvSpPr>
            <p:nvPr/>
          </p:nvSpPr>
          <p:spPr bwMode="auto">
            <a:xfrm>
              <a:off x="1791" y="1360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rgbClr val="FF0000"/>
                  </a:solidFill>
                </a:rPr>
                <a:t>4</a:t>
              </a:r>
              <a:endParaRPr lang="en-US" sz="1500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744494" name="Rectangle 46"/>
            <p:cNvSpPr>
              <a:spLocks noChangeArrowheads="1"/>
            </p:cNvSpPr>
            <p:nvPr/>
          </p:nvSpPr>
          <p:spPr bwMode="auto">
            <a:xfrm>
              <a:off x="1743" y="1482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chemeClr val="accent2"/>
                  </a:solidFill>
                </a:rPr>
                <a:t>5,6</a:t>
              </a:r>
              <a:endParaRPr lang="en-US" sz="1500" i="1" baseline="-25000">
                <a:solidFill>
                  <a:schemeClr val="accent2"/>
                </a:solidFill>
              </a:endParaRPr>
            </a:p>
          </p:txBody>
        </p:sp>
        <p:sp>
          <p:nvSpPr>
            <p:cNvPr id="744495" name="Rectangle 47"/>
            <p:cNvSpPr>
              <a:spLocks noChangeArrowheads="1"/>
            </p:cNvSpPr>
            <p:nvPr/>
          </p:nvSpPr>
          <p:spPr bwMode="auto">
            <a:xfrm>
              <a:off x="2312" y="174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rgbClr val="FF0000"/>
                  </a:solidFill>
                </a:rPr>
                <a:t>5</a:t>
              </a:r>
              <a:endParaRPr lang="en-US" sz="1500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744496" name="Rectangle 48"/>
            <p:cNvSpPr>
              <a:spLocks noChangeArrowheads="1"/>
            </p:cNvSpPr>
            <p:nvPr/>
          </p:nvSpPr>
          <p:spPr bwMode="auto">
            <a:xfrm>
              <a:off x="2275" y="1870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chemeClr val="accent2"/>
                  </a:solidFill>
                </a:rPr>
                <a:t>9,4</a:t>
              </a:r>
              <a:endParaRPr lang="en-US" sz="1500" i="1" baseline="-25000">
                <a:solidFill>
                  <a:schemeClr val="accent2"/>
                </a:solidFill>
              </a:endParaRPr>
            </a:p>
          </p:txBody>
        </p:sp>
        <p:sp>
          <p:nvSpPr>
            <p:cNvPr id="744497" name="Rectangle 49"/>
            <p:cNvSpPr>
              <a:spLocks noChangeArrowheads="1"/>
            </p:cNvSpPr>
            <p:nvPr/>
          </p:nvSpPr>
          <p:spPr bwMode="auto">
            <a:xfrm>
              <a:off x="1264" y="174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rgbClr val="FF0000"/>
                  </a:solidFill>
                </a:rPr>
                <a:t>1</a:t>
              </a:r>
              <a:endParaRPr lang="en-US" sz="1500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744498" name="Rectangle 50"/>
            <p:cNvSpPr>
              <a:spLocks noChangeArrowheads="1"/>
            </p:cNvSpPr>
            <p:nvPr/>
          </p:nvSpPr>
          <p:spPr bwMode="auto">
            <a:xfrm>
              <a:off x="1219" y="1870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chemeClr val="accent2"/>
                  </a:solidFill>
                </a:rPr>
                <a:t>1,2</a:t>
              </a:r>
              <a:endParaRPr lang="en-US" sz="1500" i="1" baseline="-25000">
                <a:solidFill>
                  <a:schemeClr val="accent2"/>
                </a:solidFill>
              </a:endParaRPr>
            </a:p>
          </p:txBody>
        </p:sp>
        <p:sp>
          <p:nvSpPr>
            <p:cNvPr id="744499" name="Rectangle 51"/>
            <p:cNvSpPr>
              <a:spLocks noChangeArrowheads="1"/>
            </p:cNvSpPr>
            <p:nvPr/>
          </p:nvSpPr>
          <p:spPr bwMode="auto">
            <a:xfrm>
              <a:off x="4622" y="2135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rgbClr val="FF0000"/>
                  </a:solidFill>
                </a:rPr>
                <a:t>20</a:t>
              </a:r>
              <a:endParaRPr lang="en-US" sz="1500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744500" name="Rectangle 52"/>
            <p:cNvSpPr>
              <a:spLocks noChangeArrowheads="1"/>
            </p:cNvSpPr>
            <p:nvPr/>
          </p:nvSpPr>
          <p:spPr bwMode="auto">
            <a:xfrm>
              <a:off x="4139" y="2136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rgbClr val="FF0000"/>
                  </a:solidFill>
                </a:rPr>
                <a:t>19</a:t>
              </a:r>
              <a:endParaRPr lang="en-US" sz="1500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744501" name="Rectangle 53"/>
            <p:cNvSpPr>
              <a:spLocks noChangeArrowheads="1"/>
            </p:cNvSpPr>
            <p:nvPr/>
          </p:nvSpPr>
          <p:spPr bwMode="auto">
            <a:xfrm>
              <a:off x="3583" y="2135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rgbClr val="FF0000"/>
                  </a:solidFill>
                </a:rPr>
                <a:t>16</a:t>
              </a:r>
              <a:endParaRPr lang="en-US" sz="1500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744502" name="Rectangle 54"/>
            <p:cNvSpPr>
              <a:spLocks noChangeArrowheads="1"/>
            </p:cNvSpPr>
            <p:nvPr/>
          </p:nvSpPr>
          <p:spPr bwMode="auto">
            <a:xfrm>
              <a:off x="3098" y="2135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rgbClr val="FF0000"/>
                  </a:solidFill>
                </a:rPr>
                <a:t>13</a:t>
              </a:r>
              <a:endParaRPr lang="en-US" sz="1500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744503" name="Rectangle 55"/>
            <p:cNvSpPr>
              <a:spLocks noChangeArrowheads="1"/>
            </p:cNvSpPr>
            <p:nvPr/>
          </p:nvSpPr>
          <p:spPr bwMode="auto">
            <a:xfrm>
              <a:off x="2541" y="2135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rgbClr val="FF0000"/>
                  </a:solidFill>
                </a:rPr>
                <a:t>9</a:t>
              </a:r>
              <a:endParaRPr lang="en-US" sz="1500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744504" name="Rectangle 56"/>
            <p:cNvSpPr>
              <a:spLocks noChangeArrowheads="1"/>
            </p:cNvSpPr>
            <p:nvPr/>
          </p:nvSpPr>
          <p:spPr bwMode="auto">
            <a:xfrm>
              <a:off x="2057" y="2135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rgbClr val="FF0000"/>
                  </a:solidFill>
                </a:rPr>
                <a:t>5</a:t>
              </a:r>
              <a:endParaRPr lang="en-US" sz="1500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744505" name="Rectangle 57"/>
            <p:cNvSpPr>
              <a:spLocks noChangeArrowheads="1"/>
            </p:cNvSpPr>
            <p:nvPr/>
          </p:nvSpPr>
          <p:spPr bwMode="auto">
            <a:xfrm>
              <a:off x="1501" y="2135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rgbClr val="FF0000"/>
                  </a:solidFill>
                </a:rPr>
                <a:t>4</a:t>
              </a:r>
              <a:endParaRPr lang="en-US" sz="1500" i="1" baseline="-25000">
                <a:solidFill>
                  <a:srgbClr val="FF0000"/>
                </a:solidFill>
              </a:endParaRPr>
            </a:p>
          </p:txBody>
        </p:sp>
        <p:sp>
          <p:nvSpPr>
            <p:cNvPr id="744506" name="Rectangle 58"/>
            <p:cNvSpPr>
              <a:spLocks noChangeArrowheads="1"/>
            </p:cNvSpPr>
            <p:nvPr/>
          </p:nvSpPr>
          <p:spPr bwMode="auto">
            <a:xfrm>
              <a:off x="1472" y="2256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chemeClr val="accent2"/>
                  </a:solidFill>
                </a:rPr>
                <a:t>4,1</a:t>
              </a:r>
              <a:endParaRPr lang="en-US" sz="1500" i="1" baseline="-25000">
                <a:solidFill>
                  <a:schemeClr val="accent2"/>
                </a:solidFill>
              </a:endParaRPr>
            </a:p>
          </p:txBody>
        </p:sp>
        <p:sp>
          <p:nvSpPr>
            <p:cNvPr id="744507" name="Rectangle 59"/>
            <p:cNvSpPr>
              <a:spLocks noChangeArrowheads="1"/>
            </p:cNvSpPr>
            <p:nvPr/>
          </p:nvSpPr>
          <p:spPr bwMode="auto">
            <a:xfrm>
              <a:off x="1017" y="2135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500">
                  <a:solidFill>
                    <a:srgbClr val="FF0000"/>
                  </a:solidFill>
                </a:rPr>
                <a:t>1</a:t>
              </a:r>
              <a:endParaRPr lang="en-US" sz="1500" i="1" baseline="-250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0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F108-61C1-4D0F-A015-9194FF822CB2}" type="slidenum">
              <a:rPr lang="en-US"/>
              <a:pPr/>
              <a:t>27</a:t>
            </a:fld>
            <a:endParaRPr lang="en-US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7850" y="3894138"/>
            <a:ext cx="7988300" cy="2708275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Linear space</a:t>
            </a: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rgbClr val="FF0000"/>
                </a:solidFill>
              </a:rPr>
              <a:t>Insert </a:t>
            </a:r>
            <a:r>
              <a:rPr lang="en-US" dirty="0">
                <a:solidFill>
                  <a:schemeClr val="tx2"/>
                </a:solidFill>
              </a:rPr>
              <a:t>of (</a:t>
            </a:r>
            <a:r>
              <a:rPr lang="en-US" i="1" dirty="0" err="1">
                <a:solidFill>
                  <a:schemeClr val="tx2"/>
                </a:solidFill>
              </a:rPr>
              <a:t>x</a:t>
            </a:r>
            <a:r>
              <a:rPr lang="en-US" dirty="0" err="1">
                <a:solidFill>
                  <a:schemeClr val="tx2"/>
                </a:solidFill>
              </a:rPr>
              <a:t>,</a:t>
            </a:r>
            <a:r>
              <a:rPr lang="en-US" i="1" dirty="0" err="1">
                <a:solidFill>
                  <a:schemeClr val="tx2"/>
                </a:solidFill>
              </a:rPr>
              <a:t>y</a:t>
            </a:r>
            <a:r>
              <a:rPr lang="en-US" dirty="0">
                <a:solidFill>
                  <a:schemeClr val="tx2"/>
                </a:solidFill>
              </a:rPr>
              <a:t>) </a:t>
            </a:r>
            <a:r>
              <a:rPr lang="en-US" dirty="0"/>
              <a:t>(assuming fixed </a:t>
            </a:r>
            <a:r>
              <a:rPr lang="en-US" i="1" dirty="0"/>
              <a:t>x</a:t>
            </a:r>
            <a:r>
              <a:rPr lang="en-US" dirty="0"/>
              <a:t>-coordinate set):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ym typeface="Symbol" pitchFamily="18" charset="2"/>
              </a:rPr>
              <a:t>Compare y with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-coordinate in root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ym typeface="Symbol" pitchFamily="18" charset="2"/>
              </a:rPr>
              <a:t>Smaller: Recursively insert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i="1" dirty="0" err="1">
                <a:solidFill>
                  <a:schemeClr val="tx2"/>
                </a:solidFill>
              </a:rPr>
              <a:t>x</a:t>
            </a:r>
            <a:r>
              <a:rPr lang="en-US" dirty="0" err="1">
                <a:solidFill>
                  <a:schemeClr val="tx2"/>
                </a:solidFill>
              </a:rPr>
              <a:t>,</a:t>
            </a:r>
            <a:r>
              <a:rPr lang="en-US" i="1" dirty="0" err="1">
                <a:solidFill>
                  <a:schemeClr val="tx2"/>
                </a:solidFill>
              </a:rPr>
              <a:t>y</a:t>
            </a:r>
            <a:r>
              <a:rPr lang="en-US" dirty="0">
                <a:solidFill>
                  <a:schemeClr val="tx2"/>
                </a:solidFill>
              </a:rPr>
              <a:t>) in </a:t>
            </a:r>
            <a:r>
              <a:rPr lang="en-US" dirty="0" err="1">
                <a:solidFill>
                  <a:schemeClr val="tx2"/>
                </a:solidFill>
              </a:rPr>
              <a:t>subtree</a:t>
            </a:r>
            <a:r>
              <a:rPr lang="en-US" dirty="0">
                <a:solidFill>
                  <a:schemeClr val="tx2"/>
                </a:solidFill>
              </a:rPr>
              <a:t> on path to </a:t>
            </a:r>
            <a:r>
              <a:rPr lang="en-US" i="1" dirty="0">
                <a:solidFill>
                  <a:schemeClr val="tx2"/>
                </a:solidFill>
              </a:rPr>
              <a:t>x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chemeClr val="tx2"/>
                </a:solidFill>
              </a:rPr>
              <a:t>Bigger: Insert in root and recursively insert old point in </a:t>
            </a:r>
            <a:r>
              <a:rPr lang="en-US" dirty="0" err="1">
                <a:solidFill>
                  <a:schemeClr val="tx2"/>
                </a:solidFill>
              </a:rPr>
              <a:t>subtree</a:t>
            </a: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FontTx/>
              <a:buNone/>
            </a:pPr>
            <a:r>
              <a:rPr lang="en-US" dirty="0" smtClean="0">
                <a:sym typeface="Symbol" pitchFamily="18" charset="2"/>
              </a:rPr>
              <a:t>    </a:t>
            </a:r>
            <a:r>
              <a:rPr lang="en-US" i="1" dirty="0"/>
              <a:t>O</a:t>
            </a:r>
            <a:r>
              <a:rPr lang="en-US" dirty="0"/>
              <a:t>(log</a:t>
            </a:r>
            <a:r>
              <a:rPr lang="en-US" i="1" dirty="0"/>
              <a:t> N</a:t>
            </a:r>
            <a:r>
              <a:rPr lang="en-US" dirty="0"/>
              <a:t>) update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Priority Search Tree</a:t>
            </a:r>
          </a:p>
        </p:txBody>
      </p:sp>
      <p:sp>
        <p:nvSpPr>
          <p:cNvPr id="745476" name="Line 4"/>
          <p:cNvSpPr>
            <a:spLocks noChangeShapeType="1"/>
          </p:cNvSpPr>
          <p:nvPr/>
        </p:nvSpPr>
        <p:spPr bwMode="auto">
          <a:xfrm>
            <a:off x="4568825" y="1458913"/>
            <a:ext cx="1689100" cy="900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477" name="Line 5"/>
          <p:cNvSpPr>
            <a:spLocks noChangeShapeType="1"/>
          </p:cNvSpPr>
          <p:nvPr/>
        </p:nvSpPr>
        <p:spPr bwMode="auto">
          <a:xfrm flipH="1">
            <a:off x="5432425" y="2359025"/>
            <a:ext cx="825500" cy="601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478" name="Line 6"/>
          <p:cNvSpPr>
            <a:spLocks noChangeShapeType="1"/>
          </p:cNvSpPr>
          <p:nvPr/>
        </p:nvSpPr>
        <p:spPr bwMode="auto">
          <a:xfrm flipH="1">
            <a:off x="4983163" y="2935288"/>
            <a:ext cx="423862" cy="674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479" name="Line 7"/>
          <p:cNvSpPr>
            <a:spLocks noChangeShapeType="1"/>
          </p:cNvSpPr>
          <p:nvPr/>
        </p:nvSpPr>
        <p:spPr bwMode="auto">
          <a:xfrm flipH="1" flipV="1">
            <a:off x="5407025" y="2935288"/>
            <a:ext cx="414338" cy="674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480" name="Line 8"/>
          <p:cNvSpPr>
            <a:spLocks noChangeShapeType="1"/>
          </p:cNvSpPr>
          <p:nvPr/>
        </p:nvSpPr>
        <p:spPr bwMode="auto">
          <a:xfrm flipV="1">
            <a:off x="6670675" y="2935288"/>
            <a:ext cx="425450" cy="674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481" name="Line 9"/>
          <p:cNvSpPr>
            <a:spLocks noChangeShapeType="1"/>
          </p:cNvSpPr>
          <p:nvPr/>
        </p:nvSpPr>
        <p:spPr bwMode="auto">
          <a:xfrm>
            <a:off x="7096125" y="2935288"/>
            <a:ext cx="412750" cy="674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482" name="Line 10"/>
          <p:cNvSpPr>
            <a:spLocks noChangeShapeType="1"/>
          </p:cNvSpPr>
          <p:nvPr/>
        </p:nvSpPr>
        <p:spPr bwMode="auto">
          <a:xfrm>
            <a:off x="6245225" y="2347913"/>
            <a:ext cx="850900" cy="587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483" name="Oval 11"/>
          <p:cNvSpPr>
            <a:spLocks noChangeArrowheads="1"/>
          </p:cNvSpPr>
          <p:nvPr/>
        </p:nvSpPr>
        <p:spPr bwMode="auto">
          <a:xfrm>
            <a:off x="5992813" y="2122488"/>
            <a:ext cx="498475" cy="50006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5484" name="Oval 12"/>
          <p:cNvSpPr>
            <a:spLocks noChangeArrowheads="1"/>
          </p:cNvSpPr>
          <p:nvPr/>
        </p:nvSpPr>
        <p:spPr bwMode="auto">
          <a:xfrm>
            <a:off x="5148263" y="2736850"/>
            <a:ext cx="498475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5485" name="Oval 13"/>
          <p:cNvSpPr>
            <a:spLocks noChangeArrowheads="1"/>
          </p:cNvSpPr>
          <p:nvPr/>
        </p:nvSpPr>
        <p:spPr bwMode="auto">
          <a:xfrm>
            <a:off x="4764088" y="3351213"/>
            <a:ext cx="498475" cy="50006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5486" name="Oval 14"/>
          <p:cNvSpPr>
            <a:spLocks noChangeArrowheads="1"/>
          </p:cNvSpPr>
          <p:nvPr/>
        </p:nvSpPr>
        <p:spPr bwMode="auto">
          <a:xfrm>
            <a:off x="5532438" y="3351213"/>
            <a:ext cx="498475" cy="50006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5487" name="Oval 15"/>
          <p:cNvSpPr>
            <a:spLocks noChangeArrowheads="1"/>
          </p:cNvSpPr>
          <p:nvPr/>
        </p:nvSpPr>
        <p:spPr bwMode="auto">
          <a:xfrm>
            <a:off x="6799263" y="2736850"/>
            <a:ext cx="498475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5488" name="Oval 16"/>
          <p:cNvSpPr>
            <a:spLocks noChangeArrowheads="1"/>
          </p:cNvSpPr>
          <p:nvPr/>
        </p:nvSpPr>
        <p:spPr bwMode="auto">
          <a:xfrm>
            <a:off x="6415088" y="3351213"/>
            <a:ext cx="498475" cy="50006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5489" name="Oval 17"/>
          <p:cNvSpPr>
            <a:spLocks noChangeArrowheads="1"/>
          </p:cNvSpPr>
          <p:nvPr/>
        </p:nvSpPr>
        <p:spPr bwMode="auto">
          <a:xfrm>
            <a:off x="7183438" y="3351213"/>
            <a:ext cx="498475" cy="50006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5490" name="Line 18"/>
          <p:cNvSpPr>
            <a:spLocks noChangeShapeType="1"/>
          </p:cNvSpPr>
          <p:nvPr/>
        </p:nvSpPr>
        <p:spPr bwMode="auto">
          <a:xfrm flipV="1">
            <a:off x="2852738" y="1458913"/>
            <a:ext cx="1687512" cy="900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491" name="Line 19"/>
          <p:cNvSpPr>
            <a:spLocks noChangeShapeType="1"/>
          </p:cNvSpPr>
          <p:nvPr/>
        </p:nvSpPr>
        <p:spPr bwMode="auto">
          <a:xfrm flipH="1" flipV="1">
            <a:off x="2868613" y="2347913"/>
            <a:ext cx="850900" cy="587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492" name="Line 20"/>
          <p:cNvSpPr>
            <a:spLocks noChangeShapeType="1"/>
          </p:cNvSpPr>
          <p:nvPr/>
        </p:nvSpPr>
        <p:spPr bwMode="auto">
          <a:xfrm flipV="1">
            <a:off x="1604963" y="2935288"/>
            <a:ext cx="425450" cy="674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493" name="Line 21"/>
          <p:cNvSpPr>
            <a:spLocks noChangeShapeType="1"/>
          </p:cNvSpPr>
          <p:nvPr/>
        </p:nvSpPr>
        <p:spPr bwMode="auto">
          <a:xfrm flipV="1">
            <a:off x="2030413" y="2347913"/>
            <a:ext cx="838200" cy="587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494" name="Line 22"/>
          <p:cNvSpPr>
            <a:spLocks noChangeShapeType="1"/>
          </p:cNvSpPr>
          <p:nvPr/>
        </p:nvSpPr>
        <p:spPr bwMode="auto">
          <a:xfrm flipH="1" flipV="1">
            <a:off x="2030413" y="2935288"/>
            <a:ext cx="412750" cy="674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495" name="Line 23"/>
          <p:cNvSpPr>
            <a:spLocks noChangeShapeType="1"/>
          </p:cNvSpPr>
          <p:nvPr/>
        </p:nvSpPr>
        <p:spPr bwMode="auto">
          <a:xfrm flipH="1">
            <a:off x="3294063" y="2935288"/>
            <a:ext cx="425450" cy="674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496" name="Line 24"/>
          <p:cNvSpPr>
            <a:spLocks noChangeShapeType="1"/>
          </p:cNvSpPr>
          <p:nvPr/>
        </p:nvSpPr>
        <p:spPr bwMode="auto">
          <a:xfrm flipH="1" flipV="1">
            <a:off x="3719513" y="2935288"/>
            <a:ext cx="412750" cy="6746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5497" name="Group 25"/>
          <p:cNvGrpSpPr>
            <a:grpSpLocks/>
          </p:cNvGrpSpPr>
          <p:nvPr/>
        </p:nvGrpSpPr>
        <p:grpSpPr bwMode="auto">
          <a:xfrm>
            <a:off x="1422400" y="2124075"/>
            <a:ext cx="2917825" cy="1728788"/>
            <a:chOff x="896" y="1337"/>
            <a:chExt cx="1838" cy="1089"/>
          </a:xfrm>
        </p:grpSpPr>
        <p:sp>
          <p:nvSpPr>
            <p:cNvPr id="745498" name="Oval 26"/>
            <p:cNvSpPr>
              <a:spLocks noChangeArrowheads="1"/>
            </p:cNvSpPr>
            <p:nvPr/>
          </p:nvSpPr>
          <p:spPr bwMode="auto">
            <a:xfrm>
              <a:off x="1670" y="1337"/>
              <a:ext cx="314" cy="31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499" name="Oval 27"/>
            <p:cNvSpPr>
              <a:spLocks noChangeArrowheads="1"/>
            </p:cNvSpPr>
            <p:nvPr/>
          </p:nvSpPr>
          <p:spPr bwMode="auto">
            <a:xfrm>
              <a:off x="1138" y="1724"/>
              <a:ext cx="314" cy="31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500" name="Oval 28"/>
            <p:cNvSpPr>
              <a:spLocks noChangeArrowheads="1"/>
            </p:cNvSpPr>
            <p:nvPr/>
          </p:nvSpPr>
          <p:spPr bwMode="auto">
            <a:xfrm>
              <a:off x="896" y="2111"/>
              <a:ext cx="314" cy="31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501" name="Oval 29"/>
            <p:cNvSpPr>
              <a:spLocks noChangeArrowheads="1"/>
            </p:cNvSpPr>
            <p:nvPr/>
          </p:nvSpPr>
          <p:spPr bwMode="auto">
            <a:xfrm>
              <a:off x="1380" y="2111"/>
              <a:ext cx="314" cy="31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502" name="Oval 30"/>
            <p:cNvSpPr>
              <a:spLocks noChangeArrowheads="1"/>
            </p:cNvSpPr>
            <p:nvPr/>
          </p:nvSpPr>
          <p:spPr bwMode="auto">
            <a:xfrm>
              <a:off x="2178" y="1724"/>
              <a:ext cx="314" cy="31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503" name="Oval 31"/>
            <p:cNvSpPr>
              <a:spLocks noChangeArrowheads="1"/>
            </p:cNvSpPr>
            <p:nvPr/>
          </p:nvSpPr>
          <p:spPr bwMode="auto">
            <a:xfrm>
              <a:off x="1936" y="2111"/>
              <a:ext cx="314" cy="31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504" name="Oval 32"/>
            <p:cNvSpPr>
              <a:spLocks noChangeArrowheads="1"/>
            </p:cNvSpPr>
            <p:nvPr/>
          </p:nvSpPr>
          <p:spPr bwMode="auto">
            <a:xfrm>
              <a:off x="2420" y="2111"/>
              <a:ext cx="314" cy="31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5505" name="Oval 33"/>
          <p:cNvSpPr>
            <a:spLocks noChangeArrowheads="1"/>
          </p:cNvSpPr>
          <p:nvPr/>
        </p:nvSpPr>
        <p:spPr bwMode="auto">
          <a:xfrm>
            <a:off x="4303713" y="1239838"/>
            <a:ext cx="498475" cy="50006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5506" name="Rectangle 34"/>
          <p:cNvSpPr>
            <a:spLocks noChangeArrowheads="1"/>
          </p:cNvSpPr>
          <p:nvPr/>
        </p:nvSpPr>
        <p:spPr bwMode="auto">
          <a:xfrm>
            <a:off x="4514850" y="12398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9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5507" name="Rectangle 35"/>
          <p:cNvSpPr>
            <a:spLocks noChangeArrowheads="1"/>
          </p:cNvSpPr>
          <p:nvPr/>
        </p:nvSpPr>
        <p:spPr bwMode="auto">
          <a:xfrm>
            <a:off x="4335463" y="1431925"/>
            <a:ext cx="428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16.20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5508" name="Freeform 36"/>
          <p:cNvSpPr>
            <a:spLocks/>
          </p:cNvSpPr>
          <p:nvPr/>
        </p:nvSpPr>
        <p:spPr bwMode="auto">
          <a:xfrm>
            <a:off x="3719513" y="2935288"/>
            <a:ext cx="412750" cy="674687"/>
          </a:xfrm>
          <a:custGeom>
            <a:avLst/>
            <a:gdLst>
              <a:gd name="T0" fmla="*/ 260 w 260"/>
              <a:gd name="T1" fmla="*/ 425 h 425"/>
              <a:gd name="T2" fmla="*/ 0 w 260"/>
              <a:gd name="T3" fmla="*/ 0 h 425"/>
              <a:gd name="T4" fmla="*/ 260 w 260"/>
              <a:gd name="T5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0" h="425">
                <a:moveTo>
                  <a:pt x="260" y="425"/>
                </a:moveTo>
                <a:lnTo>
                  <a:pt x="0" y="0"/>
                </a:lnTo>
                <a:lnTo>
                  <a:pt x="260" y="425"/>
                </a:lnTo>
                <a:close/>
              </a:path>
            </a:pathLst>
          </a:custGeom>
          <a:solidFill>
            <a:srgbClr val="CEF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509" name="Rectangle 37"/>
          <p:cNvSpPr>
            <a:spLocks noChangeArrowheads="1"/>
          </p:cNvSpPr>
          <p:nvPr/>
        </p:nvSpPr>
        <p:spPr bwMode="auto">
          <a:xfrm>
            <a:off x="6148388" y="2163763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16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5510" name="Rectangle 38"/>
          <p:cNvSpPr>
            <a:spLocks noChangeArrowheads="1"/>
          </p:cNvSpPr>
          <p:nvPr/>
        </p:nvSpPr>
        <p:spPr bwMode="auto">
          <a:xfrm>
            <a:off x="6070600" y="2355850"/>
            <a:ext cx="333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19,9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5511" name="Rectangle 39"/>
          <p:cNvSpPr>
            <a:spLocks noChangeArrowheads="1"/>
          </p:cNvSpPr>
          <p:nvPr/>
        </p:nvSpPr>
        <p:spPr bwMode="auto">
          <a:xfrm>
            <a:off x="5302250" y="2778125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13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5512" name="Rectangle 40"/>
          <p:cNvSpPr>
            <a:spLocks noChangeArrowheads="1"/>
          </p:cNvSpPr>
          <p:nvPr/>
        </p:nvSpPr>
        <p:spPr bwMode="auto">
          <a:xfrm>
            <a:off x="5224463" y="2968625"/>
            <a:ext cx="333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13,3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5513" name="Rectangle 41"/>
          <p:cNvSpPr>
            <a:spLocks noChangeArrowheads="1"/>
          </p:cNvSpPr>
          <p:nvPr/>
        </p:nvSpPr>
        <p:spPr bwMode="auto">
          <a:xfrm>
            <a:off x="6953250" y="2778125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19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5514" name="Rectangle 42"/>
          <p:cNvSpPr>
            <a:spLocks noChangeArrowheads="1"/>
          </p:cNvSpPr>
          <p:nvPr/>
        </p:nvSpPr>
        <p:spPr bwMode="auto">
          <a:xfrm>
            <a:off x="6888163" y="2970213"/>
            <a:ext cx="333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20,3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5515" name="Rectangle 43"/>
          <p:cNvSpPr>
            <a:spLocks noChangeArrowheads="1"/>
          </p:cNvSpPr>
          <p:nvPr/>
        </p:nvSpPr>
        <p:spPr bwMode="auto">
          <a:xfrm>
            <a:off x="2843213" y="216058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4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5516" name="Rectangle 44"/>
          <p:cNvSpPr>
            <a:spLocks noChangeArrowheads="1"/>
          </p:cNvSpPr>
          <p:nvPr/>
        </p:nvSpPr>
        <p:spPr bwMode="auto">
          <a:xfrm>
            <a:off x="2767013" y="2354263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5,6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5517" name="Rectangle 45"/>
          <p:cNvSpPr>
            <a:spLocks noChangeArrowheads="1"/>
          </p:cNvSpPr>
          <p:nvPr/>
        </p:nvSpPr>
        <p:spPr bwMode="auto">
          <a:xfrm>
            <a:off x="3670300" y="27765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5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5518" name="Rectangle 46"/>
          <p:cNvSpPr>
            <a:spLocks noChangeArrowheads="1"/>
          </p:cNvSpPr>
          <p:nvPr/>
        </p:nvSpPr>
        <p:spPr bwMode="auto">
          <a:xfrm>
            <a:off x="3611563" y="2970213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9,4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5519" name="Rectangle 47"/>
          <p:cNvSpPr>
            <a:spLocks noChangeArrowheads="1"/>
          </p:cNvSpPr>
          <p:nvPr/>
        </p:nvSpPr>
        <p:spPr bwMode="auto">
          <a:xfrm>
            <a:off x="2006600" y="27781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5520" name="Rectangle 48"/>
          <p:cNvSpPr>
            <a:spLocks noChangeArrowheads="1"/>
          </p:cNvSpPr>
          <p:nvPr/>
        </p:nvSpPr>
        <p:spPr bwMode="auto">
          <a:xfrm>
            <a:off x="1935163" y="2970213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1,2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5521" name="Rectangle 49"/>
          <p:cNvSpPr>
            <a:spLocks noChangeArrowheads="1"/>
          </p:cNvSpPr>
          <p:nvPr/>
        </p:nvSpPr>
        <p:spPr bwMode="auto">
          <a:xfrm>
            <a:off x="7337425" y="3390900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20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5522" name="Rectangle 50"/>
          <p:cNvSpPr>
            <a:spLocks noChangeArrowheads="1"/>
          </p:cNvSpPr>
          <p:nvPr/>
        </p:nvSpPr>
        <p:spPr bwMode="auto">
          <a:xfrm>
            <a:off x="6570663" y="339248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19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5523" name="Rectangle 51"/>
          <p:cNvSpPr>
            <a:spLocks noChangeArrowheads="1"/>
          </p:cNvSpPr>
          <p:nvPr/>
        </p:nvSpPr>
        <p:spPr bwMode="auto">
          <a:xfrm>
            <a:off x="5688013" y="3390900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16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5524" name="Rectangle 52"/>
          <p:cNvSpPr>
            <a:spLocks noChangeArrowheads="1"/>
          </p:cNvSpPr>
          <p:nvPr/>
        </p:nvSpPr>
        <p:spPr bwMode="auto">
          <a:xfrm>
            <a:off x="4918075" y="3390900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13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5525" name="Rectangle 53"/>
          <p:cNvSpPr>
            <a:spLocks noChangeArrowheads="1"/>
          </p:cNvSpPr>
          <p:nvPr/>
        </p:nvSpPr>
        <p:spPr bwMode="auto">
          <a:xfrm>
            <a:off x="4033838" y="339090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9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5526" name="Rectangle 54"/>
          <p:cNvSpPr>
            <a:spLocks noChangeArrowheads="1"/>
          </p:cNvSpPr>
          <p:nvPr/>
        </p:nvSpPr>
        <p:spPr bwMode="auto">
          <a:xfrm>
            <a:off x="3265488" y="339090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5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5527" name="Rectangle 55"/>
          <p:cNvSpPr>
            <a:spLocks noChangeArrowheads="1"/>
          </p:cNvSpPr>
          <p:nvPr/>
        </p:nvSpPr>
        <p:spPr bwMode="auto">
          <a:xfrm>
            <a:off x="2382838" y="339090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4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5528" name="Rectangle 56"/>
          <p:cNvSpPr>
            <a:spLocks noChangeArrowheads="1"/>
          </p:cNvSpPr>
          <p:nvPr/>
        </p:nvSpPr>
        <p:spPr bwMode="auto">
          <a:xfrm>
            <a:off x="2336800" y="3582988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4,1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5529" name="Rectangle 57"/>
          <p:cNvSpPr>
            <a:spLocks noChangeArrowheads="1"/>
          </p:cNvSpPr>
          <p:nvPr/>
        </p:nvSpPr>
        <p:spPr bwMode="auto">
          <a:xfrm>
            <a:off x="1614488" y="339090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5530" name="Text Box 58"/>
          <p:cNvSpPr txBox="1">
            <a:spLocks noChangeArrowheads="1"/>
          </p:cNvSpPr>
          <p:nvPr/>
        </p:nvSpPr>
        <p:spPr bwMode="auto">
          <a:xfrm>
            <a:off x="1000125" y="1393825"/>
            <a:ext cx="17065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7013" indent="-227013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200"/>
              <a:t>Insert (10,21)</a:t>
            </a:r>
          </a:p>
        </p:txBody>
      </p:sp>
      <p:sp>
        <p:nvSpPr>
          <p:cNvPr id="745531" name="Rectangle 59"/>
          <p:cNvSpPr>
            <a:spLocks noChangeArrowheads="1"/>
          </p:cNvSpPr>
          <p:nvPr/>
        </p:nvSpPr>
        <p:spPr bwMode="auto">
          <a:xfrm>
            <a:off x="3727450" y="1433513"/>
            <a:ext cx="428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tx2"/>
                </a:solidFill>
              </a:rPr>
              <a:t>10,21</a:t>
            </a:r>
            <a:endParaRPr lang="en-US" sz="1500" i="1" baseline="-25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0.12483 0.133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45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3" y="669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0023 L 0.06649 -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455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7455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7454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454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7454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7455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83 0.1338 L 0.18403 0.133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45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2 L 0.03785 0.0886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45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446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454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454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454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85 0.08865 L 0.08837 0.0886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45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0.04323 0.0895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45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446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4" grpId="0" build="p"/>
      <p:bldP spid="745507" grpId="0"/>
      <p:bldP spid="745507" grpId="1"/>
      <p:bldP spid="745507" grpId="2"/>
      <p:bldP spid="745510" grpId="0"/>
      <p:bldP spid="745510" grpId="1"/>
      <p:bldP spid="745514" grpId="0"/>
      <p:bldP spid="745530" grpId="0"/>
      <p:bldP spid="745531" grpId="0"/>
      <p:bldP spid="745531" grpId="1"/>
      <p:bldP spid="745531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5D02-47AA-4411-B44D-D26FC7C4048D}" type="slidenum">
              <a:rPr lang="en-US"/>
              <a:pPr/>
              <a:t>28</a:t>
            </a:fld>
            <a:endParaRPr lang="en-US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Priority Search Tree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119563"/>
            <a:ext cx="8077200" cy="2128837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rgbClr val="FF0000"/>
                </a:solidFill>
              </a:rPr>
              <a:t>Query</a:t>
            </a:r>
            <a:r>
              <a:rPr lang="en-US"/>
              <a:t> with </a:t>
            </a:r>
            <a:r>
              <a:rPr lang="en-US">
                <a:solidFill>
                  <a:schemeClr val="tx2"/>
                </a:solidFill>
              </a:rPr>
              <a:t>(</a:t>
            </a:r>
            <a:r>
              <a:rPr lang="en-US" i="1"/>
              <a:t>q</a:t>
            </a:r>
            <a:r>
              <a:rPr lang="en-US" baseline="-25000"/>
              <a:t>1</a:t>
            </a:r>
            <a:r>
              <a:rPr lang="en-US"/>
              <a:t>,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i="1"/>
              <a:t>q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en-US" i="1"/>
              <a:t>q</a:t>
            </a:r>
            <a:r>
              <a:rPr lang="en-US" baseline="-25000"/>
              <a:t>3</a:t>
            </a:r>
            <a:r>
              <a:rPr lang="en-US"/>
              <a:t>) starting at root </a:t>
            </a:r>
            <a:r>
              <a:rPr lang="en-US" i="1"/>
              <a:t>v</a:t>
            </a:r>
            <a:r>
              <a:rPr lang="en-US"/>
              <a:t>:</a:t>
            </a: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chemeClr val="tx2"/>
                </a:solidFill>
              </a:rPr>
              <a:t>Report point in </a:t>
            </a:r>
            <a:r>
              <a:rPr lang="en-US" i="1">
                <a:solidFill>
                  <a:schemeClr val="tx2"/>
                </a:solidFill>
              </a:rPr>
              <a:t>v</a:t>
            </a:r>
            <a:r>
              <a:rPr lang="en-US">
                <a:solidFill>
                  <a:schemeClr val="tx2"/>
                </a:solidFill>
              </a:rPr>
              <a:t> if satisfying query</a:t>
            </a: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chemeClr val="tx2"/>
                </a:solidFill>
              </a:rPr>
              <a:t>Visit both children of </a:t>
            </a:r>
            <a:r>
              <a:rPr lang="en-US" i="1">
                <a:solidFill>
                  <a:schemeClr val="tx2"/>
                </a:solidFill>
              </a:rPr>
              <a:t>v</a:t>
            </a:r>
            <a:r>
              <a:rPr lang="en-US">
                <a:solidFill>
                  <a:schemeClr val="tx2"/>
                </a:solidFill>
              </a:rPr>
              <a:t> if point reported</a:t>
            </a: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chemeClr val="tx2"/>
                </a:solidFill>
              </a:rPr>
              <a:t>Always visit child(s) of </a:t>
            </a:r>
            <a:r>
              <a:rPr lang="en-US" i="1">
                <a:solidFill>
                  <a:schemeClr val="tx2"/>
                </a:solidFill>
              </a:rPr>
              <a:t>v</a:t>
            </a:r>
            <a:r>
              <a:rPr lang="en-US">
                <a:solidFill>
                  <a:schemeClr val="tx2"/>
                </a:solidFill>
              </a:rPr>
              <a:t> on path(s) to </a:t>
            </a:r>
            <a:r>
              <a:rPr lang="en-US" i="1"/>
              <a:t>q</a:t>
            </a:r>
            <a:r>
              <a:rPr lang="en-US" baseline="-25000"/>
              <a:t>1</a:t>
            </a:r>
            <a:r>
              <a:rPr lang="en-US"/>
              <a:t> and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i="1"/>
              <a:t>q</a:t>
            </a:r>
            <a:r>
              <a:rPr lang="en-US" baseline="-25000"/>
              <a:t>2</a:t>
            </a:r>
          </a:p>
          <a:p>
            <a:pPr>
              <a:buClr>
                <a:schemeClr val="tx2"/>
              </a:buClr>
              <a:buFontTx/>
              <a:buNone/>
            </a:pPr>
            <a:r>
              <a:rPr lang="en-US">
                <a:sym typeface="Symbol" pitchFamily="18" charset="2"/>
              </a:rPr>
              <a:t> </a:t>
            </a:r>
            <a:r>
              <a:rPr lang="en-US" i="1"/>
              <a:t>O</a:t>
            </a:r>
            <a:r>
              <a:rPr lang="en-US"/>
              <a:t>(log</a:t>
            </a:r>
            <a:r>
              <a:rPr lang="en-US" i="1"/>
              <a:t> N+T</a:t>
            </a:r>
            <a:r>
              <a:rPr lang="en-US"/>
              <a:t>) query</a:t>
            </a:r>
          </a:p>
        </p:txBody>
      </p:sp>
      <p:sp>
        <p:nvSpPr>
          <p:cNvPr id="747524" name="Line 4"/>
          <p:cNvSpPr>
            <a:spLocks noChangeShapeType="1"/>
          </p:cNvSpPr>
          <p:nvPr/>
        </p:nvSpPr>
        <p:spPr bwMode="auto">
          <a:xfrm>
            <a:off x="4568825" y="1463675"/>
            <a:ext cx="1689100" cy="900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25" name="Line 5"/>
          <p:cNvSpPr>
            <a:spLocks noChangeShapeType="1"/>
          </p:cNvSpPr>
          <p:nvPr/>
        </p:nvSpPr>
        <p:spPr bwMode="auto">
          <a:xfrm flipH="1">
            <a:off x="5432425" y="2363788"/>
            <a:ext cx="825500" cy="6016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26" name="Line 6"/>
          <p:cNvSpPr>
            <a:spLocks noChangeShapeType="1"/>
          </p:cNvSpPr>
          <p:nvPr/>
        </p:nvSpPr>
        <p:spPr bwMode="auto">
          <a:xfrm flipH="1">
            <a:off x="4983163" y="2940050"/>
            <a:ext cx="423862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27" name="Line 7"/>
          <p:cNvSpPr>
            <a:spLocks noChangeShapeType="1"/>
          </p:cNvSpPr>
          <p:nvPr/>
        </p:nvSpPr>
        <p:spPr bwMode="auto">
          <a:xfrm flipH="1" flipV="1">
            <a:off x="5407025" y="2940050"/>
            <a:ext cx="414338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28" name="Line 8"/>
          <p:cNvSpPr>
            <a:spLocks noChangeShapeType="1"/>
          </p:cNvSpPr>
          <p:nvPr/>
        </p:nvSpPr>
        <p:spPr bwMode="auto">
          <a:xfrm flipV="1">
            <a:off x="6670675" y="2940050"/>
            <a:ext cx="4254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29" name="Line 9"/>
          <p:cNvSpPr>
            <a:spLocks noChangeShapeType="1"/>
          </p:cNvSpPr>
          <p:nvPr/>
        </p:nvSpPr>
        <p:spPr bwMode="auto">
          <a:xfrm>
            <a:off x="7096125" y="2940050"/>
            <a:ext cx="4127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30" name="Line 10"/>
          <p:cNvSpPr>
            <a:spLocks noChangeShapeType="1"/>
          </p:cNvSpPr>
          <p:nvPr/>
        </p:nvSpPr>
        <p:spPr bwMode="auto">
          <a:xfrm>
            <a:off x="6245225" y="2352675"/>
            <a:ext cx="850900" cy="587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31" name="Line 11"/>
          <p:cNvSpPr>
            <a:spLocks noChangeShapeType="1"/>
          </p:cNvSpPr>
          <p:nvPr/>
        </p:nvSpPr>
        <p:spPr bwMode="auto">
          <a:xfrm flipV="1">
            <a:off x="2852738" y="1463675"/>
            <a:ext cx="1687512" cy="900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32" name="Line 12"/>
          <p:cNvSpPr>
            <a:spLocks noChangeShapeType="1"/>
          </p:cNvSpPr>
          <p:nvPr/>
        </p:nvSpPr>
        <p:spPr bwMode="auto">
          <a:xfrm flipH="1" flipV="1">
            <a:off x="2868613" y="2352675"/>
            <a:ext cx="850900" cy="587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33" name="Line 13"/>
          <p:cNvSpPr>
            <a:spLocks noChangeShapeType="1"/>
          </p:cNvSpPr>
          <p:nvPr/>
        </p:nvSpPr>
        <p:spPr bwMode="auto">
          <a:xfrm flipV="1">
            <a:off x="1604963" y="2940050"/>
            <a:ext cx="4254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34" name="Line 14"/>
          <p:cNvSpPr>
            <a:spLocks noChangeShapeType="1"/>
          </p:cNvSpPr>
          <p:nvPr/>
        </p:nvSpPr>
        <p:spPr bwMode="auto">
          <a:xfrm flipV="1">
            <a:off x="2030413" y="2352675"/>
            <a:ext cx="838200" cy="587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35" name="Line 15"/>
          <p:cNvSpPr>
            <a:spLocks noChangeShapeType="1"/>
          </p:cNvSpPr>
          <p:nvPr/>
        </p:nvSpPr>
        <p:spPr bwMode="auto">
          <a:xfrm flipH="1" flipV="1">
            <a:off x="2030413" y="2940050"/>
            <a:ext cx="4127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36" name="Line 16"/>
          <p:cNvSpPr>
            <a:spLocks noChangeShapeType="1"/>
          </p:cNvSpPr>
          <p:nvPr/>
        </p:nvSpPr>
        <p:spPr bwMode="auto">
          <a:xfrm flipH="1">
            <a:off x="3294063" y="2940050"/>
            <a:ext cx="4254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37" name="Line 17"/>
          <p:cNvSpPr>
            <a:spLocks noChangeShapeType="1"/>
          </p:cNvSpPr>
          <p:nvPr/>
        </p:nvSpPr>
        <p:spPr bwMode="auto">
          <a:xfrm flipH="1" flipV="1">
            <a:off x="3719513" y="2940050"/>
            <a:ext cx="4127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38" name="Oval 18"/>
          <p:cNvSpPr>
            <a:spLocks noChangeArrowheads="1"/>
          </p:cNvSpPr>
          <p:nvPr/>
        </p:nvSpPr>
        <p:spPr bwMode="auto">
          <a:xfrm>
            <a:off x="5992813" y="2127250"/>
            <a:ext cx="498475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39" name="Oval 19"/>
          <p:cNvSpPr>
            <a:spLocks noChangeArrowheads="1"/>
          </p:cNvSpPr>
          <p:nvPr/>
        </p:nvSpPr>
        <p:spPr bwMode="auto">
          <a:xfrm>
            <a:off x="5148263" y="2741613"/>
            <a:ext cx="498475" cy="50006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40" name="Oval 20"/>
          <p:cNvSpPr>
            <a:spLocks noChangeArrowheads="1"/>
          </p:cNvSpPr>
          <p:nvPr/>
        </p:nvSpPr>
        <p:spPr bwMode="auto">
          <a:xfrm>
            <a:off x="4764088" y="3355975"/>
            <a:ext cx="498475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41" name="Oval 21"/>
          <p:cNvSpPr>
            <a:spLocks noChangeArrowheads="1"/>
          </p:cNvSpPr>
          <p:nvPr/>
        </p:nvSpPr>
        <p:spPr bwMode="auto">
          <a:xfrm>
            <a:off x="5532438" y="3355975"/>
            <a:ext cx="498475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42" name="Oval 22"/>
          <p:cNvSpPr>
            <a:spLocks noChangeArrowheads="1"/>
          </p:cNvSpPr>
          <p:nvPr/>
        </p:nvSpPr>
        <p:spPr bwMode="auto">
          <a:xfrm>
            <a:off x="6799263" y="2741613"/>
            <a:ext cx="498475" cy="50006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43" name="Oval 23"/>
          <p:cNvSpPr>
            <a:spLocks noChangeArrowheads="1"/>
          </p:cNvSpPr>
          <p:nvPr/>
        </p:nvSpPr>
        <p:spPr bwMode="auto">
          <a:xfrm>
            <a:off x="6415088" y="3355975"/>
            <a:ext cx="498475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44" name="Oval 24"/>
          <p:cNvSpPr>
            <a:spLocks noChangeArrowheads="1"/>
          </p:cNvSpPr>
          <p:nvPr/>
        </p:nvSpPr>
        <p:spPr bwMode="auto">
          <a:xfrm>
            <a:off x="7183438" y="3355975"/>
            <a:ext cx="498475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45" name="Oval 25"/>
          <p:cNvSpPr>
            <a:spLocks noChangeArrowheads="1"/>
          </p:cNvSpPr>
          <p:nvPr/>
        </p:nvSpPr>
        <p:spPr bwMode="auto">
          <a:xfrm>
            <a:off x="2651125" y="2128838"/>
            <a:ext cx="498475" cy="50006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46" name="Oval 26"/>
          <p:cNvSpPr>
            <a:spLocks noChangeArrowheads="1"/>
          </p:cNvSpPr>
          <p:nvPr/>
        </p:nvSpPr>
        <p:spPr bwMode="auto">
          <a:xfrm>
            <a:off x="1806575" y="2743200"/>
            <a:ext cx="498475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47" name="Oval 27"/>
          <p:cNvSpPr>
            <a:spLocks noChangeArrowheads="1"/>
          </p:cNvSpPr>
          <p:nvPr/>
        </p:nvSpPr>
        <p:spPr bwMode="auto">
          <a:xfrm>
            <a:off x="1422400" y="3357563"/>
            <a:ext cx="498475" cy="50006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48" name="Oval 28"/>
          <p:cNvSpPr>
            <a:spLocks noChangeArrowheads="1"/>
          </p:cNvSpPr>
          <p:nvPr/>
        </p:nvSpPr>
        <p:spPr bwMode="auto">
          <a:xfrm>
            <a:off x="2190750" y="3357563"/>
            <a:ext cx="498475" cy="50006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49" name="Oval 29"/>
          <p:cNvSpPr>
            <a:spLocks noChangeArrowheads="1"/>
          </p:cNvSpPr>
          <p:nvPr/>
        </p:nvSpPr>
        <p:spPr bwMode="auto">
          <a:xfrm>
            <a:off x="3457575" y="2743200"/>
            <a:ext cx="498475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50" name="Oval 30"/>
          <p:cNvSpPr>
            <a:spLocks noChangeArrowheads="1"/>
          </p:cNvSpPr>
          <p:nvPr/>
        </p:nvSpPr>
        <p:spPr bwMode="auto">
          <a:xfrm>
            <a:off x="3073400" y="3357563"/>
            <a:ext cx="498475" cy="50006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51" name="Oval 31"/>
          <p:cNvSpPr>
            <a:spLocks noChangeArrowheads="1"/>
          </p:cNvSpPr>
          <p:nvPr/>
        </p:nvSpPr>
        <p:spPr bwMode="auto">
          <a:xfrm>
            <a:off x="3841750" y="3357563"/>
            <a:ext cx="498475" cy="50006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52" name="Oval 32"/>
          <p:cNvSpPr>
            <a:spLocks noChangeArrowheads="1"/>
          </p:cNvSpPr>
          <p:nvPr/>
        </p:nvSpPr>
        <p:spPr bwMode="auto">
          <a:xfrm>
            <a:off x="4303713" y="1244600"/>
            <a:ext cx="498475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53" name="Rectangle 33"/>
          <p:cNvSpPr>
            <a:spLocks noChangeArrowheads="1"/>
          </p:cNvSpPr>
          <p:nvPr/>
        </p:nvSpPr>
        <p:spPr bwMode="auto">
          <a:xfrm>
            <a:off x="4514850" y="124460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9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7554" name="Rectangle 34"/>
          <p:cNvSpPr>
            <a:spLocks noChangeArrowheads="1"/>
          </p:cNvSpPr>
          <p:nvPr/>
        </p:nvSpPr>
        <p:spPr bwMode="auto">
          <a:xfrm>
            <a:off x="4335463" y="1436688"/>
            <a:ext cx="428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16.20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7555" name="Freeform 35"/>
          <p:cNvSpPr>
            <a:spLocks/>
          </p:cNvSpPr>
          <p:nvPr/>
        </p:nvSpPr>
        <p:spPr bwMode="auto">
          <a:xfrm>
            <a:off x="3719513" y="2940050"/>
            <a:ext cx="412750" cy="674688"/>
          </a:xfrm>
          <a:custGeom>
            <a:avLst/>
            <a:gdLst>
              <a:gd name="T0" fmla="*/ 260 w 260"/>
              <a:gd name="T1" fmla="*/ 425 h 425"/>
              <a:gd name="T2" fmla="*/ 0 w 260"/>
              <a:gd name="T3" fmla="*/ 0 h 425"/>
              <a:gd name="T4" fmla="*/ 260 w 260"/>
              <a:gd name="T5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0" h="425">
                <a:moveTo>
                  <a:pt x="260" y="425"/>
                </a:moveTo>
                <a:lnTo>
                  <a:pt x="0" y="0"/>
                </a:lnTo>
                <a:lnTo>
                  <a:pt x="260" y="425"/>
                </a:lnTo>
                <a:close/>
              </a:path>
            </a:pathLst>
          </a:custGeom>
          <a:solidFill>
            <a:srgbClr val="CEF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56" name="Rectangle 36"/>
          <p:cNvSpPr>
            <a:spLocks noChangeArrowheads="1"/>
          </p:cNvSpPr>
          <p:nvPr/>
        </p:nvSpPr>
        <p:spPr bwMode="auto">
          <a:xfrm>
            <a:off x="6148388" y="2168525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16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7557" name="Rectangle 37"/>
          <p:cNvSpPr>
            <a:spLocks noChangeArrowheads="1"/>
          </p:cNvSpPr>
          <p:nvPr/>
        </p:nvSpPr>
        <p:spPr bwMode="auto">
          <a:xfrm>
            <a:off x="6070600" y="2360613"/>
            <a:ext cx="333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19,9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7558" name="Rectangle 38"/>
          <p:cNvSpPr>
            <a:spLocks noChangeArrowheads="1"/>
          </p:cNvSpPr>
          <p:nvPr/>
        </p:nvSpPr>
        <p:spPr bwMode="auto">
          <a:xfrm>
            <a:off x="5302250" y="278288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13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7559" name="Rectangle 39"/>
          <p:cNvSpPr>
            <a:spLocks noChangeArrowheads="1"/>
          </p:cNvSpPr>
          <p:nvPr/>
        </p:nvSpPr>
        <p:spPr bwMode="auto">
          <a:xfrm>
            <a:off x="5224463" y="2973388"/>
            <a:ext cx="333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13,3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7560" name="Rectangle 40"/>
          <p:cNvSpPr>
            <a:spLocks noChangeArrowheads="1"/>
          </p:cNvSpPr>
          <p:nvPr/>
        </p:nvSpPr>
        <p:spPr bwMode="auto">
          <a:xfrm>
            <a:off x="6953250" y="278288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19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7561" name="Rectangle 41"/>
          <p:cNvSpPr>
            <a:spLocks noChangeArrowheads="1"/>
          </p:cNvSpPr>
          <p:nvPr/>
        </p:nvSpPr>
        <p:spPr bwMode="auto">
          <a:xfrm>
            <a:off x="6888163" y="2974975"/>
            <a:ext cx="333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20,3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7562" name="Rectangle 42"/>
          <p:cNvSpPr>
            <a:spLocks noChangeArrowheads="1"/>
          </p:cNvSpPr>
          <p:nvPr/>
        </p:nvSpPr>
        <p:spPr bwMode="auto">
          <a:xfrm>
            <a:off x="2843213" y="21653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4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7563" name="Rectangle 43"/>
          <p:cNvSpPr>
            <a:spLocks noChangeArrowheads="1"/>
          </p:cNvSpPr>
          <p:nvPr/>
        </p:nvSpPr>
        <p:spPr bwMode="auto">
          <a:xfrm>
            <a:off x="2767013" y="2359025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5,6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7564" name="Rectangle 44"/>
          <p:cNvSpPr>
            <a:spLocks noChangeArrowheads="1"/>
          </p:cNvSpPr>
          <p:nvPr/>
        </p:nvSpPr>
        <p:spPr bwMode="auto">
          <a:xfrm>
            <a:off x="3670300" y="278130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5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7565" name="Rectangle 45"/>
          <p:cNvSpPr>
            <a:spLocks noChangeArrowheads="1"/>
          </p:cNvSpPr>
          <p:nvPr/>
        </p:nvSpPr>
        <p:spPr bwMode="auto">
          <a:xfrm>
            <a:off x="3611563" y="2974975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9,4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7566" name="Rectangle 46"/>
          <p:cNvSpPr>
            <a:spLocks noChangeArrowheads="1"/>
          </p:cNvSpPr>
          <p:nvPr/>
        </p:nvSpPr>
        <p:spPr bwMode="auto">
          <a:xfrm>
            <a:off x="2006600" y="278288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7567" name="Rectangle 47"/>
          <p:cNvSpPr>
            <a:spLocks noChangeArrowheads="1"/>
          </p:cNvSpPr>
          <p:nvPr/>
        </p:nvSpPr>
        <p:spPr bwMode="auto">
          <a:xfrm>
            <a:off x="1935163" y="2974975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1,2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7568" name="Rectangle 48"/>
          <p:cNvSpPr>
            <a:spLocks noChangeArrowheads="1"/>
          </p:cNvSpPr>
          <p:nvPr/>
        </p:nvSpPr>
        <p:spPr bwMode="auto">
          <a:xfrm>
            <a:off x="7337425" y="3395663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20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7569" name="Rectangle 49"/>
          <p:cNvSpPr>
            <a:spLocks noChangeArrowheads="1"/>
          </p:cNvSpPr>
          <p:nvPr/>
        </p:nvSpPr>
        <p:spPr bwMode="auto">
          <a:xfrm>
            <a:off x="6570663" y="3397250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19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7570" name="Rectangle 50"/>
          <p:cNvSpPr>
            <a:spLocks noChangeArrowheads="1"/>
          </p:cNvSpPr>
          <p:nvPr/>
        </p:nvSpPr>
        <p:spPr bwMode="auto">
          <a:xfrm>
            <a:off x="5688013" y="3395663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16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7571" name="Rectangle 51"/>
          <p:cNvSpPr>
            <a:spLocks noChangeArrowheads="1"/>
          </p:cNvSpPr>
          <p:nvPr/>
        </p:nvSpPr>
        <p:spPr bwMode="auto">
          <a:xfrm>
            <a:off x="4918075" y="3395663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13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7572" name="Rectangle 52"/>
          <p:cNvSpPr>
            <a:spLocks noChangeArrowheads="1"/>
          </p:cNvSpPr>
          <p:nvPr/>
        </p:nvSpPr>
        <p:spPr bwMode="auto">
          <a:xfrm>
            <a:off x="4033838" y="339566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9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7573" name="Rectangle 53"/>
          <p:cNvSpPr>
            <a:spLocks noChangeArrowheads="1"/>
          </p:cNvSpPr>
          <p:nvPr/>
        </p:nvSpPr>
        <p:spPr bwMode="auto">
          <a:xfrm>
            <a:off x="3265488" y="339566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5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7574" name="Rectangle 54"/>
          <p:cNvSpPr>
            <a:spLocks noChangeArrowheads="1"/>
          </p:cNvSpPr>
          <p:nvPr/>
        </p:nvSpPr>
        <p:spPr bwMode="auto">
          <a:xfrm>
            <a:off x="2382838" y="339566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4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7575" name="Rectangle 55"/>
          <p:cNvSpPr>
            <a:spLocks noChangeArrowheads="1"/>
          </p:cNvSpPr>
          <p:nvPr/>
        </p:nvSpPr>
        <p:spPr bwMode="auto">
          <a:xfrm>
            <a:off x="2336800" y="3587750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4,1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7576" name="Rectangle 56"/>
          <p:cNvSpPr>
            <a:spLocks noChangeArrowheads="1"/>
          </p:cNvSpPr>
          <p:nvPr/>
        </p:nvSpPr>
        <p:spPr bwMode="auto">
          <a:xfrm>
            <a:off x="1614488" y="339566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7577" name="Rectangle 57"/>
          <p:cNvSpPr>
            <a:spLocks noChangeArrowheads="1"/>
          </p:cNvSpPr>
          <p:nvPr/>
        </p:nvSpPr>
        <p:spPr bwMode="auto">
          <a:xfrm>
            <a:off x="1244600" y="1163638"/>
            <a:ext cx="642938" cy="7207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78" name="Line 58"/>
          <p:cNvSpPr>
            <a:spLocks noChangeShapeType="1"/>
          </p:cNvSpPr>
          <p:nvPr/>
        </p:nvSpPr>
        <p:spPr bwMode="auto">
          <a:xfrm>
            <a:off x="852488" y="1123950"/>
            <a:ext cx="0" cy="13001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79" name="Freeform 59"/>
          <p:cNvSpPr>
            <a:spLocks/>
          </p:cNvSpPr>
          <p:nvPr/>
        </p:nvSpPr>
        <p:spPr bwMode="auto">
          <a:xfrm>
            <a:off x="830263" y="1123950"/>
            <a:ext cx="41275" cy="60325"/>
          </a:xfrm>
          <a:custGeom>
            <a:avLst/>
            <a:gdLst>
              <a:gd name="T0" fmla="*/ 16 w 32"/>
              <a:gd name="T1" fmla="*/ 0 h 41"/>
              <a:gd name="T2" fmla="*/ 16 w 32"/>
              <a:gd name="T3" fmla="*/ 0 h 41"/>
              <a:gd name="T4" fmla="*/ 32 w 32"/>
              <a:gd name="T5" fmla="*/ 41 h 41"/>
              <a:gd name="T6" fmla="*/ 0 w 32"/>
              <a:gd name="T7" fmla="*/ 41 h 41"/>
              <a:gd name="T8" fmla="*/ 10 w 32"/>
              <a:gd name="T9" fmla="*/ 0 h 41"/>
              <a:gd name="T10" fmla="*/ 16 w 32"/>
              <a:gd name="T1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41">
                <a:moveTo>
                  <a:pt x="16" y="0"/>
                </a:moveTo>
                <a:lnTo>
                  <a:pt x="16" y="0"/>
                </a:lnTo>
                <a:lnTo>
                  <a:pt x="32" y="41"/>
                </a:lnTo>
                <a:lnTo>
                  <a:pt x="0" y="41"/>
                </a:lnTo>
                <a:lnTo>
                  <a:pt x="10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80" name="Freeform 60"/>
          <p:cNvSpPr>
            <a:spLocks/>
          </p:cNvSpPr>
          <p:nvPr/>
        </p:nvSpPr>
        <p:spPr bwMode="auto">
          <a:xfrm>
            <a:off x="1095375" y="1317625"/>
            <a:ext cx="12700" cy="12700"/>
          </a:xfrm>
          <a:custGeom>
            <a:avLst/>
            <a:gdLst>
              <a:gd name="T0" fmla="*/ 5 w 10"/>
              <a:gd name="T1" fmla="*/ 9 h 9"/>
              <a:gd name="T2" fmla="*/ 10 w 10"/>
              <a:gd name="T3" fmla="*/ 5 h 9"/>
              <a:gd name="T4" fmla="*/ 5 w 10"/>
              <a:gd name="T5" fmla="*/ 0 h 9"/>
              <a:gd name="T6" fmla="*/ 0 w 10"/>
              <a:gd name="T7" fmla="*/ 5 h 9"/>
              <a:gd name="T8" fmla="*/ 5 w 10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9">
                <a:moveTo>
                  <a:pt x="5" y="9"/>
                </a:moveTo>
                <a:lnTo>
                  <a:pt x="10" y="5"/>
                </a:lnTo>
                <a:lnTo>
                  <a:pt x="5" y="0"/>
                </a:lnTo>
                <a:lnTo>
                  <a:pt x="0" y="5"/>
                </a:ln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81" name="Freeform 61"/>
          <p:cNvSpPr>
            <a:spLocks/>
          </p:cNvSpPr>
          <p:nvPr/>
        </p:nvSpPr>
        <p:spPr bwMode="auto">
          <a:xfrm>
            <a:off x="1466850" y="1624013"/>
            <a:ext cx="12700" cy="14287"/>
          </a:xfrm>
          <a:custGeom>
            <a:avLst/>
            <a:gdLst>
              <a:gd name="T0" fmla="*/ 6 w 11"/>
              <a:gd name="T1" fmla="*/ 10 h 10"/>
              <a:gd name="T2" fmla="*/ 11 w 11"/>
              <a:gd name="T3" fmla="*/ 5 h 10"/>
              <a:gd name="T4" fmla="*/ 6 w 11"/>
              <a:gd name="T5" fmla="*/ 0 h 10"/>
              <a:gd name="T6" fmla="*/ 0 w 11"/>
              <a:gd name="T7" fmla="*/ 5 h 10"/>
              <a:gd name="T8" fmla="*/ 6 w 11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6" y="10"/>
                </a:moveTo>
                <a:lnTo>
                  <a:pt x="11" y="5"/>
                </a:lnTo>
                <a:lnTo>
                  <a:pt x="6" y="0"/>
                </a:lnTo>
                <a:lnTo>
                  <a:pt x="0" y="5"/>
                </a:lnTo>
                <a:lnTo>
                  <a:pt x="6" y="10"/>
                </a:lnTo>
                <a:close/>
              </a:path>
            </a:pathLst>
          </a:custGeom>
          <a:solidFill>
            <a:srgbClr val="FF0000"/>
          </a:solidFill>
          <a:ln w="12700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82" name="Freeform 62"/>
          <p:cNvSpPr>
            <a:spLocks/>
          </p:cNvSpPr>
          <p:nvPr/>
        </p:nvSpPr>
        <p:spPr bwMode="auto">
          <a:xfrm>
            <a:off x="1466850" y="1704975"/>
            <a:ext cx="12700" cy="12700"/>
          </a:xfrm>
          <a:custGeom>
            <a:avLst/>
            <a:gdLst>
              <a:gd name="T0" fmla="*/ 6 w 11"/>
              <a:gd name="T1" fmla="*/ 10 h 10"/>
              <a:gd name="T2" fmla="*/ 11 w 11"/>
              <a:gd name="T3" fmla="*/ 5 h 10"/>
              <a:gd name="T4" fmla="*/ 6 w 11"/>
              <a:gd name="T5" fmla="*/ 0 h 10"/>
              <a:gd name="T6" fmla="*/ 0 w 11"/>
              <a:gd name="T7" fmla="*/ 5 h 10"/>
              <a:gd name="T8" fmla="*/ 6 w 11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6" y="10"/>
                </a:moveTo>
                <a:lnTo>
                  <a:pt x="11" y="5"/>
                </a:lnTo>
                <a:lnTo>
                  <a:pt x="6" y="0"/>
                </a:lnTo>
                <a:lnTo>
                  <a:pt x="0" y="5"/>
                </a:lnTo>
                <a:lnTo>
                  <a:pt x="6" y="10"/>
                </a:lnTo>
                <a:close/>
              </a:path>
            </a:pathLst>
          </a:custGeom>
          <a:solidFill>
            <a:srgbClr val="FF0000"/>
          </a:solidFill>
          <a:ln w="12700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83" name="Freeform 63"/>
          <p:cNvSpPr>
            <a:spLocks/>
          </p:cNvSpPr>
          <p:nvPr/>
        </p:nvSpPr>
        <p:spPr bwMode="auto">
          <a:xfrm>
            <a:off x="1065213" y="1704975"/>
            <a:ext cx="14287" cy="12700"/>
          </a:xfrm>
          <a:custGeom>
            <a:avLst/>
            <a:gdLst>
              <a:gd name="T0" fmla="*/ 5 w 11"/>
              <a:gd name="T1" fmla="*/ 10 h 10"/>
              <a:gd name="T2" fmla="*/ 11 w 11"/>
              <a:gd name="T3" fmla="*/ 5 h 10"/>
              <a:gd name="T4" fmla="*/ 5 w 11"/>
              <a:gd name="T5" fmla="*/ 0 h 10"/>
              <a:gd name="T6" fmla="*/ 0 w 11"/>
              <a:gd name="T7" fmla="*/ 5 h 10"/>
              <a:gd name="T8" fmla="*/ 5 w 11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5" y="10"/>
                </a:moveTo>
                <a:lnTo>
                  <a:pt x="11" y="5"/>
                </a:lnTo>
                <a:lnTo>
                  <a:pt x="5" y="0"/>
                </a:lnTo>
                <a:lnTo>
                  <a:pt x="0" y="5"/>
                </a:lnTo>
                <a:lnTo>
                  <a:pt x="5" y="1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84" name="Freeform 64"/>
          <p:cNvSpPr>
            <a:spLocks/>
          </p:cNvSpPr>
          <p:nvPr/>
        </p:nvSpPr>
        <p:spPr bwMode="auto">
          <a:xfrm>
            <a:off x="2068513" y="1704975"/>
            <a:ext cx="12700" cy="12700"/>
          </a:xfrm>
          <a:custGeom>
            <a:avLst/>
            <a:gdLst>
              <a:gd name="T0" fmla="*/ 6 w 11"/>
              <a:gd name="T1" fmla="*/ 10 h 10"/>
              <a:gd name="T2" fmla="*/ 11 w 11"/>
              <a:gd name="T3" fmla="*/ 5 h 10"/>
              <a:gd name="T4" fmla="*/ 6 w 11"/>
              <a:gd name="T5" fmla="*/ 0 h 10"/>
              <a:gd name="T6" fmla="*/ 0 w 11"/>
              <a:gd name="T7" fmla="*/ 5 h 10"/>
              <a:gd name="T8" fmla="*/ 6 w 11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6" y="10"/>
                </a:moveTo>
                <a:lnTo>
                  <a:pt x="11" y="5"/>
                </a:lnTo>
                <a:lnTo>
                  <a:pt x="6" y="0"/>
                </a:lnTo>
                <a:lnTo>
                  <a:pt x="0" y="5"/>
                </a:lnTo>
                <a:lnTo>
                  <a:pt x="6" y="1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85" name="Freeform 65"/>
          <p:cNvSpPr>
            <a:spLocks/>
          </p:cNvSpPr>
          <p:nvPr/>
        </p:nvSpPr>
        <p:spPr bwMode="auto">
          <a:xfrm>
            <a:off x="2068513" y="2117725"/>
            <a:ext cx="12700" cy="12700"/>
          </a:xfrm>
          <a:custGeom>
            <a:avLst/>
            <a:gdLst>
              <a:gd name="T0" fmla="*/ 6 w 11"/>
              <a:gd name="T1" fmla="*/ 9 h 9"/>
              <a:gd name="T2" fmla="*/ 11 w 11"/>
              <a:gd name="T3" fmla="*/ 5 h 9"/>
              <a:gd name="T4" fmla="*/ 6 w 11"/>
              <a:gd name="T5" fmla="*/ 0 h 9"/>
              <a:gd name="T6" fmla="*/ 0 w 11"/>
              <a:gd name="T7" fmla="*/ 5 h 9"/>
              <a:gd name="T8" fmla="*/ 6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6" y="9"/>
                </a:moveTo>
                <a:lnTo>
                  <a:pt x="11" y="5"/>
                </a:lnTo>
                <a:lnTo>
                  <a:pt x="6" y="0"/>
                </a:lnTo>
                <a:lnTo>
                  <a:pt x="0" y="5"/>
                </a:lnTo>
                <a:lnTo>
                  <a:pt x="6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86" name="Freeform 66"/>
          <p:cNvSpPr>
            <a:spLocks/>
          </p:cNvSpPr>
          <p:nvPr/>
        </p:nvSpPr>
        <p:spPr bwMode="auto">
          <a:xfrm>
            <a:off x="1897063" y="2117725"/>
            <a:ext cx="12700" cy="12700"/>
          </a:xfrm>
          <a:custGeom>
            <a:avLst/>
            <a:gdLst>
              <a:gd name="T0" fmla="*/ 5 w 10"/>
              <a:gd name="T1" fmla="*/ 9 h 9"/>
              <a:gd name="T2" fmla="*/ 10 w 10"/>
              <a:gd name="T3" fmla="*/ 5 h 9"/>
              <a:gd name="T4" fmla="*/ 5 w 10"/>
              <a:gd name="T5" fmla="*/ 0 h 9"/>
              <a:gd name="T6" fmla="*/ 0 w 10"/>
              <a:gd name="T7" fmla="*/ 5 h 9"/>
              <a:gd name="T8" fmla="*/ 5 w 10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9">
                <a:moveTo>
                  <a:pt x="5" y="9"/>
                </a:moveTo>
                <a:lnTo>
                  <a:pt x="10" y="5"/>
                </a:lnTo>
                <a:lnTo>
                  <a:pt x="5" y="0"/>
                </a:lnTo>
                <a:lnTo>
                  <a:pt x="0" y="5"/>
                </a:ln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87" name="Freeform 67"/>
          <p:cNvSpPr>
            <a:spLocks/>
          </p:cNvSpPr>
          <p:nvPr/>
        </p:nvSpPr>
        <p:spPr bwMode="auto">
          <a:xfrm>
            <a:off x="1897063" y="2038350"/>
            <a:ext cx="12700" cy="12700"/>
          </a:xfrm>
          <a:custGeom>
            <a:avLst/>
            <a:gdLst>
              <a:gd name="T0" fmla="*/ 5 w 10"/>
              <a:gd name="T1" fmla="*/ 9 h 9"/>
              <a:gd name="T2" fmla="*/ 10 w 10"/>
              <a:gd name="T3" fmla="*/ 5 h 9"/>
              <a:gd name="T4" fmla="*/ 5 w 10"/>
              <a:gd name="T5" fmla="*/ 0 h 9"/>
              <a:gd name="T6" fmla="*/ 0 w 10"/>
              <a:gd name="T7" fmla="*/ 5 h 9"/>
              <a:gd name="T8" fmla="*/ 5 w 10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9">
                <a:moveTo>
                  <a:pt x="5" y="9"/>
                </a:moveTo>
                <a:lnTo>
                  <a:pt x="10" y="5"/>
                </a:lnTo>
                <a:lnTo>
                  <a:pt x="5" y="0"/>
                </a:lnTo>
                <a:lnTo>
                  <a:pt x="0" y="5"/>
                </a:ln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88" name="Freeform 68"/>
          <p:cNvSpPr>
            <a:spLocks/>
          </p:cNvSpPr>
          <p:nvPr/>
        </p:nvSpPr>
        <p:spPr bwMode="auto">
          <a:xfrm>
            <a:off x="1897063" y="1917700"/>
            <a:ext cx="12700" cy="14288"/>
          </a:xfrm>
          <a:custGeom>
            <a:avLst/>
            <a:gdLst>
              <a:gd name="T0" fmla="*/ 5 w 10"/>
              <a:gd name="T1" fmla="*/ 10 h 10"/>
              <a:gd name="T2" fmla="*/ 10 w 10"/>
              <a:gd name="T3" fmla="*/ 5 h 10"/>
              <a:gd name="T4" fmla="*/ 5 w 10"/>
              <a:gd name="T5" fmla="*/ 0 h 10"/>
              <a:gd name="T6" fmla="*/ 0 w 10"/>
              <a:gd name="T7" fmla="*/ 5 h 10"/>
              <a:gd name="T8" fmla="*/ 5 w 10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5" y="10"/>
                </a:moveTo>
                <a:lnTo>
                  <a:pt x="10" y="5"/>
                </a:lnTo>
                <a:lnTo>
                  <a:pt x="5" y="0"/>
                </a:lnTo>
                <a:lnTo>
                  <a:pt x="0" y="5"/>
                </a:lnTo>
                <a:lnTo>
                  <a:pt x="5" y="1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89" name="Freeform 69"/>
          <p:cNvSpPr>
            <a:spLocks/>
          </p:cNvSpPr>
          <p:nvPr/>
        </p:nvSpPr>
        <p:spPr bwMode="auto">
          <a:xfrm>
            <a:off x="1566863" y="1811338"/>
            <a:ext cx="14287" cy="14287"/>
          </a:xfrm>
          <a:custGeom>
            <a:avLst/>
            <a:gdLst>
              <a:gd name="T0" fmla="*/ 6 w 11"/>
              <a:gd name="T1" fmla="*/ 9 h 9"/>
              <a:gd name="T2" fmla="*/ 11 w 11"/>
              <a:gd name="T3" fmla="*/ 5 h 9"/>
              <a:gd name="T4" fmla="*/ 6 w 11"/>
              <a:gd name="T5" fmla="*/ 0 h 9"/>
              <a:gd name="T6" fmla="*/ 0 w 11"/>
              <a:gd name="T7" fmla="*/ 5 h 9"/>
              <a:gd name="T8" fmla="*/ 6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6" y="9"/>
                </a:moveTo>
                <a:lnTo>
                  <a:pt x="11" y="5"/>
                </a:lnTo>
                <a:lnTo>
                  <a:pt x="6" y="0"/>
                </a:lnTo>
                <a:lnTo>
                  <a:pt x="0" y="5"/>
                </a:lnTo>
                <a:lnTo>
                  <a:pt x="6" y="9"/>
                </a:lnTo>
                <a:close/>
              </a:path>
            </a:pathLst>
          </a:custGeom>
          <a:solidFill>
            <a:srgbClr val="FF0000"/>
          </a:solidFill>
          <a:ln w="12700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90" name="Freeform 70"/>
          <p:cNvSpPr>
            <a:spLocks/>
          </p:cNvSpPr>
          <p:nvPr/>
        </p:nvSpPr>
        <p:spPr bwMode="auto">
          <a:xfrm>
            <a:off x="1381125" y="2038350"/>
            <a:ext cx="14288" cy="12700"/>
          </a:xfrm>
          <a:custGeom>
            <a:avLst/>
            <a:gdLst>
              <a:gd name="T0" fmla="*/ 5 w 10"/>
              <a:gd name="T1" fmla="*/ 9 h 9"/>
              <a:gd name="T2" fmla="*/ 10 w 10"/>
              <a:gd name="T3" fmla="*/ 5 h 9"/>
              <a:gd name="T4" fmla="*/ 5 w 10"/>
              <a:gd name="T5" fmla="*/ 0 h 9"/>
              <a:gd name="T6" fmla="*/ 0 w 10"/>
              <a:gd name="T7" fmla="*/ 5 h 9"/>
              <a:gd name="T8" fmla="*/ 5 w 10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9">
                <a:moveTo>
                  <a:pt x="5" y="9"/>
                </a:moveTo>
                <a:lnTo>
                  <a:pt x="10" y="5"/>
                </a:lnTo>
                <a:lnTo>
                  <a:pt x="5" y="0"/>
                </a:lnTo>
                <a:lnTo>
                  <a:pt x="0" y="5"/>
                </a:ln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91" name="Freeform 71"/>
          <p:cNvSpPr>
            <a:spLocks/>
          </p:cNvSpPr>
          <p:nvPr/>
        </p:nvSpPr>
        <p:spPr bwMode="auto">
          <a:xfrm>
            <a:off x="1279525" y="2130425"/>
            <a:ext cx="15875" cy="15875"/>
          </a:xfrm>
          <a:custGeom>
            <a:avLst/>
            <a:gdLst>
              <a:gd name="T0" fmla="*/ 5 w 11"/>
              <a:gd name="T1" fmla="*/ 10 h 10"/>
              <a:gd name="T2" fmla="*/ 11 w 11"/>
              <a:gd name="T3" fmla="*/ 5 h 10"/>
              <a:gd name="T4" fmla="*/ 5 w 11"/>
              <a:gd name="T5" fmla="*/ 0 h 10"/>
              <a:gd name="T6" fmla="*/ 0 w 11"/>
              <a:gd name="T7" fmla="*/ 5 h 10"/>
              <a:gd name="T8" fmla="*/ 5 w 11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5" y="10"/>
                </a:moveTo>
                <a:lnTo>
                  <a:pt x="11" y="5"/>
                </a:lnTo>
                <a:lnTo>
                  <a:pt x="5" y="0"/>
                </a:lnTo>
                <a:lnTo>
                  <a:pt x="0" y="5"/>
                </a:lnTo>
                <a:lnTo>
                  <a:pt x="5" y="1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92" name="Freeform 72"/>
          <p:cNvSpPr>
            <a:spLocks/>
          </p:cNvSpPr>
          <p:nvPr/>
        </p:nvSpPr>
        <p:spPr bwMode="auto">
          <a:xfrm>
            <a:off x="1997075" y="2278063"/>
            <a:ext cx="12700" cy="14287"/>
          </a:xfrm>
          <a:custGeom>
            <a:avLst/>
            <a:gdLst>
              <a:gd name="T0" fmla="*/ 6 w 11"/>
              <a:gd name="T1" fmla="*/ 10 h 10"/>
              <a:gd name="T2" fmla="*/ 11 w 11"/>
              <a:gd name="T3" fmla="*/ 5 h 10"/>
              <a:gd name="T4" fmla="*/ 6 w 11"/>
              <a:gd name="T5" fmla="*/ 0 h 10"/>
              <a:gd name="T6" fmla="*/ 0 w 11"/>
              <a:gd name="T7" fmla="*/ 5 h 10"/>
              <a:gd name="T8" fmla="*/ 6 w 11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6" y="10"/>
                </a:moveTo>
                <a:lnTo>
                  <a:pt x="11" y="5"/>
                </a:lnTo>
                <a:lnTo>
                  <a:pt x="6" y="0"/>
                </a:lnTo>
                <a:lnTo>
                  <a:pt x="0" y="5"/>
                </a:lnTo>
                <a:lnTo>
                  <a:pt x="6" y="1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93" name="Freeform 73"/>
          <p:cNvSpPr>
            <a:spLocks/>
          </p:cNvSpPr>
          <p:nvPr/>
        </p:nvSpPr>
        <p:spPr bwMode="auto">
          <a:xfrm>
            <a:off x="1809750" y="2159000"/>
            <a:ext cx="14288" cy="12700"/>
          </a:xfrm>
          <a:custGeom>
            <a:avLst/>
            <a:gdLst>
              <a:gd name="T0" fmla="*/ 5 w 11"/>
              <a:gd name="T1" fmla="*/ 9 h 9"/>
              <a:gd name="T2" fmla="*/ 11 w 11"/>
              <a:gd name="T3" fmla="*/ 4 h 9"/>
              <a:gd name="T4" fmla="*/ 5 w 11"/>
              <a:gd name="T5" fmla="*/ 0 h 9"/>
              <a:gd name="T6" fmla="*/ 0 w 11"/>
              <a:gd name="T7" fmla="*/ 4 h 9"/>
              <a:gd name="T8" fmla="*/ 5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5" y="9"/>
                </a:moveTo>
                <a:lnTo>
                  <a:pt x="11" y="4"/>
                </a:lnTo>
                <a:lnTo>
                  <a:pt x="5" y="0"/>
                </a:lnTo>
                <a:lnTo>
                  <a:pt x="0" y="4"/>
                </a:ln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94" name="Freeform 74"/>
          <p:cNvSpPr>
            <a:spLocks/>
          </p:cNvSpPr>
          <p:nvPr/>
        </p:nvSpPr>
        <p:spPr bwMode="auto">
          <a:xfrm>
            <a:off x="1666875" y="2359025"/>
            <a:ext cx="14288" cy="12700"/>
          </a:xfrm>
          <a:custGeom>
            <a:avLst/>
            <a:gdLst>
              <a:gd name="T0" fmla="*/ 5 w 11"/>
              <a:gd name="T1" fmla="*/ 9 h 9"/>
              <a:gd name="T2" fmla="*/ 11 w 11"/>
              <a:gd name="T3" fmla="*/ 4 h 9"/>
              <a:gd name="T4" fmla="*/ 5 w 11"/>
              <a:gd name="T5" fmla="*/ 0 h 9"/>
              <a:gd name="T6" fmla="*/ 0 w 11"/>
              <a:gd name="T7" fmla="*/ 4 h 9"/>
              <a:gd name="T8" fmla="*/ 5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5" y="9"/>
                </a:moveTo>
                <a:lnTo>
                  <a:pt x="11" y="4"/>
                </a:lnTo>
                <a:lnTo>
                  <a:pt x="5" y="0"/>
                </a:lnTo>
                <a:lnTo>
                  <a:pt x="0" y="4"/>
                </a:ln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95" name="Freeform 75"/>
          <p:cNvSpPr>
            <a:spLocks/>
          </p:cNvSpPr>
          <p:nvPr/>
        </p:nvSpPr>
        <p:spPr bwMode="auto">
          <a:xfrm>
            <a:off x="1695450" y="1584325"/>
            <a:ext cx="14288" cy="12700"/>
          </a:xfrm>
          <a:custGeom>
            <a:avLst/>
            <a:gdLst>
              <a:gd name="T0" fmla="*/ 6 w 11"/>
              <a:gd name="T1" fmla="*/ 9 h 9"/>
              <a:gd name="T2" fmla="*/ 11 w 11"/>
              <a:gd name="T3" fmla="*/ 4 h 9"/>
              <a:gd name="T4" fmla="*/ 6 w 11"/>
              <a:gd name="T5" fmla="*/ 0 h 9"/>
              <a:gd name="T6" fmla="*/ 0 w 11"/>
              <a:gd name="T7" fmla="*/ 4 h 9"/>
              <a:gd name="T8" fmla="*/ 6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6" y="9"/>
                </a:moveTo>
                <a:lnTo>
                  <a:pt x="11" y="4"/>
                </a:lnTo>
                <a:lnTo>
                  <a:pt x="6" y="0"/>
                </a:lnTo>
                <a:lnTo>
                  <a:pt x="0" y="4"/>
                </a:lnTo>
                <a:lnTo>
                  <a:pt x="6" y="9"/>
                </a:lnTo>
                <a:close/>
              </a:path>
            </a:pathLst>
          </a:custGeom>
          <a:solidFill>
            <a:srgbClr val="FF0000"/>
          </a:solidFill>
          <a:ln w="12700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96" name="Freeform 76"/>
          <p:cNvSpPr>
            <a:spLocks/>
          </p:cNvSpPr>
          <p:nvPr/>
        </p:nvSpPr>
        <p:spPr bwMode="auto">
          <a:xfrm>
            <a:off x="1809750" y="1450975"/>
            <a:ext cx="14288" cy="12700"/>
          </a:xfrm>
          <a:custGeom>
            <a:avLst/>
            <a:gdLst>
              <a:gd name="T0" fmla="*/ 5 w 11"/>
              <a:gd name="T1" fmla="*/ 9 h 9"/>
              <a:gd name="T2" fmla="*/ 11 w 11"/>
              <a:gd name="T3" fmla="*/ 5 h 9"/>
              <a:gd name="T4" fmla="*/ 5 w 11"/>
              <a:gd name="T5" fmla="*/ 0 h 9"/>
              <a:gd name="T6" fmla="*/ 0 w 11"/>
              <a:gd name="T7" fmla="*/ 5 h 9"/>
              <a:gd name="T8" fmla="*/ 5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5" y="9"/>
                </a:moveTo>
                <a:lnTo>
                  <a:pt x="11" y="5"/>
                </a:lnTo>
                <a:lnTo>
                  <a:pt x="5" y="0"/>
                </a:lnTo>
                <a:lnTo>
                  <a:pt x="0" y="5"/>
                </a:lnTo>
                <a:lnTo>
                  <a:pt x="5" y="9"/>
                </a:lnTo>
                <a:close/>
              </a:path>
            </a:pathLst>
          </a:custGeom>
          <a:solidFill>
            <a:srgbClr val="FF0000"/>
          </a:solidFill>
          <a:ln w="12700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97" name="Freeform 77"/>
          <p:cNvSpPr>
            <a:spLocks/>
          </p:cNvSpPr>
          <p:nvPr/>
        </p:nvSpPr>
        <p:spPr bwMode="auto">
          <a:xfrm>
            <a:off x="1638300" y="1317625"/>
            <a:ext cx="14288" cy="12700"/>
          </a:xfrm>
          <a:custGeom>
            <a:avLst/>
            <a:gdLst>
              <a:gd name="T0" fmla="*/ 6 w 11"/>
              <a:gd name="T1" fmla="*/ 9 h 9"/>
              <a:gd name="T2" fmla="*/ 11 w 11"/>
              <a:gd name="T3" fmla="*/ 5 h 9"/>
              <a:gd name="T4" fmla="*/ 6 w 11"/>
              <a:gd name="T5" fmla="*/ 0 h 9"/>
              <a:gd name="T6" fmla="*/ 0 w 11"/>
              <a:gd name="T7" fmla="*/ 5 h 9"/>
              <a:gd name="T8" fmla="*/ 6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6" y="9"/>
                </a:moveTo>
                <a:lnTo>
                  <a:pt x="11" y="5"/>
                </a:lnTo>
                <a:lnTo>
                  <a:pt x="6" y="0"/>
                </a:lnTo>
                <a:lnTo>
                  <a:pt x="0" y="5"/>
                </a:lnTo>
                <a:lnTo>
                  <a:pt x="6" y="9"/>
                </a:lnTo>
                <a:close/>
              </a:path>
            </a:pathLst>
          </a:custGeom>
          <a:solidFill>
            <a:srgbClr val="FF0000"/>
          </a:solidFill>
          <a:ln w="12700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98" name="Freeform 78"/>
          <p:cNvSpPr>
            <a:spLocks/>
          </p:cNvSpPr>
          <p:nvPr/>
        </p:nvSpPr>
        <p:spPr bwMode="auto">
          <a:xfrm>
            <a:off x="1295400" y="2159000"/>
            <a:ext cx="14288" cy="12700"/>
          </a:xfrm>
          <a:custGeom>
            <a:avLst/>
            <a:gdLst>
              <a:gd name="T0" fmla="*/ 5 w 11"/>
              <a:gd name="T1" fmla="*/ 9 h 9"/>
              <a:gd name="T2" fmla="*/ 11 w 11"/>
              <a:gd name="T3" fmla="*/ 4 h 9"/>
              <a:gd name="T4" fmla="*/ 5 w 11"/>
              <a:gd name="T5" fmla="*/ 0 h 9"/>
              <a:gd name="T6" fmla="*/ 0 w 11"/>
              <a:gd name="T7" fmla="*/ 4 h 9"/>
              <a:gd name="T8" fmla="*/ 5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5" y="9"/>
                </a:moveTo>
                <a:lnTo>
                  <a:pt x="11" y="4"/>
                </a:lnTo>
                <a:lnTo>
                  <a:pt x="5" y="0"/>
                </a:lnTo>
                <a:lnTo>
                  <a:pt x="0" y="4"/>
                </a:ln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99" name="Freeform 79"/>
          <p:cNvSpPr>
            <a:spLocks/>
          </p:cNvSpPr>
          <p:nvPr/>
        </p:nvSpPr>
        <p:spPr bwMode="auto">
          <a:xfrm>
            <a:off x="1179513" y="1998663"/>
            <a:ext cx="15875" cy="12700"/>
          </a:xfrm>
          <a:custGeom>
            <a:avLst/>
            <a:gdLst>
              <a:gd name="T0" fmla="*/ 6 w 11"/>
              <a:gd name="T1" fmla="*/ 9 h 9"/>
              <a:gd name="T2" fmla="*/ 11 w 11"/>
              <a:gd name="T3" fmla="*/ 4 h 9"/>
              <a:gd name="T4" fmla="*/ 6 w 11"/>
              <a:gd name="T5" fmla="*/ 0 h 9"/>
              <a:gd name="T6" fmla="*/ 0 w 11"/>
              <a:gd name="T7" fmla="*/ 4 h 9"/>
              <a:gd name="T8" fmla="*/ 6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6" y="9"/>
                </a:moveTo>
                <a:lnTo>
                  <a:pt x="11" y="4"/>
                </a:lnTo>
                <a:lnTo>
                  <a:pt x="6" y="0"/>
                </a:lnTo>
                <a:lnTo>
                  <a:pt x="0" y="4"/>
                </a:lnTo>
                <a:lnTo>
                  <a:pt x="6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00" name="Line 80"/>
          <p:cNvSpPr>
            <a:spLocks noChangeShapeType="1"/>
          </p:cNvSpPr>
          <p:nvPr/>
        </p:nvSpPr>
        <p:spPr bwMode="auto">
          <a:xfrm>
            <a:off x="1244600" y="1163638"/>
            <a:ext cx="642938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1" name="Line 81"/>
          <p:cNvSpPr>
            <a:spLocks noChangeShapeType="1"/>
          </p:cNvSpPr>
          <p:nvPr/>
        </p:nvSpPr>
        <p:spPr bwMode="auto">
          <a:xfrm>
            <a:off x="1244600" y="1884363"/>
            <a:ext cx="1588" cy="534987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2" name="Line 82"/>
          <p:cNvSpPr>
            <a:spLocks noChangeShapeType="1"/>
          </p:cNvSpPr>
          <p:nvPr/>
        </p:nvSpPr>
        <p:spPr bwMode="auto">
          <a:xfrm>
            <a:off x="1887538" y="1884363"/>
            <a:ext cx="1587" cy="534987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3" name="Line 83"/>
          <p:cNvSpPr>
            <a:spLocks noChangeShapeType="1"/>
          </p:cNvSpPr>
          <p:nvPr/>
        </p:nvSpPr>
        <p:spPr bwMode="auto">
          <a:xfrm flipH="1">
            <a:off x="844550" y="1884363"/>
            <a:ext cx="400050" cy="1587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4" name="Rectangle 84"/>
          <p:cNvSpPr>
            <a:spLocks noChangeArrowheads="1"/>
          </p:cNvSpPr>
          <p:nvPr/>
        </p:nvSpPr>
        <p:spPr bwMode="auto">
          <a:xfrm>
            <a:off x="693738" y="17653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800" i="1">
                <a:solidFill>
                  <a:srgbClr val="000000"/>
                </a:solidFill>
              </a:rPr>
              <a:t>4</a:t>
            </a:r>
            <a:endParaRPr lang="en-US" sz="1800" i="1" baseline="-25000">
              <a:solidFill>
                <a:srgbClr val="000000"/>
              </a:solidFill>
            </a:endParaRPr>
          </a:p>
        </p:txBody>
      </p:sp>
      <p:sp>
        <p:nvSpPr>
          <p:cNvPr id="747605" name="Rectangle 85"/>
          <p:cNvSpPr>
            <a:spLocks noChangeArrowheads="1"/>
          </p:cNvSpPr>
          <p:nvPr/>
        </p:nvSpPr>
        <p:spPr bwMode="auto">
          <a:xfrm>
            <a:off x="1731963" y="2439988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800" i="1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747606" name="Line 86"/>
          <p:cNvSpPr>
            <a:spLocks noChangeShapeType="1"/>
          </p:cNvSpPr>
          <p:nvPr/>
        </p:nvSpPr>
        <p:spPr bwMode="auto">
          <a:xfrm>
            <a:off x="844550" y="2419350"/>
            <a:ext cx="14732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7" name="Freeform 87"/>
          <p:cNvSpPr>
            <a:spLocks/>
          </p:cNvSpPr>
          <p:nvPr/>
        </p:nvSpPr>
        <p:spPr bwMode="auto">
          <a:xfrm>
            <a:off x="2254250" y="2398713"/>
            <a:ext cx="63500" cy="41275"/>
          </a:xfrm>
          <a:custGeom>
            <a:avLst/>
            <a:gdLst>
              <a:gd name="T0" fmla="*/ 48 w 48"/>
              <a:gd name="T1" fmla="*/ 14 h 28"/>
              <a:gd name="T2" fmla="*/ 48 w 48"/>
              <a:gd name="T3" fmla="*/ 14 h 28"/>
              <a:gd name="T4" fmla="*/ 0 w 48"/>
              <a:gd name="T5" fmla="*/ 28 h 28"/>
              <a:gd name="T6" fmla="*/ 0 w 48"/>
              <a:gd name="T7" fmla="*/ 0 h 28"/>
              <a:gd name="T8" fmla="*/ 48 w 48"/>
              <a:gd name="T9" fmla="*/ 9 h 28"/>
              <a:gd name="T10" fmla="*/ 48 w 48"/>
              <a:gd name="T11" fmla="*/ 1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28">
                <a:moveTo>
                  <a:pt x="48" y="14"/>
                </a:moveTo>
                <a:lnTo>
                  <a:pt x="48" y="14"/>
                </a:lnTo>
                <a:lnTo>
                  <a:pt x="0" y="28"/>
                </a:lnTo>
                <a:lnTo>
                  <a:pt x="0" y="0"/>
                </a:lnTo>
                <a:lnTo>
                  <a:pt x="48" y="9"/>
                </a:lnTo>
                <a:lnTo>
                  <a:pt x="48" y="14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08" name="Rectangle 88"/>
          <p:cNvSpPr>
            <a:spLocks noChangeArrowheads="1"/>
          </p:cNvSpPr>
          <p:nvPr/>
        </p:nvSpPr>
        <p:spPr bwMode="auto">
          <a:xfrm>
            <a:off x="1177925" y="244157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800" i="1">
                <a:solidFill>
                  <a:srgbClr val="000000"/>
                </a:solidFill>
              </a:rPr>
              <a:t>4</a:t>
            </a:r>
            <a:endParaRPr lang="en-US" sz="1800" i="1" baseline="-25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475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475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475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2248E-6 L 0.06128 -2.2248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47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7475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475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7475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7475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475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7475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1.19351E-6 L 0.05417 1.1935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47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475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475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7475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5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4756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74756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74756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67323E-6 L 0.05416 -3.67323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47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7475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475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475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7475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7475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7475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5.56199E-7 L 0.06562 -0.0002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747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7475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7475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7475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7475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7475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7475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5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74755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74755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74755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mph" presetSubtype="5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74756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74756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74756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747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747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7475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3" grpId="0" build="p"/>
      <p:bldP spid="747554" grpId="0"/>
      <p:bldP spid="747557" grpId="0"/>
      <p:bldP spid="747559" grpId="0"/>
      <p:bldP spid="747561" grpId="0"/>
      <p:bldP spid="747563" grpId="0"/>
      <p:bldP spid="747565" grpId="0"/>
      <p:bldP spid="7475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5296-5F12-4C13-8ACF-16F2C4EA0FF0}" type="slidenum">
              <a:rPr lang="en-US"/>
              <a:pPr/>
              <a:t>29</a:t>
            </a:fld>
            <a:endParaRPr lang="en-US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068763"/>
            <a:ext cx="8077200" cy="21796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Natural idea</a:t>
            </a:r>
            <a:r>
              <a:rPr lang="en-US"/>
              <a:t>: Block tree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Problem</a:t>
            </a:r>
            <a:r>
              <a:rPr lang="en-US"/>
              <a:t>: </a:t>
            </a:r>
          </a:p>
          <a:p>
            <a:pPr lvl="1">
              <a:buClr>
                <a:schemeClr val="tx1"/>
              </a:buClr>
            </a:pPr>
            <a:r>
              <a:rPr lang="en-US"/>
              <a:t>                   I/Os to follow paths to </a:t>
            </a:r>
            <a:r>
              <a:rPr lang="en-US">
                <a:solidFill>
                  <a:schemeClr val="tx2"/>
                </a:solidFill>
              </a:rPr>
              <a:t>to </a:t>
            </a:r>
            <a:r>
              <a:rPr lang="en-US" i="1"/>
              <a:t>q</a:t>
            </a:r>
            <a:r>
              <a:rPr lang="en-US" baseline="-25000"/>
              <a:t>1</a:t>
            </a:r>
            <a:r>
              <a:rPr lang="en-US"/>
              <a:t> and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i="1"/>
              <a:t>q</a:t>
            </a:r>
            <a:r>
              <a:rPr lang="en-US" baseline="-25000"/>
              <a:t>2</a:t>
            </a:r>
          </a:p>
          <a:p>
            <a:pPr lvl="1">
              <a:buClr>
                <a:schemeClr val="tx1"/>
              </a:buClr>
            </a:pPr>
            <a:r>
              <a:rPr lang="en-US"/>
              <a:t>But</a:t>
            </a:r>
            <a:r>
              <a:rPr lang="en-US" i="1"/>
              <a:t> O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 I/Os may be used to visit other nodes (“</a:t>
            </a:r>
            <a:r>
              <a:rPr lang="en-US">
                <a:solidFill>
                  <a:schemeClr val="accent2"/>
                </a:solidFill>
              </a:rPr>
              <a:t>overshooting</a:t>
            </a:r>
            <a:r>
              <a:rPr lang="en-US"/>
              <a:t>”) 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>
                <a:sym typeface="Symbol" pitchFamily="18" charset="2"/>
              </a:rPr>
              <a:t>	                          query 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71513"/>
            <a:ext cx="7772400" cy="609600"/>
          </a:xfrm>
        </p:spPr>
        <p:txBody>
          <a:bodyPr/>
          <a:lstStyle/>
          <a:p>
            <a:r>
              <a:rPr lang="en-US"/>
              <a:t>Externalizing Priority Search Tree</a:t>
            </a:r>
          </a:p>
        </p:txBody>
      </p:sp>
      <p:sp>
        <p:nvSpPr>
          <p:cNvPr id="749572" name="Line 4"/>
          <p:cNvSpPr>
            <a:spLocks noChangeShapeType="1"/>
          </p:cNvSpPr>
          <p:nvPr/>
        </p:nvSpPr>
        <p:spPr bwMode="auto">
          <a:xfrm>
            <a:off x="4568825" y="1463675"/>
            <a:ext cx="1689100" cy="900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573" name="Line 5"/>
          <p:cNvSpPr>
            <a:spLocks noChangeShapeType="1"/>
          </p:cNvSpPr>
          <p:nvPr/>
        </p:nvSpPr>
        <p:spPr bwMode="auto">
          <a:xfrm flipH="1">
            <a:off x="5432425" y="2363788"/>
            <a:ext cx="825500" cy="6016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574" name="Line 6"/>
          <p:cNvSpPr>
            <a:spLocks noChangeShapeType="1"/>
          </p:cNvSpPr>
          <p:nvPr/>
        </p:nvSpPr>
        <p:spPr bwMode="auto">
          <a:xfrm flipH="1">
            <a:off x="4983163" y="2940050"/>
            <a:ext cx="423862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575" name="Line 7"/>
          <p:cNvSpPr>
            <a:spLocks noChangeShapeType="1"/>
          </p:cNvSpPr>
          <p:nvPr/>
        </p:nvSpPr>
        <p:spPr bwMode="auto">
          <a:xfrm flipH="1" flipV="1">
            <a:off x="5407025" y="2940050"/>
            <a:ext cx="414338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576" name="Line 8"/>
          <p:cNvSpPr>
            <a:spLocks noChangeShapeType="1"/>
          </p:cNvSpPr>
          <p:nvPr/>
        </p:nvSpPr>
        <p:spPr bwMode="auto">
          <a:xfrm flipV="1">
            <a:off x="6670675" y="2940050"/>
            <a:ext cx="4254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577" name="Line 9"/>
          <p:cNvSpPr>
            <a:spLocks noChangeShapeType="1"/>
          </p:cNvSpPr>
          <p:nvPr/>
        </p:nvSpPr>
        <p:spPr bwMode="auto">
          <a:xfrm>
            <a:off x="7096125" y="2940050"/>
            <a:ext cx="4127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578" name="Line 10"/>
          <p:cNvSpPr>
            <a:spLocks noChangeShapeType="1"/>
          </p:cNvSpPr>
          <p:nvPr/>
        </p:nvSpPr>
        <p:spPr bwMode="auto">
          <a:xfrm>
            <a:off x="6245225" y="2352675"/>
            <a:ext cx="850900" cy="587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579" name="Line 11"/>
          <p:cNvSpPr>
            <a:spLocks noChangeShapeType="1"/>
          </p:cNvSpPr>
          <p:nvPr/>
        </p:nvSpPr>
        <p:spPr bwMode="auto">
          <a:xfrm flipV="1">
            <a:off x="2852738" y="1463675"/>
            <a:ext cx="1687512" cy="900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580" name="Line 12"/>
          <p:cNvSpPr>
            <a:spLocks noChangeShapeType="1"/>
          </p:cNvSpPr>
          <p:nvPr/>
        </p:nvSpPr>
        <p:spPr bwMode="auto">
          <a:xfrm flipH="1" flipV="1">
            <a:off x="2868613" y="2352675"/>
            <a:ext cx="850900" cy="587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581" name="Line 13"/>
          <p:cNvSpPr>
            <a:spLocks noChangeShapeType="1"/>
          </p:cNvSpPr>
          <p:nvPr/>
        </p:nvSpPr>
        <p:spPr bwMode="auto">
          <a:xfrm flipV="1">
            <a:off x="1604963" y="2940050"/>
            <a:ext cx="4254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582" name="Line 14"/>
          <p:cNvSpPr>
            <a:spLocks noChangeShapeType="1"/>
          </p:cNvSpPr>
          <p:nvPr/>
        </p:nvSpPr>
        <p:spPr bwMode="auto">
          <a:xfrm flipV="1">
            <a:off x="2030413" y="2352675"/>
            <a:ext cx="838200" cy="587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583" name="Line 15"/>
          <p:cNvSpPr>
            <a:spLocks noChangeShapeType="1"/>
          </p:cNvSpPr>
          <p:nvPr/>
        </p:nvSpPr>
        <p:spPr bwMode="auto">
          <a:xfrm flipH="1" flipV="1">
            <a:off x="2030413" y="2940050"/>
            <a:ext cx="4127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584" name="Line 16"/>
          <p:cNvSpPr>
            <a:spLocks noChangeShapeType="1"/>
          </p:cNvSpPr>
          <p:nvPr/>
        </p:nvSpPr>
        <p:spPr bwMode="auto">
          <a:xfrm flipH="1">
            <a:off x="3294063" y="2940050"/>
            <a:ext cx="4254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585" name="Line 17"/>
          <p:cNvSpPr>
            <a:spLocks noChangeShapeType="1"/>
          </p:cNvSpPr>
          <p:nvPr/>
        </p:nvSpPr>
        <p:spPr bwMode="auto">
          <a:xfrm flipH="1" flipV="1">
            <a:off x="3719513" y="2940050"/>
            <a:ext cx="4127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586" name="Oval 18"/>
          <p:cNvSpPr>
            <a:spLocks noChangeArrowheads="1"/>
          </p:cNvSpPr>
          <p:nvPr/>
        </p:nvSpPr>
        <p:spPr bwMode="auto">
          <a:xfrm>
            <a:off x="5992813" y="2127250"/>
            <a:ext cx="498475" cy="500063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587" name="Oval 19"/>
          <p:cNvSpPr>
            <a:spLocks noChangeArrowheads="1"/>
          </p:cNvSpPr>
          <p:nvPr/>
        </p:nvSpPr>
        <p:spPr bwMode="auto">
          <a:xfrm>
            <a:off x="5148263" y="2741613"/>
            <a:ext cx="498475" cy="500062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588" name="Oval 20"/>
          <p:cNvSpPr>
            <a:spLocks noChangeArrowheads="1"/>
          </p:cNvSpPr>
          <p:nvPr/>
        </p:nvSpPr>
        <p:spPr bwMode="auto">
          <a:xfrm>
            <a:off x="4764088" y="3355975"/>
            <a:ext cx="498475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589" name="Oval 21"/>
          <p:cNvSpPr>
            <a:spLocks noChangeArrowheads="1"/>
          </p:cNvSpPr>
          <p:nvPr/>
        </p:nvSpPr>
        <p:spPr bwMode="auto">
          <a:xfrm>
            <a:off x="5532438" y="3355975"/>
            <a:ext cx="498475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590" name="Oval 22"/>
          <p:cNvSpPr>
            <a:spLocks noChangeArrowheads="1"/>
          </p:cNvSpPr>
          <p:nvPr/>
        </p:nvSpPr>
        <p:spPr bwMode="auto">
          <a:xfrm>
            <a:off x="6799263" y="2741613"/>
            <a:ext cx="498475" cy="500062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591" name="Oval 23"/>
          <p:cNvSpPr>
            <a:spLocks noChangeArrowheads="1"/>
          </p:cNvSpPr>
          <p:nvPr/>
        </p:nvSpPr>
        <p:spPr bwMode="auto">
          <a:xfrm>
            <a:off x="6415088" y="3355975"/>
            <a:ext cx="498475" cy="500063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592" name="Oval 24"/>
          <p:cNvSpPr>
            <a:spLocks noChangeArrowheads="1"/>
          </p:cNvSpPr>
          <p:nvPr/>
        </p:nvSpPr>
        <p:spPr bwMode="auto">
          <a:xfrm>
            <a:off x="7183438" y="3355975"/>
            <a:ext cx="498475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593" name="Oval 25"/>
          <p:cNvSpPr>
            <a:spLocks noChangeArrowheads="1"/>
          </p:cNvSpPr>
          <p:nvPr/>
        </p:nvSpPr>
        <p:spPr bwMode="auto">
          <a:xfrm>
            <a:off x="2651125" y="2128838"/>
            <a:ext cx="498475" cy="500062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594" name="Oval 26"/>
          <p:cNvSpPr>
            <a:spLocks noChangeArrowheads="1"/>
          </p:cNvSpPr>
          <p:nvPr/>
        </p:nvSpPr>
        <p:spPr bwMode="auto">
          <a:xfrm>
            <a:off x="1806575" y="2743200"/>
            <a:ext cx="498475" cy="500063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595" name="Oval 27"/>
          <p:cNvSpPr>
            <a:spLocks noChangeArrowheads="1"/>
          </p:cNvSpPr>
          <p:nvPr/>
        </p:nvSpPr>
        <p:spPr bwMode="auto">
          <a:xfrm>
            <a:off x="1422400" y="3357563"/>
            <a:ext cx="498475" cy="50006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596" name="Oval 28"/>
          <p:cNvSpPr>
            <a:spLocks noChangeArrowheads="1"/>
          </p:cNvSpPr>
          <p:nvPr/>
        </p:nvSpPr>
        <p:spPr bwMode="auto">
          <a:xfrm>
            <a:off x="2190750" y="3357563"/>
            <a:ext cx="498475" cy="500062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597" name="Oval 29"/>
          <p:cNvSpPr>
            <a:spLocks noChangeArrowheads="1"/>
          </p:cNvSpPr>
          <p:nvPr/>
        </p:nvSpPr>
        <p:spPr bwMode="auto">
          <a:xfrm>
            <a:off x="3457575" y="2743200"/>
            <a:ext cx="498475" cy="500063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598" name="Oval 30"/>
          <p:cNvSpPr>
            <a:spLocks noChangeArrowheads="1"/>
          </p:cNvSpPr>
          <p:nvPr/>
        </p:nvSpPr>
        <p:spPr bwMode="auto">
          <a:xfrm>
            <a:off x="3073400" y="3357563"/>
            <a:ext cx="498475" cy="500062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599" name="Oval 31"/>
          <p:cNvSpPr>
            <a:spLocks noChangeArrowheads="1"/>
          </p:cNvSpPr>
          <p:nvPr/>
        </p:nvSpPr>
        <p:spPr bwMode="auto">
          <a:xfrm>
            <a:off x="3841750" y="3357563"/>
            <a:ext cx="498475" cy="500062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600" name="Oval 32"/>
          <p:cNvSpPr>
            <a:spLocks noChangeArrowheads="1"/>
          </p:cNvSpPr>
          <p:nvPr/>
        </p:nvSpPr>
        <p:spPr bwMode="auto">
          <a:xfrm>
            <a:off x="4303713" y="1244600"/>
            <a:ext cx="498475" cy="500063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9601" name="Rectangle 33"/>
          <p:cNvSpPr>
            <a:spLocks noChangeArrowheads="1"/>
          </p:cNvSpPr>
          <p:nvPr/>
        </p:nvSpPr>
        <p:spPr bwMode="auto">
          <a:xfrm>
            <a:off x="4514850" y="124460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9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9602" name="Rectangle 34"/>
          <p:cNvSpPr>
            <a:spLocks noChangeArrowheads="1"/>
          </p:cNvSpPr>
          <p:nvPr/>
        </p:nvSpPr>
        <p:spPr bwMode="auto">
          <a:xfrm>
            <a:off x="4335463" y="1436688"/>
            <a:ext cx="428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16.20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9603" name="Freeform 35"/>
          <p:cNvSpPr>
            <a:spLocks/>
          </p:cNvSpPr>
          <p:nvPr/>
        </p:nvSpPr>
        <p:spPr bwMode="auto">
          <a:xfrm>
            <a:off x="3719513" y="2940050"/>
            <a:ext cx="412750" cy="674688"/>
          </a:xfrm>
          <a:custGeom>
            <a:avLst/>
            <a:gdLst>
              <a:gd name="T0" fmla="*/ 260 w 260"/>
              <a:gd name="T1" fmla="*/ 425 h 425"/>
              <a:gd name="T2" fmla="*/ 0 w 260"/>
              <a:gd name="T3" fmla="*/ 0 h 425"/>
              <a:gd name="T4" fmla="*/ 260 w 260"/>
              <a:gd name="T5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0" h="425">
                <a:moveTo>
                  <a:pt x="260" y="425"/>
                </a:moveTo>
                <a:lnTo>
                  <a:pt x="0" y="0"/>
                </a:lnTo>
                <a:lnTo>
                  <a:pt x="260" y="425"/>
                </a:lnTo>
                <a:close/>
              </a:path>
            </a:pathLst>
          </a:custGeom>
          <a:solidFill>
            <a:srgbClr val="CEF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604" name="Rectangle 36"/>
          <p:cNvSpPr>
            <a:spLocks noChangeArrowheads="1"/>
          </p:cNvSpPr>
          <p:nvPr/>
        </p:nvSpPr>
        <p:spPr bwMode="auto">
          <a:xfrm>
            <a:off x="6148388" y="2168525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16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9605" name="Rectangle 37"/>
          <p:cNvSpPr>
            <a:spLocks noChangeArrowheads="1"/>
          </p:cNvSpPr>
          <p:nvPr/>
        </p:nvSpPr>
        <p:spPr bwMode="auto">
          <a:xfrm>
            <a:off x="6070600" y="2360613"/>
            <a:ext cx="333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19,9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9606" name="Rectangle 38"/>
          <p:cNvSpPr>
            <a:spLocks noChangeArrowheads="1"/>
          </p:cNvSpPr>
          <p:nvPr/>
        </p:nvSpPr>
        <p:spPr bwMode="auto">
          <a:xfrm>
            <a:off x="5302250" y="278288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13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9607" name="Rectangle 39"/>
          <p:cNvSpPr>
            <a:spLocks noChangeArrowheads="1"/>
          </p:cNvSpPr>
          <p:nvPr/>
        </p:nvSpPr>
        <p:spPr bwMode="auto">
          <a:xfrm>
            <a:off x="5224463" y="2973388"/>
            <a:ext cx="333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13,3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9608" name="Rectangle 40"/>
          <p:cNvSpPr>
            <a:spLocks noChangeArrowheads="1"/>
          </p:cNvSpPr>
          <p:nvPr/>
        </p:nvSpPr>
        <p:spPr bwMode="auto">
          <a:xfrm>
            <a:off x="6953250" y="278288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19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9609" name="Rectangle 41"/>
          <p:cNvSpPr>
            <a:spLocks noChangeArrowheads="1"/>
          </p:cNvSpPr>
          <p:nvPr/>
        </p:nvSpPr>
        <p:spPr bwMode="auto">
          <a:xfrm>
            <a:off x="6888163" y="2974975"/>
            <a:ext cx="333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20,3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9610" name="Rectangle 42"/>
          <p:cNvSpPr>
            <a:spLocks noChangeArrowheads="1"/>
          </p:cNvSpPr>
          <p:nvPr/>
        </p:nvSpPr>
        <p:spPr bwMode="auto">
          <a:xfrm>
            <a:off x="2843213" y="21653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4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9611" name="Rectangle 43"/>
          <p:cNvSpPr>
            <a:spLocks noChangeArrowheads="1"/>
          </p:cNvSpPr>
          <p:nvPr/>
        </p:nvSpPr>
        <p:spPr bwMode="auto">
          <a:xfrm>
            <a:off x="2767013" y="2359025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5,6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9612" name="Rectangle 44"/>
          <p:cNvSpPr>
            <a:spLocks noChangeArrowheads="1"/>
          </p:cNvSpPr>
          <p:nvPr/>
        </p:nvSpPr>
        <p:spPr bwMode="auto">
          <a:xfrm>
            <a:off x="3670300" y="278130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5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9613" name="Rectangle 45"/>
          <p:cNvSpPr>
            <a:spLocks noChangeArrowheads="1"/>
          </p:cNvSpPr>
          <p:nvPr/>
        </p:nvSpPr>
        <p:spPr bwMode="auto">
          <a:xfrm>
            <a:off x="3611563" y="2974975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9,4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9614" name="Rectangle 46"/>
          <p:cNvSpPr>
            <a:spLocks noChangeArrowheads="1"/>
          </p:cNvSpPr>
          <p:nvPr/>
        </p:nvSpPr>
        <p:spPr bwMode="auto">
          <a:xfrm>
            <a:off x="2006600" y="278288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9615" name="Rectangle 47"/>
          <p:cNvSpPr>
            <a:spLocks noChangeArrowheads="1"/>
          </p:cNvSpPr>
          <p:nvPr/>
        </p:nvSpPr>
        <p:spPr bwMode="auto">
          <a:xfrm>
            <a:off x="1935163" y="2974975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1,2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9616" name="Rectangle 48"/>
          <p:cNvSpPr>
            <a:spLocks noChangeArrowheads="1"/>
          </p:cNvSpPr>
          <p:nvPr/>
        </p:nvSpPr>
        <p:spPr bwMode="auto">
          <a:xfrm>
            <a:off x="7337425" y="3395663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20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9617" name="Rectangle 49"/>
          <p:cNvSpPr>
            <a:spLocks noChangeArrowheads="1"/>
          </p:cNvSpPr>
          <p:nvPr/>
        </p:nvSpPr>
        <p:spPr bwMode="auto">
          <a:xfrm>
            <a:off x="6570663" y="3397250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19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9618" name="Rectangle 50"/>
          <p:cNvSpPr>
            <a:spLocks noChangeArrowheads="1"/>
          </p:cNvSpPr>
          <p:nvPr/>
        </p:nvSpPr>
        <p:spPr bwMode="auto">
          <a:xfrm>
            <a:off x="5688013" y="3395663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16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9619" name="Rectangle 51"/>
          <p:cNvSpPr>
            <a:spLocks noChangeArrowheads="1"/>
          </p:cNvSpPr>
          <p:nvPr/>
        </p:nvSpPr>
        <p:spPr bwMode="auto">
          <a:xfrm>
            <a:off x="4918075" y="3395663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13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9620" name="Rectangle 52"/>
          <p:cNvSpPr>
            <a:spLocks noChangeArrowheads="1"/>
          </p:cNvSpPr>
          <p:nvPr/>
        </p:nvSpPr>
        <p:spPr bwMode="auto">
          <a:xfrm>
            <a:off x="4033838" y="339566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9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9621" name="Rectangle 53"/>
          <p:cNvSpPr>
            <a:spLocks noChangeArrowheads="1"/>
          </p:cNvSpPr>
          <p:nvPr/>
        </p:nvSpPr>
        <p:spPr bwMode="auto">
          <a:xfrm>
            <a:off x="3265488" y="339566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5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9622" name="Rectangle 54"/>
          <p:cNvSpPr>
            <a:spLocks noChangeArrowheads="1"/>
          </p:cNvSpPr>
          <p:nvPr/>
        </p:nvSpPr>
        <p:spPr bwMode="auto">
          <a:xfrm>
            <a:off x="2382838" y="339566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4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49623" name="Rectangle 55"/>
          <p:cNvSpPr>
            <a:spLocks noChangeArrowheads="1"/>
          </p:cNvSpPr>
          <p:nvPr/>
        </p:nvSpPr>
        <p:spPr bwMode="auto">
          <a:xfrm>
            <a:off x="2336800" y="3587750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4,1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49624" name="Rectangle 56"/>
          <p:cNvSpPr>
            <a:spLocks noChangeArrowheads="1"/>
          </p:cNvSpPr>
          <p:nvPr/>
        </p:nvSpPr>
        <p:spPr bwMode="auto">
          <a:xfrm>
            <a:off x="1614488" y="339566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grpSp>
        <p:nvGrpSpPr>
          <p:cNvPr id="749625" name="Group 57"/>
          <p:cNvGrpSpPr>
            <a:grpSpLocks/>
          </p:cNvGrpSpPr>
          <p:nvPr/>
        </p:nvGrpSpPr>
        <p:grpSpPr bwMode="auto">
          <a:xfrm>
            <a:off x="1352550" y="1203325"/>
            <a:ext cx="6410325" cy="2690813"/>
            <a:chOff x="852" y="758"/>
            <a:chExt cx="4038" cy="1695"/>
          </a:xfrm>
        </p:grpSpPr>
        <p:sp>
          <p:nvSpPr>
            <p:cNvPr id="749626" name="Rectangle 58"/>
            <p:cNvSpPr>
              <a:spLocks noChangeArrowheads="1"/>
            </p:cNvSpPr>
            <p:nvPr/>
          </p:nvSpPr>
          <p:spPr bwMode="auto">
            <a:xfrm>
              <a:off x="852" y="1685"/>
              <a:ext cx="888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627" name="Rectangle 59"/>
            <p:cNvSpPr>
              <a:spLocks noChangeArrowheads="1"/>
            </p:cNvSpPr>
            <p:nvPr/>
          </p:nvSpPr>
          <p:spPr bwMode="auto">
            <a:xfrm>
              <a:off x="1896" y="1685"/>
              <a:ext cx="888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628" name="Rectangle 60"/>
            <p:cNvSpPr>
              <a:spLocks noChangeArrowheads="1"/>
            </p:cNvSpPr>
            <p:nvPr/>
          </p:nvSpPr>
          <p:spPr bwMode="auto">
            <a:xfrm>
              <a:off x="2949" y="1685"/>
              <a:ext cx="912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629" name="Rectangle 61"/>
            <p:cNvSpPr>
              <a:spLocks noChangeArrowheads="1"/>
            </p:cNvSpPr>
            <p:nvPr/>
          </p:nvSpPr>
          <p:spPr bwMode="auto">
            <a:xfrm>
              <a:off x="4002" y="1685"/>
              <a:ext cx="888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630" name="Rectangle 62"/>
            <p:cNvSpPr>
              <a:spLocks noChangeArrowheads="1"/>
            </p:cNvSpPr>
            <p:nvPr/>
          </p:nvSpPr>
          <p:spPr bwMode="auto">
            <a:xfrm>
              <a:off x="1608" y="758"/>
              <a:ext cx="2544" cy="91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749631" name="Object 63"/>
          <p:cNvGraphicFramePr>
            <a:graphicFrameLocks noChangeAspect="1"/>
          </p:cNvGraphicFramePr>
          <p:nvPr/>
        </p:nvGraphicFramePr>
        <p:xfrm>
          <a:off x="1163638" y="4818063"/>
          <a:ext cx="13287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48" name="Equation" r:id="rId4" imgW="596880" imgH="228600" progId="Equation.3">
                  <p:embed/>
                </p:oleObj>
              </mc:Choice>
              <mc:Fallback>
                <p:oleObj name="Equation" r:id="rId4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4818063"/>
                        <a:ext cx="13287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32" name="Object 64"/>
          <p:cNvGraphicFramePr>
            <a:graphicFrameLocks noChangeAspect="1"/>
          </p:cNvGraphicFramePr>
          <p:nvPr/>
        </p:nvGraphicFramePr>
        <p:xfrm>
          <a:off x="1181100" y="5616575"/>
          <a:ext cx="17541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49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5616575"/>
                        <a:ext cx="17541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71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5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4961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496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496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5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74960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74960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74960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mph" presetSubtype="5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4960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74960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74960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4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0" grpId="0" build="p"/>
      <p:bldP spid="749607" grpId="0"/>
      <p:bldP spid="749609" grpId="0"/>
      <p:bldP spid="7496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B6A2-5F67-4524-A0F2-DE9352A3170F}" type="slidenum">
              <a:rPr lang="en-US"/>
              <a:pPr/>
              <a:t>3</a:t>
            </a:fld>
            <a:endParaRPr 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 Bounds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Tx/>
              <a:buNone/>
            </a:pPr>
            <a:r>
              <a:rPr lang="en-US"/>
              <a:t>			  </a:t>
            </a:r>
            <a:r>
              <a:rPr lang="en-US">
                <a:solidFill>
                  <a:schemeClr val="accent2"/>
                </a:solidFill>
              </a:rPr>
              <a:t>Internal </a:t>
            </a:r>
            <a:r>
              <a:rPr lang="en-US"/>
              <a:t>		           </a:t>
            </a:r>
            <a:r>
              <a:rPr lang="en-US">
                <a:solidFill>
                  <a:schemeClr val="accent2"/>
                </a:solidFill>
              </a:rPr>
              <a:t>External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Scanning</a:t>
            </a:r>
            <a:r>
              <a:rPr lang="en-US"/>
              <a:t>:	      </a:t>
            </a:r>
            <a:r>
              <a:rPr lang="en-US" i="1"/>
              <a:t>N</a:t>
            </a:r>
            <a:endParaRPr lang="en-US"/>
          </a:p>
          <a:p>
            <a:pPr>
              <a:buClr>
                <a:schemeClr val="tx1"/>
              </a:buClr>
            </a:pPr>
            <a:endParaRPr lang="en-US">
              <a:solidFill>
                <a:schemeClr val="accent2"/>
              </a:solidFill>
            </a:endParaRP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Sorting</a:t>
            </a:r>
            <a:r>
              <a:rPr lang="en-US"/>
              <a:t>:	  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endParaRPr lang="en-US">
              <a:solidFill>
                <a:schemeClr val="accent2"/>
              </a:solidFill>
            </a:endParaRP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Permuting</a:t>
            </a:r>
            <a:r>
              <a:rPr lang="en-US"/>
              <a:t>	     </a:t>
            </a:r>
          </a:p>
          <a:p>
            <a:pPr>
              <a:buClr>
                <a:schemeClr val="tx1"/>
              </a:buClr>
              <a:buFontTx/>
              <a:buNone/>
            </a:pPr>
            <a:endParaRPr lang="en-US">
              <a:solidFill>
                <a:schemeClr val="accent2"/>
              </a:solidFill>
            </a:endParaRP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Searching</a:t>
            </a:r>
            <a:r>
              <a:rPr lang="en-US"/>
              <a:t>:</a:t>
            </a:r>
          </a:p>
          <a:p>
            <a:pPr>
              <a:buClr>
                <a:schemeClr val="tx1"/>
              </a:buClr>
            </a:pP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583684" name="Object 4"/>
          <p:cNvGraphicFramePr>
            <a:graphicFrameLocks noChangeAspect="1"/>
          </p:cNvGraphicFramePr>
          <p:nvPr/>
        </p:nvGraphicFramePr>
        <p:xfrm>
          <a:off x="5918200" y="3736975"/>
          <a:ext cx="9318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2" name="Equation" r:id="rId4" imgW="419040" imgH="190440" progId="Equation.3">
                  <p:embed/>
                </p:oleObj>
              </mc:Choice>
              <mc:Fallback>
                <p:oleObj name="Equation" r:id="rId4" imgW="41904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736975"/>
                        <a:ext cx="9318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5" name="Object 5"/>
          <p:cNvGraphicFramePr>
            <a:graphicFrameLocks noChangeAspect="1"/>
          </p:cNvGraphicFramePr>
          <p:nvPr/>
        </p:nvGraphicFramePr>
        <p:xfrm>
          <a:off x="5830888" y="2493963"/>
          <a:ext cx="12985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3" name="Equation" r:id="rId6" imgW="583920" imgH="241200" progId="Equation.3">
                  <p:embed/>
                </p:oleObj>
              </mc:Choice>
              <mc:Fallback>
                <p:oleObj name="Equation" r:id="rId6" imgW="5839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888" y="2493963"/>
                        <a:ext cx="12985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6" name="Object 6"/>
          <p:cNvGraphicFramePr>
            <a:graphicFrameLocks noChangeAspect="1"/>
          </p:cNvGraphicFramePr>
          <p:nvPr/>
        </p:nvGraphicFramePr>
        <p:xfrm>
          <a:off x="6264275" y="1682750"/>
          <a:ext cx="339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4" name="Equation" r:id="rId8" imgW="152280" imgH="228600" progId="Equation.3">
                  <p:embed/>
                </p:oleObj>
              </mc:Choice>
              <mc:Fallback>
                <p:oleObj name="Equation" r:id="rId8" imgW="1522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1682750"/>
                        <a:ext cx="339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8" name="Object 8"/>
          <p:cNvGraphicFramePr>
            <a:graphicFrameLocks noChangeAspect="1"/>
          </p:cNvGraphicFramePr>
          <p:nvPr/>
        </p:nvGraphicFramePr>
        <p:xfrm>
          <a:off x="5465763" y="2908300"/>
          <a:ext cx="23129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5" name="Equation" r:id="rId10" imgW="1041120" imgH="241200" progId="Equation.3">
                  <p:embed/>
                </p:oleObj>
              </mc:Choice>
              <mc:Fallback>
                <p:oleObj name="Equation" r:id="rId10" imgW="104112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2908300"/>
                        <a:ext cx="23129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9" name="Object 9"/>
          <p:cNvGraphicFramePr>
            <a:graphicFrameLocks noChangeAspect="1"/>
          </p:cNvGraphicFramePr>
          <p:nvPr/>
        </p:nvGraphicFramePr>
        <p:xfrm>
          <a:off x="2794000" y="2987675"/>
          <a:ext cx="3397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6" name="Equation" r:id="rId12" imgW="152280" imgH="152280" progId="Equation.3">
                  <p:embed/>
                </p:oleObj>
              </mc:Choice>
              <mc:Fallback>
                <p:oleObj name="Equation" r:id="rId12" imgW="152280" imgH="152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987675"/>
                        <a:ext cx="3397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90" name="Object 10"/>
          <p:cNvGraphicFramePr>
            <a:graphicFrameLocks noChangeAspect="1"/>
          </p:cNvGraphicFramePr>
          <p:nvPr/>
        </p:nvGraphicFramePr>
        <p:xfrm>
          <a:off x="2600325" y="3732213"/>
          <a:ext cx="90328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7" name="Equation" r:id="rId14" imgW="406080" imgH="190440" progId="Equation.3">
                  <p:embed/>
                </p:oleObj>
              </mc:Choice>
              <mc:Fallback>
                <p:oleObj name="Equation" r:id="rId14" imgW="406080" imgH="190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3732213"/>
                        <a:ext cx="903288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0B64-4630-4B65-B888-639646AC194B}" type="slidenum">
              <a:rPr lang="en-US"/>
              <a:pPr/>
              <a:t>30</a:t>
            </a:fld>
            <a:endParaRPr lang="en-US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71513"/>
            <a:ext cx="7772400" cy="609600"/>
          </a:xfrm>
        </p:spPr>
        <p:txBody>
          <a:bodyPr/>
          <a:lstStyle/>
          <a:p>
            <a:r>
              <a:rPr lang="en-US"/>
              <a:t>Externalizing Priority Search Tree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00488"/>
            <a:ext cx="8077200" cy="2513012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rgbClr val="FF0000"/>
                </a:solidFill>
              </a:rPr>
              <a:t>Solution idea</a:t>
            </a:r>
            <a:r>
              <a:rPr lang="en-US"/>
              <a:t>:</a:t>
            </a: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chemeClr val="tx2"/>
                </a:solidFill>
              </a:rPr>
              <a:t>Store </a:t>
            </a:r>
            <a:r>
              <a:rPr lang="en-US" i="1">
                <a:solidFill>
                  <a:schemeClr val="tx2"/>
                </a:solidFill>
              </a:rPr>
              <a:t>B</a:t>
            </a:r>
            <a:r>
              <a:rPr lang="en-US">
                <a:solidFill>
                  <a:schemeClr val="tx2"/>
                </a:solidFill>
              </a:rPr>
              <a:t> points in each node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</a:t>
            </a:r>
          </a:p>
          <a:p>
            <a:pPr lvl="2">
              <a:buClr>
                <a:schemeClr val="tx2"/>
              </a:buClr>
            </a:pP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O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(</a:t>
            </a: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B</a:t>
            </a:r>
            <a:r>
              <a:rPr lang="en-US" i="1" baseline="3000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) points stored in each supernode</a:t>
            </a:r>
          </a:p>
          <a:p>
            <a:pPr lvl="2">
              <a:buClr>
                <a:schemeClr val="tx2"/>
              </a:buClr>
            </a:pP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B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output points can pay for “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overshooting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”</a:t>
            </a:r>
          </a:p>
          <a:p>
            <a:pPr lvl="1">
              <a:buClr>
                <a:schemeClr val="tx2"/>
              </a:buClr>
            </a:pPr>
            <a:r>
              <a:rPr lang="en-US">
                <a:solidFill>
                  <a:schemeClr val="accent2"/>
                </a:solidFill>
                <a:sym typeface="Symbol" pitchFamily="18" charset="2"/>
              </a:rPr>
              <a:t>Bootstrapping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:</a:t>
            </a:r>
          </a:p>
          <a:p>
            <a:pPr lvl="2">
              <a:buClr>
                <a:schemeClr val="tx2"/>
              </a:buClr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Store </a:t>
            </a: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O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(</a:t>
            </a: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B</a:t>
            </a:r>
            <a:r>
              <a:rPr lang="en-US" i="1" baseline="3000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) points in each supernode in static structure</a:t>
            </a:r>
          </a:p>
          <a:p>
            <a:pPr lvl="1">
              <a:buClr>
                <a:schemeClr val="tx2"/>
              </a:buClr>
              <a:buFontTx/>
              <a:buNone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751620" name="Line 4"/>
          <p:cNvSpPr>
            <a:spLocks noChangeShapeType="1"/>
          </p:cNvSpPr>
          <p:nvPr/>
        </p:nvSpPr>
        <p:spPr bwMode="auto">
          <a:xfrm>
            <a:off x="4568825" y="1463675"/>
            <a:ext cx="1689100" cy="900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621" name="Line 5"/>
          <p:cNvSpPr>
            <a:spLocks noChangeShapeType="1"/>
          </p:cNvSpPr>
          <p:nvPr/>
        </p:nvSpPr>
        <p:spPr bwMode="auto">
          <a:xfrm flipH="1">
            <a:off x="5432425" y="2363788"/>
            <a:ext cx="825500" cy="6016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622" name="Line 6"/>
          <p:cNvSpPr>
            <a:spLocks noChangeShapeType="1"/>
          </p:cNvSpPr>
          <p:nvPr/>
        </p:nvSpPr>
        <p:spPr bwMode="auto">
          <a:xfrm flipH="1">
            <a:off x="4983163" y="2940050"/>
            <a:ext cx="423862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623" name="Line 7"/>
          <p:cNvSpPr>
            <a:spLocks noChangeShapeType="1"/>
          </p:cNvSpPr>
          <p:nvPr/>
        </p:nvSpPr>
        <p:spPr bwMode="auto">
          <a:xfrm flipH="1" flipV="1">
            <a:off x="5407025" y="2940050"/>
            <a:ext cx="414338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624" name="Line 8"/>
          <p:cNvSpPr>
            <a:spLocks noChangeShapeType="1"/>
          </p:cNvSpPr>
          <p:nvPr/>
        </p:nvSpPr>
        <p:spPr bwMode="auto">
          <a:xfrm flipV="1">
            <a:off x="6670675" y="2940050"/>
            <a:ext cx="4254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625" name="Line 9"/>
          <p:cNvSpPr>
            <a:spLocks noChangeShapeType="1"/>
          </p:cNvSpPr>
          <p:nvPr/>
        </p:nvSpPr>
        <p:spPr bwMode="auto">
          <a:xfrm>
            <a:off x="7096125" y="2940050"/>
            <a:ext cx="4127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626" name="Line 10"/>
          <p:cNvSpPr>
            <a:spLocks noChangeShapeType="1"/>
          </p:cNvSpPr>
          <p:nvPr/>
        </p:nvSpPr>
        <p:spPr bwMode="auto">
          <a:xfrm>
            <a:off x="6245225" y="2352675"/>
            <a:ext cx="850900" cy="587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627" name="Line 11"/>
          <p:cNvSpPr>
            <a:spLocks noChangeShapeType="1"/>
          </p:cNvSpPr>
          <p:nvPr/>
        </p:nvSpPr>
        <p:spPr bwMode="auto">
          <a:xfrm flipV="1">
            <a:off x="2852738" y="1463675"/>
            <a:ext cx="1687512" cy="900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628" name="Line 12"/>
          <p:cNvSpPr>
            <a:spLocks noChangeShapeType="1"/>
          </p:cNvSpPr>
          <p:nvPr/>
        </p:nvSpPr>
        <p:spPr bwMode="auto">
          <a:xfrm flipH="1" flipV="1">
            <a:off x="2868613" y="2352675"/>
            <a:ext cx="850900" cy="587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629" name="Line 13"/>
          <p:cNvSpPr>
            <a:spLocks noChangeShapeType="1"/>
          </p:cNvSpPr>
          <p:nvPr/>
        </p:nvSpPr>
        <p:spPr bwMode="auto">
          <a:xfrm flipV="1">
            <a:off x="1604963" y="2940050"/>
            <a:ext cx="4254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630" name="Line 14"/>
          <p:cNvSpPr>
            <a:spLocks noChangeShapeType="1"/>
          </p:cNvSpPr>
          <p:nvPr/>
        </p:nvSpPr>
        <p:spPr bwMode="auto">
          <a:xfrm flipV="1">
            <a:off x="2030413" y="2352675"/>
            <a:ext cx="838200" cy="587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631" name="Line 15"/>
          <p:cNvSpPr>
            <a:spLocks noChangeShapeType="1"/>
          </p:cNvSpPr>
          <p:nvPr/>
        </p:nvSpPr>
        <p:spPr bwMode="auto">
          <a:xfrm flipH="1" flipV="1">
            <a:off x="2030413" y="2940050"/>
            <a:ext cx="4127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632" name="Line 16"/>
          <p:cNvSpPr>
            <a:spLocks noChangeShapeType="1"/>
          </p:cNvSpPr>
          <p:nvPr/>
        </p:nvSpPr>
        <p:spPr bwMode="auto">
          <a:xfrm flipH="1">
            <a:off x="3294063" y="2940050"/>
            <a:ext cx="4254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633" name="Line 17"/>
          <p:cNvSpPr>
            <a:spLocks noChangeShapeType="1"/>
          </p:cNvSpPr>
          <p:nvPr/>
        </p:nvSpPr>
        <p:spPr bwMode="auto">
          <a:xfrm flipH="1" flipV="1">
            <a:off x="3719513" y="2940050"/>
            <a:ext cx="412750" cy="674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634" name="Oval 18"/>
          <p:cNvSpPr>
            <a:spLocks noChangeArrowheads="1"/>
          </p:cNvSpPr>
          <p:nvPr/>
        </p:nvSpPr>
        <p:spPr bwMode="auto">
          <a:xfrm>
            <a:off x="5992813" y="2127250"/>
            <a:ext cx="498475" cy="500063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1635" name="Oval 19"/>
          <p:cNvSpPr>
            <a:spLocks noChangeArrowheads="1"/>
          </p:cNvSpPr>
          <p:nvPr/>
        </p:nvSpPr>
        <p:spPr bwMode="auto">
          <a:xfrm>
            <a:off x="5148263" y="2741613"/>
            <a:ext cx="498475" cy="500062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1636" name="Oval 20"/>
          <p:cNvSpPr>
            <a:spLocks noChangeArrowheads="1"/>
          </p:cNvSpPr>
          <p:nvPr/>
        </p:nvSpPr>
        <p:spPr bwMode="auto">
          <a:xfrm>
            <a:off x="4764088" y="3355975"/>
            <a:ext cx="498475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1637" name="Oval 21"/>
          <p:cNvSpPr>
            <a:spLocks noChangeArrowheads="1"/>
          </p:cNvSpPr>
          <p:nvPr/>
        </p:nvSpPr>
        <p:spPr bwMode="auto">
          <a:xfrm>
            <a:off x="5532438" y="3355975"/>
            <a:ext cx="498475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1638" name="Oval 22"/>
          <p:cNvSpPr>
            <a:spLocks noChangeArrowheads="1"/>
          </p:cNvSpPr>
          <p:nvPr/>
        </p:nvSpPr>
        <p:spPr bwMode="auto">
          <a:xfrm>
            <a:off x="6799263" y="2741613"/>
            <a:ext cx="498475" cy="500062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1639" name="Oval 23"/>
          <p:cNvSpPr>
            <a:spLocks noChangeArrowheads="1"/>
          </p:cNvSpPr>
          <p:nvPr/>
        </p:nvSpPr>
        <p:spPr bwMode="auto">
          <a:xfrm>
            <a:off x="6415088" y="3355975"/>
            <a:ext cx="498475" cy="500063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1640" name="Oval 24"/>
          <p:cNvSpPr>
            <a:spLocks noChangeArrowheads="1"/>
          </p:cNvSpPr>
          <p:nvPr/>
        </p:nvSpPr>
        <p:spPr bwMode="auto">
          <a:xfrm>
            <a:off x="7183438" y="3355975"/>
            <a:ext cx="498475" cy="500063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1641" name="Oval 25"/>
          <p:cNvSpPr>
            <a:spLocks noChangeArrowheads="1"/>
          </p:cNvSpPr>
          <p:nvPr/>
        </p:nvSpPr>
        <p:spPr bwMode="auto">
          <a:xfrm>
            <a:off x="2651125" y="2128838"/>
            <a:ext cx="498475" cy="500062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1642" name="Oval 26"/>
          <p:cNvSpPr>
            <a:spLocks noChangeArrowheads="1"/>
          </p:cNvSpPr>
          <p:nvPr/>
        </p:nvSpPr>
        <p:spPr bwMode="auto">
          <a:xfrm>
            <a:off x="1806575" y="2743200"/>
            <a:ext cx="498475" cy="500063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1643" name="Oval 27"/>
          <p:cNvSpPr>
            <a:spLocks noChangeArrowheads="1"/>
          </p:cNvSpPr>
          <p:nvPr/>
        </p:nvSpPr>
        <p:spPr bwMode="auto">
          <a:xfrm>
            <a:off x="1422400" y="3357563"/>
            <a:ext cx="498475" cy="50006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1644" name="Oval 28"/>
          <p:cNvSpPr>
            <a:spLocks noChangeArrowheads="1"/>
          </p:cNvSpPr>
          <p:nvPr/>
        </p:nvSpPr>
        <p:spPr bwMode="auto">
          <a:xfrm>
            <a:off x="2190750" y="3357563"/>
            <a:ext cx="498475" cy="500062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1645" name="Oval 29"/>
          <p:cNvSpPr>
            <a:spLocks noChangeArrowheads="1"/>
          </p:cNvSpPr>
          <p:nvPr/>
        </p:nvSpPr>
        <p:spPr bwMode="auto">
          <a:xfrm>
            <a:off x="3457575" y="2743200"/>
            <a:ext cx="498475" cy="500063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1646" name="Oval 30"/>
          <p:cNvSpPr>
            <a:spLocks noChangeArrowheads="1"/>
          </p:cNvSpPr>
          <p:nvPr/>
        </p:nvSpPr>
        <p:spPr bwMode="auto">
          <a:xfrm>
            <a:off x="3073400" y="3357563"/>
            <a:ext cx="498475" cy="500062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1647" name="Oval 31"/>
          <p:cNvSpPr>
            <a:spLocks noChangeArrowheads="1"/>
          </p:cNvSpPr>
          <p:nvPr/>
        </p:nvSpPr>
        <p:spPr bwMode="auto">
          <a:xfrm>
            <a:off x="3841750" y="3357563"/>
            <a:ext cx="498475" cy="500062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1648" name="Oval 32"/>
          <p:cNvSpPr>
            <a:spLocks noChangeArrowheads="1"/>
          </p:cNvSpPr>
          <p:nvPr/>
        </p:nvSpPr>
        <p:spPr bwMode="auto">
          <a:xfrm>
            <a:off x="4303713" y="1244600"/>
            <a:ext cx="498475" cy="500063"/>
          </a:xfrm>
          <a:prstGeom prst="ellipse">
            <a:avLst/>
          </a:prstGeom>
          <a:solidFill>
            <a:srgbClr val="57FF0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1649" name="Rectangle 33"/>
          <p:cNvSpPr>
            <a:spLocks noChangeArrowheads="1"/>
          </p:cNvSpPr>
          <p:nvPr/>
        </p:nvSpPr>
        <p:spPr bwMode="auto">
          <a:xfrm>
            <a:off x="4514850" y="124460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9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51650" name="Rectangle 34"/>
          <p:cNvSpPr>
            <a:spLocks noChangeArrowheads="1"/>
          </p:cNvSpPr>
          <p:nvPr/>
        </p:nvSpPr>
        <p:spPr bwMode="auto">
          <a:xfrm>
            <a:off x="4335463" y="1436688"/>
            <a:ext cx="428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16.20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51651" name="Freeform 35"/>
          <p:cNvSpPr>
            <a:spLocks/>
          </p:cNvSpPr>
          <p:nvPr/>
        </p:nvSpPr>
        <p:spPr bwMode="auto">
          <a:xfrm>
            <a:off x="3719513" y="2940050"/>
            <a:ext cx="412750" cy="674688"/>
          </a:xfrm>
          <a:custGeom>
            <a:avLst/>
            <a:gdLst>
              <a:gd name="T0" fmla="*/ 260 w 260"/>
              <a:gd name="T1" fmla="*/ 425 h 425"/>
              <a:gd name="T2" fmla="*/ 0 w 260"/>
              <a:gd name="T3" fmla="*/ 0 h 425"/>
              <a:gd name="T4" fmla="*/ 260 w 260"/>
              <a:gd name="T5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0" h="425">
                <a:moveTo>
                  <a:pt x="260" y="425"/>
                </a:moveTo>
                <a:lnTo>
                  <a:pt x="0" y="0"/>
                </a:lnTo>
                <a:lnTo>
                  <a:pt x="260" y="425"/>
                </a:lnTo>
                <a:close/>
              </a:path>
            </a:pathLst>
          </a:custGeom>
          <a:solidFill>
            <a:srgbClr val="CEFF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1652" name="Rectangle 36"/>
          <p:cNvSpPr>
            <a:spLocks noChangeArrowheads="1"/>
          </p:cNvSpPr>
          <p:nvPr/>
        </p:nvSpPr>
        <p:spPr bwMode="auto">
          <a:xfrm>
            <a:off x="6148388" y="2168525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16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51653" name="Rectangle 37"/>
          <p:cNvSpPr>
            <a:spLocks noChangeArrowheads="1"/>
          </p:cNvSpPr>
          <p:nvPr/>
        </p:nvSpPr>
        <p:spPr bwMode="auto">
          <a:xfrm>
            <a:off x="6070600" y="2360613"/>
            <a:ext cx="333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19,9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51654" name="Rectangle 38"/>
          <p:cNvSpPr>
            <a:spLocks noChangeArrowheads="1"/>
          </p:cNvSpPr>
          <p:nvPr/>
        </p:nvSpPr>
        <p:spPr bwMode="auto">
          <a:xfrm>
            <a:off x="5302250" y="278288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13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51655" name="Rectangle 39"/>
          <p:cNvSpPr>
            <a:spLocks noChangeArrowheads="1"/>
          </p:cNvSpPr>
          <p:nvPr/>
        </p:nvSpPr>
        <p:spPr bwMode="auto">
          <a:xfrm>
            <a:off x="5224463" y="2973388"/>
            <a:ext cx="333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13,3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51656" name="Rectangle 40"/>
          <p:cNvSpPr>
            <a:spLocks noChangeArrowheads="1"/>
          </p:cNvSpPr>
          <p:nvPr/>
        </p:nvSpPr>
        <p:spPr bwMode="auto">
          <a:xfrm>
            <a:off x="6953250" y="278288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19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51657" name="Rectangle 41"/>
          <p:cNvSpPr>
            <a:spLocks noChangeArrowheads="1"/>
          </p:cNvSpPr>
          <p:nvPr/>
        </p:nvSpPr>
        <p:spPr bwMode="auto">
          <a:xfrm>
            <a:off x="6888163" y="2974975"/>
            <a:ext cx="333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20,3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51658" name="Rectangle 42"/>
          <p:cNvSpPr>
            <a:spLocks noChangeArrowheads="1"/>
          </p:cNvSpPr>
          <p:nvPr/>
        </p:nvSpPr>
        <p:spPr bwMode="auto">
          <a:xfrm>
            <a:off x="2843213" y="21653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4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51659" name="Rectangle 43"/>
          <p:cNvSpPr>
            <a:spLocks noChangeArrowheads="1"/>
          </p:cNvSpPr>
          <p:nvPr/>
        </p:nvSpPr>
        <p:spPr bwMode="auto">
          <a:xfrm>
            <a:off x="2767013" y="2359025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5,6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51660" name="Rectangle 44"/>
          <p:cNvSpPr>
            <a:spLocks noChangeArrowheads="1"/>
          </p:cNvSpPr>
          <p:nvPr/>
        </p:nvSpPr>
        <p:spPr bwMode="auto">
          <a:xfrm>
            <a:off x="3670300" y="278130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5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51661" name="Rectangle 45"/>
          <p:cNvSpPr>
            <a:spLocks noChangeArrowheads="1"/>
          </p:cNvSpPr>
          <p:nvPr/>
        </p:nvSpPr>
        <p:spPr bwMode="auto">
          <a:xfrm>
            <a:off x="3611563" y="2974975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9,4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51662" name="Rectangle 46"/>
          <p:cNvSpPr>
            <a:spLocks noChangeArrowheads="1"/>
          </p:cNvSpPr>
          <p:nvPr/>
        </p:nvSpPr>
        <p:spPr bwMode="auto">
          <a:xfrm>
            <a:off x="2006600" y="278288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51663" name="Rectangle 47"/>
          <p:cNvSpPr>
            <a:spLocks noChangeArrowheads="1"/>
          </p:cNvSpPr>
          <p:nvPr/>
        </p:nvSpPr>
        <p:spPr bwMode="auto">
          <a:xfrm>
            <a:off x="1935163" y="2974975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1,2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51664" name="Rectangle 48"/>
          <p:cNvSpPr>
            <a:spLocks noChangeArrowheads="1"/>
          </p:cNvSpPr>
          <p:nvPr/>
        </p:nvSpPr>
        <p:spPr bwMode="auto">
          <a:xfrm>
            <a:off x="7337425" y="3395663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20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51665" name="Rectangle 49"/>
          <p:cNvSpPr>
            <a:spLocks noChangeArrowheads="1"/>
          </p:cNvSpPr>
          <p:nvPr/>
        </p:nvSpPr>
        <p:spPr bwMode="auto">
          <a:xfrm>
            <a:off x="6570663" y="3397250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19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51666" name="Rectangle 50"/>
          <p:cNvSpPr>
            <a:spLocks noChangeArrowheads="1"/>
          </p:cNvSpPr>
          <p:nvPr/>
        </p:nvSpPr>
        <p:spPr bwMode="auto">
          <a:xfrm>
            <a:off x="5688013" y="3395663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16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51667" name="Rectangle 51"/>
          <p:cNvSpPr>
            <a:spLocks noChangeArrowheads="1"/>
          </p:cNvSpPr>
          <p:nvPr/>
        </p:nvSpPr>
        <p:spPr bwMode="auto">
          <a:xfrm>
            <a:off x="4918075" y="3395663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13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51668" name="Rectangle 52"/>
          <p:cNvSpPr>
            <a:spLocks noChangeArrowheads="1"/>
          </p:cNvSpPr>
          <p:nvPr/>
        </p:nvSpPr>
        <p:spPr bwMode="auto">
          <a:xfrm>
            <a:off x="4033838" y="339566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9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51669" name="Rectangle 53"/>
          <p:cNvSpPr>
            <a:spLocks noChangeArrowheads="1"/>
          </p:cNvSpPr>
          <p:nvPr/>
        </p:nvSpPr>
        <p:spPr bwMode="auto">
          <a:xfrm>
            <a:off x="3265488" y="339566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5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51670" name="Rectangle 54"/>
          <p:cNvSpPr>
            <a:spLocks noChangeArrowheads="1"/>
          </p:cNvSpPr>
          <p:nvPr/>
        </p:nvSpPr>
        <p:spPr bwMode="auto">
          <a:xfrm>
            <a:off x="2382838" y="339566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4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sp>
        <p:nvSpPr>
          <p:cNvPr id="751671" name="Rectangle 55"/>
          <p:cNvSpPr>
            <a:spLocks noChangeArrowheads="1"/>
          </p:cNvSpPr>
          <p:nvPr/>
        </p:nvSpPr>
        <p:spPr bwMode="auto">
          <a:xfrm>
            <a:off x="2336800" y="3587750"/>
            <a:ext cx="238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chemeClr val="accent2"/>
                </a:solidFill>
              </a:rPr>
              <a:t>4,1</a:t>
            </a:r>
            <a:endParaRPr lang="en-US" sz="1500" i="1" baseline="-25000">
              <a:solidFill>
                <a:schemeClr val="accent2"/>
              </a:solidFill>
            </a:endParaRPr>
          </a:p>
        </p:txBody>
      </p:sp>
      <p:sp>
        <p:nvSpPr>
          <p:cNvPr id="751672" name="Rectangle 56"/>
          <p:cNvSpPr>
            <a:spLocks noChangeArrowheads="1"/>
          </p:cNvSpPr>
          <p:nvPr/>
        </p:nvSpPr>
        <p:spPr bwMode="auto">
          <a:xfrm>
            <a:off x="1614488" y="339566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500">
                <a:solidFill>
                  <a:srgbClr val="FF0000"/>
                </a:solidFill>
              </a:rPr>
              <a:t>1</a:t>
            </a:r>
            <a:endParaRPr lang="en-US" sz="1500" i="1" baseline="-25000">
              <a:solidFill>
                <a:srgbClr val="FF0000"/>
              </a:solidFill>
            </a:endParaRPr>
          </a:p>
        </p:txBody>
      </p:sp>
      <p:grpSp>
        <p:nvGrpSpPr>
          <p:cNvPr id="751673" name="Group 57"/>
          <p:cNvGrpSpPr>
            <a:grpSpLocks/>
          </p:cNvGrpSpPr>
          <p:nvPr/>
        </p:nvGrpSpPr>
        <p:grpSpPr bwMode="auto">
          <a:xfrm>
            <a:off x="1352550" y="1203325"/>
            <a:ext cx="6410325" cy="2690813"/>
            <a:chOff x="852" y="758"/>
            <a:chExt cx="4038" cy="1695"/>
          </a:xfrm>
        </p:grpSpPr>
        <p:sp>
          <p:nvSpPr>
            <p:cNvPr id="751674" name="Rectangle 58"/>
            <p:cNvSpPr>
              <a:spLocks noChangeArrowheads="1"/>
            </p:cNvSpPr>
            <p:nvPr/>
          </p:nvSpPr>
          <p:spPr bwMode="auto">
            <a:xfrm>
              <a:off x="852" y="1685"/>
              <a:ext cx="888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1675" name="Rectangle 59"/>
            <p:cNvSpPr>
              <a:spLocks noChangeArrowheads="1"/>
            </p:cNvSpPr>
            <p:nvPr/>
          </p:nvSpPr>
          <p:spPr bwMode="auto">
            <a:xfrm>
              <a:off x="1896" y="1685"/>
              <a:ext cx="888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1676" name="Rectangle 60"/>
            <p:cNvSpPr>
              <a:spLocks noChangeArrowheads="1"/>
            </p:cNvSpPr>
            <p:nvPr/>
          </p:nvSpPr>
          <p:spPr bwMode="auto">
            <a:xfrm>
              <a:off x="2949" y="1685"/>
              <a:ext cx="912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1677" name="Rectangle 61"/>
            <p:cNvSpPr>
              <a:spLocks noChangeArrowheads="1"/>
            </p:cNvSpPr>
            <p:nvPr/>
          </p:nvSpPr>
          <p:spPr bwMode="auto">
            <a:xfrm>
              <a:off x="4002" y="1685"/>
              <a:ext cx="888" cy="7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1678" name="Rectangle 62"/>
            <p:cNvSpPr>
              <a:spLocks noChangeArrowheads="1"/>
            </p:cNvSpPr>
            <p:nvPr/>
          </p:nvSpPr>
          <p:spPr bwMode="auto">
            <a:xfrm>
              <a:off x="1608" y="758"/>
              <a:ext cx="2544" cy="91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7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5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5166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5166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5166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5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75165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75165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75165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mph" presetSubtype="5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5165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75165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75165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55" grpId="0"/>
      <p:bldP spid="751657" grpId="0"/>
      <p:bldP spid="7516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342E-2385-466D-A9A2-D3E60EE7AB47}" type="slidenum">
              <a:rPr lang="en-US"/>
              <a:pPr/>
              <a:t>31</a:t>
            </a:fld>
            <a:endParaRPr lang="en-US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Priority Search Tree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chemeClr val="accent2"/>
                </a:solidFill>
              </a:rPr>
              <a:t>Base tree</a:t>
            </a:r>
            <a:r>
              <a:rPr lang="en-US"/>
              <a:t>: Weight-balanced B-tree with branching parameter </a:t>
            </a:r>
            <a:r>
              <a:rPr lang="en-US" i="1"/>
              <a:t>B/4</a:t>
            </a:r>
            <a:r>
              <a:rPr lang="en-US"/>
              <a:t> and leaf parameter </a:t>
            </a:r>
            <a:r>
              <a:rPr lang="en-US" i="1"/>
              <a:t>B</a:t>
            </a:r>
            <a:r>
              <a:rPr lang="en-US"/>
              <a:t> on </a:t>
            </a:r>
            <a:r>
              <a:rPr lang="en-US" i="1"/>
              <a:t>x</a:t>
            </a:r>
            <a:r>
              <a:rPr lang="en-US"/>
              <a:t>-coordinates</a:t>
            </a:r>
          </a:p>
          <a:p>
            <a:r>
              <a:rPr lang="en-US"/>
              <a:t>Points in “</a:t>
            </a:r>
            <a:r>
              <a:rPr lang="en-US">
                <a:solidFill>
                  <a:schemeClr val="accent2"/>
                </a:solidFill>
              </a:rPr>
              <a:t>heap order”</a:t>
            </a:r>
            <a:r>
              <a:rPr lang="en-US"/>
              <a:t>:</a:t>
            </a:r>
          </a:p>
          <a:p>
            <a:pPr lvl="1"/>
            <a:r>
              <a:rPr lang="en-US"/>
              <a:t>Root stores </a:t>
            </a:r>
            <a:r>
              <a:rPr lang="en-US" i="1"/>
              <a:t>B</a:t>
            </a:r>
            <a:r>
              <a:rPr lang="en-US"/>
              <a:t> top points for each of the          child slabs</a:t>
            </a:r>
          </a:p>
          <a:p>
            <a:pPr lvl="1"/>
            <a:r>
              <a:rPr lang="en-US"/>
              <a:t>Remaining points stored recursively</a:t>
            </a:r>
          </a:p>
          <a:p>
            <a:r>
              <a:rPr lang="en-US"/>
              <a:t>Points in each node stored in “</a:t>
            </a:r>
            <a:r>
              <a:rPr lang="en-US" i="1">
                <a:solidFill>
                  <a:schemeClr val="accent2"/>
                </a:solidFill>
              </a:rPr>
              <a:t>B</a:t>
            </a:r>
            <a:r>
              <a:rPr lang="en-US" i="1" baseline="30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-structure</a:t>
            </a:r>
            <a:r>
              <a:rPr lang="en-US"/>
              <a:t>”</a:t>
            </a:r>
          </a:p>
          <a:p>
            <a:pPr lvl="1"/>
            <a:r>
              <a:rPr lang="en-US"/>
              <a:t>Persistent B-tree structure for static problem</a:t>
            </a: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</a:t>
            </a: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Linear space</a:t>
            </a:r>
          </a:p>
        </p:txBody>
      </p:sp>
      <p:graphicFrame>
        <p:nvGraphicFramePr>
          <p:cNvPr id="752644" name="Object 4"/>
          <p:cNvGraphicFramePr>
            <a:graphicFrameLocks noChangeAspect="1"/>
          </p:cNvGraphicFramePr>
          <p:nvPr/>
        </p:nvGraphicFramePr>
        <p:xfrm>
          <a:off x="5578475" y="2474913"/>
          <a:ext cx="7080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572" name="Equation" r:id="rId3" imgW="317160" imgH="190440" progId="Equation.3">
                  <p:embed/>
                </p:oleObj>
              </mc:Choice>
              <mc:Fallback>
                <p:oleObj name="Equation" r:id="rId3" imgW="3171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2474913"/>
                        <a:ext cx="7080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45" name="Line 5"/>
          <p:cNvSpPr>
            <a:spLocks noChangeShapeType="1"/>
          </p:cNvSpPr>
          <p:nvPr/>
        </p:nvSpPr>
        <p:spPr bwMode="auto">
          <a:xfrm flipH="1">
            <a:off x="4943475" y="4425950"/>
            <a:ext cx="657225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46" name="Line 6"/>
          <p:cNvSpPr>
            <a:spLocks noChangeShapeType="1"/>
          </p:cNvSpPr>
          <p:nvPr/>
        </p:nvSpPr>
        <p:spPr bwMode="auto">
          <a:xfrm flipH="1">
            <a:off x="4286250" y="4425950"/>
            <a:ext cx="1314450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47" name="Line 7"/>
          <p:cNvSpPr>
            <a:spLocks noChangeShapeType="1"/>
          </p:cNvSpPr>
          <p:nvPr/>
        </p:nvSpPr>
        <p:spPr bwMode="auto">
          <a:xfrm>
            <a:off x="5600700" y="4425950"/>
            <a:ext cx="657225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48" name="Line 8"/>
          <p:cNvSpPr>
            <a:spLocks noChangeShapeType="1"/>
          </p:cNvSpPr>
          <p:nvPr/>
        </p:nvSpPr>
        <p:spPr bwMode="auto">
          <a:xfrm>
            <a:off x="5600700" y="4425950"/>
            <a:ext cx="1312863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49" name="Line 9"/>
          <p:cNvSpPr>
            <a:spLocks noChangeShapeType="1"/>
          </p:cNvSpPr>
          <p:nvPr/>
        </p:nvSpPr>
        <p:spPr bwMode="auto">
          <a:xfrm>
            <a:off x="5600700" y="4425950"/>
            <a:ext cx="1588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0" name="Line 10"/>
          <p:cNvSpPr>
            <a:spLocks noChangeShapeType="1"/>
          </p:cNvSpPr>
          <p:nvPr/>
        </p:nvSpPr>
        <p:spPr bwMode="auto">
          <a:xfrm>
            <a:off x="5272088" y="4192588"/>
            <a:ext cx="1587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1" name="Line 11"/>
          <p:cNvSpPr>
            <a:spLocks noChangeShapeType="1"/>
          </p:cNvSpPr>
          <p:nvPr/>
        </p:nvSpPr>
        <p:spPr bwMode="auto">
          <a:xfrm>
            <a:off x="5929313" y="4192588"/>
            <a:ext cx="1587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2" name="Line 12"/>
          <p:cNvSpPr>
            <a:spLocks noChangeShapeType="1"/>
          </p:cNvSpPr>
          <p:nvPr/>
        </p:nvSpPr>
        <p:spPr bwMode="auto">
          <a:xfrm>
            <a:off x="6586538" y="4192588"/>
            <a:ext cx="1587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3" name="Line 13"/>
          <p:cNvSpPr>
            <a:spLocks noChangeShapeType="1"/>
          </p:cNvSpPr>
          <p:nvPr/>
        </p:nvSpPr>
        <p:spPr bwMode="auto">
          <a:xfrm>
            <a:off x="4614863" y="4192588"/>
            <a:ext cx="1587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4" name="Line 14"/>
          <p:cNvSpPr>
            <a:spLocks noChangeShapeType="1"/>
          </p:cNvSpPr>
          <p:nvPr/>
        </p:nvSpPr>
        <p:spPr bwMode="auto">
          <a:xfrm>
            <a:off x="3959225" y="4192588"/>
            <a:ext cx="1588" cy="206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5" name="Line 15"/>
          <p:cNvSpPr>
            <a:spLocks noChangeShapeType="1"/>
          </p:cNvSpPr>
          <p:nvPr/>
        </p:nvSpPr>
        <p:spPr bwMode="auto">
          <a:xfrm>
            <a:off x="7242175" y="4192588"/>
            <a:ext cx="1588" cy="206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656" name="Oval 16"/>
          <p:cNvSpPr>
            <a:spLocks noChangeArrowheads="1"/>
          </p:cNvSpPr>
          <p:nvPr/>
        </p:nvSpPr>
        <p:spPr bwMode="auto">
          <a:xfrm>
            <a:off x="5519738" y="4349750"/>
            <a:ext cx="158750" cy="1635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2657" name="Oval 17"/>
          <p:cNvSpPr>
            <a:spLocks noChangeArrowheads="1"/>
          </p:cNvSpPr>
          <p:nvPr/>
        </p:nvSpPr>
        <p:spPr bwMode="auto">
          <a:xfrm>
            <a:off x="4206875" y="5040313"/>
            <a:ext cx="158750" cy="16351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2658" name="Oval 18"/>
          <p:cNvSpPr>
            <a:spLocks noChangeArrowheads="1"/>
          </p:cNvSpPr>
          <p:nvPr/>
        </p:nvSpPr>
        <p:spPr bwMode="auto">
          <a:xfrm>
            <a:off x="4865688" y="5037138"/>
            <a:ext cx="158750" cy="16351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2659" name="Oval 19"/>
          <p:cNvSpPr>
            <a:spLocks noChangeArrowheads="1"/>
          </p:cNvSpPr>
          <p:nvPr/>
        </p:nvSpPr>
        <p:spPr bwMode="auto">
          <a:xfrm>
            <a:off x="5524500" y="5037138"/>
            <a:ext cx="158750" cy="16351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2660" name="Oval 20"/>
          <p:cNvSpPr>
            <a:spLocks noChangeArrowheads="1"/>
          </p:cNvSpPr>
          <p:nvPr/>
        </p:nvSpPr>
        <p:spPr bwMode="auto">
          <a:xfrm>
            <a:off x="6173788" y="5041900"/>
            <a:ext cx="158750" cy="1635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2661" name="Oval 21"/>
          <p:cNvSpPr>
            <a:spLocks noChangeArrowheads="1"/>
          </p:cNvSpPr>
          <p:nvPr/>
        </p:nvSpPr>
        <p:spPr bwMode="auto">
          <a:xfrm>
            <a:off x="6827838" y="5041900"/>
            <a:ext cx="158750" cy="1635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2662" name="Oval 22"/>
          <p:cNvSpPr>
            <a:spLocks noChangeArrowheads="1"/>
          </p:cNvSpPr>
          <p:nvPr/>
        </p:nvSpPr>
        <p:spPr bwMode="auto">
          <a:xfrm>
            <a:off x="4064000" y="545465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63" name="Oval 23"/>
          <p:cNvSpPr>
            <a:spLocks noChangeArrowheads="1"/>
          </p:cNvSpPr>
          <p:nvPr/>
        </p:nvSpPr>
        <p:spPr bwMode="auto">
          <a:xfrm>
            <a:off x="4198938" y="546100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64" name="Oval 24"/>
          <p:cNvSpPr>
            <a:spLocks noChangeArrowheads="1"/>
          </p:cNvSpPr>
          <p:nvPr/>
        </p:nvSpPr>
        <p:spPr bwMode="auto">
          <a:xfrm>
            <a:off x="4386263" y="556260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65" name="Oval 25"/>
          <p:cNvSpPr>
            <a:spLocks noChangeArrowheads="1"/>
          </p:cNvSpPr>
          <p:nvPr/>
        </p:nvSpPr>
        <p:spPr bwMode="auto">
          <a:xfrm>
            <a:off x="4449763" y="543560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66" name="Oval 26"/>
          <p:cNvSpPr>
            <a:spLocks noChangeArrowheads="1"/>
          </p:cNvSpPr>
          <p:nvPr/>
        </p:nvSpPr>
        <p:spPr bwMode="auto">
          <a:xfrm>
            <a:off x="4779963" y="536575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67" name="Oval 27"/>
          <p:cNvSpPr>
            <a:spLocks noChangeArrowheads="1"/>
          </p:cNvSpPr>
          <p:nvPr/>
        </p:nvSpPr>
        <p:spPr bwMode="auto">
          <a:xfrm>
            <a:off x="4914900" y="556736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68" name="Oval 28"/>
          <p:cNvSpPr>
            <a:spLocks noChangeArrowheads="1"/>
          </p:cNvSpPr>
          <p:nvPr/>
        </p:nvSpPr>
        <p:spPr bwMode="auto">
          <a:xfrm>
            <a:off x="4954588" y="578802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69" name="Oval 29"/>
          <p:cNvSpPr>
            <a:spLocks noChangeArrowheads="1"/>
          </p:cNvSpPr>
          <p:nvPr/>
        </p:nvSpPr>
        <p:spPr bwMode="auto">
          <a:xfrm>
            <a:off x="4727575" y="573246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70" name="Oval 30"/>
          <p:cNvSpPr>
            <a:spLocks noChangeArrowheads="1"/>
          </p:cNvSpPr>
          <p:nvPr/>
        </p:nvSpPr>
        <p:spPr bwMode="auto">
          <a:xfrm>
            <a:off x="5435600" y="546893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71" name="Oval 31"/>
          <p:cNvSpPr>
            <a:spLocks noChangeArrowheads="1"/>
          </p:cNvSpPr>
          <p:nvPr/>
        </p:nvSpPr>
        <p:spPr bwMode="auto">
          <a:xfrm>
            <a:off x="5346700" y="560863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72" name="Oval 32"/>
          <p:cNvSpPr>
            <a:spLocks noChangeArrowheads="1"/>
          </p:cNvSpPr>
          <p:nvPr/>
        </p:nvSpPr>
        <p:spPr bwMode="auto">
          <a:xfrm>
            <a:off x="5572125" y="555307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73" name="Oval 33"/>
          <p:cNvSpPr>
            <a:spLocks noChangeArrowheads="1"/>
          </p:cNvSpPr>
          <p:nvPr/>
        </p:nvSpPr>
        <p:spPr bwMode="auto">
          <a:xfrm>
            <a:off x="5721350" y="544988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74" name="Oval 34"/>
          <p:cNvSpPr>
            <a:spLocks noChangeArrowheads="1"/>
          </p:cNvSpPr>
          <p:nvPr/>
        </p:nvSpPr>
        <p:spPr bwMode="auto">
          <a:xfrm>
            <a:off x="6099175" y="544671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75" name="Oval 35"/>
          <p:cNvSpPr>
            <a:spLocks noChangeArrowheads="1"/>
          </p:cNvSpPr>
          <p:nvPr/>
        </p:nvSpPr>
        <p:spPr bwMode="auto">
          <a:xfrm>
            <a:off x="6410325" y="536257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76" name="Oval 36"/>
          <p:cNvSpPr>
            <a:spLocks noChangeArrowheads="1"/>
          </p:cNvSpPr>
          <p:nvPr/>
        </p:nvSpPr>
        <p:spPr bwMode="auto">
          <a:xfrm>
            <a:off x="6230938" y="551656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77" name="Oval 37"/>
          <p:cNvSpPr>
            <a:spLocks noChangeArrowheads="1"/>
          </p:cNvSpPr>
          <p:nvPr/>
        </p:nvSpPr>
        <p:spPr bwMode="auto">
          <a:xfrm>
            <a:off x="6375400" y="554672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78" name="Oval 38"/>
          <p:cNvSpPr>
            <a:spLocks noChangeArrowheads="1"/>
          </p:cNvSpPr>
          <p:nvPr/>
        </p:nvSpPr>
        <p:spPr bwMode="auto">
          <a:xfrm>
            <a:off x="6654800" y="541178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79" name="Oval 39"/>
          <p:cNvSpPr>
            <a:spLocks noChangeArrowheads="1"/>
          </p:cNvSpPr>
          <p:nvPr/>
        </p:nvSpPr>
        <p:spPr bwMode="auto">
          <a:xfrm>
            <a:off x="6794500" y="548005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80" name="Oval 40"/>
          <p:cNvSpPr>
            <a:spLocks noChangeArrowheads="1"/>
          </p:cNvSpPr>
          <p:nvPr/>
        </p:nvSpPr>
        <p:spPr bwMode="auto">
          <a:xfrm>
            <a:off x="6934200" y="541020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81" name="Oval 41"/>
          <p:cNvSpPr>
            <a:spLocks noChangeArrowheads="1"/>
          </p:cNvSpPr>
          <p:nvPr/>
        </p:nvSpPr>
        <p:spPr bwMode="auto">
          <a:xfrm>
            <a:off x="6664325" y="555942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82" name="Oval 42"/>
          <p:cNvSpPr>
            <a:spLocks noChangeArrowheads="1"/>
          </p:cNvSpPr>
          <p:nvPr/>
        </p:nvSpPr>
        <p:spPr bwMode="auto">
          <a:xfrm>
            <a:off x="4252913" y="56054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83" name="Oval 43"/>
          <p:cNvSpPr>
            <a:spLocks noChangeArrowheads="1"/>
          </p:cNvSpPr>
          <p:nvPr/>
        </p:nvSpPr>
        <p:spPr bwMode="auto">
          <a:xfrm>
            <a:off x="4168775" y="581660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84" name="Oval 44"/>
          <p:cNvSpPr>
            <a:spLocks noChangeArrowheads="1"/>
          </p:cNvSpPr>
          <p:nvPr/>
        </p:nvSpPr>
        <p:spPr bwMode="auto">
          <a:xfrm>
            <a:off x="4498975" y="56324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85" name="Oval 45"/>
          <p:cNvSpPr>
            <a:spLocks noChangeArrowheads="1"/>
          </p:cNvSpPr>
          <p:nvPr/>
        </p:nvSpPr>
        <p:spPr bwMode="auto">
          <a:xfrm>
            <a:off x="4352925" y="574357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86" name="Oval 46"/>
          <p:cNvSpPr>
            <a:spLocks noChangeArrowheads="1"/>
          </p:cNvSpPr>
          <p:nvPr/>
        </p:nvSpPr>
        <p:spPr bwMode="auto">
          <a:xfrm>
            <a:off x="4016375" y="59737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87" name="Oval 47"/>
          <p:cNvSpPr>
            <a:spLocks noChangeArrowheads="1"/>
          </p:cNvSpPr>
          <p:nvPr/>
        </p:nvSpPr>
        <p:spPr bwMode="auto">
          <a:xfrm>
            <a:off x="4303713" y="60515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88" name="Oval 48"/>
          <p:cNvSpPr>
            <a:spLocks noChangeArrowheads="1"/>
          </p:cNvSpPr>
          <p:nvPr/>
        </p:nvSpPr>
        <p:spPr bwMode="auto">
          <a:xfrm>
            <a:off x="4840288" y="58975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89" name="Oval 49"/>
          <p:cNvSpPr>
            <a:spLocks noChangeArrowheads="1"/>
          </p:cNvSpPr>
          <p:nvPr/>
        </p:nvSpPr>
        <p:spPr bwMode="auto">
          <a:xfrm>
            <a:off x="4694238" y="58991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90" name="Oval 50"/>
          <p:cNvSpPr>
            <a:spLocks noChangeArrowheads="1"/>
          </p:cNvSpPr>
          <p:nvPr/>
        </p:nvSpPr>
        <p:spPr bwMode="auto">
          <a:xfrm>
            <a:off x="4762500" y="61007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91" name="Oval 51"/>
          <p:cNvSpPr>
            <a:spLocks noChangeArrowheads="1"/>
          </p:cNvSpPr>
          <p:nvPr/>
        </p:nvSpPr>
        <p:spPr bwMode="auto">
          <a:xfrm>
            <a:off x="5040313" y="596423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92" name="Oval 52"/>
          <p:cNvSpPr>
            <a:spLocks noChangeArrowheads="1"/>
          </p:cNvSpPr>
          <p:nvPr/>
        </p:nvSpPr>
        <p:spPr bwMode="auto">
          <a:xfrm>
            <a:off x="5156200" y="583723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93" name="Oval 53"/>
          <p:cNvSpPr>
            <a:spLocks noChangeArrowheads="1"/>
          </p:cNvSpPr>
          <p:nvPr/>
        </p:nvSpPr>
        <p:spPr bwMode="auto">
          <a:xfrm>
            <a:off x="5422900" y="590391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94" name="Oval 54"/>
          <p:cNvSpPr>
            <a:spLocks noChangeArrowheads="1"/>
          </p:cNvSpPr>
          <p:nvPr/>
        </p:nvSpPr>
        <p:spPr bwMode="auto">
          <a:xfrm>
            <a:off x="5810250" y="579120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95" name="Oval 55"/>
          <p:cNvSpPr>
            <a:spLocks noChangeArrowheads="1"/>
          </p:cNvSpPr>
          <p:nvPr/>
        </p:nvSpPr>
        <p:spPr bwMode="auto">
          <a:xfrm>
            <a:off x="5564188" y="610711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96" name="Oval 56"/>
          <p:cNvSpPr>
            <a:spLocks noChangeArrowheads="1"/>
          </p:cNvSpPr>
          <p:nvPr/>
        </p:nvSpPr>
        <p:spPr bwMode="auto">
          <a:xfrm>
            <a:off x="5394325" y="61277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97" name="Oval 57"/>
          <p:cNvSpPr>
            <a:spLocks noChangeArrowheads="1"/>
          </p:cNvSpPr>
          <p:nvPr/>
        </p:nvSpPr>
        <p:spPr bwMode="auto">
          <a:xfrm>
            <a:off x="6080125" y="56181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98" name="Oval 58"/>
          <p:cNvSpPr>
            <a:spLocks noChangeArrowheads="1"/>
          </p:cNvSpPr>
          <p:nvPr/>
        </p:nvSpPr>
        <p:spPr bwMode="auto">
          <a:xfrm>
            <a:off x="6083300" y="596900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699" name="Oval 59"/>
          <p:cNvSpPr>
            <a:spLocks noChangeArrowheads="1"/>
          </p:cNvSpPr>
          <p:nvPr/>
        </p:nvSpPr>
        <p:spPr bwMode="auto">
          <a:xfrm>
            <a:off x="6380163" y="575151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700" name="Oval 60"/>
          <p:cNvSpPr>
            <a:spLocks noChangeArrowheads="1"/>
          </p:cNvSpPr>
          <p:nvPr/>
        </p:nvSpPr>
        <p:spPr bwMode="auto">
          <a:xfrm>
            <a:off x="6191250" y="61531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701" name="Oval 61"/>
          <p:cNvSpPr>
            <a:spLocks noChangeArrowheads="1"/>
          </p:cNvSpPr>
          <p:nvPr/>
        </p:nvSpPr>
        <p:spPr bwMode="auto">
          <a:xfrm>
            <a:off x="6238875" y="572928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702" name="Oval 62"/>
          <p:cNvSpPr>
            <a:spLocks noChangeArrowheads="1"/>
          </p:cNvSpPr>
          <p:nvPr/>
        </p:nvSpPr>
        <p:spPr bwMode="auto">
          <a:xfrm>
            <a:off x="6791325" y="564832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703" name="Oval 63"/>
          <p:cNvSpPr>
            <a:spLocks noChangeArrowheads="1"/>
          </p:cNvSpPr>
          <p:nvPr/>
        </p:nvSpPr>
        <p:spPr bwMode="auto">
          <a:xfrm>
            <a:off x="7131050" y="565467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704" name="Oval 64"/>
          <p:cNvSpPr>
            <a:spLocks noChangeArrowheads="1"/>
          </p:cNvSpPr>
          <p:nvPr/>
        </p:nvSpPr>
        <p:spPr bwMode="auto">
          <a:xfrm>
            <a:off x="6656388" y="59753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705" name="Oval 65"/>
          <p:cNvSpPr>
            <a:spLocks noChangeArrowheads="1"/>
          </p:cNvSpPr>
          <p:nvPr/>
        </p:nvSpPr>
        <p:spPr bwMode="auto">
          <a:xfrm>
            <a:off x="7115175" y="585311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706" name="Oval 66"/>
          <p:cNvSpPr>
            <a:spLocks noChangeArrowheads="1"/>
          </p:cNvSpPr>
          <p:nvPr/>
        </p:nvSpPr>
        <p:spPr bwMode="auto">
          <a:xfrm>
            <a:off x="6792913" y="588327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2707" name="Oval 67"/>
          <p:cNvSpPr>
            <a:spLocks noChangeArrowheads="1"/>
          </p:cNvSpPr>
          <p:nvPr/>
        </p:nvSpPr>
        <p:spPr bwMode="auto">
          <a:xfrm>
            <a:off x="5770563" y="598963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2708" name="Object 68"/>
          <p:cNvGraphicFramePr>
            <a:graphicFrameLocks noChangeAspect="1"/>
          </p:cNvGraphicFramePr>
          <p:nvPr/>
        </p:nvGraphicFramePr>
        <p:xfrm>
          <a:off x="4546600" y="4454525"/>
          <a:ext cx="5794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573" name="Equation" r:id="rId5" imgW="317160" imgH="190440" progId="Equation.3">
                  <p:embed/>
                </p:oleObj>
              </mc:Choice>
              <mc:Fallback>
                <p:oleObj name="Equation" r:id="rId5" imgW="3171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4454525"/>
                        <a:ext cx="57943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4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0893-F4D0-4C00-A2CE-2F7C4E49F0DE}" type="slidenum">
              <a:rPr lang="en-US"/>
              <a:pPr/>
              <a:t>32</a:t>
            </a:fld>
            <a:endParaRPr lang="en-US"/>
          </a:p>
        </p:txBody>
      </p:sp>
      <p:sp>
        <p:nvSpPr>
          <p:cNvPr id="753666" name="Rectangle 2"/>
          <p:cNvSpPr>
            <a:spLocks noChangeArrowheads="1"/>
          </p:cNvSpPr>
          <p:nvPr/>
        </p:nvSpPr>
        <p:spPr bwMode="auto">
          <a:xfrm>
            <a:off x="3294063" y="4845050"/>
            <a:ext cx="2005012" cy="3889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Priority Search Tree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rgbClr val="FF0000"/>
                </a:solidFill>
              </a:rPr>
              <a:t>Query</a:t>
            </a:r>
            <a:r>
              <a:rPr lang="en-US"/>
              <a:t> with </a:t>
            </a:r>
            <a:r>
              <a:rPr lang="en-US">
                <a:solidFill>
                  <a:schemeClr val="tx2"/>
                </a:solidFill>
              </a:rPr>
              <a:t>(</a:t>
            </a:r>
            <a:r>
              <a:rPr lang="en-US" i="1"/>
              <a:t>q</a:t>
            </a:r>
            <a:r>
              <a:rPr lang="en-US" baseline="-25000"/>
              <a:t>1</a:t>
            </a:r>
            <a:r>
              <a:rPr lang="en-US"/>
              <a:t>,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i="1"/>
              <a:t>q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en-US" i="1"/>
              <a:t>q</a:t>
            </a:r>
            <a:r>
              <a:rPr lang="en-US" baseline="-25000"/>
              <a:t>3</a:t>
            </a:r>
            <a:r>
              <a:rPr lang="en-US"/>
              <a:t>) starting at root </a:t>
            </a:r>
            <a:r>
              <a:rPr lang="en-US" i="1"/>
              <a:t>v</a:t>
            </a:r>
            <a:r>
              <a:rPr lang="en-US"/>
              <a:t>:</a:t>
            </a:r>
          </a:p>
          <a:p>
            <a:pPr lvl="1"/>
            <a:r>
              <a:rPr lang="en-US"/>
              <a:t>Query </a:t>
            </a:r>
            <a:r>
              <a:rPr lang="en-US" i="1"/>
              <a:t>B</a:t>
            </a:r>
            <a:r>
              <a:rPr lang="en-US" i="1" baseline="30000"/>
              <a:t>2</a:t>
            </a:r>
            <a:r>
              <a:rPr lang="en-US"/>
              <a:t>-structure and report points satisfying query</a:t>
            </a:r>
          </a:p>
          <a:p>
            <a:pPr lvl="1"/>
            <a:r>
              <a:rPr lang="en-US"/>
              <a:t>Visit child </a:t>
            </a:r>
            <a:r>
              <a:rPr lang="en-US" i="1"/>
              <a:t>v</a:t>
            </a:r>
            <a:r>
              <a:rPr lang="en-US"/>
              <a:t> if</a:t>
            </a:r>
          </a:p>
          <a:p>
            <a:pPr lvl="2"/>
            <a:r>
              <a:rPr lang="en-US" i="1"/>
              <a:t>v</a:t>
            </a:r>
            <a:r>
              <a:rPr lang="en-US"/>
              <a:t> on path to </a:t>
            </a:r>
            <a:r>
              <a:rPr lang="en-US" i="1"/>
              <a:t>q</a:t>
            </a:r>
            <a:r>
              <a:rPr lang="en-US" baseline="-25000"/>
              <a:t>1</a:t>
            </a:r>
            <a:r>
              <a:rPr lang="en-US"/>
              <a:t> or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i="1"/>
              <a:t>q</a:t>
            </a:r>
            <a:r>
              <a:rPr lang="en-US" baseline="-25000"/>
              <a:t>2</a:t>
            </a:r>
          </a:p>
          <a:p>
            <a:pPr lvl="2"/>
            <a:r>
              <a:rPr lang="en-US"/>
              <a:t>All points corresponding to </a:t>
            </a:r>
            <a:r>
              <a:rPr lang="en-US" i="1"/>
              <a:t>v</a:t>
            </a:r>
            <a:r>
              <a:rPr lang="en-US"/>
              <a:t> satisfy query</a:t>
            </a:r>
          </a:p>
        </p:txBody>
      </p:sp>
      <p:sp>
        <p:nvSpPr>
          <p:cNvPr id="753669" name="Line 5"/>
          <p:cNvSpPr>
            <a:spLocks noChangeShapeType="1"/>
          </p:cNvSpPr>
          <p:nvPr/>
        </p:nvSpPr>
        <p:spPr bwMode="auto">
          <a:xfrm flipH="1">
            <a:off x="3910013" y="3949700"/>
            <a:ext cx="657225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3670" name="Line 6"/>
          <p:cNvSpPr>
            <a:spLocks noChangeShapeType="1"/>
          </p:cNvSpPr>
          <p:nvPr/>
        </p:nvSpPr>
        <p:spPr bwMode="auto">
          <a:xfrm flipH="1">
            <a:off x="3252788" y="3949700"/>
            <a:ext cx="1314450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3671" name="Line 7"/>
          <p:cNvSpPr>
            <a:spLocks noChangeShapeType="1"/>
          </p:cNvSpPr>
          <p:nvPr/>
        </p:nvSpPr>
        <p:spPr bwMode="auto">
          <a:xfrm>
            <a:off x="4567238" y="3949700"/>
            <a:ext cx="657225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3672" name="Line 8"/>
          <p:cNvSpPr>
            <a:spLocks noChangeShapeType="1"/>
          </p:cNvSpPr>
          <p:nvPr/>
        </p:nvSpPr>
        <p:spPr bwMode="auto">
          <a:xfrm>
            <a:off x="4567238" y="3949700"/>
            <a:ext cx="1312862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3673" name="Line 9"/>
          <p:cNvSpPr>
            <a:spLocks noChangeShapeType="1"/>
          </p:cNvSpPr>
          <p:nvPr/>
        </p:nvSpPr>
        <p:spPr bwMode="auto">
          <a:xfrm>
            <a:off x="4567238" y="3949700"/>
            <a:ext cx="1587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3674" name="Line 10"/>
          <p:cNvSpPr>
            <a:spLocks noChangeShapeType="1"/>
          </p:cNvSpPr>
          <p:nvPr/>
        </p:nvSpPr>
        <p:spPr bwMode="auto">
          <a:xfrm>
            <a:off x="4238625" y="3716338"/>
            <a:ext cx="1588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3675" name="Line 11"/>
          <p:cNvSpPr>
            <a:spLocks noChangeShapeType="1"/>
          </p:cNvSpPr>
          <p:nvPr/>
        </p:nvSpPr>
        <p:spPr bwMode="auto">
          <a:xfrm>
            <a:off x="4895850" y="3716338"/>
            <a:ext cx="1588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3676" name="Line 12"/>
          <p:cNvSpPr>
            <a:spLocks noChangeShapeType="1"/>
          </p:cNvSpPr>
          <p:nvPr/>
        </p:nvSpPr>
        <p:spPr bwMode="auto">
          <a:xfrm>
            <a:off x="5553075" y="3716338"/>
            <a:ext cx="1588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3677" name="Line 13"/>
          <p:cNvSpPr>
            <a:spLocks noChangeShapeType="1"/>
          </p:cNvSpPr>
          <p:nvPr/>
        </p:nvSpPr>
        <p:spPr bwMode="auto">
          <a:xfrm>
            <a:off x="3581400" y="3716338"/>
            <a:ext cx="1588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3678" name="Line 14"/>
          <p:cNvSpPr>
            <a:spLocks noChangeShapeType="1"/>
          </p:cNvSpPr>
          <p:nvPr/>
        </p:nvSpPr>
        <p:spPr bwMode="auto">
          <a:xfrm>
            <a:off x="2925763" y="3716338"/>
            <a:ext cx="1587" cy="206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3679" name="Line 15"/>
          <p:cNvSpPr>
            <a:spLocks noChangeShapeType="1"/>
          </p:cNvSpPr>
          <p:nvPr/>
        </p:nvSpPr>
        <p:spPr bwMode="auto">
          <a:xfrm>
            <a:off x="6208713" y="3716338"/>
            <a:ext cx="1587" cy="206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3680" name="Oval 16"/>
          <p:cNvSpPr>
            <a:spLocks noChangeArrowheads="1"/>
          </p:cNvSpPr>
          <p:nvPr/>
        </p:nvSpPr>
        <p:spPr bwMode="auto">
          <a:xfrm>
            <a:off x="4486275" y="3873500"/>
            <a:ext cx="158750" cy="1635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3681" name="Oval 17"/>
          <p:cNvSpPr>
            <a:spLocks noChangeArrowheads="1"/>
          </p:cNvSpPr>
          <p:nvPr/>
        </p:nvSpPr>
        <p:spPr bwMode="auto">
          <a:xfrm>
            <a:off x="3173413" y="4564063"/>
            <a:ext cx="158750" cy="16351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3682" name="Oval 18"/>
          <p:cNvSpPr>
            <a:spLocks noChangeArrowheads="1"/>
          </p:cNvSpPr>
          <p:nvPr/>
        </p:nvSpPr>
        <p:spPr bwMode="auto">
          <a:xfrm>
            <a:off x="3832225" y="4560888"/>
            <a:ext cx="158750" cy="16351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3683" name="Oval 19"/>
          <p:cNvSpPr>
            <a:spLocks noChangeArrowheads="1"/>
          </p:cNvSpPr>
          <p:nvPr/>
        </p:nvSpPr>
        <p:spPr bwMode="auto">
          <a:xfrm>
            <a:off x="4491038" y="4560888"/>
            <a:ext cx="158750" cy="16351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3684" name="Oval 20"/>
          <p:cNvSpPr>
            <a:spLocks noChangeArrowheads="1"/>
          </p:cNvSpPr>
          <p:nvPr/>
        </p:nvSpPr>
        <p:spPr bwMode="auto">
          <a:xfrm>
            <a:off x="5140325" y="4565650"/>
            <a:ext cx="158750" cy="1635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3685" name="Oval 21"/>
          <p:cNvSpPr>
            <a:spLocks noChangeArrowheads="1"/>
          </p:cNvSpPr>
          <p:nvPr/>
        </p:nvSpPr>
        <p:spPr bwMode="auto">
          <a:xfrm>
            <a:off x="5794375" y="4565650"/>
            <a:ext cx="158750" cy="1635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3686" name="Oval 22"/>
          <p:cNvSpPr>
            <a:spLocks noChangeArrowheads="1"/>
          </p:cNvSpPr>
          <p:nvPr/>
        </p:nvSpPr>
        <p:spPr bwMode="auto">
          <a:xfrm>
            <a:off x="3030538" y="497840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87" name="Oval 23"/>
          <p:cNvSpPr>
            <a:spLocks noChangeArrowheads="1"/>
          </p:cNvSpPr>
          <p:nvPr/>
        </p:nvSpPr>
        <p:spPr bwMode="auto">
          <a:xfrm>
            <a:off x="3165475" y="498475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88" name="Oval 24"/>
          <p:cNvSpPr>
            <a:spLocks noChangeArrowheads="1"/>
          </p:cNvSpPr>
          <p:nvPr/>
        </p:nvSpPr>
        <p:spPr bwMode="auto">
          <a:xfrm>
            <a:off x="3352800" y="508635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89" name="Oval 25"/>
          <p:cNvSpPr>
            <a:spLocks noChangeArrowheads="1"/>
          </p:cNvSpPr>
          <p:nvPr/>
        </p:nvSpPr>
        <p:spPr bwMode="auto">
          <a:xfrm>
            <a:off x="3416300" y="495935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0" name="Oval 26"/>
          <p:cNvSpPr>
            <a:spLocks noChangeArrowheads="1"/>
          </p:cNvSpPr>
          <p:nvPr/>
        </p:nvSpPr>
        <p:spPr bwMode="auto">
          <a:xfrm>
            <a:off x="3746500" y="488950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1" name="Oval 27"/>
          <p:cNvSpPr>
            <a:spLocks noChangeArrowheads="1"/>
          </p:cNvSpPr>
          <p:nvPr/>
        </p:nvSpPr>
        <p:spPr bwMode="auto">
          <a:xfrm>
            <a:off x="3881438" y="509111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2" name="Oval 28"/>
          <p:cNvSpPr>
            <a:spLocks noChangeArrowheads="1"/>
          </p:cNvSpPr>
          <p:nvPr/>
        </p:nvSpPr>
        <p:spPr bwMode="auto">
          <a:xfrm>
            <a:off x="3921125" y="531177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3" name="Oval 29"/>
          <p:cNvSpPr>
            <a:spLocks noChangeArrowheads="1"/>
          </p:cNvSpPr>
          <p:nvPr/>
        </p:nvSpPr>
        <p:spPr bwMode="auto">
          <a:xfrm>
            <a:off x="3694113" y="525621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4" name="Oval 30"/>
          <p:cNvSpPr>
            <a:spLocks noChangeArrowheads="1"/>
          </p:cNvSpPr>
          <p:nvPr/>
        </p:nvSpPr>
        <p:spPr bwMode="auto">
          <a:xfrm>
            <a:off x="4402138" y="499268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5" name="Oval 31"/>
          <p:cNvSpPr>
            <a:spLocks noChangeArrowheads="1"/>
          </p:cNvSpPr>
          <p:nvPr/>
        </p:nvSpPr>
        <p:spPr bwMode="auto">
          <a:xfrm>
            <a:off x="4313238" y="513238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6" name="Oval 32"/>
          <p:cNvSpPr>
            <a:spLocks noChangeArrowheads="1"/>
          </p:cNvSpPr>
          <p:nvPr/>
        </p:nvSpPr>
        <p:spPr bwMode="auto">
          <a:xfrm>
            <a:off x="4538663" y="507682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7" name="Oval 33"/>
          <p:cNvSpPr>
            <a:spLocks noChangeArrowheads="1"/>
          </p:cNvSpPr>
          <p:nvPr/>
        </p:nvSpPr>
        <p:spPr bwMode="auto">
          <a:xfrm>
            <a:off x="4687888" y="497363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8" name="Oval 34"/>
          <p:cNvSpPr>
            <a:spLocks noChangeArrowheads="1"/>
          </p:cNvSpPr>
          <p:nvPr/>
        </p:nvSpPr>
        <p:spPr bwMode="auto">
          <a:xfrm>
            <a:off x="5065713" y="497046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99" name="Oval 35"/>
          <p:cNvSpPr>
            <a:spLocks noChangeArrowheads="1"/>
          </p:cNvSpPr>
          <p:nvPr/>
        </p:nvSpPr>
        <p:spPr bwMode="auto">
          <a:xfrm>
            <a:off x="5376863" y="488632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0" name="Oval 36"/>
          <p:cNvSpPr>
            <a:spLocks noChangeArrowheads="1"/>
          </p:cNvSpPr>
          <p:nvPr/>
        </p:nvSpPr>
        <p:spPr bwMode="auto">
          <a:xfrm>
            <a:off x="5197475" y="504031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1" name="Oval 37"/>
          <p:cNvSpPr>
            <a:spLocks noChangeArrowheads="1"/>
          </p:cNvSpPr>
          <p:nvPr/>
        </p:nvSpPr>
        <p:spPr bwMode="auto">
          <a:xfrm>
            <a:off x="5341938" y="507047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2" name="Oval 38"/>
          <p:cNvSpPr>
            <a:spLocks noChangeArrowheads="1"/>
          </p:cNvSpPr>
          <p:nvPr/>
        </p:nvSpPr>
        <p:spPr bwMode="auto">
          <a:xfrm>
            <a:off x="5621338" y="493553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3" name="Oval 39"/>
          <p:cNvSpPr>
            <a:spLocks noChangeArrowheads="1"/>
          </p:cNvSpPr>
          <p:nvPr/>
        </p:nvSpPr>
        <p:spPr bwMode="auto">
          <a:xfrm>
            <a:off x="5761038" y="500380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4" name="Oval 40"/>
          <p:cNvSpPr>
            <a:spLocks noChangeArrowheads="1"/>
          </p:cNvSpPr>
          <p:nvPr/>
        </p:nvSpPr>
        <p:spPr bwMode="auto">
          <a:xfrm>
            <a:off x="5900738" y="493395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5" name="Oval 41"/>
          <p:cNvSpPr>
            <a:spLocks noChangeArrowheads="1"/>
          </p:cNvSpPr>
          <p:nvPr/>
        </p:nvSpPr>
        <p:spPr bwMode="auto">
          <a:xfrm>
            <a:off x="5630863" y="508317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6" name="Oval 42"/>
          <p:cNvSpPr>
            <a:spLocks noChangeArrowheads="1"/>
          </p:cNvSpPr>
          <p:nvPr/>
        </p:nvSpPr>
        <p:spPr bwMode="auto">
          <a:xfrm>
            <a:off x="3214688" y="512921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7" name="Oval 43"/>
          <p:cNvSpPr>
            <a:spLocks noChangeArrowheads="1"/>
          </p:cNvSpPr>
          <p:nvPr/>
        </p:nvSpPr>
        <p:spPr bwMode="auto">
          <a:xfrm>
            <a:off x="3135313" y="53403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8" name="Oval 44"/>
          <p:cNvSpPr>
            <a:spLocks noChangeArrowheads="1"/>
          </p:cNvSpPr>
          <p:nvPr/>
        </p:nvSpPr>
        <p:spPr bwMode="auto">
          <a:xfrm>
            <a:off x="3465513" y="515620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09" name="Oval 45"/>
          <p:cNvSpPr>
            <a:spLocks noChangeArrowheads="1"/>
          </p:cNvSpPr>
          <p:nvPr/>
        </p:nvSpPr>
        <p:spPr bwMode="auto">
          <a:xfrm>
            <a:off x="3319463" y="526732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10" name="Oval 46"/>
          <p:cNvSpPr>
            <a:spLocks noChangeArrowheads="1"/>
          </p:cNvSpPr>
          <p:nvPr/>
        </p:nvSpPr>
        <p:spPr bwMode="auto">
          <a:xfrm>
            <a:off x="2982913" y="549751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11" name="Oval 47"/>
          <p:cNvSpPr>
            <a:spLocks noChangeArrowheads="1"/>
          </p:cNvSpPr>
          <p:nvPr/>
        </p:nvSpPr>
        <p:spPr bwMode="auto">
          <a:xfrm>
            <a:off x="3270250" y="557530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12" name="Oval 48"/>
          <p:cNvSpPr>
            <a:spLocks noChangeArrowheads="1"/>
          </p:cNvSpPr>
          <p:nvPr/>
        </p:nvSpPr>
        <p:spPr bwMode="auto">
          <a:xfrm>
            <a:off x="3806825" y="542131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13" name="Oval 49"/>
          <p:cNvSpPr>
            <a:spLocks noChangeArrowheads="1"/>
          </p:cNvSpPr>
          <p:nvPr/>
        </p:nvSpPr>
        <p:spPr bwMode="auto">
          <a:xfrm>
            <a:off x="3660775" y="542290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14" name="Oval 50"/>
          <p:cNvSpPr>
            <a:spLocks noChangeArrowheads="1"/>
          </p:cNvSpPr>
          <p:nvPr/>
        </p:nvSpPr>
        <p:spPr bwMode="auto">
          <a:xfrm>
            <a:off x="3729038" y="562451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15" name="Oval 51"/>
          <p:cNvSpPr>
            <a:spLocks noChangeArrowheads="1"/>
          </p:cNvSpPr>
          <p:nvPr/>
        </p:nvSpPr>
        <p:spPr bwMode="auto">
          <a:xfrm>
            <a:off x="4006850" y="548798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16" name="Oval 52"/>
          <p:cNvSpPr>
            <a:spLocks noChangeArrowheads="1"/>
          </p:cNvSpPr>
          <p:nvPr/>
        </p:nvSpPr>
        <p:spPr bwMode="auto">
          <a:xfrm>
            <a:off x="4122738" y="536098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17" name="Oval 53"/>
          <p:cNvSpPr>
            <a:spLocks noChangeArrowheads="1"/>
          </p:cNvSpPr>
          <p:nvPr/>
        </p:nvSpPr>
        <p:spPr bwMode="auto">
          <a:xfrm>
            <a:off x="4389438" y="54276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18" name="Oval 54"/>
          <p:cNvSpPr>
            <a:spLocks noChangeArrowheads="1"/>
          </p:cNvSpPr>
          <p:nvPr/>
        </p:nvSpPr>
        <p:spPr bwMode="auto">
          <a:xfrm>
            <a:off x="4776788" y="53149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19" name="Oval 55"/>
          <p:cNvSpPr>
            <a:spLocks noChangeArrowheads="1"/>
          </p:cNvSpPr>
          <p:nvPr/>
        </p:nvSpPr>
        <p:spPr bwMode="auto">
          <a:xfrm>
            <a:off x="4530725" y="56308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20" name="Oval 56"/>
          <p:cNvSpPr>
            <a:spLocks noChangeArrowheads="1"/>
          </p:cNvSpPr>
          <p:nvPr/>
        </p:nvSpPr>
        <p:spPr bwMode="auto">
          <a:xfrm>
            <a:off x="4360863" y="565150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21" name="Oval 57"/>
          <p:cNvSpPr>
            <a:spLocks noChangeArrowheads="1"/>
          </p:cNvSpPr>
          <p:nvPr/>
        </p:nvSpPr>
        <p:spPr bwMode="auto">
          <a:xfrm>
            <a:off x="5046663" y="514667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22" name="Oval 58"/>
          <p:cNvSpPr>
            <a:spLocks noChangeArrowheads="1"/>
          </p:cNvSpPr>
          <p:nvPr/>
        </p:nvSpPr>
        <p:spPr bwMode="auto">
          <a:xfrm>
            <a:off x="5049838" y="54927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23" name="Oval 59"/>
          <p:cNvSpPr>
            <a:spLocks noChangeArrowheads="1"/>
          </p:cNvSpPr>
          <p:nvPr/>
        </p:nvSpPr>
        <p:spPr bwMode="auto">
          <a:xfrm>
            <a:off x="5346700" y="52752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24" name="Oval 60"/>
          <p:cNvSpPr>
            <a:spLocks noChangeArrowheads="1"/>
          </p:cNvSpPr>
          <p:nvPr/>
        </p:nvSpPr>
        <p:spPr bwMode="auto">
          <a:xfrm>
            <a:off x="5157788" y="567690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25" name="Oval 61"/>
          <p:cNvSpPr>
            <a:spLocks noChangeArrowheads="1"/>
          </p:cNvSpPr>
          <p:nvPr/>
        </p:nvSpPr>
        <p:spPr bwMode="auto">
          <a:xfrm>
            <a:off x="5205413" y="525303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26" name="Oval 62"/>
          <p:cNvSpPr>
            <a:spLocks noChangeArrowheads="1"/>
          </p:cNvSpPr>
          <p:nvPr/>
        </p:nvSpPr>
        <p:spPr bwMode="auto">
          <a:xfrm>
            <a:off x="5757863" y="517207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27" name="Oval 63"/>
          <p:cNvSpPr>
            <a:spLocks noChangeArrowheads="1"/>
          </p:cNvSpPr>
          <p:nvPr/>
        </p:nvSpPr>
        <p:spPr bwMode="auto">
          <a:xfrm>
            <a:off x="6097588" y="517842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28" name="Oval 64"/>
          <p:cNvSpPr>
            <a:spLocks noChangeArrowheads="1"/>
          </p:cNvSpPr>
          <p:nvPr/>
        </p:nvSpPr>
        <p:spPr bwMode="auto">
          <a:xfrm>
            <a:off x="5622925" y="549910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29" name="Oval 65"/>
          <p:cNvSpPr>
            <a:spLocks noChangeArrowheads="1"/>
          </p:cNvSpPr>
          <p:nvPr/>
        </p:nvSpPr>
        <p:spPr bwMode="auto">
          <a:xfrm>
            <a:off x="6081713" y="53768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30" name="Oval 66"/>
          <p:cNvSpPr>
            <a:spLocks noChangeArrowheads="1"/>
          </p:cNvSpPr>
          <p:nvPr/>
        </p:nvSpPr>
        <p:spPr bwMode="auto">
          <a:xfrm>
            <a:off x="5759450" y="540702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31" name="Oval 67"/>
          <p:cNvSpPr>
            <a:spLocks noChangeArrowheads="1"/>
          </p:cNvSpPr>
          <p:nvPr/>
        </p:nvSpPr>
        <p:spPr bwMode="auto">
          <a:xfrm>
            <a:off x="4737100" y="551338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32" name="Line 68"/>
          <p:cNvSpPr>
            <a:spLocks noChangeShapeType="1"/>
          </p:cNvSpPr>
          <p:nvPr/>
        </p:nvSpPr>
        <p:spPr bwMode="auto">
          <a:xfrm>
            <a:off x="3281363" y="4843463"/>
            <a:ext cx="20288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536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536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7536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7536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7536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7536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7536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7536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7536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7536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7536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7536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7536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7536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7536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7537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7537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7537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7536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7536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7536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3AEC-9EBF-4C09-994C-F85B83308862}" type="slidenum">
              <a:rPr lang="en-US"/>
              <a:pPr/>
              <a:t>33</a:t>
            </a:fld>
            <a:endParaRPr 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Priority Search Tree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rgbClr val="FF0000"/>
                </a:solidFill>
              </a:rPr>
              <a:t>Analysis</a:t>
            </a:r>
            <a:r>
              <a:rPr lang="en-US"/>
              <a:t>:</a:t>
            </a:r>
          </a:p>
          <a:p>
            <a:pPr lvl="1"/>
            <a:r>
              <a:rPr lang="en-US" i="1"/>
              <a:t>             </a:t>
            </a:r>
            <a:r>
              <a:rPr lang="en-US"/>
              <a:t>                                    I/Os used to visit node </a:t>
            </a:r>
            <a:r>
              <a:rPr lang="en-US" i="1"/>
              <a:t>v</a:t>
            </a:r>
          </a:p>
          <a:p>
            <a:pPr lvl="1"/>
            <a:r>
              <a:rPr lang="en-US"/>
              <a:t>                   nodes on path to </a:t>
            </a:r>
            <a:r>
              <a:rPr lang="en-US" i="1"/>
              <a:t>q</a:t>
            </a:r>
            <a:r>
              <a:rPr lang="en-US" baseline="-25000"/>
              <a:t>1</a:t>
            </a:r>
            <a:r>
              <a:rPr lang="en-US"/>
              <a:t> or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i="1"/>
              <a:t>q</a:t>
            </a:r>
            <a:r>
              <a:rPr lang="en-US" baseline="-25000"/>
              <a:t>2</a:t>
            </a:r>
          </a:p>
          <a:p>
            <a:pPr lvl="1"/>
            <a:r>
              <a:rPr lang="en-US"/>
              <a:t>For each node </a:t>
            </a:r>
            <a:r>
              <a:rPr lang="en-US" i="1"/>
              <a:t>v</a:t>
            </a:r>
            <a:r>
              <a:rPr lang="en-US"/>
              <a:t> not on path to </a:t>
            </a:r>
            <a:r>
              <a:rPr lang="en-US" i="1"/>
              <a:t>q</a:t>
            </a:r>
            <a:r>
              <a:rPr lang="en-US" baseline="-25000"/>
              <a:t>1</a:t>
            </a:r>
            <a:r>
              <a:rPr lang="en-US"/>
              <a:t> or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i="1"/>
              <a:t>q</a:t>
            </a:r>
            <a:r>
              <a:rPr lang="en-US" baseline="-25000"/>
              <a:t>2 </a:t>
            </a:r>
            <a:r>
              <a:rPr lang="en-US"/>
              <a:t>visited, </a:t>
            </a:r>
            <a:r>
              <a:rPr lang="en-US" i="1"/>
              <a:t>B </a:t>
            </a:r>
            <a:r>
              <a:rPr lang="en-US"/>
              <a:t>points reported in </a:t>
            </a:r>
            <a:r>
              <a:rPr lang="en-US" i="1"/>
              <a:t>parent</a:t>
            </a:r>
            <a:r>
              <a:rPr lang="en-US"/>
              <a:t>(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</a:t>
            </a: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                          query</a:t>
            </a:r>
          </a:p>
        </p:txBody>
      </p:sp>
      <p:sp>
        <p:nvSpPr>
          <p:cNvPr id="755716" name="Rectangle 4"/>
          <p:cNvSpPr>
            <a:spLocks noChangeArrowheads="1"/>
          </p:cNvSpPr>
          <p:nvPr/>
        </p:nvSpPr>
        <p:spPr bwMode="auto">
          <a:xfrm>
            <a:off x="4508500" y="4802188"/>
            <a:ext cx="2005013" cy="3889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5717" name="Line 5"/>
          <p:cNvSpPr>
            <a:spLocks noChangeShapeType="1"/>
          </p:cNvSpPr>
          <p:nvPr/>
        </p:nvSpPr>
        <p:spPr bwMode="auto">
          <a:xfrm flipH="1">
            <a:off x="5124450" y="3906838"/>
            <a:ext cx="657225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718" name="Line 6"/>
          <p:cNvSpPr>
            <a:spLocks noChangeShapeType="1"/>
          </p:cNvSpPr>
          <p:nvPr/>
        </p:nvSpPr>
        <p:spPr bwMode="auto">
          <a:xfrm flipH="1">
            <a:off x="4467225" y="3906838"/>
            <a:ext cx="1314450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719" name="Line 7"/>
          <p:cNvSpPr>
            <a:spLocks noChangeShapeType="1"/>
          </p:cNvSpPr>
          <p:nvPr/>
        </p:nvSpPr>
        <p:spPr bwMode="auto">
          <a:xfrm>
            <a:off x="5781675" y="3906838"/>
            <a:ext cx="657225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720" name="Line 8"/>
          <p:cNvSpPr>
            <a:spLocks noChangeShapeType="1"/>
          </p:cNvSpPr>
          <p:nvPr/>
        </p:nvSpPr>
        <p:spPr bwMode="auto">
          <a:xfrm>
            <a:off x="5781675" y="3906838"/>
            <a:ext cx="1312863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721" name="Line 9"/>
          <p:cNvSpPr>
            <a:spLocks noChangeShapeType="1"/>
          </p:cNvSpPr>
          <p:nvPr/>
        </p:nvSpPr>
        <p:spPr bwMode="auto">
          <a:xfrm>
            <a:off x="5781675" y="3906838"/>
            <a:ext cx="1588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722" name="Line 10"/>
          <p:cNvSpPr>
            <a:spLocks noChangeShapeType="1"/>
          </p:cNvSpPr>
          <p:nvPr/>
        </p:nvSpPr>
        <p:spPr bwMode="auto">
          <a:xfrm>
            <a:off x="5453063" y="3673475"/>
            <a:ext cx="1587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723" name="Line 11"/>
          <p:cNvSpPr>
            <a:spLocks noChangeShapeType="1"/>
          </p:cNvSpPr>
          <p:nvPr/>
        </p:nvSpPr>
        <p:spPr bwMode="auto">
          <a:xfrm>
            <a:off x="6110288" y="3673475"/>
            <a:ext cx="1587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724" name="Line 12"/>
          <p:cNvSpPr>
            <a:spLocks noChangeShapeType="1"/>
          </p:cNvSpPr>
          <p:nvPr/>
        </p:nvSpPr>
        <p:spPr bwMode="auto">
          <a:xfrm>
            <a:off x="6767513" y="3673475"/>
            <a:ext cx="1587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725" name="Line 13"/>
          <p:cNvSpPr>
            <a:spLocks noChangeShapeType="1"/>
          </p:cNvSpPr>
          <p:nvPr/>
        </p:nvSpPr>
        <p:spPr bwMode="auto">
          <a:xfrm>
            <a:off x="4795838" y="3673475"/>
            <a:ext cx="1587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726" name="Line 14"/>
          <p:cNvSpPr>
            <a:spLocks noChangeShapeType="1"/>
          </p:cNvSpPr>
          <p:nvPr/>
        </p:nvSpPr>
        <p:spPr bwMode="auto">
          <a:xfrm>
            <a:off x="4140200" y="3673475"/>
            <a:ext cx="1588" cy="206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727" name="Line 15"/>
          <p:cNvSpPr>
            <a:spLocks noChangeShapeType="1"/>
          </p:cNvSpPr>
          <p:nvPr/>
        </p:nvSpPr>
        <p:spPr bwMode="auto">
          <a:xfrm>
            <a:off x="7423150" y="3673475"/>
            <a:ext cx="1588" cy="206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5728" name="Oval 16"/>
          <p:cNvSpPr>
            <a:spLocks noChangeArrowheads="1"/>
          </p:cNvSpPr>
          <p:nvPr/>
        </p:nvSpPr>
        <p:spPr bwMode="auto">
          <a:xfrm>
            <a:off x="5700713" y="3830638"/>
            <a:ext cx="158750" cy="163512"/>
          </a:xfrm>
          <a:prstGeom prst="ellipse">
            <a:avLst/>
          </a:prstGeom>
          <a:solidFill>
            <a:srgbClr val="57FF03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5729" name="Oval 17"/>
          <p:cNvSpPr>
            <a:spLocks noChangeArrowheads="1"/>
          </p:cNvSpPr>
          <p:nvPr/>
        </p:nvSpPr>
        <p:spPr bwMode="auto">
          <a:xfrm>
            <a:off x="4387850" y="4521200"/>
            <a:ext cx="158750" cy="163513"/>
          </a:xfrm>
          <a:prstGeom prst="ellipse">
            <a:avLst/>
          </a:prstGeom>
          <a:solidFill>
            <a:srgbClr val="57FF03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5730" name="Oval 18"/>
          <p:cNvSpPr>
            <a:spLocks noChangeArrowheads="1"/>
          </p:cNvSpPr>
          <p:nvPr/>
        </p:nvSpPr>
        <p:spPr bwMode="auto">
          <a:xfrm>
            <a:off x="5046663" y="4518025"/>
            <a:ext cx="158750" cy="1635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5731" name="Oval 19"/>
          <p:cNvSpPr>
            <a:spLocks noChangeArrowheads="1"/>
          </p:cNvSpPr>
          <p:nvPr/>
        </p:nvSpPr>
        <p:spPr bwMode="auto">
          <a:xfrm>
            <a:off x="5705475" y="4518025"/>
            <a:ext cx="158750" cy="163513"/>
          </a:xfrm>
          <a:prstGeom prst="ellipse">
            <a:avLst/>
          </a:prstGeom>
          <a:solidFill>
            <a:srgbClr val="57FF03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5732" name="Oval 20"/>
          <p:cNvSpPr>
            <a:spLocks noChangeArrowheads="1"/>
          </p:cNvSpPr>
          <p:nvPr/>
        </p:nvSpPr>
        <p:spPr bwMode="auto">
          <a:xfrm>
            <a:off x="6354763" y="4522788"/>
            <a:ext cx="158750" cy="163512"/>
          </a:xfrm>
          <a:prstGeom prst="ellipse">
            <a:avLst/>
          </a:prstGeom>
          <a:solidFill>
            <a:srgbClr val="57FF03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5733" name="Oval 21"/>
          <p:cNvSpPr>
            <a:spLocks noChangeArrowheads="1"/>
          </p:cNvSpPr>
          <p:nvPr/>
        </p:nvSpPr>
        <p:spPr bwMode="auto">
          <a:xfrm>
            <a:off x="7008813" y="4522788"/>
            <a:ext cx="158750" cy="16351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5734" name="Oval 22"/>
          <p:cNvSpPr>
            <a:spLocks noChangeArrowheads="1"/>
          </p:cNvSpPr>
          <p:nvPr/>
        </p:nvSpPr>
        <p:spPr bwMode="auto">
          <a:xfrm>
            <a:off x="4244975" y="493553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35" name="Oval 23"/>
          <p:cNvSpPr>
            <a:spLocks noChangeArrowheads="1"/>
          </p:cNvSpPr>
          <p:nvPr/>
        </p:nvSpPr>
        <p:spPr bwMode="auto">
          <a:xfrm>
            <a:off x="4379913" y="494188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36" name="Oval 24"/>
          <p:cNvSpPr>
            <a:spLocks noChangeArrowheads="1"/>
          </p:cNvSpPr>
          <p:nvPr/>
        </p:nvSpPr>
        <p:spPr bwMode="auto">
          <a:xfrm>
            <a:off x="4567238" y="5043488"/>
            <a:ext cx="69850" cy="65087"/>
          </a:xfrm>
          <a:prstGeom prst="ellipse">
            <a:avLst/>
          </a:prstGeom>
          <a:solidFill>
            <a:schemeClr val="accent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37" name="Oval 25"/>
          <p:cNvSpPr>
            <a:spLocks noChangeArrowheads="1"/>
          </p:cNvSpPr>
          <p:nvPr/>
        </p:nvSpPr>
        <p:spPr bwMode="auto">
          <a:xfrm>
            <a:off x="4630738" y="4916488"/>
            <a:ext cx="69850" cy="65087"/>
          </a:xfrm>
          <a:prstGeom prst="ellipse">
            <a:avLst/>
          </a:prstGeom>
          <a:solidFill>
            <a:schemeClr val="accent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38" name="Oval 26"/>
          <p:cNvSpPr>
            <a:spLocks noChangeArrowheads="1"/>
          </p:cNvSpPr>
          <p:nvPr/>
        </p:nvSpPr>
        <p:spPr bwMode="auto">
          <a:xfrm>
            <a:off x="4960938" y="4846638"/>
            <a:ext cx="69850" cy="65087"/>
          </a:xfrm>
          <a:prstGeom prst="ellipse">
            <a:avLst/>
          </a:prstGeom>
          <a:solidFill>
            <a:schemeClr val="accent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39" name="Oval 27"/>
          <p:cNvSpPr>
            <a:spLocks noChangeArrowheads="1"/>
          </p:cNvSpPr>
          <p:nvPr/>
        </p:nvSpPr>
        <p:spPr bwMode="auto">
          <a:xfrm>
            <a:off x="5095875" y="5048250"/>
            <a:ext cx="69850" cy="65088"/>
          </a:xfrm>
          <a:prstGeom prst="ellipse">
            <a:avLst/>
          </a:prstGeom>
          <a:solidFill>
            <a:schemeClr val="accent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0" name="Oval 28"/>
          <p:cNvSpPr>
            <a:spLocks noChangeArrowheads="1"/>
          </p:cNvSpPr>
          <p:nvPr/>
        </p:nvSpPr>
        <p:spPr bwMode="auto">
          <a:xfrm>
            <a:off x="5135563" y="526891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1" name="Oval 29"/>
          <p:cNvSpPr>
            <a:spLocks noChangeArrowheads="1"/>
          </p:cNvSpPr>
          <p:nvPr/>
        </p:nvSpPr>
        <p:spPr bwMode="auto">
          <a:xfrm>
            <a:off x="4908550" y="521335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2" name="Oval 30"/>
          <p:cNvSpPr>
            <a:spLocks noChangeArrowheads="1"/>
          </p:cNvSpPr>
          <p:nvPr/>
        </p:nvSpPr>
        <p:spPr bwMode="auto">
          <a:xfrm>
            <a:off x="5616575" y="4949825"/>
            <a:ext cx="69850" cy="65088"/>
          </a:xfrm>
          <a:prstGeom prst="ellipse">
            <a:avLst/>
          </a:prstGeom>
          <a:solidFill>
            <a:schemeClr val="accent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3" name="Oval 31"/>
          <p:cNvSpPr>
            <a:spLocks noChangeArrowheads="1"/>
          </p:cNvSpPr>
          <p:nvPr/>
        </p:nvSpPr>
        <p:spPr bwMode="auto">
          <a:xfrm>
            <a:off x="5527675" y="5089525"/>
            <a:ext cx="69850" cy="65088"/>
          </a:xfrm>
          <a:prstGeom prst="ellipse">
            <a:avLst/>
          </a:prstGeom>
          <a:solidFill>
            <a:schemeClr val="accent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4" name="Oval 32"/>
          <p:cNvSpPr>
            <a:spLocks noChangeArrowheads="1"/>
          </p:cNvSpPr>
          <p:nvPr/>
        </p:nvSpPr>
        <p:spPr bwMode="auto">
          <a:xfrm>
            <a:off x="5753100" y="5033963"/>
            <a:ext cx="69850" cy="65087"/>
          </a:xfrm>
          <a:prstGeom prst="ellipse">
            <a:avLst/>
          </a:prstGeom>
          <a:solidFill>
            <a:schemeClr val="accent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5" name="Oval 33"/>
          <p:cNvSpPr>
            <a:spLocks noChangeArrowheads="1"/>
          </p:cNvSpPr>
          <p:nvPr/>
        </p:nvSpPr>
        <p:spPr bwMode="auto">
          <a:xfrm>
            <a:off x="5902325" y="4930775"/>
            <a:ext cx="69850" cy="65088"/>
          </a:xfrm>
          <a:prstGeom prst="ellipse">
            <a:avLst/>
          </a:prstGeom>
          <a:solidFill>
            <a:schemeClr val="accent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6" name="Oval 34"/>
          <p:cNvSpPr>
            <a:spLocks noChangeArrowheads="1"/>
          </p:cNvSpPr>
          <p:nvPr/>
        </p:nvSpPr>
        <p:spPr bwMode="auto">
          <a:xfrm>
            <a:off x="6280150" y="4927600"/>
            <a:ext cx="69850" cy="65088"/>
          </a:xfrm>
          <a:prstGeom prst="ellipse">
            <a:avLst/>
          </a:prstGeom>
          <a:solidFill>
            <a:schemeClr val="accent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7" name="Oval 35"/>
          <p:cNvSpPr>
            <a:spLocks noChangeArrowheads="1"/>
          </p:cNvSpPr>
          <p:nvPr/>
        </p:nvSpPr>
        <p:spPr bwMode="auto">
          <a:xfrm>
            <a:off x="6591300" y="484346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8" name="Oval 36"/>
          <p:cNvSpPr>
            <a:spLocks noChangeArrowheads="1"/>
          </p:cNvSpPr>
          <p:nvPr/>
        </p:nvSpPr>
        <p:spPr bwMode="auto">
          <a:xfrm>
            <a:off x="6411913" y="4997450"/>
            <a:ext cx="69850" cy="65088"/>
          </a:xfrm>
          <a:prstGeom prst="ellipse">
            <a:avLst/>
          </a:prstGeom>
          <a:solidFill>
            <a:schemeClr val="accent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49" name="Oval 37"/>
          <p:cNvSpPr>
            <a:spLocks noChangeArrowheads="1"/>
          </p:cNvSpPr>
          <p:nvPr/>
        </p:nvSpPr>
        <p:spPr bwMode="auto">
          <a:xfrm>
            <a:off x="6556375" y="502761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0" name="Oval 38"/>
          <p:cNvSpPr>
            <a:spLocks noChangeArrowheads="1"/>
          </p:cNvSpPr>
          <p:nvPr/>
        </p:nvSpPr>
        <p:spPr bwMode="auto">
          <a:xfrm>
            <a:off x="6835775" y="489267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1" name="Oval 39"/>
          <p:cNvSpPr>
            <a:spLocks noChangeArrowheads="1"/>
          </p:cNvSpPr>
          <p:nvPr/>
        </p:nvSpPr>
        <p:spPr bwMode="auto">
          <a:xfrm>
            <a:off x="6975475" y="496093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2" name="Oval 40"/>
          <p:cNvSpPr>
            <a:spLocks noChangeArrowheads="1"/>
          </p:cNvSpPr>
          <p:nvPr/>
        </p:nvSpPr>
        <p:spPr bwMode="auto">
          <a:xfrm>
            <a:off x="7115175" y="489108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3" name="Oval 41"/>
          <p:cNvSpPr>
            <a:spLocks noChangeArrowheads="1"/>
          </p:cNvSpPr>
          <p:nvPr/>
        </p:nvSpPr>
        <p:spPr bwMode="auto">
          <a:xfrm>
            <a:off x="6845300" y="504031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4" name="Oval 42"/>
          <p:cNvSpPr>
            <a:spLocks noChangeArrowheads="1"/>
          </p:cNvSpPr>
          <p:nvPr/>
        </p:nvSpPr>
        <p:spPr bwMode="auto">
          <a:xfrm>
            <a:off x="4429125" y="50863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5" name="Oval 43"/>
          <p:cNvSpPr>
            <a:spLocks noChangeArrowheads="1"/>
          </p:cNvSpPr>
          <p:nvPr/>
        </p:nvSpPr>
        <p:spPr bwMode="auto">
          <a:xfrm>
            <a:off x="4349750" y="529748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6" name="Oval 44"/>
          <p:cNvSpPr>
            <a:spLocks noChangeArrowheads="1"/>
          </p:cNvSpPr>
          <p:nvPr/>
        </p:nvSpPr>
        <p:spPr bwMode="auto">
          <a:xfrm>
            <a:off x="4679950" y="511333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7" name="Oval 45"/>
          <p:cNvSpPr>
            <a:spLocks noChangeArrowheads="1"/>
          </p:cNvSpPr>
          <p:nvPr/>
        </p:nvSpPr>
        <p:spPr bwMode="auto">
          <a:xfrm>
            <a:off x="4533900" y="52244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8" name="Oval 46"/>
          <p:cNvSpPr>
            <a:spLocks noChangeArrowheads="1"/>
          </p:cNvSpPr>
          <p:nvPr/>
        </p:nvSpPr>
        <p:spPr bwMode="auto">
          <a:xfrm>
            <a:off x="4197350" y="54546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59" name="Oval 47"/>
          <p:cNvSpPr>
            <a:spLocks noChangeArrowheads="1"/>
          </p:cNvSpPr>
          <p:nvPr/>
        </p:nvSpPr>
        <p:spPr bwMode="auto">
          <a:xfrm>
            <a:off x="4484688" y="553243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0" name="Oval 48"/>
          <p:cNvSpPr>
            <a:spLocks noChangeArrowheads="1"/>
          </p:cNvSpPr>
          <p:nvPr/>
        </p:nvSpPr>
        <p:spPr bwMode="auto">
          <a:xfrm>
            <a:off x="5021263" y="53784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1" name="Oval 49"/>
          <p:cNvSpPr>
            <a:spLocks noChangeArrowheads="1"/>
          </p:cNvSpPr>
          <p:nvPr/>
        </p:nvSpPr>
        <p:spPr bwMode="auto">
          <a:xfrm>
            <a:off x="4875213" y="538003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2" name="Oval 50"/>
          <p:cNvSpPr>
            <a:spLocks noChangeArrowheads="1"/>
          </p:cNvSpPr>
          <p:nvPr/>
        </p:nvSpPr>
        <p:spPr bwMode="auto">
          <a:xfrm>
            <a:off x="4943475" y="55816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3" name="Oval 51"/>
          <p:cNvSpPr>
            <a:spLocks noChangeArrowheads="1"/>
          </p:cNvSpPr>
          <p:nvPr/>
        </p:nvSpPr>
        <p:spPr bwMode="auto">
          <a:xfrm>
            <a:off x="5221288" y="544512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4" name="Oval 52"/>
          <p:cNvSpPr>
            <a:spLocks noChangeArrowheads="1"/>
          </p:cNvSpPr>
          <p:nvPr/>
        </p:nvSpPr>
        <p:spPr bwMode="auto">
          <a:xfrm>
            <a:off x="5337175" y="531812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5" name="Oval 53"/>
          <p:cNvSpPr>
            <a:spLocks noChangeArrowheads="1"/>
          </p:cNvSpPr>
          <p:nvPr/>
        </p:nvSpPr>
        <p:spPr bwMode="auto">
          <a:xfrm>
            <a:off x="5603875" y="538480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6" name="Oval 54"/>
          <p:cNvSpPr>
            <a:spLocks noChangeArrowheads="1"/>
          </p:cNvSpPr>
          <p:nvPr/>
        </p:nvSpPr>
        <p:spPr bwMode="auto">
          <a:xfrm>
            <a:off x="5991225" y="527208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7" name="Oval 55"/>
          <p:cNvSpPr>
            <a:spLocks noChangeArrowheads="1"/>
          </p:cNvSpPr>
          <p:nvPr/>
        </p:nvSpPr>
        <p:spPr bwMode="auto">
          <a:xfrm>
            <a:off x="5745163" y="558800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8" name="Oval 56"/>
          <p:cNvSpPr>
            <a:spLocks noChangeArrowheads="1"/>
          </p:cNvSpPr>
          <p:nvPr/>
        </p:nvSpPr>
        <p:spPr bwMode="auto">
          <a:xfrm>
            <a:off x="5575300" y="560863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69" name="Oval 57"/>
          <p:cNvSpPr>
            <a:spLocks noChangeArrowheads="1"/>
          </p:cNvSpPr>
          <p:nvPr/>
        </p:nvSpPr>
        <p:spPr bwMode="auto">
          <a:xfrm>
            <a:off x="6261100" y="510381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0" name="Oval 58"/>
          <p:cNvSpPr>
            <a:spLocks noChangeArrowheads="1"/>
          </p:cNvSpPr>
          <p:nvPr/>
        </p:nvSpPr>
        <p:spPr bwMode="auto">
          <a:xfrm>
            <a:off x="6264275" y="544988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1" name="Oval 59"/>
          <p:cNvSpPr>
            <a:spLocks noChangeArrowheads="1"/>
          </p:cNvSpPr>
          <p:nvPr/>
        </p:nvSpPr>
        <p:spPr bwMode="auto">
          <a:xfrm>
            <a:off x="6561138" y="523240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2" name="Oval 60"/>
          <p:cNvSpPr>
            <a:spLocks noChangeArrowheads="1"/>
          </p:cNvSpPr>
          <p:nvPr/>
        </p:nvSpPr>
        <p:spPr bwMode="auto">
          <a:xfrm>
            <a:off x="6372225" y="563403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3" name="Oval 61"/>
          <p:cNvSpPr>
            <a:spLocks noChangeArrowheads="1"/>
          </p:cNvSpPr>
          <p:nvPr/>
        </p:nvSpPr>
        <p:spPr bwMode="auto">
          <a:xfrm>
            <a:off x="6419850" y="521017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4" name="Oval 62"/>
          <p:cNvSpPr>
            <a:spLocks noChangeArrowheads="1"/>
          </p:cNvSpPr>
          <p:nvPr/>
        </p:nvSpPr>
        <p:spPr bwMode="auto">
          <a:xfrm>
            <a:off x="6972300" y="512921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5" name="Oval 63"/>
          <p:cNvSpPr>
            <a:spLocks noChangeArrowheads="1"/>
          </p:cNvSpPr>
          <p:nvPr/>
        </p:nvSpPr>
        <p:spPr bwMode="auto">
          <a:xfrm>
            <a:off x="7312025" y="51355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6" name="Oval 64"/>
          <p:cNvSpPr>
            <a:spLocks noChangeArrowheads="1"/>
          </p:cNvSpPr>
          <p:nvPr/>
        </p:nvSpPr>
        <p:spPr bwMode="auto">
          <a:xfrm>
            <a:off x="6837363" y="545623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7" name="Oval 65"/>
          <p:cNvSpPr>
            <a:spLocks noChangeArrowheads="1"/>
          </p:cNvSpPr>
          <p:nvPr/>
        </p:nvSpPr>
        <p:spPr bwMode="auto">
          <a:xfrm>
            <a:off x="7296150" y="533400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8" name="Oval 66"/>
          <p:cNvSpPr>
            <a:spLocks noChangeArrowheads="1"/>
          </p:cNvSpPr>
          <p:nvPr/>
        </p:nvSpPr>
        <p:spPr bwMode="auto">
          <a:xfrm>
            <a:off x="6973888" y="53641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79" name="Oval 67"/>
          <p:cNvSpPr>
            <a:spLocks noChangeArrowheads="1"/>
          </p:cNvSpPr>
          <p:nvPr/>
        </p:nvSpPr>
        <p:spPr bwMode="auto">
          <a:xfrm>
            <a:off x="5951538" y="547052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80" name="Line 68"/>
          <p:cNvSpPr>
            <a:spLocks noChangeShapeType="1"/>
          </p:cNvSpPr>
          <p:nvPr/>
        </p:nvSpPr>
        <p:spPr bwMode="auto">
          <a:xfrm>
            <a:off x="4495800" y="4800600"/>
            <a:ext cx="20288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55781" name="Object 69"/>
          <p:cNvGraphicFramePr>
            <a:graphicFrameLocks noChangeAspect="1"/>
          </p:cNvGraphicFramePr>
          <p:nvPr/>
        </p:nvGraphicFramePr>
        <p:xfrm>
          <a:off x="1174750" y="1684338"/>
          <a:ext cx="34496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605" name="Equation" r:id="rId4" imgW="1549080" imgH="215640" progId="Equation.3">
                  <p:embed/>
                </p:oleObj>
              </mc:Choice>
              <mc:Fallback>
                <p:oleObj name="Equation" r:id="rId4" imgW="1549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1684338"/>
                        <a:ext cx="34496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82" name="Object 70"/>
          <p:cNvGraphicFramePr>
            <a:graphicFrameLocks noChangeAspect="1"/>
          </p:cNvGraphicFramePr>
          <p:nvPr/>
        </p:nvGraphicFramePr>
        <p:xfrm>
          <a:off x="1163638" y="2133600"/>
          <a:ext cx="13287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606" name="Equation" r:id="rId6" imgW="596880" imgH="190440" progId="Equation.3">
                  <p:embed/>
                </p:oleObj>
              </mc:Choice>
              <mc:Fallback>
                <p:oleObj name="Equation" r:id="rId6" imgW="596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2133600"/>
                        <a:ext cx="13287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83" name="Object 71"/>
          <p:cNvGraphicFramePr>
            <a:graphicFrameLocks noChangeAspect="1"/>
          </p:cNvGraphicFramePr>
          <p:nvPr/>
        </p:nvGraphicFramePr>
        <p:xfrm>
          <a:off x="588963" y="3676650"/>
          <a:ext cx="186531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607" name="Equation" r:id="rId8" imgW="838080" imgH="190440" progId="Equation.3">
                  <p:embed/>
                </p:oleObj>
              </mc:Choice>
              <mc:Fallback>
                <p:oleObj name="Equation" r:id="rId8" imgW="838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3676650"/>
                        <a:ext cx="1865312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0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22DC-9172-4AD1-9EFF-B4B7FAC89A7F}" type="slidenum">
              <a:rPr lang="en-US"/>
              <a:pPr/>
              <a:t>34</a:t>
            </a:fld>
            <a:endParaRPr lang="en-US"/>
          </a:p>
        </p:txBody>
      </p:sp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Priority Search Tree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rgbClr val="FF0000"/>
                </a:solidFill>
              </a:rPr>
              <a:t>Insert (</a:t>
            </a:r>
            <a:r>
              <a:rPr lang="en-US" i="1">
                <a:solidFill>
                  <a:srgbClr val="FF0000"/>
                </a:solidFill>
              </a:rPr>
              <a:t>x,y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 (ignoring insert in </a:t>
            </a:r>
            <a:r>
              <a:rPr lang="en-US">
                <a:cs typeface="Times New Roman" pitchFamily="18" charset="0"/>
              </a:rPr>
              <a:t>base tree - rebalancing</a:t>
            </a:r>
            <a:r>
              <a:rPr lang="en-US"/>
              <a:t>):</a:t>
            </a:r>
          </a:p>
          <a:p>
            <a:pPr lvl="1">
              <a:buClr>
                <a:schemeClr val="tx2"/>
              </a:buClr>
            </a:pPr>
            <a:r>
              <a:rPr lang="en-US"/>
              <a:t>Find relevant node </a:t>
            </a:r>
            <a:r>
              <a:rPr lang="en-US" i="1"/>
              <a:t>u:</a:t>
            </a:r>
          </a:p>
          <a:p>
            <a:pPr lvl="2">
              <a:buClr>
                <a:schemeClr val="tx2"/>
              </a:buClr>
            </a:pPr>
            <a:r>
              <a:rPr lang="en-US"/>
              <a:t>Query </a:t>
            </a:r>
            <a:r>
              <a:rPr lang="en-US" i="1"/>
              <a:t>B</a:t>
            </a:r>
            <a:r>
              <a:rPr lang="en-US" i="1" baseline="30000"/>
              <a:t>2</a:t>
            </a:r>
            <a:r>
              <a:rPr lang="en-US"/>
              <a:t>-structure to find </a:t>
            </a:r>
            <a:r>
              <a:rPr lang="en-US" i="1"/>
              <a:t>B</a:t>
            </a:r>
          </a:p>
          <a:p>
            <a:pPr lvl="2">
              <a:buClr>
                <a:schemeClr val="tx2"/>
              </a:buClr>
              <a:buFontTx/>
              <a:buNone/>
            </a:pPr>
            <a:r>
              <a:rPr lang="en-US"/>
              <a:t>	points in root corresponding</a:t>
            </a:r>
          </a:p>
          <a:p>
            <a:pPr lvl="2">
              <a:buClr>
                <a:schemeClr val="tx2"/>
              </a:buClr>
              <a:buFontTx/>
              <a:buNone/>
            </a:pPr>
            <a:r>
              <a:rPr lang="en-US"/>
              <a:t>	to node </a:t>
            </a:r>
            <a:r>
              <a:rPr lang="en-US" i="1"/>
              <a:t>u</a:t>
            </a:r>
            <a:r>
              <a:rPr lang="en-US"/>
              <a:t> on path to </a:t>
            </a:r>
            <a:r>
              <a:rPr lang="en-US" i="1"/>
              <a:t>x</a:t>
            </a:r>
            <a:r>
              <a:rPr lang="en-US"/>
              <a:t> </a:t>
            </a:r>
          </a:p>
          <a:p>
            <a:pPr lvl="2">
              <a:buClr>
                <a:schemeClr val="tx2"/>
              </a:buClr>
            </a:pPr>
            <a:r>
              <a:rPr lang="en-US"/>
              <a:t>If </a:t>
            </a:r>
            <a:r>
              <a:rPr lang="en-US" i="1"/>
              <a:t>y</a:t>
            </a:r>
            <a:r>
              <a:rPr lang="en-US"/>
              <a:t> smaller than </a:t>
            </a:r>
            <a:r>
              <a:rPr lang="en-US" i="1"/>
              <a:t>y</a:t>
            </a:r>
            <a:r>
              <a:rPr lang="en-US"/>
              <a:t>-coordinates</a:t>
            </a:r>
          </a:p>
          <a:p>
            <a:pPr lvl="2">
              <a:buClr>
                <a:schemeClr val="tx2"/>
              </a:buClr>
              <a:buFontTx/>
              <a:buNone/>
            </a:pPr>
            <a:r>
              <a:rPr lang="en-US"/>
              <a:t>	of all </a:t>
            </a:r>
            <a:r>
              <a:rPr lang="en-US" i="1"/>
              <a:t>B</a:t>
            </a:r>
            <a:r>
              <a:rPr lang="en-US"/>
              <a:t> points then recursively</a:t>
            </a:r>
          </a:p>
          <a:p>
            <a:pPr lvl="2">
              <a:buClr>
                <a:schemeClr val="tx2"/>
              </a:buClr>
              <a:buFontTx/>
              <a:buNone/>
            </a:pPr>
            <a:r>
              <a:rPr lang="en-US"/>
              <a:t>	search in </a:t>
            </a:r>
            <a:r>
              <a:rPr lang="en-US" i="1"/>
              <a:t>u</a:t>
            </a:r>
          </a:p>
          <a:p>
            <a:pPr lvl="1">
              <a:buClr>
                <a:schemeClr val="tx2"/>
              </a:buClr>
            </a:pPr>
            <a:r>
              <a:rPr lang="en-US"/>
              <a:t>Insert </a:t>
            </a:r>
            <a:r>
              <a:rPr lang="en-US">
                <a:solidFill>
                  <a:schemeClr val="tx2"/>
                </a:solidFill>
              </a:rPr>
              <a:t>(</a:t>
            </a:r>
            <a:r>
              <a:rPr lang="en-US" i="1">
                <a:solidFill>
                  <a:schemeClr val="tx2"/>
                </a:solidFill>
              </a:rPr>
              <a:t>x,y</a:t>
            </a:r>
            <a:r>
              <a:rPr lang="en-US">
                <a:solidFill>
                  <a:schemeClr val="tx2"/>
                </a:solidFill>
              </a:rPr>
              <a:t>)</a:t>
            </a:r>
            <a:r>
              <a:rPr lang="en-US"/>
              <a:t> in </a:t>
            </a:r>
            <a:r>
              <a:rPr lang="en-US" i="1"/>
              <a:t>B</a:t>
            </a:r>
            <a:r>
              <a:rPr lang="en-US" i="1" baseline="30000"/>
              <a:t>2</a:t>
            </a:r>
            <a:r>
              <a:rPr lang="en-US"/>
              <a:t>-structure of </a:t>
            </a:r>
            <a:r>
              <a:rPr lang="en-US" i="1"/>
              <a:t>v</a:t>
            </a:r>
          </a:p>
          <a:p>
            <a:pPr lvl="1">
              <a:buClr>
                <a:schemeClr val="tx2"/>
              </a:buClr>
            </a:pPr>
            <a:r>
              <a:rPr lang="en-US"/>
              <a:t>If </a:t>
            </a:r>
            <a:r>
              <a:rPr lang="en-US" i="1"/>
              <a:t>B</a:t>
            </a:r>
            <a:r>
              <a:rPr lang="en-US" i="1" baseline="30000"/>
              <a:t>2</a:t>
            </a:r>
            <a:r>
              <a:rPr lang="en-US"/>
              <a:t>-structure contains </a:t>
            </a:r>
            <a:r>
              <a:rPr lang="en-US" i="1"/>
              <a:t>&gt;B</a:t>
            </a:r>
            <a:r>
              <a:rPr lang="en-US"/>
              <a:t> points for child </a:t>
            </a:r>
            <a:r>
              <a:rPr lang="en-US" i="1"/>
              <a:t>u</a:t>
            </a:r>
            <a:r>
              <a:rPr lang="en-US"/>
              <a:t>, remove lowest point and insert recursively in </a:t>
            </a:r>
            <a:r>
              <a:rPr lang="en-US" i="1"/>
              <a:t>u</a:t>
            </a:r>
          </a:p>
          <a:p>
            <a:pPr>
              <a:buClr>
                <a:schemeClr val="tx2"/>
              </a:buClr>
            </a:pPr>
            <a:r>
              <a:rPr lang="en-US">
                <a:solidFill>
                  <a:srgbClr val="FF0000"/>
                </a:solidFill>
              </a:rPr>
              <a:t>Delete</a:t>
            </a:r>
            <a:r>
              <a:rPr lang="en-US">
                <a:solidFill>
                  <a:schemeClr val="tx2"/>
                </a:solidFill>
              </a:rPr>
              <a:t>: Similarly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56740" name="Line 4"/>
          <p:cNvSpPr>
            <a:spLocks noChangeShapeType="1"/>
          </p:cNvSpPr>
          <p:nvPr/>
        </p:nvSpPr>
        <p:spPr bwMode="auto">
          <a:xfrm flipH="1">
            <a:off x="6249988" y="2544763"/>
            <a:ext cx="657225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741" name="Line 5"/>
          <p:cNvSpPr>
            <a:spLocks noChangeShapeType="1"/>
          </p:cNvSpPr>
          <p:nvPr/>
        </p:nvSpPr>
        <p:spPr bwMode="auto">
          <a:xfrm flipH="1">
            <a:off x="5592763" y="2544763"/>
            <a:ext cx="1314450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742" name="Line 6"/>
          <p:cNvSpPr>
            <a:spLocks noChangeShapeType="1"/>
          </p:cNvSpPr>
          <p:nvPr/>
        </p:nvSpPr>
        <p:spPr bwMode="auto">
          <a:xfrm>
            <a:off x="6907213" y="2544763"/>
            <a:ext cx="657225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743" name="Line 7"/>
          <p:cNvSpPr>
            <a:spLocks noChangeShapeType="1"/>
          </p:cNvSpPr>
          <p:nvPr/>
        </p:nvSpPr>
        <p:spPr bwMode="auto">
          <a:xfrm>
            <a:off x="6907213" y="2544763"/>
            <a:ext cx="1312862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744" name="Line 8"/>
          <p:cNvSpPr>
            <a:spLocks noChangeShapeType="1"/>
          </p:cNvSpPr>
          <p:nvPr/>
        </p:nvSpPr>
        <p:spPr bwMode="auto">
          <a:xfrm>
            <a:off x="6907213" y="2544763"/>
            <a:ext cx="1587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745" name="Line 9"/>
          <p:cNvSpPr>
            <a:spLocks noChangeShapeType="1"/>
          </p:cNvSpPr>
          <p:nvPr/>
        </p:nvSpPr>
        <p:spPr bwMode="auto">
          <a:xfrm>
            <a:off x="6578600" y="2311400"/>
            <a:ext cx="1588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746" name="Line 10"/>
          <p:cNvSpPr>
            <a:spLocks noChangeShapeType="1"/>
          </p:cNvSpPr>
          <p:nvPr/>
        </p:nvSpPr>
        <p:spPr bwMode="auto">
          <a:xfrm>
            <a:off x="7235825" y="2311400"/>
            <a:ext cx="1588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747" name="Line 11"/>
          <p:cNvSpPr>
            <a:spLocks noChangeShapeType="1"/>
          </p:cNvSpPr>
          <p:nvPr/>
        </p:nvSpPr>
        <p:spPr bwMode="auto">
          <a:xfrm>
            <a:off x="7893050" y="2311400"/>
            <a:ext cx="1588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748" name="Line 12"/>
          <p:cNvSpPr>
            <a:spLocks noChangeShapeType="1"/>
          </p:cNvSpPr>
          <p:nvPr/>
        </p:nvSpPr>
        <p:spPr bwMode="auto">
          <a:xfrm>
            <a:off x="5921375" y="2311400"/>
            <a:ext cx="1588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749" name="Line 13"/>
          <p:cNvSpPr>
            <a:spLocks noChangeShapeType="1"/>
          </p:cNvSpPr>
          <p:nvPr/>
        </p:nvSpPr>
        <p:spPr bwMode="auto">
          <a:xfrm>
            <a:off x="5265738" y="2311400"/>
            <a:ext cx="1587" cy="206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750" name="Line 14"/>
          <p:cNvSpPr>
            <a:spLocks noChangeShapeType="1"/>
          </p:cNvSpPr>
          <p:nvPr/>
        </p:nvSpPr>
        <p:spPr bwMode="auto">
          <a:xfrm>
            <a:off x="8548688" y="2311400"/>
            <a:ext cx="1587" cy="206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751" name="Oval 15"/>
          <p:cNvSpPr>
            <a:spLocks noChangeArrowheads="1"/>
          </p:cNvSpPr>
          <p:nvPr/>
        </p:nvSpPr>
        <p:spPr bwMode="auto">
          <a:xfrm>
            <a:off x="6826250" y="2468563"/>
            <a:ext cx="158750" cy="16351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6752" name="Oval 16"/>
          <p:cNvSpPr>
            <a:spLocks noChangeArrowheads="1"/>
          </p:cNvSpPr>
          <p:nvPr/>
        </p:nvSpPr>
        <p:spPr bwMode="auto">
          <a:xfrm>
            <a:off x="5513388" y="3159125"/>
            <a:ext cx="158750" cy="1635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6753" name="Oval 17"/>
          <p:cNvSpPr>
            <a:spLocks noChangeArrowheads="1"/>
          </p:cNvSpPr>
          <p:nvPr/>
        </p:nvSpPr>
        <p:spPr bwMode="auto">
          <a:xfrm>
            <a:off x="6172200" y="3155950"/>
            <a:ext cx="158750" cy="1635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6754" name="Oval 18"/>
          <p:cNvSpPr>
            <a:spLocks noChangeArrowheads="1"/>
          </p:cNvSpPr>
          <p:nvPr/>
        </p:nvSpPr>
        <p:spPr bwMode="auto">
          <a:xfrm>
            <a:off x="6831013" y="3155950"/>
            <a:ext cx="158750" cy="1635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6755" name="Oval 19"/>
          <p:cNvSpPr>
            <a:spLocks noChangeArrowheads="1"/>
          </p:cNvSpPr>
          <p:nvPr/>
        </p:nvSpPr>
        <p:spPr bwMode="auto">
          <a:xfrm>
            <a:off x="7480300" y="3160713"/>
            <a:ext cx="158750" cy="16351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6756" name="Oval 20"/>
          <p:cNvSpPr>
            <a:spLocks noChangeArrowheads="1"/>
          </p:cNvSpPr>
          <p:nvPr/>
        </p:nvSpPr>
        <p:spPr bwMode="auto">
          <a:xfrm>
            <a:off x="8134350" y="3160713"/>
            <a:ext cx="158750" cy="16351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6757" name="Oval 21"/>
          <p:cNvSpPr>
            <a:spLocks noChangeArrowheads="1"/>
          </p:cNvSpPr>
          <p:nvPr/>
        </p:nvSpPr>
        <p:spPr bwMode="auto">
          <a:xfrm>
            <a:off x="5370513" y="357346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58" name="Oval 22"/>
          <p:cNvSpPr>
            <a:spLocks noChangeArrowheads="1"/>
          </p:cNvSpPr>
          <p:nvPr/>
        </p:nvSpPr>
        <p:spPr bwMode="auto">
          <a:xfrm>
            <a:off x="5505450" y="357981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59" name="Oval 23"/>
          <p:cNvSpPr>
            <a:spLocks noChangeArrowheads="1"/>
          </p:cNvSpPr>
          <p:nvPr/>
        </p:nvSpPr>
        <p:spPr bwMode="auto">
          <a:xfrm>
            <a:off x="5692775" y="368141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60" name="Oval 24"/>
          <p:cNvSpPr>
            <a:spLocks noChangeArrowheads="1"/>
          </p:cNvSpPr>
          <p:nvPr/>
        </p:nvSpPr>
        <p:spPr bwMode="auto">
          <a:xfrm>
            <a:off x="5756275" y="355441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61" name="Oval 25"/>
          <p:cNvSpPr>
            <a:spLocks noChangeArrowheads="1"/>
          </p:cNvSpPr>
          <p:nvPr/>
        </p:nvSpPr>
        <p:spPr bwMode="auto">
          <a:xfrm>
            <a:off x="6086475" y="348456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62" name="Oval 26"/>
          <p:cNvSpPr>
            <a:spLocks noChangeArrowheads="1"/>
          </p:cNvSpPr>
          <p:nvPr/>
        </p:nvSpPr>
        <p:spPr bwMode="auto">
          <a:xfrm>
            <a:off x="6221413" y="368617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63" name="Oval 27"/>
          <p:cNvSpPr>
            <a:spLocks noChangeArrowheads="1"/>
          </p:cNvSpPr>
          <p:nvPr/>
        </p:nvSpPr>
        <p:spPr bwMode="auto">
          <a:xfrm>
            <a:off x="6261100" y="390683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64" name="Oval 28"/>
          <p:cNvSpPr>
            <a:spLocks noChangeArrowheads="1"/>
          </p:cNvSpPr>
          <p:nvPr/>
        </p:nvSpPr>
        <p:spPr bwMode="auto">
          <a:xfrm>
            <a:off x="6034088" y="385127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65" name="Oval 29"/>
          <p:cNvSpPr>
            <a:spLocks noChangeArrowheads="1"/>
          </p:cNvSpPr>
          <p:nvPr/>
        </p:nvSpPr>
        <p:spPr bwMode="auto">
          <a:xfrm>
            <a:off x="6742113" y="358775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66" name="Oval 30"/>
          <p:cNvSpPr>
            <a:spLocks noChangeArrowheads="1"/>
          </p:cNvSpPr>
          <p:nvPr/>
        </p:nvSpPr>
        <p:spPr bwMode="auto">
          <a:xfrm>
            <a:off x="6653213" y="372745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67" name="Oval 31"/>
          <p:cNvSpPr>
            <a:spLocks noChangeArrowheads="1"/>
          </p:cNvSpPr>
          <p:nvPr/>
        </p:nvSpPr>
        <p:spPr bwMode="auto">
          <a:xfrm>
            <a:off x="6878638" y="367188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68" name="Oval 32"/>
          <p:cNvSpPr>
            <a:spLocks noChangeArrowheads="1"/>
          </p:cNvSpPr>
          <p:nvPr/>
        </p:nvSpPr>
        <p:spPr bwMode="auto">
          <a:xfrm>
            <a:off x="7027863" y="356870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69" name="Oval 33"/>
          <p:cNvSpPr>
            <a:spLocks noChangeArrowheads="1"/>
          </p:cNvSpPr>
          <p:nvPr/>
        </p:nvSpPr>
        <p:spPr bwMode="auto">
          <a:xfrm>
            <a:off x="7405688" y="356552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70" name="Oval 34"/>
          <p:cNvSpPr>
            <a:spLocks noChangeArrowheads="1"/>
          </p:cNvSpPr>
          <p:nvPr/>
        </p:nvSpPr>
        <p:spPr bwMode="auto">
          <a:xfrm>
            <a:off x="7716838" y="348138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71" name="Oval 35"/>
          <p:cNvSpPr>
            <a:spLocks noChangeArrowheads="1"/>
          </p:cNvSpPr>
          <p:nvPr/>
        </p:nvSpPr>
        <p:spPr bwMode="auto">
          <a:xfrm>
            <a:off x="7537450" y="363537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72" name="Oval 36"/>
          <p:cNvSpPr>
            <a:spLocks noChangeArrowheads="1"/>
          </p:cNvSpPr>
          <p:nvPr/>
        </p:nvSpPr>
        <p:spPr bwMode="auto">
          <a:xfrm>
            <a:off x="7681913" y="366553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73" name="Oval 37"/>
          <p:cNvSpPr>
            <a:spLocks noChangeArrowheads="1"/>
          </p:cNvSpPr>
          <p:nvPr/>
        </p:nvSpPr>
        <p:spPr bwMode="auto">
          <a:xfrm>
            <a:off x="7961313" y="353060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74" name="Oval 38"/>
          <p:cNvSpPr>
            <a:spLocks noChangeArrowheads="1"/>
          </p:cNvSpPr>
          <p:nvPr/>
        </p:nvSpPr>
        <p:spPr bwMode="auto">
          <a:xfrm>
            <a:off x="8101013" y="359886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75" name="Oval 39"/>
          <p:cNvSpPr>
            <a:spLocks noChangeArrowheads="1"/>
          </p:cNvSpPr>
          <p:nvPr/>
        </p:nvSpPr>
        <p:spPr bwMode="auto">
          <a:xfrm>
            <a:off x="8240713" y="352901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76" name="Oval 40"/>
          <p:cNvSpPr>
            <a:spLocks noChangeArrowheads="1"/>
          </p:cNvSpPr>
          <p:nvPr/>
        </p:nvSpPr>
        <p:spPr bwMode="auto">
          <a:xfrm>
            <a:off x="7970838" y="367823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77" name="Oval 41"/>
          <p:cNvSpPr>
            <a:spLocks noChangeArrowheads="1"/>
          </p:cNvSpPr>
          <p:nvPr/>
        </p:nvSpPr>
        <p:spPr bwMode="auto">
          <a:xfrm>
            <a:off x="5559425" y="372427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78" name="Oval 42"/>
          <p:cNvSpPr>
            <a:spLocks noChangeArrowheads="1"/>
          </p:cNvSpPr>
          <p:nvPr/>
        </p:nvSpPr>
        <p:spPr bwMode="auto">
          <a:xfrm>
            <a:off x="5475288" y="393541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79" name="Oval 43"/>
          <p:cNvSpPr>
            <a:spLocks noChangeArrowheads="1"/>
          </p:cNvSpPr>
          <p:nvPr/>
        </p:nvSpPr>
        <p:spPr bwMode="auto">
          <a:xfrm>
            <a:off x="5805488" y="37512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80" name="Oval 44"/>
          <p:cNvSpPr>
            <a:spLocks noChangeArrowheads="1"/>
          </p:cNvSpPr>
          <p:nvPr/>
        </p:nvSpPr>
        <p:spPr bwMode="auto">
          <a:xfrm>
            <a:off x="5659438" y="386238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81" name="Oval 45"/>
          <p:cNvSpPr>
            <a:spLocks noChangeArrowheads="1"/>
          </p:cNvSpPr>
          <p:nvPr/>
        </p:nvSpPr>
        <p:spPr bwMode="auto">
          <a:xfrm>
            <a:off x="5322888" y="409257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82" name="Oval 46"/>
          <p:cNvSpPr>
            <a:spLocks noChangeArrowheads="1"/>
          </p:cNvSpPr>
          <p:nvPr/>
        </p:nvSpPr>
        <p:spPr bwMode="auto">
          <a:xfrm>
            <a:off x="5610225" y="41703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83" name="Oval 47"/>
          <p:cNvSpPr>
            <a:spLocks noChangeArrowheads="1"/>
          </p:cNvSpPr>
          <p:nvPr/>
        </p:nvSpPr>
        <p:spPr bwMode="auto">
          <a:xfrm>
            <a:off x="6146800" y="401637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84" name="Oval 48"/>
          <p:cNvSpPr>
            <a:spLocks noChangeArrowheads="1"/>
          </p:cNvSpPr>
          <p:nvPr/>
        </p:nvSpPr>
        <p:spPr bwMode="auto">
          <a:xfrm>
            <a:off x="6000750" y="40179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85" name="Oval 49"/>
          <p:cNvSpPr>
            <a:spLocks noChangeArrowheads="1"/>
          </p:cNvSpPr>
          <p:nvPr/>
        </p:nvSpPr>
        <p:spPr bwMode="auto">
          <a:xfrm>
            <a:off x="6069013" y="421957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86" name="Oval 50"/>
          <p:cNvSpPr>
            <a:spLocks noChangeArrowheads="1"/>
          </p:cNvSpPr>
          <p:nvPr/>
        </p:nvSpPr>
        <p:spPr bwMode="auto">
          <a:xfrm>
            <a:off x="6346825" y="40830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87" name="Oval 51"/>
          <p:cNvSpPr>
            <a:spLocks noChangeArrowheads="1"/>
          </p:cNvSpPr>
          <p:nvPr/>
        </p:nvSpPr>
        <p:spPr bwMode="auto">
          <a:xfrm>
            <a:off x="6462713" y="39560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88" name="Oval 52"/>
          <p:cNvSpPr>
            <a:spLocks noChangeArrowheads="1"/>
          </p:cNvSpPr>
          <p:nvPr/>
        </p:nvSpPr>
        <p:spPr bwMode="auto">
          <a:xfrm>
            <a:off x="6729413" y="402272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89" name="Oval 53"/>
          <p:cNvSpPr>
            <a:spLocks noChangeArrowheads="1"/>
          </p:cNvSpPr>
          <p:nvPr/>
        </p:nvSpPr>
        <p:spPr bwMode="auto">
          <a:xfrm>
            <a:off x="7116763" y="391001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90" name="Oval 54"/>
          <p:cNvSpPr>
            <a:spLocks noChangeArrowheads="1"/>
          </p:cNvSpPr>
          <p:nvPr/>
        </p:nvSpPr>
        <p:spPr bwMode="auto">
          <a:xfrm>
            <a:off x="6870700" y="422592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91" name="Oval 55"/>
          <p:cNvSpPr>
            <a:spLocks noChangeArrowheads="1"/>
          </p:cNvSpPr>
          <p:nvPr/>
        </p:nvSpPr>
        <p:spPr bwMode="auto">
          <a:xfrm>
            <a:off x="6700838" y="42465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92" name="Oval 56"/>
          <p:cNvSpPr>
            <a:spLocks noChangeArrowheads="1"/>
          </p:cNvSpPr>
          <p:nvPr/>
        </p:nvSpPr>
        <p:spPr bwMode="auto">
          <a:xfrm>
            <a:off x="7386638" y="373697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93" name="Oval 57"/>
          <p:cNvSpPr>
            <a:spLocks noChangeArrowheads="1"/>
          </p:cNvSpPr>
          <p:nvPr/>
        </p:nvSpPr>
        <p:spPr bwMode="auto">
          <a:xfrm>
            <a:off x="7389813" y="408781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94" name="Oval 58"/>
          <p:cNvSpPr>
            <a:spLocks noChangeArrowheads="1"/>
          </p:cNvSpPr>
          <p:nvPr/>
        </p:nvSpPr>
        <p:spPr bwMode="auto">
          <a:xfrm>
            <a:off x="7686675" y="387032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95" name="Oval 59"/>
          <p:cNvSpPr>
            <a:spLocks noChangeArrowheads="1"/>
          </p:cNvSpPr>
          <p:nvPr/>
        </p:nvSpPr>
        <p:spPr bwMode="auto">
          <a:xfrm>
            <a:off x="7497763" y="42719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96" name="Oval 60"/>
          <p:cNvSpPr>
            <a:spLocks noChangeArrowheads="1"/>
          </p:cNvSpPr>
          <p:nvPr/>
        </p:nvSpPr>
        <p:spPr bwMode="auto">
          <a:xfrm>
            <a:off x="7545388" y="384810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97" name="Oval 61"/>
          <p:cNvSpPr>
            <a:spLocks noChangeArrowheads="1"/>
          </p:cNvSpPr>
          <p:nvPr/>
        </p:nvSpPr>
        <p:spPr bwMode="auto">
          <a:xfrm>
            <a:off x="8097838" y="376713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98" name="Oval 62"/>
          <p:cNvSpPr>
            <a:spLocks noChangeArrowheads="1"/>
          </p:cNvSpPr>
          <p:nvPr/>
        </p:nvSpPr>
        <p:spPr bwMode="auto">
          <a:xfrm>
            <a:off x="8437563" y="377348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799" name="Oval 63"/>
          <p:cNvSpPr>
            <a:spLocks noChangeArrowheads="1"/>
          </p:cNvSpPr>
          <p:nvPr/>
        </p:nvSpPr>
        <p:spPr bwMode="auto">
          <a:xfrm>
            <a:off x="7962900" y="40941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800" name="Oval 64"/>
          <p:cNvSpPr>
            <a:spLocks noChangeArrowheads="1"/>
          </p:cNvSpPr>
          <p:nvPr/>
        </p:nvSpPr>
        <p:spPr bwMode="auto">
          <a:xfrm>
            <a:off x="8421688" y="397192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801" name="Oval 65"/>
          <p:cNvSpPr>
            <a:spLocks noChangeArrowheads="1"/>
          </p:cNvSpPr>
          <p:nvPr/>
        </p:nvSpPr>
        <p:spPr bwMode="auto">
          <a:xfrm>
            <a:off x="8099425" y="400208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802" name="Oval 66"/>
          <p:cNvSpPr>
            <a:spLocks noChangeArrowheads="1"/>
          </p:cNvSpPr>
          <p:nvPr/>
        </p:nvSpPr>
        <p:spPr bwMode="auto">
          <a:xfrm>
            <a:off x="7077075" y="41084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803" name="Oval 67"/>
          <p:cNvSpPr>
            <a:spLocks noChangeArrowheads="1"/>
          </p:cNvSpPr>
          <p:nvPr/>
        </p:nvSpPr>
        <p:spPr bwMode="auto">
          <a:xfrm>
            <a:off x="6921500" y="4033838"/>
            <a:ext cx="69850" cy="65087"/>
          </a:xfrm>
          <a:prstGeom prst="ellipse">
            <a:avLst/>
          </a:prstGeom>
          <a:solidFill>
            <a:schemeClr val="accent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6804" name="Text Box 68"/>
          <p:cNvSpPr txBox="1">
            <a:spLocks noChangeArrowheads="1"/>
          </p:cNvSpPr>
          <p:nvPr/>
        </p:nvSpPr>
        <p:spPr bwMode="auto">
          <a:xfrm>
            <a:off x="6918325" y="2933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7013" indent="-227013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1800" i="1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12233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5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5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567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567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567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567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567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567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567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567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567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567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7FF03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567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567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4.07407E-6 L 0.00052 -0.0763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56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7567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7567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7567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568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568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568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803" grpId="0" animBg="1"/>
      <p:bldP spid="756803" grpId="1" animBg="1"/>
      <p:bldP spid="75680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D61-E9A1-434D-BB0B-81A8A91D8C81}" type="slidenum">
              <a:rPr lang="en-US"/>
              <a:pPr/>
              <a:t>35</a:t>
            </a:fld>
            <a:endParaRPr 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8674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rgbClr val="FF0000"/>
                </a:solidFill>
              </a:rPr>
              <a:t>Analysis</a:t>
            </a:r>
            <a:r>
              <a:rPr lang="en-US"/>
              <a:t>:</a:t>
            </a:r>
          </a:p>
          <a:p>
            <a:pPr lvl="1"/>
            <a:r>
              <a:rPr lang="en-US"/>
              <a:t>Update visits                   nodes</a:t>
            </a:r>
          </a:p>
          <a:p>
            <a:pPr lvl="1"/>
            <a:r>
              <a:rPr lang="en-US" i="1"/>
              <a:t>B</a:t>
            </a:r>
            <a:r>
              <a:rPr lang="en-US" i="1" baseline="30000"/>
              <a:t>2</a:t>
            </a:r>
            <a:r>
              <a:rPr lang="en-US"/>
              <a:t>-structure queried/updated in each node</a:t>
            </a:r>
          </a:p>
          <a:p>
            <a:pPr lvl="2"/>
            <a:r>
              <a:rPr lang="en-US"/>
              <a:t>One query</a:t>
            </a:r>
          </a:p>
          <a:p>
            <a:pPr lvl="2"/>
            <a:r>
              <a:rPr lang="en-US"/>
              <a:t>One insert and one delete</a:t>
            </a:r>
          </a:p>
          <a:p>
            <a:pPr>
              <a:buClr>
                <a:schemeClr val="tx2"/>
              </a:buClr>
            </a:pPr>
            <a:r>
              <a:rPr lang="en-US" i="1">
                <a:solidFill>
                  <a:srgbClr val="FF0000"/>
                </a:solidFill>
              </a:rPr>
              <a:t>B</a:t>
            </a:r>
            <a:r>
              <a:rPr lang="en-US" i="1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-structure analysis</a:t>
            </a:r>
            <a:r>
              <a:rPr lang="en-US"/>
              <a:t>:</a:t>
            </a:r>
          </a:p>
          <a:p>
            <a:pPr lvl="1"/>
            <a:r>
              <a:rPr lang="en-US"/>
              <a:t>Query:</a:t>
            </a:r>
          </a:p>
          <a:p>
            <a:pPr lvl="1"/>
            <a:r>
              <a:rPr lang="en-US"/>
              <a:t>Update: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1</a:t>
            </a:r>
            <a:r>
              <a:rPr lang="en-US"/>
              <a:t>) using </a:t>
            </a:r>
            <a:r>
              <a:rPr lang="en-US">
                <a:solidFill>
                  <a:schemeClr val="accent2"/>
                </a:solidFill>
              </a:rPr>
              <a:t>global rebuilding</a:t>
            </a:r>
          </a:p>
          <a:p>
            <a:pPr lvl="2"/>
            <a:r>
              <a:rPr lang="en-US"/>
              <a:t>Store updates in update block</a:t>
            </a:r>
          </a:p>
          <a:p>
            <a:pPr lvl="2"/>
            <a:r>
              <a:rPr lang="en-US"/>
              <a:t>Rebuild after </a:t>
            </a:r>
            <a:r>
              <a:rPr lang="en-US" i="1"/>
              <a:t>B</a:t>
            </a:r>
            <a:r>
              <a:rPr lang="en-US"/>
              <a:t> updates using                                          I/Os </a:t>
            </a:r>
            <a:endParaRPr lang="en-US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            </a:t>
            </a: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                   I/O updates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Priority Search Tree</a:t>
            </a:r>
          </a:p>
        </p:txBody>
      </p:sp>
      <p:sp>
        <p:nvSpPr>
          <p:cNvPr id="757764" name="Line 4"/>
          <p:cNvSpPr>
            <a:spLocks noChangeShapeType="1"/>
          </p:cNvSpPr>
          <p:nvPr/>
        </p:nvSpPr>
        <p:spPr bwMode="auto">
          <a:xfrm flipH="1">
            <a:off x="6392863" y="2887663"/>
            <a:ext cx="657225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765" name="Line 5"/>
          <p:cNvSpPr>
            <a:spLocks noChangeShapeType="1"/>
          </p:cNvSpPr>
          <p:nvPr/>
        </p:nvSpPr>
        <p:spPr bwMode="auto">
          <a:xfrm flipH="1">
            <a:off x="5735638" y="2887663"/>
            <a:ext cx="1314450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766" name="Line 6"/>
          <p:cNvSpPr>
            <a:spLocks noChangeShapeType="1"/>
          </p:cNvSpPr>
          <p:nvPr/>
        </p:nvSpPr>
        <p:spPr bwMode="auto">
          <a:xfrm>
            <a:off x="7050088" y="2887663"/>
            <a:ext cx="657225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767" name="Line 7"/>
          <p:cNvSpPr>
            <a:spLocks noChangeShapeType="1"/>
          </p:cNvSpPr>
          <p:nvPr/>
        </p:nvSpPr>
        <p:spPr bwMode="auto">
          <a:xfrm>
            <a:off x="7050088" y="2887663"/>
            <a:ext cx="1312862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768" name="Line 8"/>
          <p:cNvSpPr>
            <a:spLocks noChangeShapeType="1"/>
          </p:cNvSpPr>
          <p:nvPr/>
        </p:nvSpPr>
        <p:spPr bwMode="auto">
          <a:xfrm>
            <a:off x="7050088" y="2887663"/>
            <a:ext cx="1587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769" name="Line 9"/>
          <p:cNvSpPr>
            <a:spLocks noChangeShapeType="1"/>
          </p:cNvSpPr>
          <p:nvPr/>
        </p:nvSpPr>
        <p:spPr bwMode="auto">
          <a:xfrm>
            <a:off x="6721475" y="2654300"/>
            <a:ext cx="1588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770" name="Line 10"/>
          <p:cNvSpPr>
            <a:spLocks noChangeShapeType="1"/>
          </p:cNvSpPr>
          <p:nvPr/>
        </p:nvSpPr>
        <p:spPr bwMode="auto">
          <a:xfrm>
            <a:off x="7378700" y="2654300"/>
            <a:ext cx="1588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771" name="Line 11"/>
          <p:cNvSpPr>
            <a:spLocks noChangeShapeType="1"/>
          </p:cNvSpPr>
          <p:nvPr/>
        </p:nvSpPr>
        <p:spPr bwMode="auto">
          <a:xfrm>
            <a:off x="8035925" y="2654300"/>
            <a:ext cx="1588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772" name="Line 12"/>
          <p:cNvSpPr>
            <a:spLocks noChangeShapeType="1"/>
          </p:cNvSpPr>
          <p:nvPr/>
        </p:nvSpPr>
        <p:spPr bwMode="auto">
          <a:xfrm>
            <a:off x="6064250" y="2654300"/>
            <a:ext cx="1588" cy="2063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773" name="Line 13"/>
          <p:cNvSpPr>
            <a:spLocks noChangeShapeType="1"/>
          </p:cNvSpPr>
          <p:nvPr/>
        </p:nvSpPr>
        <p:spPr bwMode="auto">
          <a:xfrm>
            <a:off x="5408613" y="2654300"/>
            <a:ext cx="1587" cy="206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774" name="Line 14"/>
          <p:cNvSpPr>
            <a:spLocks noChangeShapeType="1"/>
          </p:cNvSpPr>
          <p:nvPr/>
        </p:nvSpPr>
        <p:spPr bwMode="auto">
          <a:xfrm>
            <a:off x="8691563" y="2654300"/>
            <a:ext cx="1587" cy="206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775" name="Oval 15"/>
          <p:cNvSpPr>
            <a:spLocks noChangeArrowheads="1"/>
          </p:cNvSpPr>
          <p:nvPr/>
        </p:nvSpPr>
        <p:spPr bwMode="auto">
          <a:xfrm>
            <a:off x="6969125" y="2811463"/>
            <a:ext cx="158750" cy="16351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776" name="Oval 16"/>
          <p:cNvSpPr>
            <a:spLocks noChangeArrowheads="1"/>
          </p:cNvSpPr>
          <p:nvPr/>
        </p:nvSpPr>
        <p:spPr bwMode="auto">
          <a:xfrm>
            <a:off x="5656263" y="3502025"/>
            <a:ext cx="158750" cy="1635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777" name="Oval 17"/>
          <p:cNvSpPr>
            <a:spLocks noChangeArrowheads="1"/>
          </p:cNvSpPr>
          <p:nvPr/>
        </p:nvSpPr>
        <p:spPr bwMode="auto">
          <a:xfrm>
            <a:off x="6315075" y="3498850"/>
            <a:ext cx="158750" cy="1635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778" name="Oval 18"/>
          <p:cNvSpPr>
            <a:spLocks noChangeArrowheads="1"/>
          </p:cNvSpPr>
          <p:nvPr/>
        </p:nvSpPr>
        <p:spPr bwMode="auto">
          <a:xfrm>
            <a:off x="6973888" y="3498850"/>
            <a:ext cx="158750" cy="1635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779" name="Oval 19"/>
          <p:cNvSpPr>
            <a:spLocks noChangeArrowheads="1"/>
          </p:cNvSpPr>
          <p:nvPr/>
        </p:nvSpPr>
        <p:spPr bwMode="auto">
          <a:xfrm>
            <a:off x="7623175" y="3503613"/>
            <a:ext cx="158750" cy="16351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780" name="Oval 20"/>
          <p:cNvSpPr>
            <a:spLocks noChangeArrowheads="1"/>
          </p:cNvSpPr>
          <p:nvPr/>
        </p:nvSpPr>
        <p:spPr bwMode="auto">
          <a:xfrm>
            <a:off x="8277225" y="3503613"/>
            <a:ext cx="158750" cy="16351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781" name="Oval 21"/>
          <p:cNvSpPr>
            <a:spLocks noChangeArrowheads="1"/>
          </p:cNvSpPr>
          <p:nvPr/>
        </p:nvSpPr>
        <p:spPr bwMode="auto">
          <a:xfrm>
            <a:off x="5513388" y="391636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82" name="Oval 22"/>
          <p:cNvSpPr>
            <a:spLocks noChangeArrowheads="1"/>
          </p:cNvSpPr>
          <p:nvPr/>
        </p:nvSpPr>
        <p:spPr bwMode="auto">
          <a:xfrm>
            <a:off x="5648325" y="392271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83" name="Oval 23"/>
          <p:cNvSpPr>
            <a:spLocks noChangeArrowheads="1"/>
          </p:cNvSpPr>
          <p:nvPr/>
        </p:nvSpPr>
        <p:spPr bwMode="auto">
          <a:xfrm>
            <a:off x="5835650" y="402431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84" name="Oval 24"/>
          <p:cNvSpPr>
            <a:spLocks noChangeArrowheads="1"/>
          </p:cNvSpPr>
          <p:nvPr/>
        </p:nvSpPr>
        <p:spPr bwMode="auto">
          <a:xfrm>
            <a:off x="5899150" y="389731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85" name="Oval 25"/>
          <p:cNvSpPr>
            <a:spLocks noChangeArrowheads="1"/>
          </p:cNvSpPr>
          <p:nvPr/>
        </p:nvSpPr>
        <p:spPr bwMode="auto">
          <a:xfrm>
            <a:off x="6229350" y="382746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86" name="Oval 26"/>
          <p:cNvSpPr>
            <a:spLocks noChangeArrowheads="1"/>
          </p:cNvSpPr>
          <p:nvPr/>
        </p:nvSpPr>
        <p:spPr bwMode="auto">
          <a:xfrm>
            <a:off x="6364288" y="402907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87" name="Oval 27"/>
          <p:cNvSpPr>
            <a:spLocks noChangeArrowheads="1"/>
          </p:cNvSpPr>
          <p:nvPr/>
        </p:nvSpPr>
        <p:spPr bwMode="auto">
          <a:xfrm>
            <a:off x="6403975" y="424973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88" name="Oval 28"/>
          <p:cNvSpPr>
            <a:spLocks noChangeArrowheads="1"/>
          </p:cNvSpPr>
          <p:nvPr/>
        </p:nvSpPr>
        <p:spPr bwMode="auto">
          <a:xfrm>
            <a:off x="6176963" y="419417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89" name="Oval 29"/>
          <p:cNvSpPr>
            <a:spLocks noChangeArrowheads="1"/>
          </p:cNvSpPr>
          <p:nvPr/>
        </p:nvSpPr>
        <p:spPr bwMode="auto">
          <a:xfrm>
            <a:off x="6884988" y="393065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90" name="Oval 30"/>
          <p:cNvSpPr>
            <a:spLocks noChangeArrowheads="1"/>
          </p:cNvSpPr>
          <p:nvPr/>
        </p:nvSpPr>
        <p:spPr bwMode="auto">
          <a:xfrm>
            <a:off x="6796088" y="407035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91" name="Oval 31"/>
          <p:cNvSpPr>
            <a:spLocks noChangeArrowheads="1"/>
          </p:cNvSpPr>
          <p:nvPr/>
        </p:nvSpPr>
        <p:spPr bwMode="auto">
          <a:xfrm>
            <a:off x="7021513" y="401478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92" name="Oval 32"/>
          <p:cNvSpPr>
            <a:spLocks noChangeArrowheads="1"/>
          </p:cNvSpPr>
          <p:nvPr/>
        </p:nvSpPr>
        <p:spPr bwMode="auto">
          <a:xfrm>
            <a:off x="7170738" y="391160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93" name="Oval 33"/>
          <p:cNvSpPr>
            <a:spLocks noChangeArrowheads="1"/>
          </p:cNvSpPr>
          <p:nvPr/>
        </p:nvSpPr>
        <p:spPr bwMode="auto">
          <a:xfrm>
            <a:off x="7548563" y="390842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94" name="Oval 34"/>
          <p:cNvSpPr>
            <a:spLocks noChangeArrowheads="1"/>
          </p:cNvSpPr>
          <p:nvPr/>
        </p:nvSpPr>
        <p:spPr bwMode="auto">
          <a:xfrm>
            <a:off x="7859713" y="382428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95" name="Oval 35"/>
          <p:cNvSpPr>
            <a:spLocks noChangeArrowheads="1"/>
          </p:cNvSpPr>
          <p:nvPr/>
        </p:nvSpPr>
        <p:spPr bwMode="auto">
          <a:xfrm>
            <a:off x="7680325" y="3978275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96" name="Oval 36"/>
          <p:cNvSpPr>
            <a:spLocks noChangeArrowheads="1"/>
          </p:cNvSpPr>
          <p:nvPr/>
        </p:nvSpPr>
        <p:spPr bwMode="auto">
          <a:xfrm>
            <a:off x="7824788" y="400843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97" name="Oval 37"/>
          <p:cNvSpPr>
            <a:spLocks noChangeArrowheads="1"/>
          </p:cNvSpPr>
          <p:nvPr/>
        </p:nvSpPr>
        <p:spPr bwMode="auto">
          <a:xfrm>
            <a:off x="8104188" y="3873500"/>
            <a:ext cx="69850" cy="65088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98" name="Oval 38"/>
          <p:cNvSpPr>
            <a:spLocks noChangeArrowheads="1"/>
          </p:cNvSpPr>
          <p:nvPr/>
        </p:nvSpPr>
        <p:spPr bwMode="auto">
          <a:xfrm>
            <a:off x="8243888" y="394176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99" name="Oval 39"/>
          <p:cNvSpPr>
            <a:spLocks noChangeArrowheads="1"/>
          </p:cNvSpPr>
          <p:nvPr/>
        </p:nvSpPr>
        <p:spPr bwMode="auto">
          <a:xfrm>
            <a:off x="8383588" y="3871913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0" name="Oval 40"/>
          <p:cNvSpPr>
            <a:spLocks noChangeArrowheads="1"/>
          </p:cNvSpPr>
          <p:nvPr/>
        </p:nvSpPr>
        <p:spPr bwMode="auto">
          <a:xfrm>
            <a:off x="8113713" y="4021138"/>
            <a:ext cx="69850" cy="65087"/>
          </a:xfrm>
          <a:prstGeom prst="ellipse">
            <a:avLst/>
          </a:prstGeom>
          <a:solidFill>
            <a:srgbClr val="FF0000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1" name="Oval 41"/>
          <p:cNvSpPr>
            <a:spLocks noChangeArrowheads="1"/>
          </p:cNvSpPr>
          <p:nvPr/>
        </p:nvSpPr>
        <p:spPr bwMode="auto">
          <a:xfrm>
            <a:off x="5702300" y="406717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2" name="Oval 42"/>
          <p:cNvSpPr>
            <a:spLocks noChangeArrowheads="1"/>
          </p:cNvSpPr>
          <p:nvPr/>
        </p:nvSpPr>
        <p:spPr bwMode="auto">
          <a:xfrm>
            <a:off x="5618163" y="427831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3" name="Oval 43"/>
          <p:cNvSpPr>
            <a:spLocks noChangeArrowheads="1"/>
          </p:cNvSpPr>
          <p:nvPr/>
        </p:nvSpPr>
        <p:spPr bwMode="auto">
          <a:xfrm>
            <a:off x="5948363" y="40941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4" name="Oval 44"/>
          <p:cNvSpPr>
            <a:spLocks noChangeArrowheads="1"/>
          </p:cNvSpPr>
          <p:nvPr/>
        </p:nvSpPr>
        <p:spPr bwMode="auto">
          <a:xfrm>
            <a:off x="5802313" y="420528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5" name="Oval 45"/>
          <p:cNvSpPr>
            <a:spLocks noChangeArrowheads="1"/>
          </p:cNvSpPr>
          <p:nvPr/>
        </p:nvSpPr>
        <p:spPr bwMode="auto">
          <a:xfrm>
            <a:off x="5465763" y="443547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6" name="Oval 46"/>
          <p:cNvSpPr>
            <a:spLocks noChangeArrowheads="1"/>
          </p:cNvSpPr>
          <p:nvPr/>
        </p:nvSpPr>
        <p:spPr bwMode="auto">
          <a:xfrm>
            <a:off x="5753100" y="45132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7" name="Oval 47"/>
          <p:cNvSpPr>
            <a:spLocks noChangeArrowheads="1"/>
          </p:cNvSpPr>
          <p:nvPr/>
        </p:nvSpPr>
        <p:spPr bwMode="auto">
          <a:xfrm>
            <a:off x="6289675" y="435927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8" name="Oval 48"/>
          <p:cNvSpPr>
            <a:spLocks noChangeArrowheads="1"/>
          </p:cNvSpPr>
          <p:nvPr/>
        </p:nvSpPr>
        <p:spPr bwMode="auto">
          <a:xfrm>
            <a:off x="6143625" y="43608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9" name="Oval 49"/>
          <p:cNvSpPr>
            <a:spLocks noChangeArrowheads="1"/>
          </p:cNvSpPr>
          <p:nvPr/>
        </p:nvSpPr>
        <p:spPr bwMode="auto">
          <a:xfrm>
            <a:off x="6211888" y="456247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0" name="Oval 50"/>
          <p:cNvSpPr>
            <a:spLocks noChangeArrowheads="1"/>
          </p:cNvSpPr>
          <p:nvPr/>
        </p:nvSpPr>
        <p:spPr bwMode="auto">
          <a:xfrm>
            <a:off x="6489700" y="44259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1" name="Oval 51"/>
          <p:cNvSpPr>
            <a:spLocks noChangeArrowheads="1"/>
          </p:cNvSpPr>
          <p:nvPr/>
        </p:nvSpPr>
        <p:spPr bwMode="auto">
          <a:xfrm>
            <a:off x="6605588" y="42989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2" name="Oval 52"/>
          <p:cNvSpPr>
            <a:spLocks noChangeArrowheads="1"/>
          </p:cNvSpPr>
          <p:nvPr/>
        </p:nvSpPr>
        <p:spPr bwMode="auto">
          <a:xfrm>
            <a:off x="6872288" y="436562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3" name="Oval 53"/>
          <p:cNvSpPr>
            <a:spLocks noChangeArrowheads="1"/>
          </p:cNvSpPr>
          <p:nvPr/>
        </p:nvSpPr>
        <p:spPr bwMode="auto">
          <a:xfrm>
            <a:off x="7259638" y="425291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4" name="Oval 54"/>
          <p:cNvSpPr>
            <a:spLocks noChangeArrowheads="1"/>
          </p:cNvSpPr>
          <p:nvPr/>
        </p:nvSpPr>
        <p:spPr bwMode="auto">
          <a:xfrm>
            <a:off x="7013575" y="456882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5" name="Oval 55"/>
          <p:cNvSpPr>
            <a:spLocks noChangeArrowheads="1"/>
          </p:cNvSpPr>
          <p:nvPr/>
        </p:nvSpPr>
        <p:spPr bwMode="auto">
          <a:xfrm>
            <a:off x="6843713" y="45894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6" name="Oval 56"/>
          <p:cNvSpPr>
            <a:spLocks noChangeArrowheads="1"/>
          </p:cNvSpPr>
          <p:nvPr/>
        </p:nvSpPr>
        <p:spPr bwMode="auto">
          <a:xfrm>
            <a:off x="7529513" y="407987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7" name="Oval 57"/>
          <p:cNvSpPr>
            <a:spLocks noChangeArrowheads="1"/>
          </p:cNvSpPr>
          <p:nvPr/>
        </p:nvSpPr>
        <p:spPr bwMode="auto">
          <a:xfrm>
            <a:off x="7532688" y="443071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8" name="Oval 58"/>
          <p:cNvSpPr>
            <a:spLocks noChangeArrowheads="1"/>
          </p:cNvSpPr>
          <p:nvPr/>
        </p:nvSpPr>
        <p:spPr bwMode="auto">
          <a:xfrm>
            <a:off x="7829550" y="421322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9" name="Oval 59"/>
          <p:cNvSpPr>
            <a:spLocks noChangeArrowheads="1"/>
          </p:cNvSpPr>
          <p:nvPr/>
        </p:nvSpPr>
        <p:spPr bwMode="auto">
          <a:xfrm>
            <a:off x="7640638" y="46148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0" name="Oval 60"/>
          <p:cNvSpPr>
            <a:spLocks noChangeArrowheads="1"/>
          </p:cNvSpPr>
          <p:nvPr/>
        </p:nvSpPr>
        <p:spPr bwMode="auto">
          <a:xfrm>
            <a:off x="7688263" y="419100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1" name="Oval 61"/>
          <p:cNvSpPr>
            <a:spLocks noChangeArrowheads="1"/>
          </p:cNvSpPr>
          <p:nvPr/>
        </p:nvSpPr>
        <p:spPr bwMode="auto">
          <a:xfrm>
            <a:off x="8240713" y="411003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2" name="Oval 62"/>
          <p:cNvSpPr>
            <a:spLocks noChangeArrowheads="1"/>
          </p:cNvSpPr>
          <p:nvPr/>
        </p:nvSpPr>
        <p:spPr bwMode="auto">
          <a:xfrm>
            <a:off x="8580438" y="411638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3" name="Oval 63"/>
          <p:cNvSpPr>
            <a:spLocks noChangeArrowheads="1"/>
          </p:cNvSpPr>
          <p:nvPr/>
        </p:nvSpPr>
        <p:spPr bwMode="auto">
          <a:xfrm>
            <a:off x="8105775" y="4437063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4" name="Oval 64"/>
          <p:cNvSpPr>
            <a:spLocks noChangeArrowheads="1"/>
          </p:cNvSpPr>
          <p:nvPr/>
        </p:nvSpPr>
        <p:spPr bwMode="auto">
          <a:xfrm>
            <a:off x="8564563" y="4314825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5" name="Oval 65"/>
          <p:cNvSpPr>
            <a:spLocks noChangeArrowheads="1"/>
          </p:cNvSpPr>
          <p:nvPr/>
        </p:nvSpPr>
        <p:spPr bwMode="auto">
          <a:xfrm>
            <a:off x="8242300" y="4344988"/>
            <a:ext cx="69850" cy="65087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6" name="Oval 66"/>
          <p:cNvSpPr>
            <a:spLocks noChangeArrowheads="1"/>
          </p:cNvSpPr>
          <p:nvPr/>
        </p:nvSpPr>
        <p:spPr bwMode="auto">
          <a:xfrm>
            <a:off x="7219950" y="4451350"/>
            <a:ext cx="69850" cy="65088"/>
          </a:xfrm>
          <a:prstGeom prst="ellipse">
            <a:avLst/>
          </a:prstGeom>
          <a:solidFill>
            <a:schemeClr val="tx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7" name="Oval 67"/>
          <p:cNvSpPr>
            <a:spLocks noChangeArrowheads="1"/>
          </p:cNvSpPr>
          <p:nvPr/>
        </p:nvSpPr>
        <p:spPr bwMode="auto">
          <a:xfrm>
            <a:off x="7064375" y="4376738"/>
            <a:ext cx="69850" cy="65087"/>
          </a:xfrm>
          <a:prstGeom prst="ellipse">
            <a:avLst/>
          </a:prstGeom>
          <a:solidFill>
            <a:schemeClr val="accent2"/>
          </a:solidFill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8" name="Text Box 68"/>
          <p:cNvSpPr txBox="1">
            <a:spLocks noChangeArrowheads="1"/>
          </p:cNvSpPr>
          <p:nvPr/>
        </p:nvSpPr>
        <p:spPr bwMode="auto">
          <a:xfrm>
            <a:off x="7061200" y="3276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7013" indent="-227013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1800" i="1"/>
              <a:t>u</a:t>
            </a:r>
          </a:p>
        </p:txBody>
      </p:sp>
      <p:graphicFrame>
        <p:nvGraphicFramePr>
          <p:cNvPr id="757829" name="Object 69"/>
          <p:cNvGraphicFramePr>
            <a:graphicFrameLocks noChangeAspect="1"/>
          </p:cNvGraphicFramePr>
          <p:nvPr/>
        </p:nvGraphicFramePr>
        <p:xfrm>
          <a:off x="2667000" y="1739900"/>
          <a:ext cx="13287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8" name="Equation" r:id="rId4" imgW="596880" imgH="190440" progId="Equation.3">
                  <p:embed/>
                </p:oleObj>
              </mc:Choice>
              <mc:Fallback>
                <p:oleObj name="Equation" r:id="rId4" imgW="596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39900"/>
                        <a:ext cx="13287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0" name="Object 70"/>
          <p:cNvGraphicFramePr>
            <a:graphicFrameLocks noChangeAspect="1"/>
          </p:cNvGraphicFramePr>
          <p:nvPr/>
        </p:nvGraphicFramePr>
        <p:xfrm>
          <a:off x="1944688" y="3714750"/>
          <a:ext cx="30241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9" name="Equation" r:id="rId6" imgW="1358640" imgH="215640" progId="Equation.3">
                  <p:embed/>
                </p:oleObj>
              </mc:Choice>
              <mc:Fallback>
                <p:oleObj name="Equation" r:id="rId6" imgW="1358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3714750"/>
                        <a:ext cx="30241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1" name="Object 71"/>
          <p:cNvGraphicFramePr>
            <a:graphicFrameLocks noChangeAspect="1"/>
          </p:cNvGraphicFramePr>
          <p:nvPr/>
        </p:nvGraphicFramePr>
        <p:xfrm>
          <a:off x="581025" y="5745163"/>
          <a:ext cx="13287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0" name="Equation" r:id="rId8" imgW="596880" imgH="190440" progId="Equation.3">
                  <p:embed/>
                </p:oleObj>
              </mc:Choice>
              <mc:Fallback>
                <p:oleObj name="Equation" r:id="rId8" imgW="596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5745163"/>
                        <a:ext cx="132873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2" name="Object 72"/>
          <p:cNvGraphicFramePr>
            <a:graphicFrameLocks noChangeAspect="1"/>
          </p:cNvGraphicFramePr>
          <p:nvPr/>
        </p:nvGraphicFramePr>
        <p:xfrm>
          <a:off x="4857750" y="4870450"/>
          <a:ext cx="29178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1" name="Equation" r:id="rId9" imgW="1307880" imgH="253800" progId="Equation.3">
                  <p:embed/>
                </p:oleObj>
              </mc:Choice>
              <mc:Fallback>
                <p:oleObj name="Equation" r:id="rId9" imgW="1307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870450"/>
                        <a:ext cx="29178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77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6510-D1B3-4EA5-87D2-C0BB5A70A001}" type="slidenum">
              <a:rPr lang="en-US"/>
              <a:pPr/>
              <a:t>36</a:t>
            </a:fld>
            <a:endParaRPr lang="en-US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Base Tree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rgbClr val="FF0000"/>
                </a:solidFill>
              </a:rPr>
              <a:t>Deletion</a:t>
            </a:r>
            <a:r>
              <a:rPr lang="en-US"/>
              <a:t>:</a:t>
            </a:r>
          </a:p>
          <a:p>
            <a:pPr lvl="1">
              <a:buClr>
                <a:schemeClr val="tx2"/>
              </a:buClr>
            </a:pPr>
            <a:r>
              <a:rPr lang="en-US"/>
              <a:t>Delete point as previously</a:t>
            </a:r>
          </a:p>
          <a:p>
            <a:pPr lvl="1">
              <a:buClr>
                <a:schemeClr val="tx2"/>
              </a:buClr>
            </a:pPr>
            <a:r>
              <a:rPr lang="en-US"/>
              <a:t>Delete </a:t>
            </a:r>
            <a:r>
              <a:rPr lang="en-US" i="1"/>
              <a:t>x</a:t>
            </a:r>
            <a:r>
              <a:rPr lang="en-US"/>
              <a:t>-coordinate from base</a:t>
            </a:r>
          </a:p>
          <a:p>
            <a:pPr lvl="1">
              <a:buClr>
                <a:schemeClr val="tx2"/>
              </a:buClr>
              <a:buFontTx/>
              <a:buNone/>
            </a:pPr>
            <a:r>
              <a:rPr lang="en-US"/>
              <a:t>	tree using </a:t>
            </a:r>
            <a:r>
              <a:rPr lang="en-US">
                <a:solidFill>
                  <a:schemeClr val="accent2"/>
                </a:solidFill>
              </a:rPr>
              <a:t>global rebuilding</a:t>
            </a:r>
            <a:endParaRPr lang="en-US">
              <a:sym typeface="Symbol" pitchFamily="18" charset="2"/>
            </a:endParaRPr>
          </a:p>
          <a:p>
            <a:pPr>
              <a:buClr>
                <a:schemeClr val="tx2"/>
              </a:buClr>
              <a:buFontTx/>
              <a:buNone/>
            </a:pPr>
            <a:r>
              <a:rPr lang="en-US">
                <a:sym typeface="Symbol" pitchFamily="18" charset="2"/>
              </a:rPr>
              <a:t>	                   I/Os amortized</a:t>
            </a:r>
          </a:p>
          <a:p>
            <a:pPr>
              <a:buClr>
                <a:schemeClr val="tx2"/>
              </a:buClr>
              <a:buFontTx/>
              <a:buNone/>
            </a:pPr>
            <a:endParaRPr lang="en-US">
              <a:sym typeface="Symbol" pitchFamily="18" charset="2"/>
            </a:endParaRPr>
          </a:p>
          <a:p>
            <a:pPr>
              <a:buClr>
                <a:schemeClr val="tx2"/>
              </a:buClr>
            </a:pPr>
            <a:r>
              <a:rPr lang="en-US">
                <a:solidFill>
                  <a:srgbClr val="FF0000"/>
                </a:solidFill>
              </a:rPr>
              <a:t>Insertion</a:t>
            </a:r>
            <a:r>
              <a:rPr lang="en-US"/>
              <a:t>:</a:t>
            </a:r>
          </a:p>
          <a:p>
            <a:pPr lvl="1">
              <a:buClr>
                <a:schemeClr val="tx2"/>
              </a:buClr>
            </a:pPr>
            <a:r>
              <a:rPr lang="en-US"/>
              <a:t>Insert </a:t>
            </a:r>
            <a:r>
              <a:rPr lang="en-US" i="1"/>
              <a:t>x</a:t>
            </a:r>
            <a:r>
              <a:rPr lang="en-US"/>
              <a:t>-coordinate in base tree</a:t>
            </a:r>
          </a:p>
          <a:p>
            <a:pPr lvl="1">
              <a:buClr>
                <a:schemeClr val="tx2"/>
              </a:buClr>
              <a:buFontTx/>
              <a:buNone/>
            </a:pPr>
            <a:r>
              <a:rPr lang="en-US"/>
              <a:t>	and rebalance (using </a:t>
            </a:r>
            <a:r>
              <a:rPr lang="en-US">
                <a:solidFill>
                  <a:schemeClr val="accent2"/>
                </a:solidFill>
              </a:rPr>
              <a:t>splits</a:t>
            </a:r>
            <a:r>
              <a:rPr lang="en-US"/>
              <a:t>)</a:t>
            </a:r>
          </a:p>
          <a:p>
            <a:pPr lvl="1">
              <a:buClr>
                <a:schemeClr val="tx2"/>
              </a:buClr>
            </a:pPr>
            <a:r>
              <a:rPr lang="en-US"/>
              <a:t>Insert point as previously</a:t>
            </a:r>
          </a:p>
          <a:p>
            <a:pPr lvl="1">
              <a:buClr>
                <a:schemeClr val="tx2"/>
              </a:buClr>
            </a:pPr>
            <a:endParaRPr lang="en-US"/>
          </a:p>
          <a:p>
            <a:pPr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Split</a:t>
            </a:r>
            <a:r>
              <a:rPr lang="en-US">
                <a:sym typeface="Symbol" pitchFamily="18" charset="2"/>
              </a:rPr>
              <a:t>: Boundary in </a:t>
            </a:r>
            <a:r>
              <a:rPr lang="en-US" i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 becomes boundary in </a:t>
            </a:r>
            <a:r>
              <a:rPr lang="en-US" i="1">
                <a:sym typeface="Symbol" pitchFamily="18" charset="2"/>
              </a:rPr>
              <a:t>parent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)</a:t>
            </a:r>
          </a:p>
        </p:txBody>
      </p:sp>
      <p:graphicFrame>
        <p:nvGraphicFramePr>
          <p:cNvPr id="759812" name="Object 4"/>
          <p:cNvGraphicFramePr>
            <a:graphicFrameLocks noChangeAspect="1"/>
          </p:cNvGraphicFramePr>
          <p:nvPr/>
        </p:nvGraphicFramePr>
        <p:xfrm>
          <a:off x="1131888" y="2940050"/>
          <a:ext cx="13287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35" name="Equation" r:id="rId4" imgW="596880" imgH="190440" progId="Equation.3">
                  <p:embed/>
                </p:oleObj>
              </mc:Choice>
              <mc:Fallback>
                <p:oleObj name="Equation" r:id="rId4" imgW="596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2940050"/>
                        <a:ext cx="13287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9813" name="Group 5"/>
          <p:cNvGrpSpPr>
            <a:grpSpLocks/>
          </p:cNvGrpSpPr>
          <p:nvPr/>
        </p:nvGrpSpPr>
        <p:grpSpPr bwMode="auto">
          <a:xfrm>
            <a:off x="5426075" y="1765300"/>
            <a:ext cx="2916238" cy="3448050"/>
            <a:chOff x="3418" y="1310"/>
            <a:chExt cx="1837" cy="2172"/>
          </a:xfrm>
        </p:grpSpPr>
        <p:grpSp>
          <p:nvGrpSpPr>
            <p:cNvPr id="759814" name="Group 6"/>
            <p:cNvGrpSpPr>
              <a:grpSpLocks/>
            </p:cNvGrpSpPr>
            <p:nvPr/>
          </p:nvGrpSpPr>
          <p:grpSpPr bwMode="auto">
            <a:xfrm>
              <a:off x="4442" y="1559"/>
              <a:ext cx="2" cy="1922"/>
              <a:chOff x="4442" y="1559"/>
              <a:chExt cx="2" cy="1922"/>
            </a:xfrm>
          </p:grpSpPr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>
                <a:off x="4442" y="1559"/>
                <a:ext cx="1" cy="54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9816" name="Line 8"/>
              <p:cNvSpPr>
                <a:spLocks noChangeShapeType="1"/>
              </p:cNvSpPr>
              <p:nvPr/>
            </p:nvSpPr>
            <p:spPr bwMode="auto">
              <a:xfrm>
                <a:off x="4443" y="2702"/>
                <a:ext cx="1" cy="77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9817" name="Group 9"/>
            <p:cNvGrpSpPr>
              <a:grpSpLocks/>
            </p:cNvGrpSpPr>
            <p:nvPr/>
          </p:nvGrpSpPr>
          <p:grpSpPr bwMode="auto">
            <a:xfrm>
              <a:off x="3418" y="1310"/>
              <a:ext cx="1837" cy="2172"/>
              <a:chOff x="3418" y="1310"/>
              <a:chExt cx="1837" cy="2172"/>
            </a:xfrm>
          </p:grpSpPr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>
                <a:off x="4349" y="2188"/>
                <a:ext cx="1" cy="4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9819" name="Group 11"/>
              <p:cNvGrpSpPr>
                <a:grpSpLocks/>
              </p:cNvGrpSpPr>
              <p:nvPr/>
            </p:nvGrpSpPr>
            <p:grpSpPr bwMode="auto">
              <a:xfrm>
                <a:off x="3418" y="1310"/>
                <a:ext cx="1836" cy="792"/>
                <a:chOff x="3418" y="1310"/>
                <a:chExt cx="1836" cy="792"/>
              </a:xfrm>
            </p:grpSpPr>
            <p:sp>
              <p:nvSpPr>
                <p:cNvPr id="759820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928" y="1664"/>
                  <a:ext cx="413" cy="23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21" name="Line 13"/>
                <p:cNvSpPr>
                  <a:spLocks noChangeShapeType="1"/>
                </p:cNvSpPr>
                <p:nvPr/>
              </p:nvSpPr>
              <p:spPr bwMode="auto">
                <a:xfrm>
                  <a:off x="4346" y="1660"/>
                  <a:ext cx="402" cy="23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22" name="Line 14"/>
                <p:cNvSpPr>
                  <a:spLocks noChangeShapeType="1"/>
                </p:cNvSpPr>
                <p:nvPr/>
              </p:nvSpPr>
              <p:spPr bwMode="auto">
                <a:xfrm>
                  <a:off x="4346" y="1666"/>
                  <a:ext cx="1" cy="22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23" name="Line 15"/>
                <p:cNvSpPr>
                  <a:spLocks noChangeShapeType="1"/>
                </p:cNvSpPr>
                <p:nvPr/>
              </p:nvSpPr>
              <p:spPr bwMode="auto">
                <a:xfrm>
                  <a:off x="4341" y="1658"/>
                  <a:ext cx="206" cy="23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24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146" y="1664"/>
                  <a:ext cx="200" cy="23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25" name="Line 17"/>
                <p:cNvSpPr>
                  <a:spLocks noChangeShapeType="1"/>
                </p:cNvSpPr>
                <p:nvPr/>
              </p:nvSpPr>
              <p:spPr bwMode="auto">
                <a:xfrm>
                  <a:off x="4241" y="1559"/>
                  <a:ext cx="1" cy="5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26" name="Line 18"/>
                <p:cNvSpPr>
                  <a:spLocks noChangeShapeType="1"/>
                </p:cNvSpPr>
                <p:nvPr/>
              </p:nvSpPr>
              <p:spPr bwMode="auto">
                <a:xfrm>
                  <a:off x="4040" y="1560"/>
                  <a:ext cx="1" cy="5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27" name="Line 19"/>
                <p:cNvSpPr>
                  <a:spLocks noChangeShapeType="1"/>
                </p:cNvSpPr>
                <p:nvPr/>
              </p:nvSpPr>
              <p:spPr bwMode="auto">
                <a:xfrm>
                  <a:off x="4640" y="1560"/>
                  <a:ext cx="1" cy="5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28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843" y="1311"/>
                  <a:ext cx="4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29" name="Oval 21"/>
                <p:cNvSpPr>
                  <a:spLocks noChangeArrowheads="1"/>
                </p:cNvSpPr>
                <p:nvPr/>
              </p:nvSpPr>
              <p:spPr bwMode="auto">
                <a:xfrm>
                  <a:off x="3915" y="1859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30" name="Oval 22"/>
                <p:cNvSpPr>
                  <a:spLocks noChangeArrowheads="1"/>
                </p:cNvSpPr>
                <p:nvPr/>
              </p:nvSpPr>
              <p:spPr bwMode="auto">
                <a:xfrm>
                  <a:off x="4110" y="1863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31" name="Oval 23"/>
                <p:cNvSpPr>
                  <a:spLocks noChangeArrowheads="1"/>
                </p:cNvSpPr>
                <p:nvPr/>
              </p:nvSpPr>
              <p:spPr bwMode="auto">
                <a:xfrm>
                  <a:off x="4311" y="1859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32" name="Oval 24"/>
                <p:cNvSpPr>
                  <a:spLocks noChangeArrowheads="1"/>
                </p:cNvSpPr>
                <p:nvPr/>
              </p:nvSpPr>
              <p:spPr bwMode="auto">
                <a:xfrm>
                  <a:off x="4512" y="1859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33" name="Oval 25"/>
                <p:cNvSpPr>
                  <a:spLocks noChangeArrowheads="1"/>
                </p:cNvSpPr>
                <p:nvPr/>
              </p:nvSpPr>
              <p:spPr bwMode="auto">
                <a:xfrm>
                  <a:off x="4698" y="1863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34" name="Line 26"/>
                <p:cNvSpPr>
                  <a:spLocks noChangeShapeType="1"/>
                </p:cNvSpPr>
                <p:nvPr/>
              </p:nvSpPr>
              <p:spPr bwMode="auto">
                <a:xfrm>
                  <a:off x="3830" y="1310"/>
                  <a:ext cx="6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35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4345" y="1426"/>
                  <a:ext cx="1" cy="23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36" name="Oval 28"/>
                <p:cNvSpPr>
                  <a:spLocks noChangeArrowheads="1"/>
                </p:cNvSpPr>
                <p:nvPr/>
              </p:nvSpPr>
              <p:spPr bwMode="auto">
                <a:xfrm>
                  <a:off x="4312" y="1628"/>
                  <a:ext cx="69" cy="68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37" name="Line 29"/>
                <p:cNvSpPr>
                  <a:spLocks noChangeShapeType="1"/>
                </p:cNvSpPr>
                <p:nvPr/>
              </p:nvSpPr>
              <p:spPr bwMode="auto">
                <a:xfrm>
                  <a:off x="4341" y="1435"/>
                  <a:ext cx="714" cy="22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38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601" y="1427"/>
                  <a:ext cx="750" cy="22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39" name="Oval 31"/>
                <p:cNvSpPr>
                  <a:spLocks noChangeArrowheads="1"/>
                </p:cNvSpPr>
                <p:nvPr/>
              </p:nvSpPr>
              <p:spPr bwMode="auto">
                <a:xfrm>
                  <a:off x="4313" y="1396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40" name="Oval 32"/>
                <p:cNvSpPr>
                  <a:spLocks noChangeArrowheads="1"/>
                </p:cNvSpPr>
                <p:nvPr/>
              </p:nvSpPr>
              <p:spPr bwMode="auto">
                <a:xfrm>
                  <a:off x="3572" y="1625"/>
                  <a:ext cx="69" cy="67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41" name="Oval 33"/>
                <p:cNvSpPr>
                  <a:spLocks noChangeArrowheads="1"/>
                </p:cNvSpPr>
                <p:nvPr/>
              </p:nvSpPr>
              <p:spPr bwMode="auto">
                <a:xfrm>
                  <a:off x="5020" y="1629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42" name="Line 34"/>
                <p:cNvSpPr>
                  <a:spLocks noChangeShapeType="1"/>
                </p:cNvSpPr>
                <p:nvPr/>
              </p:nvSpPr>
              <p:spPr bwMode="auto">
                <a:xfrm>
                  <a:off x="3418" y="1310"/>
                  <a:ext cx="6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43" name="Line 35"/>
                <p:cNvSpPr>
                  <a:spLocks noChangeShapeType="1"/>
                </p:cNvSpPr>
                <p:nvPr/>
              </p:nvSpPr>
              <p:spPr bwMode="auto">
                <a:xfrm>
                  <a:off x="5253" y="1310"/>
                  <a:ext cx="1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4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208" y="1496"/>
                  <a:ext cx="1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7463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227013" indent="-227013"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20000"/>
                    </a:spcBef>
                  </a:pPr>
                  <a:r>
                    <a:rPr lang="en-US" sz="1600" i="1"/>
                    <a:t>v</a:t>
                  </a:r>
                </a:p>
              </p:txBody>
            </p:sp>
          </p:grpSp>
          <p:grpSp>
            <p:nvGrpSpPr>
              <p:cNvPr id="759845" name="Group 37"/>
              <p:cNvGrpSpPr>
                <a:grpSpLocks/>
              </p:cNvGrpSpPr>
              <p:nvPr/>
            </p:nvGrpSpPr>
            <p:grpSpPr bwMode="auto">
              <a:xfrm>
                <a:off x="3419" y="2690"/>
                <a:ext cx="1836" cy="792"/>
                <a:chOff x="3419" y="2690"/>
                <a:chExt cx="1836" cy="792"/>
              </a:xfrm>
            </p:grpSpPr>
            <p:sp>
              <p:nvSpPr>
                <p:cNvPr id="75984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947" y="3035"/>
                  <a:ext cx="200" cy="23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47" name="Line 39"/>
                <p:cNvSpPr>
                  <a:spLocks noChangeShapeType="1"/>
                </p:cNvSpPr>
                <p:nvPr/>
              </p:nvSpPr>
              <p:spPr bwMode="auto">
                <a:xfrm>
                  <a:off x="4641" y="3037"/>
                  <a:ext cx="108" cy="23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48" name="Line 40"/>
                <p:cNvSpPr>
                  <a:spLocks noChangeShapeType="1"/>
                </p:cNvSpPr>
                <p:nvPr/>
              </p:nvSpPr>
              <p:spPr bwMode="auto">
                <a:xfrm>
                  <a:off x="4140" y="3040"/>
                  <a:ext cx="208" cy="23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4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548" y="3035"/>
                  <a:ext cx="88" cy="23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50" name="Line 42"/>
                <p:cNvSpPr>
                  <a:spLocks noChangeShapeType="1"/>
                </p:cNvSpPr>
                <p:nvPr/>
              </p:nvSpPr>
              <p:spPr bwMode="auto">
                <a:xfrm>
                  <a:off x="4143" y="3044"/>
                  <a:ext cx="1" cy="23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51" name="Line 43"/>
                <p:cNvSpPr>
                  <a:spLocks noChangeShapeType="1"/>
                </p:cNvSpPr>
                <p:nvPr/>
              </p:nvSpPr>
              <p:spPr bwMode="auto">
                <a:xfrm>
                  <a:off x="4242" y="2939"/>
                  <a:ext cx="1" cy="5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52" name="Line 44"/>
                <p:cNvSpPr>
                  <a:spLocks noChangeShapeType="1"/>
                </p:cNvSpPr>
                <p:nvPr/>
              </p:nvSpPr>
              <p:spPr bwMode="auto">
                <a:xfrm>
                  <a:off x="4041" y="2940"/>
                  <a:ext cx="1" cy="5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53" name="Line 45"/>
                <p:cNvSpPr>
                  <a:spLocks noChangeShapeType="1"/>
                </p:cNvSpPr>
                <p:nvPr/>
              </p:nvSpPr>
              <p:spPr bwMode="auto">
                <a:xfrm>
                  <a:off x="4641" y="3111"/>
                  <a:ext cx="1" cy="3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5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844" y="2691"/>
                  <a:ext cx="4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55" name="Oval 47"/>
                <p:cNvSpPr>
                  <a:spLocks noChangeArrowheads="1"/>
                </p:cNvSpPr>
                <p:nvPr/>
              </p:nvSpPr>
              <p:spPr bwMode="auto">
                <a:xfrm>
                  <a:off x="3916" y="3239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56" name="Oval 48"/>
                <p:cNvSpPr>
                  <a:spLocks noChangeArrowheads="1"/>
                </p:cNvSpPr>
                <p:nvPr/>
              </p:nvSpPr>
              <p:spPr bwMode="auto">
                <a:xfrm>
                  <a:off x="4111" y="3243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57" name="Oval 49"/>
                <p:cNvSpPr>
                  <a:spLocks noChangeArrowheads="1"/>
                </p:cNvSpPr>
                <p:nvPr/>
              </p:nvSpPr>
              <p:spPr bwMode="auto">
                <a:xfrm>
                  <a:off x="4312" y="3239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58" name="Oval 50"/>
                <p:cNvSpPr>
                  <a:spLocks noChangeArrowheads="1"/>
                </p:cNvSpPr>
                <p:nvPr/>
              </p:nvSpPr>
              <p:spPr bwMode="auto">
                <a:xfrm>
                  <a:off x="4513" y="3239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59" name="Oval 51"/>
                <p:cNvSpPr>
                  <a:spLocks noChangeArrowheads="1"/>
                </p:cNvSpPr>
                <p:nvPr/>
              </p:nvSpPr>
              <p:spPr bwMode="auto">
                <a:xfrm>
                  <a:off x="4699" y="3243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60" name="Line 52"/>
                <p:cNvSpPr>
                  <a:spLocks noChangeShapeType="1"/>
                </p:cNvSpPr>
                <p:nvPr/>
              </p:nvSpPr>
              <p:spPr bwMode="auto">
                <a:xfrm>
                  <a:off x="3831" y="2690"/>
                  <a:ext cx="6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61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136" y="2806"/>
                  <a:ext cx="211" cy="2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62" name="Oval 54"/>
                <p:cNvSpPr>
                  <a:spLocks noChangeArrowheads="1"/>
                </p:cNvSpPr>
                <p:nvPr/>
              </p:nvSpPr>
              <p:spPr bwMode="auto">
                <a:xfrm>
                  <a:off x="4109" y="3008"/>
                  <a:ext cx="69" cy="68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63" name="Line 55"/>
                <p:cNvSpPr>
                  <a:spLocks noChangeShapeType="1"/>
                </p:cNvSpPr>
                <p:nvPr/>
              </p:nvSpPr>
              <p:spPr bwMode="auto">
                <a:xfrm>
                  <a:off x="4342" y="2815"/>
                  <a:ext cx="714" cy="22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6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602" y="2807"/>
                  <a:ext cx="750" cy="22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65" name="Oval 57"/>
                <p:cNvSpPr>
                  <a:spLocks noChangeArrowheads="1"/>
                </p:cNvSpPr>
                <p:nvPr/>
              </p:nvSpPr>
              <p:spPr bwMode="auto">
                <a:xfrm>
                  <a:off x="3573" y="3005"/>
                  <a:ext cx="69" cy="67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66" name="Oval 58"/>
                <p:cNvSpPr>
                  <a:spLocks noChangeArrowheads="1"/>
                </p:cNvSpPr>
                <p:nvPr/>
              </p:nvSpPr>
              <p:spPr bwMode="auto">
                <a:xfrm>
                  <a:off x="5021" y="3009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67" name="Line 59"/>
                <p:cNvSpPr>
                  <a:spLocks noChangeShapeType="1"/>
                </p:cNvSpPr>
                <p:nvPr/>
              </p:nvSpPr>
              <p:spPr bwMode="auto">
                <a:xfrm>
                  <a:off x="3419" y="2690"/>
                  <a:ext cx="6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68" name="Line 60"/>
                <p:cNvSpPr>
                  <a:spLocks noChangeShapeType="1"/>
                </p:cNvSpPr>
                <p:nvPr/>
              </p:nvSpPr>
              <p:spPr bwMode="auto">
                <a:xfrm>
                  <a:off x="5254" y="2690"/>
                  <a:ext cx="1" cy="7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69" name="Line 61"/>
                <p:cNvSpPr>
                  <a:spLocks noChangeShapeType="1"/>
                </p:cNvSpPr>
                <p:nvPr/>
              </p:nvSpPr>
              <p:spPr bwMode="auto">
                <a:xfrm>
                  <a:off x="4342" y="2816"/>
                  <a:ext cx="302" cy="21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70" name="Oval 62"/>
                <p:cNvSpPr>
                  <a:spLocks noChangeArrowheads="1"/>
                </p:cNvSpPr>
                <p:nvPr/>
              </p:nvSpPr>
              <p:spPr bwMode="auto">
                <a:xfrm>
                  <a:off x="4314" y="2776"/>
                  <a:ext cx="69" cy="68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71" name="Oval 63"/>
                <p:cNvSpPr>
                  <a:spLocks noChangeArrowheads="1"/>
                </p:cNvSpPr>
                <p:nvPr/>
              </p:nvSpPr>
              <p:spPr bwMode="auto">
                <a:xfrm>
                  <a:off x="4606" y="3006"/>
                  <a:ext cx="69" cy="68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87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630" y="2926"/>
                  <a:ext cx="25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7463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227013" indent="-227013"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20000"/>
                    </a:spcBef>
                  </a:pPr>
                  <a:r>
                    <a:rPr lang="en-US" sz="1600" i="1"/>
                    <a:t>v’’</a:t>
                  </a:r>
                </a:p>
              </p:txBody>
            </p:sp>
            <p:sp>
              <p:nvSpPr>
                <p:cNvPr id="75987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012" y="2855"/>
                  <a:ext cx="21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7463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227013" indent="-227013"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algn="l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20000"/>
                    </a:spcBef>
                  </a:pPr>
                  <a:r>
                    <a:rPr lang="en-US" sz="1600" i="1"/>
                    <a:t>v’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500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27F6-2B21-45C1-A351-ECDE1BF0ACB0}" type="slidenum">
              <a:rPr lang="en-US"/>
              <a:pPr/>
              <a:t>37</a:t>
            </a:fld>
            <a:endParaRPr lang="en-US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Base Tree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rgbClr val="FF0000"/>
                </a:solidFill>
              </a:rPr>
              <a:t>Split</a:t>
            </a:r>
            <a:r>
              <a:rPr lang="en-US"/>
              <a:t>: When </a:t>
            </a:r>
            <a:r>
              <a:rPr lang="en-US" i="1"/>
              <a:t>v</a:t>
            </a:r>
            <a:r>
              <a:rPr lang="en-US"/>
              <a:t> splits </a:t>
            </a:r>
            <a:r>
              <a:rPr lang="en-US" i="1"/>
              <a:t>B</a:t>
            </a:r>
            <a:r>
              <a:rPr lang="en-US"/>
              <a:t> new points needed in </a:t>
            </a:r>
            <a:r>
              <a:rPr lang="en-US" i="1"/>
              <a:t>parent</a:t>
            </a:r>
            <a:r>
              <a:rPr lang="en-US"/>
              <a:t>(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>
              <a:buClr>
                <a:schemeClr val="tx2"/>
              </a:buClr>
            </a:pPr>
            <a:endParaRPr lang="en-US"/>
          </a:p>
          <a:p>
            <a:pPr>
              <a:buClr>
                <a:schemeClr val="tx2"/>
              </a:buClr>
            </a:pPr>
            <a:r>
              <a:rPr lang="en-US"/>
              <a:t>One point obtained from </a:t>
            </a:r>
            <a:r>
              <a:rPr lang="en-US" i="1"/>
              <a:t>v’</a:t>
            </a:r>
            <a:r>
              <a:rPr lang="en-US"/>
              <a:t> (</a:t>
            </a:r>
            <a:r>
              <a:rPr lang="en-US" i="1"/>
              <a:t>v’’</a:t>
            </a:r>
            <a:r>
              <a:rPr lang="en-US"/>
              <a:t>) using “</a:t>
            </a:r>
            <a:r>
              <a:rPr lang="en-US">
                <a:solidFill>
                  <a:schemeClr val="accent2"/>
                </a:solidFill>
              </a:rPr>
              <a:t>bubble-up</a:t>
            </a:r>
            <a:r>
              <a:rPr lang="en-US"/>
              <a:t>” operation:</a:t>
            </a:r>
          </a:p>
          <a:p>
            <a:pPr lvl="1">
              <a:buClr>
                <a:schemeClr val="tx2"/>
              </a:buClr>
            </a:pPr>
            <a:r>
              <a:rPr lang="en-US"/>
              <a:t>Find top point </a:t>
            </a:r>
            <a:r>
              <a:rPr lang="en-US" i="1"/>
              <a:t>p</a:t>
            </a:r>
            <a:r>
              <a:rPr lang="en-US"/>
              <a:t> in </a:t>
            </a:r>
            <a:r>
              <a:rPr lang="en-US" i="1"/>
              <a:t>v’</a:t>
            </a:r>
          </a:p>
          <a:p>
            <a:pPr lvl="1">
              <a:buClr>
                <a:schemeClr val="tx2"/>
              </a:buClr>
            </a:pPr>
            <a:r>
              <a:rPr lang="en-US"/>
              <a:t>Insert </a:t>
            </a:r>
            <a:r>
              <a:rPr lang="en-US" i="1"/>
              <a:t>p</a:t>
            </a:r>
            <a:r>
              <a:rPr lang="en-US"/>
              <a:t> in </a:t>
            </a:r>
            <a:r>
              <a:rPr lang="en-US" i="1"/>
              <a:t>B</a:t>
            </a:r>
            <a:r>
              <a:rPr lang="en-US" i="1" baseline="30000"/>
              <a:t>2</a:t>
            </a:r>
            <a:r>
              <a:rPr lang="en-US"/>
              <a:t>-structure </a:t>
            </a:r>
          </a:p>
          <a:p>
            <a:pPr lvl="1">
              <a:buClr>
                <a:schemeClr val="tx2"/>
              </a:buClr>
            </a:pPr>
            <a:r>
              <a:rPr lang="en-US"/>
              <a:t>Remove </a:t>
            </a:r>
            <a:r>
              <a:rPr lang="en-US" i="1"/>
              <a:t>p</a:t>
            </a:r>
            <a:r>
              <a:rPr lang="en-US"/>
              <a:t> from </a:t>
            </a:r>
            <a:r>
              <a:rPr lang="en-US" i="1"/>
              <a:t>B</a:t>
            </a:r>
            <a:r>
              <a:rPr lang="en-US" i="1" baseline="30000"/>
              <a:t>2</a:t>
            </a:r>
            <a:r>
              <a:rPr lang="en-US"/>
              <a:t>-structure of </a:t>
            </a:r>
            <a:r>
              <a:rPr lang="en-US" i="1"/>
              <a:t>v’</a:t>
            </a:r>
          </a:p>
          <a:p>
            <a:pPr lvl="1">
              <a:buClr>
                <a:schemeClr val="tx2"/>
              </a:buClr>
            </a:pPr>
            <a:r>
              <a:rPr lang="en-US"/>
              <a:t>Recursively bubble-up point to </a:t>
            </a:r>
            <a:r>
              <a:rPr lang="en-US" i="1"/>
              <a:t>v’</a:t>
            </a:r>
            <a:endParaRPr lang="en-US">
              <a:solidFill>
                <a:schemeClr val="accent2"/>
              </a:solidFill>
              <a:sym typeface="Symbol" pitchFamily="18" charset="2"/>
            </a:endParaRPr>
          </a:p>
          <a:p>
            <a:pPr>
              <a:buClr>
                <a:schemeClr val="tx2"/>
              </a:buClr>
            </a:pPr>
            <a:r>
              <a:rPr lang="en-US">
                <a:solidFill>
                  <a:schemeClr val="accent2"/>
                </a:solidFill>
                <a:sym typeface="Symbol" pitchFamily="18" charset="2"/>
              </a:rPr>
              <a:t>Bubble-up</a:t>
            </a:r>
            <a:r>
              <a:rPr lang="en-US">
                <a:sym typeface="Symbol" pitchFamily="18" charset="2"/>
              </a:rPr>
              <a:t> in                       I/Os</a:t>
            </a:r>
          </a:p>
          <a:p>
            <a:pPr lvl="1">
              <a:buClr>
                <a:schemeClr val="tx2"/>
              </a:buClr>
            </a:pPr>
            <a:r>
              <a:rPr lang="en-US">
                <a:sym typeface="Symbol" pitchFamily="18" charset="2"/>
              </a:rPr>
              <a:t>Follow one path from </a:t>
            </a:r>
            <a:r>
              <a:rPr lang="en-US" i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 to leaf</a:t>
            </a:r>
          </a:p>
          <a:p>
            <a:pPr lvl="1">
              <a:buClr>
                <a:schemeClr val="tx2"/>
              </a:buClr>
            </a:pPr>
            <a:r>
              <a:rPr lang="en-US">
                <a:sym typeface="Symbol" pitchFamily="18" charset="2"/>
              </a:rPr>
              <a:t>Uses </a:t>
            </a:r>
            <a:r>
              <a:rPr lang="en-US" i="1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) I/O in each node</a:t>
            </a:r>
          </a:p>
          <a:p>
            <a:pPr>
              <a:buClr>
                <a:schemeClr val="tx2"/>
              </a:buClr>
              <a:buFontTx/>
              <a:buNone/>
            </a:pPr>
            <a:r>
              <a:rPr lang="en-US">
                <a:sym typeface="Symbol" pitchFamily="18" charset="2"/>
              </a:rPr>
              <a:t></a:t>
            </a:r>
          </a:p>
          <a:p>
            <a:pPr>
              <a:buClr>
                <a:schemeClr val="tx2"/>
              </a:buClr>
              <a:buFontTx/>
              <a:buNone/>
            </a:pPr>
            <a:r>
              <a:rPr lang="en-US">
                <a:sym typeface="Symbol" pitchFamily="18" charset="2"/>
              </a:rPr>
              <a:t>Split in                                           I/Os</a:t>
            </a:r>
          </a:p>
        </p:txBody>
      </p:sp>
      <p:grpSp>
        <p:nvGrpSpPr>
          <p:cNvPr id="761860" name="Group 4"/>
          <p:cNvGrpSpPr>
            <a:grpSpLocks/>
          </p:cNvGrpSpPr>
          <p:nvPr/>
        </p:nvGrpSpPr>
        <p:grpSpPr bwMode="auto">
          <a:xfrm>
            <a:off x="5607050" y="2967038"/>
            <a:ext cx="2914650" cy="1944687"/>
            <a:chOff x="3466" y="1538"/>
            <a:chExt cx="1836" cy="1225"/>
          </a:xfrm>
        </p:grpSpPr>
        <p:sp>
          <p:nvSpPr>
            <p:cNvPr id="761861" name="Oval 5"/>
            <p:cNvSpPr>
              <a:spLocks noChangeArrowheads="1"/>
            </p:cNvSpPr>
            <p:nvPr/>
          </p:nvSpPr>
          <p:spPr bwMode="auto">
            <a:xfrm>
              <a:off x="4124" y="2577"/>
              <a:ext cx="43" cy="43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2" name="Oval 6"/>
            <p:cNvSpPr>
              <a:spLocks noChangeArrowheads="1"/>
            </p:cNvSpPr>
            <p:nvPr/>
          </p:nvSpPr>
          <p:spPr bwMode="auto">
            <a:xfrm>
              <a:off x="4361" y="2436"/>
              <a:ext cx="43" cy="43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3" name="Oval 7"/>
            <p:cNvSpPr>
              <a:spLocks noChangeArrowheads="1"/>
            </p:cNvSpPr>
            <p:nvPr/>
          </p:nvSpPr>
          <p:spPr bwMode="auto">
            <a:xfrm>
              <a:off x="4294" y="2643"/>
              <a:ext cx="43" cy="43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1864" name="Group 8"/>
            <p:cNvGrpSpPr>
              <a:grpSpLocks/>
            </p:cNvGrpSpPr>
            <p:nvPr/>
          </p:nvGrpSpPr>
          <p:grpSpPr bwMode="auto">
            <a:xfrm>
              <a:off x="4593" y="2466"/>
              <a:ext cx="215" cy="141"/>
              <a:chOff x="3170" y="2799"/>
              <a:chExt cx="220" cy="135"/>
            </a:xfrm>
          </p:grpSpPr>
          <p:sp>
            <p:nvSpPr>
              <p:cNvPr id="761865" name="Oval 9"/>
              <p:cNvSpPr>
                <a:spLocks noChangeArrowheads="1"/>
              </p:cNvSpPr>
              <p:nvPr/>
            </p:nvSpPr>
            <p:spPr bwMode="auto">
              <a:xfrm>
                <a:off x="3170" y="2800"/>
                <a:ext cx="44" cy="41"/>
              </a:xfrm>
              <a:prstGeom prst="ellipse">
                <a:avLst/>
              </a:prstGeom>
              <a:solidFill>
                <a:srgbClr val="FF0000"/>
              </a:solidFill>
              <a:ln w="63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1866" name="Oval 10"/>
              <p:cNvSpPr>
                <a:spLocks noChangeArrowheads="1"/>
              </p:cNvSpPr>
              <p:nvPr/>
            </p:nvSpPr>
            <p:spPr bwMode="auto">
              <a:xfrm>
                <a:off x="3258" y="2843"/>
                <a:ext cx="44" cy="41"/>
              </a:xfrm>
              <a:prstGeom prst="ellipse">
                <a:avLst/>
              </a:prstGeom>
              <a:solidFill>
                <a:srgbClr val="FF0000"/>
              </a:solidFill>
              <a:ln w="63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1867" name="Oval 11"/>
              <p:cNvSpPr>
                <a:spLocks noChangeArrowheads="1"/>
              </p:cNvSpPr>
              <p:nvPr/>
            </p:nvSpPr>
            <p:spPr bwMode="auto">
              <a:xfrm>
                <a:off x="3346" y="2799"/>
                <a:ext cx="44" cy="41"/>
              </a:xfrm>
              <a:prstGeom prst="ellipse">
                <a:avLst/>
              </a:prstGeom>
              <a:solidFill>
                <a:srgbClr val="FF0000"/>
              </a:solidFill>
              <a:ln w="63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1868" name="Oval 12"/>
              <p:cNvSpPr>
                <a:spLocks noChangeArrowheads="1"/>
              </p:cNvSpPr>
              <p:nvPr/>
            </p:nvSpPr>
            <p:spPr bwMode="auto">
              <a:xfrm>
                <a:off x="3176" y="2893"/>
                <a:ext cx="44" cy="41"/>
              </a:xfrm>
              <a:prstGeom prst="ellipse">
                <a:avLst/>
              </a:prstGeom>
              <a:solidFill>
                <a:srgbClr val="FF0000"/>
              </a:solidFill>
              <a:ln w="63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1869" name="Oval 13"/>
            <p:cNvSpPr>
              <a:spLocks noChangeArrowheads="1"/>
            </p:cNvSpPr>
            <p:nvPr/>
          </p:nvSpPr>
          <p:spPr bwMode="auto">
            <a:xfrm>
              <a:off x="4684" y="2392"/>
              <a:ext cx="43" cy="43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70" name="Oval 14"/>
            <p:cNvSpPr>
              <a:spLocks noChangeArrowheads="1"/>
            </p:cNvSpPr>
            <p:nvPr/>
          </p:nvSpPr>
          <p:spPr bwMode="auto">
            <a:xfrm>
              <a:off x="4265" y="2513"/>
              <a:ext cx="43" cy="44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71" name="Oval 15"/>
            <p:cNvSpPr>
              <a:spLocks noChangeArrowheads="1"/>
            </p:cNvSpPr>
            <p:nvPr/>
          </p:nvSpPr>
          <p:spPr bwMode="auto">
            <a:xfrm>
              <a:off x="4139" y="2432"/>
              <a:ext cx="43" cy="43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72" name="Oval 16"/>
            <p:cNvSpPr>
              <a:spLocks noChangeArrowheads="1"/>
            </p:cNvSpPr>
            <p:nvPr/>
          </p:nvSpPr>
          <p:spPr bwMode="auto">
            <a:xfrm>
              <a:off x="4788" y="2574"/>
              <a:ext cx="43" cy="43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73" name="Oval 17"/>
            <p:cNvSpPr>
              <a:spLocks noChangeArrowheads="1"/>
            </p:cNvSpPr>
            <p:nvPr/>
          </p:nvSpPr>
          <p:spPr bwMode="auto">
            <a:xfrm>
              <a:off x="4794" y="2393"/>
              <a:ext cx="43" cy="42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74" name="Oval 18"/>
            <p:cNvSpPr>
              <a:spLocks noChangeArrowheads="1"/>
            </p:cNvSpPr>
            <p:nvPr/>
          </p:nvSpPr>
          <p:spPr bwMode="auto">
            <a:xfrm>
              <a:off x="4676" y="2604"/>
              <a:ext cx="43" cy="43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75" name="Line 19"/>
            <p:cNvSpPr>
              <a:spLocks noChangeShapeType="1"/>
            </p:cNvSpPr>
            <p:nvPr/>
          </p:nvSpPr>
          <p:spPr bwMode="auto">
            <a:xfrm>
              <a:off x="4490" y="1559"/>
              <a:ext cx="1" cy="12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876" name="Line 20"/>
            <p:cNvSpPr>
              <a:spLocks noChangeShapeType="1"/>
            </p:cNvSpPr>
            <p:nvPr/>
          </p:nvSpPr>
          <p:spPr bwMode="auto">
            <a:xfrm flipH="1">
              <a:off x="3994" y="1883"/>
              <a:ext cx="200" cy="2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877" name="Line 21"/>
            <p:cNvSpPr>
              <a:spLocks noChangeShapeType="1"/>
            </p:cNvSpPr>
            <p:nvPr/>
          </p:nvSpPr>
          <p:spPr bwMode="auto">
            <a:xfrm>
              <a:off x="4688" y="1885"/>
              <a:ext cx="108" cy="2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878" name="Line 22"/>
            <p:cNvSpPr>
              <a:spLocks noChangeShapeType="1"/>
            </p:cNvSpPr>
            <p:nvPr/>
          </p:nvSpPr>
          <p:spPr bwMode="auto">
            <a:xfrm>
              <a:off x="4187" y="1888"/>
              <a:ext cx="208" cy="2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879" name="Line 23"/>
            <p:cNvSpPr>
              <a:spLocks noChangeShapeType="1"/>
            </p:cNvSpPr>
            <p:nvPr/>
          </p:nvSpPr>
          <p:spPr bwMode="auto">
            <a:xfrm flipH="1">
              <a:off x="4595" y="1883"/>
              <a:ext cx="88" cy="2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880" name="Line 24"/>
            <p:cNvSpPr>
              <a:spLocks noChangeShapeType="1"/>
            </p:cNvSpPr>
            <p:nvPr/>
          </p:nvSpPr>
          <p:spPr bwMode="auto">
            <a:xfrm>
              <a:off x="4190" y="1892"/>
              <a:ext cx="1" cy="2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881" name="Line 25"/>
            <p:cNvSpPr>
              <a:spLocks noChangeShapeType="1"/>
            </p:cNvSpPr>
            <p:nvPr/>
          </p:nvSpPr>
          <p:spPr bwMode="auto">
            <a:xfrm>
              <a:off x="4289" y="1787"/>
              <a:ext cx="1" cy="5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882" name="Line 26"/>
            <p:cNvSpPr>
              <a:spLocks noChangeShapeType="1"/>
            </p:cNvSpPr>
            <p:nvPr/>
          </p:nvSpPr>
          <p:spPr bwMode="auto">
            <a:xfrm>
              <a:off x="4088" y="1788"/>
              <a:ext cx="1" cy="5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883" name="Line 27"/>
            <p:cNvSpPr>
              <a:spLocks noChangeShapeType="1"/>
            </p:cNvSpPr>
            <p:nvPr/>
          </p:nvSpPr>
          <p:spPr bwMode="auto">
            <a:xfrm>
              <a:off x="4688" y="1959"/>
              <a:ext cx="1" cy="3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884" name="Line 28"/>
            <p:cNvSpPr>
              <a:spLocks noChangeShapeType="1"/>
            </p:cNvSpPr>
            <p:nvPr/>
          </p:nvSpPr>
          <p:spPr bwMode="auto">
            <a:xfrm>
              <a:off x="4895" y="1539"/>
              <a:ext cx="5" cy="12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885" name="Oval 29"/>
            <p:cNvSpPr>
              <a:spLocks noChangeArrowheads="1"/>
            </p:cNvSpPr>
            <p:nvPr/>
          </p:nvSpPr>
          <p:spPr bwMode="auto">
            <a:xfrm>
              <a:off x="3963" y="2087"/>
              <a:ext cx="69" cy="68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886" name="Oval 30"/>
            <p:cNvSpPr>
              <a:spLocks noChangeArrowheads="1"/>
            </p:cNvSpPr>
            <p:nvPr/>
          </p:nvSpPr>
          <p:spPr bwMode="auto">
            <a:xfrm>
              <a:off x="4158" y="2091"/>
              <a:ext cx="69" cy="68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887" name="Oval 31"/>
            <p:cNvSpPr>
              <a:spLocks noChangeArrowheads="1"/>
            </p:cNvSpPr>
            <p:nvPr/>
          </p:nvSpPr>
          <p:spPr bwMode="auto">
            <a:xfrm>
              <a:off x="4359" y="2087"/>
              <a:ext cx="69" cy="68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888" name="Oval 32"/>
            <p:cNvSpPr>
              <a:spLocks noChangeArrowheads="1"/>
            </p:cNvSpPr>
            <p:nvPr/>
          </p:nvSpPr>
          <p:spPr bwMode="auto">
            <a:xfrm>
              <a:off x="4560" y="2087"/>
              <a:ext cx="69" cy="68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889" name="Oval 33"/>
            <p:cNvSpPr>
              <a:spLocks noChangeArrowheads="1"/>
            </p:cNvSpPr>
            <p:nvPr/>
          </p:nvSpPr>
          <p:spPr bwMode="auto">
            <a:xfrm>
              <a:off x="4746" y="2091"/>
              <a:ext cx="69" cy="68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890" name="Line 34"/>
            <p:cNvSpPr>
              <a:spLocks noChangeShapeType="1"/>
            </p:cNvSpPr>
            <p:nvPr/>
          </p:nvSpPr>
          <p:spPr bwMode="auto">
            <a:xfrm>
              <a:off x="3878" y="1538"/>
              <a:ext cx="16" cy="1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891" name="Line 35"/>
            <p:cNvSpPr>
              <a:spLocks noChangeShapeType="1"/>
            </p:cNvSpPr>
            <p:nvPr/>
          </p:nvSpPr>
          <p:spPr bwMode="auto">
            <a:xfrm flipH="1">
              <a:off x="4183" y="1654"/>
              <a:ext cx="211" cy="2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892" name="Oval 36"/>
            <p:cNvSpPr>
              <a:spLocks noChangeArrowheads="1"/>
            </p:cNvSpPr>
            <p:nvPr/>
          </p:nvSpPr>
          <p:spPr bwMode="auto">
            <a:xfrm>
              <a:off x="4156" y="1856"/>
              <a:ext cx="69" cy="6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893" name="Line 37"/>
            <p:cNvSpPr>
              <a:spLocks noChangeShapeType="1"/>
            </p:cNvSpPr>
            <p:nvPr/>
          </p:nvSpPr>
          <p:spPr bwMode="auto">
            <a:xfrm>
              <a:off x="4389" y="1663"/>
              <a:ext cx="714" cy="2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894" name="Line 38"/>
            <p:cNvSpPr>
              <a:spLocks noChangeShapeType="1"/>
            </p:cNvSpPr>
            <p:nvPr/>
          </p:nvSpPr>
          <p:spPr bwMode="auto">
            <a:xfrm flipH="1">
              <a:off x="3649" y="1655"/>
              <a:ext cx="750" cy="2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895" name="Oval 39"/>
            <p:cNvSpPr>
              <a:spLocks noChangeArrowheads="1"/>
            </p:cNvSpPr>
            <p:nvPr/>
          </p:nvSpPr>
          <p:spPr bwMode="auto">
            <a:xfrm>
              <a:off x="3620" y="1853"/>
              <a:ext cx="69" cy="67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896" name="Oval 40"/>
            <p:cNvSpPr>
              <a:spLocks noChangeArrowheads="1"/>
            </p:cNvSpPr>
            <p:nvPr/>
          </p:nvSpPr>
          <p:spPr bwMode="auto">
            <a:xfrm>
              <a:off x="5068" y="1857"/>
              <a:ext cx="69" cy="68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897" name="Line 41"/>
            <p:cNvSpPr>
              <a:spLocks noChangeShapeType="1"/>
            </p:cNvSpPr>
            <p:nvPr/>
          </p:nvSpPr>
          <p:spPr bwMode="auto">
            <a:xfrm>
              <a:off x="3466" y="1538"/>
              <a:ext cx="6" cy="1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898" name="Line 42"/>
            <p:cNvSpPr>
              <a:spLocks noChangeShapeType="1"/>
            </p:cNvSpPr>
            <p:nvPr/>
          </p:nvSpPr>
          <p:spPr bwMode="auto">
            <a:xfrm>
              <a:off x="5301" y="1538"/>
              <a:ext cx="1" cy="1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899" name="Line 43"/>
            <p:cNvSpPr>
              <a:spLocks noChangeShapeType="1"/>
            </p:cNvSpPr>
            <p:nvPr/>
          </p:nvSpPr>
          <p:spPr bwMode="auto">
            <a:xfrm>
              <a:off x="4389" y="1664"/>
              <a:ext cx="302" cy="2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1900" name="Oval 44"/>
            <p:cNvSpPr>
              <a:spLocks noChangeArrowheads="1"/>
            </p:cNvSpPr>
            <p:nvPr/>
          </p:nvSpPr>
          <p:spPr bwMode="auto">
            <a:xfrm>
              <a:off x="4361" y="1624"/>
              <a:ext cx="69" cy="68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901" name="Oval 45"/>
            <p:cNvSpPr>
              <a:spLocks noChangeArrowheads="1"/>
            </p:cNvSpPr>
            <p:nvPr/>
          </p:nvSpPr>
          <p:spPr bwMode="auto">
            <a:xfrm>
              <a:off x="4653" y="1854"/>
              <a:ext cx="69" cy="6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902" name="Text Box 46"/>
            <p:cNvSpPr txBox="1">
              <a:spLocks noChangeArrowheads="1"/>
            </p:cNvSpPr>
            <p:nvPr/>
          </p:nvSpPr>
          <p:spPr bwMode="auto">
            <a:xfrm>
              <a:off x="4677" y="1774"/>
              <a:ext cx="2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7463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27013" indent="-227013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1600" i="1"/>
                <a:t>v’’</a:t>
              </a:r>
            </a:p>
          </p:txBody>
        </p:sp>
        <p:sp>
          <p:nvSpPr>
            <p:cNvPr id="761903" name="Text Box 47"/>
            <p:cNvSpPr txBox="1">
              <a:spLocks noChangeArrowheads="1"/>
            </p:cNvSpPr>
            <p:nvPr/>
          </p:nvSpPr>
          <p:spPr bwMode="auto">
            <a:xfrm>
              <a:off x="4059" y="1703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7463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27013" indent="-227013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1600" i="1"/>
                <a:t>v’</a:t>
              </a:r>
            </a:p>
          </p:txBody>
        </p:sp>
      </p:grpSp>
      <p:graphicFrame>
        <p:nvGraphicFramePr>
          <p:cNvPr id="761904" name="Object 48"/>
          <p:cNvGraphicFramePr>
            <a:graphicFrameLocks noChangeAspect="1"/>
          </p:cNvGraphicFramePr>
          <p:nvPr/>
        </p:nvGraphicFramePr>
        <p:xfrm>
          <a:off x="2322513" y="4138613"/>
          <a:ext cx="161131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68" name="Equation" r:id="rId4" imgW="723600" imgH="190440" progId="Equation.3">
                  <p:embed/>
                </p:oleObj>
              </mc:Choice>
              <mc:Fallback>
                <p:oleObj name="Equation" r:id="rId4" imgW="723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4138613"/>
                        <a:ext cx="161131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905" name="Object 49"/>
          <p:cNvGraphicFramePr>
            <a:graphicFrameLocks noChangeAspect="1"/>
          </p:cNvGraphicFramePr>
          <p:nvPr/>
        </p:nvGraphicFramePr>
        <p:xfrm>
          <a:off x="1425575" y="5759450"/>
          <a:ext cx="30241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69" name="Equation" r:id="rId6" imgW="1358640" imgH="190440" progId="Equation.3">
                  <p:embed/>
                </p:oleObj>
              </mc:Choice>
              <mc:Fallback>
                <p:oleObj name="Equation" r:id="rId6" imgW="13586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5759450"/>
                        <a:ext cx="30241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4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5EE3-80AC-4B0D-974E-1160BED8BD4C}" type="slidenum">
              <a:rPr lang="en-US"/>
              <a:pPr/>
              <a:t>38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Base Tree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8013" cy="49530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i="1">
                <a:solidFill>
                  <a:schemeClr val="accent2"/>
                </a:solidFill>
              </a:rPr>
              <a:t>O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) amortized split cost</a:t>
            </a:r>
            <a:r>
              <a:rPr lang="en-US"/>
              <a:t>:</a:t>
            </a:r>
          </a:p>
          <a:p>
            <a:pPr lvl="1"/>
            <a:r>
              <a:rPr lang="en-US"/>
              <a:t>Cost: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w</a:t>
            </a:r>
            <a:r>
              <a:rPr lang="en-US"/>
              <a:t>(</a:t>
            </a:r>
            <a:r>
              <a:rPr lang="en-US" i="1"/>
              <a:t>v</a:t>
            </a:r>
            <a:r>
              <a:rPr lang="en-US"/>
              <a:t>))</a:t>
            </a:r>
          </a:p>
          <a:p>
            <a:pPr lvl="1"/>
            <a:r>
              <a:rPr lang="en-US">
                <a:sym typeface="Symbol" pitchFamily="18" charset="2"/>
              </a:rPr>
              <a:t>Weight balanced base tree:               inserts below </a:t>
            </a:r>
            <a:r>
              <a:rPr lang="en-US" i="1">
                <a:sym typeface="Symbol" pitchFamily="18" charset="2"/>
              </a:rPr>
              <a:t>v </a:t>
            </a:r>
            <a:r>
              <a:rPr lang="en-US">
                <a:sym typeface="Symbol" pitchFamily="18" charset="2"/>
              </a:rPr>
              <a:t>between splits</a:t>
            </a:r>
            <a:endParaRPr lang="en-US"/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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External Priority Search Tree</a:t>
            </a:r>
          </a:p>
          <a:p>
            <a:pPr lvl="1"/>
            <a:r>
              <a:rPr lang="en-US"/>
              <a:t>Space: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N/B</a:t>
            </a:r>
            <a:r>
              <a:rPr lang="en-US"/>
              <a:t>)</a:t>
            </a:r>
          </a:p>
          <a:p>
            <a:pPr lvl="1"/>
            <a:r>
              <a:rPr lang="en-US"/>
              <a:t>Query: </a:t>
            </a:r>
          </a:p>
          <a:p>
            <a:pPr lvl="1"/>
            <a:r>
              <a:rPr lang="en-US"/>
              <a:t>Updates:                   I/Os amortized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/>
              <a:t>Amortization can be removed from update bound in several ways</a:t>
            </a:r>
          </a:p>
          <a:p>
            <a:pPr lvl="1"/>
            <a:r>
              <a:rPr lang="en-US"/>
              <a:t>Utilizing lazy rebuilding</a:t>
            </a:r>
          </a:p>
        </p:txBody>
      </p:sp>
      <p:graphicFrame>
        <p:nvGraphicFramePr>
          <p:cNvPr id="763908" name="Object 4"/>
          <p:cNvGraphicFramePr>
            <a:graphicFrameLocks noChangeAspect="1"/>
          </p:cNvGraphicFramePr>
          <p:nvPr/>
        </p:nvGraphicFramePr>
        <p:xfrm>
          <a:off x="4230688" y="2120900"/>
          <a:ext cx="10461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01" name="Equation" r:id="rId3" imgW="469800" imgH="190440" progId="Equation.3">
                  <p:embed/>
                </p:oleObj>
              </mc:Choice>
              <mc:Fallback>
                <p:oleObj name="Equation" r:id="rId3" imgW="469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2120900"/>
                        <a:ext cx="10461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3909" name="Object 5"/>
          <p:cNvGraphicFramePr>
            <a:graphicFrameLocks noChangeAspect="1"/>
          </p:cNvGraphicFramePr>
          <p:nvPr/>
        </p:nvGraphicFramePr>
        <p:xfrm>
          <a:off x="2205038" y="4041775"/>
          <a:ext cx="13287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02" name="Equation" r:id="rId5" imgW="596880" imgH="228600" progId="Equation.3">
                  <p:embed/>
                </p:oleObj>
              </mc:Choice>
              <mc:Fallback>
                <p:oleObj name="Equation" r:id="rId5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4041775"/>
                        <a:ext cx="13287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3910" name="Object 6"/>
          <p:cNvGraphicFramePr>
            <a:graphicFrameLocks noChangeAspect="1"/>
          </p:cNvGraphicFramePr>
          <p:nvPr/>
        </p:nvGraphicFramePr>
        <p:xfrm>
          <a:off x="1963738" y="3662363"/>
          <a:ext cx="18653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03" name="Equation" r:id="rId7" imgW="838080" imgH="228600" progId="Equation.3">
                  <p:embed/>
                </p:oleObj>
              </mc:Choice>
              <mc:Fallback>
                <p:oleObj name="Equation" r:id="rId7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662363"/>
                        <a:ext cx="186531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3911" name="Group 7"/>
          <p:cNvGrpSpPr>
            <a:grpSpLocks/>
          </p:cNvGrpSpPr>
          <p:nvPr/>
        </p:nvGrpSpPr>
        <p:grpSpPr bwMode="auto">
          <a:xfrm>
            <a:off x="5635625" y="2638425"/>
            <a:ext cx="2914650" cy="1944688"/>
            <a:chOff x="3466" y="1538"/>
            <a:chExt cx="1836" cy="1225"/>
          </a:xfrm>
        </p:grpSpPr>
        <p:sp>
          <p:nvSpPr>
            <p:cNvPr id="763912" name="Oval 8"/>
            <p:cNvSpPr>
              <a:spLocks noChangeArrowheads="1"/>
            </p:cNvSpPr>
            <p:nvPr/>
          </p:nvSpPr>
          <p:spPr bwMode="auto">
            <a:xfrm>
              <a:off x="4124" y="2577"/>
              <a:ext cx="43" cy="43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3" name="Oval 9"/>
            <p:cNvSpPr>
              <a:spLocks noChangeArrowheads="1"/>
            </p:cNvSpPr>
            <p:nvPr/>
          </p:nvSpPr>
          <p:spPr bwMode="auto">
            <a:xfrm>
              <a:off x="4361" y="2436"/>
              <a:ext cx="43" cy="43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4" name="Oval 10"/>
            <p:cNvSpPr>
              <a:spLocks noChangeArrowheads="1"/>
            </p:cNvSpPr>
            <p:nvPr/>
          </p:nvSpPr>
          <p:spPr bwMode="auto">
            <a:xfrm>
              <a:off x="4294" y="2643"/>
              <a:ext cx="43" cy="43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3915" name="Group 11"/>
            <p:cNvGrpSpPr>
              <a:grpSpLocks/>
            </p:cNvGrpSpPr>
            <p:nvPr/>
          </p:nvGrpSpPr>
          <p:grpSpPr bwMode="auto">
            <a:xfrm>
              <a:off x="4593" y="2466"/>
              <a:ext cx="215" cy="141"/>
              <a:chOff x="3170" y="2799"/>
              <a:chExt cx="220" cy="135"/>
            </a:xfrm>
          </p:grpSpPr>
          <p:sp>
            <p:nvSpPr>
              <p:cNvPr id="763916" name="Oval 12"/>
              <p:cNvSpPr>
                <a:spLocks noChangeArrowheads="1"/>
              </p:cNvSpPr>
              <p:nvPr/>
            </p:nvSpPr>
            <p:spPr bwMode="auto">
              <a:xfrm>
                <a:off x="3170" y="2800"/>
                <a:ext cx="44" cy="41"/>
              </a:xfrm>
              <a:prstGeom prst="ellipse">
                <a:avLst/>
              </a:prstGeom>
              <a:solidFill>
                <a:srgbClr val="FF0000"/>
              </a:solidFill>
              <a:ln w="63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3917" name="Oval 13"/>
              <p:cNvSpPr>
                <a:spLocks noChangeArrowheads="1"/>
              </p:cNvSpPr>
              <p:nvPr/>
            </p:nvSpPr>
            <p:spPr bwMode="auto">
              <a:xfrm>
                <a:off x="3258" y="2843"/>
                <a:ext cx="44" cy="41"/>
              </a:xfrm>
              <a:prstGeom prst="ellipse">
                <a:avLst/>
              </a:prstGeom>
              <a:solidFill>
                <a:srgbClr val="FF0000"/>
              </a:solidFill>
              <a:ln w="63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3918" name="Oval 14"/>
              <p:cNvSpPr>
                <a:spLocks noChangeArrowheads="1"/>
              </p:cNvSpPr>
              <p:nvPr/>
            </p:nvSpPr>
            <p:spPr bwMode="auto">
              <a:xfrm>
                <a:off x="3346" y="2799"/>
                <a:ext cx="44" cy="41"/>
              </a:xfrm>
              <a:prstGeom prst="ellipse">
                <a:avLst/>
              </a:prstGeom>
              <a:solidFill>
                <a:srgbClr val="FF0000"/>
              </a:solidFill>
              <a:ln w="63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3919" name="Oval 15"/>
              <p:cNvSpPr>
                <a:spLocks noChangeArrowheads="1"/>
              </p:cNvSpPr>
              <p:nvPr/>
            </p:nvSpPr>
            <p:spPr bwMode="auto">
              <a:xfrm>
                <a:off x="3176" y="2893"/>
                <a:ext cx="44" cy="41"/>
              </a:xfrm>
              <a:prstGeom prst="ellipse">
                <a:avLst/>
              </a:prstGeom>
              <a:solidFill>
                <a:srgbClr val="FF0000"/>
              </a:solidFill>
              <a:ln w="63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3920" name="Oval 16"/>
            <p:cNvSpPr>
              <a:spLocks noChangeArrowheads="1"/>
            </p:cNvSpPr>
            <p:nvPr/>
          </p:nvSpPr>
          <p:spPr bwMode="auto">
            <a:xfrm>
              <a:off x="4684" y="2392"/>
              <a:ext cx="43" cy="43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21" name="Oval 17"/>
            <p:cNvSpPr>
              <a:spLocks noChangeArrowheads="1"/>
            </p:cNvSpPr>
            <p:nvPr/>
          </p:nvSpPr>
          <p:spPr bwMode="auto">
            <a:xfrm>
              <a:off x="4265" y="2513"/>
              <a:ext cx="43" cy="44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22" name="Oval 18"/>
            <p:cNvSpPr>
              <a:spLocks noChangeArrowheads="1"/>
            </p:cNvSpPr>
            <p:nvPr/>
          </p:nvSpPr>
          <p:spPr bwMode="auto">
            <a:xfrm>
              <a:off x="4139" y="2432"/>
              <a:ext cx="43" cy="43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23" name="Oval 19"/>
            <p:cNvSpPr>
              <a:spLocks noChangeArrowheads="1"/>
            </p:cNvSpPr>
            <p:nvPr/>
          </p:nvSpPr>
          <p:spPr bwMode="auto">
            <a:xfrm>
              <a:off x="4788" y="2574"/>
              <a:ext cx="43" cy="43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24" name="Oval 20"/>
            <p:cNvSpPr>
              <a:spLocks noChangeArrowheads="1"/>
            </p:cNvSpPr>
            <p:nvPr/>
          </p:nvSpPr>
          <p:spPr bwMode="auto">
            <a:xfrm>
              <a:off x="4794" y="2393"/>
              <a:ext cx="43" cy="42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25" name="Oval 21"/>
            <p:cNvSpPr>
              <a:spLocks noChangeArrowheads="1"/>
            </p:cNvSpPr>
            <p:nvPr/>
          </p:nvSpPr>
          <p:spPr bwMode="auto">
            <a:xfrm>
              <a:off x="4676" y="2604"/>
              <a:ext cx="43" cy="43"/>
            </a:xfrm>
            <a:prstGeom prst="ellipse">
              <a:avLst/>
            </a:prstGeom>
            <a:solidFill>
              <a:srgbClr val="FF0000"/>
            </a:solidFill>
            <a:ln w="63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26" name="Line 22"/>
            <p:cNvSpPr>
              <a:spLocks noChangeShapeType="1"/>
            </p:cNvSpPr>
            <p:nvPr/>
          </p:nvSpPr>
          <p:spPr bwMode="auto">
            <a:xfrm>
              <a:off x="4490" y="1559"/>
              <a:ext cx="1" cy="12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27" name="Line 23"/>
            <p:cNvSpPr>
              <a:spLocks noChangeShapeType="1"/>
            </p:cNvSpPr>
            <p:nvPr/>
          </p:nvSpPr>
          <p:spPr bwMode="auto">
            <a:xfrm flipH="1">
              <a:off x="3994" y="1883"/>
              <a:ext cx="200" cy="2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28" name="Line 24"/>
            <p:cNvSpPr>
              <a:spLocks noChangeShapeType="1"/>
            </p:cNvSpPr>
            <p:nvPr/>
          </p:nvSpPr>
          <p:spPr bwMode="auto">
            <a:xfrm>
              <a:off x="4688" y="1885"/>
              <a:ext cx="108" cy="2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29" name="Line 25"/>
            <p:cNvSpPr>
              <a:spLocks noChangeShapeType="1"/>
            </p:cNvSpPr>
            <p:nvPr/>
          </p:nvSpPr>
          <p:spPr bwMode="auto">
            <a:xfrm>
              <a:off x="4187" y="1888"/>
              <a:ext cx="208" cy="2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30" name="Line 26"/>
            <p:cNvSpPr>
              <a:spLocks noChangeShapeType="1"/>
            </p:cNvSpPr>
            <p:nvPr/>
          </p:nvSpPr>
          <p:spPr bwMode="auto">
            <a:xfrm flipH="1">
              <a:off x="4595" y="1883"/>
              <a:ext cx="88" cy="2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31" name="Line 27"/>
            <p:cNvSpPr>
              <a:spLocks noChangeShapeType="1"/>
            </p:cNvSpPr>
            <p:nvPr/>
          </p:nvSpPr>
          <p:spPr bwMode="auto">
            <a:xfrm>
              <a:off x="4190" y="1892"/>
              <a:ext cx="1" cy="2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32" name="Line 28"/>
            <p:cNvSpPr>
              <a:spLocks noChangeShapeType="1"/>
            </p:cNvSpPr>
            <p:nvPr/>
          </p:nvSpPr>
          <p:spPr bwMode="auto">
            <a:xfrm>
              <a:off x="4289" y="1787"/>
              <a:ext cx="1" cy="5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33" name="Line 29"/>
            <p:cNvSpPr>
              <a:spLocks noChangeShapeType="1"/>
            </p:cNvSpPr>
            <p:nvPr/>
          </p:nvSpPr>
          <p:spPr bwMode="auto">
            <a:xfrm>
              <a:off x="4088" y="1788"/>
              <a:ext cx="1" cy="5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34" name="Line 30"/>
            <p:cNvSpPr>
              <a:spLocks noChangeShapeType="1"/>
            </p:cNvSpPr>
            <p:nvPr/>
          </p:nvSpPr>
          <p:spPr bwMode="auto">
            <a:xfrm>
              <a:off x="4688" y="1959"/>
              <a:ext cx="1" cy="3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35" name="Line 31"/>
            <p:cNvSpPr>
              <a:spLocks noChangeShapeType="1"/>
            </p:cNvSpPr>
            <p:nvPr/>
          </p:nvSpPr>
          <p:spPr bwMode="auto">
            <a:xfrm>
              <a:off x="4895" y="1539"/>
              <a:ext cx="5" cy="12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36" name="Oval 32"/>
            <p:cNvSpPr>
              <a:spLocks noChangeArrowheads="1"/>
            </p:cNvSpPr>
            <p:nvPr/>
          </p:nvSpPr>
          <p:spPr bwMode="auto">
            <a:xfrm>
              <a:off x="3963" y="2087"/>
              <a:ext cx="69" cy="68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937" name="Oval 33"/>
            <p:cNvSpPr>
              <a:spLocks noChangeArrowheads="1"/>
            </p:cNvSpPr>
            <p:nvPr/>
          </p:nvSpPr>
          <p:spPr bwMode="auto">
            <a:xfrm>
              <a:off x="4158" y="2091"/>
              <a:ext cx="69" cy="68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938" name="Oval 34"/>
            <p:cNvSpPr>
              <a:spLocks noChangeArrowheads="1"/>
            </p:cNvSpPr>
            <p:nvPr/>
          </p:nvSpPr>
          <p:spPr bwMode="auto">
            <a:xfrm>
              <a:off x="4359" y="2087"/>
              <a:ext cx="69" cy="68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939" name="Oval 35"/>
            <p:cNvSpPr>
              <a:spLocks noChangeArrowheads="1"/>
            </p:cNvSpPr>
            <p:nvPr/>
          </p:nvSpPr>
          <p:spPr bwMode="auto">
            <a:xfrm>
              <a:off x="4560" y="2087"/>
              <a:ext cx="69" cy="68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940" name="Oval 36"/>
            <p:cNvSpPr>
              <a:spLocks noChangeArrowheads="1"/>
            </p:cNvSpPr>
            <p:nvPr/>
          </p:nvSpPr>
          <p:spPr bwMode="auto">
            <a:xfrm>
              <a:off x="4746" y="2091"/>
              <a:ext cx="69" cy="68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941" name="Line 37"/>
            <p:cNvSpPr>
              <a:spLocks noChangeShapeType="1"/>
            </p:cNvSpPr>
            <p:nvPr/>
          </p:nvSpPr>
          <p:spPr bwMode="auto">
            <a:xfrm>
              <a:off x="3878" y="1538"/>
              <a:ext cx="16" cy="1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42" name="Line 38"/>
            <p:cNvSpPr>
              <a:spLocks noChangeShapeType="1"/>
            </p:cNvSpPr>
            <p:nvPr/>
          </p:nvSpPr>
          <p:spPr bwMode="auto">
            <a:xfrm flipH="1">
              <a:off x="4183" y="1654"/>
              <a:ext cx="211" cy="2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43" name="Oval 39"/>
            <p:cNvSpPr>
              <a:spLocks noChangeArrowheads="1"/>
            </p:cNvSpPr>
            <p:nvPr/>
          </p:nvSpPr>
          <p:spPr bwMode="auto">
            <a:xfrm>
              <a:off x="4156" y="1856"/>
              <a:ext cx="69" cy="6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944" name="Line 40"/>
            <p:cNvSpPr>
              <a:spLocks noChangeShapeType="1"/>
            </p:cNvSpPr>
            <p:nvPr/>
          </p:nvSpPr>
          <p:spPr bwMode="auto">
            <a:xfrm>
              <a:off x="4389" y="1663"/>
              <a:ext cx="714" cy="2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45" name="Line 41"/>
            <p:cNvSpPr>
              <a:spLocks noChangeShapeType="1"/>
            </p:cNvSpPr>
            <p:nvPr/>
          </p:nvSpPr>
          <p:spPr bwMode="auto">
            <a:xfrm flipH="1">
              <a:off x="3649" y="1655"/>
              <a:ext cx="750" cy="2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46" name="Oval 42"/>
            <p:cNvSpPr>
              <a:spLocks noChangeArrowheads="1"/>
            </p:cNvSpPr>
            <p:nvPr/>
          </p:nvSpPr>
          <p:spPr bwMode="auto">
            <a:xfrm>
              <a:off x="3620" y="1853"/>
              <a:ext cx="69" cy="67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947" name="Oval 43"/>
            <p:cNvSpPr>
              <a:spLocks noChangeArrowheads="1"/>
            </p:cNvSpPr>
            <p:nvPr/>
          </p:nvSpPr>
          <p:spPr bwMode="auto">
            <a:xfrm>
              <a:off x="5068" y="1857"/>
              <a:ext cx="69" cy="68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948" name="Line 44"/>
            <p:cNvSpPr>
              <a:spLocks noChangeShapeType="1"/>
            </p:cNvSpPr>
            <p:nvPr/>
          </p:nvSpPr>
          <p:spPr bwMode="auto">
            <a:xfrm>
              <a:off x="3466" y="1538"/>
              <a:ext cx="6" cy="1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49" name="Line 45"/>
            <p:cNvSpPr>
              <a:spLocks noChangeShapeType="1"/>
            </p:cNvSpPr>
            <p:nvPr/>
          </p:nvSpPr>
          <p:spPr bwMode="auto">
            <a:xfrm>
              <a:off x="5301" y="1538"/>
              <a:ext cx="1" cy="1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50" name="Line 46"/>
            <p:cNvSpPr>
              <a:spLocks noChangeShapeType="1"/>
            </p:cNvSpPr>
            <p:nvPr/>
          </p:nvSpPr>
          <p:spPr bwMode="auto">
            <a:xfrm>
              <a:off x="4389" y="1664"/>
              <a:ext cx="302" cy="2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51" name="Oval 47"/>
            <p:cNvSpPr>
              <a:spLocks noChangeArrowheads="1"/>
            </p:cNvSpPr>
            <p:nvPr/>
          </p:nvSpPr>
          <p:spPr bwMode="auto">
            <a:xfrm>
              <a:off x="4361" y="1624"/>
              <a:ext cx="69" cy="68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952" name="Oval 48"/>
            <p:cNvSpPr>
              <a:spLocks noChangeArrowheads="1"/>
            </p:cNvSpPr>
            <p:nvPr/>
          </p:nvSpPr>
          <p:spPr bwMode="auto">
            <a:xfrm>
              <a:off x="4653" y="1854"/>
              <a:ext cx="69" cy="6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953" name="Text Box 49"/>
            <p:cNvSpPr txBox="1">
              <a:spLocks noChangeArrowheads="1"/>
            </p:cNvSpPr>
            <p:nvPr/>
          </p:nvSpPr>
          <p:spPr bwMode="auto">
            <a:xfrm>
              <a:off x="4677" y="1774"/>
              <a:ext cx="2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7463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27013" indent="-227013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1600" i="1"/>
                <a:t>v’’</a:t>
              </a:r>
            </a:p>
          </p:txBody>
        </p:sp>
        <p:sp>
          <p:nvSpPr>
            <p:cNvPr id="763954" name="Text Box 50"/>
            <p:cNvSpPr txBox="1">
              <a:spLocks noChangeArrowheads="1"/>
            </p:cNvSpPr>
            <p:nvPr/>
          </p:nvSpPr>
          <p:spPr bwMode="auto">
            <a:xfrm>
              <a:off x="4059" y="1703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7463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27013" indent="-227013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1600" i="1"/>
                <a:t>v’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786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0F3D-1C04-4EF9-86C1-D1234FCDB4E2}" type="slidenum">
              <a:rPr lang="en-US"/>
              <a:pPr/>
              <a:t>39</a:t>
            </a:fld>
            <a:endParaRPr lang="en-US"/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Summary/Conclusion: Priority Search Tree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have now discussed structures for </a:t>
            </a:r>
            <a:r>
              <a:rPr lang="en-US">
                <a:solidFill>
                  <a:schemeClr val="accent2"/>
                </a:solidFill>
              </a:rPr>
              <a:t>special cases</a:t>
            </a:r>
            <a:r>
              <a:rPr lang="en-US"/>
              <a:t> of two-dimensional range searching</a:t>
            </a:r>
          </a:p>
          <a:p>
            <a:pPr lvl="1"/>
            <a:r>
              <a:rPr lang="en-US"/>
              <a:t>Space: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N/B</a:t>
            </a:r>
            <a:r>
              <a:rPr lang="en-US"/>
              <a:t>)</a:t>
            </a:r>
          </a:p>
          <a:p>
            <a:pPr lvl="1"/>
            <a:r>
              <a:rPr lang="en-US"/>
              <a:t>Query: </a:t>
            </a:r>
          </a:p>
          <a:p>
            <a:pPr lvl="1"/>
            <a:r>
              <a:rPr lang="en-US"/>
              <a:t>Updates:</a:t>
            </a:r>
          </a:p>
          <a:p>
            <a:endParaRPr lang="en-US"/>
          </a:p>
          <a:p>
            <a:r>
              <a:rPr lang="en-US"/>
              <a:t>Cannot be obtained for general (4-sided) </a:t>
            </a:r>
            <a:r>
              <a:rPr lang="en-US" i="1">
                <a:solidFill>
                  <a:schemeClr val="accent2"/>
                </a:solidFill>
              </a:rPr>
              <a:t>2d</a:t>
            </a:r>
            <a:r>
              <a:rPr lang="en-US">
                <a:solidFill>
                  <a:schemeClr val="accent2"/>
                </a:solidFill>
              </a:rPr>
              <a:t> range searching</a:t>
            </a:r>
            <a:r>
              <a:rPr lang="en-US"/>
              <a:t>:</a:t>
            </a:r>
          </a:p>
          <a:p>
            <a:pPr lvl="1"/>
            <a:r>
              <a:rPr lang="en-US"/>
              <a:t>                   query requires                          space</a:t>
            </a:r>
          </a:p>
          <a:p>
            <a:pPr lvl="1"/>
            <a:r>
              <a:rPr lang="en-US"/>
              <a:t>          space requires               query</a:t>
            </a:r>
          </a:p>
        </p:txBody>
      </p:sp>
      <p:sp>
        <p:nvSpPr>
          <p:cNvPr id="764932" name="Rectangle 4"/>
          <p:cNvSpPr>
            <a:spLocks noChangeArrowheads="1"/>
          </p:cNvSpPr>
          <p:nvPr/>
        </p:nvSpPr>
        <p:spPr bwMode="auto">
          <a:xfrm>
            <a:off x="7162800" y="1874838"/>
            <a:ext cx="590550" cy="7239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33" name="Line 5"/>
          <p:cNvSpPr>
            <a:spLocks noChangeShapeType="1"/>
          </p:cNvSpPr>
          <p:nvPr/>
        </p:nvSpPr>
        <p:spPr bwMode="auto">
          <a:xfrm>
            <a:off x="6802438" y="1835150"/>
            <a:ext cx="0" cy="130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934" name="Freeform 6"/>
          <p:cNvSpPr>
            <a:spLocks/>
          </p:cNvSpPr>
          <p:nvPr/>
        </p:nvSpPr>
        <p:spPr bwMode="auto">
          <a:xfrm>
            <a:off x="6781800" y="1835150"/>
            <a:ext cx="38100" cy="60325"/>
          </a:xfrm>
          <a:custGeom>
            <a:avLst/>
            <a:gdLst>
              <a:gd name="T0" fmla="*/ 16 w 32"/>
              <a:gd name="T1" fmla="*/ 0 h 41"/>
              <a:gd name="T2" fmla="*/ 16 w 32"/>
              <a:gd name="T3" fmla="*/ 0 h 41"/>
              <a:gd name="T4" fmla="*/ 32 w 32"/>
              <a:gd name="T5" fmla="*/ 41 h 41"/>
              <a:gd name="T6" fmla="*/ 0 w 32"/>
              <a:gd name="T7" fmla="*/ 41 h 41"/>
              <a:gd name="T8" fmla="*/ 10 w 32"/>
              <a:gd name="T9" fmla="*/ 0 h 41"/>
              <a:gd name="T10" fmla="*/ 16 w 32"/>
              <a:gd name="T1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41">
                <a:moveTo>
                  <a:pt x="16" y="0"/>
                </a:moveTo>
                <a:lnTo>
                  <a:pt x="16" y="0"/>
                </a:lnTo>
                <a:lnTo>
                  <a:pt x="32" y="41"/>
                </a:lnTo>
                <a:lnTo>
                  <a:pt x="0" y="41"/>
                </a:lnTo>
                <a:lnTo>
                  <a:pt x="10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35" name="Freeform 7"/>
          <p:cNvSpPr>
            <a:spLocks/>
          </p:cNvSpPr>
          <p:nvPr/>
        </p:nvSpPr>
        <p:spPr bwMode="auto">
          <a:xfrm>
            <a:off x="7024688" y="2028825"/>
            <a:ext cx="12700" cy="14288"/>
          </a:xfrm>
          <a:custGeom>
            <a:avLst/>
            <a:gdLst>
              <a:gd name="T0" fmla="*/ 5 w 10"/>
              <a:gd name="T1" fmla="*/ 9 h 9"/>
              <a:gd name="T2" fmla="*/ 10 w 10"/>
              <a:gd name="T3" fmla="*/ 5 h 9"/>
              <a:gd name="T4" fmla="*/ 5 w 10"/>
              <a:gd name="T5" fmla="*/ 0 h 9"/>
              <a:gd name="T6" fmla="*/ 0 w 10"/>
              <a:gd name="T7" fmla="*/ 5 h 9"/>
              <a:gd name="T8" fmla="*/ 5 w 10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9">
                <a:moveTo>
                  <a:pt x="5" y="9"/>
                </a:moveTo>
                <a:lnTo>
                  <a:pt x="10" y="5"/>
                </a:lnTo>
                <a:lnTo>
                  <a:pt x="5" y="0"/>
                </a:lnTo>
                <a:lnTo>
                  <a:pt x="0" y="5"/>
                </a:ln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36" name="Freeform 8"/>
          <p:cNvSpPr>
            <a:spLocks/>
          </p:cNvSpPr>
          <p:nvPr/>
        </p:nvSpPr>
        <p:spPr bwMode="auto">
          <a:xfrm>
            <a:off x="7366000" y="2336800"/>
            <a:ext cx="12700" cy="14288"/>
          </a:xfrm>
          <a:custGeom>
            <a:avLst/>
            <a:gdLst>
              <a:gd name="T0" fmla="*/ 6 w 11"/>
              <a:gd name="T1" fmla="*/ 10 h 10"/>
              <a:gd name="T2" fmla="*/ 11 w 11"/>
              <a:gd name="T3" fmla="*/ 5 h 10"/>
              <a:gd name="T4" fmla="*/ 6 w 11"/>
              <a:gd name="T5" fmla="*/ 0 h 10"/>
              <a:gd name="T6" fmla="*/ 0 w 11"/>
              <a:gd name="T7" fmla="*/ 5 h 10"/>
              <a:gd name="T8" fmla="*/ 6 w 11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6" y="10"/>
                </a:moveTo>
                <a:lnTo>
                  <a:pt x="11" y="5"/>
                </a:lnTo>
                <a:lnTo>
                  <a:pt x="6" y="0"/>
                </a:lnTo>
                <a:lnTo>
                  <a:pt x="0" y="5"/>
                </a:lnTo>
                <a:lnTo>
                  <a:pt x="6" y="10"/>
                </a:lnTo>
                <a:close/>
              </a:path>
            </a:pathLst>
          </a:custGeom>
          <a:solidFill>
            <a:srgbClr val="FF0000"/>
          </a:solidFill>
          <a:ln w="12700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37" name="Freeform 9"/>
          <p:cNvSpPr>
            <a:spLocks/>
          </p:cNvSpPr>
          <p:nvPr/>
        </p:nvSpPr>
        <p:spPr bwMode="auto">
          <a:xfrm>
            <a:off x="7366000" y="2417763"/>
            <a:ext cx="12700" cy="14287"/>
          </a:xfrm>
          <a:custGeom>
            <a:avLst/>
            <a:gdLst>
              <a:gd name="T0" fmla="*/ 6 w 11"/>
              <a:gd name="T1" fmla="*/ 10 h 10"/>
              <a:gd name="T2" fmla="*/ 11 w 11"/>
              <a:gd name="T3" fmla="*/ 5 h 10"/>
              <a:gd name="T4" fmla="*/ 6 w 11"/>
              <a:gd name="T5" fmla="*/ 0 h 10"/>
              <a:gd name="T6" fmla="*/ 0 w 11"/>
              <a:gd name="T7" fmla="*/ 5 h 10"/>
              <a:gd name="T8" fmla="*/ 6 w 11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6" y="10"/>
                </a:moveTo>
                <a:lnTo>
                  <a:pt x="11" y="5"/>
                </a:lnTo>
                <a:lnTo>
                  <a:pt x="6" y="0"/>
                </a:lnTo>
                <a:lnTo>
                  <a:pt x="0" y="5"/>
                </a:lnTo>
                <a:lnTo>
                  <a:pt x="6" y="10"/>
                </a:lnTo>
                <a:close/>
              </a:path>
            </a:pathLst>
          </a:custGeom>
          <a:solidFill>
            <a:srgbClr val="FF0000"/>
          </a:solidFill>
          <a:ln w="12700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38" name="Freeform 10"/>
          <p:cNvSpPr>
            <a:spLocks/>
          </p:cNvSpPr>
          <p:nvPr/>
        </p:nvSpPr>
        <p:spPr bwMode="auto">
          <a:xfrm>
            <a:off x="6997700" y="2417763"/>
            <a:ext cx="14288" cy="14287"/>
          </a:xfrm>
          <a:custGeom>
            <a:avLst/>
            <a:gdLst>
              <a:gd name="T0" fmla="*/ 5 w 11"/>
              <a:gd name="T1" fmla="*/ 10 h 10"/>
              <a:gd name="T2" fmla="*/ 11 w 11"/>
              <a:gd name="T3" fmla="*/ 5 h 10"/>
              <a:gd name="T4" fmla="*/ 5 w 11"/>
              <a:gd name="T5" fmla="*/ 0 h 10"/>
              <a:gd name="T6" fmla="*/ 0 w 11"/>
              <a:gd name="T7" fmla="*/ 5 h 10"/>
              <a:gd name="T8" fmla="*/ 5 w 11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5" y="10"/>
                </a:moveTo>
                <a:lnTo>
                  <a:pt x="11" y="5"/>
                </a:lnTo>
                <a:lnTo>
                  <a:pt x="5" y="0"/>
                </a:lnTo>
                <a:lnTo>
                  <a:pt x="0" y="5"/>
                </a:lnTo>
                <a:lnTo>
                  <a:pt x="5" y="1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39" name="Freeform 11"/>
          <p:cNvSpPr>
            <a:spLocks/>
          </p:cNvSpPr>
          <p:nvPr/>
        </p:nvSpPr>
        <p:spPr bwMode="auto">
          <a:xfrm>
            <a:off x="7918450" y="2417763"/>
            <a:ext cx="12700" cy="14287"/>
          </a:xfrm>
          <a:custGeom>
            <a:avLst/>
            <a:gdLst>
              <a:gd name="T0" fmla="*/ 6 w 11"/>
              <a:gd name="T1" fmla="*/ 10 h 10"/>
              <a:gd name="T2" fmla="*/ 11 w 11"/>
              <a:gd name="T3" fmla="*/ 5 h 10"/>
              <a:gd name="T4" fmla="*/ 6 w 11"/>
              <a:gd name="T5" fmla="*/ 0 h 10"/>
              <a:gd name="T6" fmla="*/ 0 w 11"/>
              <a:gd name="T7" fmla="*/ 5 h 10"/>
              <a:gd name="T8" fmla="*/ 6 w 11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6" y="10"/>
                </a:moveTo>
                <a:lnTo>
                  <a:pt x="11" y="5"/>
                </a:lnTo>
                <a:lnTo>
                  <a:pt x="6" y="0"/>
                </a:lnTo>
                <a:lnTo>
                  <a:pt x="0" y="5"/>
                </a:lnTo>
                <a:lnTo>
                  <a:pt x="6" y="1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40" name="Freeform 12"/>
          <p:cNvSpPr>
            <a:spLocks/>
          </p:cNvSpPr>
          <p:nvPr/>
        </p:nvSpPr>
        <p:spPr bwMode="auto">
          <a:xfrm>
            <a:off x="7918450" y="2833688"/>
            <a:ext cx="12700" cy="12700"/>
          </a:xfrm>
          <a:custGeom>
            <a:avLst/>
            <a:gdLst>
              <a:gd name="T0" fmla="*/ 6 w 11"/>
              <a:gd name="T1" fmla="*/ 9 h 9"/>
              <a:gd name="T2" fmla="*/ 11 w 11"/>
              <a:gd name="T3" fmla="*/ 5 h 9"/>
              <a:gd name="T4" fmla="*/ 6 w 11"/>
              <a:gd name="T5" fmla="*/ 0 h 9"/>
              <a:gd name="T6" fmla="*/ 0 w 11"/>
              <a:gd name="T7" fmla="*/ 5 h 9"/>
              <a:gd name="T8" fmla="*/ 6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6" y="9"/>
                </a:moveTo>
                <a:lnTo>
                  <a:pt x="11" y="5"/>
                </a:lnTo>
                <a:lnTo>
                  <a:pt x="6" y="0"/>
                </a:lnTo>
                <a:lnTo>
                  <a:pt x="0" y="5"/>
                </a:lnTo>
                <a:lnTo>
                  <a:pt x="6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41" name="Freeform 13"/>
          <p:cNvSpPr>
            <a:spLocks/>
          </p:cNvSpPr>
          <p:nvPr/>
        </p:nvSpPr>
        <p:spPr bwMode="auto">
          <a:xfrm>
            <a:off x="7761288" y="2833688"/>
            <a:ext cx="11112" cy="12700"/>
          </a:xfrm>
          <a:custGeom>
            <a:avLst/>
            <a:gdLst>
              <a:gd name="T0" fmla="*/ 5 w 10"/>
              <a:gd name="T1" fmla="*/ 9 h 9"/>
              <a:gd name="T2" fmla="*/ 10 w 10"/>
              <a:gd name="T3" fmla="*/ 5 h 9"/>
              <a:gd name="T4" fmla="*/ 5 w 10"/>
              <a:gd name="T5" fmla="*/ 0 h 9"/>
              <a:gd name="T6" fmla="*/ 0 w 10"/>
              <a:gd name="T7" fmla="*/ 5 h 9"/>
              <a:gd name="T8" fmla="*/ 5 w 10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9">
                <a:moveTo>
                  <a:pt x="5" y="9"/>
                </a:moveTo>
                <a:lnTo>
                  <a:pt x="10" y="5"/>
                </a:lnTo>
                <a:lnTo>
                  <a:pt x="5" y="0"/>
                </a:lnTo>
                <a:lnTo>
                  <a:pt x="0" y="5"/>
                </a:ln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42" name="Freeform 14"/>
          <p:cNvSpPr>
            <a:spLocks/>
          </p:cNvSpPr>
          <p:nvPr/>
        </p:nvSpPr>
        <p:spPr bwMode="auto">
          <a:xfrm>
            <a:off x="7761288" y="2752725"/>
            <a:ext cx="11112" cy="12700"/>
          </a:xfrm>
          <a:custGeom>
            <a:avLst/>
            <a:gdLst>
              <a:gd name="T0" fmla="*/ 5 w 10"/>
              <a:gd name="T1" fmla="*/ 9 h 9"/>
              <a:gd name="T2" fmla="*/ 10 w 10"/>
              <a:gd name="T3" fmla="*/ 5 h 9"/>
              <a:gd name="T4" fmla="*/ 5 w 10"/>
              <a:gd name="T5" fmla="*/ 0 h 9"/>
              <a:gd name="T6" fmla="*/ 0 w 10"/>
              <a:gd name="T7" fmla="*/ 5 h 9"/>
              <a:gd name="T8" fmla="*/ 5 w 10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9">
                <a:moveTo>
                  <a:pt x="5" y="9"/>
                </a:moveTo>
                <a:lnTo>
                  <a:pt x="10" y="5"/>
                </a:lnTo>
                <a:lnTo>
                  <a:pt x="5" y="0"/>
                </a:lnTo>
                <a:lnTo>
                  <a:pt x="0" y="5"/>
                </a:ln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43" name="Freeform 15"/>
          <p:cNvSpPr>
            <a:spLocks/>
          </p:cNvSpPr>
          <p:nvPr/>
        </p:nvSpPr>
        <p:spPr bwMode="auto">
          <a:xfrm>
            <a:off x="7761288" y="2632075"/>
            <a:ext cx="11112" cy="14288"/>
          </a:xfrm>
          <a:custGeom>
            <a:avLst/>
            <a:gdLst>
              <a:gd name="T0" fmla="*/ 5 w 10"/>
              <a:gd name="T1" fmla="*/ 10 h 10"/>
              <a:gd name="T2" fmla="*/ 10 w 10"/>
              <a:gd name="T3" fmla="*/ 5 h 10"/>
              <a:gd name="T4" fmla="*/ 5 w 10"/>
              <a:gd name="T5" fmla="*/ 0 h 10"/>
              <a:gd name="T6" fmla="*/ 0 w 10"/>
              <a:gd name="T7" fmla="*/ 5 h 10"/>
              <a:gd name="T8" fmla="*/ 5 w 10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5" y="10"/>
                </a:moveTo>
                <a:lnTo>
                  <a:pt x="10" y="5"/>
                </a:lnTo>
                <a:lnTo>
                  <a:pt x="5" y="0"/>
                </a:lnTo>
                <a:lnTo>
                  <a:pt x="0" y="5"/>
                </a:lnTo>
                <a:lnTo>
                  <a:pt x="5" y="1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44" name="Freeform 16"/>
          <p:cNvSpPr>
            <a:spLocks/>
          </p:cNvSpPr>
          <p:nvPr/>
        </p:nvSpPr>
        <p:spPr bwMode="auto">
          <a:xfrm>
            <a:off x="7458075" y="2525713"/>
            <a:ext cx="12700" cy="12700"/>
          </a:xfrm>
          <a:custGeom>
            <a:avLst/>
            <a:gdLst>
              <a:gd name="T0" fmla="*/ 6 w 11"/>
              <a:gd name="T1" fmla="*/ 9 h 9"/>
              <a:gd name="T2" fmla="*/ 11 w 11"/>
              <a:gd name="T3" fmla="*/ 5 h 9"/>
              <a:gd name="T4" fmla="*/ 6 w 11"/>
              <a:gd name="T5" fmla="*/ 0 h 9"/>
              <a:gd name="T6" fmla="*/ 0 w 11"/>
              <a:gd name="T7" fmla="*/ 5 h 9"/>
              <a:gd name="T8" fmla="*/ 6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6" y="9"/>
                </a:moveTo>
                <a:lnTo>
                  <a:pt x="11" y="5"/>
                </a:lnTo>
                <a:lnTo>
                  <a:pt x="6" y="0"/>
                </a:lnTo>
                <a:lnTo>
                  <a:pt x="0" y="5"/>
                </a:lnTo>
                <a:lnTo>
                  <a:pt x="6" y="9"/>
                </a:lnTo>
                <a:close/>
              </a:path>
            </a:pathLst>
          </a:custGeom>
          <a:solidFill>
            <a:srgbClr val="FF0000"/>
          </a:solidFill>
          <a:ln w="12700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45" name="Freeform 17"/>
          <p:cNvSpPr>
            <a:spLocks/>
          </p:cNvSpPr>
          <p:nvPr/>
        </p:nvSpPr>
        <p:spPr bwMode="auto">
          <a:xfrm>
            <a:off x="7286625" y="2752725"/>
            <a:ext cx="14288" cy="12700"/>
          </a:xfrm>
          <a:custGeom>
            <a:avLst/>
            <a:gdLst>
              <a:gd name="T0" fmla="*/ 5 w 10"/>
              <a:gd name="T1" fmla="*/ 9 h 9"/>
              <a:gd name="T2" fmla="*/ 10 w 10"/>
              <a:gd name="T3" fmla="*/ 5 h 9"/>
              <a:gd name="T4" fmla="*/ 5 w 10"/>
              <a:gd name="T5" fmla="*/ 0 h 9"/>
              <a:gd name="T6" fmla="*/ 0 w 10"/>
              <a:gd name="T7" fmla="*/ 5 h 9"/>
              <a:gd name="T8" fmla="*/ 5 w 10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9">
                <a:moveTo>
                  <a:pt x="5" y="9"/>
                </a:moveTo>
                <a:lnTo>
                  <a:pt x="10" y="5"/>
                </a:lnTo>
                <a:lnTo>
                  <a:pt x="5" y="0"/>
                </a:lnTo>
                <a:lnTo>
                  <a:pt x="0" y="5"/>
                </a:ln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46" name="Freeform 18"/>
          <p:cNvSpPr>
            <a:spLocks/>
          </p:cNvSpPr>
          <p:nvPr/>
        </p:nvSpPr>
        <p:spPr bwMode="auto">
          <a:xfrm>
            <a:off x="7194550" y="2846388"/>
            <a:ext cx="14288" cy="15875"/>
          </a:xfrm>
          <a:custGeom>
            <a:avLst/>
            <a:gdLst>
              <a:gd name="T0" fmla="*/ 5 w 11"/>
              <a:gd name="T1" fmla="*/ 10 h 10"/>
              <a:gd name="T2" fmla="*/ 11 w 11"/>
              <a:gd name="T3" fmla="*/ 5 h 10"/>
              <a:gd name="T4" fmla="*/ 5 w 11"/>
              <a:gd name="T5" fmla="*/ 0 h 10"/>
              <a:gd name="T6" fmla="*/ 0 w 11"/>
              <a:gd name="T7" fmla="*/ 5 h 10"/>
              <a:gd name="T8" fmla="*/ 5 w 11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5" y="10"/>
                </a:moveTo>
                <a:lnTo>
                  <a:pt x="11" y="5"/>
                </a:lnTo>
                <a:lnTo>
                  <a:pt x="5" y="0"/>
                </a:lnTo>
                <a:lnTo>
                  <a:pt x="0" y="5"/>
                </a:lnTo>
                <a:lnTo>
                  <a:pt x="5" y="1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47" name="Freeform 19"/>
          <p:cNvSpPr>
            <a:spLocks/>
          </p:cNvSpPr>
          <p:nvPr/>
        </p:nvSpPr>
        <p:spPr bwMode="auto">
          <a:xfrm>
            <a:off x="7851775" y="2994025"/>
            <a:ext cx="12700" cy="14288"/>
          </a:xfrm>
          <a:custGeom>
            <a:avLst/>
            <a:gdLst>
              <a:gd name="T0" fmla="*/ 6 w 11"/>
              <a:gd name="T1" fmla="*/ 10 h 10"/>
              <a:gd name="T2" fmla="*/ 11 w 11"/>
              <a:gd name="T3" fmla="*/ 5 h 10"/>
              <a:gd name="T4" fmla="*/ 6 w 11"/>
              <a:gd name="T5" fmla="*/ 0 h 10"/>
              <a:gd name="T6" fmla="*/ 0 w 11"/>
              <a:gd name="T7" fmla="*/ 5 h 10"/>
              <a:gd name="T8" fmla="*/ 6 w 11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6" y="10"/>
                </a:moveTo>
                <a:lnTo>
                  <a:pt x="11" y="5"/>
                </a:lnTo>
                <a:lnTo>
                  <a:pt x="6" y="0"/>
                </a:lnTo>
                <a:lnTo>
                  <a:pt x="0" y="5"/>
                </a:lnTo>
                <a:lnTo>
                  <a:pt x="6" y="1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48" name="Freeform 20"/>
          <p:cNvSpPr>
            <a:spLocks/>
          </p:cNvSpPr>
          <p:nvPr/>
        </p:nvSpPr>
        <p:spPr bwMode="auto">
          <a:xfrm>
            <a:off x="7681913" y="2874963"/>
            <a:ext cx="12700" cy="12700"/>
          </a:xfrm>
          <a:custGeom>
            <a:avLst/>
            <a:gdLst>
              <a:gd name="T0" fmla="*/ 5 w 11"/>
              <a:gd name="T1" fmla="*/ 9 h 9"/>
              <a:gd name="T2" fmla="*/ 11 w 11"/>
              <a:gd name="T3" fmla="*/ 4 h 9"/>
              <a:gd name="T4" fmla="*/ 5 w 11"/>
              <a:gd name="T5" fmla="*/ 0 h 9"/>
              <a:gd name="T6" fmla="*/ 0 w 11"/>
              <a:gd name="T7" fmla="*/ 4 h 9"/>
              <a:gd name="T8" fmla="*/ 5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5" y="9"/>
                </a:moveTo>
                <a:lnTo>
                  <a:pt x="11" y="4"/>
                </a:lnTo>
                <a:lnTo>
                  <a:pt x="5" y="0"/>
                </a:lnTo>
                <a:lnTo>
                  <a:pt x="0" y="4"/>
                </a:ln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49" name="Freeform 21"/>
          <p:cNvSpPr>
            <a:spLocks/>
          </p:cNvSpPr>
          <p:nvPr/>
        </p:nvSpPr>
        <p:spPr bwMode="auto">
          <a:xfrm>
            <a:off x="7550150" y="3074988"/>
            <a:ext cx="12700" cy="14287"/>
          </a:xfrm>
          <a:custGeom>
            <a:avLst/>
            <a:gdLst>
              <a:gd name="T0" fmla="*/ 5 w 11"/>
              <a:gd name="T1" fmla="*/ 9 h 9"/>
              <a:gd name="T2" fmla="*/ 11 w 11"/>
              <a:gd name="T3" fmla="*/ 4 h 9"/>
              <a:gd name="T4" fmla="*/ 5 w 11"/>
              <a:gd name="T5" fmla="*/ 0 h 9"/>
              <a:gd name="T6" fmla="*/ 0 w 11"/>
              <a:gd name="T7" fmla="*/ 4 h 9"/>
              <a:gd name="T8" fmla="*/ 5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5" y="9"/>
                </a:moveTo>
                <a:lnTo>
                  <a:pt x="11" y="4"/>
                </a:lnTo>
                <a:lnTo>
                  <a:pt x="5" y="0"/>
                </a:lnTo>
                <a:lnTo>
                  <a:pt x="0" y="4"/>
                </a:ln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50" name="Freeform 22"/>
          <p:cNvSpPr>
            <a:spLocks/>
          </p:cNvSpPr>
          <p:nvPr/>
        </p:nvSpPr>
        <p:spPr bwMode="auto">
          <a:xfrm>
            <a:off x="7575550" y="2298700"/>
            <a:ext cx="14288" cy="12700"/>
          </a:xfrm>
          <a:custGeom>
            <a:avLst/>
            <a:gdLst>
              <a:gd name="T0" fmla="*/ 6 w 11"/>
              <a:gd name="T1" fmla="*/ 9 h 9"/>
              <a:gd name="T2" fmla="*/ 11 w 11"/>
              <a:gd name="T3" fmla="*/ 4 h 9"/>
              <a:gd name="T4" fmla="*/ 6 w 11"/>
              <a:gd name="T5" fmla="*/ 0 h 9"/>
              <a:gd name="T6" fmla="*/ 0 w 11"/>
              <a:gd name="T7" fmla="*/ 4 h 9"/>
              <a:gd name="T8" fmla="*/ 6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6" y="9"/>
                </a:moveTo>
                <a:lnTo>
                  <a:pt x="11" y="4"/>
                </a:lnTo>
                <a:lnTo>
                  <a:pt x="6" y="0"/>
                </a:lnTo>
                <a:lnTo>
                  <a:pt x="0" y="4"/>
                </a:lnTo>
                <a:lnTo>
                  <a:pt x="6" y="9"/>
                </a:lnTo>
                <a:close/>
              </a:path>
            </a:pathLst>
          </a:custGeom>
          <a:solidFill>
            <a:srgbClr val="FF0000"/>
          </a:solidFill>
          <a:ln w="12700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51" name="Freeform 23"/>
          <p:cNvSpPr>
            <a:spLocks/>
          </p:cNvSpPr>
          <p:nvPr/>
        </p:nvSpPr>
        <p:spPr bwMode="auto">
          <a:xfrm>
            <a:off x="7681913" y="2163763"/>
            <a:ext cx="12700" cy="12700"/>
          </a:xfrm>
          <a:custGeom>
            <a:avLst/>
            <a:gdLst>
              <a:gd name="T0" fmla="*/ 5 w 11"/>
              <a:gd name="T1" fmla="*/ 9 h 9"/>
              <a:gd name="T2" fmla="*/ 11 w 11"/>
              <a:gd name="T3" fmla="*/ 5 h 9"/>
              <a:gd name="T4" fmla="*/ 5 w 11"/>
              <a:gd name="T5" fmla="*/ 0 h 9"/>
              <a:gd name="T6" fmla="*/ 0 w 11"/>
              <a:gd name="T7" fmla="*/ 5 h 9"/>
              <a:gd name="T8" fmla="*/ 5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5" y="9"/>
                </a:moveTo>
                <a:lnTo>
                  <a:pt x="11" y="5"/>
                </a:lnTo>
                <a:lnTo>
                  <a:pt x="5" y="0"/>
                </a:lnTo>
                <a:lnTo>
                  <a:pt x="0" y="5"/>
                </a:lnTo>
                <a:lnTo>
                  <a:pt x="5" y="9"/>
                </a:lnTo>
                <a:close/>
              </a:path>
            </a:pathLst>
          </a:custGeom>
          <a:solidFill>
            <a:srgbClr val="FF0000"/>
          </a:solidFill>
          <a:ln w="12700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52" name="Freeform 24"/>
          <p:cNvSpPr>
            <a:spLocks/>
          </p:cNvSpPr>
          <p:nvPr/>
        </p:nvSpPr>
        <p:spPr bwMode="auto">
          <a:xfrm>
            <a:off x="7523163" y="2028825"/>
            <a:ext cx="12700" cy="14288"/>
          </a:xfrm>
          <a:custGeom>
            <a:avLst/>
            <a:gdLst>
              <a:gd name="T0" fmla="*/ 6 w 11"/>
              <a:gd name="T1" fmla="*/ 9 h 9"/>
              <a:gd name="T2" fmla="*/ 11 w 11"/>
              <a:gd name="T3" fmla="*/ 5 h 9"/>
              <a:gd name="T4" fmla="*/ 6 w 11"/>
              <a:gd name="T5" fmla="*/ 0 h 9"/>
              <a:gd name="T6" fmla="*/ 0 w 11"/>
              <a:gd name="T7" fmla="*/ 5 h 9"/>
              <a:gd name="T8" fmla="*/ 6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6" y="9"/>
                </a:moveTo>
                <a:lnTo>
                  <a:pt x="11" y="5"/>
                </a:lnTo>
                <a:lnTo>
                  <a:pt x="6" y="0"/>
                </a:lnTo>
                <a:lnTo>
                  <a:pt x="0" y="5"/>
                </a:lnTo>
                <a:lnTo>
                  <a:pt x="6" y="9"/>
                </a:lnTo>
                <a:close/>
              </a:path>
            </a:pathLst>
          </a:custGeom>
          <a:solidFill>
            <a:srgbClr val="FF0000"/>
          </a:solidFill>
          <a:ln w="12700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53" name="Freeform 25"/>
          <p:cNvSpPr>
            <a:spLocks/>
          </p:cNvSpPr>
          <p:nvPr/>
        </p:nvSpPr>
        <p:spPr bwMode="auto">
          <a:xfrm>
            <a:off x="7208838" y="2874963"/>
            <a:ext cx="12700" cy="12700"/>
          </a:xfrm>
          <a:custGeom>
            <a:avLst/>
            <a:gdLst>
              <a:gd name="T0" fmla="*/ 5 w 11"/>
              <a:gd name="T1" fmla="*/ 9 h 9"/>
              <a:gd name="T2" fmla="*/ 11 w 11"/>
              <a:gd name="T3" fmla="*/ 4 h 9"/>
              <a:gd name="T4" fmla="*/ 5 w 11"/>
              <a:gd name="T5" fmla="*/ 0 h 9"/>
              <a:gd name="T6" fmla="*/ 0 w 11"/>
              <a:gd name="T7" fmla="*/ 4 h 9"/>
              <a:gd name="T8" fmla="*/ 5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5" y="9"/>
                </a:moveTo>
                <a:lnTo>
                  <a:pt x="11" y="4"/>
                </a:lnTo>
                <a:lnTo>
                  <a:pt x="5" y="0"/>
                </a:lnTo>
                <a:lnTo>
                  <a:pt x="0" y="4"/>
                </a:ln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54" name="Freeform 26"/>
          <p:cNvSpPr>
            <a:spLocks/>
          </p:cNvSpPr>
          <p:nvPr/>
        </p:nvSpPr>
        <p:spPr bwMode="auto">
          <a:xfrm>
            <a:off x="7102475" y="2713038"/>
            <a:ext cx="14288" cy="12700"/>
          </a:xfrm>
          <a:custGeom>
            <a:avLst/>
            <a:gdLst>
              <a:gd name="T0" fmla="*/ 6 w 11"/>
              <a:gd name="T1" fmla="*/ 9 h 9"/>
              <a:gd name="T2" fmla="*/ 11 w 11"/>
              <a:gd name="T3" fmla="*/ 4 h 9"/>
              <a:gd name="T4" fmla="*/ 6 w 11"/>
              <a:gd name="T5" fmla="*/ 0 h 9"/>
              <a:gd name="T6" fmla="*/ 0 w 11"/>
              <a:gd name="T7" fmla="*/ 4 h 9"/>
              <a:gd name="T8" fmla="*/ 6 w 11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6" y="9"/>
                </a:moveTo>
                <a:lnTo>
                  <a:pt x="11" y="4"/>
                </a:lnTo>
                <a:lnTo>
                  <a:pt x="6" y="0"/>
                </a:lnTo>
                <a:lnTo>
                  <a:pt x="0" y="4"/>
                </a:lnTo>
                <a:lnTo>
                  <a:pt x="6" y="9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55" name="Line 27"/>
          <p:cNvSpPr>
            <a:spLocks noChangeShapeType="1"/>
          </p:cNvSpPr>
          <p:nvPr/>
        </p:nvSpPr>
        <p:spPr bwMode="auto">
          <a:xfrm>
            <a:off x="7162800" y="1870075"/>
            <a:ext cx="590550" cy="158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956" name="Line 28"/>
          <p:cNvSpPr>
            <a:spLocks noChangeShapeType="1"/>
          </p:cNvSpPr>
          <p:nvPr/>
        </p:nvSpPr>
        <p:spPr bwMode="auto">
          <a:xfrm>
            <a:off x="7162800" y="2598738"/>
            <a:ext cx="0" cy="5365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957" name="Line 29"/>
          <p:cNvSpPr>
            <a:spLocks noChangeShapeType="1"/>
          </p:cNvSpPr>
          <p:nvPr/>
        </p:nvSpPr>
        <p:spPr bwMode="auto">
          <a:xfrm>
            <a:off x="7753350" y="2598738"/>
            <a:ext cx="0" cy="5365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958" name="Line 30"/>
          <p:cNvSpPr>
            <a:spLocks noChangeShapeType="1"/>
          </p:cNvSpPr>
          <p:nvPr/>
        </p:nvSpPr>
        <p:spPr bwMode="auto">
          <a:xfrm flipH="1">
            <a:off x="6794500" y="2598738"/>
            <a:ext cx="368300" cy="1587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959" name="Rectangle 31"/>
          <p:cNvSpPr>
            <a:spLocks noChangeArrowheads="1"/>
          </p:cNvSpPr>
          <p:nvPr/>
        </p:nvSpPr>
        <p:spPr bwMode="auto">
          <a:xfrm>
            <a:off x="6570663" y="2432050"/>
            <a:ext cx="193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800" i="1">
                <a:solidFill>
                  <a:srgbClr val="000000"/>
                </a:solidFill>
              </a:rPr>
              <a:t>q</a:t>
            </a:r>
            <a:r>
              <a:rPr lang="en-US" sz="1800" i="1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64960" name="Rectangle 32"/>
          <p:cNvSpPr>
            <a:spLocks noChangeArrowheads="1"/>
          </p:cNvSpPr>
          <p:nvPr/>
        </p:nvSpPr>
        <p:spPr bwMode="auto">
          <a:xfrm>
            <a:off x="7659688" y="3097213"/>
            <a:ext cx="1936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800" i="1">
                <a:solidFill>
                  <a:srgbClr val="000000"/>
                </a:solidFill>
              </a:rPr>
              <a:t>q</a:t>
            </a:r>
            <a:r>
              <a:rPr lang="en-US" sz="1800" i="1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64961" name="Line 33"/>
          <p:cNvSpPr>
            <a:spLocks noChangeShapeType="1"/>
          </p:cNvSpPr>
          <p:nvPr/>
        </p:nvSpPr>
        <p:spPr bwMode="auto">
          <a:xfrm>
            <a:off x="6794500" y="3135313"/>
            <a:ext cx="13525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962" name="Freeform 34"/>
          <p:cNvSpPr>
            <a:spLocks/>
          </p:cNvSpPr>
          <p:nvPr/>
        </p:nvSpPr>
        <p:spPr bwMode="auto">
          <a:xfrm>
            <a:off x="8088313" y="3114675"/>
            <a:ext cx="58737" cy="41275"/>
          </a:xfrm>
          <a:custGeom>
            <a:avLst/>
            <a:gdLst>
              <a:gd name="T0" fmla="*/ 48 w 48"/>
              <a:gd name="T1" fmla="*/ 14 h 28"/>
              <a:gd name="T2" fmla="*/ 48 w 48"/>
              <a:gd name="T3" fmla="*/ 14 h 28"/>
              <a:gd name="T4" fmla="*/ 0 w 48"/>
              <a:gd name="T5" fmla="*/ 28 h 28"/>
              <a:gd name="T6" fmla="*/ 0 w 48"/>
              <a:gd name="T7" fmla="*/ 0 h 28"/>
              <a:gd name="T8" fmla="*/ 48 w 48"/>
              <a:gd name="T9" fmla="*/ 9 h 28"/>
              <a:gd name="T10" fmla="*/ 48 w 48"/>
              <a:gd name="T11" fmla="*/ 1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28">
                <a:moveTo>
                  <a:pt x="48" y="14"/>
                </a:moveTo>
                <a:lnTo>
                  <a:pt x="48" y="14"/>
                </a:lnTo>
                <a:lnTo>
                  <a:pt x="0" y="28"/>
                </a:lnTo>
                <a:lnTo>
                  <a:pt x="0" y="0"/>
                </a:lnTo>
                <a:lnTo>
                  <a:pt x="48" y="9"/>
                </a:lnTo>
                <a:lnTo>
                  <a:pt x="48" y="14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63" name="Rectangle 35"/>
          <p:cNvSpPr>
            <a:spLocks noChangeArrowheads="1"/>
          </p:cNvSpPr>
          <p:nvPr/>
        </p:nvSpPr>
        <p:spPr bwMode="auto">
          <a:xfrm>
            <a:off x="7058025" y="3082925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800" i="1">
                <a:solidFill>
                  <a:srgbClr val="000000"/>
                </a:solidFill>
              </a:rPr>
              <a:t>q</a:t>
            </a:r>
            <a:r>
              <a:rPr lang="en-US" sz="1800" i="1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64964" name="Rectangle 36"/>
          <p:cNvSpPr>
            <a:spLocks noChangeArrowheads="1"/>
          </p:cNvSpPr>
          <p:nvPr/>
        </p:nvSpPr>
        <p:spPr bwMode="auto">
          <a:xfrm>
            <a:off x="5164138" y="30861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800" i="1">
                <a:solidFill>
                  <a:srgbClr val="000000"/>
                </a:solidFill>
              </a:rPr>
              <a:t>q</a:t>
            </a:r>
            <a:endParaRPr lang="en-US" sz="1800" i="1" baseline="-25000">
              <a:solidFill>
                <a:srgbClr val="000000"/>
              </a:solidFill>
            </a:endParaRPr>
          </a:p>
        </p:txBody>
      </p:sp>
      <p:sp>
        <p:nvSpPr>
          <p:cNvPr id="764965" name="Rectangle 37"/>
          <p:cNvSpPr>
            <a:spLocks noChangeArrowheads="1"/>
          </p:cNvSpPr>
          <p:nvPr/>
        </p:nvSpPr>
        <p:spPr bwMode="auto">
          <a:xfrm>
            <a:off x="4573588" y="1849438"/>
            <a:ext cx="673100" cy="63976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7013" indent="-227013"/>
            <a:endParaRPr lang="da-DK" sz="1800" baseline="-25000">
              <a:solidFill>
                <a:schemeClr val="accent2"/>
              </a:solidFill>
            </a:endParaRPr>
          </a:p>
        </p:txBody>
      </p:sp>
      <p:sp>
        <p:nvSpPr>
          <p:cNvPr id="764966" name="Line 38"/>
          <p:cNvSpPr>
            <a:spLocks noChangeShapeType="1"/>
          </p:cNvSpPr>
          <p:nvPr/>
        </p:nvSpPr>
        <p:spPr bwMode="auto">
          <a:xfrm>
            <a:off x="4575175" y="1835150"/>
            <a:ext cx="0" cy="129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967" name="Freeform 39"/>
          <p:cNvSpPr>
            <a:spLocks/>
          </p:cNvSpPr>
          <p:nvPr/>
        </p:nvSpPr>
        <p:spPr bwMode="auto">
          <a:xfrm>
            <a:off x="4554538" y="1835150"/>
            <a:ext cx="39687" cy="58738"/>
          </a:xfrm>
          <a:custGeom>
            <a:avLst/>
            <a:gdLst>
              <a:gd name="T0" fmla="*/ 17 w 35"/>
              <a:gd name="T1" fmla="*/ 0 h 51"/>
              <a:gd name="T2" fmla="*/ 17 w 35"/>
              <a:gd name="T3" fmla="*/ 0 h 51"/>
              <a:gd name="T4" fmla="*/ 35 w 35"/>
              <a:gd name="T5" fmla="*/ 51 h 51"/>
              <a:gd name="T6" fmla="*/ 0 w 35"/>
              <a:gd name="T7" fmla="*/ 51 h 51"/>
              <a:gd name="T8" fmla="*/ 12 w 35"/>
              <a:gd name="T9" fmla="*/ 0 h 51"/>
              <a:gd name="T10" fmla="*/ 17 w 35"/>
              <a:gd name="T11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" h="51">
                <a:moveTo>
                  <a:pt x="17" y="0"/>
                </a:moveTo>
                <a:lnTo>
                  <a:pt x="17" y="0"/>
                </a:lnTo>
                <a:lnTo>
                  <a:pt x="35" y="51"/>
                </a:lnTo>
                <a:lnTo>
                  <a:pt x="0" y="51"/>
                </a:lnTo>
                <a:lnTo>
                  <a:pt x="12" y="0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68" name="Freeform 40"/>
          <p:cNvSpPr>
            <a:spLocks/>
          </p:cNvSpPr>
          <p:nvPr/>
        </p:nvSpPr>
        <p:spPr bwMode="auto">
          <a:xfrm>
            <a:off x="4797425" y="2041525"/>
            <a:ext cx="14288" cy="12700"/>
          </a:xfrm>
          <a:custGeom>
            <a:avLst/>
            <a:gdLst>
              <a:gd name="T0" fmla="*/ 6 w 12"/>
              <a:gd name="T1" fmla="*/ 12 h 12"/>
              <a:gd name="T2" fmla="*/ 12 w 12"/>
              <a:gd name="T3" fmla="*/ 6 h 12"/>
              <a:gd name="T4" fmla="*/ 6 w 12"/>
              <a:gd name="T5" fmla="*/ 0 h 12"/>
              <a:gd name="T6" fmla="*/ 0 w 12"/>
              <a:gd name="T7" fmla="*/ 6 h 12"/>
              <a:gd name="T8" fmla="*/ 6 w 12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2">
                <a:moveTo>
                  <a:pt x="6" y="12"/>
                </a:moveTo>
                <a:lnTo>
                  <a:pt x="12" y="6"/>
                </a:lnTo>
                <a:lnTo>
                  <a:pt x="6" y="0"/>
                </a:lnTo>
                <a:lnTo>
                  <a:pt x="0" y="6"/>
                </a:lnTo>
                <a:lnTo>
                  <a:pt x="6" y="12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69" name="Freeform 41"/>
          <p:cNvSpPr>
            <a:spLocks/>
          </p:cNvSpPr>
          <p:nvPr/>
        </p:nvSpPr>
        <p:spPr bwMode="auto">
          <a:xfrm>
            <a:off x="5141913" y="2347913"/>
            <a:ext cx="12700" cy="12700"/>
          </a:xfrm>
          <a:custGeom>
            <a:avLst/>
            <a:gdLst>
              <a:gd name="T0" fmla="*/ 5 w 11"/>
              <a:gd name="T1" fmla="*/ 11 h 11"/>
              <a:gd name="T2" fmla="*/ 11 w 11"/>
              <a:gd name="T3" fmla="*/ 6 h 11"/>
              <a:gd name="T4" fmla="*/ 5 w 11"/>
              <a:gd name="T5" fmla="*/ 0 h 11"/>
              <a:gd name="T6" fmla="*/ 0 w 11"/>
              <a:gd name="T7" fmla="*/ 6 h 11"/>
              <a:gd name="T8" fmla="*/ 5 w 11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1">
                <a:moveTo>
                  <a:pt x="5" y="11"/>
                </a:moveTo>
                <a:lnTo>
                  <a:pt x="11" y="6"/>
                </a:lnTo>
                <a:lnTo>
                  <a:pt x="5" y="0"/>
                </a:lnTo>
                <a:lnTo>
                  <a:pt x="0" y="6"/>
                </a:lnTo>
                <a:lnTo>
                  <a:pt x="5" y="11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70" name="Freeform 42"/>
          <p:cNvSpPr>
            <a:spLocks/>
          </p:cNvSpPr>
          <p:nvPr/>
        </p:nvSpPr>
        <p:spPr bwMode="auto">
          <a:xfrm>
            <a:off x="4772025" y="2427288"/>
            <a:ext cx="14288" cy="14287"/>
          </a:xfrm>
          <a:custGeom>
            <a:avLst/>
            <a:gdLst>
              <a:gd name="T0" fmla="*/ 6 w 12"/>
              <a:gd name="T1" fmla="*/ 12 h 12"/>
              <a:gd name="T2" fmla="*/ 12 w 12"/>
              <a:gd name="T3" fmla="*/ 6 h 12"/>
              <a:gd name="T4" fmla="*/ 6 w 12"/>
              <a:gd name="T5" fmla="*/ 0 h 12"/>
              <a:gd name="T6" fmla="*/ 0 w 12"/>
              <a:gd name="T7" fmla="*/ 6 h 12"/>
              <a:gd name="T8" fmla="*/ 6 w 12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2">
                <a:moveTo>
                  <a:pt x="6" y="12"/>
                </a:moveTo>
                <a:lnTo>
                  <a:pt x="12" y="6"/>
                </a:lnTo>
                <a:lnTo>
                  <a:pt x="6" y="0"/>
                </a:lnTo>
                <a:lnTo>
                  <a:pt x="0" y="6"/>
                </a:lnTo>
                <a:lnTo>
                  <a:pt x="6" y="12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71" name="Freeform 43"/>
          <p:cNvSpPr>
            <a:spLocks/>
          </p:cNvSpPr>
          <p:nvPr/>
        </p:nvSpPr>
        <p:spPr bwMode="auto">
          <a:xfrm>
            <a:off x="4759325" y="2533650"/>
            <a:ext cx="12700" cy="14288"/>
          </a:xfrm>
          <a:custGeom>
            <a:avLst/>
            <a:gdLst>
              <a:gd name="T0" fmla="*/ 5 w 11"/>
              <a:gd name="T1" fmla="*/ 12 h 12"/>
              <a:gd name="T2" fmla="*/ 11 w 11"/>
              <a:gd name="T3" fmla="*/ 6 h 12"/>
              <a:gd name="T4" fmla="*/ 5 w 11"/>
              <a:gd name="T5" fmla="*/ 0 h 12"/>
              <a:gd name="T6" fmla="*/ 0 w 11"/>
              <a:gd name="T7" fmla="*/ 6 h 12"/>
              <a:gd name="T8" fmla="*/ 5 w 11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2">
                <a:moveTo>
                  <a:pt x="5" y="12"/>
                </a:moveTo>
                <a:lnTo>
                  <a:pt x="11" y="6"/>
                </a:lnTo>
                <a:lnTo>
                  <a:pt x="5" y="0"/>
                </a:lnTo>
                <a:lnTo>
                  <a:pt x="0" y="6"/>
                </a:lnTo>
                <a:lnTo>
                  <a:pt x="5" y="12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72" name="Freeform 44"/>
          <p:cNvSpPr>
            <a:spLocks/>
          </p:cNvSpPr>
          <p:nvPr/>
        </p:nvSpPr>
        <p:spPr bwMode="auto">
          <a:xfrm>
            <a:off x="5022850" y="2147888"/>
            <a:ext cx="14288" cy="14287"/>
          </a:xfrm>
          <a:custGeom>
            <a:avLst/>
            <a:gdLst>
              <a:gd name="T0" fmla="*/ 6 w 12"/>
              <a:gd name="T1" fmla="*/ 12 h 12"/>
              <a:gd name="T2" fmla="*/ 12 w 12"/>
              <a:gd name="T3" fmla="*/ 6 h 12"/>
              <a:gd name="T4" fmla="*/ 6 w 12"/>
              <a:gd name="T5" fmla="*/ 0 h 12"/>
              <a:gd name="T6" fmla="*/ 0 w 12"/>
              <a:gd name="T7" fmla="*/ 6 h 12"/>
              <a:gd name="T8" fmla="*/ 6 w 12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2">
                <a:moveTo>
                  <a:pt x="6" y="12"/>
                </a:moveTo>
                <a:lnTo>
                  <a:pt x="12" y="6"/>
                </a:lnTo>
                <a:lnTo>
                  <a:pt x="6" y="0"/>
                </a:lnTo>
                <a:lnTo>
                  <a:pt x="0" y="6"/>
                </a:lnTo>
                <a:lnTo>
                  <a:pt x="6" y="12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73" name="Freeform 45"/>
          <p:cNvSpPr>
            <a:spLocks/>
          </p:cNvSpPr>
          <p:nvPr/>
        </p:nvSpPr>
        <p:spPr bwMode="auto">
          <a:xfrm>
            <a:off x="5432425" y="1974850"/>
            <a:ext cx="12700" cy="12700"/>
          </a:xfrm>
          <a:custGeom>
            <a:avLst/>
            <a:gdLst>
              <a:gd name="T0" fmla="*/ 6 w 12"/>
              <a:gd name="T1" fmla="*/ 11 h 11"/>
              <a:gd name="T2" fmla="*/ 12 w 12"/>
              <a:gd name="T3" fmla="*/ 5 h 11"/>
              <a:gd name="T4" fmla="*/ 6 w 12"/>
              <a:gd name="T5" fmla="*/ 0 h 11"/>
              <a:gd name="T6" fmla="*/ 0 w 12"/>
              <a:gd name="T7" fmla="*/ 5 h 11"/>
              <a:gd name="T8" fmla="*/ 6 w 12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1">
                <a:moveTo>
                  <a:pt x="6" y="11"/>
                </a:moveTo>
                <a:lnTo>
                  <a:pt x="12" y="5"/>
                </a:lnTo>
                <a:lnTo>
                  <a:pt x="6" y="0"/>
                </a:lnTo>
                <a:lnTo>
                  <a:pt x="0" y="5"/>
                </a:ln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74" name="Freeform 46"/>
          <p:cNvSpPr>
            <a:spLocks/>
          </p:cNvSpPr>
          <p:nvPr/>
        </p:nvSpPr>
        <p:spPr bwMode="auto">
          <a:xfrm>
            <a:off x="5010150" y="2560638"/>
            <a:ext cx="12700" cy="14287"/>
          </a:xfrm>
          <a:custGeom>
            <a:avLst/>
            <a:gdLst>
              <a:gd name="T0" fmla="*/ 5 w 11"/>
              <a:gd name="T1" fmla="*/ 12 h 12"/>
              <a:gd name="T2" fmla="*/ 11 w 11"/>
              <a:gd name="T3" fmla="*/ 6 h 12"/>
              <a:gd name="T4" fmla="*/ 5 w 11"/>
              <a:gd name="T5" fmla="*/ 0 h 12"/>
              <a:gd name="T6" fmla="*/ 0 w 11"/>
              <a:gd name="T7" fmla="*/ 6 h 12"/>
              <a:gd name="T8" fmla="*/ 5 w 11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2">
                <a:moveTo>
                  <a:pt x="5" y="12"/>
                </a:moveTo>
                <a:lnTo>
                  <a:pt x="11" y="6"/>
                </a:lnTo>
                <a:lnTo>
                  <a:pt x="5" y="0"/>
                </a:lnTo>
                <a:lnTo>
                  <a:pt x="0" y="6"/>
                </a:lnTo>
                <a:lnTo>
                  <a:pt x="5" y="12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75" name="Freeform 47"/>
          <p:cNvSpPr>
            <a:spLocks/>
          </p:cNvSpPr>
          <p:nvPr/>
        </p:nvSpPr>
        <p:spPr bwMode="auto">
          <a:xfrm>
            <a:off x="5246688" y="2481263"/>
            <a:ext cx="14287" cy="12700"/>
          </a:xfrm>
          <a:custGeom>
            <a:avLst/>
            <a:gdLst>
              <a:gd name="T0" fmla="*/ 6 w 11"/>
              <a:gd name="T1" fmla="*/ 12 h 12"/>
              <a:gd name="T2" fmla="*/ 11 w 11"/>
              <a:gd name="T3" fmla="*/ 6 h 12"/>
              <a:gd name="T4" fmla="*/ 6 w 11"/>
              <a:gd name="T5" fmla="*/ 0 h 12"/>
              <a:gd name="T6" fmla="*/ 0 w 11"/>
              <a:gd name="T7" fmla="*/ 6 h 12"/>
              <a:gd name="T8" fmla="*/ 6 w 11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2">
                <a:moveTo>
                  <a:pt x="6" y="12"/>
                </a:moveTo>
                <a:lnTo>
                  <a:pt x="11" y="6"/>
                </a:lnTo>
                <a:lnTo>
                  <a:pt x="6" y="0"/>
                </a:lnTo>
                <a:lnTo>
                  <a:pt x="0" y="6"/>
                </a:lnTo>
                <a:lnTo>
                  <a:pt x="6" y="12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76" name="Freeform 48"/>
          <p:cNvSpPr>
            <a:spLocks/>
          </p:cNvSpPr>
          <p:nvPr/>
        </p:nvSpPr>
        <p:spPr bwMode="auto">
          <a:xfrm>
            <a:off x="4876800" y="2719388"/>
            <a:ext cx="14288" cy="14287"/>
          </a:xfrm>
          <a:custGeom>
            <a:avLst/>
            <a:gdLst>
              <a:gd name="T0" fmla="*/ 6 w 12"/>
              <a:gd name="T1" fmla="*/ 12 h 12"/>
              <a:gd name="T2" fmla="*/ 12 w 12"/>
              <a:gd name="T3" fmla="*/ 6 h 12"/>
              <a:gd name="T4" fmla="*/ 6 w 12"/>
              <a:gd name="T5" fmla="*/ 0 h 12"/>
              <a:gd name="T6" fmla="*/ 0 w 12"/>
              <a:gd name="T7" fmla="*/ 6 h 12"/>
              <a:gd name="T8" fmla="*/ 6 w 12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2">
                <a:moveTo>
                  <a:pt x="6" y="12"/>
                </a:moveTo>
                <a:lnTo>
                  <a:pt x="12" y="6"/>
                </a:lnTo>
                <a:lnTo>
                  <a:pt x="6" y="0"/>
                </a:lnTo>
                <a:lnTo>
                  <a:pt x="0" y="6"/>
                </a:lnTo>
                <a:lnTo>
                  <a:pt x="6" y="12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77" name="Line 49"/>
          <p:cNvSpPr>
            <a:spLocks noChangeShapeType="1"/>
          </p:cNvSpPr>
          <p:nvPr/>
        </p:nvSpPr>
        <p:spPr bwMode="auto">
          <a:xfrm>
            <a:off x="4579938" y="1843088"/>
            <a:ext cx="896937" cy="158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978" name="Line 50"/>
          <p:cNvSpPr>
            <a:spLocks noChangeShapeType="1"/>
          </p:cNvSpPr>
          <p:nvPr/>
        </p:nvSpPr>
        <p:spPr bwMode="auto">
          <a:xfrm>
            <a:off x="4568825" y="3140075"/>
            <a:ext cx="13573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979" name="Freeform 51"/>
          <p:cNvSpPr>
            <a:spLocks/>
          </p:cNvSpPr>
          <p:nvPr/>
        </p:nvSpPr>
        <p:spPr bwMode="auto">
          <a:xfrm>
            <a:off x="5865813" y="3119438"/>
            <a:ext cx="60325" cy="39687"/>
          </a:xfrm>
          <a:custGeom>
            <a:avLst/>
            <a:gdLst>
              <a:gd name="T0" fmla="*/ 52 w 52"/>
              <a:gd name="T1" fmla="*/ 17 h 34"/>
              <a:gd name="T2" fmla="*/ 52 w 52"/>
              <a:gd name="T3" fmla="*/ 17 h 34"/>
              <a:gd name="T4" fmla="*/ 0 w 52"/>
              <a:gd name="T5" fmla="*/ 34 h 34"/>
              <a:gd name="T6" fmla="*/ 0 w 52"/>
              <a:gd name="T7" fmla="*/ 0 h 34"/>
              <a:gd name="T8" fmla="*/ 52 w 52"/>
              <a:gd name="T9" fmla="*/ 11 h 34"/>
              <a:gd name="T10" fmla="*/ 52 w 52"/>
              <a:gd name="T11" fmla="*/ 1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34">
                <a:moveTo>
                  <a:pt x="52" y="17"/>
                </a:moveTo>
                <a:lnTo>
                  <a:pt x="52" y="17"/>
                </a:lnTo>
                <a:lnTo>
                  <a:pt x="0" y="34"/>
                </a:lnTo>
                <a:lnTo>
                  <a:pt x="0" y="0"/>
                </a:lnTo>
                <a:lnTo>
                  <a:pt x="52" y="11"/>
                </a:lnTo>
                <a:lnTo>
                  <a:pt x="52" y="17"/>
                </a:ln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4980" name="Line 52"/>
          <p:cNvSpPr>
            <a:spLocks noChangeShapeType="1"/>
          </p:cNvSpPr>
          <p:nvPr/>
        </p:nvSpPr>
        <p:spPr bwMode="auto">
          <a:xfrm flipV="1">
            <a:off x="4568825" y="1847850"/>
            <a:ext cx="1357313" cy="129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981" name="Line 53"/>
          <p:cNvSpPr>
            <a:spLocks noChangeShapeType="1"/>
          </p:cNvSpPr>
          <p:nvPr/>
        </p:nvSpPr>
        <p:spPr bwMode="auto">
          <a:xfrm>
            <a:off x="5243513" y="2527300"/>
            <a:ext cx="0" cy="5905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982" name="Rectangle 54"/>
          <p:cNvSpPr>
            <a:spLocks noChangeArrowheads="1"/>
          </p:cNvSpPr>
          <p:nvPr/>
        </p:nvSpPr>
        <p:spPr bwMode="auto">
          <a:xfrm>
            <a:off x="4386263" y="230028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sz="1800" i="1">
                <a:solidFill>
                  <a:srgbClr val="000000"/>
                </a:solidFill>
              </a:rPr>
              <a:t>q</a:t>
            </a:r>
            <a:endParaRPr lang="en-US" sz="1800" i="1" baseline="-25000">
              <a:solidFill>
                <a:srgbClr val="000000"/>
              </a:solidFill>
            </a:endParaRPr>
          </a:p>
        </p:txBody>
      </p:sp>
      <p:grpSp>
        <p:nvGrpSpPr>
          <p:cNvPr id="764983" name="Group 55"/>
          <p:cNvGrpSpPr>
            <a:grpSpLocks/>
          </p:cNvGrpSpPr>
          <p:nvPr/>
        </p:nvGrpSpPr>
        <p:grpSpPr bwMode="auto">
          <a:xfrm>
            <a:off x="5926138" y="4656138"/>
            <a:ext cx="1576387" cy="1536700"/>
            <a:chOff x="4300" y="2698"/>
            <a:chExt cx="993" cy="968"/>
          </a:xfrm>
        </p:grpSpPr>
        <p:sp>
          <p:nvSpPr>
            <p:cNvPr id="764984" name="Rectangle 56"/>
            <p:cNvSpPr>
              <a:spLocks noChangeArrowheads="1"/>
            </p:cNvSpPr>
            <p:nvPr/>
          </p:nvSpPr>
          <p:spPr bwMode="auto">
            <a:xfrm>
              <a:off x="4673" y="2855"/>
              <a:ext cx="372" cy="32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985" name="Line 57"/>
            <p:cNvSpPr>
              <a:spLocks noChangeShapeType="1"/>
            </p:cNvSpPr>
            <p:nvPr/>
          </p:nvSpPr>
          <p:spPr bwMode="auto">
            <a:xfrm>
              <a:off x="4446" y="2698"/>
              <a:ext cx="0" cy="8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4986" name="Freeform 58"/>
            <p:cNvSpPr>
              <a:spLocks/>
            </p:cNvSpPr>
            <p:nvPr/>
          </p:nvSpPr>
          <p:spPr bwMode="auto">
            <a:xfrm>
              <a:off x="4433" y="2698"/>
              <a:ext cx="24" cy="38"/>
            </a:xfrm>
            <a:custGeom>
              <a:avLst/>
              <a:gdLst>
                <a:gd name="T0" fmla="*/ 16 w 32"/>
                <a:gd name="T1" fmla="*/ 0 h 41"/>
                <a:gd name="T2" fmla="*/ 16 w 32"/>
                <a:gd name="T3" fmla="*/ 0 h 41"/>
                <a:gd name="T4" fmla="*/ 32 w 32"/>
                <a:gd name="T5" fmla="*/ 41 h 41"/>
                <a:gd name="T6" fmla="*/ 0 w 32"/>
                <a:gd name="T7" fmla="*/ 41 h 41"/>
                <a:gd name="T8" fmla="*/ 10 w 32"/>
                <a:gd name="T9" fmla="*/ 0 h 41"/>
                <a:gd name="T10" fmla="*/ 16 w 3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1">
                  <a:moveTo>
                    <a:pt x="16" y="0"/>
                  </a:moveTo>
                  <a:lnTo>
                    <a:pt x="16" y="0"/>
                  </a:lnTo>
                  <a:lnTo>
                    <a:pt x="32" y="41"/>
                  </a:lnTo>
                  <a:lnTo>
                    <a:pt x="0" y="41"/>
                  </a:lnTo>
                  <a:lnTo>
                    <a:pt x="1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987" name="Freeform 59"/>
            <p:cNvSpPr>
              <a:spLocks/>
            </p:cNvSpPr>
            <p:nvPr/>
          </p:nvSpPr>
          <p:spPr bwMode="auto">
            <a:xfrm>
              <a:off x="4586" y="2820"/>
              <a:ext cx="8" cy="9"/>
            </a:xfrm>
            <a:custGeom>
              <a:avLst/>
              <a:gdLst>
                <a:gd name="T0" fmla="*/ 5 w 10"/>
                <a:gd name="T1" fmla="*/ 9 h 9"/>
                <a:gd name="T2" fmla="*/ 10 w 10"/>
                <a:gd name="T3" fmla="*/ 5 h 9"/>
                <a:gd name="T4" fmla="*/ 5 w 10"/>
                <a:gd name="T5" fmla="*/ 0 h 9"/>
                <a:gd name="T6" fmla="*/ 0 w 10"/>
                <a:gd name="T7" fmla="*/ 5 h 9"/>
                <a:gd name="T8" fmla="*/ 5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lnTo>
                    <a:pt x="10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988" name="Freeform 60"/>
            <p:cNvSpPr>
              <a:spLocks/>
            </p:cNvSpPr>
            <p:nvPr/>
          </p:nvSpPr>
          <p:spPr bwMode="auto">
            <a:xfrm>
              <a:off x="4801" y="3014"/>
              <a:ext cx="8" cy="9"/>
            </a:xfrm>
            <a:custGeom>
              <a:avLst/>
              <a:gdLst>
                <a:gd name="T0" fmla="*/ 6 w 11"/>
                <a:gd name="T1" fmla="*/ 10 h 10"/>
                <a:gd name="T2" fmla="*/ 11 w 11"/>
                <a:gd name="T3" fmla="*/ 5 h 10"/>
                <a:gd name="T4" fmla="*/ 6 w 11"/>
                <a:gd name="T5" fmla="*/ 0 h 10"/>
                <a:gd name="T6" fmla="*/ 0 w 11"/>
                <a:gd name="T7" fmla="*/ 5 h 10"/>
                <a:gd name="T8" fmla="*/ 6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lnTo>
                    <a:pt x="11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FF0000"/>
            </a:solidFill>
            <a:ln w="127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989" name="Freeform 61"/>
            <p:cNvSpPr>
              <a:spLocks/>
            </p:cNvSpPr>
            <p:nvPr/>
          </p:nvSpPr>
          <p:spPr bwMode="auto">
            <a:xfrm>
              <a:off x="4801" y="3065"/>
              <a:ext cx="8" cy="9"/>
            </a:xfrm>
            <a:custGeom>
              <a:avLst/>
              <a:gdLst>
                <a:gd name="T0" fmla="*/ 6 w 11"/>
                <a:gd name="T1" fmla="*/ 10 h 10"/>
                <a:gd name="T2" fmla="*/ 11 w 11"/>
                <a:gd name="T3" fmla="*/ 5 h 10"/>
                <a:gd name="T4" fmla="*/ 6 w 11"/>
                <a:gd name="T5" fmla="*/ 0 h 10"/>
                <a:gd name="T6" fmla="*/ 0 w 11"/>
                <a:gd name="T7" fmla="*/ 5 h 10"/>
                <a:gd name="T8" fmla="*/ 6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lnTo>
                    <a:pt x="11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FF0000"/>
            </a:solidFill>
            <a:ln w="127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990" name="Freeform 62"/>
            <p:cNvSpPr>
              <a:spLocks/>
            </p:cNvSpPr>
            <p:nvPr/>
          </p:nvSpPr>
          <p:spPr bwMode="auto">
            <a:xfrm>
              <a:off x="4569" y="3065"/>
              <a:ext cx="9" cy="9"/>
            </a:xfrm>
            <a:custGeom>
              <a:avLst/>
              <a:gdLst>
                <a:gd name="T0" fmla="*/ 5 w 11"/>
                <a:gd name="T1" fmla="*/ 10 h 10"/>
                <a:gd name="T2" fmla="*/ 11 w 11"/>
                <a:gd name="T3" fmla="*/ 5 h 10"/>
                <a:gd name="T4" fmla="*/ 5 w 11"/>
                <a:gd name="T5" fmla="*/ 0 h 10"/>
                <a:gd name="T6" fmla="*/ 0 w 11"/>
                <a:gd name="T7" fmla="*/ 5 h 10"/>
                <a:gd name="T8" fmla="*/ 5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lnTo>
                    <a:pt x="11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991" name="Freeform 63"/>
            <p:cNvSpPr>
              <a:spLocks/>
            </p:cNvSpPr>
            <p:nvPr/>
          </p:nvSpPr>
          <p:spPr bwMode="auto">
            <a:xfrm>
              <a:off x="5149" y="3065"/>
              <a:ext cx="8" cy="9"/>
            </a:xfrm>
            <a:custGeom>
              <a:avLst/>
              <a:gdLst>
                <a:gd name="T0" fmla="*/ 6 w 11"/>
                <a:gd name="T1" fmla="*/ 10 h 10"/>
                <a:gd name="T2" fmla="*/ 11 w 11"/>
                <a:gd name="T3" fmla="*/ 5 h 10"/>
                <a:gd name="T4" fmla="*/ 6 w 11"/>
                <a:gd name="T5" fmla="*/ 0 h 10"/>
                <a:gd name="T6" fmla="*/ 0 w 11"/>
                <a:gd name="T7" fmla="*/ 5 h 10"/>
                <a:gd name="T8" fmla="*/ 6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lnTo>
                    <a:pt x="11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992" name="Freeform 64"/>
            <p:cNvSpPr>
              <a:spLocks/>
            </p:cNvSpPr>
            <p:nvPr/>
          </p:nvSpPr>
          <p:spPr bwMode="auto">
            <a:xfrm>
              <a:off x="5149" y="3327"/>
              <a:ext cx="8" cy="8"/>
            </a:xfrm>
            <a:custGeom>
              <a:avLst/>
              <a:gdLst>
                <a:gd name="T0" fmla="*/ 6 w 11"/>
                <a:gd name="T1" fmla="*/ 9 h 9"/>
                <a:gd name="T2" fmla="*/ 11 w 11"/>
                <a:gd name="T3" fmla="*/ 5 h 9"/>
                <a:gd name="T4" fmla="*/ 6 w 11"/>
                <a:gd name="T5" fmla="*/ 0 h 9"/>
                <a:gd name="T6" fmla="*/ 0 w 11"/>
                <a:gd name="T7" fmla="*/ 5 h 9"/>
                <a:gd name="T8" fmla="*/ 6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lnTo>
                    <a:pt x="11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993" name="Freeform 65"/>
            <p:cNvSpPr>
              <a:spLocks/>
            </p:cNvSpPr>
            <p:nvPr/>
          </p:nvSpPr>
          <p:spPr bwMode="auto">
            <a:xfrm>
              <a:off x="5050" y="3327"/>
              <a:ext cx="7" cy="8"/>
            </a:xfrm>
            <a:custGeom>
              <a:avLst/>
              <a:gdLst>
                <a:gd name="T0" fmla="*/ 5 w 10"/>
                <a:gd name="T1" fmla="*/ 9 h 9"/>
                <a:gd name="T2" fmla="*/ 10 w 10"/>
                <a:gd name="T3" fmla="*/ 5 h 9"/>
                <a:gd name="T4" fmla="*/ 5 w 10"/>
                <a:gd name="T5" fmla="*/ 0 h 9"/>
                <a:gd name="T6" fmla="*/ 0 w 10"/>
                <a:gd name="T7" fmla="*/ 5 h 9"/>
                <a:gd name="T8" fmla="*/ 5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lnTo>
                    <a:pt x="10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994" name="Freeform 66"/>
            <p:cNvSpPr>
              <a:spLocks/>
            </p:cNvSpPr>
            <p:nvPr/>
          </p:nvSpPr>
          <p:spPr bwMode="auto">
            <a:xfrm>
              <a:off x="5050" y="3276"/>
              <a:ext cx="7" cy="8"/>
            </a:xfrm>
            <a:custGeom>
              <a:avLst/>
              <a:gdLst>
                <a:gd name="T0" fmla="*/ 5 w 10"/>
                <a:gd name="T1" fmla="*/ 9 h 9"/>
                <a:gd name="T2" fmla="*/ 10 w 10"/>
                <a:gd name="T3" fmla="*/ 5 h 9"/>
                <a:gd name="T4" fmla="*/ 5 w 10"/>
                <a:gd name="T5" fmla="*/ 0 h 9"/>
                <a:gd name="T6" fmla="*/ 0 w 10"/>
                <a:gd name="T7" fmla="*/ 5 h 9"/>
                <a:gd name="T8" fmla="*/ 5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lnTo>
                    <a:pt x="10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995" name="Freeform 67"/>
            <p:cNvSpPr>
              <a:spLocks/>
            </p:cNvSpPr>
            <p:nvPr/>
          </p:nvSpPr>
          <p:spPr bwMode="auto">
            <a:xfrm>
              <a:off x="5050" y="3200"/>
              <a:ext cx="7" cy="9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5 h 10"/>
                <a:gd name="T4" fmla="*/ 5 w 10"/>
                <a:gd name="T5" fmla="*/ 0 h 10"/>
                <a:gd name="T6" fmla="*/ 0 w 10"/>
                <a:gd name="T7" fmla="*/ 5 h 10"/>
                <a:gd name="T8" fmla="*/ 5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996" name="Freeform 68"/>
            <p:cNvSpPr>
              <a:spLocks/>
            </p:cNvSpPr>
            <p:nvPr/>
          </p:nvSpPr>
          <p:spPr bwMode="auto">
            <a:xfrm>
              <a:off x="4859" y="3133"/>
              <a:ext cx="8" cy="8"/>
            </a:xfrm>
            <a:custGeom>
              <a:avLst/>
              <a:gdLst>
                <a:gd name="T0" fmla="*/ 6 w 11"/>
                <a:gd name="T1" fmla="*/ 9 h 9"/>
                <a:gd name="T2" fmla="*/ 11 w 11"/>
                <a:gd name="T3" fmla="*/ 5 h 9"/>
                <a:gd name="T4" fmla="*/ 6 w 11"/>
                <a:gd name="T5" fmla="*/ 0 h 9"/>
                <a:gd name="T6" fmla="*/ 0 w 11"/>
                <a:gd name="T7" fmla="*/ 5 h 9"/>
                <a:gd name="T8" fmla="*/ 6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lnTo>
                    <a:pt x="11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FF0000"/>
            </a:solidFill>
            <a:ln w="127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997" name="Freeform 69"/>
            <p:cNvSpPr>
              <a:spLocks/>
            </p:cNvSpPr>
            <p:nvPr/>
          </p:nvSpPr>
          <p:spPr bwMode="auto">
            <a:xfrm>
              <a:off x="4751" y="3276"/>
              <a:ext cx="9" cy="8"/>
            </a:xfrm>
            <a:custGeom>
              <a:avLst/>
              <a:gdLst>
                <a:gd name="T0" fmla="*/ 5 w 10"/>
                <a:gd name="T1" fmla="*/ 9 h 9"/>
                <a:gd name="T2" fmla="*/ 10 w 10"/>
                <a:gd name="T3" fmla="*/ 5 h 9"/>
                <a:gd name="T4" fmla="*/ 5 w 10"/>
                <a:gd name="T5" fmla="*/ 0 h 9"/>
                <a:gd name="T6" fmla="*/ 0 w 10"/>
                <a:gd name="T7" fmla="*/ 5 h 9"/>
                <a:gd name="T8" fmla="*/ 5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lnTo>
                    <a:pt x="10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998" name="Freeform 70"/>
            <p:cNvSpPr>
              <a:spLocks/>
            </p:cNvSpPr>
            <p:nvPr/>
          </p:nvSpPr>
          <p:spPr bwMode="auto">
            <a:xfrm>
              <a:off x="4693" y="3335"/>
              <a:ext cx="9" cy="10"/>
            </a:xfrm>
            <a:custGeom>
              <a:avLst/>
              <a:gdLst>
                <a:gd name="T0" fmla="*/ 5 w 11"/>
                <a:gd name="T1" fmla="*/ 10 h 10"/>
                <a:gd name="T2" fmla="*/ 11 w 11"/>
                <a:gd name="T3" fmla="*/ 5 h 10"/>
                <a:gd name="T4" fmla="*/ 5 w 11"/>
                <a:gd name="T5" fmla="*/ 0 h 10"/>
                <a:gd name="T6" fmla="*/ 0 w 11"/>
                <a:gd name="T7" fmla="*/ 5 h 10"/>
                <a:gd name="T8" fmla="*/ 5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lnTo>
                    <a:pt x="11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999" name="Freeform 71"/>
            <p:cNvSpPr>
              <a:spLocks/>
            </p:cNvSpPr>
            <p:nvPr/>
          </p:nvSpPr>
          <p:spPr bwMode="auto">
            <a:xfrm>
              <a:off x="5107" y="3428"/>
              <a:ext cx="8" cy="9"/>
            </a:xfrm>
            <a:custGeom>
              <a:avLst/>
              <a:gdLst>
                <a:gd name="T0" fmla="*/ 6 w 11"/>
                <a:gd name="T1" fmla="*/ 10 h 10"/>
                <a:gd name="T2" fmla="*/ 11 w 11"/>
                <a:gd name="T3" fmla="*/ 5 h 10"/>
                <a:gd name="T4" fmla="*/ 6 w 11"/>
                <a:gd name="T5" fmla="*/ 0 h 10"/>
                <a:gd name="T6" fmla="*/ 0 w 11"/>
                <a:gd name="T7" fmla="*/ 5 h 10"/>
                <a:gd name="T8" fmla="*/ 6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lnTo>
                    <a:pt x="11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000" name="Freeform 72"/>
            <p:cNvSpPr>
              <a:spLocks/>
            </p:cNvSpPr>
            <p:nvPr/>
          </p:nvSpPr>
          <p:spPr bwMode="auto">
            <a:xfrm>
              <a:off x="5000" y="3353"/>
              <a:ext cx="8" cy="8"/>
            </a:xfrm>
            <a:custGeom>
              <a:avLst/>
              <a:gdLst>
                <a:gd name="T0" fmla="*/ 5 w 11"/>
                <a:gd name="T1" fmla="*/ 9 h 9"/>
                <a:gd name="T2" fmla="*/ 11 w 11"/>
                <a:gd name="T3" fmla="*/ 4 h 9"/>
                <a:gd name="T4" fmla="*/ 5 w 11"/>
                <a:gd name="T5" fmla="*/ 0 h 9"/>
                <a:gd name="T6" fmla="*/ 0 w 11"/>
                <a:gd name="T7" fmla="*/ 4 h 9"/>
                <a:gd name="T8" fmla="*/ 5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lnTo>
                    <a:pt x="11" y="4"/>
                  </a:lnTo>
                  <a:lnTo>
                    <a:pt x="5" y="0"/>
                  </a:lnTo>
                  <a:lnTo>
                    <a:pt x="0" y="4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001" name="Freeform 73"/>
            <p:cNvSpPr>
              <a:spLocks/>
            </p:cNvSpPr>
            <p:nvPr/>
          </p:nvSpPr>
          <p:spPr bwMode="auto">
            <a:xfrm>
              <a:off x="4917" y="3479"/>
              <a:ext cx="8" cy="9"/>
            </a:xfrm>
            <a:custGeom>
              <a:avLst/>
              <a:gdLst>
                <a:gd name="T0" fmla="*/ 5 w 11"/>
                <a:gd name="T1" fmla="*/ 9 h 9"/>
                <a:gd name="T2" fmla="*/ 11 w 11"/>
                <a:gd name="T3" fmla="*/ 4 h 9"/>
                <a:gd name="T4" fmla="*/ 5 w 11"/>
                <a:gd name="T5" fmla="*/ 0 h 9"/>
                <a:gd name="T6" fmla="*/ 0 w 11"/>
                <a:gd name="T7" fmla="*/ 4 h 9"/>
                <a:gd name="T8" fmla="*/ 5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lnTo>
                    <a:pt x="11" y="4"/>
                  </a:lnTo>
                  <a:lnTo>
                    <a:pt x="5" y="0"/>
                  </a:lnTo>
                  <a:lnTo>
                    <a:pt x="0" y="4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002" name="Freeform 74"/>
            <p:cNvSpPr>
              <a:spLocks/>
            </p:cNvSpPr>
            <p:nvPr/>
          </p:nvSpPr>
          <p:spPr bwMode="auto">
            <a:xfrm>
              <a:off x="4933" y="2990"/>
              <a:ext cx="9" cy="8"/>
            </a:xfrm>
            <a:custGeom>
              <a:avLst/>
              <a:gdLst>
                <a:gd name="T0" fmla="*/ 6 w 11"/>
                <a:gd name="T1" fmla="*/ 9 h 9"/>
                <a:gd name="T2" fmla="*/ 11 w 11"/>
                <a:gd name="T3" fmla="*/ 4 h 9"/>
                <a:gd name="T4" fmla="*/ 6 w 11"/>
                <a:gd name="T5" fmla="*/ 0 h 9"/>
                <a:gd name="T6" fmla="*/ 0 w 11"/>
                <a:gd name="T7" fmla="*/ 4 h 9"/>
                <a:gd name="T8" fmla="*/ 6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lnTo>
                    <a:pt x="11" y="4"/>
                  </a:lnTo>
                  <a:lnTo>
                    <a:pt x="6" y="0"/>
                  </a:lnTo>
                  <a:lnTo>
                    <a:pt x="0" y="4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FF0000"/>
            </a:solidFill>
            <a:ln w="127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003" name="Freeform 75"/>
            <p:cNvSpPr>
              <a:spLocks/>
            </p:cNvSpPr>
            <p:nvPr/>
          </p:nvSpPr>
          <p:spPr bwMode="auto">
            <a:xfrm>
              <a:off x="5000" y="2905"/>
              <a:ext cx="8" cy="8"/>
            </a:xfrm>
            <a:custGeom>
              <a:avLst/>
              <a:gdLst>
                <a:gd name="T0" fmla="*/ 5 w 11"/>
                <a:gd name="T1" fmla="*/ 9 h 9"/>
                <a:gd name="T2" fmla="*/ 11 w 11"/>
                <a:gd name="T3" fmla="*/ 5 h 9"/>
                <a:gd name="T4" fmla="*/ 5 w 11"/>
                <a:gd name="T5" fmla="*/ 0 h 9"/>
                <a:gd name="T6" fmla="*/ 0 w 11"/>
                <a:gd name="T7" fmla="*/ 5 h 9"/>
                <a:gd name="T8" fmla="*/ 5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lnTo>
                    <a:pt x="11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FF0000"/>
            </a:solidFill>
            <a:ln w="127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004" name="Freeform 76"/>
            <p:cNvSpPr>
              <a:spLocks/>
            </p:cNvSpPr>
            <p:nvPr/>
          </p:nvSpPr>
          <p:spPr bwMode="auto">
            <a:xfrm>
              <a:off x="4900" y="2820"/>
              <a:ext cx="8" cy="9"/>
            </a:xfrm>
            <a:custGeom>
              <a:avLst/>
              <a:gdLst>
                <a:gd name="T0" fmla="*/ 6 w 11"/>
                <a:gd name="T1" fmla="*/ 9 h 9"/>
                <a:gd name="T2" fmla="*/ 11 w 11"/>
                <a:gd name="T3" fmla="*/ 5 h 9"/>
                <a:gd name="T4" fmla="*/ 6 w 11"/>
                <a:gd name="T5" fmla="*/ 0 h 9"/>
                <a:gd name="T6" fmla="*/ 0 w 11"/>
                <a:gd name="T7" fmla="*/ 5 h 9"/>
                <a:gd name="T8" fmla="*/ 6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lnTo>
                    <a:pt x="11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6" y="9"/>
                  </a:lnTo>
                  <a:close/>
                </a:path>
              </a:pathLst>
            </a:custGeom>
            <a:solidFill>
              <a:schemeClr val="accent2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005" name="Freeform 77"/>
            <p:cNvSpPr>
              <a:spLocks/>
            </p:cNvSpPr>
            <p:nvPr/>
          </p:nvSpPr>
          <p:spPr bwMode="auto">
            <a:xfrm>
              <a:off x="4702" y="3353"/>
              <a:ext cx="8" cy="8"/>
            </a:xfrm>
            <a:custGeom>
              <a:avLst/>
              <a:gdLst>
                <a:gd name="T0" fmla="*/ 5 w 11"/>
                <a:gd name="T1" fmla="*/ 9 h 9"/>
                <a:gd name="T2" fmla="*/ 11 w 11"/>
                <a:gd name="T3" fmla="*/ 4 h 9"/>
                <a:gd name="T4" fmla="*/ 5 w 11"/>
                <a:gd name="T5" fmla="*/ 0 h 9"/>
                <a:gd name="T6" fmla="*/ 0 w 11"/>
                <a:gd name="T7" fmla="*/ 4 h 9"/>
                <a:gd name="T8" fmla="*/ 5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lnTo>
                    <a:pt x="11" y="4"/>
                  </a:lnTo>
                  <a:lnTo>
                    <a:pt x="5" y="0"/>
                  </a:lnTo>
                  <a:lnTo>
                    <a:pt x="0" y="4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006" name="Freeform 78"/>
            <p:cNvSpPr>
              <a:spLocks/>
            </p:cNvSpPr>
            <p:nvPr/>
          </p:nvSpPr>
          <p:spPr bwMode="auto">
            <a:xfrm>
              <a:off x="4635" y="3251"/>
              <a:ext cx="9" cy="8"/>
            </a:xfrm>
            <a:custGeom>
              <a:avLst/>
              <a:gdLst>
                <a:gd name="T0" fmla="*/ 6 w 11"/>
                <a:gd name="T1" fmla="*/ 9 h 9"/>
                <a:gd name="T2" fmla="*/ 11 w 11"/>
                <a:gd name="T3" fmla="*/ 4 h 9"/>
                <a:gd name="T4" fmla="*/ 6 w 11"/>
                <a:gd name="T5" fmla="*/ 0 h 9"/>
                <a:gd name="T6" fmla="*/ 0 w 11"/>
                <a:gd name="T7" fmla="*/ 4 h 9"/>
                <a:gd name="T8" fmla="*/ 6 w 1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lnTo>
                    <a:pt x="11" y="4"/>
                  </a:lnTo>
                  <a:lnTo>
                    <a:pt x="6" y="0"/>
                  </a:lnTo>
                  <a:lnTo>
                    <a:pt x="0" y="4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007" name="Line 79"/>
            <p:cNvSpPr>
              <a:spLocks noChangeShapeType="1"/>
            </p:cNvSpPr>
            <p:nvPr/>
          </p:nvSpPr>
          <p:spPr bwMode="auto">
            <a:xfrm>
              <a:off x="4673" y="3179"/>
              <a:ext cx="0" cy="3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5008" name="Line 80"/>
            <p:cNvSpPr>
              <a:spLocks noChangeShapeType="1"/>
            </p:cNvSpPr>
            <p:nvPr/>
          </p:nvSpPr>
          <p:spPr bwMode="auto">
            <a:xfrm>
              <a:off x="5045" y="3179"/>
              <a:ext cx="0" cy="3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5009" name="Line 81"/>
            <p:cNvSpPr>
              <a:spLocks noChangeShapeType="1"/>
            </p:cNvSpPr>
            <p:nvPr/>
          </p:nvSpPr>
          <p:spPr bwMode="auto">
            <a:xfrm flipH="1">
              <a:off x="4441" y="3179"/>
              <a:ext cx="23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5010" name="Rectangle 82"/>
            <p:cNvSpPr>
              <a:spLocks noChangeArrowheads="1"/>
            </p:cNvSpPr>
            <p:nvPr/>
          </p:nvSpPr>
          <p:spPr bwMode="auto">
            <a:xfrm>
              <a:off x="4300" y="3074"/>
              <a:ext cx="1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800" i="1">
                  <a:solidFill>
                    <a:srgbClr val="000000"/>
                  </a:solidFill>
                </a:rPr>
                <a:t>q</a:t>
              </a:r>
              <a:r>
                <a:rPr lang="en-US" sz="1800" i="1" baseline="-25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65011" name="Rectangle 83"/>
            <p:cNvSpPr>
              <a:spLocks noChangeArrowheads="1"/>
            </p:cNvSpPr>
            <p:nvPr/>
          </p:nvSpPr>
          <p:spPr bwMode="auto">
            <a:xfrm>
              <a:off x="4986" y="3493"/>
              <a:ext cx="1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800" i="1">
                  <a:solidFill>
                    <a:srgbClr val="000000"/>
                  </a:solidFill>
                </a:rPr>
                <a:t>q</a:t>
              </a:r>
              <a:r>
                <a:rPr lang="en-US" sz="1800" i="1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65012" name="Line 84"/>
            <p:cNvSpPr>
              <a:spLocks noChangeShapeType="1"/>
            </p:cNvSpPr>
            <p:nvPr/>
          </p:nvSpPr>
          <p:spPr bwMode="auto">
            <a:xfrm>
              <a:off x="4441" y="3517"/>
              <a:ext cx="85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5013" name="Freeform 85"/>
            <p:cNvSpPr>
              <a:spLocks/>
            </p:cNvSpPr>
            <p:nvPr/>
          </p:nvSpPr>
          <p:spPr bwMode="auto">
            <a:xfrm>
              <a:off x="5256" y="3504"/>
              <a:ext cx="37" cy="26"/>
            </a:xfrm>
            <a:custGeom>
              <a:avLst/>
              <a:gdLst>
                <a:gd name="T0" fmla="*/ 48 w 48"/>
                <a:gd name="T1" fmla="*/ 14 h 28"/>
                <a:gd name="T2" fmla="*/ 48 w 48"/>
                <a:gd name="T3" fmla="*/ 14 h 28"/>
                <a:gd name="T4" fmla="*/ 0 w 48"/>
                <a:gd name="T5" fmla="*/ 28 h 28"/>
                <a:gd name="T6" fmla="*/ 0 w 48"/>
                <a:gd name="T7" fmla="*/ 0 h 28"/>
                <a:gd name="T8" fmla="*/ 48 w 48"/>
                <a:gd name="T9" fmla="*/ 9 h 28"/>
                <a:gd name="T10" fmla="*/ 48 w 48"/>
                <a:gd name="T1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8">
                  <a:moveTo>
                    <a:pt x="48" y="14"/>
                  </a:moveTo>
                  <a:lnTo>
                    <a:pt x="48" y="1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48" y="9"/>
                  </a:lnTo>
                  <a:lnTo>
                    <a:pt x="48" y="14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014" name="Rectangle 86"/>
            <p:cNvSpPr>
              <a:spLocks noChangeArrowheads="1"/>
            </p:cNvSpPr>
            <p:nvPr/>
          </p:nvSpPr>
          <p:spPr bwMode="auto">
            <a:xfrm>
              <a:off x="4607" y="3484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800" i="1">
                  <a:solidFill>
                    <a:srgbClr val="000000"/>
                  </a:solidFill>
                </a:rPr>
                <a:t>q</a:t>
              </a:r>
              <a:r>
                <a:rPr lang="en-US" sz="1800" i="1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65015" name="Line 87"/>
            <p:cNvSpPr>
              <a:spLocks noChangeShapeType="1"/>
            </p:cNvSpPr>
            <p:nvPr/>
          </p:nvSpPr>
          <p:spPr bwMode="auto">
            <a:xfrm flipH="1">
              <a:off x="4442" y="2856"/>
              <a:ext cx="23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5016" name="Rectangle 88"/>
            <p:cNvSpPr>
              <a:spLocks noChangeArrowheads="1"/>
            </p:cNvSpPr>
            <p:nvPr/>
          </p:nvSpPr>
          <p:spPr bwMode="auto">
            <a:xfrm>
              <a:off x="4305" y="2739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227013" indent="-227013"/>
              <a:r>
                <a:rPr lang="en-US" sz="1800" i="1">
                  <a:solidFill>
                    <a:srgbClr val="000000"/>
                  </a:solidFill>
                </a:rPr>
                <a:t>q</a:t>
              </a:r>
              <a:r>
                <a:rPr lang="en-US" sz="1800" i="1" baseline="-25000">
                  <a:solidFill>
                    <a:srgbClr val="000000"/>
                  </a:solidFill>
                </a:rPr>
                <a:t>4</a:t>
              </a:r>
            </a:p>
          </p:txBody>
        </p:sp>
      </p:grpSp>
      <p:graphicFrame>
        <p:nvGraphicFramePr>
          <p:cNvPr id="765017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909731"/>
              </p:ext>
            </p:extLst>
          </p:nvPr>
        </p:nvGraphicFramePr>
        <p:xfrm>
          <a:off x="4141943" y="3996805"/>
          <a:ext cx="18113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52" name="Equation" r:id="rId4" imgW="812520" imgH="266400" progId="Equation.3">
                  <p:embed/>
                </p:oleObj>
              </mc:Choice>
              <mc:Fallback>
                <p:oleObj name="Equation" r:id="rId4" imgW="8125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943" y="3996805"/>
                        <a:ext cx="18113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018" name="Object 90"/>
          <p:cNvGraphicFramePr>
            <a:graphicFrameLocks noChangeAspect="1"/>
          </p:cNvGraphicFramePr>
          <p:nvPr/>
        </p:nvGraphicFramePr>
        <p:xfrm>
          <a:off x="1176338" y="4017963"/>
          <a:ext cx="13287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53" name="Equation" r:id="rId6" imgW="596880" imgH="215640" progId="Equation.3">
                  <p:embed/>
                </p:oleObj>
              </mc:Choice>
              <mc:Fallback>
                <p:oleObj name="Equation" r:id="rId6" imgW="596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4017963"/>
                        <a:ext cx="132873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019" name="Object 91"/>
          <p:cNvGraphicFramePr>
            <a:graphicFrameLocks noChangeAspect="1"/>
          </p:cNvGraphicFramePr>
          <p:nvPr/>
        </p:nvGraphicFramePr>
        <p:xfrm>
          <a:off x="1168400" y="4421188"/>
          <a:ext cx="7350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54" name="Equation" r:id="rId8" imgW="330120" imgH="228600" progId="Equation.3">
                  <p:embed/>
                </p:oleObj>
              </mc:Choice>
              <mc:Fallback>
                <p:oleObj name="Equation" r:id="rId8" imgW="33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421188"/>
                        <a:ext cx="73501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020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088447"/>
              </p:ext>
            </p:extLst>
          </p:nvPr>
        </p:nvGraphicFramePr>
        <p:xfrm>
          <a:off x="3480503" y="4383973"/>
          <a:ext cx="10779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55" name="Equation" r:id="rId10" imgW="482400" imgH="241200" progId="Equation.3">
                  <p:embed/>
                </p:oleObj>
              </mc:Choice>
              <mc:Fallback>
                <p:oleObj name="Equation" r:id="rId10" imgW="48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503" y="4383973"/>
                        <a:ext cx="107791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021" name="Object 93"/>
          <p:cNvGraphicFramePr>
            <a:graphicFrameLocks noChangeAspect="1"/>
          </p:cNvGraphicFramePr>
          <p:nvPr/>
        </p:nvGraphicFramePr>
        <p:xfrm>
          <a:off x="2195513" y="2784475"/>
          <a:ext cx="13287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56" name="Equation" r:id="rId12" imgW="596880" imgH="228600" progId="Equation.3">
                  <p:embed/>
                </p:oleObj>
              </mc:Choice>
              <mc:Fallback>
                <p:oleObj name="Equation" r:id="rId12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784475"/>
                        <a:ext cx="13287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022" name="Object 94"/>
          <p:cNvGraphicFramePr>
            <a:graphicFrameLocks noChangeAspect="1"/>
          </p:cNvGraphicFramePr>
          <p:nvPr/>
        </p:nvGraphicFramePr>
        <p:xfrm>
          <a:off x="1997075" y="2387600"/>
          <a:ext cx="18669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57" name="Equation" r:id="rId14" imgW="838080" imgH="228600" progId="Equation.3">
                  <p:embed/>
                </p:oleObj>
              </mc:Choice>
              <mc:Fallback>
                <p:oleObj name="Equation" r:id="rId14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2387600"/>
                        <a:ext cx="18669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8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95-1BF0-44D5-B52B-5A54A75F5844}" type="slidenum">
              <a:rPr lang="en-US"/>
              <a:pPr/>
              <a:t>4</a:t>
            </a:fld>
            <a:endParaRPr lang="en-US"/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 Data Structures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9700"/>
            <a:ext cx="8077200" cy="4953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B-trees</a:t>
            </a:r>
            <a:r>
              <a:rPr lang="en-US"/>
              <a:t>: Node degree </a:t>
            </a:r>
            <a:r>
              <a:rPr lang="en-US">
                <a:sym typeface="Symbol" pitchFamily="18" charset="2"/>
              </a:rPr>
              <a:t>(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)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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queries in</a:t>
            </a:r>
          </a:p>
          <a:p>
            <a:pPr lvl="1">
              <a:buClr>
                <a:schemeClr val="tx1"/>
              </a:buClr>
            </a:pPr>
            <a:r>
              <a:rPr lang="en-US"/>
              <a:t>Rebalancing using split/fuse </a:t>
            </a:r>
            <a:r>
              <a:rPr lang="en-US">
                <a:sym typeface="Symbol" pitchFamily="18" charset="2"/>
              </a:rPr>
              <a:t> updates in </a:t>
            </a:r>
            <a:endParaRPr lang="en-US"/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Weight-balanced B-tress</a:t>
            </a:r>
            <a:r>
              <a:rPr lang="en-US"/>
              <a:t>: Weight rather than degree constraint</a:t>
            </a: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 </a:t>
            </a:r>
            <a:r>
              <a:rPr lang="en-US">
                <a:cs typeface="Times New Roman" pitchFamily="18" charset="0"/>
                <a:sym typeface="Symbol" pitchFamily="18" charset="2"/>
              </a:rPr>
              <a:t>Ω(</a:t>
            </a:r>
            <a:r>
              <a:rPr lang="en-US" i="1">
                <a:cs typeface="Times New Roman" pitchFamily="18" charset="0"/>
                <a:sym typeface="Symbol" pitchFamily="18" charset="2"/>
              </a:rPr>
              <a:t>w</a:t>
            </a:r>
            <a:r>
              <a:rPr lang="en-US"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>
                <a:cs typeface="Times New Roman" pitchFamily="18" charset="0"/>
                <a:sym typeface="Symbol" pitchFamily="18" charset="2"/>
              </a:rPr>
              <a:t>v</a:t>
            </a:r>
            <a:r>
              <a:rPr lang="en-US">
                <a:cs typeface="Times New Roman" pitchFamily="18" charset="0"/>
                <a:sym typeface="Symbol" pitchFamily="18" charset="2"/>
              </a:rPr>
              <a:t>)) updates below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v</a:t>
            </a:r>
            <a:r>
              <a:rPr lang="en-US">
                <a:cs typeface="Times New Roman" pitchFamily="18" charset="0"/>
                <a:sym typeface="Symbol" pitchFamily="18" charset="2"/>
              </a:rPr>
              <a:t> between rebalancing operations on </a:t>
            </a:r>
            <a:r>
              <a:rPr lang="en-US" i="1">
                <a:cs typeface="Times New Roman" pitchFamily="18" charset="0"/>
                <a:sym typeface="Symbol" pitchFamily="18" charset="2"/>
              </a:rPr>
              <a:t>v</a:t>
            </a:r>
            <a:endParaRPr lang="en-US" i="1"/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Persistent B-trees</a:t>
            </a:r>
            <a:r>
              <a:rPr lang="en-US"/>
              <a:t>:</a:t>
            </a:r>
          </a:p>
          <a:p>
            <a:pPr lvl="1">
              <a:buClr>
                <a:schemeClr val="tx1"/>
              </a:buClr>
            </a:pPr>
            <a:r>
              <a:rPr lang="en-US"/>
              <a:t>Update in current version in </a:t>
            </a:r>
          </a:p>
          <a:p>
            <a:pPr lvl="1">
              <a:buClr>
                <a:schemeClr val="tx1"/>
              </a:buClr>
            </a:pPr>
            <a:r>
              <a:rPr lang="en-US"/>
              <a:t>Search in all previous versions in 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Buffer trees</a:t>
            </a:r>
          </a:p>
          <a:p>
            <a:pPr lvl="1"/>
            <a:r>
              <a:rPr lang="en-US"/>
              <a:t>Batching of operations to obtain                         bounds</a:t>
            </a:r>
          </a:p>
          <a:p>
            <a:pPr lvl="1">
              <a:buFontTx/>
              <a:buNone/>
            </a:pPr>
            <a:r>
              <a:rPr lang="en-US">
                <a:sym typeface="Symbol" pitchFamily="18" charset="2"/>
              </a:rPr>
              <a:t>                        construction algorithms</a:t>
            </a:r>
            <a:endParaRPr lang="en-US"/>
          </a:p>
        </p:txBody>
      </p:sp>
      <p:grpSp>
        <p:nvGrpSpPr>
          <p:cNvPr id="660484" name="Group 4"/>
          <p:cNvGrpSpPr>
            <a:grpSpLocks noChangeAspect="1"/>
          </p:cNvGrpSpPr>
          <p:nvPr/>
        </p:nvGrpSpPr>
        <p:grpSpPr bwMode="auto">
          <a:xfrm>
            <a:off x="5622925" y="5119688"/>
            <a:ext cx="2720975" cy="947737"/>
            <a:chOff x="1619" y="2807"/>
            <a:chExt cx="2567" cy="829"/>
          </a:xfrm>
        </p:grpSpPr>
        <p:sp>
          <p:nvSpPr>
            <p:cNvPr id="660485" name="Line 5"/>
            <p:cNvSpPr>
              <a:spLocks noChangeAspect="1" noChangeShapeType="1"/>
            </p:cNvSpPr>
            <p:nvPr/>
          </p:nvSpPr>
          <p:spPr bwMode="auto">
            <a:xfrm>
              <a:off x="2904" y="2883"/>
              <a:ext cx="339" cy="3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0486" name="Line 6"/>
            <p:cNvSpPr>
              <a:spLocks noChangeAspect="1" noChangeShapeType="1"/>
            </p:cNvSpPr>
            <p:nvPr/>
          </p:nvSpPr>
          <p:spPr bwMode="auto">
            <a:xfrm flipV="1">
              <a:off x="2590" y="2883"/>
              <a:ext cx="290" cy="3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0487" name="Line 7"/>
            <p:cNvSpPr>
              <a:spLocks noChangeAspect="1" noChangeShapeType="1"/>
            </p:cNvSpPr>
            <p:nvPr/>
          </p:nvSpPr>
          <p:spPr bwMode="auto">
            <a:xfrm flipH="1">
              <a:off x="1912" y="2883"/>
              <a:ext cx="968" cy="3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0488" name="Line 8"/>
            <p:cNvSpPr>
              <a:spLocks noChangeAspect="1" noChangeShapeType="1"/>
            </p:cNvSpPr>
            <p:nvPr/>
          </p:nvSpPr>
          <p:spPr bwMode="auto">
            <a:xfrm>
              <a:off x="2904" y="2883"/>
              <a:ext cx="968" cy="3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0489" name="Oval 9"/>
            <p:cNvSpPr>
              <a:spLocks noChangeAspect="1" noChangeArrowheads="1"/>
            </p:cNvSpPr>
            <p:nvPr/>
          </p:nvSpPr>
          <p:spPr bwMode="auto">
            <a:xfrm>
              <a:off x="2832" y="2807"/>
              <a:ext cx="124" cy="1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60490" name="Group 10"/>
            <p:cNvGrpSpPr>
              <a:grpSpLocks noChangeAspect="1"/>
            </p:cNvGrpSpPr>
            <p:nvPr/>
          </p:nvGrpSpPr>
          <p:grpSpPr bwMode="auto">
            <a:xfrm>
              <a:off x="1619" y="3246"/>
              <a:ext cx="611" cy="390"/>
              <a:chOff x="1982" y="2741"/>
              <a:chExt cx="611" cy="390"/>
            </a:xfrm>
          </p:grpSpPr>
          <p:sp>
            <p:nvSpPr>
              <p:cNvPr id="660491" name="Line 11"/>
              <p:cNvSpPr>
                <a:spLocks noChangeAspect="1" noChangeShapeType="1"/>
              </p:cNvSpPr>
              <p:nvPr/>
            </p:nvSpPr>
            <p:spPr bwMode="auto">
              <a:xfrm flipV="1">
                <a:off x="2033" y="2741"/>
                <a:ext cx="256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492" name="Line 1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99" y="2741"/>
                <a:ext cx="242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493" name="Oval 13"/>
              <p:cNvSpPr>
                <a:spLocks noChangeAspect="1" noChangeArrowheads="1"/>
              </p:cNvSpPr>
              <p:nvPr/>
            </p:nvSpPr>
            <p:spPr bwMode="auto">
              <a:xfrm>
                <a:off x="1982" y="3007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494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2203" y="2765"/>
                <a:ext cx="62" cy="2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495" name="Line 15"/>
              <p:cNvSpPr>
                <a:spLocks noChangeAspect="1" noChangeShapeType="1"/>
              </p:cNvSpPr>
              <p:nvPr/>
            </p:nvSpPr>
            <p:spPr bwMode="auto">
              <a:xfrm>
                <a:off x="2299" y="2765"/>
                <a:ext cx="73" cy="31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496" name="Oval 16"/>
              <p:cNvSpPr>
                <a:spLocks noChangeAspect="1" noChangeArrowheads="1"/>
              </p:cNvSpPr>
              <p:nvPr/>
            </p:nvSpPr>
            <p:spPr bwMode="auto">
              <a:xfrm>
                <a:off x="2151" y="3007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497" name="Oval 17"/>
              <p:cNvSpPr>
                <a:spLocks noChangeAspect="1" noChangeArrowheads="1"/>
              </p:cNvSpPr>
              <p:nvPr/>
            </p:nvSpPr>
            <p:spPr bwMode="auto">
              <a:xfrm>
                <a:off x="2469" y="3004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498" name="Oval 18"/>
              <p:cNvSpPr>
                <a:spLocks noChangeAspect="1" noChangeArrowheads="1"/>
              </p:cNvSpPr>
              <p:nvPr/>
            </p:nvSpPr>
            <p:spPr bwMode="auto">
              <a:xfrm>
                <a:off x="2299" y="3007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60499" name="Group 19"/>
            <p:cNvGrpSpPr>
              <a:grpSpLocks noChangeAspect="1"/>
            </p:cNvGrpSpPr>
            <p:nvPr/>
          </p:nvGrpSpPr>
          <p:grpSpPr bwMode="auto">
            <a:xfrm>
              <a:off x="2269" y="3243"/>
              <a:ext cx="611" cy="390"/>
              <a:chOff x="1982" y="2741"/>
              <a:chExt cx="611" cy="390"/>
            </a:xfrm>
          </p:grpSpPr>
          <p:sp>
            <p:nvSpPr>
              <p:cNvPr id="660500" name="Line 20"/>
              <p:cNvSpPr>
                <a:spLocks noChangeAspect="1" noChangeShapeType="1"/>
              </p:cNvSpPr>
              <p:nvPr/>
            </p:nvSpPr>
            <p:spPr bwMode="auto">
              <a:xfrm flipV="1">
                <a:off x="2033" y="2741"/>
                <a:ext cx="256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01" name="Line 2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99" y="2741"/>
                <a:ext cx="242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02" name="Oval 22"/>
              <p:cNvSpPr>
                <a:spLocks noChangeAspect="1" noChangeArrowheads="1"/>
              </p:cNvSpPr>
              <p:nvPr/>
            </p:nvSpPr>
            <p:spPr bwMode="auto">
              <a:xfrm>
                <a:off x="1982" y="3007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03" name="Line 23"/>
              <p:cNvSpPr>
                <a:spLocks noChangeAspect="1" noChangeShapeType="1"/>
              </p:cNvSpPr>
              <p:nvPr/>
            </p:nvSpPr>
            <p:spPr bwMode="auto">
              <a:xfrm flipH="1">
                <a:off x="2203" y="2765"/>
                <a:ext cx="62" cy="2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04" name="Line 24"/>
              <p:cNvSpPr>
                <a:spLocks noChangeAspect="1" noChangeShapeType="1"/>
              </p:cNvSpPr>
              <p:nvPr/>
            </p:nvSpPr>
            <p:spPr bwMode="auto">
              <a:xfrm>
                <a:off x="2299" y="2765"/>
                <a:ext cx="73" cy="31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05" name="Oval 25"/>
              <p:cNvSpPr>
                <a:spLocks noChangeAspect="1" noChangeArrowheads="1"/>
              </p:cNvSpPr>
              <p:nvPr/>
            </p:nvSpPr>
            <p:spPr bwMode="auto">
              <a:xfrm>
                <a:off x="2151" y="3007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06" name="Oval 26"/>
              <p:cNvSpPr>
                <a:spLocks noChangeAspect="1" noChangeArrowheads="1"/>
              </p:cNvSpPr>
              <p:nvPr/>
            </p:nvSpPr>
            <p:spPr bwMode="auto">
              <a:xfrm>
                <a:off x="2469" y="3004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07" name="Oval 27"/>
              <p:cNvSpPr>
                <a:spLocks noChangeAspect="1" noChangeArrowheads="1"/>
              </p:cNvSpPr>
              <p:nvPr/>
            </p:nvSpPr>
            <p:spPr bwMode="auto">
              <a:xfrm>
                <a:off x="2299" y="3007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60508" name="Group 28"/>
            <p:cNvGrpSpPr>
              <a:grpSpLocks noChangeAspect="1"/>
            </p:cNvGrpSpPr>
            <p:nvPr/>
          </p:nvGrpSpPr>
          <p:grpSpPr bwMode="auto">
            <a:xfrm>
              <a:off x="2922" y="3243"/>
              <a:ext cx="611" cy="390"/>
              <a:chOff x="1982" y="2741"/>
              <a:chExt cx="611" cy="390"/>
            </a:xfrm>
          </p:grpSpPr>
          <p:sp>
            <p:nvSpPr>
              <p:cNvPr id="660509" name="Line 29"/>
              <p:cNvSpPr>
                <a:spLocks noChangeAspect="1" noChangeShapeType="1"/>
              </p:cNvSpPr>
              <p:nvPr/>
            </p:nvSpPr>
            <p:spPr bwMode="auto">
              <a:xfrm flipV="1">
                <a:off x="2033" y="2741"/>
                <a:ext cx="256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10" name="Line 3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99" y="2741"/>
                <a:ext cx="242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11" name="Oval 31"/>
              <p:cNvSpPr>
                <a:spLocks noChangeAspect="1" noChangeArrowheads="1"/>
              </p:cNvSpPr>
              <p:nvPr/>
            </p:nvSpPr>
            <p:spPr bwMode="auto">
              <a:xfrm>
                <a:off x="1982" y="3007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12" name="Line 32"/>
              <p:cNvSpPr>
                <a:spLocks noChangeAspect="1" noChangeShapeType="1"/>
              </p:cNvSpPr>
              <p:nvPr/>
            </p:nvSpPr>
            <p:spPr bwMode="auto">
              <a:xfrm flipH="1">
                <a:off x="2203" y="2765"/>
                <a:ext cx="62" cy="2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13" name="Line 33"/>
              <p:cNvSpPr>
                <a:spLocks noChangeAspect="1" noChangeShapeType="1"/>
              </p:cNvSpPr>
              <p:nvPr/>
            </p:nvSpPr>
            <p:spPr bwMode="auto">
              <a:xfrm>
                <a:off x="2299" y="2765"/>
                <a:ext cx="73" cy="31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14" name="Oval 34"/>
              <p:cNvSpPr>
                <a:spLocks noChangeAspect="1" noChangeArrowheads="1"/>
              </p:cNvSpPr>
              <p:nvPr/>
            </p:nvSpPr>
            <p:spPr bwMode="auto">
              <a:xfrm>
                <a:off x="2151" y="3007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15" name="Oval 35"/>
              <p:cNvSpPr>
                <a:spLocks noChangeAspect="1" noChangeArrowheads="1"/>
              </p:cNvSpPr>
              <p:nvPr/>
            </p:nvSpPr>
            <p:spPr bwMode="auto">
              <a:xfrm>
                <a:off x="2469" y="3004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16" name="Oval 36"/>
              <p:cNvSpPr>
                <a:spLocks noChangeAspect="1" noChangeArrowheads="1"/>
              </p:cNvSpPr>
              <p:nvPr/>
            </p:nvSpPr>
            <p:spPr bwMode="auto">
              <a:xfrm>
                <a:off x="2299" y="3007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60517" name="Group 37"/>
            <p:cNvGrpSpPr>
              <a:grpSpLocks noChangeAspect="1"/>
            </p:cNvGrpSpPr>
            <p:nvPr/>
          </p:nvGrpSpPr>
          <p:grpSpPr bwMode="auto">
            <a:xfrm>
              <a:off x="3575" y="3243"/>
              <a:ext cx="611" cy="390"/>
              <a:chOff x="1982" y="2741"/>
              <a:chExt cx="611" cy="390"/>
            </a:xfrm>
          </p:grpSpPr>
          <p:sp>
            <p:nvSpPr>
              <p:cNvPr id="660518" name="Line 38"/>
              <p:cNvSpPr>
                <a:spLocks noChangeAspect="1" noChangeShapeType="1"/>
              </p:cNvSpPr>
              <p:nvPr/>
            </p:nvSpPr>
            <p:spPr bwMode="auto">
              <a:xfrm flipV="1">
                <a:off x="2033" y="2741"/>
                <a:ext cx="256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19" name="Line 3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99" y="2741"/>
                <a:ext cx="242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20" name="Oval 40"/>
              <p:cNvSpPr>
                <a:spLocks noChangeAspect="1" noChangeArrowheads="1"/>
              </p:cNvSpPr>
              <p:nvPr/>
            </p:nvSpPr>
            <p:spPr bwMode="auto">
              <a:xfrm>
                <a:off x="1982" y="3007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21" name="Line 41"/>
              <p:cNvSpPr>
                <a:spLocks noChangeAspect="1" noChangeShapeType="1"/>
              </p:cNvSpPr>
              <p:nvPr/>
            </p:nvSpPr>
            <p:spPr bwMode="auto">
              <a:xfrm flipH="1">
                <a:off x="2203" y="2765"/>
                <a:ext cx="62" cy="2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22" name="Line 42"/>
              <p:cNvSpPr>
                <a:spLocks noChangeAspect="1" noChangeShapeType="1"/>
              </p:cNvSpPr>
              <p:nvPr/>
            </p:nvSpPr>
            <p:spPr bwMode="auto">
              <a:xfrm>
                <a:off x="2299" y="2765"/>
                <a:ext cx="73" cy="31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23" name="Oval 43"/>
              <p:cNvSpPr>
                <a:spLocks noChangeAspect="1" noChangeArrowheads="1"/>
              </p:cNvSpPr>
              <p:nvPr/>
            </p:nvSpPr>
            <p:spPr bwMode="auto">
              <a:xfrm>
                <a:off x="2151" y="3007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24" name="Oval 44"/>
              <p:cNvSpPr>
                <a:spLocks noChangeAspect="1" noChangeArrowheads="1"/>
              </p:cNvSpPr>
              <p:nvPr/>
            </p:nvSpPr>
            <p:spPr bwMode="auto">
              <a:xfrm>
                <a:off x="2469" y="3004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525" name="Oval 45"/>
              <p:cNvSpPr>
                <a:spLocks noChangeAspect="1" noChangeArrowheads="1"/>
              </p:cNvSpPr>
              <p:nvPr/>
            </p:nvSpPr>
            <p:spPr bwMode="auto">
              <a:xfrm>
                <a:off x="2299" y="3007"/>
                <a:ext cx="124" cy="12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0526" name="Oval 46"/>
            <p:cNvSpPr>
              <a:spLocks noChangeAspect="1" noChangeArrowheads="1"/>
            </p:cNvSpPr>
            <p:nvPr/>
          </p:nvSpPr>
          <p:spPr bwMode="auto">
            <a:xfrm>
              <a:off x="2517" y="3194"/>
              <a:ext cx="124" cy="1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27" name="Oval 47"/>
            <p:cNvSpPr>
              <a:spLocks noChangeAspect="1" noChangeArrowheads="1"/>
            </p:cNvSpPr>
            <p:nvPr/>
          </p:nvSpPr>
          <p:spPr bwMode="auto">
            <a:xfrm>
              <a:off x="3820" y="3197"/>
              <a:ext cx="124" cy="1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28" name="Oval 48"/>
            <p:cNvSpPr>
              <a:spLocks noChangeAspect="1" noChangeArrowheads="1"/>
            </p:cNvSpPr>
            <p:nvPr/>
          </p:nvSpPr>
          <p:spPr bwMode="auto">
            <a:xfrm>
              <a:off x="3167" y="3197"/>
              <a:ext cx="124" cy="1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29" name="Oval 49"/>
            <p:cNvSpPr>
              <a:spLocks noChangeAspect="1" noChangeArrowheads="1"/>
            </p:cNvSpPr>
            <p:nvPr/>
          </p:nvSpPr>
          <p:spPr bwMode="auto">
            <a:xfrm>
              <a:off x="1861" y="3194"/>
              <a:ext cx="124" cy="1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660530" name="Object 50"/>
          <p:cNvGraphicFramePr>
            <a:graphicFrameLocks noChangeAspect="1"/>
          </p:cNvGraphicFramePr>
          <p:nvPr/>
        </p:nvGraphicFramePr>
        <p:xfrm>
          <a:off x="5370513" y="1454150"/>
          <a:ext cx="18653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46" name="Equation" r:id="rId4" imgW="838080" imgH="190440" progId="Equation.3">
                  <p:embed/>
                </p:oleObj>
              </mc:Choice>
              <mc:Fallback>
                <p:oleObj name="Equation" r:id="rId4" imgW="838080" imgH="1904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513" y="1454150"/>
                        <a:ext cx="18653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531" name="Object 51"/>
          <p:cNvGraphicFramePr>
            <a:graphicFrameLocks noChangeAspect="1"/>
          </p:cNvGraphicFramePr>
          <p:nvPr/>
        </p:nvGraphicFramePr>
        <p:xfrm>
          <a:off x="5949950" y="1865313"/>
          <a:ext cx="13287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47" name="Equation" r:id="rId6" imgW="596880" imgH="190440" progId="Equation.3">
                  <p:embed/>
                </p:oleObj>
              </mc:Choice>
              <mc:Fallback>
                <p:oleObj name="Equation" r:id="rId6" imgW="596880" imgH="1904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1865313"/>
                        <a:ext cx="13287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532" name="Object 52"/>
          <p:cNvGraphicFramePr>
            <a:graphicFrameLocks noChangeAspect="1"/>
          </p:cNvGraphicFramePr>
          <p:nvPr/>
        </p:nvGraphicFramePr>
        <p:xfrm>
          <a:off x="4938713" y="3851275"/>
          <a:ext cx="18653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48" name="Equation" r:id="rId8" imgW="838080" imgH="190440" progId="Equation.3">
                  <p:embed/>
                </p:oleObj>
              </mc:Choice>
              <mc:Fallback>
                <p:oleObj name="Equation" r:id="rId8" imgW="838080" imgH="1904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3851275"/>
                        <a:ext cx="18653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533" name="Object 53"/>
          <p:cNvGraphicFramePr>
            <a:graphicFrameLocks noChangeAspect="1"/>
          </p:cNvGraphicFramePr>
          <p:nvPr/>
        </p:nvGraphicFramePr>
        <p:xfrm>
          <a:off x="4332288" y="3448050"/>
          <a:ext cx="13287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49" name="Equation" r:id="rId10" imgW="596880" imgH="190440" progId="Equation.3">
                  <p:embed/>
                </p:oleObj>
              </mc:Choice>
              <mc:Fallback>
                <p:oleObj name="Equation" r:id="rId10" imgW="596880" imgH="1904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3448050"/>
                        <a:ext cx="13287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534" name="Object 54"/>
          <p:cNvGraphicFramePr>
            <a:graphicFrameLocks noChangeAspect="1"/>
          </p:cNvGraphicFramePr>
          <p:nvPr/>
        </p:nvGraphicFramePr>
        <p:xfrm>
          <a:off x="4824413" y="4600575"/>
          <a:ext cx="17081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50" name="Equation" r:id="rId12" imgW="799920" imgH="266400" progId="Equation.3">
                  <p:embed/>
                </p:oleObj>
              </mc:Choice>
              <mc:Fallback>
                <p:oleObj name="Equation" r:id="rId12" imgW="799920" imgH="2664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4600575"/>
                        <a:ext cx="17081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535" name="Object 55"/>
          <p:cNvGraphicFramePr>
            <a:graphicFrameLocks noChangeAspect="1"/>
          </p:cNvGraphicFramePr>
          <p:nvPr/>
        </p:nvGraphicFramePr>
        <p:xfrm>
          <a:off x="1233488" y="5022850"/>
          <a:ext cx="16938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51" name="Equation" r:id="rId14" imgW="761760" imgH="241200" progId="Equation.3">
                  <p:embed/>
                </p:oleObj>
              </mc:Choice>
              <mc:Fallback>
                <p:oleObj name="Equation" r:id="rId14" imgW="761760" imgH="2412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5022850"/>
                        <a:ext cx="16938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C975-CB4B-4416-81AE-97C0C43C0891}" type="slidenum">
              <a:rPr lang="en-US"/>
              <a:pPr/>
              <a:t>40</a:t>
            </a:fld>
            <a:endParaRPr 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External Memory Geometric Data Structures</a:t>
            </a:r>
          </a:p>
          <a:p>
            <a:pPr>
              <a:buFontTx/>
              <a:buNone/>
            </a:pPr>
            <a:r>
              <a:rPr lang="en-US" dirty="0"/>
              <a:t>	Lecture notes by Lars </a:t>
            </a:r>
            <a:r>
              <a:rPr lang="en-US" dirty="0" err="1"/>
              <a:t>Arge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6-7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41FB-606A-42A4-AE8B-E2F5BA79FEC5}" type="slidenum">
              <a:rPr lang="en-US"/>
              <a:pPr/>
              <a:t>5</a:t>
            </a:fld>
            <a:endParaRPr lang="en-US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Problem</a:t>
            </a:r>
            <a:r>
              <a:rPr lang="en-US"/>
              <a:t>:</a:t>
            </a:r>
          </a:p>
          <a:p>
            <a:pPr lvl="1"/>
            <a:r>
              <a:rPr lang="en-US"/>
              <a:t>Maintain </a:t>
            </a:r>
            <a:r>
              <a:rPr lang="en-US" i="1"/>
              <a:t>N</a:t>
            </a:r>
            <a:r>
              <a:rPr lang="en-US"/>
              <a:t> intervals with </a:t>
            </a:r>
            <a:r>
              <a:rPr lang="en-US">
                <a:solidFill>
                  <a:schemeClr val="accent2"/>
                </a:solidFill>
              </a:rPr>
              <a:t>unique endpoints</a:t>
            </a:r>
            <a:r>
              <a:rPr lang="en-US"/>
              <a:t> dynamically such that stabbing query with point </a:t>
            </a:r>
            <a:r>
              <a:rPr lang="en-US" i="1"/>
              <a:t>x </a:t>
            </a:r>
            <a:r>
              <a:rPr lang="en-US"/>
              <a:t>can be answered efficiently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As in (one-dimensional) B-tree case we are interested in</a:t>
            </a:r>
          </a:p>
          <a:p>
            <a:pPr lvl="1"/>
            <a:r>
              <a:rPr lang="en-US"/>
              <a:t>           space</a:t>
            </a:r>
          </a:p>
          <a:p>
            <a:pPr lvl="1"/>
            <a:r>
              <a:rPr lang="en-US"/>
              <a:t>                   update</a:t>
            </a:r>
          </a:p>
          <a:p>
            <a:pPr lvl="1"/>
            <a:r>
              <a:rPr lang="en-US"/>
              <a:t>                          query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Management</a:t>
            </a:r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4859338" y="2060575"/>
            <a:ext cx="1536700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693" name="Line 5"/>
          <p:cNvSpPr>
            <a:spLocks noChangeShapeType="1"/>
          </p:cNvSpPr>
          <p:nvPr/>
        </p:nvSpPr>
        <p:spPr bwMode="auto">
          <a:xfrm>
            <a:off x="4859338" y="2060575"/>
            <a:ext cx="1587" cy="17463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694" name="Line 6"/>
          <p:cNvSpPr>
            <a:spLocks noChangeShapeType="1"/>
          </p:cNvSpPr>
          <p:nvPr/>
        </p:nvSpPr>
        <p:spPr bwMode="auto">
          <a:xfrm flipV="1">
            <a:off x="6396038" y="2060575"/>
            <a:ext cx="1587" cy="952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695" name="Line 7"/>
          <p:cNvSpPr>
            <a:spLocks noChangeShapeType="1"/>
          </p:cNvSpPr>
          <p:nvPr/>
        </p:nvSpPr>
        <p:spPr bwMode="auto">
          <a:xfrm flipH="1">
            <a:off x="6388100" y="2060575"/>
            <a:ext cx="7938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696" name="Line 8"/>
          <p:cNvSpPr>
            <a:spLocks noChangeShapeType="1"/>
          </p:cNvSpPr>
          <p:nvPr/>
        </p:nvSpPr>
        <p:spPr bwMode="auto">
          <a:xfrm flipH="1">
            <a:off x="6315075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697" name="Line 9"/>
          <p:cNvSpPr>
            <a:spLocks noChangeShapeType="1"/>
          </p:cNvSpPr>
          <p:nvPr/>
        </p:nvSpPr>
        <p:spPr bwMode="auto">
          <a:xfrm flipH="1">
            <a:off x="6242050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698" name="Line 10"/>
          <p:cNvSpPr>
            <a:spLocks noChangeShapeType="1"/>
          </p:cNvSpPr>
          <p:nvPr/>
        </p:nvSpPr>
        <p:spPr bwMode="auto">
          <a:xfrm flipH="1">
            <a:off x="6169025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699" name="Line 11"/>
          <p:cNvSpPr>
            <a:spLocks noChangeShapeType="1"/>
          </p:cNvSpPr>
          <p:nvPr/>
        </p:nvSpPr>
        <p:spPr bwMode="auto">
          <a:xfrm flipH="1">
            <a:off x="6096000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00" name="Line 12"/>
          <p:cNvSpPr>
            <a:spLocks noChangeShapeType="1"/>
          </p:cNvSpPr>
          <p:nvPr/>
        </p:nvSpPr>
        <p:spPr bwMode="auto">
          <a:xfrm flipH="1">
            <a:off x="6022975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01" name="Line 13"/>
          <p:cNvSpPr>
            <a:spLocks noChangeShapeType="1"/>
          </p:cNvSpPr>
          <p:nvPr/>
        </p:nvSpPr>
        <p:spPr bwMode="auto">
          <a:xfrm flipH="1">
            <a:off x="5949950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02" name="Line 14"/>
          <p:cNvSpPr>
            <a:spLocks noChangeShapeType="1"/>
          </p:cNvSpPr>
          <p:nvPr/>
        </p:nvSpPr>
        <p:spPr bwMode="auto">
          <a:xfrm flipH="1">
            <a:off x="5876925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03" name="Line 15"/>
          <p:cNvSpPr>
            <a:spLocks noChangeShapeType="1"/>
          </p:cNvSpPr>
          <p:nvPr/>
        </p:nvSpPr>
        <p:spPr bwMode="auto">
          <a:xfrm flipH="1">
            <a:off x="5803900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04" name="Line 16"/>
          <p:cNvSpPr>
            <a:spLocks noChangeShapeType="1"/>
          </p:cNvSpPr>
          <p:nvPr/>
        </p:nvSpPr>
        <p:spPr bwMode="auto">
          <a:xfrm flipH="1">
            <a:off x="5730875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05" name="Line 17"/>
          <p:cNvSpPr>
            <a:spLocks noChangeShapeType="1"/>
          </p:cNvSpPr>
          <p:nvPr/>
        </p:nvSpPr>
        <p:spPr bwMode="auto">
          <a:xfrm flipH="1">
            <a:off x="5657850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06" name="Line 18"/>
          <p:cNvSpPr>
            <a:spLocks noChangeShapeType="1"/>
          </p:cNvSpPr>
          <p:nvPr/>
        </p:nvSpPr>
        <p:spPr bwMode="auto">
          <a:xfrm flipH="1">
            <a:off x="5584825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07" name="Line 19"/>
          <p:cNvSpPr>
            <a:spLocks noChangeShapeType="1"/>
          </p:cNvSpPr>
          <p:nvPr/>
        </p:nvSpPr>
        <p:spPr bwMode="auto">
          <a:xfrm flipH="1">
            <a:off x="5511800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08" name="Line 20"/>
          <p:cNvSpPr>
            <a:spLocks noChangeShapeType="1"/>
          </p:cNvSpPr>
          <p:nvPr/>
        </p:nvSpPr>
        <p:spPr bwMode="auto">
          <a:xfrm flipH="1">
            <a:off x="5438775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09" name="Line 21"/>
          <p:cNvSpPr>
            <a:spLocks noChangeShapeType="1"/>
          </p:cNvSpPr>
          <p:nvPr/>
        </p:nvSpPr>
        <p:spPr bwMode="auto">
          <a:xfrm flipH="1">
            <a:off x="5365750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10" name="Line 22"/>
          <p:cNvSpPr>
            <a:spLocks noChangeShapeType="1"/>
          </p:cNvSpPr>
          <p:nvPr/>
        </p:nvSpPr>
        <p:spPr bwMode="auto">
          <a:xfrm flipH="1">
            <a:off x="5292725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11" name="Line 23"/>
          <p:cNvSpPr>
            <a:spLocks noChangeShapeType="1"/>
          </p:cNvSpPr>
          <p:nvPr/>
        </p:nvSpPr>
        <p:spPr bwMode="auto">
          <a:xfrm flipH="1">
            <a:off x="5219700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12" name="Line 24"/>
          <p:cNvSpPr>
            <a:spLocks noChangeShapeType="1"/>
          </p:cNvSpPr>
          <p:nvPr/>
        </p:nvSpPr>
        <p:spPr bwMode="auto">
          <a:xfrm flipH="1">
            <a:off x="5146675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13" name="Line 25"/>
          <p:cNvSpPr>
            <a:spLocks noChangeShapeType="1"/>
          </p:cNvSpPr>
          <p:nvPr/>
        </p:nvSpPr>
        <p:spPr bwMode="auto">
          <a:xfrm flipH="1">
            <a:off x="5073650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14" name="Line 26"/>
          <p:cNvSpPr>
            <a:spLocks noChangeShapeType="1"/>
          </p:cNvSpPr>
          <p:nvPr/>
        </p:nvSpPr>
        <p:spPr bwMode="auto">
          <a:xfrm flipH="1">
            <a:off x="5000625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15" name="Line 27"/>
          <p:cNvSpPr>
            <a:spLocks noChangeShapeType="1"/>
          </p:cNvSpPr>
          <p:nvPr/>
        </p:nvSpPr>
        <p:spPr bwMode="auto">
          <a:xfrm flipH="1">
            <a:off x="4927600" y="2060575"/>
            <a:ext cx="17463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16" name="Line 28"/>
          <p:cNvSpPr>
            <a:spLocks noChangeShapeType="1"/>
          </p:cNvSpPr>
          <p:nvPr/>
        </p:nvSpPr>
        <p:spPr bwMode="auto">
          <a:xfrm flipH="1">
            <a:off x="4859338" y="2060575"/>
            <a:ext cx="12700" cy="158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6717" name="Object 29"/>
          <p:cNvGraphicFramePr>
            <a:graphicFrameLocks noChangeAspect="1"/>
          </p:cNvGraphicFramePr>
          <p:nvPr/>
        </p:nvGraphicFramePr>
        <p:xfrm>
          <a:off x="1143000" y="5688013"/>
          <a:ext cx="18653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52" name="Equation" r:id="rId4" imgW="838080" imgH="190440" progId="Equation.3">
                  <p:embed/>
                </p:oleObj>
              </mc:Choice>
              <mc:Fallback>
                <p:oleObj name="Equation" r:id="rId4" imgW="838080" imgH="1904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688013"/>
                        <a:ext cx="186531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18" name="Object 30"/>
          <p:cNvGraphicFramePr>
            <a:graphicFrameLocks noChangeAspect="1"/>
          </p:cNvGraphicFramePr>
          <p:nvPr/>
        </p:nvGraphicFramePr>
        <p:xfrm>
          <a:off x="1147763" y="5284788"/>
          <a:ext cx="13287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53" name="Equation" r:id="rId6" imgW="596880" imgH="190440" progId="Equation.3">
                  <p:embed/>
                </p:oleObj>
              </mc:Choice>
              <mc:Fallback>
                <p:oleObj name="Equation" r:id="rId6" imgW="596880" imgH="1904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5284788"/>
                        <a:ext cx="132873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19" name="Object 31"/>
          <p:cNvGraphicFramePr>
            <a:graphicFrameLocks noChangeAspect="1"/>
          </p:cNvGraphicFramePr>
          <p:nvPr/>
        </p:nvGraphicFramePr>
        <p:xfrm>
          <a:off x="1146175" y="4891088"/>
          <a:ext cx="8477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54" name="Equation" r:id="rId8" imgW="380880" imgH="190440" progId="Equation.3">
                  <p:embed/>
                </p:oleObj>
              </mc:Choice>
              <mc:Fallback>
                <p:oleObj name="Equation" r:id="rId8" imgW="380880" imgH="1904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4891088"/>
                        <a:ext cx="8477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20" name="Line 32"/>
          <p:cNvSpPr>
            <a:spLocks noChangeShapeType="1"/>
          </p:cNvSpPr>
          <p:nvPr/>
        </p:nvSpPr>
        <p:spPr bwMode="auto">
          <a:xfrm flipV="1">
            <a:off x="5840413" y="3019425"/>
            <a:ext cx="1587" cy="17463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21" name="Line 33"/>
          <p:cNvSpPr>
            <a:spLocks noChangeShapeType="1"/>
          </p:cNvSpPr>
          <p:nvPr/>
        </p:nvSpPr>
        <p:spPr bwMode="auto">
          <a:xfrm>
            <a:off x="3417888" y="3436938"/>
            <a:ext cx="6350" cy="857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22" name="Line 34"/>
          <p:cNvSpPr>
            <a:spLocks noChangeShapeType="1"/>
          </p:cNvSpPr>
          <p:nvPr/>
        </p:nvSpPr>
        <p:spPr bwMode="auto">
          <a:xfrm>
            <a:off x="4338638" y="3608388"/>
            <a:ext cx="4762" cy="84137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23" name="Line 35"/>
          <p:cNvSpPr>
            <a:spLocks noChangeShapeType="1"/>
          </p:cNvSpPr>
          <p:nvPr/>
        </p:nvSpPr>
        <p:spPr bwMode="auto">
          <a:xfrm>
            <a:off x="2501900" y="3101975"/>
            <a:ext cx="6350" cy="8413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24" name="Line 36"/>
          <p:cNvSpPr>
            <a:spLocks noChangeShapeType="1"/>
          </p:cNvSpPr>
          <p:nvPr/>
        </p:nvSpPr>
        <p:spPr bwMode="auto">
          <a:xfrm>
            <a:off x="2501900" y="3270250"/>
            <a:ext cx="6350" cy="82550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25" name="Line 37"/>
          <p:cNvSpPr>
            <a:spLocks noChangeShapeType="1"/>
          </p:cNvSpPr>
          <p:nvPr/>
        </p:nvSpPr>
        <p:spPr bwMode="auto">
          <a:xfrm>
            <a:off x="3876675" y="3270250"/>
            <a:ext cx="4763" cy="82550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26" name="Line 38"/>
          <p:cNvSpPr>
            <a:spLocks noChangeShapeType="1"/>
          </p:cNvSpPr>
          <p:nvPr/>
        </p:nvSpPr>
        <p:spPr bwMode="auto">
          <a:xfrm>
            <a:off x="6623050" y="3101975"/>
            <a:ext cx="6350" cy="8413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27" name="Line 39"/>
          <p:cNvSpPr>
            <a:spLocks noChangeShapeType="1"/>
          </p:cNvSpPr>
          <p:nvPr/>
        </p:nvSpPr>
        <p:spPr bwMode="auto">
          <a:xfrm>
            <a:off x="6165850" y="3436938"/>
            <a:ext cx="4763" cy="8572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28" name="Line 40"/>
          <p:cNvSpPr>
            <a:spLocks noChangeShapeType="1"/>
          </p:cNvSpPr>
          <p:nvPr/>
        </p:nvSpPr>
        <p:spPr bwMode="auto">
          <a:xfrm>
            <a:off x="3417888" y="3481388"/>
            <a:ext cx="2747962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29" name="Line 41"/>
          <p:cNvSpPr>
            <a:spLocks noChangeShapeType="1"/>
          </p:cNvSpPr>
          <p:nvPr/>
        </p:nvSpPr>
        <p:spPr bwMode="auto">
          <a:xfrm>
            <a:off x="2960688" y="3608388"/>
            <a:ext cx="4762" cy="84137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30" name="Line 42"/>
          <p:cNvSpPr>
            <a:spLocks noChangeShapeType="1"/>
          </p:cNvSpPr>
          <p:nvPr/>
        </p:nvSpPr>
        <p:spPr bwMode="auto">
          <a:xfrm>
            <a:off x="2960688" y="3648075"/>
            <a:ext cx="1374775" cy="1588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31" name="Line 43"/>
          <p:cNvSpPr>
            <a:spLocks noChangeShapeType="1"/>
          </p:cNvSpPr>
          <p:nvPr/>
        </p:nvSpPr>
        <p:spPr bwMode="auto">
          <a:xfrm>
            <a:off x="6623050" y="3776663"/>
            <a:ext cx="6350" cy="8413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32" name="Line 44"/>
          <p:cNvSpPr>
            <a:spLocks noChangeShapeType="1"/>
          </p:cNvSpPr>
          <p:nvPr/>
        </p:nvSpPr>
        <p:spPr bwMode="auto">
          <a:xfrm flipH="1">
            <a:off x="3532188" y="3816350"/>
            <a:ext cx="3090862" cy="317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33" name="Line 45"/>
          <p:cNvSpPr>
            <a:spLocks noChangeShapeType="1"/>
          </p:cNvSpPr>
          <p:nvPr/>
        </p:nvSpPr>
        <p:spPr bwMode="auto">
          <a:xfrm>
            <a:off x="3532188" y="3776663"/>
            <a:ext cx="6350" cy="8413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34" name="Line 46"/>
          <p:cNvSpPr>
            <a:spLocks noChangeShapeType="1"/>
          </p:cNvSpPr>
          <p:nvPr/>
        </p:nvSpPr>
        <p:spPr bwMode="auto">
          <a:xfrm>
            <a:off x="3417888" y="3943350"/>
            <a:ext cx="6350" cy="8413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35" name="Line 47"/>
          <p:cNvSpPr>
            <a:spLocks noChangeShapeType="1"/>
          </p:cNvSpPr>
          <p:nvPr/>
        </p:nvSpPr>
        <p:spPr bwMode="auto">
          <a:xfrm>
            <a:off x="3417888" y="3987800"/>
            <a:ext cx="228917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36" name="Line 48"/>
          <p:cNvSpPr>
            <a:spLocks noChangeShapeType="1"/>
          </p:cNvSpPr>
          <p:nvPr/>
        </p:nvSpPr>
        <p:spPr bwMode="auto">
          <a:xfrm>
            <a:off x="5707063" y="3943350"/>
            <a:ext cx="6350" cy="8413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37" name="Line 49"/>
          <p:cNvSpPr>
            <a:spLocks noChangeShapeType="1"/>
          </p:cNvSpPr>
          <p:nvPr/>
        </p:nvSpPr>
        <p:spPr bwMode="auto">
          <a:xfrm>
            <a:off x="2513013" y="3141663"/>
            <a:ext cx="4110037" cy="3175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38" name="Line 50"/>
          <p:cNvSpPr>
            <a:spLocks noChangeShapeType="1"/>
          </p:cNvSpPr>
          <p:nvPr/>
        </p:nvSpPr>
        <p:spPr bwMode="auto">
          <a:xfrm>
            <a:off x="2501900" y="3313113"/>
            <a:ext cx="1374775" cy="1587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39" name="Line 51"/>
          <p:cNvSpPr>
            <a:spLocks noChangeShapeType="1"/>
          </p:cNvSpPr>
          <p:nvPr/>
        </p:nvSpPr>
        <p:spPr bwMode="auto">
          <a:xfrm>
            <a:off x="3876675" y="2933700"/>
            <a:ext cx="4763" cy="84138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40" name="Line 52"/>
          <p:cNvSpPr>
            <a:spLocks noChangeShapeType="1"/>
          </p:cNvSpPr>
          <p:nvPr/>
        </p:nvSpPr>
        <p:spPr bwMode="auto">
          <a:xfrm>
            <a:off x="5937250" y="2933700"/>
            <a:ext cx="4763" cy="84138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41" name="Line 53"/>
          <p:cNvSpPr>
            <a:spLocks noChangeShapeType="1"/>
          </p:cNvSpPr>
          <p:nvPr/>
        </p:nvSpPr>
        <p:spPr bwMode="auto">
          <a:xfrm>
            <a:off x="5021263" y="2933700"/>
            <a:ext cx="4762" cy="84138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42" name="Line 54"/>
          <p:cNvSpPr>
            <a:spLocks noChangeShapeType="1"/>
          </p:cNvSpPr>
          <p:nvPr/>
        </p:nvSpPr>
        <p:spPr bwMode="auto">
          <a:xfrm>
            <a:off x="2960688" y="2974975"/>
            <a:ext cx="915987" cy="3175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43" name="Line 55"/>
          <p:cNvSpPr>
            <a:spLocks noChangeShapeType="1"/>
          </p:cNvSpPr>
          <p:nvPr/>
        </p:nvSpPr>
        <p:spPr bwMode="auto">
          <a:xfrm>
            <a:off x="2960688" y="2933700"/>
            <a:ext cx="4762" cy="84138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44" name="Line 56"/>
          <p:cNvSpPr>
            <a:spLocks noChangeShapeType="1"/>
          </p:cNvSpPr>
          <p:nvPr/>
        </p:nvSpPr>
        <p:spPr bwMode="auto">
          <a:xfrm>
            <a:off x="5021263" y="2974975"/>
            <a:ext cx="915987" cy="3175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45" name="Rectangle 57"/>
          <p:cNvSpPr>
            <a:spLocks noChangeArrowheads="1"/>
          </p:cNvSpPr>
          <p:nvPr/>
        </p:nvSpPr>
        <p:spPr bwMode="auto">
          <a:xfrm>
            <a:off x="4487863" y="4141788"/>
            <a:ext cx="1238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626746" name="Line 58"/>
          <p:cNvSpPr>
            <a:spLocks noChangeShapeType="1"/>
          </p:cNvSpPr>
          <p:nvPr/>
        </p:nvSpPr>
        <p:spPr bwMode="auto">
          <a:xfrm flipH="1" flipV="1">
            <a:off x="4524375" y="2744788"/>
            <a:ext cx="9525" cy="1477962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8281-1B6D-4934-AE3D-43856B574E05}" type="slidenum">
              <a:rPr lang="en-US"/>
              <a:pPr/>
              <a:t>6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Management: Static Solution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1085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Sweep</a:t>
            </a:r>
            <a:r>
              <a:rPr lang="en-US" dirty="0"/>
              <a:t> from left to right maintaining persistent B-tree</a:t>
            </a:r>
          </a:p>
          <a:p>
            <a:pPr lvl="1"/>
            <a:r>
              <a:rPr lang="en-US" dirty="0"/>
              <a:t>Insert interval when left endpoint is reached</a:t>
            </a:r>
          </a:p>
          <a:p>
            <a:pPr lvl="1"/>
            <a:r>
              <a:rPr lang="en-US" dirty="0"/>
              <a:t>Delete interval when right endpoint is reached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Query </a:t>
            </a:r>
            <a:r>
              <a:rPr lang="en-US" i="1" dirty="0"/>
              <a:t>x </a:t>
            </a:r>
            <a:r>
              <a:rPr lang="en-US" dirty="0"/>
              <a:t>answered by reporting all intervals in B-tree at “time”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            space</a:t>
            </a:r>
          </a:p>
          <a:p>
            <a:pPr lvl="1"/>
            <a:r>
              <a:rPr lang="en-US" dirty="0"/>
              <a:t>                          query</a:t>
            </a:r>
          </a:p>
          <a:p>
            <a:pPr lvl="1"/>
            <a:r>
              <a:rPr lang="en-US" dirty="0"/>
              <a:t>                      </a:t>
            </a:r>
            <a:r>
              <a:rPr lang="en-US" dirty="0" smtClean="0"/>
              <a:t>  construction </a:t>
            </a:r>
            <a:r>
              <a:rPr lang="en-US" dirty="0"/>
              <a:t>using buffer technique</a:t>
            </a:r>
          </a:p>
          <a:p>
            <a:pPr>
              <a:buFontTx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8740" name="Line 4"/>
          <p:cNvSpPr>
            <a:spLocks noChangeShapeType="1"/>
          </p:cNvSpPr>
          <p:nvPr/>
        </p:nvSpPr>
        <p:spPr bwMode="auto">
          <a:xfrm>
            <a:off x="3417888" y="3457575"/>
            <a:ext cx="6350" cy="85725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41" name="Line 5"/>
          <p:cNvSpPr>
            <a:spLocks noChangeShapeType="1"/>
          </p:cNvSpPr>
          <p:nvPr/>
        </p:nvSpPr>
        <p:spPr bwMode="auto">
          <a:xfrm>
            <a:off x="5249863" y="3629025"/>
            <a:ext cx="4762" cy="8413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42" name="Line 6"/>
          <p:cNvSpPr>
            <a:spLocks noChangeShapeType="1"/>
          </p:cNvSpPr>
          <p:nvPr/>
        </p:nvSpPr>
        <p:spPr bwMode="auto">
          <a:xfrm>
            <a:off x="2501900" y="3122613"/>
            <a:ext cx="6350" cy="8413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43" name="Line 7"/>
          <p:cNvSpPr>
            <a:spLocks noChangeShapeType="1"/>
          </p:cNvSpPr>
          <p:nvPr/>
        </p:nvSpPr>
        <p:spPr bwMode="auto">
          <a:xfrm>
            <a:off x="2501900" y="3290888"/>
            <a:ext cx="6350" cy="825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44" name="Line 8"/>
          <p:cNvSpPr>
            <a:spLocks noChangeShapeType="1"/>
          </p:cNvSpPr>
          <p:nvPr/>
        </p:nvSpPr>
        <p:spPr bwMode="auto">
          <a:xfrm>
            <a:off x="3876675" y="3290888"/>
            <a:ext cx="4763" cy="8255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45" name="Line 9"/>
          <p:cNvSpPr>
            <a:spLocks noChangeShapeType="1"/>
          </p:cNvSpPr>
          <p:nvPr/>
        </p:nvSpPr>
        <p:spPr bwMode="auto">
          <a:xfrm>
            <a:off x="6623050" y="3122613"/>
            <a:ext cx="6350" cy="8413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46" name="Line 10"/>
          <p:cNvSpPr>
            <a:spLocks noChangeShapeType="1"/>
          </p:cNvSpPr>
          <p:nvPr/>
        </p:nvSpPr>
        <p:spPr bwMode="auto">
          <a:xfrm>
            <a:off x="6165850" y="3457575"/>
            <a:ext cx="4763" cy="85725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47" name="Line 11"/>
          <p:cNvSpPr>
            <a:spLocks noChangeShapeType="1"/>
          </p:cNvSpPr>
          <p:nvPr/>
        </p:nvSpPr>
        <p:spPr bwMode="auto">
          <a:xfrm>
            <a:off x="3417888" y="3502025"/>
            <a:ext cx="2747962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48" name="Line 12"/>
          <p:cNvSpPr>
            <a:spLocks noChangeShapeType="1"/>
          </p:cNvSpPr>
          <p:nvPr/>
        </p:nvSpPr>
        <p:spPr bwMode="auto">
          <a:xfrm>
            <a:off x="2960688" y="3629025"/>
            <a:ext cx="4762" cy="8413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49" name="Line 13"/>
          <p:cNvSpPr>
            <a:spLocks noChangeShapeType="1"/>
          </p:cNvSpPr>
          <p:nvPr/>
        </p:nvSpPr>
        <p:spPr bwMode="auto">
          <a:xfrm>
            <a:off x="2960688" y="3668713"/>
            <a:ext cx="2289175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50" name="Line 14"/>
          <p:cNvSpPr>
            <a:spLocks noChangeShapeType="1"/>
          </p:cNvSpPr>
          <p:nvPr/>
        </p:nvSpPr>
        <p:spPr bwMode="auto">
          <a:xfrm>
            <a:off x="6623050" y="3797300"/>
            <a:ext cx="6350" cy="8413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51" name="Line 15"/>
          <p:cNvSpPr>
            <a:spLocks noChangeShapeType="1"/>
          </p:cNvSpPr>
          <p:nvPr/>
        </p:nvSpPr>
        <p:spPr bwMode="auto">
          <a:xfrm flipH="1">
            <a:off x="3532188" y="3836988"/>
            <a:ext cx="3090862" cy="3175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52" name="Line 16"/>
          <p:cNvSpPr>
            <a:spLocks noChangeShapeType="1"/>
          </p:cNvSpPr>
          <p:nvPr/>
        </p:nvSpPr>
        <p:spPr bwMode="auto">
          <a:xfrm>
            <a:off x="3532188" y="3797300"/>
            <a:ext cx="6350" cy="8413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53" name="Line 17"/>
          <p:cNvSpPr>
            <a:spLocks noChangeShapeType="1"/>
          </p:cNvSpPr>
          <p:nvPr/>
        </p:nvSpPr>
        <p:spPr bwMode="auto">
          <a:xfrm>
            <a:off x="3417888" y="3963988"/>
            <a:ext cx="6350" cy="8413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54" name="Line 18"/>
          <p:cNvSpPr>
            <a:spLocks noChangeShapeType="1"/>
          </p:cNvSpPr>
          <p:nvPr/>
        </p:nvSpPr>
        <p:spPr bwMode="auto">
          <a:xfrm>
            <a:off x="3417888" y="4008438"/>
            <a:ext cx="2289175" cy="158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55" name="Line 19"/>
          <p:cNvSpPr>
            <a:spLocks noChangeShapeType="1"/>
          </p:cNvSpPr>
          <p:nvPr/>
        </p:nvSpPr>
        <p:spPr bwMode="auto">
          <a:xfrm>
            <a:off x="5707063" y="3963988"/>
            <a:ext cx="6350" cy="8413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56" name="Line 20"/>
          <p:cNvSpPr>
            <a:spLocks noChangeShapeType="1"/>
          </p:cNvSpPr>
          <p:nvPr/>
        </p:nvSpPr>
        <p:spPr bwMode="auto">
          <a:xfrm>
            <a:off x="2513013" y="3162300"/>
            <a:ext cx="4110037" cy="3175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57" name="Line 21"/>
          <p:cNvSpPr>
            <a:spLocks noChangeShapeType="1"/>
          </p:cNvSpPr>
          <p:nvPr/>
        </p:nvSpPr>
        <p:spPr bwMode="auto">
          <a:xfrm>
            <a:off x="2501900" y="3333750"/>
            <a:ext cx="1374775" cy="15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58" name="Line 22"/>
          <p:cNvSpPr>
            <a:spLocks noChangeShapeType="1"/>
          </p:cNvSpPr>
          <p:nvPr/>
        </p:nvSpPr>
        <p:spPr bwMode="auto">
          <a:xfrm>
            <a:off x="3876675" y="2954338"/>
            <a:ext cx="4763" cy="8413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59" name="Line 23"/>
          <p:cNvSpPr>
            <a:spLocks noChangeShapeType="1"/>
          </p:cNvSpPr>
          <p:nvPr/>
        </p:nvSpPr>
        <p:spPr bwMode="auto">
          <a:xfrm>
            <a:off x="5937250" y="2954338"/>
            <a:ext cx="4763" cy="8413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60" name="Line 24"/>
          <p:cNvSpPr>
            <a:spLocks noChangeShapeType="1"/>
          </p:cNvSpPr>
          <p:nvPr/>
        </p:nvSpPr>
        <p:spPr bwMode="auto">
          <a:xfrm>
            <a:off x="5021263" y="2954338"/>
            <a:ext cx="4762" cy="8413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61" name="Line 25"/>
          <p:cNvSpPr>
            <a:spLocks noChangeShapeType="1"/>
          </p:cNvSpPr>
          <p:nvPr/>
        </p:nvSpPr>
        <p:spPr bwMode="auto">
          <a:xfrm>
            <a:off x="2960688" y="2995613"/>
            <a:ext cx="915987" cy="3175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62" name="Line 26"/>
          <p:cNvSpPr>
            <a:spLocks noChangeShapeType="1"/>
          </p:cNvSpPr>
          <p:nvPr/>
        </p:nvSpPr>
        <p:spPr bwMode="auto">
          <a:xfrm>
            <a:off x="2960688" y="2954338"/>
            <a:ext cx="4762" cy="84137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63" name="Line 27"/>
          <p:cNvSpPr>
            <a:spLocks noChangeShapeType="1"/>
          </p:cNvSpPr>
          <p:nvPr/>
        </p:nvSpPr>
        <p:spPr bwMode="auto">
          <a:xfrm>
            <a:off x="5021263" y="2995613"/>
            <a:ext cx="915987" cy="3175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64" name="Rectangle 28"/>
          <p:cNvSpPr>
            <a:spLocks noChangeArrowheads="1"/>
          </p:cNvSpPr>
          <p:nvPr/>
        </p:nvSpPr>
        <p:spPr bwMode="auto">
          <a:xfrm>
            <a:off x="4487863" y="4162425"/>
            <a:ext cx="1238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i="1"/>
              <a:t>x</a:t>
            </a:r>
          </a:p>
        </p:txBody>
      </p:sp>
      <p:sp>
        <p:nvSpPr>
          <p:cNvPr id="628765" name="Line 29"/>
          <p:cNvSpPr>
            <a:spLocks noChangeShapeType="1"/>
          </p:cNvSpPr>
          <p:nvPr/>
        </p:nvSpPr>
        <p:spPr bwMode="auto">
          <a:xfrm flipH="1" flipV="1">
            <a:off x="4538663" y="2765425"/>
            <a:ext cx="9525" cy="1477963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8766" name="Object 30"/>
          <p:cNvGraphicFramePr>
            <a:graphicFrameLocks noChangeAspect="1"/>
          </p:cNvGraphicFramePr>
          <p:nvPr/>
        </p:nvGraphicFramePr>
        <p:xfrm>
          <a:off x="1149350" y="5346700"/>
          <a:ext cx="18653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76" name="Equation" r:id="rId3" imgW="838080" imgH="190440" progId="Equation.3">
                  <p:embed/>
                </p:oleObj>
              </mc:Choice>
              <mc:Fallback>
                <p:oleObj name="Equation" r:id="rId3" imgW="838080" imgH="1904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5346700"/>
                        <a:ext cx="186531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767" name="Object 31"/>
          <p:cNvGraphicFramePr>
            <a:graphicFrameLocks noChangeAspect="1"/>
          </p:cNvGraphicFramePr>
          <p:nvPr/>
        </p:nvGraphicFramePr>
        <p:xfrm>
          <a:off x="1160463" y="4946650"/>
          <a:ext cx="8477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77" name="Equation" r:id="rId5" imgW="380880" imgH="190440" progId="Equation.3">
                  <p:embed/>
                </p:oleObj>
              </mc:Choice>
              <mc:Fallback>
                <p:oleObj name="Equation" r:id="rId5" imgW="380880" imgH="1904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4946650"/>
                        <a:ext cx="8477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69" name="Line 33"/>
          <p:cNvSpPr>
            <a:spLocks noChangeShapeType="1"/>
          </p:cNvSpPr>
          <p:nvPr/>
        </p:nvSpPr>
        <p:spPr bwMode="auto">
          <a:xfrm flipH="1" flipV="1">
            <a:off x="2300288" y="2763838"/>
            <a:ext cx="9525" cy="1477962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192831"/>
              </p:ext>
            </p:extLst>
          </p:nvPr>
        </p:nvGraphicFramePr>
        <p:xfrm>
          <a:off x="1139332" y="5734809"/>
          <a:ext cx="1708799" cy="521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78" name="Ligning" r:id="rId7" imgW="838080" imgH="253800" progId="Equation.3">
                  <p:embed/>
                </p:oleObj>
              </mc:Choice>
              <mc:Fallback>
                <p:oleObj name="Ligning" r:id="rId7" imgW="83808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332" y="5734809"/>
                        <a:ext cx="1708799" cy="521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08651E-6 L 0.50417 2.08651E-6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6287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628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2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  <p:bldP spid="628764" grpId="0"/>
      <p:bldP spid="628769" grpId="0" animBg="1"/>
      <p:bldP spid="628769" grpId="1" animBg="1"/>
      <p:bldP spid="62876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2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2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9E99-64D9-4E87-8DE8-E7138346B161}" type="slidenum">
              <a:rPr lang="en-US"/>
              <a:pPr/>
              <a:t>7</a:t>
            </a:fld>
            <a:endParaRPr lang="en-US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2288" y="3910013"/>
            <a:ext cx="8077200" cy="2609850"/>
          </a:xfrm>
        </p:spPr>
        <p:txBody>
          <a:bodyPr/>
          <a:lstStyle/>
          <a:p>
            <a:r>
              <a:rPr lang="en-US" dirty="0"/>
              <a:t>Base tree on endpoints </a:t>
            </a:r>
            <a:r>
              <a:rPr lang="en-US" dirty="0">
                <a:cs typeface="Times New Roman" pitchFamily="18" charset="0"/>
              </a:rPr>
              <a:t>– </a:t>
            </a:r>
            <a:r>
              <a:rPr lang="en-US" dirty="0"/>
              <a:t>“</a:t>
            </a:r>
            <a:r>
              <a:rPr lang="en-US" dirty="0">
                <a:solidFill>
                  <a:schemeClr val="accent2"/>
                </a:solidFill>
              </a:rPr>
              <a:t>slab</a:t>
            </a:r>
            <a:r>
              <a:rPr lang="en-US" dirty="0"/>
              <a:t>” </a:t>
            </a:r>
            <a:r>
              <a:rPr lang="en-US" i="1" dirty="0"/>
              <a:t>X</a:t>
            </a:r>
            <a:r>
              <a:rPr lang="en-US" i="1" baseline="-25000" dirty="0"/>
              <a:t>v</a:t>
            </a:r>
            <a:r>
              <a:rPr lang="en-US" dirty="0"/>
              <a:t> associated with each node </a:t>
            </a:r>
            <a:r>
              <a:rPr lang="en-US" i="1" dirty="0"/>
              <a:t>v</a:t>
            </a:r>
          </a:p>
          <a:p>
            <a:r>
              <a:rPr lang="en-US" dirty="0"/>
              <a:t>Interval stored in highest node </a:t>
            </a:r>
            <a:r>
              <a:rPr lang="en-US" i="1" dirty="0"/>
              <a:t>v</a:t>
            </a:r>
            <a:r>
              <a:rPr lang="en-US" dirty="0"/>
              <a:t> where it contains midpoint of </a:t>
            </a:r>
            <a:r>
              <a:rPr lang="en-US" i="1" dirty="0"/>
              <a:t>X</a:t>
            </a:r>
            <a:r>
              <a:rPr lang="en-US" i="1" baseline="-25000" dirty="0"/>
              <a:t>v</a:t>
            </a:r>
            <a:endParaRPr lang="en-US" dirty="0"/>
          </a:p>
          <a:p>
            <a:r>
              <a:rPr lang="en-US" dirty="0"/>
              <a:t>Intervals </a:t>
            </a:r>
            <a:r>
              <a:rPr lang="en-US" i="1" dirty="0"/>
              <a:t>I</a:t>
            </a:r>
            <a:r>
              <a:rPr lang="en-US" i="1" baseline="-25000" dirty="0"/>
              <a:t>v</a:t>
            </a:r>
            <a:r>
              <a:rPr lang="en-US" dirty="0"/>
              <a:t> associated with </a:t>
            </a:r>
            <a:r>
              <a:rPr lang="en-US" i="1" dirty="0"/>
              <a:t>v</a:t>
            </a:r>
            <a:r>
              <a:rPr lang="en-US" dirty="0"/>
              <a:t> stored in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Left slab list</a:t>
            </a:r>
            <a:r>
              <a:rPr lang="en-US" dirty="0"/>
              <a:t> sorted by left endpoint (search tree)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Right slab list</a:t>
            </a:r>
            <a:r>
              <a:rPr lang="en-US" dirty="0"/>
              <a:t> sorted by right endpoint (search tree</a:t>
            </a:r>
            <a:r>
              <a:rPr lang="en-US" dirty="0" smtClean="0"/>
              <a:t>)</a:t>
            </a:r>
          </a:p>
          <a:p>
            <a:pPr marL="341312" lvl="1" indent="0">
              <a:buClr>
                <a:schemeClr val="tx1"/>
              </a:buClr>
              <a:buNone/>
            </a:pPr>
            <a:r>
              <a:rPr lang="en-US" dirty="0" smtClean="0">
                <a:sym typeface="Symbol" pitchFamily="18" charset="2"/>
              </a:rPr>
              <a:t> </a:t>
            </a:r>
            <a:r>
              <a:rPr lang="en-US" dirty="0">
                <a:sym typeface="Symbol" pitchFamily="18" charset="2"/>
              </a:rPr>
              <a:t>Linear space and </a:t>
            </a:r>
            <a:r>
              <a:rPr lang="en-US" i="1" dirty="0"/>
              <a:t>O</a:t>
            </a:r>
            <a:r>
              <a:rPr lang="en-US" dirty="0"/>
              <a:t>(log</a:t>
            </a:r>
            <a:r>
              <a:rPr lang="en-US" i="1" dirty="0"/>
              <a:t> N</a:t>
            </a:r>
            <a:r>
              <a:rPr lang="en-US" dirty="0"/>
              <a:t>) update (assuming fixed endpoint set)</a:t>
            </a:r>
          </a:p>
        </p:txBody>
      </p:sp>
      <p:sp>
        <p:nvSpPr>
          <p:cNvPr id="629763" name="Freeform 3"/>
          <p:cNvSpPr>
            <a:spLocks/>
          </p:cNvSpPr>
          <p:nvPr/>
        </p:nvSpPr>
        <p:spPr bwMode="auto">
          <a:xfrm>
            <a:off x="4729163" y="1404938"/>
            <a:ext cx="60325" cy="93662"/>
          </a:xfrm>
          <a:custGeom>
            <a:avLst/>
            <a:gdLst>
              <a:gd name="T0" fmla="*/ 101 w 153"/>
              <a:gd name="T1" fmla="*/ 0 h 232"/>
              <a:gd name="T2" fmla="*/ 153 w 153"/>
              <a:gd name="T3" fmla="*/ 232 h 232"/>
              <a:gd name="T4" fmla="*/ 0 w 153"/>
              <a:gd name="T5" fmla="*/ 5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232">
                <a:moveTo>
                  <a:pt x="101" y="0"/>
                </a:moveTo>
                <a:lnTo>
                  <a:pt x="153" y="232"/>
                </a:lnTo>
                <a:lnTo>
                  <a:pt x="0" y="5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4" name="Line 4"/>
          <p:cNvSpPr>
            <a:spLocks noChangeShapeType="1"/>
          </p:cNvSpPr>
          <p:nvPr/>
        </p:nvSpPr>
        <p:spPr bwMode="auto">
          <a:xfrm>
            <a:off x="7319963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5" name="Line 5"/>
          <p:cNvSpPr>
            <a:spLocks noChangeShapeType="1"/>
          </p:cNvSpPr>
          <p:nvPr/>
        </p:nvSpPr>
        <p:spPr bwMode="auto">
          <a:xfrm>
            <a:off x="7399338" y="3714750"/>
            <a:ext cx="690562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6" name="Line 6"/>
          <p:cNvSpPr>
            <a:spLocks noChangeShapeType="1"/>
          </p:cNvSpPr>
          <p:nvPr/>
        </p:nvSpPr>
        <p:spPr bwMode="auto">
          <a:xfrm flipV="1">
            <a:off x="8169275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7" name="Line 7"/>
          <p:cNvSpPr>
            <a:spLocks noChangeShapeType="1"/>
          </p:cNvSpPr>
          <p:nvPr/>
        </p:nvSpPr>
        <p:spPr bwMode="auto">
          <a:xfrm flipH="1">
            <a:off x="7399338" y="2503488"/>
            <a:ext cx="690562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8" name="Freeform 8"/>
          <p:cNvSpPr>
            <a:spLocks/>
          </p:cNvSpPr>
          <p:nvPr/>
        </p:nvSpPr>
        <p:spPr bwMode="auto">
          <a:xfrm>
            <a:off x="7319963" y="3633788"/>
            <a:ext cx="79375" cy="80962"/>
          </a:xfrm>
          <a:custGeom>
            <a:avLst/>
            <a:gdLst>
              <a:gd name="T0" fmla="*/ 0 w 201"/>
              <a:gd name="T1" fmla="*/ 0 h 201"/>
              <a:gd name="T2" fmla="*/ 0 w 201"/>
              <a:gd name="T3" fmla="*/ 6 h 201"/>
              <a:gd name="T4" fmla="*/ 0 w 201"/>
              <a:gd name="T5" fmla="*/ 14 h 201"/>
              <a:gd name="T6" fmla="*/ 1 w 201"/>
              <a:gd name="T7" fmla="*/ 21 h 201"/>
              <a:gd name="T8" fmla="*/ 2 w 201"/>
              <a:gd name="T9" fmla="*/ 28 h 201"/>
              <a:gd name="T10" fmla="*/ 3 w 201"/>
              <a:gd name="T11" fmla="*/ 36 h 201"/>
              <a:gd name="T12" fmla="*/ 4 w 201"/>
              <a:gd name="T13" fmla="*/ 42 h 201"/>
              <a:gd name="T14" fmla="*/ 5 w 201"/>
              <a:gd name="T15" fmla="*/ 49 h 201"/>
              <a:gd name="T16" fmla="*/ 8 w 201"/>
              <a:gd name="T17" fmla="*/ 56 h 201"/>
              <a:gd name="T18" fmla="*/ 10 w 201"/>
              <a:gd name="T19" fmla="*/ 63 h 201"/>
              <a:gd name="T20" fmla="*/ 12 w 201"/>
              <a:gd name="T21" fmla="*/ 69 h 201"/>
              <a:gd name="T22" fmla="*/ 14 w 201"/>
              <a:gd name="T23" fmla="*/ 76 h 201"/>
              <a:gd name="T24" fmla="*/ 18 w 201"/>
              <a:gd name="T25" fmla="*/ 83 h 201"/>
              <a:gd name="T26" fmla="*/ 21 w 201"/>
              <a:gd name="T27" fmla="*/ 90 h 201"/>
              <a:gd name="T28" fmla="*/ 25 w 201"/>
              <a:gd name="T29" fmla="*/ 95 h 201"/>
              <a:gd name="T30" fmla="*/ 28 w 201"/>
              <a:gd name="T31" fmla="*/ 102 h 201"/>
              <a:gd name="T32" fmla="*/ 31 w 201"/>
              <a:gd name="T33" fmla="*/ 108 h 201"/>
              <a:gd name="T34" fmla="*/ 36 w 201"/>
              <a:gd name="T35" fmla="*/ 114 h 201"/>
              <a:gd name="T36" fmla="*/ 39 w 201"/>
              <a:gd name="T37" fmla="*/ 120 h 201"/>
              <a:gd name="T38" fmla="*/ 44 w 201"/>
              <a:gd name="T39" fmla="*/ 126 h 201"/>
              <a:gd name="T40" fmla="*/ 48 w 201"/>
              <a:gd name="T41" fmla="*/ 131 h 201"/>
              <a:gd name="T42" fmla="*/ 54 w 201"/>
              <a:gd name="T43" fmla="*/ 137 h 201"/>
              <a:gd name="T44" fmla="*/ 58 w 201"/>
              <a:gd name="T45" fmla="*/ 141 h 201"/>
              <a:gd name="T46" fmla="*/ 64 w 201"/>
              <a:gd name="T47" fmla="*/ 147 h 201"/>
              <a:gd name="T48" fmla="*/ 68 w 201"/>
              <a:gd name="T49" fmla="*/ 152 h 201"/>
              <a:gd name="T50" fmla="*/ 74 w 201"/>
              <a:gd name="T51" fmla="*/ 156 h 201"/>
              <a:gd name="T52" fmla="*/ 80 w 201"/>
              <a:gd name="T53" fmla="*/ 160 h 201"/>
              <a:gd name="T54" fmla="*/ 86 w 201"/>
              <a:gd name="T55" fmla="*/ 165 h 201"/>
              <a:gd name="T56" fmla="*/ 92 w 201"/>
              <a:gd name="T57" fmla="*/ 168 h 201"/>
              <a:gd name="T58" fmla="*/ 98 w 201"/>
              <a:gd name="T59" fmla="*/ 173 h 201"/>
              <a:gd name="T60" fmla="*/ 104 w 201"/>
              <a:gd name="T61" fmla="*/ 176 h 201"/>
              <a:gd name="T62" fmla="*/ 111 w 201"/>
              <a:gd name="T63" fmla="*/ 180 h 201"/>
              <a:gd name="T64" fmla="*/ 117 w 201"/>
              <a:gd name="T65" fmla="*/ 182 h 201"/>
              <a:gd name="T66" fmla="*/ 124 w 201"/>
              <a:gd name="T67" fmla="*/ 185 h 201"/>
              <a:gd name="T68" fmla="*/ 130 w 201"/>
              <a:gd name="T69" fmla="*/ 187 h 201"/>
              <a:gd name="T70" fmla="*/ 137 w 201"/>
              <a:gd name="T71" fmla="*/ 190 h 201"/>
              <a:gd name="T72" fmla="*/ 144 w 201"/>
              <a:gd name="T73" fmla="*/ 192 h 201"/>
              <a:gd name="T74" fmla="*/ 151 w 201"/>
              <a:gd name="T75" fmla="*/ 194 h 201"/>
              <a:gd name="T76" fmla="*/ 158 w 201"/>
              <a:gd name="T77" fmla="*/ 195 h 201"/>
              <a:gd name="T78" fmla="*/ 165 w 201"/>
              <a:gd name="T79" fmla="*/ 198 h 201"/>
              <a:gd name="T80" fmla="*/ 172 w 201"/>
              <a:gd name="T81" fmla="*/ 199 h 201"/>
              <a:gd name="T82" fmla="*/ 179 w 201"/>
              <a:gd name="T83" fmla="*/ 200 h 201"/>
              <a:gd name="T84" fmla="*/ 187 w 201"/>
              <a:gd name="T85" fmla="*/ 200 h 201"/>
              <a:gd name="T86" fmla="*/ 193 w 201"/>
              <a:gd name="T87" fmla="*/ 200 h 201"/>
              <a:gd name="T88" fmla="*/ 201 w 201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0"/>
                </a:moveTo>
                <a:lnTo>
                  <a:pt x="0" y="6"/>
                </a:lnTo>
                <a:lnTo>
                  <a:pt x="0" y="14"/>
                </a:lnTo>
                <a:lnTo>
                  <a:pt x="1" y="21"/>
                </a:lnTo>
                <a:lnTo>
                  <a:pt x="2" y="28"/>
                </a:lnTo>
                <a:lnTo>
                  <a:pt x="3" y="36"/>
                </a:lnTo>
                <a:lnTo>
                  <a:pt x="4" y="42"/>
                </a:lnTo>
                <a:lnTo>
                  <a:pt x="5" y="49"/>
                </a:lnTo>
                <a:lnTo>
                  <a:pt x="8" y="56"/>
                </a:lnTo>
                <a:lnTo>
                  <a:pt x="10" y="63"/>
                </a:lnTo>
                <a:lnTo>
                  <a:pt x="12" y="69"/>
                </a:lnTo>
                <a:lnTo>
                  <a:pt x="14" y="76"/>
                </a:lnTo>
                <a:lnTo>
                  <a:pt x="18" y="83"/>
                </a:lnTo>
                <a:lnTo>
                  <a:pt x="21" y="90"/>
                </a:lnTo>
                <a:lnTo>
                  <a:pt x="25" y="95"/>
                </a:lnTo>
                <a:lnTo>
                  <a:pt x="28" y="102"/>
                </a:lnTo>
                <a:lnTo>
                  <a:pt x="31" y="108"/>
                </a:lnTo>
                <a:lnTo>
                  <a:pt x="36" y="114"/>
                </a:lnTo>
                <a:lnTo>
                  <a:pt x="39" y="120"/>
                </a:lnTo>
                <a:lnTo>
                  <a:pt x="44" y="126"/>
                </a:lnTo>
                <a:lnTo>
                  <a:pt x="48" y="131"/>
                </a:lnTo>
                <a:lnTo>
                  <a:pt x="54" y="137"/>
                </a:lnTo>
                <a:lnTo>
                  <a:pt x="58" y="141"/>
                </a:lnTo>
                <a:lnTo>
                  <a:pt x="64" y="147"/>
                </a:lnTo>
                <a:lnTo>
                  <a:pt x="68" y="152"/>
                </a:lnTo>
                <a:lnTo>
                  <a:pt x="74" y="156"/>
                </a:lnTo>
                <a:lnTo>
                  <a:pt x="80" y="160"/>
                </a:lnTo>
                <a:lnTo>
                  <a:pt x="86" y="165"/>
                </a:lnTo>
                <a:lnTo>
                  <a:pt x="92" y="168"/>
                </a:lnTo>
                <a:lnTo>
                  <a:pt x="98" y="173"/>
                </a:lnTo>
                <a:lnTo>
                  <a:pt x="104" y="176"/>
                </a:lnTo>
                <a:lnTo>
                  <a:pt x="111" y="180"/>
                </a:lnTo>
                <a:lnTo>
                  <a:pt x="117" y="182"/>
                </a:lnTo>
                <a:lnTo>
                  <a:pt x="124" y="185"/>
                </a:lnTo>
                <a:lnTo>
                  <a:pt x="130" y="187"/>
                </a:lnTo>
                <a:lnTo>
                  <a:pt x="137" y="190"/>
                </a:lnTo>
                <a:lnTo>
                  <a:pt x="144" y="192"/>
                </a:lnTo>
                <a:lnTo>
                  <a:pt x="151" y="194"/>
                </a:lnTo>
                <a:lnTo>
                  <a:pt x="158" y="195"/>
                </a:lnTo>
                <a:lnTo>
                  <a:pt x="165" y="198"/>
                </a:lnTo>
                <a:lnTo>
                  <a:pt x="172" y="199"/>
                </a:lnTo>
                <a:lnTo>
                  <a:pt x="179" y="200"/>
                </a:lnTo>
                <a:lnTo>
                  <a:pt x="187" y="200"/>
                </a:lnTo>
                <a:lnTo>
                  <a:pt x="193" y="200"/>
                </a:lnTo>
                <a:lnTo>
                  <a:pt x="201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9" name="Freeform 9"/>
          <p:cNvSpPr>
            <a:spLocks/>
          </p:cNvSpPr>
          <p:nvPr/>
        </p:nvSpPr>
        <p:spPr bwMode="auto">
          <a:xfrm>
            <a:off x="8089900" y="3633788"/>
            <a:ext cx="79375" cy="80962"/>
          </a:xfrm>
          <a:custGeom>
            <a:avLst/>
            <a:gdLst>
              <a:gd name="T0" fmla="*/ 0 w 201"/>
              <a:gd name="T1" fmla="*/ 201 h 201"/>
              <a:gd name="T2" fmla="*/ 8 w 201"/>
              <a:gd name="T3" fmla="*/ 200 h 201"/>
              <a:gd name="T4" fmla="*/ 15 w 201"/>
              <a:gd name="T5" fmla="*/ 200 h 201"/>
              <a:gd name="T6" fmla="*/ 21 w 201"/>
              <a:gd name="T7" fmla="*/ 200 h 201"/>
              <a:gd name="T8" fmla="*/ 29 w 201"/>
              <a:gd name="T9" fmla="*/ 199 h 201"/>
              <a:gd name="T10" fmla="*/ 36 w 201"/>
              <a:gd name="T11" fmla="*/ 198 h 201"/>
              <a:gd name="T12" fmla="*/ 43 w 201"/>
              <a:gd name="T13" fmla="*/ 195 h 201"/>
              <a:gd name="T14" fmla="*/ 49 w 201"/>
              <a:gd name="T15" fmla="*/ 194 h 201"/>
              <a:gd name="T16" fmla="*/ 57 w 201"/>
              <a:gd name="T17" fmla="*/ 192 h 201"/>
              <a:gd name="T18" fmla="*/ 64 w 201"/>
              <a:gd name="T19" fmla="*/ 190 h 201"/>
              <a:gd name="T20" fmla="*/ 71 w 201"/>
              <a:gd name="T21" fmla="*/ 187 h 201"/>
              <a:gd name="T22" fmla="*/ 78 w 201"/>
              <a:gd name="T23" fmla="*/ 185 h 201"/>
              <a:gd name="T24" fmla="*/ 83 w 201"/>
              <a:gd name="T25" fmla="*/ 182 h 201"/>
              <a:gd name="T26" fmla="*/ 90 w 201"/>
              <a:gd name="T27" fmla="*/ 180 h 201"/>
              <a:gd name="T28" fmla="*/ 97 w 201"/>
              <a:gd name="T29" fmla="*/ 176 h 201"/>
              <a:gd name="T30" fmla="*/ 102 w 201"/>
              <a:gd name="T31" fmla="*/ 173 h 201"/>
              <a:gd name="T32" fmla="*/ 109 w 201"/>
              <a:gd name="T33" fmla="*/ 168 h 201"/>
              <a:gd name="T34" fmla="*/ 115 w 201"/>
              <a:gd name="T35" fmla="*/ 165 h 201"/>
              <a:gd name="T36" fmla="*/ 120 w 201"/>
              <a:gd name="T37" fmla="*/ 160 h 201"/>
              <a:gd name="T38" fmla="*/ 126 w 201"/>
              <a:gd name="T39" fmla="*/ 156 h 201"/>
              <a:gd name="T40" fmla="*/ 132 w 201"/>
              <a:gd name="T41" fmla="*/ 152 h 201"/>
              <a:gd name="T42" fmla="*/ 137 w 201"/>
              <a:gd name="T43" fmla="*/ 147 h 201"/>
              <a:gd name="T44" fmla="*/ 143 w 201"/>
              <a:gd name="T45" fmla="*/ 141 h 201"/>
              <a:gd name="T46" fmla="*/ 147 w 201"/>
              <a:gd name="T47" fmla="*/ 137 h 201"/>
              <a:gd name="T48" fmla="*/ 152 w 201"/>
              <a:gd name="T49" fmla="*/ 131 h 201"/>
              <a:gd name="T50" fmla="*/ 156 w 201"/>
              <a:gd name="T51" fmla="*/ 126 h 201"/>
              <a:gd name="T52" fmla="*/ 161 w 201"/>
              <a:gd name="T53" fmla="*/ 120 h 201"/>
              <a:gd name="T54" fmla="*/ 165 w 201"/>
              <a:gd name="T55" fmla="*/ 114 h 201"/>
              <a:gd name="T56" fmla="*/ 170 w 201"/>
              <a:gd name="T57" fmla="*/ 108 h 201"/>
              <a:gd name="T58" fmla="*/ 173 w 201"/>
              <a:gd name="T59" fmla="*/ 102 h 201"/>
              <a:gd name="T60" fmla="*/ 177 w 201"/>
              <a:gd name="T61" fmla="*/ 95 h 201"/>
              <a:gd name="T62" fmla="*/ 180 w 201"/>
              <a:gd name="T63" fmla="*/ 90 h 201"/>
              <a:gd name="T64" fmla="*/ 183 w 201"/>
              <a:gd name="T65" fmla="*/ 83 h 201"/>
              <a:gd name="T66" fmla="*/ 186 w 201"/>
              <a:gd name="T67" fmla="*/ 76 h 201"/>
              <a:gd name="T68" fmla="*/ 189 w 201"/>
              <a:gd name="T69" fmla="*/ 69 h 201"/>
              <a:gd name="T70" fmla="*/ 191 w 201"/>
              <a:gd name="T71" fmla="*/ 63 h 201"/>
              <a:gd name="T72" fmla="*/ 193 w 201"/>
              <a:gd name="T73" fmla="*/ 56 h 201"/>
              <a:gd name="T74" fmla="*/ 195 w 201"/>
              <a:gd name="T75" fmla="*/ 49 h 201"/>
              <a:gd name="T76" fmla="*/ 197 w 201"/>
              <a:gd name="T77" fmla="*/ 42 h 201"/>
              <a:gd name="T78" fmla="*/ 198 w 201"/>
              <a:gd name="T79" fmla="*/ 36 h 201"/>
              <a:gd name="T80" fmla="*/ 199 w 201"/>
              <a:gd name="T81" fmla="*/ 28 h 201"/>
              <a:gd name="T82" fmla="*/ 200 w 201"/>
              <a:gd name="T83" fmla="*/ 21 h 201"/>
              <a:gd name="T84" fmla="*/ 200 w 201"/>
              <a:gd name="T85" fmla="*/ 14 h 201"/>
              <a:gd name="T86" fmla="*/ 201 w 201"/>
              <a:gd name="T87" fmla="*/ 6 h 201"/>
              <a:gd name="T88" fmla="*/ 201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201"/>
                </a:moveTo>
                <a:lnTo>
                  <a:pt x="8" y="200"/>
                </a:lnTo>
                <a:lnTo>
                  <a:pt x="15" y="200"/>
                </a:lnTo>
                <a:lnTo>
                  <a:pt x="21" y="200"/>
                </a:lnTo>
                <a:lnTo>
                  <a:pt x="29" y="199"/>
                </a:lnTo>
                <a:lnTo>
                  <a:pt x="36" y="198"/>
                </a:lnTo>
                <a:lnTo>
                  <a:pt x="43" y="195"/>
                </a:lnTo>
                <a:lnTo>
                  <a:pt x="49" y="194"/>
                </a:lnTo>
                <a:lnTo>
                  <a:pt x="57" y="192"/>
                </a:lnTo>
                <a:lnTo>
                  <a:pt x="64" y="190"/>
                </a:lnTo>
                <a:lnTo>
                  <a:pt x="71" y="187"/>
                </a:lnTo>
                <a:lnTo>
                  <a:pt x="78" y="185"/>
                </a:lnTo>
                <a:lnTo>
                  <a:pt x="83" y="182"/>
                </a:lnTo>
                <a:lnTo>
                  <a:pt x="90" y="180"/>
                </a:lnTo>
                <a:lnTo>
                  <a:pt x="97" y="176"/>
                </a:lnTo>
                <a:lnTo>
                  <a:pt x="102" y="173"/>
                </a:lnTo>
                <a:lnTo>
                  <a:pt x="109" y="168"/>
                </a:lnTo>
                <a:lnTo>
                  <a:pt x="115" y="165"/>
                </a:lnTo>
                <a:lnTo>
                  <a:pt x="120" y="160"/>
                </a:lnTo>
                <a:lnTo>
                  <a:pt x="126" y="156"/>
                </a:lnTo>
                <a:lnTo>
                  <a:pt x="132" y="152"/>
                </a:lnTo>
                <a:lnTo>
                  <a:pt x="137" y="147"/>
                </a:lnTo>
                <a:lnTo>
                  <a:pt x="143" y="141"/>
                </a:lnTo>
                <a:lnTo>
                  <a:pt x="147" y="137"/>
                </a:lnTo>
                <a:lnTo>
                  <a:pt x="152" y="131"/>
                </a:lnTo>
                <a:lnTo>
                  <a:pt x="156" y="126"/>
                </a:lnTo>
                <a:lnTo>
                  <a:pt x="161" y="120"/>
                </a:lnTo>
                <a:lnTo>
                  <a:pt x="165" y="114"/>
                </a:lnTo>
                <a:lnTo>
                  <a:pt x="170" y="108"/>
                </a:lnTo>
                <a:lnTo>
                  <a:pt x="173" y="102"/>
                </a:lnTo>
                <a:lnTo>
                  <a:pt x="177" y="95"/>
                </a:lnTo>
                <a:lnTo>
                  <a:pt x="180" y="90"/>
                </a:lnTo>
                <a:lnTo>
                  <a:pt x="183" y="83"/>
                </a:lnTo>
                <a:lnTo>
                  <a:pt x="186" y="76"/>
                </a:lnTo>
                <a:lnTo>
                  <a:pt x="189" y="69"/>
                </a:lnTo>
                <a:lnTo>
                  <a:pt x="191" y="63"/>
                </a:lnTo>
                <a:lnTo>
                  <a:pt x="193" y="56"/>
                </a:lnTo>
                <a:lnTo>
                  <a:pt x="195" y="49"/>
                </a:lnTo>
                <a:lnTo>
                  <a:pt x="197" y="42"/>
                </a:lnTo>
                <a:lnTo>
                  <a:pt x="198" y="36"/>
                </a:lnTo>
                <a:lnTo>
                  <a:pt x="199" y="28"/>
                </a:lnTo>
                <a:lnTo>
                  <a:pt x="200" y="21"/>
                </a:lnTo>
                <a:lnTo>
                  <a:pt x="200" y="14"/>
                </a:lnTo>
                <a:lnTo>
                  <a:pt x="201" y="6"/>
                </a:lnTo>
                <a:lnTo>
                  <a:pt x="201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0" name="Freeform 10"/>
          <p:cNvSpPr>
            <a:spLocks/>
          </p:cNvSpPr>
          <p:nvPr/>
        </p:nvSpPr>
        <p:spPr bwMode="auto">
          <a:xfrm>
            <a:off x="8089900" y="2503488"/>
            <a:ext cx="79375" cy="80962"/>
          </a:xfrm>
          <a:custGeom>
            <a:avLst/>
            <a:gdLst>
              <a:gd name="T0" fmla="*/ 201 w 201"/>
              <a:gd name="T1" fmla="*/ 201 h 201"/>
              <a:gd name="T2" fmla="*/ 201 w 201"/>
              <a:gd name="T3" fmla="*/ 194 h 201"/>
              <a:gd name="T4" fmla="*/ 200 w 201"/>
              <a:gd name="T5" fmla="*/ 187 h 201"/>
              <a:gd name="T6" fmla="*/ 200 w 201"/>
              <a:gd name="T7" fmla="*/ 180 h 201"/>
              <a:gd name="T8" fmla="*/ 199 w 201"/>
              <a:gd name="T9" fmla="*/ 173 h 201"/>
              <a:gd name="T10" fmla="*/ 198 w 201"/>
              <a:gd name="T11" fmla="*/ 165 h 201"/>
              <a:gd name="T12" fmla="*/ 197 w 201"/>
              <a:gd name="T13" fmla="*/ 159 h 201"/>
              <a:gd name="T14" fmla="*/ 195 w 201"/>
              <a:gd name="T15" fmla="*/ 152 h 201"/>
              <a:gd name="T16" fmla="*/ 193 w 201"/>
              <a:gd name="T17" fmla="*/ 145 h 201"/>
              <a:gd name="T18" fmla="*/ 191 w 201"/>
              <a:gd name="T19" fmla="*/ 138 h 201"/>
              <a:gd name="T20" fmla="*/ 189 w 201"/>
              <a:gd name="T21" fmla="*/ 132 h 201"/>
              <a:gd name="T22" fmla="*/ 186 w 201"/>
              <a:gd name="T23" fmla="*/ 125 h 201"/>
              <a:gd name="T24" fmla="*/ 183 w 201"/>
              <a:gd name="T25" fmla="*/ 118 h 201"/>
              <a:gd name="T26" fmla="*/ 180 w 201"/>
              <a:gd name="T27" fmla="*/ 111 h 201"/>
              <a:gd name="T28" fmla="*/ 177 w 201"/>
              <a:gd name="T29" fmla="*/ 106 h 201"/>
              <a:gd name="T30" fmla="*/ 173 w 201"/>
              <a:gd name="T31" fmla="*/ 99 h 201"/>
              <a:gd name="T32" fmla="*/ 170 w 201"/>
              <a:gd name="T33" fmla="*/ 93 h 201"/>
              <a:gd name="T34" fmla="*/ 165 w 201"/>
              <a:gd name="T35" fmla="*/ 87 h 201"/>
              <a:gd name="T36" fmla="*/ 161 w 201"/>
              <a:gd name="T37" fmla="*/ 81 h 201"/>
              <a:gd name="T38" fmla="*/ 156 w 201"/>
              <a:gd name="T39" fmla="*/ 75 h 201"/>
              <a:gd name="T40" fmla="*/ 152 w 201"/>
              <a:gd name="T41" fmla="*/ 70 h 201"/>
              <a:gd name="T42" fmla="*/ 147 w 201"/>
              <a:gd name="T43" fmla="*/ 64 h 201"/>
              <a:gd name="T44" fmla="*/ 143 w 201"/>
              <a:gd name="T45" fmla="*/ 60 h 201"/>
              <a:gd name="T46" fmla="*/ 137 w 201"/>
              <a:gd name="T47" fmla="*/ 54 h 201"/>
              <a:gd name="T48" fmla="*/ 132 w 201"/>
              <a:gd name="T49" fmla="*/ 49 h 201"/>
              <a:gd name="T50" fmla="*/ 126 w 201"/>
              <a:gd name="T51" fmla="*/ 45 h 201"/>
              <a:gd name="T52" fmla="*/ 120 w 201"/>
              <a:gd name="T53" fmla="*/ 40 h 201"/>
              <a:gd name="T54" fmla="*/ 115 w 201"/>
              <a:gd name="T55" fmla="*/ 36 h 201"/>
              <a:gd name="T56" fmla="*/ 109 w 201"/>
              <a:gd name="T57" fmla="*/ 33 h 201"/>
              <a:gd name="T58" fmla="*/ 102 w 201"/>
              <a:gd name="T59" fmla="*/ 28 h 201"/>
              <a:gd name="T60" fmla="*/ 97 w 201"/>
              <a:gd name="T61" fmla="*/ 25 h 201"/>
              <a:gd name="T62" fmla="*/ 90 w 201"/>
              <a:gd name="T63" fmla="*/ 21 h 201"/>
              <a:gd name="T64" fmla="*/ 83 w 201"/>
              <a:gd name="T65" fmla="*/ 19 h 201"/>
              <a:gd name="T66" fmla="*/ 78 w 201"/>
              <a:gd name="T67" fmla="*/ 16 h 201"/>
              <a:gd name="T68" fmla="*/ 71 w 201"/>
              <a:gd name="T69" fmla="*/ 13 h 201"/>
              <a:gd name="T70" fmla="*/ 64 w 201"/>
              <a:gd name="T71" fmla="*/ 11 h 201"/>
              <a:gd name="T72" fmla="*/ 57 w 201"/>
              <a:gd name="T73" fmla="*/ 9 h 201"/>
              <a:gd name="T74" fmla="*/ 49 w 201"/>
              <a:gd name="T75" fmla="*/ 7 h 201"/>
              <a:gd name="T76" fmla="*/ 43 w 201"/>
              <a:gd name="T77" fmla="*/ 6 h 201"/>
              <a:gd name="T78" fmla="*/ 36 w 201"/>
              <a:gd name="T79" fmla="*/ 3 h 201"/>
              <a:gd name="T80" fmla="*/ 29 w 201"/>
              <a:gd name="T81" fmla="*/ 2 h 201"/>
              <a:gd name="T82" fmla="*/ 21 w 201"/>
              <a:gd name="T83" fmla="*/ 1 h 201"/>
              <a:gd name="T84" fmla="*/ 15 w 201"/>
              <a:gd name="T85" fmla="*/ 1 h 201"/>
              <a:gd name="T86" fmla="*/ 8 w 201"/>
              <a:gd name="T87" fmla="*/ 1 h 201"/>
              <a:gd name="T88" fmla="*/ 0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201"/>
                </a:moveTo>
                <a:lnTo>
                  <a:pt x="201" y="194"/>
                </a:lnTo>
                <a:lnTo>
                  <a:pt x="200" y="187"/>
                </a:lnTo>
                <a:lnTo>
                  <a:pt x="200" y="180"/>
                </a:lnTo>
                <a:lnTo>
                  <a:pt x="199" y="173"/>
                </a:lnTo>
                <a:lnTo>
                  <a:pt x="198" y="165"/>
                </a:lnTo>
                <a:lnTo>
                  <a:pt x="197" y="159"/>
                </a:lnTo>
                <a:lnTo>
                  <a:pt x="195" y="152"/>
                </a:lnTo>
                <a:lnTo>
                  <a:pt x="193" y="145"/>
                </a:lnTo>
                <a:lnTo>
                  <a:pt x="191" y="138"/>
                </a:lnTo>
                <a:lnTo>
                  <a:pt x="189" y="132"/>
                </a:lnTo>
                <a:lnTo>
                  <a:pt x="186" y="125"/>
                </a:lnTo>
                <a:lnTo>
                  <a:pt x="183" y="118"/>
                </a:lnTo>
                <a:lnTo>
                  <a:pt x="180" y="111"/>
                </a:lnTo>
                <a:lnTo>
                  <a:pt x="177" y="106"/>
                </a:lnTo>
                <a:lnTo>
                  <a:pt x="173" y="99"/>
                </a:lnTo>
                <a:lnTo>
                  <a:pt x="170" y="93"/>
                </a:lnTo>
                <a:lnTo>
                  <a:pt x="165" y="87"/>
                </a:lnTo>
                <a:lnTo>
                  <a:pt x="161" y="81"/>
                </a:lnTo>
                <a:lnTo>
                  <a:pt x="156" y="75"/>
                </a:lnTo>
                <a:lnTo>
                  <a:pt x="152" y="70"/>
                </a:lnTo>
                <a:lnTo>
                  <a:pt x="147" y="64"/>
                </a:lnTo>
                <a:lnTo>
                  <a:pt x="143" y="60"/>
                </a:lnTo>
                <a:lnTo>
                  <a:pt x="137" y="54"/>
                </a:lnTo>
                <a:lnTo>
                  <a:pt x="132" y="49"/>
                </a:lnTo>
                <a:lnTo>
                  <a:pt x="126" y="45"/>
                </a:lnTo>
                <a:lnTo>
                  <a:pt x="120" y="40"/>
                </a:lnTo>
                <a:lnTo>
                  <a:pt x="115" y="36"/>
                </a:lnTo>
                <a:lnTo>
                  <a:pt x="109" y="33"/>
                </a:lnTo>
                <a:lnTo>
                  <a:pt x="102" y="28"/>
                </a:lnTo>
                <a:lnTo>
                  <a:pt x="97" y="25"/>
                </a:lnTo>
                <a:lnTo>
                  <a:pt x="90" y="21"/>
                </a:lnTo>
                <a:lnTo>
                  <a:pt x="83" y="19"/>
                </a:lnTo>
                <a:lnTo>
                  <a:pt x="78" y="16"/>
                </a:lnTo>
                <a:lnTo>
                  <a:pt x="71" y="13"/>
                </a:lnTo>
                <a:lnTo>
                  <a:pt x="64" y="11"/>
                </a:lnTo>
                <a:lnTo>
                  <a:pt x="57" y="9"/>
                </a:lnTo>
                <a:lnTo>
                  <a:pt x="49" y="7"/>
                </a:lnTo>
                <a:lnTo>
                  <a:pt x="43" y="6"/>
                </a:lnTo>
                <a:lnTo>
                  <a:pt x="36" y="3"/>
                </a:lnTo>
                <a:lnTo>
                  <a:pt x="29" y="2"/>
                </a:lnTo>
                <a:lnTo>
                  <a:pt x="21" y="1"/>
                </a:lnTo>
                <a:lnTo>
                  <a:pt x="15" y="1"/>
                </a:lnTo>
                <a:lnTo>
                  <a:pt x="8" y="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1" name="Freeform 11"/>
          <p:cNvSpPr>
            <a:spLocks/>
          </p:cNvSpPr>
          <p:nvPr/>
        </p:nvSpPr>
        <p:spPr bwMode="auto">
          <a:xfrm>
            <a:off x="7319963" y="2503488"/>
            <a:ext cx="79375" cy="80962"/>
          </a:xfrm>
          <a:custGeom>
            <a:avLst/>
            <a:gdLst>
              <a:gd name="T0" fmla="*/ 201 w 201"/>
              <a:gd name="T1" fmla="*/ 0 h 201"/>
              <a:gd name="T2" fmla="*/ 193 w 201"/>
              <a:gd name="T3" fmla="*/ 1 h 201"/>
              <a:gd name="T4" fmla="*/ 187 w 201"/>
              <a:gd name="T5" fmla="*/ 1 h 201"/>
              <a:gd name="T6" fmla="*/ 179 w 201"/>
              <a:gd name="T7" fmla="*/ 1 h 201"/>
              <a:gd name="T8" fmla="*/ 172 w 201"/>
              <a:gd name="T9" fmla="*/ 2 h 201"/>
              <a:gd name="T10" fmla="*/ 165 w 201"/>
              <a:gd name="T11" fmla="*/ 3 h 201"/>
              <a:gd name="T12" fmla="*/ 158 w 201"/>
              <a:gd name="T13" fmla="*/ 6 h 201"/>
              <a:gd name="T14" fmla="*/ 151 w 201"/>
              <a:gd name="T15" fmla="*/ 7 h 201"/>
              <a:gd name="T16" fmla="*/ 144 w 201"/>
              <a:gd name="T17" fmla="*/ 9 h 201"/>
              <a:gd name="T18" fmla="*/ 137 w 201"/>
              <a:gd name="T19" fmla="*/ 11 h 201"/>
              <a:gd name="T20" fmla="*/ 130 w 201"/>
              <a:gd name="T21" fmla="*/ 13 h 201"/>
              <a:gd name="T22" fmla="*/ 124 w 201"/>
              <a:gd name="T23" fmla="*/ 16 h 201"/>
              <a:gd name="T24" fmla="*/ 117 w 201"/>
              <a:gd name="T25" fmla="*/ 19 h 201"/>
              <a:gd name="T26" fmla="*/ 111 w 201"/>
              <a:gd name="T27" fmla="*/ 21 h 201"/>
              <a:gd name="T28" fmla="*/ 104 w 201"/>
              <a:gd name="T29" fmla="*/ 25 h 201"/>
              <a:gd name="T30" fmla="*/ 98 w 201"/>
              <a:gd name="T31" fmla="*/ 28 h 201"/>
              <a:gd name="T32" fmla="*/ 92 w 201"/>
              <a:gd name="T33" fmla="*/ 33 h 201"/>
              <a:gd name="T34" fmla="*/ 86 w 201"/>
              <a:gd name="T35" fmla="*/ 36 h 201"/>
              <a:gd name="T36" fmla="*/ 80 w 201"/>
              <a:gd name="T37" fmla="*/ 40 h 201"/>
              <a:gd name="T38" fmla="*/ 74 w 201"/>
              <a:gd name="T39" fmla="*/ 45 h 201"/>
              <a:gd name="T40" fmla="*/ 68 w 201"/>
              <a:gd name="T41" fmla="*/ 49 h 201"/>
              <a:gd name="T42" fmla="*/ 64 w 201"/>
              <a:gd name="T43" fmla="*/ 54 h 201"/>
              <a:gd name="T44" fmla="*/ 58 w 201"/>
              <a:gd name="T45" fmla="*/ 60 h 201"/>
              <a:gd name="T46" fmla="*/ 54 w 201"/>
              <a:gd name="T47" fmla="*/ 64 h 201"/>
              <a:gd name="T48" fmla="*/ 48 w 201"/>
              <a:gd name="T49" fmla="*/ 70 h 201"/>
              <a:gd name="T50" fmla="*/ 44 w 201"/>
              <a:gd name="T51" fmla="*/ 75 h 201"/>
              <a:gd name="T52" fmla="*/ 39 w 201"/>
              <a:gd name="T53" fmla="*/ 81 h 201"/>
              <a:gd name="T54" fmla="*/ 36 w 201"/>
              <a:gd name="T55" fmla="*/ 87 h 201"/>
              <a:gd name="T56" fmla="*/ 31 w 201"/>
              <a:gd name="T57" fmla="*/ 93 h 201"/>
              <a:gd name="T58" fmla="*/ 28 w 201"/>
              <a:gd name="T59" fmla="*/ 99 h 201"/>
              <a:gd name="T60" fmla="*/ 25 w 201"/>
              <a:gd name="T61" fmla="*/ 106 h 201"/>
              <a:gd name="T62" fmla="*/ 21 w 201"/>
              <a:gd name="T63" fmla="*/ 111 h 201"/>
              <a:gd name="T64" fmla="*/ 18 w 201"/>
              <a:gd name="T65" fmla="*/ 118 h 201"/>
              <a:gd name="T66" fmla="*/ 14 w 201"/>
              <a:gd name="T67" fmla="*/ 125 h 201"/>
              <a:gd name="T68" fmla="*/ 12 w 201"/>
              <a:gd name="T69" fmla="*/ 132 h 201"/>
              <a:gd name="T70" fmla="*/ 10 w 201"/>
              <a:gd name="T71" fmla="*/ 138 h 201"/>
              <a:gd name="T72" fmla="*/ 8 w 201"/>
              <a:gd name="T73" fmla="*/ 145 h 201"/>
              <a:gd name="T74" fmla="*/ 5 w 201"/>
              <a:gd name="T75" fmla="*/ 152 h 201"/>
              <a:gd name="T76" fmla="*/ 4 w 201"/>
              <a:gd name="T77" fmla="*/ 159 h 201"/>
              <a:gd name="T78" fmla="*/ 3 w 201"/>
              <a:gd name="T79" fmla="*/ 165 h 201"/>
              <a:gd name="T80" fmla="*/ 2 w 201"/>
              <a:gd name="T81" fmla="*/ 173 h 201"/>
              <a:gd name="T82" fmla="*/ 1 w 201"/>
              <a:gd name="T83" fmla="*/ 180 h 201"/>
              <a:gd name="T84" fmla="*/ 0 w 201"/>
              <a:gd name="T85" fmla="*/ 187 h 201"/>
              <a:gd name="T86" fmla="*/ 0 w 201"/>
              <a:gd name="T87" fmla="*/ 194 h 201"/>
              <a:gd name="T88" fmla="*/ 0 w 201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0"/>
                </a:moveTo>
                <a:lnTo>
                  <a:pt x="193" y="1"/>
                </a:lnTo>
                <a:lnTo>
                  <a:pt x="187" y="1"/>
                </a:lnTo>
                <a:lnTo>
                  <a:pt x="179" y="1"/>
                </a:lnTo>
                <a:lnTo>
                  <a:pt x="172" y="2"/>
                </a:lnTo>
                <a:lnTo>
                  <a:pt x="165" y="3"/>
                </a:lnTo>
                <a:lnTo>
                  <a:pt x="158" y="6"/>
                </a:lnTo>
                <a:lnTo>
                  <a:pt x="151" y="7"/>
                </a:lnTo>
                <a:lnTo>
                  <a:pt x="144" y="9"/>
                </a:lnTo>
                <a:lnTo>
                  <a:pt x="137" y="11"/>
                </a:lnTo>
                <a:lnTo>
                  <a:pt x="130" y="13"/>
                </a:lnTo>
                <a:lnTo>
                  <a:pt x="124" y="16"/>
                </a:lnTo>
                <a:lnTo>
                  <a:pt x="117" y="19"/>
                </a:lnTo>
                <a:lnTo>
                  <a:pt x="111" y="21"/>
                </a:lnTo>
                <a:lnTo>
                  <a:pt x="104" y="25"/>
                </a:lnTo>
                <a:lnTo>
                  <a:pt x="98" y="28"/>
                </a:lnTo>
                <a:lnTo>
                  <a:pt x="92" y="33"/>
                </a:lnTo>
                <a:lnTo>
                  <a:pt x="86" y="36"/>
                </a:lnTo>
                <a:lnTo>
                  <a:pt x="80" y="40"/>
                </a:lnTo>
                <a:lnTo>
                  <a:pt x="74" y="45"/>
                </a:lnTo>
                <a:lnTo>
                  <a:pt x="68" y="49"/>
                </a:lnTo>
                <a:lnTo>
                  <a:pt x="64" y="54"/>
                </a:lnTo>
                <a:lnTo>
                  <a:pt x="58" y="60"/>
                </a:lnTo>
                <a:lnTo>
                  <a:pt x="54" y="64"/>
                </a:lnTo>
                <a:lnTo>
                  <a:pt x="48" y="70"/>
                </a:lnTo>
                <a:lnTo>
                  <a:pt x="44" y="75"/>
                </a:lnTo>
                <a:lnTo>
                  <a:pt x="39" y="81"/>
                </a:lnTo>
                <a:lnTo>
                  <a:pt x="36" y="87"/>
                </a:lnTo>
                <a:lnTo>
                  <a:pt x="31" y="93"/>
                </a:lnTo>
                <a:lnTo>
                  <a:pt x="28" y="99"/>
                </a:lnTo>
                <a:lnTo>
                  <a:pt x="25" y="106"/>
                </a:lnTo>
                <a:lnTo>
                  <a:pt x="21" y="111"/>
                </a:lnTo>
                <a:lnTo>
                  <a:pt x="18" y="118"/>
                </a:lnTo>
                <a:lnTo>
                  <a:pt x="14" y="125"/>
                </a:lnTo>
                <a:lnTo>
                  <a:pt x="12" y="132"/>
                </a:lnTo>
                <a:lnTo>
                  <a:pt x="10" y="138"/>
                </a:lnTo>
                <a:lnTo>
                  <a:pt x="8" y="145"/>
                </a:lnTo>
                <a:lnTo>
                  <a:pt x="5" y="152"/>
                </a:lnTo>
                <a:lnTo>
                  <a:pt x="4" y="159"/>
                </a:lnTo>
                <a:lnTo>
                  <a:pt x="3" y="165"/>
                </a:lnTo>
                <a:lnTo>
                  <a:pt x="2" y="173"/>
                </a:lnTo>
                <a:lnTo>
                  <a:pt x="1" y="180"/>
                </a:lnTo>
                <a:lnTo>
                  <a:pt x="0" y="187"/>
                </a:lnTo>
                <a:lnTo>
                  <a:pt x="0" y="194"/>
                </a:lnTo>
                <a:lnTo>
                  <a:pt x="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2" name="Line 12"/>
          <p:cNvSpPr>
            <a:spLocks noChangeShapeType="1"/>
          </p:cNvSpPr>
          <p:nvPr/>
        </p:nvSpPr>
        <p:spPr bwMode="auto">
          <a:xfrm>
            <a:off x="6415088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3" name="Line 13"/>
          <p:cNvSpPr>
            <a:spLocks noChangeShapeType="1"/>
          </p:cNvSpPr>
          <p:nvPr/>
        </p:nvSpPr>
        <p:spPr bwMode="auto">
          <a:xfrm>
            <a:off x="6494463" y="3714750"/>
            <a:ext cx="690562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4" name="Line 14"/>
          <p:cNvSpPr>
            <a:spLocks noChangeShapeType="1"/>
          </p:cNvSpPr>
          <p:nvPr/>
        </p:nvSpPr>
        <p:spPr bwMode="auto">
          <a:xfrm flipV="1">
            <a:off x="7264400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5" name="Line 15"/>
          <p:cNvSpPr>
            <a:spLocks noChangeShapeType="1"/>
          </p:cNvSpPr>
          <p:nvPr/>
        </p:nvSpPr>
        <p:spPr bwMode="auto">
          <a:xfrm flipH="1">
            <a:off x="6494463" y="2503488"/>
            <a:ext cx="690562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6" name="Freeform 16"/>
          <p:cNvSpPr>
            <a:spLocks/>
          </p:cNvSpPr>
          <p:nvPr/>
        </p:nvSpPr>
        <p:spPr bwMode="auto">
          <a:xfrm>
            <a:off x="6415088" y="3633788"/>
            <a:ext cx="79375" cy="80962"/>
          </a:xfrm>
          <a:custGeom>
            <a:avLst/>
            <a:gdLst>
              <a:gd name="T0" fmla="*/ 0 w 200"/>
              <a:gd name="T1" fmla="*/ 0 h 201"/>
              <a:gd name="T2" fmla="*/ 0 w 200"/>
              <a:gd name="T3" fmla="*/ 6 h 201"/>
              <a:gd name="T4" fmla="*/ 0 w 200"/>
              <a:gd name="T5" fmla="*/ 14 h 201"/>
              <a:gd name="T6" fmla="*/ 1 w 200"/>
              <a:gd name="T7" fmla="*/ 21 h 201"/>
              <a:gd name="T8" fmla="*/ 2 w 200"/>
              <a:gd name="T9" fmla="*/ 28 h 201"/>
              <a:gd name="T10" fmla="*/ 3 w 200"/>
              <a:gd name="T11" fmla="*/ 36 h 201"/>
              <a:gd name="T12" fmla="*/ 4 w 200"/>
              <a:gd name="T13" fmla="*/ 42 h 201"/>
              <a:gd name="T14" fmla="*/ 5 w 200"/>
              <a:gd name="T15" fmla="*/ 49 h 201"/>
              <a:gd name="T16" fmla="*/ 7 w 200"/>
              <a:gd name="T17" fmla="*/ 56 h 201"/>
              <a:gd name="T18" fmla="*/ 10 w 200"/>
              <a:gd name="T19" fmla="*/ 63 h 201"/>
              <a:gd name="T20" fmla="*/ 12 w 200"/>
              <a:gd name="T21" fmla="*/ 69 h 201"/>
              <a:gd name="T22" fmla="*/ 14 w 200"/>
              <a:gd name="T23" fmla="*/ 76 h 201"/>
              <a:gd name="T24" fmla="*/ 18 w 200"/>
              <a:gd name="T25" fmla="*/ 83 h 201"/>
              <a:gd name="T26" fmla="*/ 21 w 200"/>
              <a:gd name="T27" fmla="*/ 90 h 201"/>
              <a:gd name="T28" fmla="*/ 24 w 200"/>
              <a:gd name="T29" fmla="*/ 95 h 201"/>
              <a:gd name="T30" fmla="*/ 28 w 200"/>
              <a:gd name="T31" fmla="*/ 102 h 201"/>
              <a:gd name="T32" fmla="*/ 31 w 200"/>
              <a:gd name="T33" fmla="*/ 108 h 201"/>
              <a:gd name="T34" fmla="*/ 36 w 200"/>
              <a:gd name="T35" fmla="*/ 114 h 201"/>
              <a:gd name="T36" fmla="*/ 39 w 200"/>
              <a:gd name="T37" fmla="*/ 120 h 201"/>
              <a:gd name="T38" fmla="*/ 43 w 200"/>
              <a:gd name="T39" fmla="*/ 126 h 201"/>
              <a:gd name="T40" fmla="*/ 48 w 200"/>
              <a:gd name="T41" fmla="*/ 131 h 201"/>
              <a:gd name="T42" fmla="*/ 54 w 200"/>
              <a:gd name="T43" fmla="*/ 137 h 201"/>
              <a:gd name="T44" fmla="*/ 58 w 200"/>
              <a:gd name="T45" fmla="*/ 141 h 201"/>
              <a:gd name="T46" fmla="*/ 64 w 200"/>
              <a:gd name="T47" fmla="*/ 147 h 201"/>
              <a:gd name="T48" fmla="*/ 68 w 200"/>
              <a:gd name="T49" fmla="*/ 152 h 201"/>
              <a:gd name="T50" fmla="*/ 74 w 200"/>
              <a:gd name="T51" fmla="*/ 156 h 201"/>
              <a:gd name="T52" fmla="*/ 79 w 200"/>
              <a:gd name="T53" fmla="*/ 160 h 201"/>
              <a:gd name="T54" fmla="*/ 86 w 200"/>
              <a:gd name="T55" fmla="*/ 165 h 201"/>
              <a:gd name="T56" fmla="*/ 92 w 200"/>
              <a:gd name="T57" fmla="*/ 168 h 201"/>
              <a:gd name="T58" fmla="*/ 97 w 200"/>
              <a:gd name="T59" fmla="*/ 173 h 201"/>
              <a:gd name="T60" fmla="*/ 104 w 200"/>
              <a:gd name="T61" fmla="*/ 176 h 201"/>
              <a:gd name="T62" fmla="*/ 110 w 200"/>
              <a:gd name="T63" fmla="*/ 180 h 201"/>
              <a:gd name="T64" fmla="*/ 117 w 200"/>
              <a:gd name="T65" fmla="*/ 182 h 201"/>
              <a:gd name="T66" fmla="*/ 123 w 200"/>
              <a:gd name="T67" fmla="*/ 185 h 201"/>
              <a:gd name="T68" fmla="*/ 130 w 200"/>
              <a:gd name="T69" fmla="*/ 187 h 201"/>
              <a:gd name="T70" fmla="*/ 137 w 200"/>
              <a:gd name="T71" fmla="*/ 190 h 201"/>
              <a:gd name="T72" fmla="*/ 144 w 200"/>
              <a:gd name="T73" fmla="*/ 192 h 201"/>
              <a:gd name="T74" fmla="*/ 150 w 200"/>
              <a:gd name="T75" fmla="*/ 194 h 201"/>
              <a:gd name="T76" fmla="*/ 157 w 200"/>
              <a:gd name="T77" fmla="*/ 195 h 201"/>
              <a:gd name="T78" fmla="*/ 165 w 200"/>
              <a:gd name="T79" fmla="*/ 198 h 201"/>
              <a:gd name="T80" fmla="*/ 172 w 200"/>
              <a:gd name="T81" fmla="*/ 199 h 201"/>
              <a:gd name="T82" fmla="*/ 178 w 200"/>
              <a:gd name="T83" fmla="*/ 200 h 201"/>
              <a:gd name="T84" fmla="*/ 186 w 200"/>
              <a:gd name="T85" fmla="*/ 200 h 201"/>
              <a:gd name="T86" fmla="*/ 193 w 200"/>
              <a:gd name="T87" fmla="*/ 200 h 201"/>
              <a:gd name="T88" fmla="*/ 200 w 200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0" h="201">
                <a:moveTo>
                  <a:pt x="0" y="0"/>
                </a:moveTo>
                <a:lnTo>
                  <a:pt x="0" y="6"/>
                </a:lnTo>
                <a:lnTo>
                  <a:pt x="0" y="14"/>
                </a:lnTo>
                <a:lnTo>
                  <a:pt x="1" y="21"/>
                </a:lnTo>
                <a:lnTo>
                  <a:pt x="2" y="28"/>
                </a:lnTo>
                <a:lnTo>
                  <a:pt x="3" y="36"/>
                </a:lnTo>
                <a:lnTo>
                  <a:pt x="4" y="42"/>
                </a:lnTo>
                <a:lnTo>
                  <a:pt x="5" y="49"/>
                </a:lnTo>
                <a:lnTo>
                  <a:pt x="7" y="56"/>
                </a:lnTo>
                <a:lnTo>
                  <a:pt x="10" y="63"/>
                </a:lnTo>
                <a:lnTo>
                  <a:pt x="12" y="69"/>
                </a:lnTo>
                <a:lnTo>
                  <a:pt x="14" y="76"/>
                </a:lnTo>
                <a:lnTo>
                  <a:pt x="18" y="83"/>
                </a:lnTo>
                <a:lnTo>
                  <a:pt x="21" y="90"/>
                </a:lnTo>
                <a:lnTo>
                  <a:pt x="24" y="95"/>
                </a:lnTo>
                <a:lnTo>
                  <a:pt x="28" y="102"/>
                </a:lnTo>
                <a:lnTo>
                  <a:pt x="31" y="108"/>
                </a:lnTo>
                <a:lnTo>
                  <a:pt x="36" y="114"/>
                </a:lnTo>
                <a:lnTo>
                  <a:pt x="39" y="120"/>
                </a:lnTo>
                <a:lnTo>
                  <a:pt x="43" y="126"/>
                </a:lnTo>
                <a:lnTo>
                  <a:pt x="48" y="131"/>
                </a:lnTo>
                <a:lnTo>
                  <a:pt x="54" y="137"/>
                </a:lnTo>
                <a:lnTo>
                  <a:pt x="58" y="141"/>
                </a:lnTo>
                <a:lnTo>
                  <a:pt x="64" y="147"/>
                </a:lnTo>
                <a:lnTo>
                  <a:pt x="68" y="152"/>
                </a:lnTo>
                <a:lnTo>
                  <a:pt x="74" y="156"/>
                </a:lnTo>
                <a:lnTo>
                  <a:pt x="79" y="160"/>
                </a:lnTo>
                <a:lnTo>
                  <a:pt x="86" y="165"/>
                </a:lnTo>
                <a:lnTo>
                  <a:pt x="92" y="168"/>
                </a:lnTo>
                <a:lnTo>
                  <a:pt x="97" y="173"/>
                </a:lnTo>
                <a:lnTo>
                  <a:pt x="104" y="176"/>
                </a:lnTo>
                <a:lnTo>
                  <a:pt x="110" y="180"/>
                </a:lnTo>
                <a:lnTo>
                  <a:pt x="117" y="182"/>
                </a:lnTo>
                <a:lnTo>
                  <a:pt x="123" y="185"/>
                </a:lnTo>
                <a:lnTo>
                  <a:pt x="130" y="187"/>
                </a:lnTo>
                <a:lnTo>
                  <a:pt x="137" y="190"/>
                </a:lnTo>
                <a:lnTo>
                  <a:pt x="144" y="192"/>
                </a:lnTo>
                <a:lnTo>
                  <a:pt x="150" y="194"/>
                </a:lnTo>
                <a:lnTo>
                  <a:pt x="157" y="195"/>
                </a:lnTo>
                <a:lnTo>
                  <a:pt x="165" y="198"/>
                </a:lnTo>
                <a:lnTo>
                  <a:pt x="172" y="199"/>
                </a:lnTo>
                <a:lnTo>
                  <a:pt x="178" y="200"/>
                </a:lnTo>
                <a:lnTo>
                  <a:pt x="186" y="200"/>
                </a:lnTo>
                <a:lnTo>
                  <a:pt x="193" y="200"/>
                </a:lnTo>
                <a:lnTo>
                  <a:pt x="20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7" name="Freeform 17"/>
          <p:cNvSpPr>
            <a:spLocks/>
          </p:cNvSpPr>
          <p:nvPr/>
        </p:nvSpPr>
        <p:spPr bwMode="auto">
          <a:xfrm>
            <a:off x="7185025" y="3633788"/>
            <a:ext cx="79375" cy="80962"/>
          </a:xfrm>
          <a:custGeom>
            <a:avLst/>
            <a:gdLst>
              <a:gd name="T0" fmla="*/ 0 w 201"/>
              <a:gd name="T1" fmla="*/ 201 h 201"/>
              <a:gd name="T2" fmla="*/ 6 w 201"/>
              <a:gd name="T3" fmla="*/ 200 h 201"/>
              <a:gd name="T4" fmla="*/ 14 w 201"/>
              <a:gd name="T5" fmla="*/ 200 h 201"/>
              <a:gd name="T6" fmla="*/ 21 w 201"/>
              <a:gd name="T7" fmla="*/ 200 h 201"/>
              <a:gd name="T8" fmla="*/ 29 w 201"/>
              <a:gd name="T9" fmla="*/ 199 h 201"/>
              <a:gd name="T10" fmla="*/ 36 w 201"/>
              <a:gd name="T11" fmla="*/ 198 h 201"/>
              <a:gd name="T12" fmla="*/ 42 w 201"/>
              <a:gd name="T13" fmla="*/ 195 h 201"/>
              <a:gd name="T14" fmla="*/ 49 w 201"/>
              <a:gd name="T15" fmla="*/ 194 h 201"/>
              <a:gd name="T16" fmla="*/ 56 w 201"/>
              <a:gd name="T17" fmla="*/ 192 h 201"/>
              <a:gd name="T18" fmla="*/ 64 w 201"/>
              <a:gd name="T19" fmla="*/ 190 h 201"/>
              <a:gd name="T20" fmla="*/ 71 w 201"/>
              <a:gd name="T21" fmla="*/ 187 h 201"/>
              <a:gd name="T22" fmla="*/ 76 w 201"/>
              <a:gd name="T23" fmla="*/ 185 h 201"/>
              <a:gd name="T24" fmla="*/ 83 w 201"/>
              <a:gd name="T25" fmla="*/ 182 h 201"/>
              <a:gd name="T26" fmla="*/ 90 w 201"/>
              <a:gd name="T27" fmla="*/ 180 h 201"/>
              <a:gd name="T28" fmla="*/ 96 w 201"/>
              <a:gd name="T29" fmla="*/ 176 h 201"/>
              <a:gd name="T30" fmla="*/ 102 w 201"/>
              <a:gd name="T31" fmla="*/ 173 h 201"/>
              <a:gd name="T32" fmla="*/ 109 w 201"/>
              <a:gd name="T33" fmla="*/ 168 h 201"/>
              <a:gd name="T34" fmla="*/ 114 w 201"/>
              <a:gd name="T35" fmla="*/ 165 h 201"/>
              <a:gd name="T36" fmla="*/ 120 w 201"/>
              <a:gd name="T37" fmla="*/ 160 h 201"/>
              <a:gd name="T38" fmla="*/ 126 w 201"/>
              <a:gd name="T39" fmla="*/ 156 h 201"/>
              <a:gd name="T40" fmla="*/ 131 w 201"/>
              <a:gd name="T41" fmla="*/ 152 h 201"/>
              <a:gd name="T42" fmla="*/ 137 w 201"/>
              <a:gd name="T43" fmla="*/ 147 h 201"/>
              <a:gd name="T44" fmla="*/ 141 w 201"/>
              <a:gd name="T45" fmla="*/ 141 h 201"/>
              <a:gd name="T46" fmla="*/ 147 w 201"/>
              <a:gd name="T47" fmla="*/ 137 h 201"/>
              <a:gd name="T48" fmla="*/ 152 w 201"/>
              <a:gd name="T49" fmla="*/ 131 h 201"/>
              <a:gd name="T50" fmla="*/ 156 w 201"/>
              <a:gd name="T51" fmla="*/ 126 h 201"/>
              <a:gd name="T52" fmla="*/ 161 w 201"/>
              <a:gd name="T53" fmla="*/ 120 h 201"/>
              <a:gd name="T54" fmla="*/ 165 w 201"/>
              <a:gd name="T55" fmla="*/ 114 h 201"/>
              <a:gd name="T56" fmla="*/ 168 w 201"/>
              <a:gd name="T57" fmla="*/ 108 h 201"/>
              <a:gd name="T58" fmla="*/ 173 w 201"/>
              <a:gd name="T59" fmla="*/ 102 h 201"/>
              <a:gd name="T60" fmla="*/ 176 w 201"/>
              <a:gd name="T61" fmla="*/ 95 h 201"/>
              <a:gd name="T62" fmla="*/ 180 w 201"/>
              <a:gd name="T63" fmla="*/ 90 h 201"/>
              <a:gd name="T64" fmla="*/ 183 w 201"/>
              <a:gd name="T65" fmla="*/ 83 h 201"/>
              <a:gd name="T66" fmla="*/ 185 w 201"/>
              <a:gd name="T67" fmla="*/ 76 h 201"/>
              <a:gd name="T68" fmla="*/ 189 w 201"/>
              <a:gd name="T69" fmla="*/ 69 h 201"/>
              <a:gd name="T70" fmla="*/ 191 w 201"/>
              <a:gd name="T71" fmla="*/ 63 h 201"/>
              <a:gd name="T72" fmla="*/ 193 w 201"/>
              <a:gd name="T73" fmla="*/ 56 h 201"/>
              <a:gd name="T74" fmla="*/ 194 w 201"/>
              <a:gd name="T75" fmla="*/ 49 h 201"/>
              <a:gd name="T76" fmla="*/ 197 w 201"/>
              <a:gd name="T77" fmla="*/ 42 h 201"/>
              <a:gd name="T78" fmla="*/ 198 w 201"/>
              <a:gd name="T79" fmla="*/ 36 h 201"/>
              <a:gd name="T80" fmla="*/ 199 w 201"/>
              <a:gd name="T81" fmla="*/ 28 h 201"/>
              <a:gd name="T82" fmla="*/ 200 w 201"/>
              <a:gd name="T83" fmla="*/ 21 h 201"/>
              <a:gd name="T84" fmla="*/ 200 w 201"/>
              <a:gd name="T85" fmla="*/ 14 h 201"/>
              <a:gd name="T86" fmla="*/ 201 w 201"/>
              <a:gd name="T87" fmla="*/ 6 h 201"/>
              <a:gd name="T88" fmla="*/ 201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201"/>
                </a:moveTo>
                <a:lnTo>
                  <a:pt x="6" y="200"/>
                </a:lnTo>
                <a:lnTo>
                  <a:pt x="14" y="200"/>
                </a:lnTo>
                <a:lnTo>
                  <a:pt x="21" y="200"/>
                </a:lnTo>
                <a:lnTo>
                  <a:pt x="29" y="199"/>
                </a:lnTo>
                <a:lnTo>
                  <a:pt x="36" y="198"/>
                </a:lnTo>
                <a:lnTo>
                  <a:pt x="42" y="195"/>
                </a:lnTo>
                <a:lnTo>
                  <a:pt x="49" y="194"/>
                </a:lnTo>
                <a:lnTo>
                  <a:pt x="56" y="192"/>
                </a:lnTo>
                <a:lnTo>
                  <a:pt x="64" y="190"/>
                </a:lnTo>
                <a:lnTo>
                  <a:pt x="71" y="187"/>
                </a:lnTo>
                <a:lnTo>
                  <a:pt x="76" y="185"/>
                </a:lnTo>
                <a:lnTo>
                  <a:pt x="83" y="182"/>
                </a:lnTo>
                <a:lnTo>
                  <a:pt x="90" y="180"/>
                </a:lnTo>
                <a:lnTo>
                  <a:pt x="96" y="176"/>
                </a:lnTo>
                <a:lnTo>
                  <a:pt x="102" y="173"/>
                </a:lnTo>
                <a:lnTo>
                  <a:pt x="109" y="168"/>
                </a:lnTo>
                <a:lnTo>
                  <a:pt x="114" y="165"/>
                </a:lnTo>
                <a:lnTo>
                  <a:pt x="120" y="160"/>
                </a:lnTo>
                <a:lnTo>
                  <a:pt x="126" y="156"/>
                </a:lnTo>
                <a:lnTo>
                  <a:pt x="131" y="152"/>
                </a:lnTo>
                <a:lnTo>
                  <a:pt x="137" y="147"/>
                </a:lnTo>
                <a:lnTo>
                  <a:pt x="141" y="141"/>
                </a:lnTo>
                <a:lnTo>
                  <a:pt x="147" y="137"/>
                </a:lnTo>
                <a:lnTo>
                  <a:pt x="152" y="131"/>
                </a:lnTo>
                <a:lnTo>
                  <a:pt x="156" y="126"/>
                </a:lnTo>
                <a:lnTo>
                  <a:pt x="161" y="120"/>
                </a:lnTo>
                <a:lnTo>
                  <a:pt x="165" y="114"/>
                </a:lnTo>
                <a:lnTo>
                  <a:pt x="168" y="108"/>
                </a:lnTo>
                <a:lnTo>
                  <a:pt x="173" y="102"/>
                </a:lnTo>
                <a:lnTo>
                  <a:pt x="176" y="95"/>
                </a:lnTo>
                <a:lnTo>
                  <a:pt x="180" y="90"/>
                </a:lnTo>
                <a:lnTo>
                  <a:pt x="183" y="83"/>
                </a:lnTo>
                <a:lnTo>
                  <a:pt x="185" y="76"/>
                </a:lnTo>
                <a:lnTo>
                  <a:pt x="189" y="69"/>
                </a:lnTo>
                <a:lnTo>
                  <a:pt x="191" y="63"/>
                </a:lnTo>
                <a:lnTo>
                  <a:pt x="193" y="56"/>
                </a:lnTo>
                <a:lnTo>
                  <a:pt x="194" y="49"/>
                </a:lnTo>
                <a:lnTo>
                  <a:pt x="197" y="42"/>
                </a:lnTo>
                <a:lnTo>
                  <a:pt x="198" y="36"/>
                </a:lnTo>
                <a:lnTo>
                  <a:pt x="199" y="28"/>
                </a:lnTo>
                <a:lnTo>
                  <a:pt x="200" y="21"/>
                </a:lnTo>
                <a:lnTo>
                  <a:pt x="200" y="14"/>
                </a:lnTo>
                <a:lnTo>
                  <a:pt x="201" y="6"/>
                </a:lnTo>
                <a:lnTo>
                  <a:pt x="201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8" name="Freeform 18"/>
          <p:cNvSpPr>
            <a:spLocks/>
          </p:cNvSpPr>
          <p:nvPr/>
        </p:nvSpPr>
        <p:spPr bwMode="auto">
          <a:xfrm>
            <a:off x="7185025" y="2503488"/>
            <a:ext cx="79375" cy="80962"/>
          </a:xfrm>
          <a:custGeom>
            <a:avLst/>
            <a:gdLst>
              <a:gd name="T0" fmla="*/ 201 w 201"/>
              <a:gd name="T1" fmla="*/ 201 h 201"/>
              <a:gd name="T2" fmla="*/ 201 w 201"/>
              <a:gd name="T3" fmla="*/ 194 h 201"/>
              <a:gd name="T4" fmla="*/ 200 w 201"/>
              <a:gd name="T5" fmla="*/ 187 h 201"/>
              <a:gd name="T6" fmla="*/ 200 w 201"/>
              <a:gd name="T7" fmla="*/ 180 h 201"/>
              <a:gd name="T8" fmla="*/ 199 w 201"/>
              <a:gd name="T9" fmla="*/ 173 h 201"/>
              <a:gd name="T10" fmla="*/ 198 w 201"/>
              <a:gd name="T11" fmla="*/ 165 h 201"/>
              <a:gd name="T12" fmla="*/ 197 w 201"/>
              <a:gd name="T13" fmla="*/ 159 h 201"/>
              <a:gd name="T14" fmla="*/ 194 w 201"/>
              <a:gd name="T15" fmla="*/ 152 h 201"/>
              <a:gd name="T16" fmla="*/ 193 w 201"/>
              <a:gd name="T17" fmla="*/ 145 h 201"/>
              <a:gd name="T18" fmla="*/ 191 w 201"/>
              <a:gd name="T19" fmla="*/ 138 h 201"/>
              <a:gd name="T20" fmla="*/ 189 w 201"/>
              <a:gd name="T21" fmla="*/ 132 h 201"/>
              <a:gd name="T22" fmla="*/ 185 w 201"/>
              <a:gd name="T23" fmla="*/ 125 h 201"/>
              <a:gd name="T24" fmla="*/ 183 w 201"/>
              <a:gd name="T25" fmla="*/ 118 h 201"/>
              <a:gd name="T26" fmla="*/ 180 w 201"/>
              <a:gd name="T27" fmla="*/ 111 h 201"/>
              <a:gd name="T28" fmla="*/ 176 w 201"/>
              <a:gd name="T29" fmla="*/ 106 h 201"/>
              <a:gd name="T30" fmla="*/ 173 w 201"/>
              <a:gd name="T31" fmla="*/ 99 h 201"/>
              <a:gd name="T32" fmla="*/ 168 w 201"/>
              <a:gd name="T33" fmla="*/ 93 h 201"/>
              <a:gd name="T34" fmla="*/ 165 w 201"/>
              <a:gd name="T35" fmla="*/ 87 h 201"/>
              <a:gd name="T36" fmla="*/ 161 w 201"/>
              <a:gd name="T37" fmla="*/ 81 h 201"/>
              <a:gd name="T38" fmla="*/ 156 w 201"/>
              <a:gd name="T39" fmla="*/ 75 h 201"/>
              <a:gd name="T40" fmla="*/ 152 w 201"/>
              <a:gd name="T41" fmla="*/ 70 h 201"/>
              <a:gd name="T42" fmla="*/ 147 w 201"/>
              <a:gd name="T43" fmla="*/ 64 h 201"/>
              <a:gd name="T44" fmla="*/ 141 w 201"/>
              <a:gd name="T45" fmla="*/ 60 h 201"/>
              <a:gd name="T46" fmla="*/ 137 w 201"/>
              <a:gd name="T47" fmla="*/ 54 h 201"/>
              <a:gd name="T48" fmla="*/ 131 w 201"/>
              <a:gd name="T49" fmla="*/ 49 h 201"/>
              <a:gd name="T50" fmla="*/ 126 w 201"/>
              <a:gd name="T51" fmla="*/ 45 h 201"/>
              <a:gd name="T52" fmla="*/ 120 w 201"/>
              <a:gd name="T53" fmla="*/ 40 h 201"/>
              <a:gd name="T54" fmla="*/ 114 w 201"/>
              <a:gd name="T55" fmla="*/ 36 h 201"/>
              <a:gd name="T56" fmla="*/ 109 w 201"/>
              <a:gd name="T57" fmla="*/ 33 h 201"/>
              <a:gd name="T58" fmla="*/ 102 w 201"/>
              <a:gd name="T59" fmla="*/ 28 h 201"/>
              <a:gd name="T60" fmla="*/ 96 w 201"/>
              <a:gd name="T61" fmla="*/ 25 h 201"/>
              <a:gd name="T62" fmla="*/ 90 w 201"/>
              <a:gd name="T63" fmla="*/ 21 h 201"/>
              <a:gd name="T64" fmla="*/ 83 w 201"/>
              <a:gd name="T65" fmla="*/ 19 h 201"/>
              <a:gd name="T66" fmla="*/ 76 w 201"/>
              <a:gd name="T67" fmla="*/ 16 h 201"/>
              <a:gd name="T68" fmla="*/ 71 w 201"/>
              <a:gd name="T69" fmla="*/ 13 h 201"/>
              <a:gd name="T70" fmla="*/ 64 w 201"/>
              <a:gd name="T71" fmla="*/ 11 h 201"/>
              <a:gd name="T72" fmla="*/ 56 w 201"/>
              <a:gd name="T73" fmla="*/ 9 h 201"/>
              <a:gd name="T74" fmla="*/ 49 w 201"/>
              <a:gd name="T75" fmla="*/ 7 h 201"/>
              <a:gd name="T76" fmla="*/ 42 w 201"/>
              <a:gd name="T77" fmla="*/ 6 h 201"/>
              <a:gd name="T78" fmla="*/ 36 w 201"/>
              <a:gd name="T79" fmla="*/ 3 h 201"/>
              <a:gd name="T80" fmla="*/ 29 w 201"/>
              <a:gd name="T81" fmla="*/ 2 h 201"/>
              <a:gd name="T82" fmla="*/ 21 w 201"/>
              <a:gd name="T83" fmla="*/ 1 h 201"/>
              <a:gd name="T84" fmla="*/ 14 w 201"/>
              <a:gd name="T85" fmla="*/ 1 h 201"/>
              <a:gd name="T86" fmla="*/ 6 w 201"/>
              <a:gd name="T87" fmla="*/ 1 h 201"/>
              <a:gd name="T88" fmla="*/ 0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201"/>
                </a:moveTo>
                <a:lnTo>
                  <a:pt x="201" y="194"/>
                </a:lnTo>
                <a:lnTo>
                  <a:pt x="200" y="187"/>
                </a:lnTo>
                <a:lnTo>
                  <a:pt x="200" y="180"/>
                </a:lnTo>
                <a:lnTo>
                  <a:pt x="199" y="173"/>
                </a:lnTo>
                <a:lnTo>
                  <a:pt x="198" y="165"/>
                </a:lnTo>
                <a:lnTo>
                  <a:pt x="197" y="159"/>
                </a:lnTo>
                <a:lnTo>
                  <a:pt x="194" y="152"/>
                </a:lnTo>
                <a:lnTo>
                  <a:pt x="193" y="145"/>
                </a:lnTo>
                <a:lnTo>
                  <a:pt x="191" y="138"/>
                </a:lnTo>
                <a:lnTo>
                  <a:pt x="189" y="132"/>
                </a:lnTo>
                <a:lnTo>
                  <a:pt x="185" y="125"/>
                </a:lnTo>
                <a:lnTo>
                  <a:pt x="183" y="118"/>
                </a:lnTo>
                <a:lnTo>
                  <a:pt x="180" y="111"/>
                </a:lnTo>
                <a:lnTo>
                  <a:pt x="176" y="106"/>
                </a:lnTo>
                <a:lnTo>
                  <a:pt x="173" y="99"/>
                </a:lnTo>
                <a:lnTo>
                  <a:pt x="168" y="93"/>
                </a:lnTo>
                <a:lnTo>
                  <a:pt x="165" y="87"/>
                </a:lnTo>
                <a:lnTo>
                  <a:pt x="161" y="81"/>
                </a:lnTo>
                <a:lnTo>
                  <a:pt x="156" y="75"/>
                </a:lnTo>
                <a:lnTo>
                  <a:pt x="152" y="70"/>
                </a:lnTo>
                <a:lnTo>
                  <a:pt x="147" y="64"/>
                </a:lnTo>
                <a:lnTo>
                  <a:pt x="141" y="60"/>
                </a:lnTo>
                <a:lnTo>
                  <a:pt x="137" y="54"/>
                </a:lnTo>
                <a:lnTo>
                  <a:pt x="131" y="49"/>
                </a:lnTo>
                <a:lnTo>
                  <a:pt x="126" y="45"/>
                </a:lnTo>
                <a:lnTo>
                  <a:pt x="120" y="40"/>
                </a:lnTo>
                <a:lnTo>
                  <a:pt x="114" y="36"/>
                </a:lnTo>
                <a:lnTo>
                  <a:pt x="109" y="33"/>
                </a:lnTo>
                <a:lnTo>
                  <a:pt x="102" y="28"/>
                </a:lnTo>
                <a:lnTo>
                  <a:pt x="96" y="25"/>
                </a:lnTo>
                <a:lnTo>
                  <a:pt x="90" y="21"/>
                </a:lnTo>
                <a:lnTo>
                  <a:pt x="83" y="19"/>
                </a:lnTo>
                <a:lnTo>
                  <a:pt x="76" y="16"/>
                </a:lnTo>
                <a:lnTo>
                  <a:pt x="71" y="13"/>
                </a:lnTo>
                <a:lnTo>
                  <a:pt x="64" y="11"/>
                </a:lnTo>
                <a:lnTo>
                  <a:pt x="56" y="9"/>
                </a:lnTo>
                <a:lnTo>
                  <a:pt x="49" y="7"/>
                </a:lnTo>
                <a:lnTo>
                  <a:pt x="42" y="6"/>
                </a:lnTo>
                <a:lnTo>
                  <a:pt x="36" y="3"/>
                </a:lnTo>
                <a:lnTo>
                  <a:pt x="29" y="2"/>
                </a:lnTo>
                <a:lnTo>
                  <a:pt x="21" y="1"/>
                </a:lnTo>
                <a:lnTo>
                  <a:pt x="14" y="1"/>
                </a:lnTo>
                <a:lnTo>
                  <a:pt x="6" y="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79" name="Freeform 19"/>
          <p:cNvSpPr>
            <a:spLocks/>
          </p:cNvSpPr>
          <p:nvPr/>
        </p:nvSpPr>
        <p:spPr bwMode="auto">
          <a:xfrm>
            <a:off x="6415088" y="2503488"/>
            <a:ext cx="79375" cy="80962"/>
          </a:xfrm>
          <a:custGeom>
            <a:avLst/>
            <a:gdLst>
              <a:gd name="T0" fmla="*/ 200 w 200"/>
              <a:gd name="T1" fmla="*/ 0 h 201"/>
              <a:gd name="T2" fmla="*/ 193 w 200"/>
              <a:gd name="T3" fmla="*/ 1 h 201"/>
              <a:gd name="T4" fmla="*/ 186 w 200"/>
              <a:gd name="T5" fmla="*/ 1 h 201"/>
              <a:gd name="T6" fmla="*/ 178 w 200"/>
              <a:gd name="T7" fmla="*/ 1 h 201"/>
              <a:gd name="T8" fmla="*/ 172 w 200"/>
              <a:gd name="T9" fmla="*/ 2 h 201"/>
              <a:gd name="T10" fmla="*/ 165 w 200"/>
              <a:gd name="T11" fmla="*/ 3 h 201"/>
              <a:gd name="T12" fmla="*/ 157 w 200"/>
              <a:gd name="T13" fmla="*/ 6 h 201"/>
              <a:gd name="T14" fmla="*/ 150 w 200"/>
              <a:gd name="T15" fmla="*/ 7 h 201"/>
              <a:gd name="T16" fmla="*/ 144 w 200"/>
              <a:gd name="T17" fmla="*/ 9 h 201"/>
              <a:gd name="T18" fmla="*/ 137 w 200"/>
              <a:gd name="T19" fmla="*/ 11 h 201"/>
              <a:gd name="T20" fmla="*/ 130 w 200"/>
              <a:gd name="T21" fmla="*/ 13 h 201"/>
              <a:gd name="T22" fmla="*/ 123 w 200"/>
              <a:gd name="T23" fmla="*/ 16 h 201"/>
              <a:gd name="T24" fmla="*/ 117 w 200"/>
              <a:gd name="T25" fmla="*/ 19 h 201"/>
              <a:gd name="T26" fmla="*/ 110 w 200"/>
              <a:gd name="T27" fmla="*/ 21 h 201"/>
              <a:gd name="T28" fmla="*/ 104 w 200"/>
              <a:gd name="T29" fmla="*/ 25 h 201"/>
              <a:gd name="T30" fmla="*/ 97 w 200"/>
              <a:gd name="T31" fmla="*/ 28 h 201"/>
              <a:gd name="T32" fmla="*/ 92 w 200"/>
              <a:gd name="T33" fmla="*/ 33 h 201"/>
              <a:gd name="T34" fmla="*/ 86 w 200"/>
              <a:gd name="T35" fmla="*/ 36 h 201"/>
              <a:gd name="T36" fmla="*/ 79 w 200"/>
              <a:gd name="T37" fmla="*/ 40 h 201"/>
              <a:gd name="T38" fmla="*/ 74 w 200"/>
              <a:gd name="T39" fmla="*/ 45 h 201"/>
              <a:gd name="T40" fmla="*/ 68 w 200"/>
              <a:gd name="T41" fmla="*/ 49 h 201"/>
              <a:gd name="T42" fmla="*/ 64 w 200"/>
              <a:gd name="T43" fmla="*/ 54 h 201"/>
              <a:gd name="T44" fmla="*/ 58 w 200"/>
              <a:gd name="T45" fmla="*/ 60 h 201"/>
              <a:gd name="T46" fmla="*/ 54 w 200"/>
              <a:gd name="T47" fmla="*/ 64 h 201"/>
              <a:gd name="T48" fmla="*/ 48 w 200"/>
              <a:gd name="T49" fmla="*/ 70 h 201"/>
              <a:gd name="T50" fmla="*/ 43 w 200"/>
              <a:gd name="T51" fmla="*/ 75 h 201"/>
              <a:gd name="T52" fmla="*/ 39 w 200"/>
              <a:gd name="T53" fmla="*/ 81 h 201"/>
              <a:gd name="T54" fmla="*/ 36 w 200"/>
              <a:gd name="T55" fmla="*/ 87 h 201"/>
              <a:gd name="T56" fmla="*/ 31 w 200"/>
              <a:gd name="T57" fmla="*/ 93 h 201"/>
              <a:gd name="T58" fmla="*/ 28 w 200"/>
              <a:gd name="T59" fmla="*/ 99 h 201"/>
              <a:gd name="T60" fmla="*/ 24 w 200"/>
              <a:gd name="T61" fmla="*/ 106 h 201"/>
              <a:gd name="T62" fmla="*/ 21 w 200"/>
              <a:gd name="T63" fmla="*/ 111 h 201"/>
              <a:gd name="T64" fmla="*/ 18 w 200"/>
              <a:gd name="T65" fmla="*/ 118 h 201"/>
              <a:gd name="T66" fmla="*/ 14 w 200"/>
              <a:gd name="T67" fmla="*/ 125 h 201"/>
              <a:gd name="T68" fmla="*/ 12 w 200"/>
              <a:gd name="T69" fmla="*/ 132 h 201"/>
              <a:gd name="T70" fmla="*/ 10 w 200"/>
              <a:gd name="T71" fmla="*/ 138 h 201"/>
              <a:gd name="T72" fmla="*/ 7 w 200"/>
              <a:gd name="T73" fmla="*/ 145 h 201"/>
              <a:gd name="T74" fmla="*/ 5 w 200"/>
              <a:gd name="T75" fmla="*/ 152 h 201"/>
              <a:gd name="T76" fmla="*/ 4 w 200"/>
              <a:gd name="T77" fmla="*/ 159 h 201"/>
              <a:gd name="T78" fmla="*/ 3 w 200"/>
              <a:gd name="T79" fmla="*/ 165 h 201"/>
              <a:gd name="T80" fmla="*/ 2 w 200"/>
              <a:gd name="T81" fmla="*/ 173 h 201"/>
              <a:gd name="T82" fmla="*/ 1 w 200"/>
              <a:gd name="T83" fmla="*/ 180 h 201"/>
              <a:gd name="T84" fmla="*/ 0 w 200"/>
              <a:gd name="T85" fmla="*/ 187 h 201"/>
              <a:gd name="T86" fmla="*/ 0 w 200"/>
              <a:gd name="T87" fmla="*/ 194 h 201"/>
              <a:gd name="T88" fmla="*/ 0 w 200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0" h="201">
                <a:moveTo>
                  <a:pt x="200" y="0"/>
                </a:moveTo>
                <a:lnTo>
                  <a:pt x="193" y="1"/>
                </a:lnTo>
                <a:lnTo>
                  <a:pt x="186" y="1"/>
                </a:lnTo>
                <a:lnTo>
                  <a:pt x="178" y="1"/>
                </a:lnTo>
                <a:lnTo>
                  <a:pt x="172" y="2"/>
                </a:lnTo>
                <a:lnTo>
                  <a:pt x="165" y="3"/>
                </a:lnTo>
                <a:lnTo>
                  <a:pt x="157" y="6"/>
                </a:lnTo>
                <a:lnTo>
                  <a:pt x="150" y="7"/>
                </a:lnTo>
                <a:lnTo>
                  <a:pt x="144" y="9"/>
                </a:lnTo>
                <a:lnTo>
                  <a:pt x="137" y="11"/>
                </a:lnTo>
                <a:lnTo>
                  <a:pt x="130" y="13"/>
                </a:lnTo>
                <a:lnTo>
                  <a:pt x="123" y="16"/>
                </a:lnTo>
                <a:lnTo>
                  <a:pt x="117" y="19"/>
                </a:lnTo>
                <a:lnTo>
                  <a:pt x="110" y="21"/>
                </a:lnTo>
                <a:lnTo>
                  <a:pt x="104" y="25"/>
                </a:lnTo>
                <a:lnTo>
                  <a:pt x="97" y="28"/>
                </a:lnTo>
                <a:lnTo>
                  <a:pt x="92" y="33"/>
                </a:lnTo>
                <a:lnTo>
                  <a:pt x="86" y="36"/>
                </a:lnTo>
                <a:lnTo>
                  <a:pt x="79" y="40"/>
                </a:lnTo>
                <a:lnTo>
                  <a:pt x="74" y="45"/>
                </a:lnTo>
                <a:lnTo>
                  <a:pt x="68" y="49"/>
                </a:lnTo>
                <a:lnTo>
                  <a:pt x="64" y="54"/>
                </a:lnTo>
                <a:lnTo>
                  <a:pt x="58" y="60"/>
                </a:lnTo>
                <a:lnTo>
                  <a:pt x="54" y="64"/>
                </a:lnTo>
                <a:lnTo>
                  <a:pt x="48" y="70"/>
                </a:lnTo>
                <a:lnTo>
                  <a:pt x="43" y="75"/>
                </a:lnTo>
                <a:lnTo>
                  <a:pt x="39" y="81"/>
                </a:lnTo>
                <a:lnTo>
                  <a:pt x="36" y="87"/>
                </a:lnTo>
                <a:lnTo>
                  <a:pt x="31" y="93"/>
                </a:lnTo>
                <a:lnTo>
                  <a:pt x="28" y="99"/>
                </a:lnTo>
                <a:lnTo>
                  <a:pt x="24" y="106"/>
                </a:lnTo>
                <a:lnTo>
                  <a:pt x="21" y="111"/>
                </a:lnTo>
                <a:lnTo>
                  <a:pt x="18" y="118"/>
                </a:lnTo>
                <a:lnTo>
                  <a:pt x="14" y="125"/>
                </a:lnTo>
                <a:lnTo>
                  <a:pt x="12" y="132"/>
                </a:lnTo>
                <a:lnTo>
                  <a:pt x="10" y="138"/>
                </a:lnTo>
                <a:lnTo>
                  <a:pt x="7" y="145"/>
                </a:lnTo>
                <a:lnTo>
                  <a:pt x="5" y="152"/>
                </a:lnTo>
                <a:lnTo>
                  <a:pt x="4" y="159"/>
                </a:lnTo>
                <a:lnTo>
                  <a:pt x="3" y="165"/>
                </a:lnTo>
                <a:lnTo>
                  <a:pt x="2" y="173"/>
                </a:lnTo>
                <a:lnTo>
                  <a:pt x="1" y="180"/>
                </a:lnTo>
                <a:lnTo>
                  <a:pt x="0" y="187"/>
                </a:lnTo>
                <a:lnTo>
                  <a:pt x="0" y="194"/>
                </a:lnTo>
                <a:lnTo>
                  <a:pt x="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80" name="Line 20"/>
          <p:cNvSpPr>
            <a:spLocks noChangeShapeType="1"/>
          </p:cNvSpPr>
          <p:nvPr/>
        </p:nvSpPr>
        <p:spPr bwMode="auto">
          <a:xfrm>
            <a:off x="5505450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81" name="Line 21"/>
          <p:cNvSpPr>
            <a:spLocks noChangeShapeType="1"/>
          </p:cNvSpPr>
          <p:nvPr/>
        </p:nvSpPr>
        <p:spPr bwMode="auto">
          <a:xfrm>
            <a:off x="5588000" y="3714750"/>
            <a:ext cx="690563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82" name="Line 22"/>
          <p:cNvSpPr>
            <a:spLocks noChangeShapeType="1"/>
          </p:cNvSpPr>
          <p:nvPr/>
        </p:nvSpPr>
        <p:spPr bwMode="auto">
          <a:xfrm flipV="1">
            <a:off x="6357938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83" name="Line 23"/>
          <p:cNvSpPr>
            <a:spLocks noChangeShapeType="1"/>
          </p:cNvSpPr>
          <p:nvPr/>
        </p:nvSpPr>
        <p:spPr bwMode="auto">
          <a:xfrm flipH="1">
            <a:off x="5588000" y="2503488"/>
            <a:ext cx="690563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84" name="Freeform 24"/>
          <p:cNvSpPr>
            <a:spLocks/>
          </p:cNvSpPr>
          <p:nvPr/>
        </p:nvSpPr>
        <p:spPr bwMode="auto">
          <a:xfrm>
            <a:off x="5505450" y="3633788"/>
            <a:ext cx="82550" cy="80962"/>
          </a:xfrm>
          <a:custGeom>
            <a:avLst/>
            <a:gdLst>
              <a:gd name="T0" fmla="*/ 0 w 201"/>
              <a:gd name="T1" fmla="*/ 0 h 201"/>
              <a:gd name="T2" fmla="*/ 0 w 201"/>
              <a:gd name="T3" fmla="*/ 6 h 201"/>
              <a:gd name="T4" fmla="*/ 0 w 201"/>
              <a:gd name="T5" fmla="*/ 14 h 201"/>
              <a:gd name="T6" fmla="*/ 1 w 201"/>
              <a:gd name="T7" fmla="*/ 21 h 201"/>
              <a:gd name="T8" fmla="*/ 2 w 201"/>
              <a:gd name="T9" fmla="*/ 28 h 201"/>
              <a:gd name="T10" fmla="*/ 3 w 201"/>
              <a:gd name="T11" fmla="*/ 36 h 201"/>
              <a:gd name="T12" fmla="*/ 5 w 201"/>
              <a:gd name="T13" fmla="*/ 42 h 201"/>
              <a:gd name="T14" fmla="*/ 7 w 201"/>
              <a:gd name="T15" fmla="*/ 49 h 201"/>
              <a:gd name="T16" fmla="*/ 8 w 201"/>
              <a:gd name="T17" fmla="*/ 56 h 201"/>
              <a:gd name="T18" fmla="*/ 10 w 201"/>
              <a:gd name="T19" fmla="*/ 63 h 201"/>
              <a:gd name="T20" fmla="*/ 12 w 201"/>
              <a:gd name="T21" fmla="*/ 69 h 201"/>
              <a:gd name="T22" fmla="*/ 16 w 201"/>
              <a:gd name="T23" fmla="*/ 76 h 201"/>
              <a:gd name="T24" fmla="*/ 18 w 201"/>
              <a:gd name="T25" fmla="*/ 83 h 201"/>
              <a:gd name="T26" fmla="*/ 21 w 201"/>
              <a:gd name="T27" fmla="*/ 90 h 201"/>
              <a:gd name="T28" fmla="*/ 25 w 201"/>
              <a:gd name="T29" fmla="*/ 95 h 201"/>
              <a:gd name="T30" fmla="*/ 28 w 201"/>
              <a:gd name="T31" fmla="*/ 102 h 201"/>
              <a:gd name="T32" fmla="*/ 32 w 201"/>
              <a:gd name="T33" fmla="*/ 108 h 201"/>
              <a:gd name="T34" fmla="*/ 36 w 201"/>
              <a:gd name="T35" fmla="*/ 114 h 201"/>
              <a:gd name="T36" fmla="*/ 41 w 201"/>
              <a:gd name="T37" fmla="*/ 120 h 201"/>
              <a:gd name="T38" fmla="*/ 45 w 201"/>
              <a:gd name="T39" fmla="*/ 126 h 201"/>
              <a:gd name="T40" fmla="*/ 50 w 201"/>
              <a:gd name="T41" fmla="*/ 131 h 201"/>
              <a:gd name="T42" fmla="*/ 54 w 201"/>
              <a:gd name="T43" fmla="*/ 137 h 201"/>
              <a:gd name="T44" fmla="*/ 59 w 201"/>
              <a:gd name="T45" fmla="*/ 141 h 201"/>
              <a:gd name="T46" fmla="*/ 64 w 201"/>
              <a:gd name="T47" fmla="*/ 147 h 201"/>
              <a:gd name="T48" fmla="*/ 70 w 201"/>
              <a:gd name="T49" fmla="*/ 152 h 201"/>
              <a:gd name="T50" fmla="*/ 75 w 201"/>
              <a:gd name="T51" fmla="*/ 156 h 201"/>
              <a:gd name="T52" fmla="*/ 81 w 201"/>
              <a:gd name="T53" fmla="*/ 160 h 201"/>
              <a:gd name="T54" fmla="*/ 87 w 201"/>
              <a:gd name="T55" fmla="*/ 165 h 201"/>
              <a:gd name="T56" fmla="*/ 92 w 201"/>
              <a:gd name="T57" fmla="*/ 168 h 201"/>
              <a:gd name="T58" fmla="*/ 98 w 201"/>
              <a:gd name="T59" fmla="*/ 173 h 201"/>
              <a:gd name="T60" fmla="*/ 105 w 201"/>
              <a:gd name="T61" fmla="*/ 176 h 201"/>
              <a:gd name="T62" fmla="*/ 111 w 201"/>
              <a:gd name="T63" fmla="*/ 180 h 201"/>
              <a:gd name="T64" fmla="*/ 117 w 201"/>
              <a:gd name="T65" fmla="*/ 182 h 201"/>
              <a:gd name="T66" fmla="*/ 124 w 201"/>
              <a:gd name="T67" fmla="*/ 185 h 201"/>
              <a:gd name="T68" fmla="*/ 131 w 201"/>
              <a:gd name="T69" fmla="*/ 187 h 201"/>
              <a:gd name="T70" fmla="*/ 137 w 201"/>
              <a:gd name="T71" fmla="*/ 190 h 201"/>
              <a:gd name="T72" fmla="*/ 144 w 201"/>
              <a:gd name="T73" fmla="*/ 192 h 201"/>
              <a:gd name="T74" fmla="*/ 151 w 201"/>
              <a:gd name="T75" fmla="*/ 194 h 201"/>
              <a:gd name="T76" fmla="*/ 159 w 201"/>
              <a:gd name="T77" fmla="*/ 195 h 201"/>
              <a:gd name="T78" fmla="*/ 165 w 201"/>
              <a:gd name="T79" fmla="*/ 198 h 201"/>
              <a:gd name="T80" fmla="*/ 172 w 201"/>
              <a:gd name="T81" fmla="*/ 199 h 201"/>
              <a:gd name="T82" fmla="*/ 180 w 201"/>
              <a:gd name="T83" fmla="*/ 200 h 201"/>
              <a:gd name="T84" fmla="*/ 187 w 201"/>
              <a:gd name="T85" fmla="*/ 200 h 201"/>
              <a:gd name="T86" fmla="*/ 194 w 201"/>
              <a:gd name="T87" fmla="*/ 200 h 201"/>
              <a:gd name="T88" fmla="*/ 201 w 201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0"/>
                </a:moveTo>
                <a:lnTo>
                  <a:pt x="0" y="6"/>
                </a:lnTo>
                <a:lnTo>
                  <a:pt x="0" y="14"/>
                </a:lnTo>
                <a:lnTo>
                  <a:pt x="1" y="21"/>
                </a:lnTo>
                <a:lnTo>
                  <a:pt x="2" y="28"/>
                </a:lnTo>
                <a:lnTo>
                  <a:pt x="3" y="36"/>
                </a:lnTo>
                <a:lnTo>
                  <a:pt x="5" y="42"/>
                </a:lnTo>
                <a:lnTo>
                  <a:pt x="7" y="49"/>
                </a:lnTo>
                <a:lnTo>
                  <a:pt x="8" y="56"/>
                </a:lnTo>
                <a:lnTo>
                  <a:pt x="10" y="63"/>
                </a:lnTo>
                <a:lnTo>
                  <a:pt x="12" y="69"/>
                </a:lnTo>
                <a:lnTo>
                  <a:pt x="16" y="76"/>
                </a:lnTo>
                <a:lnTo>
                  <a:pt x="18" y="83"/>
                </a:lnTo>
                <a:lnTo>
                  <a:pt x="21" y="90"/>
                </a:lnTo>
                <a:lnTo>
                  <a:pt x="25" y="95"/>
                </a:lnTo>
                <a:lnTo>
                  <a:pt x="28" y="102"/>
                </a:lnTo>
                <a:lnTo>
                  <a:pt x="32" y="108"/>
                </a:lnTo>
                <a:lnTo>
                  <a:pt x="36" y="114"/>
                </a:lnTo>
                <a:lnTo>
                  <a:pt x="41" y="120"/>
                </a:lnTo>
                <a:lnTo>
                  <a:pt x="45" y="126"/>
                </a:lnTo>
                <a:lnTo>
                  <a:pt x="50" y="131"/>
                </a:lnTo>
                <a:lnTo>
                  <a:pt x="54" y="137"/>
                </a:lnTo>
                <a:lnTo>
                  <a:pt x="59" y="141"/>
                </a:lnTo>
                <a:lnTo>
                  <a:pt x="64" y="147"/>
                </a:lnTo>
                <a:lnTo>
                  <a:pt x="70" y="152"/>
                </a:lnTo>
                <a:lnTo>
                  <a:pt x="75" y="156"/>
                </a:lnTo>
                <a:lnTo>
                  <a:pt x="81" y="160"/>
                </a:lnTo>
                <a:lnTo>
                  <a:pt x="87" y="165"/>
                </a:lnTo>
                <a:lnTo>
                  <a:pt x="92" y="168"/>
                </a:lnTo>
                <a:lnTo>
                  <a:pt x="98" y="173"/>
                </a:lnTo>
                <a:lnTo>
                  <a:pt x="105" y="176"/>
                </a:lnTo>
                <a:lnTo>
                  <a:pt x="111" y="180"/>
                </a:lnTo>
                <a:lnTo>
                  <a:pt x="117" y="182"/>
                </a:lnTo>
                <a:lnTo>
                  <a:pt x="124" y="185"/>
                </a:lnTo>
                <a:lnTo>
                  <a:pt x="131" y="187"/>
                </a:lnTo>
                <a:lnTo>
                  <a:pt x="137" y="190"/>
                </a:lnTo>
                <a:lnTo>
                  <a:pt x="144" y="192"/>
                </a:lnTo>
                <a:lnTo>
                  <a:pt x="151" y="194"/>
                </a:lnTo>
                <a:lnTo>
                  <a:pt x="159" y="195"/>
                </a:lnTo>
                <a:lnTo>
                  <a:pt x="165" y="198"/>
                </a:lnTo>
                <a:lnTo>
                  <a:pt x="172" y="199"/>
                </a:lnTo>
                <a:lnTo>
                  <a:pt x="180" y="200"/>
                </a:lnTo>
                <a:lnTo>
                  <a:pt x="187" y="200"/>
                </a:lnTo>
                <a:lnTo>
                  <a:pt x="194" y="200"/>
                </a:lnTo>
                <a:lnTo>
                  <a:pt x="201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85" name="Freeform 25"/>
          <p:cNvSpPr>
            <a:spLocks/>
          </p:cNvSpPr>
          <p:nvPr/>
        </p:nvSpPr>
        <p:spPr bwMode="auto">
          <a:xfrm>
            <a:off x="6278563" y="3633788"/>
            <a:ext cx="79375" cy="80962"/>
          </a:xfrm>
          <a:custGeom>
            <a:avLst/>
            <a:gdLst>
              <a:gd name="T0" fmla="*/ 0 w 202"/>
              <a:gd name="T1" fmla="*/ 201 h 201"/>
              <a:gd name="T2" fmla="*/ 8 w 202"/>
              <a:gd name="T3" fmla="*/ 200 h 201"/>
              <a:gd name="T4" fmla="*/ 15 w 202"/>
              <a:gd name="T5" fmla="*/ 200 h 201"/>
              <a:gd name="T6" fmla="*/ 22 w 202"/>
              <a:gd name="T7" fmla="*/ 200 h 201"/>
              <a:gd name="T8" fmla="*/ 29 w 202"/>
              <a:gd name="T9" fmla="*/ 199 h 201"/>
              <a:gd name="T10" fmla="*/ 36 w 202"/>
              <a:gd name="T11" fmla="*/ 198 h 201"/>
              <a:gd name="T12" fmla="*/ 43 w 202"/>
              <a:gd name="T13" fmla="*/ 195 h 201"/>
              <a:gd name="T14" fmla="*/ 51 w 202"/>
              <a:gd name="T15" fmla="*/ 194 h 201"/>
              <a:gd name="T16" fmla="*/ 58 w 202"/>
              <a:gd name="T17" fmla="*/ 192 h 201"/>
              <a:gd name="T18" fmla="*/ 64 w 202"/>
              <a:gd name="T19" fmla="*/ 190 h 201"/>
              <a:gd name="T20" fmla="*/ 71 w 202"/>
              <a:gd name="T21" fmla="*/ 187 h 201"/>
              <a:gd name="T22" fmla="*/ 78 w 202"/>
              <a:gd name="T23" fmla="*/ 185 h 201"/>
              <a:gd name="T24" fmla="*/ 85 w 202"/>
              <a:gd name="T25" fmla="*/ 182 h 201"/>
              <a:gd name="T26" fmla="*/ 90 w 202"/>
              <a:gd name="T27" fmla="*/ 180 h 201"/>
              <a:gd name="T28" fmla="*/ 97 w 202"/>
              <a:gd name="T29" fmla="*/ 176 h 201"/>
              <a:gd name="T30" fmla="*/ 104 w 202"/>
              <a:gd name="T31" fmla="*/ 173 h 201"/>
              <a:gd name="T32" fmla="*/ 109 w 202"/>
              <a:gd name="T33" fmla="*/ 168 h 201"/>
              <a:gd name="T34" fmla="*/ 115 w 202"/>
              <a:gd name="T35" fmla="*/ 165 h 201"/>
              <a:gd name="T36" fmla="*/ 121 w 202"/>
              <a:gd name="T37" fmla="*/ 160 h 201"/>
              <a:gd name="T38" fmla="*/ 126 w 202"/>
              <a:gd name="T39" fmla="*/ 156 h 201"/>
              <a:gd name="T40" fmla="*/ 132 w 202"/>
              <a:gd name="T41" fmla="*/ 152 h 201"/>
              <a:gd name="T42" fmla="*/ 137 w 202"/>
              <a:gd name="T43" fmla="*/ 147 h 201"/>
              <a:gd name="T44" fmla="*/ 143 w 202"/>
              <a:gd name="T45" fmla="*/ 141 h 201"/>
              <a:gd name="T46" fmla="*/ 148 w 202"/>
              <a:gd name="T47" fmla="*/ 137 h 201"/>
              <a:gd name="T48" fmla="*/ 152 w 202"/>
              <a:gd name="T49" fmla="*/ 131 h 201"/>
              <a:gd name="T50" fmla="*/ 157 w 202"/>
              <a:gd name="T51" fmla="*/ 126 h 201"/>
              <a:gd name="T52" fmla="*/ 161 w 202"/>
              <a:gd name="T53" fmla="*/ 120 h 201"/>
              <a:gd name="T54" fmla="*/ 166 w 202"/>
              <a:gd name="T55" fmla="*/ 114 h 201"/>
              <a:gd name="T56" fmla="*/ 170 w 202"/>
              <a:gd name="T57" fmla="*/ 108 h 201"/>
              <a:gd name="T58" fmla="*/ 173 w 202"/>
              <a:gd name="T59" fmla="*/ 102 h 201"/>
              <a:gd name="T60" fmla="*/ 177 w 202"/>
              <a:gd name="T61" fmla="*/ 95 h 201"/>
              <a:gd name="T62" fmla="*/ 180 w 202"/>
              <a:gd name="T63" fmla="*/ 90 h 201"/>
              <a:gd name="T64" fmla="*/ 184 w 202"/>
              <a:gd name="T65" fmla="*/ 83 h 201"/>
              <a:gd name="T66" fmla="*/ 186 w 202"/>
              <a:gd name="T67" fmla="*/ 76 h 201"/>
              <a:gd name="T68" fmla="*/ 189 w 202"/>
              <a:gd name="T69" fmla="*/ 69 h 201"/>
              <a:gd name="T70" fmla="*/ 191 w 202"/>
              <a:gd name="T71" fmla="*/ 63 h 201"/>
              <a:gd name="T72" fmla="*/ 194 w 202"/>
              <a:gd name="T73" fmla="*/ 56 h 201"/>
              <a:gd name="T74" fmla="*/ 195 w 202"/>
              <a:gd name="T75" fmla="*/ 49 h 201"/>
              <a:gd name="T76" fmla="*/ 197 w 202"/>
              <a:gd name="T77" fmla="*/ 42 h 201"/>
              <a:gd name="T78" fmla="*/ 198 w 202"/>
              <a:gd name="T79" fmla="*/ 36 h 201"/>
              <a:gd name="T80" fmla="*/ 199 w 202"/>
              <a:gd name="T81" fmla="*/ 28 h 201"/>
              <a:gd name="T82" fmla="*/ 200 w 202"/>
              <a:gd name="T83" fmla="*/ 21 h 201"/>
              <a:gd name="T84" fmla="*/ 202 w 202"/>
              <a:gd name="T85" fmla="*/ 14 h 201"/>
              <a:gd name="T86" fmla="*/ 202 w 202"/>
              <a:gd name="T87" fmla="*/ 6 h 201"/>
              <a:gd name="T88" fmla="*/ 202 w 202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0" y="201"/>
                </a:moveTo>
                <a:lnTo>
                  <a:pt x="8" y="200"/>
                </a:lnTo>
                <a:lnTo>
                  <a:pt x="15" y="200"/>
                </a:lnTo>
                <a:lnTo>
                  <a:pt x="22" y="200"/>
                </a:lnTo>
                <a:lnTo>
                  <a:pt x="29" y="199"/>
                </a:lnTo>
                <a:lnTo>
                  <a:pt x="36" y="198"/>
                </a:lnTo>
                <a:lnTo>
                  <a:pt x="43" y="195"/>
                </a:lnTo>
                <a:lnTo>
                  <a:pt x="51" y="194"/>
                </a:lnTo>
                <a:lnTo>
                  <a:pt x="58" y="192"/>
                </a:lnTo>
                <a:lnTo>
                  <a:pt x="64" y="190"/>
                </a:lnTo>
                <a:lnTo>
                  <a:pt x="71" y="187"/>
                </a:lnTo>
                <a:lnTo>
                  <a:pt x="78" y="185"/>
                </a:lnTo>
                <a:lnTo>
                  <a:pt x="85" y="182"/>
                </a:lnTo>
                <a:lnTo>
                  <a:pt x="90" y="180"/>
                </a:lnTo>
                <a:lnTo>
                  <a:pt x="97" y="176"/>
                </a:lnTo>
                <a:lnTo>
                  <a:pt x="104" y="173"/>
                </a:lnTo>
                <a:lnTo>
                  <a:pt x="109" y="168"/>
                </a:lnTo>
                <a:lnTo>
                  <a:pt x="115" y="165"/>
                </a:lnTo>
                <a:lnTo>
                  <a:pt x="121" y="160"/>
                </a:lnTo>
                <a:lnTo>
                  <a:pt x="126" y="156"/>
                </a:lnTo>
                <a:lnTo>
                  <a:pt x="132" y="152"/>
                </a:lnTo>
                <a:lnTo>
                  <a:pt x="137" y="147"/>
                </a:lnTo>
                <a:lnTo>
                  <a:pt x="143" y="141"/>
                </a:lnTo>
                <a:lnTo>
                  <a:pt x="148" y="137"/>
                </a:lnTo>
                <a:lnTo>
                  <a:pt x="152" y="131"/>
                </a:lnTo>
                <a:lnTo>
                  <a:pt x="157" y="126"/>
                </a:lnTo>
                <a:lnTo>
                  <a:pt x="161" y="120"/>
                </a:lnTo>
                <a:lnTo>
                  <a:pt x="166" y="114"/>
                </a:lnTo>
                <a:lnTo>
                  <a:pt x="170" y="108"/>
                </a:lnTo>
                <a:lnTo>
                  <a:pt x="173" y="102"/>
                </a:lnTo>
                <a:lnTo>
                  <a:pt x="177" y="95"/>
                </a:lnTo>
                <a:lnTo>
                  <a:pt x="180" y="90"/>
                </a:lnTo>
                <a:lnTo>
                  <a:pt x="184" y="83"/>
                </a:lnTo>
                <a:lnTo>
                  <a:pt x="186" y="76"/>
                </a:lnTo>
                <a:lnTo>
                  <a:pt x="189" y="69"/>
                </a:lnTo>
                <a:lnTo>
                  <a:pt x="191" y="63"/>
                </a:lnTo>
                <a:lnTo>
                  <a:pt x="194" y="56"/>
                </a:lnTo>
                <a:lnTo>
                  <a:pt x="195" y="49"/>
                </a:lnTo>
                <a:lnTo>
                  <a:pt x="197" y="42"/>
                </a:lnTo>
                <a:lnTo>
                  <a:pt x="198" y="36"/>
                </a:lnTo>
                <a:lnTo>
                  <a:pt x="199" y="28"/>
                </a:lnTo>
                <a:lnTo>
                  <a:pt x="200" y="21"/>
                </a:lnTo>
                <a:lnTo>
                  <a:pt x="202" y="14"/>
                </a:lnTo>
                <a:lnTo>
                  <a:pt x="202" y="6"/>
                </a:lnTo>
                <a:lnTo>
                  <a:pt x="202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86" name="Freeform 26"/>
          <p:cNvSpPr>
            <a:spLocks/>
          </p:cNvSpPr>
          <p:nvPr/>
        </p:nvSpPr>
        <p:spPr bwMode="auto">
          <a:xfrm>
            <a:off x="6278563" y="2503488"/>
            <a:ext cx="79375" cy="80962"/>
          </a:xfrm>
          <a:custGeom>
            <a:avLst/>
            <a:gdLst>
              <a:gd name="T0" fmla="*/ 202 w 202"/>
              <a:gd name="T1" fmla="*/ 201 h 201"/>
              <a:gd name="T2" fmla="*/ 202 w 202"/>
              <a:gd name="T3" fmla="*/ 194 h 201"/>
              <a:gd name="T4" fmla="*/ 202 w 202"/>
              <a:gd name="T5" fmla="*/ 187 h 201"/>
              <a:gd name="T6" fmla="*/ 200 w 202"/>
              <a:gd name="T7" fmla="*/ 180 h 201"/>
              <a:gd name="T8" fmla="*/ 199 w 202"/>
              <a:gd name="T9" fmla="*/ 173 h 201"/>
              <a:gd name="T10" fmla="*/ 198 w 202"/>
              <a:gd name="T11" fmla="*/ 165 h 201"/>
              <a:gd name="T12" fmla="*/ 197 w 202"/>
              <a:gd name="T13" fmla="*/ 159 h 201"/>
              <a:gd name="T14" fmla="*/ 195 w 202"/>
              <a:gd name="T15" fmla="*/ 152 h 201"/>
              <a:gd name="T16" fmla="*/ 194 w 202"/>
              <a:gd name="T17" fmla="*/ 145 h 201"/>
              <a:gd name="T18" fmla="*/ 191 w 202"/>
              <a:gd name="T19" fmla="*/ 138 h 201"/>
              <a:gd name="T20" fmla="*/ 189 w 202"/>
              <a:gd name="T21" fmla="*/ 132 h 201"/>
              <a:gd name="T22" fmla="*/ 186 w 202"/>
              <a:gd name="T23" fmla="*/ 125 h 201"/>
              <a:gd name="T24" fmla="*/ 184 w 202"/>
              <a:gd name="T25" fmla="*/ 118 h 201"/>
              <a:gd name="T26" fmla="*/ 180 w 202"/>
              <a:gd name="T27" fmla="*/ 111 h 201"/>
              <a:gd name="T28" fmla="*/ 177 w 202"/>
              <a:gd name="T29" fmla="*/ 106 h 201"/>
              <a:gd name="T30" fmla="*/ 173 w 202"/>
              <a:gd name="T31" fmla="*/ 99 h 201"/>
              <a:gd name="T32" fmla="*/ 170 w 202"/>
              <a:gd name="T33" fmla="*/ 93 h 201"/>
              <a:gd name="T34" fmla="*/ 166 w 202"/>
              <a:gd name="T35" fmla="*/ 87 h 201"/>
              <a:gd name="T36" fmla="*/ 161 w 202"/>
              <a:gd name="T37" fmla="*/ 81 h 201"/>
              <a:gd name="T38" fmla="*/ 157 w 202"/>
              <a:gd name="T39" fmla="*/ 75 h 201"/>
              <a:gd name="T40" fmla="*/ 152 w 202"/>
              <a:gd name="T41" fmla="*/ 70 h 201"/>
              <a:gd name="T42" fmla="*/ 148 w 202"/>
              <a:gd name="T43" fmla="*/ 64 h 201"/>
              <a:gd name="T44" fmla="*/ 143 w 202"/>
              <a:gd name="T45" fmla="*/ 60 h 201"/>
              <a:gd name="T46" fmla="*/ 137 w 202"/>
              <a:gd name="T47" fmla="*/ 54 h 201"/>
              <a:gd name="T48" fmla="*/ 132 w 202"/>
              <a:gd name="T49" fmla="*/ 49 h 201"/>
              <a:gd name="T50" fmla="*/ 126 w 202"/>
              <a:gd name="T51" fmla="*/ 45 h 201"/>
              <a:gd name="T52" fmla="*/ 121 w 202"/>
              <a:gd name="T53" fmla="*/ 40 h 201"/>
              <a:gd name="T54" fmla="*/ 115 w 202"/>
              <a:gd name="T55" fmla="*/ 36 h 201"/>
              <a:gd name="T56" fmla="*/ 109 w 202"/>
              <a:gd name="T57" fmla="*/ 33 h 201"/>
              <a:gd name="T58" fmla="*/ 104 w 202"/>
              <a:gd name="T59" fmla="*/ 28 h 201"/>
              <a:gd name="T60" fmla="*/ 97 w 202"/>
              <a:gd name="T61" fmla="*/ 25 h 201"/>
              <a:gd name="T62" fmla="*/ 90 w 202"/>
              <a:gd name="T63" fmla="*/ 21 h 201"/>
              <a:gd name="T64" fmla="*/ 85 w 202"/>
              <a:gd name="T65" fmla="*/ 19 h 201"/>
              <a:gd name="T66" fmla="*/ 78 w 202"/>
              <a:gd name="T67" fmla="*/ 16 h 201"/>
              <a:gd name="T68" fmla="*/ 71 w 202"/>
              <a:gd name="T69" fmla="*/ 13 h 201"/>
              <a:gd name="T70" fmla="*/ 64 w 202"/>
              <a:gd name="T71" fmla="*/ 11 h 201"/>
              <a:gd name="T72" fmla="*/ 58 w 202"/>
              <a:gd name="T73" fmla="*/ 9 h 201"/>
              <a:gd name="T74" fmla="*/ 51 w 202"/>
              <a:gd name="T75" fmla="*/ 7 h 201"/>
              <a:gd name="T76" fmla="*/ 43 w 202"/>
              <a:gd name="T77" fmla="*/ 6 h 201"/>
              <a:gd name="T78" fmla="*/ 36 w 202"/>
              <a:gd name="T79" fmla="*/ 3 h 201"/>
              <a:gd name="T80" fmla="*/ 29 w 202"/>
              <a:gd name="T81" fmla="*/ 2 h 201"/>
              <a:gd name="T82" fmla="*/ 22 w 202"/>
              <a:gd name="T83" fmla="*/ 1 h 201"/>
              <a:gd name="T84" fmla="*/ 15 w 202"/>
              <a:gd name="T85" fmla="*/ 1 h 201"/>
              <a:gd name="T86" fmla="*/ 8 w 202"/>
              <a:gd name="T87" fmla="*/ 1 h 201"/>
              <a:gd name="T88" fmla="*/ 0 w 202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202" y="201"/>
                </a:moveTo>
                <a:lnTo>
                  <a:pt x="202" y="194"/>
                </a:lnTo>
                <a:lnTo>
                  <a:pt x="202" y="187"/>
                </a:lnTo>
                <a:lnTo>
                  <a:pt x="200" y="180"/>
                </a:lnTo>
                <a:lnTo>
                  <a:pt x="199" y="173"/>
                </a:lnTo>
                <a:lnTo>
                  <a:pt x="198" y="165"/>
                </a:lnTo>
                <a:lnTo>
                  <a:pt x="197" y="159"/>
                </a:lnTo>
                <a:lnTo>
                  <a:pt x="195" y="152"/>
                </a:lnTo>
                <a:lnTo>
                  <a:pt x="194" y="145"/>
                </a:lnTo>
                <a:lnTo>
                  <a:pt x="191" y="138"/>
                </a:lnTo>
                <a:lnTo>
                  <a:pt x="189" y="132"/>
                </a:lnTo>
                <a:lnTo>
                  <a:pt x="186" y="125"/>
                </a:lnTo>
                <a:lnTo>
                  <a:pt x="184" y="118"/>
                </a:lnTo>
                <a:lnTo>
                  <a:pt x="180" y="111"/>
                </a:lnTo>
                <a:lnTo>
                  <a:pt x="177" y="106"/>
                </a:lnTo>
                <a:lnTo>
                  <a:pt x="173" y="99"/>
                </a:lnTo>
                <a:lnTo>
                  <a:pt x="170" y="93"/>
                </a:lnTo>
                <a:lnTo>
                  <a:pt x="166" y="87"/>
                </a:lnTo>
                <a:lnTo>
                  <a:pt x="161" y="81"/>
                </a:lnTo>
                <a:lnTo>
                  <a:pt x="157" y="75"/>
                </a:lnTo>
                <a:lnTo>
                  <a:pt x="152" y="70"/>
                </a:lnTo>
                <a:lnTo>
                  <a:pt x="148" y="64"/>
                </a:lnTo>
                <a:lnTo>
                  <a:pt x="143" y="60"/>
                </a:lnTo>
                <a:lnTo>
                  <a:pt x="137" y="54"/>
                </a:lnTo>
                <a:lnTo>
                  <a:pt x="132" y="49"/>
                </a:lnTo>
                <a:lnTo>
                  <a:pt x="126" y="45"/>
                </a:lnTo>
                <a:lnTo>
                  <a:pt x="121" y="40"/>
                </a:lnTo>
                <a:lnTo>
                  <a:pt x="115" y="36"/>
                </a:lnTo>
                <a:lnTo>
                  <a:pt x="109" y="33"/>
                </a:lnTo>
                <a:lnTo>
                  <a:pt x="104" y="28"/>
                </a:lnTo>
                <a:lnTo>
                  <a:pt x="97" y="25"/>
                </a:lnTo>
                <a:lnTo>
                  <a:pt x="90" y="21"/>
                </a:lnTo>
                <a:lnTo>
                  <a:pt x="85" y="19"/>
                </a:lnTo>
                <a:lnTo>
                  <a:pt x="78" y="16"/>
                </a:lnTo>
                <a:lnTo>
                  <a:pt x="71" y="13"/>
                </a:lnTo>
                <a:lnTo>
                  <a:pt x="64" y="11"/>
                </a:lnTo>
                <a:lnTo>
                  <a:pt x="58" y="9"/>
                </a:lnTo>
                <a:lnTo>
                  <a:pt x="51" y="7"/>
                </a:lnTo>
                <a:lnTo>
                  <a:pt x="43" y="6"/>
                </a:lnTo>
                <a:lnTo>
                  <a:pt x="36" y="3"/>
                </a:lnTo>
                <a:lnTo>
                  <a:pt x="29" y="2"/>
                </a:lnTo>
                <a:lnTo>
                  <a:pt x="22" y="1"/>
                </a:lnTo>
                <a:lnTo>
                  <a:pt x="15" y="1"/>
                </a:lnTo>
                <a:lnTo>
                  <a:pt x="8" y="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87" name="Freeform 27"/>
          <p:cNvSpPr>
            <a:spLocks/>
          </p:cNvSpPr>
          <p:nvPr/>
        </p:nvSpPr>
        <p:spPr bwMode="auto">
          <a:xfrm>
            <a:off x="5505450" y="2503488"/>
            <a:ext cx="82550" cy="80962"/>
          </a:xfrm>
          <a:custGeom>
            <a:avLst/>
            <a:gdLst>
              <a:gd name="T0" fmla="*/ 201 w 201"/>
              <a:gd name="T1" fmla="*/ 0 h 201"/>
              <a:gd name="T2" fmla="*/ 194 w 201"/>
              <a:gd name="T3" fmla="*/ 1 h 201"/>
              <a:gd name="T4" fmla="*/ 187 w 201"/>
              <a:gd name="T5" fmla="*/ 1 h 201"/>
              <a:gd name="T6" fmla="*/ 180 w 201"/>
              <a:gd name="T7" fmla="*/ 1 h 201"/>
              <a:gd name="T8" fmla="*/ 172 w 201"/>
              <a:gd name="T9" fmla="*/ 2 h 201"/>
              <a:gd name="T10" fmla="*/ 165 w 201"/>
              <a:gd name="T11" fmla="*/ 3 h 201"/>
              <a:gd name="T12" fmla="*/ 159 w 201"/>
              <a:gd name="T13" fmla="*/ 6 h 201"/>
              <a:gd name="T14" fmla="*/ 151 w 201"/>
              <a:gd name="T15" fmla="*/ 7 h 201"/>
              <a:gd name="T16" fmla="*/ 144 w 201"/>
              <a:gd name="T17" fmla="*/ 9 h 201"/>
              <a:gd name="T18" fmla="*/ 137 w 201"/>
              <a:gd name="T19" fmla="*/ 11 h 201"/>
              <a:gd name="T20" fmla="*/ 131 w 201"/>
              <a:gd name="T21" fmla="*/ 13 h 201"/>
              <a:gd name="T22" fmla="*/ 124 w 201"/>
              <a:gd name="T23" fmla="*/ 16 h 201"/>
              <a:gd name="T24" fmla="*/ 117 w 201"/>
              <a:gd name="T25" fmla="*/ 19 h 201"/>
              <a:gd name="T26" fmla="*/ 111 w 201"/>
              <a:gd name="T27" fmla="*/ 21 h 201"/>
              <a:gd name="T28" fmla="*/ 105 w 201"/>
              <a:gd name="T29" fmla="*/ 25 h 201"/>
              <a:gd name="T30" fmla="*/ 98 w 201"/>
              <a:gd name="T31" fmla="*/ 28 h 201"/>
              <a:gd name="T32" fmla="*/ 92 w 201"/>
              <a:gd name="T33" fmla="*/ 33 h 201"/>
              <a:gd name="T34" fmla="*/ 87 w 201"/>
              <a:gd name="T35" fmla="*/ 36 h 201"/>
              <a:gd name="T36" fmla="*/ 81 w 201"/>
              <a:gd name="T37" fmla="*/ 40 h 201"/>
              <a:gd name="T38" fmla="*/ 75 w 201"/>
              <a:gd name="T39" fmla="*/ 45 h 201"/>
              <a:gd name="T40" fmla="*/ 70 w 201"/>
              <a:gd name="T41" fmla="*/ 49 h 201"/>
              <a:gd name="T42" fmla="*/ 64 w 201"/>
              <a:gd name="T43" fmla="*/ 54 h 201"/>
              <a:gd name="T44" fmla="*/ 59 w 201"/>
              <a:gd name="T45" fmla="*/ 60 h 201"/>
              <a:gd name="T46" fmla="*/ 54 w 201"/>
              <a:gd name="T47" fmla="*/ 64 h 201"/>
              <a:gd name="T48" fmla="*/ 50 w 201"/>
              <a:gd name="T49" fmla="*/ 70 h 201"/>
              <a:gd name="T50" fmla="*/ 45 w 201"/>
              <a:gd name="T51" fmla="*/ 75 h 201"/>
              <a:gd name="T52" fmla="*/ 41 w 201"/>
              <a:gd name="T53" fmla="*/ 81 h 201"/>
              <a:gd name="T54" fmla="*/ 36 w 201"/>
              <a:gd name="T55" fmla="*/ 87 h 201"/>
              <a:gd name="T56" fmla="*/ 32 w 201"/>
              <a:gd name="T57" fmla="*/ 93 h 201"/>
              <a:gd name="T58" fmla="*/ 28 w 201"/>
              <a:gd name="T59" fmla="*/ 99 h 201"/>
              <a:gd name="T60" fmla="*/ 25 w 201"/>
              <a:gd name="T61" fmla="*/ 106 h 201"/>
              <a:gd name="T62" fmla="*/ 21 w 201"/>
              <a:gd name="T63" fmla="*/ 111 h 201"/>
              <a:gd name="T64" fmla="*/ 18 w 201"/>
              <a:gd name="T65" fmla="*/ 118 h 201"/>
              <a:gd name="T66" fmla="*/ 16 w 201"/>
              <a:gd name="T67" fmla="*/ 125 h 201"/>
              <a:gd name="T68" fmla="*/ 12 w 201"/>
              <a:gd name="T69" fmla="*/ 132 h 201"/>
              <a:gd name="T70" fmla="*/ 10 w 201"/>
              <a:gd name="T71" fmla="*/ 138 h 201"/>
              <a:gd name="T72" fmla="*/ 8 w 201"/>
              <a:gd name="T73" fmla="*/ 145 h 201"/>
              <a:gd name="T74" fmla="*/ 7 w 201"/>
              <a:gd name="T75" fmla="*/ 152 h 201"/>
              <a:gd name="T76" fmla="*/ 5 w 201"/>
              <a:gd name="T77" fmla="*/ 159 h 201"/>
              <a:gd name="T78" fmla="*/ 3 w 201"/>
              <a:gd name="T79" fmla="*/ 165 h 201"/>
              <a:gd name="T80" fmla="*/ 2 w 201"/>
              <a:gd name="T81" fmla="*/ 173 h 201"/>
              <a:gd name="T82" fmla="*/ 1 w 201"/>
              <a:gd name="T83" fmla="*/ 180 h 201"/>
              <a:gd name="T84" fmla="*/ 0 w 201"/>
              <a:gd name="T85" fmla="*/ 187 h 201"/>
              <a:gd name="T86" fmla="*/ 0 w 201"/>
              <a:gd name="T87" fmla="*/ 194 h 201"/>
              <a:gd name="T88" fmla="*/ 0 w 201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0"/>
                </a:moveTo>
                <a:lnTo>
                  <a:pt x="194" y="1"/>
                </a:lnTo>
                <a:lnTo>
                  <a:pt x="187" y="1"/>
                </a:lnTo>
                <a:lnTo>
                  <a:pt x="180" y="1"/>
                </a:lnTo>
                <a:lnTo>
                  <a:pt x="172" y="2"/>
                </a:lnTo>
                <a:lnTo>
                  <a:pt x="165" y="3"/>
                </a:lnTo>
                <a:lnTo>
                  <a:pt x="159" y="6"/>
                </a:lnTo>
                <a:lnTo>
                  <a:pt x="151" y="7"/>
                </a:lnTo>
                <a:lnTo>
                  <a:pt x="144" y="9"/>
                </a:lnTo>
                <a:lnTo>
                  <a:pt x="137" y="11"/>
                </a:lnTo>
                <a:lnTo>
                  <a:pt x="131" y="13"/>
                </a:lnTo>
                <a:lnTo>
                  <a:pt x="124" y="16"/>
                </a:lnTo>
                <a:lnTo>
                  <a:pt x="117" y="19"/>
                </a:lnTo>
                <a:lnTo>
                  <a:pt x="111" y="21"/>
                </a:lnTo>
                <a:lnTo>
                  <a:pt x="105" y="25"/>
                </a:lnTo>
                <a:lnTo>
                  <a:pt x="98" y="28"/>
                </a:lnTo>
                <a:lnTo>
                  <a:pt x="92" y="33"/>
                </a:lnTo>
                <a:lnTo>
                  <a:pt x="87" y="36"/>
                </a:lnTo>
                <a:lnTo>
                  <a:pt x="81" y="40"/>
                </a:lnTo>
                <a:lnTo>
                  <a:pt x="75" y="45"/>
                </a:lnTo>
                <a:lnTo>
                  <a:pt x="70" y="49"/>
                </a:lnTo>
                <a:lnTo>
                  <a:pt x="64" y="54"/>
                </a:lnTo>
                <a:lnTo>
                  <a:pt x="59" y="60"/>
                </a:lnTo>
                <a:lnTo>
                  <a:pt x="54" y="64"/>
                </a:lnTo>
                <a:lnTo>
                  <a:pt x="50" y="70"/>
                </a:lnTo>
                <a:lnTo>
                  <a:pt x="45" y="75"/>
                </a:lnTo>
                <a:lnTo>
                  <a:pt x="41" y="81"/>
                </a:lnTo>
                <a:lnTo>
                  <a:pt x="36" y="87"/>
                </a:lnTo>
                <a:lnTo>
                  <a:pt x="32" y="93"/>
                </a:lnTo>
                <a:lnTo>
                  <a:pt x="28" y="99"/>
                </a:lnTo>
                <a:lnTo>
                  <a:pt x="25" y="106"/>
                </a:lnTo>
                <a:lnTo>
                  <a:pt x="21" y="111"/>
                </a:lnTo>
                <a:lnTo>
                  <a:pt x="18" y="118"/>
                </a:lnTo>
                <a:lnTo>
                  <a:pt x="16" y="125"/>
                </a:lnTo>
                <a:lnTo>
                  <a:pt x="12" y="132"/>
                </a:lnTo>
                <a:lnTo>
                  <a:pt x="10" y="138"/>
                </a:lnTo>
                <a:lnTo>
                  <a:pt x="8" y="145"/>
                </a:lnTo>
                <a:lnTo>
                  <a:pt x="7" y="152"/>
                </a:lnTo>
                <a:lnTo>
                  <a:pt x="5" y="159"/>
                </a:lnTo>
                <a:lnTo>
                  <a:pt x="3" y="165"/>
                </a:lnTo>
                <a:lnTo>
                  <a:pt x="2" y="173"/>
                </a:lnTo>
                <a:lnTo>
                  <a:pt x="1" y="180"/>
                </a:lnTo>
                <a:lnTo>
                  <a:pt x="0" y="187"/>
                </a:lnTo>
                <a:lnTo>
                  <a:pt x="0" y="194"/>
                </a:lnTo>
                <a:lnTo>
                  <a:pt x="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88" name="Line 28"/>
          <p:cNvSpPr>
            <a:spLocks noChangeShapeType="1"/>
          </p:cNvSpPr>
          <p:nvPr/>
        </p:nvSpPr>
        <p:spPr bwMode="auto">
          <a:xfrm>
            <a:off x="4594225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89" name="Line 29"/>
          <p:cNvSpPr>
            <a:spLocks noChangeShapeType="1"/>
          </p:cNvSpPr>
          <p:nvPr/>
        </p:nvSpPr>
        <p:spPr bwMode="auto">
          <a:xfrm>
            <a:off x="4673600" y="3714750"/>
            <a:ext cx="690563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0" name="Line 30"/>
          <p:cNvSpPr>
            <a:spLocks noChangeShapeType="1"/>
          </p:cNvSpPr>
          <p:nvPr/>
        </p:nvSpPr>
        <p:spPr bwMode="auto">
          <a:xfrm flipV="1">
            <a:off x="5446713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1" name="Line 31"/>
          <p:cNvSpPr>
            <a:spLocks noChangeShapeType="1"/>
          </p:cNvSpPr>
          <p:nvPr/>
        </p:nvSpPr>
        <p:spPr bwMode="auto">
          <a:xfrm flipH="1">
            <a:off x="4673600" y="2503488"/>
            <a:ext cx="690563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2" name="Freeform 32"/>
          <p:cNvSpPr>
            <a:spLocks/>
          </p:cNvSpPr>
          <p:nvPr/>
        </p:nvSpPr>
        <p:spPr bwMode="auto">
          <a:xfrm>
            <a:off x="4594225" y="3633788"/>
            <a:ext cx="79375" cy="80962"/>
          </a:xfrm>
          <a:custGeom>
            <a:avLst/>
            <a:gdLst>
              <a:gd name="T0" fmla="*/ 0 w 200"/>
              <a:gd name="T1" fmla="*/ 0 h 201"/>
              <a:gd name="T2" fmla="*/ 0 w 200"/>
              <a:gd name="T3" fmla="*/ 6 h 201"/>
              <a:gd name="T4" fmla="*/ 0 w 200"/>
              <a:gd name="T5" fmla="*/ 14 h 201"/>
              <a:gd name="T6" fmla="*/ 1 w 200"/>
              <a:gd name="T7" fmla="*/ 21 h 201"/>
              <a:gd name="T8" fmla="*/ 1 w 200"/>
              <a:gd name="T9" fmla="*/ 28 h 201"/>
              <a:gd name="T10" fmla="*/ 2 w 200"/>
              <a:gd name="T11" fmla="*/ 36 h 201"/>
              <a:gd name="T12" fmla="*/ 4 w 200"/>
              <a:gd name="T13" fmla="*/ 42 h 201"/>
              <a:gd name="T14" fmla="*/ 6 w 200"/>
              <a:gd name="T15" fmla="*/ 49 h 201"/>
              <a:gd name="T16" fmla="*/ 8 w 200"/>
              <a:gd name="T17" fmla="*/ 56 h 201"/>
              <a:gd name="T18" fmla="*/ 10 w 200"/>
              <a:gd name="T19" fmla="*/ 63 h 201"/>
              <a:gd name="T20" fmla="*/ 12 w 200"/>
              <a:gd name="T21" fmla="*/ 69 h 201"/>
              <a:gd name="T22" fmla="*/ 15 w 200"/>
              <a:gd name="T23" fmla="*/ 76 h 201"/>
              <a:gd name="T24" fmla="*/ 18 w 200"/>
              <a:gd name="T25" fmla="*/ 83 h 201"/>
              <a:gd name="T26" fmla="*/ 20 w 200"/>
              <a:gd name="T27" fmla="*/ 90 h 201"/>
              <a:gd name="T28" fmla="*/ 24 w 200"/>
              <a:gd name="T29" fmla="*/ 95 h 201"/>
              <a:gd name="T30" fmla="*/ 28 w 200"/>
              <a:gd name="T31" fmla="*/ 102 h 201"/>
              <a:gd name="T32" fmla="*/ 31 w 200"/>
              <a:gd name="T33" fmla="*/ 108 h 201"/>
              <a:gd name="T34" fmla="*/ 35 w 200"/>
              <a:gd name="T35" fmla="*/ 114 h 201"/>
              <a:gd name="T36" fmla="*/ 39 w 200"/>
              <a:gd name="T37" fmla="*/ 120 h 201"/>
              <a:gd name="T38" fmla="*/ 44 w 200"/>
              <a:gd name="T39" fmla="*/ 126 h 201"/>
              <a:gd name="T40" fmla="*/ 48 w 200"/>
              <a:gd name="T41" fmla="*/ 131 h 201"/>
              <a:gd name="T42" fmla="*/ 53 w 200"/>
              <a:gd name="T43" fmla="*/ 137 h 201"/>
              <a:gd name="T44" fmla="*/ 58 w 200"/>
              <a:gd name="T45" fmla="*/ 141 h 201"/>
              <a:gd name="T46" fmla="*/ 64 w 200"/>
              <a:gd name="T47" fmla="*/ 147 h 201"/>
              <a:gd name="T48" fmla="*/ 69 w 200"/>
              <a:gd name="T49" fmla="*/ 152 h 201"/>
              <a:gd name="T50" fmla="*/ 74 w 200"/>
              <a:gd name="T51" fmla="*/ 156 h 201"/>
              <a:gd name="T52" fmla="*/ 80 w 200"/>
              <a:gd name="T53" fmla="*/ 160 h 201"/>
              <a:gd name="T54" fmla="*/ 85 w 200"/>
              <a:gd name="T55" fmla="*/ 165 h 201"/>
              <a:gd name="T56" fmla="*/ 92 w 200"/>
              <a:gd name="T57" fmla="*/ 168 h 201"/>
              <a:gd name="T58" fmla="*/ 98 w 200"/>
              <a:gd name="T59" fmla="*/ 173 h 201"/>
              <a:gd name="T60" fmla="*/ 105 w 200"/>
              <a:gd name="T61" fmla="*/ 176 h 201"/>
              <a:gd name="T62" fmla="*/ 110 w 200"/>
              <a:gd name="T63" fmla="*/ 180 h 201"/>
              <a:gd name="T64" fmla="*/ 117 w 200"/>
              <a:gd name="T65" fmla="*/ 182 h 201"/>
              <a:gd name="T66" fmla="*/ 124 w 200"/>
              <a:gd name="T67" fmla="*/ 185 h 201"/>
              <a:gd name="T68" fmla="*/ 130 w 200"/>
              <a:gd name="T69" fmla="*/ 187 h 201"/>
              <a:gd name="T70" fmla="*/ 137 w 200"/>
              <a:gd name="T71" fmla="*/ 190 h 201"/>
              <a:gd name="T72" fmla="*/ 144 w 200"/>
              <a:gd name="T73" fmla="*/ 192 h 201"/>
              <a:gd name="T74" fmla="*/ 151 w 200"/>
              <a:gd name="T75" fmla="*/ 194 h 201"/>
              <a:gd name="T76" fmla="*/ 157 w 200"/>
              <a:gd name="T77" fmla="*/ 195 h 201"/>
              <a:gd name="T78" fmla="*/ 165 w 200"/>
              <a:gd name="T79" fmla="*/ 198 h 201"/>
              <a:gd name="T80" fmla="*/ 172 w 200"/>
              <a:gd name="T81" fmla="*/ 199 h 201"/>
              <a:gd name="T82" fmla="*/ 179 w 200"/>
              <a:gd name="T83" fmla="*/ 200 h 201"/>
              <a:gd name="T84" fmla="*/ 187 w 200"/>
              <a:gd name="T85" fmla="*/ 200 h 201"/>
              <a:gd name="T86" fmla="*/ 193 w 200"/>
              <a:gd name="T87" fmla="*/ 200 h 201"/>
              <a:gd name="T88" fmla="*/ 200 w 200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0" h="201">
                <a:moveTo>
                  <a:pt x="0" y="0"/>
                </a:moveTo>
                <a:lnTo>
                  <a:pt x="0" y="6"/>
                </a:lnTo>
                <a:lnTo>
                  <a:pt x="0" y="14"/>
                </a:lnTo>
                <a:lnTo>
                  <a:pt x="1" y="21"/>
                </a:lnTo>
                <a:lnTo>
                  <a:pt x="1" y="28"/>
                </a:lnTo>
                <a:lnTo>
                  <a:pt x="2" y="36"/>
                </a:lnTo>
                <a:lnTo>
                  <a:pt x="4" y="42"/>
                </a:lnTo>
                <a:lnTo>
                  <a:pt x="6" y="49"/>
                </a:lnTo>
                <a:lnTo>
                  <a:pt x="8" y="56"/>
                </a:lnTo>
                <a:lnTo>
                  <a:pt x="10" y="63"/>
                </a:lnTo>
                <a:lnTo>
                  <a:pt x="12" y="69"/>
                </a:lnTo>
                <a:lnTo>
                  <a:pt x="15" y="76"/>
                </a:lnTo>
                <a:lnTo>
                  <a:pt x="18" y="83"/>
                </a:lnTo>
                <a:lnTo>
                  <a:pt x="20" y="90"/>
                </a:lnTo>
                <a:lnTo>
                  <a:pt x="24" y="95"/>
                </a:lnTo>
                <a:lnTo>
                  <a:pt x="28" y="102"/>
                </a:lnTo>
                <a:lnTo>
                  <a:pt x="31" y="108"/>
                </a:lnTo>
                <a:lnTo>
                  <a:pt x="35" y="114"/>
                </a:lnTo>
                <a:lnTo>
                  <a:pt x="39" y="120"/>
                </a:lnTo>
                <a:lnTo>
                  <a:pt x="44" y="126"/>
                </a:lnTo>
                <a:lnTo>
                  <a:pt x="48" y="131"/>
                </a:lnTo>
                <a:lnTo>
                  <a:pt x="53" y="137"/>
                </a:lnTo>
                <a:lnTo>
                  <a:pt x="58" y="141"/>
                </a:lnTo>
                <a:lnTo>
                  <a:pt x="64" y="147"/>
                </a:lnTo>
                <a:lnTo>
                  <a:pt x="69" y="152"/>
                </a:lnTo>
                <a:lnTo>
                  <a:pt x="74" y="156"/>
                </a:lnTo>
                <a:lnTo>
                  <a:pt x="80" y="160"/>
                </a:lnTo>
                <a:lnTo>
                  <a:pt x="85" y="165"/>
                </a:lnTo>
                <a:lnTo>
                  <a:pt x="92" y="168"/>
                </a:lnTo>
                <a:lnTo>
                  <a:pt x="98" y="173"/>
                </a:lnTo>
                <a:lnTo>
                  <a:pt x="105" y="176"/>
                </a:lnTo>
                <a:lnTo>
                  <a:pt x="110" y="180"/>
                </a:lnTo>
                <a:lnTo>
                  <a:pt x="117" y="182"/>
                </a:lnTo>
                <a:lnTo>
                  <a:pt x="124" y="185"/>
                </a:lnTo>
                <a:lnTo>
                  <a:pt x="130" y="187"/>
                </a:lnTo>
                <a:lnTo>
                  <a:pt x="137" y="190"/>
                </a:lnTo>
                <a:lnTo>
                  <a:pt x="144" y="192"/>
                </a:lnTo>
                <a:lnTo>
                  <a:pt x="151" y="194"/>
                </a:lnTo>
                <a:lnTo>
                  <a:pt x="157" y="195"/>
                </a:lnTo>
                <a:lnTo>
                  <a:pt x="165" y="198"/>
                </a:lnTo>
                <a:lnTo>
                  <a:pt x="172" y="199"/>
                </a:lnTo>
                <a:lnTo>
                  <a:pt x="179" y="200"/>
                </a:lnTo>
                <a:lnTo>
                  <a:pt x="187" y="200"/>
                </a:lnTo>
                <a:lnTo>
                  <a:pt x="193" y="200"/>
                </a:lnTo>
                <a:lnTo>
                  <a:pt x="20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3" name="Freeform 33"/>
          <p:cNvSpPr>
            <a:spLocks/>
          </p:cNvSpPr>
          <p:nvPr/>
        </p:nvSpPr>
        <p:spPr bwMode="auto">
          <a:xfrm>
            <a:off x="5364163" y="3633788"/>
            <a:ext cx="82550" cy="80962"/>
          </a:xfrm>
          <a:custGeom>
            <a:avLst/>
            <a:gdLst>
              <a:gd name="T0" fmla="*/ 0 w 201"/>
              <a:gd name="T1" fmla="*/ 201 h 201"/>
              <a:gd name="T2" fmla="*/ 7 w 201"/>
              <a:gd name="T3" fmla="*/ 200 h 201"/>
              <a:gd name="T4" fmla="*/ 15 w 201"/>
              <a:gd name="T5" fmla="*/ 200 h 201"/>
              <a:gd name="T6" fmla="*/ 21 w 201"/>
              <a:gd name="T7" fmla="*/ 200 h 201"/>
              <a:gd name="T8" fmla="*/ 28 w 201"/>
              <a:gd name="T9" fmla="*/ 199 h 201"/>
              <a:gd name="T10" fmla="*/ 36 w 201"/>
              <a:gd name="T11" fmla="*/ 198 h 201"/>
              <a:gd name="T12" fmla="*/ 43 w 201"/>
              <a:gd name="T13" fmla="*/ 195 h 201"/>
              <a:gd name="T14" fmla="*/ 50 w 201"/>
              <a:gd name="T15" fmla="*/ 194 h 201"/>
              <a:gd name="T16" fmla="*/ 56 w 201"/>
              <a:gd name="T17" fmla="*/ 192 h 201"/>
              <a:gd name="T18" fmla="*/ 63 w 201"/>
              <a:gd name="T19" fmla="*/ 190 h 201"/>
              <a:gd name="T20" fmla="*/ 70 w 201"/>
              <a:gd name="T21" fmla="*/ 187 h 201"/>
              <a:gd name="T22" fmla="*/ 77 w 201"/>
              <a:gd name="T23" fmla="*/ 185 h 201"/>
              <a:gd name="T24" fmla="*/ 83 w 201"/>
              <a:gd name="T25" fmla="*/ 182 h 201"/>
              <a:gd name="T26" fmla="*/ 90 w 201"/>
              <a:gd name="T27" fmla="*/ 180 h 201"/>
              <a:gd name="T28" fmla="*/ 97 w 201"/>
              <a:gd name="T29" fmla="*/ 176 h 201"/>
              <a:gd name="T30" fmla="*/ 102 w 201"/>
              <a:gd name="T31" fmla="*/ 173 h 201"/>
              <a:gd name="T32" fmla="*/ 109 w 201"/>
              <a:gd name="T33" fmla="*/ 168 h 201"/>
              <a:gd name="T34" fmla="*/ 115 w 201"/>
              <a:gd name="T35" fmla="*/ 165 h 201"/>
              <a:gd name="T36" fmla="*/ 120 w 201"/>
              <a:gd name="T37" fmla="*/ 160 h 201"/>
              <a:gd name="T38" fmla="*/ 126 w 201"/>
              <a:gd name="T39" fmla="*/ 156 h 201"/>
              <a:gd name="T40" fmla="*/ 132 w 201"/>
              <a:gd name="T41" fmla="*/ 152 h 201"/>
              <a:gd name="T42" fmla="*/ 137 w 201"/>
              <a:gd name="T43" fmla="*/ 147 h 201"/>
              <a:gd name="T44" fmla="*/ 142 w 201"/>
              <a:gd name="T45" fmla="*/ 141 h 201"/>
              <a:gd name="T46" fmla="*/ 147 w 201"/>
              <a:gd name="T47" fmla="*/ 137 h 201"/>
              <a:gd name="T48" fmla="*/ 152 w 201"/>
              <a:gd name="T49" fmla="*/ 131 h 201"/>
              <a:gd name="T50" fmla="*/ 156 w 201"/>
              <a:gd name="T51" fmla="*/ 126 h 201"/>
              <a:gd name="T52" fmla="*/ 161 w 201"/>
              <a:gd name="T53" fmla="*/ 120 h 201"/>
              <a:gd name="T54" fmla="*/ 165 w 201"/>
              <a:gd name="T55" fmla="*/ 114 h 201"/>
              <a:gd name="T56" fmla="*/ 169 w 201"/>
              <a:gd name="T57" fmla="*/ 108 h 201"/>
              <a:gd name="T58" fmla="*/ 173 w 201"/>
              <a:gd name="T59" fmla="*/ 102 h 201"/>
              <a:gd name="T60" fmla="*/ 177 w 201"/>
              <a:gd name="T61" fmla="*/ 95 h 201"/>
              <a:gd name="T62" fmla="*/ 180 w 201"/>
              <a:gd name="T63" fmla="*/ 90 h 201"/>
              <a:gd name="T64" fmla="*/ 183 w 201"/>
              <a:gd name="T65" fmla="*/ 83 h 201"/>
              <a:gd name="T66" fmla="*/ 186 w 201"/>
              <a:gd name="T67" fmla="*/ 76 h 201"/>
              <a:gd name="T68" fmla="*/ 188 w 201"/>
              <a:gd name="T69" fmla="*/ 69 h 201"/>
              <a:gd name="T70" fmla="*/ 191 w 201"/>
              <a:gd name="T71" fmla="*/ 63 h 201"/>
              <a:gd name="T72" fmla="*/ 192 w 201"/>
              <a:gd name="T73" fmla="*/ 56 h 201"/>
              <a:gd name="T74" fmla="*/ 195 w 201"/>
              <a:gd name="T75" fmla="*/ 49 h 201"/>
              <a:gd name="T76" fmla="*/ 197 w 201"/>
              <a:gd name="T77" fmla="*/ 42 h 201"/>
              <a:gd name="T78" fmla="*/ 198 w 201"/>
              <a:gd name="T79" fmla="*/ 36 h 201"/>
              <a:gd name="T80" fmla="*/ 199 w 201"/>
              <a:gd name="T81" fmla="*/ 28 h 201"/>
              <a:gd name="T82" fmla="*/ 200 w 201"/>
              <a:gd name="T83" fmla="*/ 21 h 201"/>
              <a:gd name="T84" fmla="*/ 200 w 201"/>
              <a:gd name="T85" fmla="*/ 14 h 201"/>
              <a:gd name="T86" fmla="*/ 201 w 201"/>
              <a:gd name="T87" fmla="*/ 6 h 201"/>
              <a:gd name="T88" fmla="*/ 201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201"/>
                </a:moveTo>
                <a:lnTo>
                  <a:pt x="7" y="200"/>
                </a:lnTo>
                <a:lnTo>
                  <a:pt x="15" y="200"/>
                </a:lnTo>
                <a:lnTo>
                  <a:pt x="21" y="200"/>
                </a:lnTo>
                <a:lnTo>
                  <a:pt x="28" y="199"/>
                </a:lnTo>
                <a:lnTo>
                  <a:pt x="36" y="198"/>
                </a:lnTo>
                <a:lnTo>
                  <a:pt x="43" y="195"/>
                </a:lnTo>
                <a:lnTo>
                  <a:pt x="50" y="194"/>
                </a:lnTo>
                <a:lnTo>
                  <a:pt x="56" y="192"/>
                </a:lnTo>
                <a:lnTo>
                  <a:pt x="63" y="190"/>
                </a:lnTo>
                <a:lnTo>
                  <a:pt x="70" y="187"/>
                </a:lnTo>
                <a:lnTo>
                  <a:pt x="77" y="185"/>
                </a:lnTo>
                <a:lnTo>
                  <a:pt x="83" y="182"/>
                </a:lnTo>
                <a:lnTo>
                  <a:pt x="90" y="180"/>
                </a:lnTo>
                <a:lnTo>
                  <a:pt x="97" y="176"/>
                </a:lnTo>
                <a:lnTo>
                  <a:pt x="102" y="173"/>
                </a:lnTo>
                <a:lnTo>
                  <a:pt x="109" y="168"/>
                </a:lnTo>
                <a:lnTo>
                  <a:pt x="115" y="165"/>
                </a:lnTo>
                <a:lnTo>
                  <a:pt x="120" y="160"/>
                </a:lnTo>
                <a:lnTo>
                  <a:pt x="126" y="156"/>
                </a:lnTo>
                <a:lnTo>
                  <a:pt x="132" y="152"/>
                </a:lnTo>
                <a:lnTo>
                  <a:pt x="137" y="147"/>
                </a:lnTo>
                <a:lnTo>
                  <a:pt x="142" y="141"/>
                </a:lnTo>
                <a:lnTo>
                  <a:pt x="147" y="137"/>
                </a:lnTo>
                <a:lnTo>
                  <a:pt x="152" y="131"/>
                </a:lnTo>
                <a:lnTo>
                  <a:pt x="156" y="126"/>
                </a:lnTo>
                <a:lnTo>
                  <a:pt x="161" y="120"/>
                </a:lnTo>
                <a:lnTo>
                  <a:pt x="165" y="114"/>
                </a:lnTo>
                <a:lnTo>
                  <a:pt x="169" y="108"/>
                </a:lnTo>
                <a:lnTo>
                  <a:pt x="173" y="102"/>
                </a:lnTo>
                <a:lnTo>
                  <a:pt x="177" y="95"/>
                </a:lnTo>
                <a:lnTo>
                  <a:pt x="180" y="90"/>
                </a:lnTo>
                <a:lnTo>
                  <a:pt x="183" y="83"/>
                </a:lnTo>
                <a:lnTo>
                  <a:pt x="186" y="76"/>
                </a:lnTo>
                <a:lnTo>
                  <a:pt x="188" y="69"/>
                </a:lnTo>
                <a:lnTo>
                  <a:pt x="191" y="63"/>
                </a:lnTo>
                <a:lnTo>
                  <a:pt x="192" y="56"/>
                </a:lnTo>
                <a:lnTo>
                  <a:pt x="195" y="49"/>
                </a:lnTo>
                <a:lnTo>
                  <a:pt x="197" y="42"/>
                </a:lnTo>
                <a:lnTo>
                  <a:pt x="198" y="36"/>
                </a:lnTo>
                <a:lnTo>
                  <a:pt x="199" y="28"/>
                </a:lnTo>
                <a:lnTo>
                  <a:pt x="200" y="21"/>
                </a:lnTo>
                <a:lnTo>
                  <a:pt x="200" y="14"/>
                </a:lnTo>
                <a:lnTo>
                  <a:pt x="201" y="6"/>
                </a:lnTo>
                <a:lnTo>
                  <a:pt x="201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4" name="Freeform 34"/>
          <p:cNvSpPr>
            <a:spLocks/>
          </p:cNvSpPr>
          <p:nvPr/>
        </p:nvSpPr>
        <p:spPr bwMode="auto">
          <a:xfrm>
            <a:off x="5364163" y="2503488"/>
            <a:ext cx="82550" cy="80962"/>
          </a:xfrm>
          <a:custGeom>
            <a:avLst/>
            <a:gdLst>
              <a:gd name="T0" fmla="*/ 201 w 201"/>
              <a:gd name="T1" fmla="*/ 201 h 201"/>
              <a:gd name="T2" fmla="*/ 201 w 201"/>
              <a:gd name="T3" fmla="*/ 194 h 201"/>
              <a:gd name="T4" fmla="*/ 200 w 201"/>
              <a:gd name="T5" fmla="*/ 187 h 201"/>
              <a:gd name="T6" fmla="*/ 200 w 201"/>
              <a:gd name="T7" fmla="*/ 180 h 201"/>
              <a:gd name="T8" fmla="*/ 199 w 201"/>
              <a:gd name="T9" fmla="*/ 173 h 201"/>
              <a:gd name="T10" fmla="*/ 198 w 201"/>
              <a:gd name="T11" fmla="*/ 165 h 201"/>
              <a:gd name="T12" fmla="*/ 197 w 201"/>
              <a:gd name="T13" fmla="*/ 159 h 201"/>
              <a:gd name="T14" fmla="*/ 195 w 201"/>
              <a:gd name="T15" fmla="*/ 152 h 201"/>
              <a:gd name="T16" fmla="*/ 192 w 201"/>
              <a:gd name="T17" fmla="*/ 145 h 201"/>
              <a:gd name="T18" fmla="*/ 191 w 201"/>
              <a:gd name="T19" fmla="*/ 138 h 201"/>
              <a:gd name="T20" fmla="*/ 188 w 201"/>
              <a:gd name="T21" fmla="*/ 132 h 201"/>
              <a:gd name="T22" fmla="*/ 186 w 201"/>
              <a:gd name="T23" fmla="*/ 125 h 201"/>
              <a:gd name="T24" fmla="*/ 183 w 201"/>
              <a:gd name="T25" fmla="*/ 118 h 201"/>
              <a:gd name="T26" fmla="*/ 180 w 201"/>
              <a:gd name="T27" fmla="*/ 111 h 201"/>
              <a:gd name="T28" fmla="*/ 177 w 201"/>
              <a:gd name="T29" fmla="*/ 106 h 201"/>
              <a:gd name="T30" fmla="*/ 173 w 201"/>
              <a:gd name="T31" fmla="*/ 99 h 201"/>
              <a:gd name="T32" fmla="*/ 169 w 201"/>
              <a:gd name="T33" fmla="*/ 93 h 201"/>
              <a:gd name="T34" fmla="*/ 165 w 201"/>
              <a:gd name="T35" fmla="*/ 87 h 201"/>
              <a:gd name="T36" fmla="*/ 161 w 201"/>
              <a:gd name="T37" fmla="*/ 81 h 201"/>
              <a:gd name="T38" fmla="*/ 156 w 201"/>
              <a:gd name="T39" fmla="*/ 75 h 201"/>
              <a:gd name="T40" fmla="*/ 152 w 201"/>
              <a:gd name="T41" fmla="*/ 70 h 201"/>
              <a:gd name="T42" fmla="*/ 147 w 201"/>
              <a:gd name="T43" fmla="*/ 64 h 201"/>
              <a:gd name="T44" fmla="*/ 142 w 201"/>
              <a:gd name="T45" fmla="*/ 60 h 201"/>
              <a:gd name="T46" fmla="*/ 137 w 201"/>
              <a:gd name="T47" fmla="*/ 54 h 201"/>
              <a:gd name="T48" fmla="*/ 132 w 201"/>
              <a:gd name="T49" fmla="*/ 49 h 201"/>
              <a:gd name="T50" fmla="*/ 126 w 201"/>
              <a:gd name="T51" fmla="*/ 45 h 201"/>
              <a:gd name="T52" fmla="*/ 120 w 201"/>
              <a:gd name="T53" fmla="*/ 40 h 201"/>
              <a:gd name="T54" fmla="*/ 115 w 201"/>
              <a:gd name="T55" fmla="*/ 36 h 201"/>
              <a:gd name="T56" fmla="*/ 109 w 201"/>
              <a:gd name="T57" fmla="*/ 33 h 201"/>
              <a:gd name="T58" fmla="*/ 102 w 201"/>
              <a:gd name="T59" fmla="*/ 28 h 201"/>
              <a:gd name="T60" fmla="*/ 97 w 201"/>
              <a:gd name="T61" fmla="*/ 25 h 201"/>
              <a:gd name="T62" fmla="*/ 90 w 201"/>
              <a:gd name="T63" fmla="*/ 21 h 201"/>
              <a:gd name="T64" fmla="*/ 83 w 201"/>
              <a:gd name="T65" fmla="*/ 19 h 201"/>
              <a:gd name="T66" fmla="*/ 77 w 201"/>
              <a:gd name="T67" fmla="*/ 16 h 201"/>
              <a:gd name="T68" fmla="*/ 70 w 201"/>
              <a:gd name="T69" fmla="*/ 13 h 201"/>
              <a:gd name="T70" fmla="*/ 63 w 201"/>
              <a:gd name="T71" fmla="*/ 11 h 201"/>
              <a:gd name="T72" fmla="*/ 56 w 201"/>
              <a:gd name="T73" fmla="*/ 9 h 201"/>
              <a:gd name="T74" fmla="*/ 50 w 201"/>
              <a:gd name="T75" fmla="*/ 7 h 201"/>
              <a:gd name="T76" fmla="*/ 43 w 201"/>
              <a:gd name="T77" fmla="*/ 6 h 201"/>
              <a:gd name="T78" fmla="*/ 36 w 201"/>
              <a:gd name="T79" fmla="*/ 3 h 201"/>
              <a:gd name="T80" fmla="*/ 28 w 201"/>
              <a:gd name="T81" fmla="*/ 2 h 201"/>
              <a:gd name="T82" fmla="*/ 21 w 201"/>
              <a:gd name="T83" fmla="*/ 1 h 201"/>
              <a:gd name="T84" fmla="*/ 15 w 201"/>
              <a:gd name="T85" fmla="*/ 1 h 201"/>
              <a:gd name="T86" fmla="*/ 7 w 201"/>
              <a:gd name="T87" fmla="*/ 1 h 201"/>
              <a:gd name="T88" fmla="*/ 0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201"/>
                </a:moveTo>
                <a:lnTo>
                  <a:pt x="201" y="194"/>
                </a:lnTo>
                <a:lnTo>
                  <a:pt x="200" y="187"/>
                </a:lnTo>
                <a:lnTo>
                  <a:pt x="200" y="180"/>
                </a:lnTo>
                <a:lnTo>
                  <a:pt x="199" y="173"/>
                </a:lnTo>
                <a:lnTo>
                  <a:pt x="198" y="165"/>
                </a:lnTo>
                <a:lnTo>
                  <a:pt x="197" y="159"/>
                </a:lnTo>
                <a:lnTo>
                  <a:pt x="195" y="152"/>
                </a:lnTo>
                <a:lnTo>
                  <a:pt x="192" y="145"/>
                </a:lnTo>
                <a:lnTo>
                  <a:pt x="191" y="138"/>
                </a:lnTo>
                <a:lnTo>
                  <a:pt x="188" y="132"/>
                </a:lnTo>
                <a:lnTo>
                  <a:pt x="186" y="125"/>
                </a:lnTo>
                <a:lnTo>
                  <a:pt x="183" y="118"/>
                </a:lnTo>
                <a:lnTo>
                  <a:pt x="180" y="111"/>
                </a:lnTo>
                <a:lnTo>
                  <a:pt x="177" y="106"/>
                </a:lnTo>
                <a:lnTo>
                  <a:pt x="173" y="99"/>
                </a:lnTo>
                <a:lnTo>
                  <a:pt x="169" y="93"/>
                </a:lnTo>
                <a:lnTo>
                  <a:pt x="165" y="87"/>
                </a:lnTo>
                <a:lnTo>
                  <a:pt x="161" y="81"/>
                </a:lnTo>
                <a:lnTo>
                  <a:pt x="156" y="75"/>
                </a:lnTo>
                <a:lnTo>
                  <a:pt x="152" y="70"/>
                </a:lnTo>
                <a:lnTo>
                  <a:pt x="147" y="64"/>
                </a:lnTo>
                <a:lnTo>
                  <a:pt x="142" y="60"/>
                </a:lnTo>
                <a:lnTo>
                  <a:pt x="137" y="54"/>
                </a:lnTo>
                <a:lnTo>
                  <a:pt x="132" y="49"/>
                </a:lnTo>
                <a:lnTo>
                  <a:pt x="126" y="45"/>
                </a:lnTo>
                <a:lnTo>
                  <a:pt x="120" y="40"/>
                </a:lnTo>
                <a:lnTo>
                  <a:pt x="115" y="36"/>
                </a:lnTo>
                <a:lnTo>
                  <a:pt x="109" y="33"/>
                </a:lnTo>
                <a:lnTo>
                  <a:pt x="102" y="28"/>
                </a:lnTo>
                <a:lnTo>
                  <a:pt x="97" y="25"/>
                </a:lnTo>
                <a:lnTo>
                  <a:pt x="90" y="21"/>
                </a:lnTo>
                <a:lnTo>
                  <a:pt x="83" y="19"/>
                </a:lnTo>
                <a:lnTo>
                  <a:pt x="77" y="16"/>
                </a:lnTo>
                <a:lnTo>
                  <a:pt x="70" y="13"/>
                </a:lnTo>
                <a:lnTo>
                  <a:pt x="63" y="11"/>
                </a:lnTo>
                <a:lnTo>
                  <a:pt x="56" y="9"/>
                </a:lnTo>
                <a:lnTo>
                  <a:pt x="50" y="7"/>
                </a:lnTo>
                <a:lnTo>
                  <a:pt x="43" y="6"/>
                </a:lnTo>
                <a:lnTo>
                  <a:pt x="36" y="3"/>
                </a:lnTo>
                <a:lnTo>
                  <a:pt x="28" y="2"/>
                </a:lnTo>
                <a:lnTo>
                  <a:pt x="21" y="1"/>
                </a:lnTo>
                <a:lnTo>
                  <a:pt x="15" y="1"/>
                </a:lnTo>
                <a:lnTo>
                  <a:pt x="7" y="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5" name="Freeform 35"/>
          <p:cNvSpPr>
            <a:spLocks/>
          </p:cNvSpPr>
          <p:nvPr/>
        </p:nvSpPr>
        <p:spPr bwMode="auto">
          <a:xfrm>
            <a:off x="4594225" y="2503488"/>
            <a:ext cx="79375" cy="80962"/>
          </a:xfrm>
          <a:custGeom>
            <a:avLst/>
            <a:gdLst>
              <a:gd name="T0" fmla="*/ 200 w 200"/>
              <a:gd name="T1" fmla="*/ 0 h 201"/>
              <a:gd name="T2" fmla="*/ 193 w 200"/>
              <a:gd name="T3" fmla="*/ 1 h 201"/>
              <a:gd name="T4" fmla="*/ 187 w 200"/>
              <a:gd name="T5" fmla="*/ 1 h 201"/>
              <a:gd name="T6" fmla="*/ 179 w 200"/>
              <a:gd name="T7" fmla="*/ 1 h 201"/>
              <a:gd name="T8" fmla="*/ 172 w 200"/>
              <a:gd name="T9" fmla="*/ 2 h 201"/>
              <a:gd name="T10" fmla="*/ 165 w 200"/>
              <a:gd name="T11" fmla="*/ 3 h 201"/>
              <a:gd name="T12" fmla="*/ 157 w 200"/>
              <a:gd name="T13" fmla="*/ 6 h 201"/>
              <a:gd name="T14" fmla="*/ 151 w 200"/>
              <a:gd name="T15" fmla="*/ 7 h 201"/>
              <a:gd name="T16" fmla="*/ 144 w 200"/>
              <a:gd name="T17" fmla="*/ 9 h 201"/>
              <a:gd name="T18" fmla="*/ 137 w 200"/>
              <a:gd name="T19" fmla="*/ 11 h 201"/>
              <a:gd name="T20" fmla="*/ 130 w 200"/>
              <a:gd name="T21" fmla="*/ 13 h 201"/>
              <a:gd name="T22" fmla="*/ 124 w 200"/>
              <a:gd name="T23" fmla="*/ 16 h 201"/>
              <a:gd name="T24" fmla="*/ 117 w 200"/>
              <a:gd name="T25" fmla="*/ 19 h 201"/>
              <a:gd name="T26" fmla="*/ 110 w 200"/>
              <a:gd name="T27" fmla="*/ 21 h 201"/>
              <a:gd name="T28" fmla="*/ 105 w 200"/>
              <a:gd name="T29" fmla="*/ 25 h 201"/>
              <a:gd name="T30" fmla="*/ 98 w 200"/>
              <a:gd name="T31" fmla="*/ 28 h 201"/>
              <a:gd name="T32" fmla="*/ 92 w 200"/>
              <a:gd name="T33" fmla="*/ 33 h 201"/>
              <a:gd name="T34" fmla="*/ 85 w 200"/>
              <a:gd name="T35" fmla="*/ 36 h 201"/>
              <a:gd name="T36" fmla="*/ 80 w 200"/>
              <a:gd name="T37" fmla="*/ 40 h 201"/>
              <a:gd name="T38" fmla="*/ 74 w 200"/>
              <a:gd name="T39" fmla="*/ 45 h 201"/>
              <a:gd name="T40" fmla="*/ 69 w 200"/>
              <a:gd name="T41" fmla="*/ 49 h 201"/>
              <a:gd name="T42" fmla="*/ 64 w 200"/>
              <a:gd name="T43" fmla="*/ 54 h 201"/>
              <a:gd name="T44" fmla="*/ 58 w 200"/>
              <a:gd name="T45" fmla="*/ 60 h 201"/>
              <a:gd name="T46" fmla="*/ 53 w 200"/>
              <a:gd name="T47" fmla="*/ 64 h 201"/>
              <a:gd name="T48" fmla="*/ 48 w 200"/>
              <a:gd name="T49" fmla="*/ 70 h 201"/>
              <a:gd name="T50" fmla="*/ 44 w 200"/>
              <a:gd name="T51" fmla="*/ 75 h 201"/>
              <a:gd name="T52" fmla="*/ 39 w 200"/>
              <a:gd name="T53" fmla="*/ 81 h 201"/>
              <a:gd name="T54" fmla="*/ 35 w 200"/>
              <a:gd name="T55" fmla="*/ 87 h 201"/>
              <a:gd name="T56" fmla="*/ 31 w 200"/>
              <a:gd name="T57" fmla="*/ 93 h 201"/>
              <a:gd name="T58" fmla="*/ 28 w 200"/>
              <a:gd name="T59" fmla="*/ 99 h 201"/>
              <a:gd name="T60" fmla="*/ 24 w 200"/>
              <a:gd name="T61" fmla="*/ 106 h 201"/>
              <a:gd name="T62" fmla="*/ 20 w 200"/>
              <a:gd name="T63" fmla="*/ 111 h 201"/>
              <a:gd name="T64" fmla="*/ 18 w 200"/>
              <a:gd name="T65" fmla="*/ 118 h 201"/>
              <a:gd name="T66" fmla="*/ 15 w 200"/>
              <a:gd name="T67" fmla="*/ 125 h 201"/>
              <a:gd name="T68" fmla="*/ 12 w 200"/>
              <a:gd name="T69" fmla="*/ 132 h 201"/>
              <a:gd name="T70" fmla="*/ 10 w 200"/>
              <a:gd name="T71" fmla="*/ 138 h 201"/>
              <a:gd name="T72" fmla="*/ 8 w 200"/>
              <a:gd name="T73" fmla="*/ 145 h 201"/>
              <a:gd name="T74" fmla="*/ 6 w 200"/>
              <a:gd name="T75" fmla="*/ 152 h 201"/>
              <a:gd name="T76" fmla="*/ 4 w 200"/>
              <a:gd name="T77" fmla="*/ 159 h 201"/>
              <a:gd name="T78" fmla="*/ 2 w 200"/>
              <a:gd name="T79" fmla="*/ 165 h 201"/>
              <a:gd name="T80" fmla="*/ 1 w 200"/>
              <a:gd name="T81" fmla="*/ 173 h 201"/>
              <a:gd name="T82" fmla="*/ 1 w 200"/>
              <a:gd name="T83" fmla="*/ 180 h 201"/>
              <a:gd name="T84" fmla="*/ 0 w 200"/>
              <a:gd name="T85" fmla="*/ 187 h 201"/>
              <a:gd name="T86" fmla="*/ 0 w 200"/>
              <a:gd name="T87" fmla="*/ 194 h 201"/>
              <a:gd name="T88" fmla="*/ 0 w 200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0" h="201">
                <a:moveTo>
                  <a:pt x="200" y="0"/>
                </a:moveTo>
                <a:lnTo>
                  <a:pt x="193" y="1"/>
                </a:lnTo>
                <a:lnTo>
                  <a:pt x="187" y="1"/>
                </a:lnTo>
                <a:lnTo>
                  <a:pt x="179" y="1"/>
                </a:lnTo>
                <a:lnTo>
                  <a:pt x="172" y="2"/>
                </a:lnTo>
                <a:lnTo>
                  <a:pt x="165" y="3"/>
                </a:lnTo>
                <a:lnTo>
                  <a:pt x="157" y="6"/>
                </a:lnTo>
                <a:lnTo>
                  <a:pt x="151" y="7"/>
                </a:lnTo>
                <a:lnTo>
                  <a:pt x="144" y="9"/>
                </a:lnTo>
                <a:lnTo>
                  <a:pt x="137" y="11"/>
                </a:lnTo>
                <a:lnTo>
                  <a:pt x="130" y="13"/>
                </a:lnTo>
                <a:lnTo>
                  <a:pt x="124" y="16"/>
                </a:lnTo>
                <a:lnTo>
                  <a:pt x="117" y="19"/>
                </a:lnTo>
                <a:lnTo>
                  <a:pt x="110" y="21"/>
                </a:lnTo>
                <a:lnTo>
                  <a:pt x="105" y="25"/>
                </a:lnTo>
                <a:lnTo>
                  <a:pt x="98" y="28"/>
                </a:lnTo>
                <a:lnTo>
                  <a:pt x="92" y="33"/>
                </a:lnTo>
                <a:lnTo>
                  <a:pt x="85" y="36"/>
                </a:lnTo>
                <a:lnTo>
                  <a:pt x="80" y="40"/>
                </a:lnTo>
                <a:lnTo>
                  <a:pt x="74" y="45"/>
                </a:lnTo>
                <a:lnTo>
                  <a:pt x="69" y="49"/>
                </a:lnTo>
                <a:lnTo>
                  <a:pt x="64" y="54"/>
                </a:lnTo>
                <a:lnTo>
                  <a:pt x="58" y="60"/>
                </a:lnTo>
                <a:lnTo>
                  <a:pt x="53" y="64"/>
                </a:lnTo>
                <a:lnTo>
                  <a:pt x="48" y="70"/>
                </a:lnTo>
                <a:lnTo>
                  <a:pt x="44" y="75"/>
                </a:lnTo>
                <a:lnTo>
                  <a:pt x="39" y="81"/>
                </a:lnTo>
                <a:lnTo>
                  <a:pt x="35" y="87"/>
                </a:lnTo>
                <a:lnTo>
                  <a:pt x="31" y="93"/>
                </a:lnTo>
                <a:lnTo>
                  <a:pt x="28" y="99"/>
                </a:lnTo>
                <a:lnTo>
                  <a:pt x="24" y="106"/>
                </a:lnTo>
                <a:lnTo>
                  <a:pt x="20" y="111"/>
                </a:lnTo>
                <a:lnTo>
                  <a:pt x="18" y="118"/>
                </a:lnTo>
                <a:lnTo>
                  <a:pt x="15" y="125"/>
                </a:lnTo>
                <a:lnTo>
                  <a:pt x="12" y="132"/>
                </a:lnTo>
                <a:lnTo>
                  <a:pt x="10" y="138"/>
                </a:lnTo>
                <a:lnTo>
                  <a:pt x="8" y="145"/>
                </a:lnTo>
                <a:lnTo>
                  <a:pt x="6" y="152"/>
                </a:lnTo>
                <a:lnTo>
                  <a:pt x="4" y="159"/>
                </a:lnTo>
                <a:lnTo>
                  <a:pt x="2" y="165"/>
                </a:lnTo>
                <a:lnTo>
                  <a:pt x="1" y="173"/>
                </a:lnTo>
                <a:lnTo>
                  <a:pt x="1" y="180"/>
                </a:lnTo>
                <a:lnTo>
                  <a:pt x="0" y="187"/>
                </a:lnTo>
                <a:lnTo>
                  <a:pt x="0" y="194"/>
                </a:lnTo>
                <a:lnTo>
                  <a:pt x="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6" name="Line 36"/>
          <p:cNvSpPr>
            <a:spLocks noChangeShapeType="1"/>
          </p:cNvSpPr>
          <p:nvPr/>
        </p:nvSpPr>
        <p:spPr bwMode="auto">
          <a:xfrm>
            <a:off x="3687763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7" name="Line 37"/>
          <p:cNvSpPr>
            <a:spLocks noChangeShapeType="1"/>
          </p:cNvSpPr>
          <p:nvPr/>
        </p:nvSpPr>
        <p:spPr bwMode="auto">
          <a:xfrm>
            <a:off x="3767138" y="3714750"/>
            <a:ext cx="690562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8" name="Line 38"/>
          <p:cNvSpPr>
            <a:spLocks noChangeShapeType="1"/>
          </p:cNvSpPr>
          <p:nvPr/>
        </p:nvSpPr>
        <p:spPr bwMode="auto">
          <a:xfrm flipV="1">
            <a:off x="4537075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99" name="Line 39"/>
          <p:cNvSpPr>
            <a:spLocks noChangeShapeType="1"/>
          </p:cNvSpPr>
          <p:nvPr/>
        </p:nvSpPr>
        <p:spPr bwMode="auto">
          <a:xfrm flipH="1">
            <a:off x="3767138" y="2503488"/>
            <a:ext cx="690562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0" name="Freeform 40"/>
          <p:cNvSpPr>
            <a:spLocks/>
          </p:cNvSpPr>
          <p:nvPr/>
        </p:nvSpPr>
        <p:spPr bwMode="auto">
          <a:xfrm>
            <a:off x="3687763" y="3633788"/>
            <a:ext cx="79375" cy="80962"/>
          </a:xfrm>
          <a:custGeom>
            <a:avLst/>
            <a:gdLst>
              <a:gd name="T0" fmla="*/ 0 w 202"/>
              <a:gd name="T1" fmla="*/ 0 h 201"/>
              <a:gd name="T2" fmla="*/ 0 w 202"/>
              <a:gd name="T3" fmla="*/ 6 h 201"/>
              <a:gd name="T4" fmla="*/ 0 w 202"/>
              <a:gd name="T5" fmla="*/ 14 h 201"/>
              <a:gd name="T6" fmla="*/ 2 w 202"/>
              <a:gd name="T7" fmla="*/ 21 h 201"/>
              <a:gd name="T8" fmla="*/ 3 w 202"/>
              <a:gd name="T9" fmla="*/ 28 h 201"/>
              <a:gd name="T10" fmla="*/ 4 w 202"/>
              <a:gd name="T11" fmla="*/ 36 h 201"/>
              <a:gd name="T12" fmla="*/ 5 w 202"/>
              <a:gd name="T13" fmla="*/ 42 h 201"/>
              <a:gd name="T14" fmla="*/ 6 w 202"/>
              <a:gd name="T15" fmla="*/ 49 h 201"/>
              <a:gd name="T16" fmla="*/ 8 w 202"/>
              <a:gd name="T17" fmla="*/ 56 h 201"/>
              <a:gd name="T18" fmla="*/ 11 w 202"/>
              <a:gd name="T19" fmla="*/ 63 h 201"/>
              <a:gd name="T20" fmla="*/ 13 w 202"/>
              <a:gd name="T21" fmla="*/ 69 h 201"/>
              <a:gd name="T22" fmla="*/ 15 w 202"/>
              <a:gd name="T23" fmla="*/ 76 h 201"/>
              <a:gd name="T24" fmla="*/ 18 w 202"/>
              <a:gd name="T25" fmla="*/ 83 h 201"/>
              <a:gd name="T26" fmla="*/ 22 w 202"/>
              <a:gd name="T27" fmla="*/ 90 h 201"/>
              <a:gd name="T28" fmla="*/ 25 w 202"/>
              <a:gd name="T29" fmla="*/ 95 h 201"/>
              <a:gd name="T30" fmla="*/ 29 w 202"/>
              <a:gd name="T31" fmla="*/ 102 h 201"/>
              <a:gd name="T32" fmla="*/ 32 w 202"/>
              <a:gd name="T33" fmla="*/ 108 h 201"/>
              <a:gd name="T34" fmla="*/ 36 w 202"/>
              <a:gd name="T35" fmla="*/ 114 h 201"/>
              <a:gd name="T36" fmla="*/ 40 w 202"/>
              <a:gd name="T37" fmla="*/ 120 h 201"/>
              <a:gd name="T38" fmla="*/ 44 w 202"/>
              <a:gd name="T39" fmla="*/ 126 h 201"/>
              <a:gd name="T40" fmla="*/ 49 w 202"/>
              <a:gd name="T41" fmla="*/ 131 h 201"/>
              <a:gd name="T42" fmla="*/ 54 w 202"/>
              <a:gd name="T43" fmla="*/ 137 h 201"/>
              <a:gd name="T44" fmla="*/ 59 w 202"/>
              <a:gd name="T45" fmla="*/ 141 h 201"/>
              <a:gd name="T46" fmla="*/ 65 w 202"/>
              <a:gd name="T47" fmla="*/ 147 h 201"/>
              <a:gd name="T48" fmla="*/ 69 w 202"/>
              <a:gd name="T49" fmla="*/ 152 h 201"/>
              <a:gd name="T50" fmla="*/ 75 w 202"/>
              <a:gd name="T51" fmla="*/ 156 h 201"/>
              <a:gd name="T52" fmla="*/ 80 w 202"/>
              <a:gd name="T53" fmla="*/ 160 h 201"/>
              <a:gd name="T54" fmla="*/ 87 w 202"/>
              <a:gd name="T55" fmla="*/ 165 h 201"/>
              <a:gd name="T56" fmla="*/ 93 w 202"/>
              <a:gd name="T57" fmla="*/ 168 h 201"/>
              <a:gd name="T58" fmla="*/ 98 w 202"/>
              <a:gd name="T59" fmla="*/ 173 h 201"/>
              <a:gd name="T60" fmla="*/ 105 w 202"/>
              <a:gd name="T61" fmla="*/ 176 h 201"/>
              <a:gd name="T62" fmla="*/ 112 w 202"/>
              <a:gd name="T63" fmla="*/ 180 h 201"/>
              <a:gd name="T64" fmla="*/ 117 w 202"/>
              <a:gd name="T65" fmla="*/ 182 h 201"/>
              <a:gd name="T66" fmla="*/ 124 w 202"/>
              <a:gd name="T67" fmla="*/ 185 h 201"/>
              <a:gd name="T68" fmla="*/ 131 w 202"/>
              <a:gd name="T69" fmla="*/ 187 h 201"/>
              <a:gd name="T70" fmla="*/ 138 w 202"/>
              <a:gd name="T71" fmla="*/ 190 h 201"/>
              <a:gd name="T72" fmla="*/ 144 w 202"/>
              <a:gd name="T73" fmla="*/ 192 h 201"/>
              <a:gd name="T74" fmla="*/ 151 w 202"/>
              <a:gd name="T75" fmla="*/ 194 h 201"/>
              <a:gd name="T76" fmla="*/ 159 w 202"/>
              <a:gd name="T77" fmla="*/ 195 h 201"/>
              <a:gd name="T78" fmla="*/ 166 w 202"/>
              <a:gd name="T79" fmla="*/ 198 h 201"/>
              <a:gd name="T80" fmla="*/ 173 w 202"/>
              <a:gd name="T81" fmla="*/ 199 h 201"/>
              <a:gd name="T82" fmla="*/ 179 w 202"/>
              <a:gd name="T83" fmla="*/ 200 h 201"/>
              <a:gd name="T84" fmla="*/ 187 w 202"/>
              <a:gd name="T85" fmla="*/ 200 h 201"/>
              <a:gd name="T86" fmla="*/ 194 w 202"/>
              <a:gd name="T87" fmla="*/ 200 h 201"/>
              <a:gd name="T88" fmla="*/ 202 w 202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0" y="0"/>
                </a:moveTo>
                <a:lnTo>
                  <a:pt x="0" y="6"/>
                </a:lnTo>
                <a:lnTo>
                  <a:pt x="0" y="14"/>
                </a:lnTo>
                <a:lnTo>
                  <a:pt x="2" y="21"/>
                </a:lnTo>
                <a:lnTo>
                  <a:pt x="3" y="28"/>
                </a:lnTo>
                <a:lnTo>
                  <a:pt x="4" y="36"/>
                </a:lnTo>
                <a:lnTo>
                  <a:pt x="5" y="42"/>
                </a:lnTo>
                <a:lnTo>
                  <a:pt x="6" y="49"/>
                </a:lnTo>
                <a:lnTo>
                  <a:pt x="8" y="56"/>
                </a:lnTo>
                <a:lnTo>
                  <a:pt x="11" y="63"/>
                </a:lnTo>
                <a:lnTo>
                  <a:pt x="13" y="69"/>
                </a:lnTo>
                <a:lnTo>
                  <a:pt x="15" y="76"/>
                </a:lnTo>
                <a:lnTo>
                  <a:pt x="18" y="83"/>
                </a:lnTo>
                <a:lnTo>
                  <a:pt x="22" y="90"/>
                </a:lnTo>
                <a:lnTo>
                  <a:pt x="25" y="95"/>
                </a:lnTo>
                <a:lnTo>
                  <a:pt x="29" y="102"/>
                </a:lnTo>
                <a:lnTo>
                  <a:pt x="32" y="108"/>
                </a:lnTo>
                <a:lnTo>
                  <a:pt x="36" y="114"/>
                </a:lnTo>
                <a:lnTo>
                  <a:pt x="40" y="120"/>
                </a:lnTo>
                <a:lnTo>
                  <a:pt x="44" y="126"/>
                </a:lnTo>
                <a:lnTo>
                  <a:pt x="49" y="131"/>
                </a:lnTo>
                <a:lnTo>
                  <a:pt x="54" y="137"/>
                </a:lnTo>
                <a:lnTo>
                  <a:pt x="59" y="141"/>
                </a:lnTo>
                <a:lnTo>
                  <a:pt x="65" y="147"/>
                </a:lnTo>
                <a:lnTo>
                  <a:pt x="69" y="152"/>
                </a:lnTo>
                <a:lnTo>
                  <a:pt x="75" y="156"/>
                </a:lnTo>
                <a:lnTo>
                  <a:pt x="80" y="160"/>
                </a:lnTo>
                <a:lnTo>
                  <a:pt x="87" y="165"/>
                </a:lnTo>
                <a:lnTo>
                  <a:pt x="93" y="168"/>
                </a:lnTo>
                <a:lnTo>
                  <a:pt x="98" y="173"/>
                </a:lnTo>
                <a:lnTo>
                  <a:pt x="105" y="176"/>
                </a:lnTo>
                <a:lnTo>
                  <a:pt x="112" y="180"/>
                </a:lnTo>
                <a:lnTo>
                  <a:pt x="117" y="182"/>
                </a:lnTo>
                <a:lnTo>
                  <a:pt x="124" y="185"/>
                </a:lnTo>
                <a:lnTo>
                  <a:pt x="131" y="187"/>
                </a:lnTo>
                <a:lnTo>
                  <a:pt x="138" y="190"/>
                </a:lnTo>
                <a:lnTo>
                  <a:pt x="144" y="192"/>
                </a:lnTo>
                <a:lnTo>
                  <a:pt x="151" y="194"/>
                </a:lnTo>
                <a:lnTo>
                  <a:pt x="159" y="195"/>
                </a:lnTo>
                <a:lnTo>
                  <a:pt x="166" y="198"/>
                </a:lnTo>
                <a:lnTo>
                  <a:pt x="173" y="199"/>
                </a:lnTo>
                <a:lnTo>
                  <a:pt x="179" y="200"/>
                </a:lnTo>
                <a:lnTo>
                  <a:pt x="187" y="200"/>
                </a:lnTo>
                <a:lnTo>
                  <a:pt x="194" y="200"/>
                </a:lnTo>
                <a:lnTo>
                  <a:pt x="202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1" name="Freeform 41"/>
          <p:cNvSpPr>
            <a:spLocks/>
          </p:cNvSpPr>
          <p:nvPr/>
        </p:nvSpPr>
        <p:spPr bwMode="auto">
          <a:xfrm>
            <a:off x="4457700" y="3633788"/>
            <a:ext cx="79375" cy="80962"/>
          </a:xfrm>
          <a:custGeom>
            <a:avLst/>
            <a:gdLst>
              <a:gd name="T0" fmla="*/ 0 w 201"/>
              <a:gd name="T1" fmla="*/ 201 h 201"/>
              <a:gd name="T2" fmla="*/ 7 w 201"/>
              <a:gd name="T3" fmla="*/ 200 h 201"/>
              <a:gd name="T4" fmla="*/ 14 w 201"/>
              <a:gd name="T5" fmla="*/ 200 h 201"/>
              <a:gd name="T6" fmla="*/ 21 w 201"/>
              <a:gd name="T7" fmla="*/ 200 h 201"/>
              <a:gd name="T8" fmla="*/ 29 w 201"/>
              <a:gd name="T9" fmla="*/ 199 h 201"/>
              <a:gd name="T10" fmla="*/ 36 w 201"/>
              <a:gd name="T11" fmla="*/ 198 h 201"/>
              <a:gd name="T12" fmla="*/ 42 w 201"/>
              <a:gd name="T13" fmla="*/ 195 h 201"/>
              <a:gd name="T14" fmla="*/ 49 w 201"/>
              <a:gd name="T15" fmla="*/ 194 h 201"/>
              <a:gd name="T16" fmla="*/ 57 w 201"/>
              <a:gd name="T17" fmla="*/ 192 h 201"/>
              <a:gd name="T18" fmla="*/ 64 w 201"/>
              <a:gd name="T19" fmla="*/ 190 h 201"/>
              <a:gd name="T20" fmla="*/ 70 w 201"/>
              <a:gd name="T21" fmla="*/ 187 h 201"/>
              <a:gd name="T22" fmla="*/ 77 w 201"/>
              <a:gd name="T23" fmla="*/ 185 h 201"/>
              <a:gd name="T24" fmla="*/ 83 w 201"/>
              <a:gd name="T25" fmla="*/ 182 h 201"/>
              <a:gd name="T26" fmla="*/ 90 w 201"/>
              <a:gd name="T27" fmla="*/ 180 h 201"/>
              <a:gd name="T28" fmla="*/ 96 w 201"/>
              <a:gd name="T29" fmla="*/ 176 h 201"/>
              <a:gd name="T30" fmla="*/ 102 w 201"/>
              <a:gd name="T31" fmla="*/ 173 h 201"/>
              <a:gd name="T32" fmla="*/ 109 w 201"/>
              <a:gd name="T33" fmla="*/ 168 h 201"/>
              <a:gd name="T34" fmla="*/ 114 w 201"/>
              <a:gd name="T35" fmla="*/ 165 h 201"/>
              <a:gd name="T36" fmla="*/ 120 w 201"/>
              <a:gd name="T37" fmla="*/ 160 h 201"/>
              <a:gd name="T38" fmla="*/ 126 w 201"/>
              <a:gd name="T39" fmla="*/ 156 h 201"/>
              <a:gd name="T40" fmla="*/ 131 w 201"/>
              <a:gd name="T41" fmla="*/ 152 h 201"/>
              <a:gd name="T42" fmla="*/ 137 w 201"/>
              <a:gd name="T43" fmla="*/ 147 h 201"/>
              <a:gd name="T44" fmla="*/ 142 w 201"/>
              <a:gd name="T45" fmla="*/ 141 h 201"/>
              <a:gd name="T46" fmla="*/ 147 w 201"/>
              <a:gd name="T47" fmla="*/ 137 h 201"/>
              <a:gd name="T48" fmla="*/ 151 w 201"/>
              <a:gd name="T49" fmla="*/ 131 h 201"/>
              <a:gd name="T50" fmla="*/ 156 w 201"/>
              <a:gd name="T51" fmla="*/ 126 h 201"/>
              <a:gd name="T52" fmla="*/ 160 w 201"/>
              <a:gd name="T53" fmla="*/ 120 h 201"/>
              <a:gd name="T54" fmla="*/ 165 w 201"/>
              <a:gd name="T55" fmla="*/ 114 h 201"/>
              <a:gd name="T56" fmla="*/ 169 w 201"/>
              <a:gd name="T57" fmla="*/ 108 h 201"/>
              <a:gd name="T58" fmla="*/ 173 w 201"/>
              <a:gd name="T59" fmla="*/ 102 h 201"/>
              <a:gd name="T60" fmla="*/ 176 w 201"/>
              <a:gd name="T61" fmla="*/ 95 h 201"/>
              <a:gd name="T62" fmla="*/ 180 w 201"/>
              <a:gd name="T63" fmla="*/ 90 h 201"/>
              <a:gd name="T64" fmla="*/ 183 w 201"/>
              <a:gd name="T65" fmla="*/ 83 h 201"/>
              <a:gd name="T66" fmla="*/ 185 w 201"/>
              <a:gd name="T67" fmla="*/ 76 h 201"/>
              <a:gd name="T68" fmla="*/ 189 w 201"/>
              <a:gd name="T69" fmla="*/ 69 h 201"/>
              <a:gd name="T70" fmla="*/ 191 w 201"/>
              <a:gd name="T71" fmla="*/ 63 h 201"/>
              <a:gd name="T72" fmla="*/ 193 w 201"/>
              <a:gd name="T73" fmla="*/ 56 h 201"/>
              <a:gd name="T74" fmla="*/ 194 w 201"/>
              <a:gd name="T75" fmla="*/ 49 h 201"/>
              <a:gd name="T76" fmla="*/ 196 w 201"/>
              <a:gd name="T77" fmla="*/ 42 h 201"/>
              <a:gd name="T78" fmla="*/ 198 w 201"/>
              <a:gd name="T79" fmla="*/ 36 h 201"/>
              <a:gd name="T80" fmla="*/ 199 w 201"/>
              <a:gd name="T81" fmla="*/ 28 h 201"/>
              <a:gd name="T82" fmla="*/ 200 w 201"/>
              <a:gd name="T83" fmla="*/ 21 h 201"/>
              <a:gd name="T84" fmla="*/ 200 w 201"/>
              <a:gd name="T85" fmla="*/ 14 h 201"/>
              <a:gd name="T86" fmla="*/ 201 w 201"/>
              <a:gd name="T87" fmla="*/ 6 h 201"/>
              <a:gd name="T88" fmla="*/ 201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201"/>
                </a:moveTo>
                <a:lnTo>
                  <a:pt x="7" y="200"/>
                </a:lnTo>
                <a:lnTo>
                  <a:pt x="14" y="200"/>
                </a:lnTo>
                <a:lnTo>
                  <a:pt x="21" y="200"/>
                </a:lnTo>
                <a:lnTo>
                  <a:pt x="29" y="199"/>
                </a:lnTo>
                <a:lnTo>
                  <a:pt x="36" y="198"/>
                </a:lnTo>
                <a:lnTo>
                  <a:pt x="42" y="195"/>
                </a:lnTo>
                <a:lnTo>
                  <a:pt x="49" y="194"/>
                </a:lnTo>
                <a:lnTo>
                  <a:pt x="57" y="192"/>
                </a:lnTo>
                <a:lnTo>
                  <a:pt x="64" y="190"/>
                </a:lnTo>
                <a:lnTo>
                  <a:pt x="70" y="187"/>
                </a:lnTo>
                <a:lnTo>
                  <a:pt x="77" y="185"/>
                </a:lnTo>
                <a:lnTo>
                  <a:pt x="83" y="182"/>
                </a:lnTo>
                <a:lnTo>
                  <a:pt x="90" y="180"/>
                </a:lnTo>
                <a:lnTo>
                  <a:pt x="96" y="176"/>
                </a:lnTo>
                <a:lnTo>
                  <a:pt x="102" y="173"/>
                </a:lnTo>
                <a:lnTo>
                  <a:pt x="109" y="168"/>
                </a:lnTo>
                <a:lnTo>
                  <a:pt x="114" y="165"/>
                </a:lnTo>
                <a:lnTo>
                  <a:pt x="120" y="160"/>
                </a:lnTo>
                <a:lnTo>
                  <a:pt x="126" y="156"/>
                </a:lnTo>
                <a:lnTo>
                  <a:pt x="131" y="152"/>
                </a:lnTo>
                <a:lnTo>
                  <a:pt x="137" y="147"/>
                </a:lnTo>
                <a:lnTo>
                  <a:pt x="142" y="141"/>
                </a:lnTo>
                <a:lnTo>
                  <a:pt x="147" y="137"/>
                </a:lnTo>
                <a:lnTo>
                  <a:pt x="151" y="131"/>
                </a:lnTo>
                <a:lnTo>
                  <a:pt x="156" y="126"/>
                </a:lnTo>
                <a:lnTo>
                  <a:pt x="160" y="120"/>
                </a:lnTo>
                <a:lnTo>
                  <a:pt x="165" y="114"/>
                </a:lnTo>
                <a:lnTo>
                  <a:pt x="169" y="108"/>
                </a:lnTo>
                <a:lnTo>
                  <a:pt x="173" y="102"/>
                </a:lnTo>
                <a:lnTo>
                  <a:pt x="176" y="95"/>
                </a:lnTo>
                <a:lnTo>
                  <a:pt x="180" y="90"/>
                </a:lnTo>
                <a:lnTo>
                  <a:pt x="183" y="83"/>
                </a:lnTo>
                <a:lnTo>
                  <a:pt x="185" y="76"/>
                </a:lnTo>
                <a:lnTo>
                  <a:pt x="189" y="69"/>
                </a:lnTo>
                <a:lnTo>
                  <a:pt x="191" y="63"/>
                </a:lnTo>
                <a:lnTo>
                  <a:pt x="193" y="56"/>
                </a:lnTo>
                <a:lnTo>
                  <a:pt x="194" y="49"/>
                </a:lnTo>
                <a:lnTo>
                  <a:pt x="196" y="42"/>
                </a:lnTo>
                <a:lnTo>
                  <a:pt x="198" y="36"/>
                </a:lnTo>
                <a:lnTo>
                  <a:pt x="199" y="28"/>
                </a:lnTo>
                <a:lnTo>
                  <a:pt x="200" y="21"/>
                </a:lnTo>
                <a:lnTo>
                  <a:pt x="200" y="14"/>
                </a:lnTo>
                <a:lnTo>
                  <a:pt x="201" y="6"/>
                </a:lnTo>
                <a:lnTo>
                  <a:pt x="201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2" name="Freeform 42"/>
          <p:cNvSpPr>
            <a:spLocks/>
          </p:cNvSpPr>
          <p:nvPr/>
        </p:nvSpPr>
        <p:spPr bwMode="auto">
          <a:xfrm>
            <a:off x="4457700" y="2503488"/>
            <a:ext cx="79375" cy="80962"/>
          </a:xfrm>
          <a:custGeom>
            <a:avLst/>
            <a:gdLst>
              <a:gd name="T0" fmla="*/ 201 w 201"/>
              <a:gd name="T1" fmla="*/ 201 h 201"/>
              <a:gd name="T2" fmla="*/ 201 w 201"/>
              <a:gd name="T3" fmla="*/ 194 h 201"/>
              <a:gd name="T4" fmla="*/ 200 w 201"/>
              <a:gd name="T5" fmla="*/ 187 h 201"/>
              <a:gd name="T6" fmla="*/ 200 w 201"/>
              <a:gd name="T7" fmla="*/ 180 h 201"/>
              <a:gd name="T8" fmla="*/ 199 w 201"/>
              <a:gd name="T9" fmla="*/ 173 h 201"/>
              <a:gd name="T10" fmla="*/ 198 w 201"/>
              <a:gd name="T11" fmla="*/ 165 h 201"/>
              <a:gd name="T12" fmla="*/ 196 w 201"/>
              <a:gd name="T13" fmla="*/ 159 h 201"/>
              <a:gd name="T14" fmla="*/ 194 w 201"/>
              <a:gd name="T15" fmla="*/ 152 h 201"/>
              <a:gd name="T16" fmla="*/ 193 w 201"/>
              <a:gd name="T17" fmla="*/ 145 h 201"/>
              <a:gd name="T18" fmla="*/ 191 w 201"/>
              <a:gd name="T19" fmla="*/ 138 h 201"/>
              <a:gd name="T20" fmla="*/ 189 w 201"/>
              <a:gd name="T21" fmla="*/ 132 h 201"/>
              <a:gd name="T22" fmla="*/ 185 w 201"/>
              <a:gd name="T23" fmla="*/ 125 h 201"/>
              <a:gd name="T24" fmla="*/ 183 w 201"/>
              <a:gd name="T25" fmla="*/ 118 h 201"/>
              <a:gd name="T26" fmla="*/ 180 w 201"/>
              <a:gd name="T27" fmla="*/ 111 h 201"/>
              <a:gd name="T28" fmla="*/ 176 w 201"/>
              <a:gd name="T29" fmla="*/ 106 h 201"/>
              <a:gd name="T30" fmla="*/ 173 w 201"/>
              <a:gd name="T31" fmla="*/ 99 h 201"/>
              <a:gd name="T32" fmla="*/ 169 w 201"/>
              <a:gd name="T33" fmla="*/ 93 h 201"/>
              <a:gd name="T34" fmla="*/ 165 w 201"/>
              <a:gd name="T35" fmla="*/ 87 h 201"/>
              <a:gd name="T36" fmla="*/ 160 w 201"/>
              <a:gd name="T37" fmla="*/ 81 h 201"/>
              <a:gd name="T38" fmla="*/ 156 w 201"/>
              <a:gd name="T39" fmla="*/ 75 h 201"/>
              <a:gd name="T40" fmla="*/ 151 w 201"/>
              <a:gd name="T41" fmla="*/ 70 h 201"/>
              <a:gd name="T42" fmla="*/ 147 w 201"/>
              <a:gd name="T43" fmla="*/ 64 h 201"/>
              <a:gd name="T44" fmla="*/ 142 w 201"/>
              <a:gd name="T45" fmla="*/ 60 h 201"/>
              <a:gd name="T46" fmla="*/ 137 w 201"/>
              <a:gd name="T47" fmla="*/ 54 h 201"/>
              <a:gd name="T48" fmla="*/ 131 w 201"/>
              <a:gd name="T49" fmla="*/ 49 h 201"/>
              <a:gd name="T50" fmla="*/ 126 w 201"/>
              <a:gd name="T51" fmla="*/ 45 h 201"/>
              <a:gd name="T52" fmla="*/ 120 w 201"/>
              <a:gd name="T53" fmla="*/ 40 h 201"/>
              <a:gd name="T54" fmla="*/ 114 w 201"/>
              <a:gd name="T55" fmla="*/ 36 h 201"/>
              <a:gd name="T56" fmla="*/ 109 w 201"/>
              <a:gd name="T57" fmla="*/ 33 h 201"/>
              <a:gd name="T58" fmla="*/ 102 w 201"/>
              <a:gd name="T59" fmla="*/ 28 h 201"/>
              <a:gd name="T60" fmla="*/ 96 w 201"/>
              <a:gd name="T61" fmla="*/ 25 h 201"/>
              <a:gd name="T62" fmla="*/ 90 w 201"/>
              <a:gd name="T63" fmla="*/ 21 h 201"/>
              <a:gd name="T64" fmla="*/ 83 w 201"/>
              <a:gd name="T65" fmla="*/ 19 h 201"/>
              <a:gd name="T66" fmla="*/ 77 w 201"/>
              <a:gd name="T67" fmla="*/ 16 h 201"/>
              <a:gd name="T68" fmla="*/ 70 w 201"/>
              <a:gd name="T69" fmla="*/ 13 h 201"/>
              <a:gd name="T70" fmla="*/ 64 w 201"/>
              <a:gd name="T71" fmla="*/ 11 h 201"/>
              <a:gd name="T72" fmla="*/ 57 w 201"/>
              <a:gd name="T73" fmla="*/ 9 h 201"/>
              <a:gd name="T74" fmla="*/ 49 w 201"/>
              <a:gd name="T75" fmla="*/ 7 h 201"/>
              <a:gd name="T76" fmla="*/ 42 w 201"/>
              <a:gd name="T77" fmla="*/ 6 h 201"/>
              <a:gd name="T78" fmla="*/ 36 w 201"/>
              <a:gd name="T79" fmla="*/ 3 h 201"/>
              <a:gd name="T80" fmla="*/ 29 w 201"/>
              <a:gd name="T81" fmla="*/ 2 h 201"/>
              <a:gd name="T82" fmla="*/ 21 w 201"/>
              <a:gd name="T83" fmla="*/ 1 h 201"/>
              <a:gd name="T84" fmla="*/ 14 w 201"/>
              <a:gd name="T85" fmla="*/ 1 h 201"/>
              <a:gd name="T86" fmla="*/ 7 w 201"/>
              <a:gd name="T87" fmla="*/ 1 h 201"/>
              <a:gd name="T88" fmla="*/ 0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201"/>
                </a:moveTo>
                <a:lnTo>
                  <a:pt x="201" y="194"/>
                </a:lnTo>
                <a:lnTo>
                  <a:pt x="200" y="187"/>
                </a:lnTo>
                <a:lnTo>
                  <a:pt x="200" y="180"/>
                </a:lnTo>
                <a:lnTo>
                  <a:pt x="199" y="173"/>
                </a:lnTo>
                <a:lnTo>
                  <a:pt x="198" y="165"/>
                </a:lnTo>
                <a:lnTo>
                  <a:pt x="196" y="159"/>
                </a:lnTo>
                <a:lnTo>
                  <a:pt x="194" y="152"/>
                </a:lnTo>
                <a:lnTo>
                  <a:pt x="193" y="145"/>
                </a:lnTo>
                <a:lnTo>
                  <a:pt x="191" y="138"/>
                </a:lnTo>
                <a:lnTo>
                  <a:pt x="189" y="132"/>
                </a:lnTo>
                <a:lnTo>
                  <a:pt x="185" y="125"/>
                </a:lnTo>
                <a:lnTo>
                  <a:pt x="183" y="118"/>
                </a:lnTo>
                <a:lnTo>
                  <a:pt x="180" y="111"/>
                </a:lnTo>
                <a:lnTo>
                  <a:pt x="176" y="106"/>
                </a:lnTo>
                <a:lnTo>
                  <a:pt x="173" y="99"/>
                </a:lnTo>
                <a:lnTo>
                  <a:pt x="169" y="93"/>
                </a:lnTo>
                <a:lnTo>
                  <a:pt x="165" y="87"/>
                </a:lnTo>
                <a:lnTo>
                  <a:pt x="160" y="81"/>
                </a:lnTo>
                <a:lnTo>
                  <a:pt x="156" y="75"/>
                </a:lnTo>
                <a:lnTo>
                  <a:pt x="151" y="70"/>
                </a:lnTo>
                <a:lnTo>
                  <a:pt x="147" y="64"/>
                </a:lnTo>
                <a:lnTo>
                  <a:pt x="142" y="60"/>
                </a:lnTo>
                <a:lnTo>
                  <a:pt x="137" y="54"/>
                </a:lnTo>
                <a:lnTo>
                  <a:pt x="131" y="49"/>
                </a:lnTo>
                <a:lnTo>
                  <a:pt x="126" y="45"/>
                </a:lnTo>
                <a:lnTo>
                  <a:pt x="120" y="40"/>
                </a:lnTo>
                <a:lnTo>
                  <a:pt x="114" y="36"/>
                </a:lnTo>
                <a:lnTo>
                  <a:pt x="109" y="33"/>
                </a:lnTo>
                <a:lnTo>
                  <a:pt x="102" y="28"/>
                </a:lnTo>
                <a:lnTo>
                  <a:pt x="96" y="25"/>
                </a:lnTo>
                <a:lnTo>
                  <a:pt x="90" y="21"/>
                </a:lnTo>
                <a:lnTo>
                  <a:pt x="83" y="19"/>
                </a:lnTo>
                <a:lnTo>
                  <a:pt x="77" y="16"/>
                </a:lnTo>
                <a:lnTo>
                  <a:pt x="70" y="13"/>
                </a:lnTo>
                <a:lnTo>
                  <a:pt x="64" y="11"/>
                </a:lnTo>
                <a:lnTo>
                  <a:pt x="57" y="9"/>
                </a:lnTo>
                <a:lnTo>
                  <a:pt x="49" y="7"/>
                </a:lnTo>
                <a:lnTo>
                  <a:pt x="42" y="6"/>
                </a:lnTo>
                <a:lnTo>
                  <a:pt x="36" y="3"/>
                </a:lnTo>
                <a:lnTo>
                  <a:pt x="29" y="2"/>
                </a:lnTo>
                <a:lnTo>
                  <a:pt x="21" y="1"/>
                </a:lnTo>
                <a:lnTo>
                  <a:pt x="14" y="1"/>
                </a:lnTo>
                <a:lnTo>
                  <a:pt x="7" y="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3" name="Freeform 43"/>
          <p:cNvSpPr>
            <a:spLocks/>
          </p:cNvSpPr>
          <p:nvPr/>
        </p:nvSpPr>
        <p:spPr bwMode="auto">
          <a:xfrm>
            <a:off x="3687763" y="2503488"/>
            <a:ext cx="79375" cy="80962"/>
          </a:xfrm>
          <a:custGeom>
            <a:avLst/>
            <a:gdLst>
              <a:gd name="T0" fmla="*/ 202 w 202"/>
              <a:gd name="T1" fmla="*/ 0 h 201"/>
              <a:gd name="T2" fmla="*/ 194 w 202"/>
              <a:gd name="T3" fmla="*/ 1 h 201"/>
              <a:gd name="T4" fmla="*/ 187 w 202"/>
              <a:gd name="T5" fmla="*/ 1 h 201"/>
              <a:gd name="T6" fmla="*/ 179 w 202"/>
              <a:gd name="T7" fmla="*/ 1 h 201"/>
              <a:gd name="T8" fmla="*/ 173 w 202"/>
              <a:gd name="T9" fmla="*/ 2 h 201"/>
              <a:gd name="T10" fmla="*/ 166 w 202"/>
              <a:gd name="T11" fmla="*/ 3 h 201"/>
              <a:gd name="T12" fmla="*/ 159 w 202"/>
              <a:gd name="T13" fmla="*/ 6 h 201"/>
              <a:gd name="T14" fmla="*/ 151 w 202"/>
              <a:gd name="T15" fmla="*/ 7 h 201"/>
              <a:gd name="T16" fmla="*/ 144 w 202"/>
              <a:gd name="T17" fmla="*/ 9 h 201"/>
              <a:gd name="T18" fmla="*/ 138 w 202"/>
              <a:gd name="T19" fmla="*/ 11 h 201"/>
              <a:gd name="T20" fmla="*/ 131 w 202"/>
              <a:gd name="T21" fmla="*/ 13 h 201"/>
              <a:gd name="T22" fmla="*/ 124 w 202"/>
              <a:gd name="T23" fmla="*/ 16 h 201"/>
              <a:gd name="T24" fmla="*/ 117 w 202"/>
              <a:gd name="T25" fmla="*/ 19 h 201"/>
              <a:gd name="T26" fmla="*/ 112 w 202"/>
              <a:gd name="T27" fmla="*/ 21 h 201"/>
              <a:gd name="T28" fmla="*/ 105 w 202"/>
              <a:gd name="T29" fmla="*/ 25 h 201"/>
              <a:gd name="T30" fmla="*/ 98 w 202"/>
              <a:gd name="T31" fmla="*/ 28 h 201"/>
              <a:gd name="T32" fmla="*/ 93 w 202"/>
              <a:gd name="T33" fmla="*/ 33 h 201"/>
              <a:gd name="T34" fmla="*/ 87 w 202"/>
              <a:gd name="T35" fmla="*/ 36 h 201"/>
              <a:gd name="T36" fmla="*/ 80 w 202"/>
              <a:gd name="T37" fmla="*/ 40 h 201"/>
              <a:gd name="T38" fmla="*/ 75 w 202"/>
              <a:gd name="T39" fmla="*/ 45 h 201"/>
              <a:gd name="T40" fmla="*/ 69 w 202"/>
              <a:gd name="T41" fmla="*/ 49 h 201"/>
              <a:gd name="T42" fmla="*/ 65 w 202"/>
              <a:gd name="T43" fmla="*/ 54 h 201"/>
              <a:gd name="T44" fmla="*/ 59 w 202"/>
              <a:gd name="T45" fmla="*/ 60 h 201"/>
              <a:gd name="T46" fmla="*/ 54 w 202"/>
              <a:gd name="T47" fmla="*/ 64 h 201"/>
              <a:gd name="T48" fmla="*/ 49 w 202"/>
              <a:gd name="T49" fmla="*/ 70 h 201"/>
              <a:gd name="T50" fmla="*/ 44 w 202"/>
              <a:gd name="T51" fmla="*/ 75 h 201"/>
              <a:gd name="T52" fmla="*/ 40 w 202"/>
              <a:gd name="T53" fmla="*/ 81 h 201"/>
              <a:gd name="T54" fmla="*/ 36 w 202"/>
              <a:gd name="T55" fmla="*/ 87 h 201"/>
              <a:gd name="T56" fmla="*/ 32 w 202"/>
              <a:gd name="T57" fmla="*/ 93 h 201"/>
              <a:gd name="T58" fmla="*/ 29 w 202"/>
              <a:gd name="T59" fmla="*/ 99 h 201"/>
              <a:gd name="T60" fmla="*/ 25 w 202"/>
              <a:gd name="T61" fmla="*/ 106 h 201"/>
              <a:gd name="T62" fmla="*/ 22 w 202"/>
              <a:gd name="T63" fmla="*/ 111 h 201"/>
              <a:gd name="T64" fmla="*/ 18 w 202"/>
              <a:gd name="T65" fmla="*/ 118 h 201"/>
              <a:gd name="T66" fmla="*/ 15 w 202"/>
              <a:gd name="T67" fmla="*/ 125 h 201"/>
              <a:gd name="T68" fmla="*/ 13 w 202"/>
              <a:gd name="T69" fmla="*/ 132 h 201"/>
              <a:gd name="T70" fmla="*/ 11 w 202"/>
              <a:gd name="T71" fmla="*/ 138 h 201"/>
              <a:gd name="T72" fmla="*/ 8 w 202"/>
              <a:gd name="T73" fmla="*/ 145 h 201"/>
              <a:gd name="T74" fmla="*/ 6 w 202"/>
              <a:gd name="T75" fmla="*/ 152 h 201"/>
              <a:gd name="T76" fmla="*/ 5 w 202"/>
              <a:gd name="T77" fmla="*/ 159 h 201"/>
              <a:gd name="T78" fmla="*/ 4 w 202"/>
              <a:gd name="T79" fmla="*/ 165 h 201"/>
              <a:gd name="T80" fmla="*/ 3 w 202"/>
              <a:gd name="T81" fmla="*/ 173 h 201"/>
              <a:gd name="T82" fmla="*/ 2 w 202"/>
              <a:gd name="T83" fmla="*/ 180 h 201"/>
              <a:gd name="T84" fmla="*/ 0 w 202"/>
              <a:gd name="T85" fmla="*/ 187 h 201"/>
              <a:gd name="T86" fmla="*/ 0 w 202"/>
              <a:gd name="T87" fmla="*/ 194 h 201"/>
              <a:gd name="T88" fmla="*/ 0 w 202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202" y="0"/>
                </a:moveTo>
                <a:lnTo>
                  <a:pt x="194" y="1"/>
                </a:lnTo>
                <a:lnTo>
                  <a:pt x="187" y="1"/>
                </a:lnTo>
                <a:lnTo>
                  <a:pt x="179" y="1"/>
                </a:lnTo>
                <a:lnTo>
                  <a:pt x="173" y="2"/>
                </a:lnTo>
                <a:lnTo>
                  <a:pt x="166" y="3"/>
                </a:lnTo>
                <a:lnTo>
                  <a:pt x="159" y="6"/>
                </a:lnTo>
                <a:lnTo>
                  <a:pt x="151" y="7"/>
                </a:lnTo>
                <a:lnTo>
                  <a:pt x="144" y="9"/>
                </a:lnTo>
                <a:lnTo>
                  <a:pt x="138" y="11"/>
                </a:lnTo>
                <a:lnTo>
                  <a:pt x="131" y="13"/>
                </a:lnTo>
                <a:lnTo>
                  <a:pt x="124" y="16"/>
                </a:lnTo>
                <a:lnTo>
                  <a:pt x="117" y="19"/>
                </a:lnTo>
                <a:lnTo>
                  <a:pt x="112" y="21"/>
                </a:lnTo>
                <a:lnTo>
                  <a:pt x="105" y="25"/>
                </a:lnTo>
                <a:lnTo>
                  <a:pt x="98" y="28"/>
                </a:lnTo>
                <a:lnTo>
                  <a:pt x="93" y="33"/>
                </a:lnTo>
                <a:lnTo>
                  <a:pt x="87" y="36"/>
                </a:lnTo>
                <a:lnTo>
                  <a:pt x="80" y="40"/>
                </a:lnTo>
                <a:lnTo>
                  <a:pt x="75" y="45"/>
                </a:lnTo>
                <a:lnTo>
                  <a:pt x="69" y="49"/>
                </a:lnTo>
                <a:lnTo>
                  <a:pt x="65" y="54"/>
                </a:lnTo>
                <a:lnTo>
                  <a:pt x="59" y="60"/>
                </a:lnTo>
                <a:lnTo>
                  <a:pt x="54" y="64"/>
                </a:lnTo>
                <a:lnTo>
                  <a:pt x="49" y="70"/>
                </a:lnTo>
                <a:lnTo>
                  <a:pt x="44" y="75"/>
                </a:lnTo>
                <a:lnTo>
                  <a:pt x="40" y="81"/>
                </a:lnTo>
                <a:lnTo>
                  <a:pt x="36" y="87"/>
                </a:lnTo>
                <a:lnTo>
                  <a:pt x="32" y="93"/>
                </a:lnTo>
                <a:lnTo>
                  <a:pt x="29" y="99"/>
                </a:lnTo>
                <a:lnTo>
                  <a:pt x="25" y="106"/>
                </a:lnTo>
                <a:lnTo>
                  <a:pt x="22" y="111"/>
                </a:lnTo>
                <a:lnTo>
                  <a:pt x="18" y="118"/>
                </a:lnTo>
                <a:lnTo>
                  <a:pt x="15" y="125"/>
                </a:lnTo>
                <a:lnTo>
                  <a:pt x="13" y="132"/>
                </a:lnTo>
                <a:lnTo>
                  <a:pt x="11" y="138"/>
                </a:lnTo>
                <a:lnTo>
                  <a:pt x="8" y="145"/>
                </a:lnTo>
                <a:lnTo>
                  <a:pt x="6" y="152"/>
                </a:lnTo>
                <a:lnTo>
                  <a:pt x="5" y="159"/>
                </a:lnTo>
                <a:lnTo>
                  <a:pt x="4" y="165"/>
                </a:lnTo>
                <a:lnTo>
                  <a:pt x="3" y="173"/>
                </a:lnTo>
                <a:lnTo>
                  <a:pt x="2" y="180"/>
                </a:lnTo>
                <a:lnTo>
                  <a:pt x="0" y="187"/>
                </a:lnTo>
                <a:lnTo>
                  <a:pt x="0" y="194"/>
                </a:lnTo>
                <a:lnTo>
                  <a:pt x="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4" name="Line 44"/>
          <p:cNvSpPr>
            <a:spLocks noChangeShapeType="1"/>
          </p:cNvSpPr>
          <p:nvPr/>
        </p:nvSpPr>
        <p:spPr bwMode="auto">
          <a:xfrm>
            <a:off x="2782888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5" name="Line 45"/>
          <p:cNvSpPr>
            <a:spLocks noChangeShapeType="1"/>
          </p:cNvSpPr>
          <p:nvPr/>
        </p:nvSpPr>
        <p:spPr bwMode="auto">
          <a:xfrm>
            <a:off x="2862263" y="3714750"/>
            <a:ext cx="690562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6" name="Line 46"/>
          <p:cNvSpPr>
            <a:spLocks noChangeShapeType="1"/>
          </p:cNvSpPr>
          <p:nvPr/>
        </p:nvSpPr>
        <p:spPr bwMode="auto">
          <a:xfrm flipV="1">
            <a:off x="3632200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7" name="Line 47"/>
          <p:cNvSpPr>
            <a:spLocks noChangeShapeType="1"/>
          </p:cNvSpPr>
          <p:nvPr/>
        </p:nvSpPr>
        <p:spPr bwMode="auto">
          <a:xfrm flipH="1">
            <a:off x="2862263" y="2503488"/>
            <a:ext cx="690562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8" name="Freeform 48"/>
          <p:cNvSpPr>
            <a:spLocks/>
          </p:cNvSpPr>
          <p:nvPr/>
        </p:nvSpPr>
        <p:spPr bwMode="auto">
          <a:xfrm>
            <a:off x="2782888" y="3633788"/>
            <a:ext cx="79375" cy="80962"/>
          </a:xfrm>
          <a:custGeom>
            <a:avLst/>
            <a:gdLst>
              <a:gd name="T0" fmla="*/ 0 w 201"/>
              <a:gd name="T1" fmla="*/ 0 h 201"/>
              <a:gd name="T2" fmla="*/ 0 w 201"/>
              <a:gd name="T3" fmla="*/ 6 h 201"/>
              <a:gd name="T4" fmla="*/ 0 w 201"/>
              <a:gd name="T5" fmla="*/ 14 h 201"/>
              <a:gd name="T6" fmla="*/ 1 w 201"/>
              <a:gd name="T7" fmla="*/ 21 h 201"/>
              <a:gd name="T8" fmla="*/ 2 w 201"/>
              <a:gd name="T9" fmla="*/ 28 h 201"/>
              <a:gd name="T10" fmla="*/ 3 w 201"/>
              <a:gd name="T11" fmla="*/ 36 h 201"/>
              <a:gd name="T12" fmla="*/ 4 w 201"/>
              <a:gd name="T13" fmla="*/ 42 h 201"/>
              <a:gd name="T14" fmla="*/ 7 w 201"/>
              <a:gd name="T15" fmla="*/ 49 h 201"/>
              <a:gd name="T16" fmla="*/ 8 w 201"/>
              <a:gd name="T17" fmla="*/ 56 h 201"/>
              <a:gd name="T18" fmla="*/ 10 w 201"/>
              <a:gd name="T19" fmla="*/ 63 h 201"/>
              <a:gd name="T20" fmla="*/ 12 w 201"/>
              <a:gd name="T21" fmla="*/ 69 h 201"/>
              <a:gd name="T22" fmla="*/ 16 w 201"/>
              <a:gd name="T23" fmla="*/ 76 h 201"/>
              <a:gd name="T24" fmla="*/ 18 w 201"/>
              <a:gd name="T25" fmla="*/ 83 h 201"/>
              <a:gd name="T26" fmla="*/ 21 w 201"/>
              <a:gd name="T27" fmla="*/ 90 h 201"/>
              <a:gd name="T28" fmla="*/ 25 w 201"/>
              <a:gd name="T29" fmla="*/ 95 h 201"/>
              <a:gd name="T30" fmla="*/ 28 w 201"/>
              <a:gd name="T31" fmla="*/ 102 h 201"/>
              <a:gd name="T32" fmla="*/ 31 w 201"/>
              <a:gd name="T33" fmla="*/ 108 h 201"/>
              <a:gd name="T34" fmla="*/ 36 w 201"/>
              <a:gd name="T35" fmla="*/ 114 h 201"/>
              <a:gd name="T36" fmla="*/ 40 w 201"/>
              <a:gd name="T37" fmla="*/ 120 h 201"/>
              <a:gd name="T38" fmla="*/ 45 w 201"/>
              <a:gd name="T39" fmla="*/ 126 h 201"/>
              <a:gd name="T40" fmla="*/ 49 w 201"/>
              <a:gd name="T41" fmla="*/ 131 h 201"/>
              <a:gd name="T42" fmla="*/ 54 w 201"/>
              <a:gd name="T43" fmla="*/ 137 h 201"/>
              <a:gd name="T44" fmla="*/ 58 w 201"/>
              <a:gd name="T45" fmla="*/ 141 h 201"/>
              <a:gd name="T46" fmla="*/ 64 w 201"/>
              <a:gd name="T47" fmla="*/ 147 h 201"/>
              <a:gd name="T48" fmla="*/ 70 w 201"/>
              <a:gd name="T49" fmla="*/ 152 h 201"/>
              <a:gd name="T50" fmla="*/ 75 w 201"/>
              <a:gd name="T51" fmla="*/ 156 h 201"/>
              <a:gd name="T52" fmla="*/ 81 w 201"/>
              <a:gd name="T53" fmla="*/ 160 h 201"/>
              <a:gd name="T54" fmla="*/ 87 w 201"/>
              <a:gd name="T55" fmla="*/ 165 h 201"/>
              <a:gd name="T56" fmla="*/ 92 w 201"/>
              <a:gd name="T57" fmla="*/ 168 h 201"/>
              <a:gd name="T58" fmla="*/ 99 w 201"/>
              <a:gd name="T59" fmla="*/ 173 h 201"/>
              <a:gd name="T60" fmla="*/ 105 w 201"/>
              <a:gd name="T61" fmla="*/ 176 h 201"/>
              <a:gd name="T62" fmla="*/ 111 w 201"/>
              <a:gd name="T63" fmla="*/ 180 h 201"/>
              <a:gd name="T64" fmla="*/ 118 w 201"/>
              <a:gd name="T65" fmla="*/ 182 h 201"/>
              <a:gd name="T66" fmla="*/ 124 w 201"/>
              <a:gd name="T67" fmla="*/ 185 h 201"/>
              <a:gd name="T68" fmla="*/ 130 w 201"/>
              <a:gd name="T69" fmla="*/ 187 h 201"/>
              <a:gd name="T70" fmla="*/ 137 w 201"/>
              <a:gd name="T71" fmla="*/ 190 h 201"/>
              <a:gd name="T72" fmla="*/ 144 w 201"/>
              <a:gd name="T73" fmla="*/ 192 h 201"/>
              <a:gd name="T74" fmla="*/ 152 w 201"/>
              <a:gd name="T75" fmla="*/ 194 h 201"/>
              <a:gd name="T76" fmla="*/ 159 w 201"/>
              <a:gd name="T77" fmla="*/ 195 h 201"/>
              <a:gd name="T78" fmla="*/ 165 w 201"/>
              <a:gd name="T79" fmla="*/ 198 h 201"/>
              <a:gd name="T80" fmla="*/ 172 w 201"/>
              <a:gd name="T81" fmla="*/ 199 h 201"/>
              <a:gd name="T82" fmla="*/ 180 w 201"/>
              <a:gd name="T83" fmla="*/ 200 h 201"/>
              <a:gd name="T84" fmla="*/ 187 w 201"/>
              <a:gd name="T85" fmla="*/ 200 h 201"/>
              <a:gd name="T86" fmla="*/ 193 w 201"/>
              <a:gd name="T87" fmla="*/ 200 h 201"/>
              <a:gd name="T88" fmla="*/ 201 w 201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0"/>
                </a:moveTo>
                <a:lnTo>
                  <a:pt x="0" y="6"/>
                </a:lnTo>
                <a:lnTo>
                  <a:pt x="0" y="14"/>
                </a:lnTo>
                <a:lnTo>
                  <a:pt x="1" y="21"/>
                </a:lnTo>
                <a:lnTo>
                  <a:pt x="2" y="28"/>
                </a:lnTo>
                <a:lnTo>
                  <a:pt x="3" y="36"/>
                </a:lnTo>
                <a:lnTo>
                  <a:pt x="4" y="42"/>
                </a:lnTo>
                <a:lnTo>
                  <a:pt x="7" y="49"/>
                </a:lnTo>
                <a:lnTo>
                  <a:pt x="8" y="56"/>
                </a:lnTo>
                <a:lnTo>
                  <a:pt x="10" y="63"/>
                </a:lnTo>
                <a:lnTo>
                  <a:pt x="12" y="69"/>
                </a:lnTo>
                <a:lnTo>
                  <a:pt x="16" y="76"/>
                </a:lnTo>
                <a:lnTo>
                  <a:pt x="18" y="83"/>
                </a:lnTo>
                <a:lnTo>
                  <a:pt x="21" y="90"/>
                </a:lnTo>
                <a:lnTo>
                  <a:pt x="25" y="95"/>
                </a:lnTo>
                <a:lnTo>
                  <a:pt x="28" y="102"/>
                </a:lnTo>
                <a:lnTo>
                  <a:pt x="31" y="108"/>
                </a:lnTo>
                <a:lnTo>
                  <a:pt x="36" y="114"/>
                </a:lnTo>
                <a:lnTo>
                  <a:pt x="40" y="120"/>
                </a:lnTo>
                <a:lnTo>
                  <a:pt x="45" y="126"/>
                </a:lnTo>
                <a:lnTo>
                  <a:pt x="49" y="131"/>
                </a:lnTo>
                <a:lnTo>
                  <a:pt x="54" y="137"/>
                </a:lnTo>
                <a:lnTo>
                  <a:pt x="58" y="141"/>
                </a:lnTo>
                <a:lnTo>
                  <a:pt x="64" y="147"/>
                </a:lnTo>
                <a:lnTo>
                  <a:pt x="70" y="152"/>
                </a:lnTo>
                <a:lnTo>
                  <a:pt x="75" y="156"/>
                </a:lnTo>
                <a:lnTo>
                  <a:pt x="81" y="160"/>
                </a:lnTo>
                <a:lnTo>
                  <a:pt x="87" y="165"/>
                </a:lnTo>
                <a:lnTo>
                  <a:pt x="92" y="168"/>
                </a:lnTo>
                <a:lnTo>
                  <a:pt x="99" y="173"/>
                </a:lnTo>
                <a:lnTo>
                  <a:pt x="105" y="176"/>
                </a:lnTo>
                <a:lnTo>
                  <a:pt x="111" y="180"/>
                </a:lnTo>
                <a:lnTo>
                  <a:pt x="118" y="182"/>
                </a:lnTo>
                <a:lnTo>
                  <a:pt x="124" y="185"/>
                </a:lnTo>
                <a:lnTo>
                  <a:pt x="130" y="187"/>
                </a:lnTo>
                <a:lnTo>
                  <a:pt x="137" y="190"/>
                </a:lnTo>
                <a:lnTo>
                  <a:pt x="144" y="192"/>
                </a:lnTo>
                <a:lnTo>
                  <a:pt x="152" y="194"/>
                </a:lnTo>
                <a:lnTo>
                  <a:pt x="159" y="195"/>
                </a:lnTo>
                <a:lnTo>
                  <a:pt x="165" y="198"/>
                </a:lnTo>
                <a:lnTo>
                  <a:pt x="172" y="199"/>
                </a:lnTo>
                <a:lnTo>
                  <a:pt x="180" y="200"/>
                </a:lnTo>
                <a:lnTo>
                  <a:pt x="187" y="200"/>
                </a:lnTo>
                <a:lnTo>
                  <a:pt x="193" y="200"/>
                </a:lnTo>
                <a:lnTo>
                  <a:pt x="201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9" name="Freeform 49"/>
          <p:cNvSpPr>
            <a:spLocks/>
          </p:cNvSpPr>
          <p:nvPr/>
        </p:nvSpPr>
        <p:spPr bwMode="auto">
          <a:xfrm>
            <a:off x="3552825" y="3633788"/>
            <a:ext cx="79375" cy="80962"/>
          </a:xfrm>
          <a:custGeom>
            <a:avLst/>
            <a:gdLst>
              <a:gd name="T0" fmla="*/ 0 w 201"/>
              <a:gd name="T1" fmla="*/ 201 h 201"/>
              <a:gd name="T2" fmla="*/ 8 w 201"/>
              <a:gd name="T3" fmla="*/ 200 h 201"/>
              <a:gd name="T4" fmla="*/ 15 w 201"/>
              <a:gd name="T5" fmla="*/ 200 h 201"/>
              <a:gd name="T6" fmla="*/ 21 w 201"/>
              <a:gd name="T7" fmla="*/ 200 h 201"/>
              <a:gd name="T8" fmla="*/ 29 w 201"/>
              <a:gd name="T9" fmla="*/ 199 h 201"/>
              <a:gd name="T10" fmla="*/ 36 w 201"/>
              <a:gd name="T11" fmla="*/ 198 h 201"/>
              <a:gd name="T12" fmla="*/ 43 w 201"/>
              <a:gd name="T13" fmla="*/ 195 h 201"/>
              <a:gd name="T14" fmla="*/ 51 w 201"/>
              <a:gd name="T15" fmla="*/ 194 h 201"/>
              <a:gd name="T16" fmla="*/ 57 w 201"/>
              <a:gd name="T17" fmla="*/ 192 h 201"/>
              <a:gd name="T18" fmla="*/ 64 w 201"/>
              <a:gd name="T19" fmla="*/ 190 h 201"/>
              <a:gd name="T20" fmla="*/ 71 w 201"/>
              <a:gd name="T21" fmla="*/ 187 h 201"/>
              <a:gd name="T22" fmla="*/ 78 w 201"/>
              <a:gd name="T23" fmla="*/ 185 h 201"/>
              <a:gd name="T24" fmla="*/ 84 w 201"/>
              <a:gd name="T25" fmla="*/ 182 h 201"/>
              <a:gd name="T26" fmla="*/ 90 w 201"/>
              <a:gd name="T27" fmla="*/ 180 h 201"/>
              <a:gd name="T28" fmla="*/ 97 w 201"/>
              <a:gd name="T29" fmla="*/ 176 h 201"/>
              <a:gd name="T30" fmla="*/ 104 w 201"/>
              <a:gd name="T31" fmla="*/ 173 h 201"/>
              <a:gd name="T32" fmla="*/ 109 w 201"/>
              <a:gd name="T33" fmla="*/ 168 h 201"/>
              <a:gd name="T34" fmla="*/ 115 w 201"/>
              <a:gd name="T35" fmla="*/ 165 h 201"/>
              <a:gd name="T36" fmla="*/ 122 w 201"/>
              <a:gd name="T37" fmla="*/ 160 h 201"/>
              <a:gd name="T38" fmla="*/ 127 w 201"/>
              <a:gd name="T39" fmla="*/ 156 h 201"/>
              <a:gd name="T40" fmla="*/ 132 w 201"/>
              <a:gd name="T41" fmla="*/ 152 h 201"/>
              <a:gd name="T42" fmla="*/ 137 w 201"/>
              <a:gd name="T43" fmla="*/ 147 h 201"/>
              <a:gd name="T44" fmla="*/ 143 w 201"/>
              <a:gd name="T45" fmla="*/ 141 h 201"/>
              <a:gd name="T46" fmla="*/ 147 w 201"/>
              <a:gd name="T47" fmla="*/ 137 h 201"/>
              <a:gd name="T48" fmla="*/ 152 w 201"/>
              <a:gd name="T49" fmla="*/ 131 h 201"/>
              <a:gd name="T50" fmla="*/ 158 w 201"/>
              <a:gd name="T51" fmla="*/ 126 h 201"/>
              <a:gd name="T52" fmla="*/ 161 w 201"/>
              <a:gd name="T53" fmla="*/ 120 h 201"/>
              <a:gd name="T54" fmla="*/ 165 w 201"/>
              <a:gd name="T55" fmla="*/ 114 h 201"/>
              <a:gd name="T56" fmla="*/ 170 w 201"/>
              <a:gd name="T57" fmla="*/ 108 h 201"/>
              <a:gd name="T58" fmla="*/ 173 w 201"/>
              <a:gd name="T59" fmla="*/ 102 h 201"/>
              <a:gd name="T60" fmla="*/ 177 w 201"/>
              <a:gd name="T61" fmla="*/ 95 h 201"/>
              <a:gd name="T62" fmla="*/ 180 w 201"/>
              <a:gd name="T63" fmla="*/ 90 h 201"/>
              <a:gd name="T64" fmla="*/ 183 w 201"/>
              <a:gd name="T65" fmla="*/ 83 h 201"/>
              <a:gd name="T66" fmla="*/ 187 w 201"/>
              <a:gd name="T67" fmla="*/ 76 h 201"/>
              <a:gd name="T68" fmla="*/ 189 w 201"/>
              <a:gd name="T69" fmla="*/ 69 h 201"/>
              <a:gd name="T70" fmla="*/ 191 w 201"/>
              <a:gd name="T71" fmla="*/ 63 h 201"/>
              <a:gd name="T72" fmla="*/ 194 w 201"/>
              <a:gd name="T73" fmla="*/ 56 h 201"/>
              <a:gd name="T74" fmla="*/ 196 w 201"/>
              <a:gd name="T75" fmla="*/ 49 h 201"/>
              <a:gd name="T76" fmla="*/ 197 w 201"/>
              <a:gd name="T77" fmla="*/ 42 h 201"/>
              <a:gd name="T78" fmla="*/ 198 w 201"/>
              <a:gd name="T79" fmla="*/ 36 h 201"/>
              <a:gd name="T80" fmla="*/ 199 w 201"/>
              <a:gd name="T81" fmla="*/ 28 h 201"/>
              <a:gd name="T82" fmla="*/ 200 w 201"/>
              <a:gd name="T83" fmla="*/ 21 h 201"/>
              <a:gd name="T84" fmla="*/ 201 w 201"/>
              <a:gd name="T85" fmla="*/ 14 h 201"/>
              <a:gd name="T86" fmla="*/ 201 w 201"/>
              <a:gd name="T87" fmla="*/ 6 h 201"/>
              <a:gd name="T88" fmla="*/ 201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201"/>
                </a:moveTo>
                <a:lnTo>
                  <a:pt x="8" y="200"/>
                </a:lnTo>
                <a:lnTo>
                  <a:pt x="15" y="200"/>
                </a:lnTo>
                <a:lnTo>
                  <a:pt x="21" y="200"/>
                </a:lnTo>
                <a:lnTo>
                  <a:pt x="29" y="199"/>
                </a:lnTo>
                <a:lnTo>
                  <a:pt x="36" y="198"/>
                </a:lnTo>
                <a:lnTo>
                  <a:pt x="43" y="195"/>
                </a:lnTo>
                <a:lnTo>
                  <a:pt x="51" y="194"/>
                </a:lnTo>
                <a:lnTo>
                  <a:pt x="57" y="192"/>
                </a:lnTo>
                <a:lnTo>
                  <a:pt x="64" y="190"/>
                </a:lnTo>
                <a:lnTo>
                  <a:pt x="71" y="187"/>
                </a:lnTo>
                <a:lnTo>
                  <a:pt x="78" y="185"/>
                </a:lnTo>
                <a:lnTo>
                  <a:pt x="84" y="182"/>
                </a:lnTo>
                <a:lnTo>
                  <a:pt x="90" y="180"/>
                </a:lnTo>
                <a:lnTo>
                  <a:pt x="97" y="176"/>
                </a:lnTo>
                <a:lnTo>
                  <a:pt x="104" y="173"/>
                </a:lnTo>
                <a:lnTo>
                  <a:pt x="109" y="168"/>
                </a:lnTo>
                <a:lnTo>
                  <a:pt x="115" y="165"/>
                </a:lnTo>
                <a:lnTo>
                  <a:pt x="122" y="160"/>
                </a:lnTo>
                <a:lnTo>
                  <a:pt x="127" y="156"/>
                </a:lnTo>
                <a:lnTo>
                  <a:pt x="132" y="152"/>
                </a:lnTo>
                <a:lnTo>
                  <a:pt x="137" y="147"/>
                </a:lnTo>
                <a:lnTo>
                  <a:pt x="143" y="141"/>
                </a:lnTo>
                <a:lnTo>
                  <a:pt x="147" y="137"/>
                </a:lnTo>
                <a:lnTo>
                  <a:pt x="152" y="131"/>
                </a:lnTo>
                <a:lnTo>
                  <a:pt x="158" y="126"/>
                </a:lnTo>
                <a:lnTo>
                  <a:pt x="161" y="120"/>
                </a:lnTo>
                <a:lnTo>
                  <a:pt x="165" y="114"/>
                </a:lnTo>
                <a:lnTo>
                  <a:pt x="170" y="108"/>
                </a:lnTo>
                <a:lnTo>
                  <a:pt x="173" y="102"/>
                </a:lnTo>
                <a:lnTo>
                  <a:pt x="177" y="95"/>
                </a:lnTo>
                <a:lnTo>
                  <a:pt x="180" y="90"/>
                </a:lnTo>
                <a:lnTo>
                  <a:pt x="183" y="83"/>
                </a:lnTo>
                <a:lnTo>
                  <a:pt x="187" y="76"/>
                </a:lnTo>
                <a:lnTo>
                  <a:pt x="189" y="69"/>
                </a:lnTo>
                <a:lnTo>
                  <a:pt x="191" y="63"/>
                </a:lnTo>
                <a:lnTo>
                  <a:pt x="194" y="56"/>
                </a:lnTo>
                <a:lnTo>
                  <a:pt x="196" y="49"/>
                </a:lnTo>
                <a:lnTo>
                  <a:pt x="197" y="42"/>
                </a:lnTo>
                <a:lnTo>
                  <a:pt x="198" y="36"/>
                </a:lnTo>
                <a:lnTo>
                  <a:pt x="199" y="28"/>
                </a:lnTo>
                <a:lnTo>
                  <a:pt x="200" y="21"/>
                </a:lnTo>
                <a:lnTo>
                  <a:pt x="201" y="14"/>
                </a:lnTo>
                <a:lnTo>
                  <a:pt x="201" y="6"/>
                </a:lnTo>
                <a:lnTo>
                  <a:pt x="201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0" name="Freeform 50"/>
          <p:cNvSpPr>
            <a:spLocks/>
          </p:cNvSpPr>
          <p:nvPr/>
        </p:nvSpPr>
        <p:spPr bwMode="auto">
          <a:xfrm>
            <a:off x="3552825" y="2503488"/>
            <a:ext cx="79375" cy="80962"/>
          </a:xfrm>
          <a:custGeom>
            <a:avLst/>
            <a:gdLst>
              <a:gd name="T0" fmla="*/ 201 w 201"/>
              <a:gd name="T1" fmla="*/ 201 h 201"/>
              <a:gd name="T2" fmla="*/ 201 w 201"/>
              <a:gd name="T3" fmla="*/ 194 h 201"/>
              <a:gd name="T4" fmla="*/ 201 w 201"/>
              <a:gd name="T5" fmla="*/ 187 h 201"/>
              <a:gd name="T6" fmla="*/ 200 w 201"/>
              <a:gd name="T7" fmla="*/ 180 h 201"/>
              <a:gd name="T8" fmla="*/ 199 w 201"/>
              <a:gd name="T9" fmla="*/ 173 h 201"/>
              <a:gd name="T10" fmla="*/ 198 w 201"/>
              <a:gd name="T11" fmla="*/ 165 h 201"/>
              <a:gd name="T12" fmla="*/ 197 w 201"/>
              <a:gd name="T13" fmla="*/ 159 h 201"/>
              <a:gd name="T14" fmla="*/ 196 w 201"/>
              <a:gd name="T15" fmla="*/ 152 h 201"/>
              <a:gd name="T16" fmla="*/ 194 w 201"/>
              <a:gd name="T17" fmla="*/ 145 h 201"/>
              <a:gd name="T18" fmla="*/ 191 w 201"/>
              <a:gd name="T19" fmla="*/ 138 h 201"/>
              <a:gd name="T20" fmla="*/ 189 w 201"/>
              <a:gd name="T21" fmla="*/ 132 h 201"/>
              <a:gd name="T22" fmla="*/ 187 w 201"/>
              <a:gd name="T23" fmla="*/ 125 h 201"/>
              <a:gd name="T24" fmla="*/ 183 w 201"/>
              <a:gd name="T25" fmla="*/ 118 h 201"/>
              <a:gd name="T26" fmla="*/ 180 w 201"/>
              <a:gd name="T27" fmla="*/ 111 h 201"/>
              <a:gd name="T28" fmla="*/ 177 w 201"/>
              <a:gd name="T29" fmla="*/ 106 h 201"/>
              <a:gd name="T30" fmla="*/ 173 w 201"/>
              <a:gd name="T31" fmla="*/ 99 h 201"/>
              <a:gd name="T32" fmla="*/ 170 w 201"/>
              <a:gd name="T33" fmla="*/ 93 h 201"/>
              <a:gd name="T34" fmla="*/ 165 w 201"/>
              <a:gd name="T35" fmla="*/ 87 h 201"/>
              <a:gd name="T36" fmla="*/ 161 w 201"/>
              <a:gd name="T37" fmla="*/ 81 h 201"/>
              <a:gd name="T38" fmla="*/ 158 w 201"/>
              <a:gd name="T39" fmla="*/ 75 h 201"/>
              <a:gd name="T40" fmla="*/ 152 w 201"/>
              <a:gd name="T41" fmla="*/ 70 h 201"/>
              <a:gd name="T42" fmla="*/ 147 w 201"/>
              <a:gd name="T43" fmla="*/ 64 h 201"/>
              <a:gd name="T44" fmla="*/ 143 w 201"/>
              <a:gd name="T45" fmla="*/ 60 h 201"/>
              <a:gd name="T46" fmla="*/ 137 w 201"/>
              <a:gd name="T47" fmla="*/ 54 h 201"/>
              <a:gd name="T48" fmla="*/ 132 w 201"/>
              <a:gd name="T49" fmla="*/ 49 h 201"/>
              <a:gd name="T50" fmla="*/ 127 w 201"/>
              <a:gd name="T51" fmla="*/ 45 h 201"/>
              <a:gd name="T52" fmla="*/ 122 w 201"/>
              <a:gd name="T53" fmla="*/ 40 h 201"/>
              <a:gd name="T54" fmla="*/ 115 w 201"/>
              <a:gd name="T55" fmla="*/ 36 h 201"/>
              <a:gd name="T56" fmla="*/ 109 w 201"/>
              <a:gd name="T57" fmla="*/ 33 h 201"/>
              <a:gd name="T58" fmla="*/ 104 w 201"/>
              <a:gd name="T59" fmla="*/ 28 h 201"/>
              <a:gd name="T60" fmla="*/ 97 w 201"/>
              <a:gd name="T61" fmla="*/ 25 h 201"/>
              <a:gd name="T62" fmla="*/ 90 w 201"/>
              <a:gd name="T63" fmla="*/ 21 h 201"/>
              <a:gd name="T64" fmla="*/ 84 w 201"/>
              <a:gd name="T65" fmla="*/ 19 h 201"/>
              <a:gd name="T66" fmla="*/ 78 w 201"/>
              <a:gd name="T67" fmla="*/ 16 h 201"/>
              <a:gd name="T68" fmla="*/ 71 w 201"/>
              <a:gd name="T69" fmla="*/ 13 h 201"/>
              <a:gd name="T70" fmla="*/ 64 w 201"/>
              <a:gd name="T71" fmla="*/ 11 h 201"/>
              <a:gd name="T72" fmla="*/ 57 w 201"/>
              <a:gd name="T73" fmla="*/ 9 h 201"/>
              <a:gd name="T74" fmla="*/ 51 w 201"/>
              <a:gd name="T75" fmla="*/ 7 h 201"/>
              <a:gd name="T76" fmla="*/ 43 w 201"/>
              <a:gd name="T77" fmla="*/ 6 h 201"/>
              <a:gd name="T78" fmla="*/ 36 w 201"/>
              <a:gd name="T79" fmla="*/ 3 h 201"/>
              <a:gd name="T80" fmla="*/ 29 w 201"/>
              <a:gd name="T81" fmla="*/ 2 h 201"/>
              <a:gd name="T82" fmla="*/ 21 w 201"/>
              <a:gd name="T83" fmla="*/ 1 h 201"/>
              <a:gd name="T84" fmla="*/ 15 w 201"/>
              <a:gd name="T85" fmla="*/ 1 h 201"/>
              <a:gd name="T86" fmla="*/ 8 w 201"/>
              <a:gd name="T87" fmla="*/ 1 h 201"/>
              <a:gd name="T88" fmla="*/ 0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201"/>
                </a:moveTo>
                <a:lnTo>
                  <a:pt x="201" y="194"/>
                </a:lnTo>
                <a:lnTo>
                  <a:pt x="201" y="187"/>
                </a:lnTo>
                <a:lnTo>
                  <a:pt x="200" y="180"/>
                </a:lnTo>
                <a:lnTo>
                  <a:pt x="199" y="173"/>
                </a:lnTo>
                <a:lnTo>
                  <a:pt x="198" y="165"/>
                </a:lnTo>
                <a:lnTo>
                  <a:pt x="197" y="159"/>
                </a:lnTo>
                <a:lnTo>
                  <a:pt x="196" y="152"/>
                </a:lnTo>
                <a:lnTo>
                  <a:pt x="194" y="145"/>
                </a:lnTo>
                <a:lnTo>
                  <a:pt x="191" y="138"/>
                </a:lnTo>
                <a:lnTo>
                  <a:pt x="189" y="132"/>
                </a:lnTo>
                <a:lnTo>
                  <a:pt x="187" y="125"/>
                </a:lnTo>
                <a:lnTo>
                  <a:pt x="183" y="118"/>
                </a:lnTo>
                <a:lnTo>
                  <a:pt x="180" y="111"/>
                </a:lnTo>
                <a:lnTo>
                  <a:pt x="177" y="106"/>
                </a:lnTo>
                <a:lnTo>
                  <a:pt x="173" y="99"/>
                </a:lnTo>
                <a:lnTo>
                  <a:pt x="170" y="93"/>
                </a:lnTo>
                <a:lnTo>
                  <a:pt x="165" y="87"/>
                </a:lnTo>
                <a:lnTo>
                  <a:pt x="161" y="81"/>
                </a:lnTo>
                <a:lnTo>
                  <a:pt x="158" y="75"/>
                </a:lnTo>
                <a:lnTo>
                  <a:pt x="152" y="70"/>
                </a:lnTo>
                <a:lnTo>
                  <a:pt x="147" y="64"/>
                </a:lnTo>
                <a:lnTo>
                  <a:pt x="143" y="60"/>
                </a:lnTo>
                <a:lnTo>
                  <a:pt x="137" y="54"/>
                </a:lnTo>
                <a:lnTo>
                  <a:pt x="132" y="49"/>
                </a:lnTo>
                <a:lnTo>
                  <a:pt x="127" y="45"/>
                </a:lnTo>
                <a:lnTo>
                  <a:pt x="122" y="40"/>
                </a:lnTo>
                <a:lnTo>
                  <a:pt x="115" y="36"/>
                </a:lnTo>
                <a:lnTo>
                  <a:pt x="109" y="33"/>
                </a:lnTo>
                <a:lnTo>
                  <a:pt x="104" y="28"/>
                </a:lnTo>
                <a:lnTo>
                  <a:pt x="97" y="25"/>
                </a:lnTo>
                <a:lnTo>
                  <a:pt x="90" y="21"/>
                </a:lnTo>
                <a:lnTo>
                  <a:pt x="84" y="19"/>
                </a:lnTo>
                <a:lnTo>
                  <a:pt x="78" y="16"/>
                </a:lnTo>
                <a:lnTo>
                  <a:pt x="71" y="13"/>
                </a:lnTo>
                <a:lnTo>
                  <a:pt x="64" y="11"/>
                </a:lnTo>
                <a:lnTo>
                  <a:pt x="57" y="9"/>
                </a:lnTo>
                <a:lnTo>
                  <a:pt x="51" y="7"/>
                </a:lnTo>
                <a:lnTo>
                  <a:pt x="43" y="6"/>
                </a:lnTo>
                <a:lnTo>
                  <a:pt x="36" y="3"/>
                </a:lnTo>
                <a:lnTo>
                  <a:pt x="29" y="2"/>
                </a:lnTo>
                <a:lnTo>
                  <a:pt x="21" y="1"/>
                </a:lnTo>
                <a:lnTo>
                  <a:pt x="15" y="1"/>
                </a:lnTo>
                <a:lnTo>
                  <a:pt x="8" y="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1" name="Freeform 51"/>
          <p:cNvSpPr>
            <a:spLocks/>
          </p:cNvSpPr>
          <p:nvPr/>
        </p:nvSpPr>
        <p:spPr bwMode="auto">
          <a:xfrm>
            <a:off x="2782888" y="2503488"/>
            <a:ext cx="79375" cy="80962"/>
          </a:xfrm>
          <a:custGeom>
            <a:avLst/>
            <a:gdLst>
              <a:gd name="T0" fmla="*/ 201 w 201"/>
              <a:gd name="T1" fmla="*/ 0 h 201"/>
              <a:gd name="T2" fmla="*/ 193 w 201"/>
              <a:gd name="T3" fmla="*/ 1 h 201"/>
              <a:gd name="T4" fmla="*/ 187 w 201"/>
              <a:gd name="T5" fmla="*/ 1 h 201"/>
              <a:gd name="T6" fmla="*/ 180 w 201"/>
              <a:gd name="T7" fmla="*/ 1 h 201"/>
              <a:gd name="T8" fmla="*/ 172 w 201"/>
              <a:gd name="T9" fmla="*/ 2 h 201"/>
              <a:gd name="T10" fmla="*/ 165 w 201"/>
              <a:gd name="T11" fmla="*/ 3 h 201"/>
              <a:gd name="T12" fmla="*/ 159 w 201"/>
              <a:gd name="T13" fmla="*/ 6 h 201"/>
              <a:gd name="T14" fmla="*/ 152 w 201"/>
              <a:gd name="T15" fmla="*/ 7 h 201"/>
              <a:gd name="T16" fmla="*/ 144 w 201"/>
              <a:gd name="T17" fmla="*/ 9 h 201"/>
              <a:gd name="T18" fmla="*/ 137 w 201"/>
              <a:gd name="T19" fmla="*/ 11 h 201"/>
              <a:gd name="T20" fmla="*/ 130 w 201"/>
              <a:gd name="T21" fmla="*/ 13 h 201"/>
              <a:gd name="T22" fmla="*/ 124 w 201"/>
              <a:gd name="T23" fmla="*/ 16 h 201"/>
              <a:gd name="T24" fmla="*/ 118 w 201"/>
              <a:gd name="T25" fmla="*/ 19 h 201"/>
              <a:gd name="T26" fmla="*/ 111 w 201"/>
              <a:gd name="T27" fmla="*/ 21 h 201"/>
              <a:gd name="T28" fmla="*/ 105 w 201"/>
              <a:gd name="T29" fmla="*/ 25 h 201"/>
              <a:gd name="T30" fmla="*/ 99 w 201"/>
              <a:gd name="T31" fmla="*/ 28 h 201"/>
              <a:gd name="T32" fmla="*/ 92 w 201"/>
              <a:gd name="T33" fmla="*/ 33 h 201"/>
              <a:gd name="T34" fmla="*/ 87 w 201"/>
              <a:gd name="T35" fmla="*/ 36 h 201"/>
              <a:gd name="T36" fmla="*/ 81 w 201"/>
              <a:gd name="T37" fmla="*/ 40 h 201"/>
              <a:gd name="T38" fmla="*/ 75 w 201"/>
              <a:gd name="T39" fmla="*/ 45 h 201"/>
              <a:gd name="T40" fmla="*/ 70 w 201"/>
              <a:gd name="T41" fmla="*/ 49 h 201"/>
              <a:gd name="T42" fmla="*/ 64 w 201"/>
              <a:gd name="T43" fmla="*/ 54 h 201"/>
              <a:gd name="T44" fmla="*/ 58 w 201"/>
              <a:gd name="T45" fmla="*/ 60 h 201"/>
              <a:gd name="T46" fmla="*/ 54 w 201"/>
              <a:gd name="T47" fmla="*/ 64 h 201"/>
              <a:gd name="T48" fmla="*/ 49 w 201"/>
              <a:gd name="T49" fmla="*/ 70 h 201"/>
              <a:gd name="T50" fmla="*/ 45 w 201"/>
              <a:gd name="T51" fmla="*/ 75 h 201"/>
              <a:gd name="T52" fmla="*/ 40 w 201"/>
              <a:gd name="T53" fmla="*/ 81 h 201"/>
              <a:gd name="T54" fmla="*/ 36 w 201"/>
              <a:gd name="T55" fmla="*/ 87 h 201"/>
              <a:gd name="T56" fmla="*/ 31 w 201"/>
              <a:gd name="T57" fmla="*/ 93 h 201"/>
              <a:gd name="T58" fmla="*/ 28 w 201"/>
              <a:gd name="T59" fmla="*/ 99 h 201"/>
              <a:gd name="T60" fmla="*/ 25 w 201"/>
              <a:gd name="T61" fmla="*/ 106 h 201"/>
              <a:gd name="T62" fmla="*/ 21 w 201"/>
              <a:gd name="T63" fmla="*/ 111 h 201"/>
              <a:gd name="T64" fmla="*/ 18 w 201"/>
              <a:gd name="T65" fmla="*/ 118 h 201"/>
              <a:gd name="T66" fmla="*/ 16 w 201"/>
              <a:gd name="T67" fmla="*/ 125 h 201"/>
              <a:gd name="T68" fmla="*/ 12 w 201"/>
              <a:gd name="T69" fmla="*/ 132 h 201"/>
              <a:gd name="T70" fmla="*/ 10 w 201"/>
              <a:gd name="T71" fmla="*/ 138 h 201"/>
              <a:gd name="T72" fmla="*/ 8 w 201"/>
              <a:gd name="T73" fmla="*/ 145 h 201"/>
              <a:gd name="T74" fmla="*/ 7 w 201"/>
              <a:gd name="T75" fmla="*/ 152 h 201"/>
              <a:gd name="T76" fmla="*/ 4 w 201"/>
              <a:gd name="T77" fmla="*/ 159 h 201"/>
              <a:gd name="T78" fmla="*/ 3 w 201"/>
              <a:gd name="T79" fmla="*/ 165 h 201"/>
              <a:gd name="T80" fmla="*/ 2 w 201"/>
              <a:gd name="T81" fmla="*/ 173 h 201"/>
              <a:gd name="T82" fmla="*/ 1 w 201"/>
              <a:gd name="T83" fmla="*/ 180 h 201"/>
              <a:gd name="T84" fmla="*/ 0 w 201"/>
              <a:gd name="T85" fmla="*/ 187 h 201"/>
              <a:gd name="T86" fmla="*/ 0 w 201"/>
              <a:gd name="T87" fmla="*/ 194 h 201"/>
              <a:gd name="T88" fmla="*/ 0 w 201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0"/>
                </a:moveTo>
                <a:lnTo>
                  <a:pt x="193" y="1"/>
                </a:lnTo>
                <a:lnTo>
                  <a:pt x="187" y="1"/>
                </a:lnTo>
                <a:lnTo>
                  <a:pt x="180" y="1"/>
                </a:lnTo>
                <a:lnTo>
                  <a:pt x="172" y="2"/>
                </a:lnTo>
                <a:lnTo>
                  <a:pt x="165" y="3"/>
                </a:lnTo>
                <a:lnTo>
                  <a:pt x="159" y="6"/>
                </a:lnTo>
                <a:lnTo>
                  <a:pt x="152" y="7"/>
                </a:lnTo>
                <a:lnTo>
                  <a:pt x="144" y="9"/>
                </a:lnTo>
                <a:lnTo>
                  <a:pt x="137" y="11"/>
                </a:lnTo>
                <a:lnTo>
                  <a:pt x="130" y="13"/>
                </a:lnTo>
                <a:lnTo>
                  <a:pt x="124" y="16"/>
                </a:lnTo>
                <a:lnTo>
                  <a:pt x="118" y="19"/>
                </a:lnTo>
                <a:lnTo>
                  <a:pt x="111" y="21"/>
                </a:lnTo>
                <a:lnTo>
                  <a:pt x="105" y="25"/>
                </a:lnTo>
                <a:lnTo>
                  <a:pt x="99" y="28"/>
                </a:lnTo>
                <a:lnTo>
                  <a:pt x="92" y="33"/>
                </a:lnTo>
                <a:lnTo>
                  <a:pt x="87" y="36"/>
                </a:lnTo>
                <a:lnTo>
                  <a:pt x="81" y="40"/>
                </a:lnTo>
                <a:lnTo>
                  <a:pt x="75" y="45"/>
                </a:lnTo>
                <a:lnTo>
                  <a:pt x="70" y="49"/>
                </a:lnTo>
                <a:lnTo>
                  <a:pt x="64" y="54"/>
                </a:lnTo>
                <a:lnTo>
                  <a:pt x="58" y="60"/>
                </a:lnTo>
                <a:lnTo>
                  <a:pt x="54" y="64"/>
                </a:lnTo>
                <a:lnTo>
                  <a:pt x="49" y="70"/>
                </a:lnTo>
                <a:lnTo>
                  <a:pt x="45" y="75"/>
                </a:lnTo>
                <a:lnTo>
                  <a:pt x="40" y="81"/>
                </a:lnTo>
                <a:lnTo>
                  <a:pt x="36" y="87"/>
                </a:lnTo>
                <a:lnTo>
                  <a:pt x="31" y="93"/>
                </a:lnTo>
                <a:lnTo>
                  <a:pt x="28" y="99"/>
                </a:lnTo>
                <a:lnTo>
                  <a:pt x="25" y="106"/>
                </a:lnTo>
                <a:lnTo>
                  <a:pt x="21" y="111"/>
                </a:lnTo>
                <a:lnTo>
                  <a:pt x="18" y="118"/>
                </a:lnTo>
                <a:lnTo>
                  <a:pt x="16" y="125"/>
                </a:lnTo>
                <a:lnTo>
                  <a:pt x="12" y="132"/>
                </a:lnTo>
                <a:lnTo>
                  <a:pt x="10" y="138"/>
                </a:lnTo>
                <a:lnTo>
                  <a:pt x="8" y="145"/>
                </a:lnTo>
                <a:lnTo>
                  <a:pt x="7" y="152"/>
                </a:lnTo>
                <a:lnTo>
                  <a:pt x="4" y="159"/>
                </a:lnTo>
                <a:lnTo>
                  <a:pt x="3" y="165"/>
                </a:lnTo>
                <a:lnTo>
                  <a:pt x="2" y="173"/>
                </a:lnTo>
                <a:lnTo>
                  <a:pt x="1" y="180"/>
                </a:lnTo>
                <a:lnTo>
                  <a:pt x="0" y="187"/>
                </a:lnTo>
                <a:lnTo>
                  <a:pt x="0" y="194"/>
                </a:lnTo>
                <a:lnTo>
                  <a:pt x="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2" name="Line 52"/>
          <p:cNvSpPr>
            <a:spLocks noChangeShapeType="1"/>
          </p:cNvSpPr>
          <p:nvPr/>
        </p:nvSpPr>
        <p:spPr bwMode="auto">
          <a:xfrm>
            <a:off x="1879600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3" name="Line 53"/>
          <p:cNvSpPr>
            <a:spLocks noChangeShapeType="1"/>
          </p:cNvSpPr>
          <p:nvPr/>
        </p:nvSpPr>
        <p:spPr bwMode="auto">
          <a:xfrm>
            <a:off x="1958975" y="3714750"/>
            <a:ext cx="690563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4" name="Line 54"/>
          <p:cNvSpPr>
            <a:spLocks noChangeShapeType="1"/>
          </p:cNvSpPr>
          <p:nvPr/>
        </p:nvSpPr>
        <p:spPr bwMode="auto">
          <a:xfrm flipV="1">
            <a:off x="2732088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5" name="Line 55"/>
          <p:cNvSpPr>
            <a:spLocks noChangeShapeType="1"/>
          </p:cNvSpPr>
          <p:nvPr/>
        </p:nvSpPr>
        <p:spPr bwMode="auto">
          <a:xfrm flipH="1">
            <a:off x="1958975" y="2503488"/>
            <a:ext cx="690563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6" name="Freeform 56"/>
          <p:cNvSpPr>
            <a:spLocks/>
          </p:cNvSpPr>
          <p:nvPr/>
        </p:nvSpPr>
        <p:spPr bwMode="auto">
          <a:xfrm>
            <a:off x="1879600" y="3633788"/>
            <a:ext cx="79375" cy="80962"/>
          </a:xfrm>
          <a:custGeom>
            <a:avLst/>
            <a:gdLst>
              <a:gd name="T0" fmla="*/ 0 w 202"/>
              <a:gd name="T1" fmla="*/ 0 h 201"/>
              <a:gd name="T2" fmla="*/ 0 w 202"/>
              <a:gd name="T3" fmla="*/ 6 h 201"/>
              <a:gd name="T4" fmla="*/ 0 w 202"/>
              <a:gd name="T5" fmla="*/ 14 h 201"/>
              <a:gd name="T6" fmla="*/ 1 w 202"/>
              <a:gd name="T7" fmla="*/ 21 h 201"/>
              <a:gd name="T8" fmla="*/ 2 w 202"/>
              <a:gd name="T9" fmla="*/ 28 h 201"/>
              <a:gd name="T10" fmla="*/ 4 w 202"/>
              <a:gd name="T11" fmla="*/ 36 h 201"/>
              <a:gd name="T12" fmla="*/ 5 w 202"/>
              <a:gd name="T13" fmla="*/ 42 h 201"/>
              <a:gd name="T14" fmla="*/ 6 w 202"/>
              <a:gd name="T15" fmla="*/ 49 h 201"/>
              <a:gd name="T16" fmla="*/ 8 w 202"/>
              <a:gd name="T17" fmla="*/ 56 h 201"/>
              <a:gd name="T18" fmla="*/ 10 w 202"/>
              <a:gd name="T19" fmla="*/ 63 h 201"/>
              <a:gd name="T20" fmla="*/ 13 w 202"/>
              <a:gd name="T21" fmla="*/ 69 h 201"/>
              <a:gd name="T22" fmla="*/ 15 w 202"/>
              <a:gd name="T23" fmla="*/ 76 h 201"/>
              <a:gd name="T24" fmla="*/ 18 w 202"/>
              <a:gd name="T25" fmla="*/ 83 h 201"/>
              <a:gd name="T26" fmla="*/ 22 w 202"/>
              <a:gd name="T27" fmla="*/ 90 h 201"/>
              <a:gd name="T28" fmla="*/ 25 w 202"/>
              <a:gd name="T29" fmla="*/ 95 h 201"/>
              <a:gd name="T30" fmla="*/ 28 w 202"/>
              <a:gd name="T31" fmla="*/ 102 h 201"/>
              <a:gd name="T32" fmla="*/ 32 w 202"/>
              <a:gd name="T33" fmla="*/ 108 h 201"/>
              <a:gd name="T34" fmla="*/ 36 w 202"/>
              <a:gd name="T35" fmla="*/ 114 h 201"/>
              <a:gd name="T36" fmla="*/ 41 w 202"/>
              <a:gd name="T37" fmla="*/ 120 h 201"/>
              <a:gd name="T38" fmla="*/ 44 w 202"/>
              <a:gd name="T39" fmla="*/ 126 h 201"/>
              <a:gd name="T40" fmla="*/ 50 w 202"/>
              <a:gd name="T41" fmla="*/ 131 h 201"/>
              <a:gd name="T42" fmla="*/ 54 w 202"/>
              <a:gd name="T43" fmla="*/ 137 h 201"/>
              <a:gd name="T44" fmla="*/ 59 w 202"/>
              <a:gd name="T45" fmla="*/ 141 h 201"/>
              <a:gd name="T46" fmla="*/ 64 w 202"/>
              <a:gd name="T47" fmla="*/ 147 h 201"/>
              <a:gd name="T48" fmla="*/ 70 w 202"/>
              <a:gd name="T49" fmla="*/ 152 h 201"/>
              <a:gd name="T50" fmla="*/ 74 w 202"/>
              <a:gd name="T51" fmla="*/ 156 h 201"/>
              <a:gd name="T52" fmla="*/ 81 w 202"/>
              <a:gd name="T53" fmla="*/ 160 h 201"/>
              <a:gd name="T54" fmla="*/ 87 w 202"/>
              <a:gd name="T55" fmla="*/ 165 h 201"/>
              <a:gd name="T56" fmla="*/ 92 w 202"/>
              <a:gd name="T57" fmla="*/ 168 h 201"/>
              <a:gd name="T58" fmla="*/ 98 w 202"/>
              <a:gd name="T59" fmla="*/ 173 h 201"/>
              <a:gd name="T60" fmla="*/ 105 w 202"/>
              <a:gd name="T61" fmla="*/ 176 h 201"/>
              <a:gd name="T62" fmla="*/ 112 w 202"/>
              <a:gd name="T63" fmla="*/ 180 h 201"/>
              <a:gd name="T64" fmla="*/ 117 w 202"/>
              <a:gd name="T65" fmla="*/ 182 h 201"/>
              <a:gd name="T66" fmla="*/ 124 w 202"/>
              <a:gd name="T67" fmla="*/ 185 h 201"/>
              <a:gd name="T68" fmla="*/ 131 w 202"/>
              <a:gd name="T69" fmla="*/ 187 h 201"/>
              <a:gd name="T70" fmla="*/ 137 w 202"/>
              <a:gd name="T71" fmla="*/ 190 h 201"/>
              <a:gd name="T72" fmla="*/ 144 w 202"/>
              <a:gd name="T73" fmla="*/ 192 h 201"/>
              <a:gd name="T74" fmla="*/ 151 w 202"/>
              <a:gd name="T75" fmla="*/ 194 h 201"/>
              <a:gd name="T76" fmla="*/ 159 w 202"/>
              <a:gd name="T77" fmla="*/ 195 h 201"/>
              <a:gd name="T78" fmla="*/ 166 w 202"/>
              <a:gd name="T79" fmla="*/ 198 h 201"/>
              <a:gd name="T80" fmla="*/ 172 w 202"/>
              <a:gd name="T81" fmla="*/ 199 h 201"/>
              <a:gd name="T82" fmla="*/ 180 w 202"/>
              <a:gd name="T83" fmla="*/ 200 h 201"/>
              <a:gd name="T84" fmla="*/ 187 w 202"/>
              <a:gd name="T85" fmla="*/ 200 h 201"/>
              <a:gd name="T86" fmla="*/ 194 w 202"/>
              <a:gd name="T87" fmla="*/ 200 h 201"/>
              <a:gd name="T88" fmla="*/ 202 w 202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0" y="0"/>
                </a:moveTo>
                <a:lnTo>
                  <a:pt x="0" y="6"/>
                </a:lnTo>
                <a:lnTo>
                  <a:pt x="0" y="14"/>
                </a:lnTo>
                <a:lnTo>
                  <a:pt x="1" y="21"/>
                </a:lnTo>
                <a:lnTo>
                  <a:pt x="2" y="28"/>
                </a:lnTo>
                <a:lnTo>
                  <a:pt x="4" y="36"/>
                </a:lnTo>
                <a:lnTo>
                  <a:pt x="5" y="42"/>
                </a:lnTo>
                <a:lnTo>
                  <a:pt x="6" y="49"/>
                </a:lnTo>
                <a:lnTo>
                  <a:pt x="8" y="56"/>
                </a:lnTo>
                <a:lnTo>
                  <a:pt x="10" y="63"/>
                </a:lnTo>
                <a:lnTo>
                  <a:pt x="13" y="69"/>
                </a:lnTo>
                <a:lnTo>
                  <a:pt x="15" y="76"/>
                </a:lnTo>
                <a:lnTo>
                  <a:pt x="18" y="83"/>
                </a:lnTo>
                <a:lnTo>
                  <a:pt x="22" y="90"/>
                </a:lnTo>
                <a:lnTo>
                  <a:pt x="25" y="95"/>
                </a:lnTo>
                <a:lnTo>
                  <a:pt x="28" y="102"/>
                </a:lnTo>
                <a:lnTo>
                  <a:pt x="32" y="108"/>
                </a:lnTo>
                <a:lnTo>
                  <a:pt x="36" y="114"/>
                </a:lnTo>
                <a:lnTo>
                  <a:pt x="41" y="120"/>
                </a:lnTo>
                <a:lnTo>
                  <a:pt x="44" y="126"/>
                </a:lnTo>
                <a:lnTo>
                  <a:pt x="50" y="131"/>
                </a:lnTo>
                <a:lnTo>
                  <a:pt x="54" y="137"/>
                </a:lnTo>
                <a:lnTo>
                  <a:pt x="59" y="141"/>
                </a:lnTo>
                <a:lnTo>
                  <a:pt x="64" y="147"/>
                </a:lnTo>
                <a:lnTo>
                  <a:pt x="70" y="152"/>
                </a:lnTo>
                <a:lnTo>
                  <a:pt x="74" y="156"/>
                </a:lnTo>
                <a:lnTo>
                  <a:pt x="81" y="160"/>
                </a:lnTo>
                <a:lnTo>
                  <a:pt x="87" y="165"/>
                </a:lnTo>
                <a:lnTo>
                  <a:pt x="92" y="168"/>
                </a:lnTo>
                <a:lnTo>
                  <a:pt x="98" y="173"/>
                </a:lnTo>
                <a:lnTo>
                  <a:pt x="105" y="176"/>
                </a:lnTo>
                <a:lnTo>
                  <a:pt x="112" y="180"/>
                </a:lnTo>
                <a:lnTo>
                  <a:pt x="117" y="182"/>
                </a:lnTo>
                <a:lnTo>
                  <a:pt x="124" y="185"/>
                </a:lnTo>
                <a:lnTo>
                  <a:pt x="131" y="187"/>
                </a:lnTo>
                <a:lnTo>
                  <a:pt x="137" y="190"/>
                </a:lnTo>
                <a:lnTo>
                  <a:pt x="144" y="192"/>
                </a:lnTo>
                <a:lnTo>
                  <a:pt x="151" y="194"/>
                </a:lnTo>
                <a:lnTo>
                  <a:pt x="159" y="195"/>
                </a:lnTo>
                <a:lnTo>
                  <a:pt x="166" y="198"/>
                </a:lnTo>
                <a:lnTo>
                  <a:pt x="172" y="199"/>
                </a:lnTo>
                <a:lnTo>
                  <a:pt x="180" y="200"/>
                </a:lnTo>
                <a:lnTo>
                  <a:pt x="187" y="200"/>
                </a:lnTo>
                <a:lnTo>
                  <a:pt x="194" y="200"/>
                </a:lnTo>
                <a:lnTo>
                  <a:pt x="202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7" name="Freeform 57"/>
          <p:cNvSpPr>
            <a:spLocks/>
          </p:cNvSpPr>
          <p:nvPr/>
        </p:nvSpPr>
        <p:spPr bwMode="auto">
          <a:xfrm>
            <a:off x="2649538" y="3633788"/>
            <a:ext cx="82550" cy="80962"/>
          </a:xfrm>
          <a:custGeom>
            <a:avLst/>
            <a:gdLst>
              <a:gd name="T0" fmla="*/ 0 w 202"/>
              <a:gd name="T1" fmla="*/ 201 h 201"/>
              <a:gd name="T2" fmla="*/ 8 w 202"/>
              <a:gd name="T3" fmla="*/ 200 h 201"/>
              <a:gd name="T4" fmla="*/ 15 w 202"/>
              <a:gd name="T5" fmla="*/ 200 h 201"/>
              <a:gd name="T6" fmla="*/ 22 w 202"/>
              <a:gd name="T7" fmla="*/ 200 h 201"/>
              <a:gd name="T8" fmla="*/ 30 w 202"/>
              <a:gd name="T9" fmla="*/ 199 h 201"/>
              <a:gd name="T10" fmla="*/ 36 w 202"/>
              <a:gd name="T11" fmla="*/ 198 h 201"/>
              <a:gd name="T12" fmla="*/ 43 w 202"/>
              <a:gd name="T13" fmla="*/ 195 h 201"/>
              <a:gd name="T14" fmla="*/ 50 w 202"/>
              <a:gd name="T15" fmla="*/ 194 h 201"/>
              <a:gd name="T16" fmla="*/ 58 w 202"/>
              <a:gd name="T17" fmla="*/ 192 h 201"/>
              <a:gd name="T18" fmla="*/ 64 w 202"/>
              <a:gd name="T19" fmla="*/ 190 h 201"/>
              <a:gd name="T20" fmla="*/ 71 w 202"/>
              <a:gd name="T21" fmla="*/ 187 h 201"/>
              <a:gd name="T22" fmla="*/ 78 w 202"/>
              <a:gd name="T23" fmla="*/ 185 h 201"/>
              <a:gd name="T24" fmla="*/ 84 w 202"/>
              <a:gd name="T25" fmla="*/ 182 h 201"/>
              <a:gd name="T26" fmla="*/ 90 w 202"/>
              <a:gd name="T27" fmla="*/ 180 h 201"/>
              <a:gd name="T28" fmla="*/ 97 w 202"/>
              <a:gd name="T29" fmla="*/ 176 h 201"/>
              <a:gd name="T30" fmla="*/ 103 w 202"/>
              <a:gd name="T31" fmla="*/ 173 h 201"/>
              <a:gd name="T32" fmla="*/ 109 w 202"/>
              <a:gd name="T33" fmla="*/ 168 h 201"/>
              <a:gd name="T34" fmla="*/ 115 w 202"/>
              <a:gd name="T35" fmla="*/ 165 h 201"/>
              <a:gd name="T36" fmla="*/ 121 w 202"/>
              <a:gd name="T37" fmla="*/ 160 h 201"/>
              <a:gd name="T38" fmla="*/ 126 w 202"/>
              <a:gd name="T39" fmla="*/ 156 h 201"/>
              <a:gd name="T40" fmla="*/ 132 w 202"/>
              <a:gd name="T41" fmla="*/ 152 h 201"/>
              <a:gd name="T42" fmla="*/ 138 w 202"/>
              <a:gd name="T43" fmla="*/ 147 h 201"/>
              <a:gd name="T44" fmla="*/ 143 w 202"/>
              <a:gd name="T45" fmla="*/ 141 h 201"/>
              <a:gd name="T46" fmla="*/ 148 w 202"/>
              <a:gd name="T47" fmla="*/ 137 h 201"/>
              <a:gd name="T48" fmla="*/ 152 w 202"/>
              <a:gd name="T49" fmla="*/ 131 h 201"/>
              <a:gd name="T50" fmla="*/ 157 w 202"/>
              <a:gd name="T51" fmla="*/ 126 h 201"/>
              <a:gd name="T52" fmla="*/ 161 w 202"/>
              <a:gd name="T53" fmla="*/ 120 h 201"/>
              <a:gd name="T54" fmla="*/ 166 w 202"/>
              <a:gd name="T55" fmla="*/ 114 h 201"/>
              <a:gd name="T56" fmla="*/ 170 w 202"/>
              <a:gd name="T57" fmla="*/ 108 h 201"/>
              <a:gd name="T58" fmla="*/ 174 w 202"/>
              <a:gd name="T59" fmla="*/ 102 h 201"/>
              <a:gd name="T60" fmla="*/ 177 w 202"/>
              <a:gd name="T61" fmla="*/ 95 h 201"/>
              <a:gd name="T62" fmla="*/ 180 w 202"/>
              <a:gd name="T63" fmla="*/ 90 h 201"/>
              <a:gd name="T64" fmla="*/ 184 w 202"/>
              <a:gd name="T65" fmla="*/ 83 h 201"/>
              <a:gd name="T66" fmla="*/ 186 w 202"/>
              <a:gd name="T67" fmla="*/ 76 h 201"/>
              <a:gd name="T68" fmla="*/ 189 w 202"/>
              <a:gd name="T69" fmla="*/ 69 h 201"/>
              <a:gd name="T70" fmla="*/ 192 w 202"/>
              <a:gd name="T71" fmla="*/ 63 h 201"/>
              <a:gd name="T72" fmla="*/ 194 w 202"/>
              <a:gd name="T73" fmla="*/ 56 h 201"/>
              <a:gd name="T74" fmla="*/ 195 w 202"/>
              <a:gd name="T75" fmla="*/ 49 h 201"/>
              <a:gd name="T76" fmla="*/ 197 w 202"/>
              <a:gd name="T77" fmla="*/ 42 h 201"/>
              <a:gd name="T78" fmla="*/ 198 w 202"/>
              <a:gd name="T79" fmla="*/ 36 h 201"/>
              <a:gd name="T80" fmla="*/ 199 w 202"/>
              <a:gd name="T81" fmla="*/ 28 h 201"/>
              <a:gd name="T82" fmla="*/ 201 w 202"/>
              <a:gd name="T83" fmla="*/ 21 h 201"/>
              <a:gd name="T84" fmla="*/ 202 w 202"/>
              <a:gd name="T85" fmla="*/ 14 h 201"/>
              <a:gd name="T86" fmla="*/ 202 w 202"/>
              <a:gd name="T87" fmla="*/ 6 h 201"/>
              <a:gd name="T88" fmla="*/ 202 w 202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0" y="201"/>
                </a:moveTo>
                <a:lnTo>
                  <a:pt x="8" y="200"/>
                </a:lnTo>
                <a:lnTo>
                  <a:pt x="15" y="200"/>
                </a:lnTo>
                <a:lnTo>
                  <a:pt x="22" y="200"/>
                </a:lnTo>
                <a:lnTo>
                  <a:pt x="30" y="199"/>
                </a:lnTo>
                <a:lnTo>
                  <a:pt x="36" y="198"/>
                </a:lnTo>
                <a:lnTo>
                  <a:pt x="43" y="195"/>
                </a:lnTo>
                <a:lnTo>
                  <a:pt x="50" y="194"/>
                </a:lnTo>
                <a:lnTo>
                  <a:pt x="58" y="192"/>
                </a:lnTo>
                <a:lnTo>
                  <a:pt x="64" y="190"/>
                </a:lnTo>
                <a:lnTo>
                  <a:pt x="71" y="187"/>
                </a:lnTo>
                <a:lnTo>
                  <a:pt x="78" y="185"/>
                </a:lnTo>
                <a:lnTo>
                  <a:pt x="84" y="182"/>
                </a:lnTo>
                <a:lnTo>
                  <a:pt x="90" y="180"/>
                </a:lnTo>
                <a:lnTo>
                  <a:pt x="97" y="176"/>
                </a:lnTo>
                <a:lnTo>
                  <a:pt x="103" y="173"/>
                </a:lnTo>
                <a:lnTo>
                  <a:pt x="109" y="168"/>
                </a:lnTo>
                <a:lnTo>
                  <a:pt x="115" y="165"/>
                </a:lnTo>
                <a:lnTo>
                  <a:pt x="121" y="160"/>
                </a:lnTo>
                <a:lnTo>
                  <a:pt x="126" y="156"/>
                </a:lnTo>
                <a:lnTo>
                  <a:pt x="132" y="152"/>
                </a:lnTo>
                <a:lnTo>
                  <a:pt x="138" y="147"/>
                </a:lnTo>
                <a:lnTo>
                  <a:pt x="143" y="141"/>
                </a:lnTo>
                <a:lnTo>
                  <a:pt x="148" y="137"/>
                </a:lnTo>
                <a:lnTo>
                  <a:pt x="152" y="131"/>
                </a:lnTo>
                <a:lnTo>
                  <a:pt x="157" y="126"/>
                </a:lnTo>
                <a:lnTo>
                  <a:pt x="161" y="120"/>
                </a:lnTo>
                <a:lnTo>
                  <a:pt x="166" y="114"/>
                </a:lnTo>
                <a:lnTo>
                  <a:pt x="170" y="108"/>
                </a:lnTo>
                <a:lnTo>
                  <a:pt x="174" y="102"/>
                </a:lnTo>
                <a:lnTo>
                  <a:pt x="177" y="95"/>
                </a:lnTo>
                <a:lnTo>
                  <a:pt x="180" y="90"/>
                </a:lnTo>
                <a:lnTo>
                  <a:pt x="184" y="83"/>
                </a:lnTo>
                <a:lnTo>
                  <a:pt x="186" y="76"/>
                </a:lnTo>
                <a:lnTo>
                  <a:pt x="189" y="69"/>
                </a:lnTo>
                <a:lnTo>
                  <a:pt x="192" y="63"/>
                </a:lnTo>
                <a:lnTo>
                  <a:pt x="194" y="56"/>
                </a:lnTo>
                <a:lnTo>
                  <a:pt x="195" y="49"/>
                </a:lnTo>
                <a:lnTo>
                  <a:pt x="197" y="42"/>
                </a:lnTo>
                <a:lnTo>
                  <a:pt x="198" y="36"/>
                </a:lnTo>
                <a:lnTo>
                  <a:pt x="199" y="28"/>
                </a:lnTo>
                <a:lnTo>
                  <a:pt x="201" y="21"/>
                </a:lnTo>
                <a:lnTo>
                  <a:pt x="202" y="14"/>
                </a:lnTo>
                <a:lnTo>
                  <a:pt x="202" y="6"/>
                </a:lnTo>
                <a:lnTo>
                  <a:pt x="202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8" name="Freeform 58"/>
          <p:cNvSpPr>
            <a:spLocks/>
          </p:cNvSpPr>
          <p:nvPr/>
        </p:nvSpPr>
        <p:spPr bwMode="auto">
          <a:xfrm>
            <a:off x="2649538" y="2503488"/>
            <a:ext cx="82550" cy="80962"/>
          </a:xfrm>
          <a:custGeom>
            <a:avLst/>
            <a:gdLst>
              <a:gd name="T0" fmla="*/ 202 w 202"/>
              <a:gd name="T1" fmla="*/ 201 h 201"/>
              <a:gd name="T2" fmla="*/ 202 w 202"/>
              <a:gd name="T3" fmla="*/ 194 h 201"/>
              <a:gd name="T4" fmla="*/ 202 w 202"/>
              <a:gd name="T5" fmla="*/ 187 h 201"/>
              <a:gd name="T6" fmla="*/ 201 w 202"/>
              <a:gd name="T7" fmla="*/ 180 h 201"/>
              <a:gd name="T8" fmla="*/ 199 w 202"/>
              <a:gd name="T9" fmla="*/ 173 h 201"/>
              <a:gd name="T10" fmla="*/ 198 w 202"/>
              <a:gd name="T11" fmla="*/ 165 h 201"/>
              <a:gd name="T12" fmla="*/ 197 w 202"/>
              <a:gd name="T13" fmla="*/ 159 h 201"/>
              <a:gd name="T14" fmla="*/ 195 w 202"/>
              <a:gd name="T15" fmla="*/ 152 h 201"/>
              <a:gd name="T16" fmla="*/ 194 w 202"/>
              <a:gd name="T17" fmla="*/ 145 h 201"/>
              <a:gd name="T18" fmla="*/ 192 w 202"/>
              <a:gd name="T19" fmla="*/ 138 h 201"/>
              <a:gd name="T20" fmla="*/ 189 w 202"/>
              <a:gd name="T21" fmla="*/ 132 h 201"/>
              <a:gd name="T22" fmla="*/ 186 w 202"/>
              <a:gd name="T23" fmla="*/ 125 h 201"/>
              <a:gd name="T24" fmla="*/ 184 w 202"/>
              <a:gd name="T25" fmla="*/ 118 h 201"/>
              <a:gd name="T26" fmla="*/ 180 w 202"/>
              <a:gd name="T27" fmla="*/ 111 h 201"/>
              <a:gd name="T28" fmla="*/ 177 w 202"/>
              <a:gd name="T29" fmla="*/ 106 h 201"/>
              <a:gd name="T30" fmla="*/ 174 w 202"/>
              <a:gd name="T31" fmla="*/ 99 h 201"/>
              <a:gd name="T32" fmla="*/ 170 w 202"/>
              <a:gd name="T33" fmla="*/ 93 h 201"/>
              <a:gd name="T34" fmla="*/ 166 w 202"/>
              <a:gd name="T35" fmla="*/ 87 h 201"/>
              <a:gd name="T36" fmla="*/ 161 w 202"/>
              <a:gd name="T37" fmla="*/ 81 h 201"/>
              <a:gd name="T38" fmla="*/ 157 w 202"/>
              <a:gd name="T39" fmla="*/ 75 h 201"/>
              <a:gd name="T40" fmla="*/ 152 w 202"/>
              <a:gd name="T41" fmla="*/ 70 h 201"/>
              <a:gd name="T42" fmla="*/ 148 w 202"/>
              <a:gd name="T43" fmla="*/ 64 h 201"/>
              <a:gd name="T44" fmla="*/ 143 w 202"/>
              <a:gd name="T45" fmla="*/ 60 h 201"/>
              <a:gd name="T46" fmla="*/ 138 w 202"/>
              <a:gd name="T47" fmla="*/ 54 h 201"/>
              <a:gd name="T48" fmla="*/ 132 w 202"/>
              <a:gd name="T49" fmla="*/ 49 h 201"/>
              <a:gd name="T50" fmla="*/ 126 w 202"/>
              <a:gd name="T51" fmla="*/ 45 h 201"/>
              <a:gd name="T52" fmla="*/ 121 w 202"/>
              <a:gd name="T53" fmla="*/ 40 h 201"/>
              <a:gd name="T54" fmla="*/ 115 w 202"/>
              <a:gd name="T55" fmla="*/ 36 h 201"/>
              <a:gd name="T56" fmla="*/ 109 w 202"/>
              <a:gd name="T57" fmla="*/ 33 h 201"/>
              <a:gd name="T58" fmla="*/ 103 w 202"/>
              <a:gd name="T59" fmla="*/ 28 h 201"/>
              <a:gd name="T60" fmla="*/ 97 w 202"/>
              <a:gd name="T61" fmla="*/ 25 h 201"/>
              <a:gd name="T62" fmla="*/ 90 w 202"/>
              <a:gd name="T63" fmla="*/ 21 h 201"/>
              <a:gd name="T64" fmla="*/ 84 w 202"/>
              <a:gd name="T65" fmla="*/ 19 h 201"/>
              <a:gd name="T66" fmla="*/ 78 w 202"/>
              <a:gd name="T67" fmla="*/ 16 h 201"/>
              <a:gd name="T68" fmla="*/ 71 w 202"/>
              <a:gd name="T69" fmla="*/ 13 h 201"/>
              <a:gd name="T70" fmla="*/ 64 w 202"/>
              <a:gd name="T71" fmla="*/ 11 h 201"/>
              <a:gd name="T72" fmla="*/ 58 w 202"/>
              <a:gd name="T73" fmla="*/ 9 h 201"/>
              <a:gd name="T74" fmla="*/ 50 w 202"/>
              <a:gd name="T75" fmla="*/ 7 h 201"/>
              <a:gd name="T76" fmla="*/ 43 w 202"/>
              <a:gd name="T77" fmla="*/ 6 h 201"/>
              <a:gd name="T78" fmla="*/ 36 w 202"/>
              <a:gd name="T79" fmla="*/ 3 h 201"/>
              <a:gd name="T80" fmla="*/ 30 w 202"/>
              <a:gd name="T81" fmla="*/ 2 h 201"/>
              <a:gd name="T82" fmla="*/ 22 w 202"/>
              <a:gd name="T83" fmla="*/ 1 h 201"/>
              <a:gd name="T84" fmla="*/ 15 w 202"/>
              <a:gd name="T85" fmla="*/ 1 h 201"/>
              <a:gd name="T86" fmla="*/ 8 w 202"/>
              <a:gd name="T87" fmla="*/ 1 h 201"/>
              <a:gd name="T88" fmla="*/ 0 w 202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202" y="201"/>
                </a:moveTo>
                <a:lnTo>
                  <a:pt x="202" y="194"/>
                </a:lnTo>
                <a:lnTo>
                  <a:pt x="202" y="187"/>
                </a:lnTo>
                <a:lnTo>
                  <a:pt x="201" y="180"/>
                </a:lnTo>
                <a:lnTo>
                  <a:pt x="199" y="173"/>
                </a:lnTo>
                <a:lnTo>
                  <a:pt x="198" y="165"/>
                </a:lnTo>
                <a:lnTo>
                  <a:pt x="197" y="159"/>
                </a:lnTo>
                <a:lnTo>
                  <a:pt x="195" y="152"/>
                </a:lnTo>
                <a:lnTo>
                  <a:pt x="194" y="145"/>
                </a:lnTo>
                <a:lnTo>
                  <a:pt x="192" y="138"/>
                </a:lnTo>
                <a:lnTo>
                  <a:pt x="189" y="132"/>
                </a:lnTo>
                <a:lnTo>
                  <a:pt x="186" y="125"/>
                </a:lnTo>
                <a:lnTo>
                  <a:pt x="184" y="118"/>
                </a:lnTo>
                <a:lnTo>
                  <a:pt x="180" y="111"/>
                </a:lnTo>
                <a:lnTo>
                  <a:pt x="177" y="106"/>
                </a:lnTo>
                <a:lnTo>
                  <a:pt x="174" y="99"/>
                </a:lnTo>
                <a:lnTo>
                  <a:pt x="170" y="93"/>
                </a:lnTo>
                <a:lnTo>
                  <a:pt x="166" y="87"/>
                </a:lnTo>
                <a:lnTo>
                  <a:pt x="161" y="81"/>
                </a:lnTo>
                <a:lnTo>
                  <a:pt x="157" y="75"/>
                </a:lnTo>
                <a:lnTo>
                  <a:pt x="152" y="70"/>
                </a:lnTo>
                <a:lnTo>
                  <a:pt x="148" y="64"/>
                </a:lnTo>
                <a:lnTo>
                  <a:pt x="143" y="60"/>
                </a:lnTo>
                <a:lnTo>
                  <a:pt x="138" y="54"/>
                </a:lnTo>
                <a:lnTo>
                  <a:pt x="132" y="49"/>
                </a:lnTo>
                <a:lnTo>
                  <a:pt x="126" y="45"/>
                </a:lnTo>
                <a:lnTo>
                  <a:pt x="121" y="40"/>
                </a:lnTo>
                <a:lnTo>
                  <a:pt x="115" y="36"/>
                </a:lnTo>
                <a:lnTo>
                  <a:pt x="109" y="33"/>
                </a:lnTo>
                <a:lnTo>
                  <a:pt x="103" y="28"/>
                </a:lnTo>
                <a:lnTo>
                  <a:pt x="97" y="25"/>
                </a:lnTo>
                <a:lnTo>
                  <a:pt x="90" y="21"/>
                </a:lnTo>
                <a:lnTo>
                  <a:pt x="84" y="19"/>
                </a:lnTo>
                <a:lnTo>
                  <a:pt x="78" y="16"/>
                </a:lnTo>
                <a:lnTo>
                  <a:pt x="71" y="13"/>
                </a:lnTo>
                <a:lnTo>
                  <a:pt x="64" y="11"/>
                </a:lnTo>
                <a:lnTo>
                  <a:pt x="58" y="9"/>
                </a:lnTo>
                <a:lnTo>
                  <a:pt x="50" y="7"/>
                </a:lnTo>
                <a:lnTo>
                  <a:pt x="43" y="6"/>
                </a:lnTo>
                <a:lnTo>
                  <a:pt x="36" y="3"/>
                </a:lnTo>
                <a:lnTo>
                  <a:pt x="30" y="2"/>
                </a:lnTo>
                <a:lnTo>
                  <a:pt x="22" y="1"/>
                </a:lnTo>
                <a:lnTo>
                  <a:pt x="15" y="1"/>
                </a:lnTo>
                <a:lnTo>
                  <a:pt x="8" y="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9" name="Freeform 59"/>
          <p:cNvSpPr>
            <a:spLocks/>
          </p:cNvSpPr>
          <p:nvPr/>
        </p:nvSpPr>
        <p:spPr bwMode="auto">
          <a:xfrm>
            <a:off x="1879600" y="2503488"/>
            <a:ext cx="79375" cy="80962"/>
          </a:xfrm>
          <a:custGeom>
            <a:avLst/>
            <a:gdLst>
              <a:gd name="T0" fmla="*/ 202 w 202"/>
              <a:gd name="T1" fmla="*/ 0 h 201"/>
              <a:gd name="T2" fmla="*/ 194 w 202"/>
              <a:gd name="T3" fmla="*/ 1 h 201"/>
              <a:gd name="T4" fmla="*/ 187 w 202"/>
              <a:gd name="T5" fmla="*/ 1 h 201"/>
              <a:gd name="T6" fmla="*/ 180 w 202"/>
              <a:gd name="T7" fmla="*/ 1 h 201"/>
              <a:gd name="T8" fmla="*/ 172 w 202"/>
              <a:gd name="T9" fmla="*/ 2 h 201"/>
              <a:gd name="T10" fmla="*/ 166 w 202"/>
              <a:gd name="T11" fmla="*/ 3 h 201"/>
              <a:gd name="T12" fmla="*/ 159 w 202"/>
              <a:gd name="T13" fmla="*/ 6 h 201"/>
              <a:gd name="T14" fmla="*/ 151 w 202"/>
              <a:gd name="T15" fmla="*/ 7 h 201"/>
              <a:gd name="T16" fmla="*/ 144 w 202"/>
              <a:gd name="T17" fmla="*/ 9 h 201"/>
              <a:gd name="T18" fmla="*/ 137 w 202"/>
              <a:gd name="T19" fmla="*/ 11 h 201"/>
              <a:gd name="T20" fmla="*/ 131 w 202"/>
              <a:gd name="T21" fmla="*/ 13 h 201"/>
              <a:gd name="T22" fmla="*/ 124 w 202"/>
              <a:gd name="T23" fmla="*/ 16 h 201"/>
              <a:gd name="T24" fmla="*/ 117 w 202"/>
              <a:gd name="T25" fmla="*/ 19 h 201"/>
              <a:gd name="T26" fmla="*/ 112 w 202"/>
              <a:gd name="T27" fmla="*/ 21 h 201"/>
              <a:gd name="T28" fmla="*/ 105 w 202"/>
              <a:gd name="T29" fmla="*/ 25 h 201"/>
              <a:gd name="T30" fmla="*/ 98 w 202"/>
              <a:gd name="T31" fmla="*/ 28 h 201"/>
              <a:gd name="T32" fmla="*/ 92 w 202"/>
              <a:gd name="T33" fmla="*/ 33 h 201"/>
              <a:gd name="T34" fmla="*/ 87 w 202"/>
              <a:gd name="T35" fmla="*/ 36 h 201"/>
              <a:gd name="T36" fmla="*/ 81 w 202"/>
              <a:gd name="T37" fmla="*/ 40 h 201"/>
              <a:gd name="T38" fmla="*/ 74 w 202"/>
              <a:gd name="T39" fmla="*/ 45 h 201"/>
              <a:gd name="T40" fmla="*/ 70 w 202"/>
              <a:gd name="T41" fmla="*/ 49 h 201"/>
              <a:gd name="T42" fmla="*/ 64 w 202"/>
              <a:gd name="T43" fmla="*/ 54 h 201"/>
              <a:gd name="T44" fmla="*/ 59 w 202"/>
              <a:gd name="T45" fmla="*/ 60 h 201"/>
              <a:gd name="T46" fmla="*/ 54 w 202"/>
              <a:gd name="T47" fmla="*/ 64 h 201"/>
              <a:gd name="T48" fmla="*/ 50 w 202"/>
              <a:gd name="T49" fmla="*/ 70 h 201"/>
              <a:gd name="T50" fmla="*/ 44 w 202"/>
              <a:gd name="T51" fmla="*/ 75 h 201"/>
              <a:gd name="T52" fmla="*/ 41 w 202"/>
              <a:gd name="T53" fmla="*/ 81 h 201"/>
              <a:gd name="T54" fmla="*/ 36 w 202"/>
              <a:gd name="T55" fmla="*/ 87 h 201"/>
              <a:gd name="T56" fmla="*/ 32 w 202"/>
              <a:gd name="T57" fmla="*/ 93 h 201"/>
              <a:gd name="T58" fmla="*/ 28 w 202"/>
              <a:gd name="T59" fmla="*/ 99 h 201"/>
              <a:gd name="T60" fmla="*/ 25 w 202"/>
              <a:gd name="T61" fmla="*/ 106 h 201"/>
              <a:gd name="T62" fmla="*/ 22 w 202"/>
              <a:gd name="T63" fmla="*/ 111 h 201"/>
              <a:gd name="T64" fmla="*/ 18 w 202"/>
              <a:gd name="T65" fmla="*/ 118 h 201"/>
              <a:gd name="T66" fmla="*/ 15 w 202"/>
              <a:gd name="T67" fmla="*/ 125 h 201"/>
              <a:gd name="T68" fmla="*/ 13 w 202"/>
              <a:gd name="T69" fmla="*/ 132 h 201"/>
              <a:gd name="T70" fmla="*/ 10 w 202"/>
              <a:gd name="T71" fmla="*/ 138 h 201"/>
              <a:gd name="T72" fmla="*/ 8 w 202"/>
              <a:gd name="T73" fmla="*/ 145 h 201"/>
              <a:gd name="T74" fmla="*/ 6 w 202"/>
              <a:gd name="T75" fmla="*/ 152 h 201"/>
              <a:gd name="T76" fmla="*/ 5 w 202"/>
              <a:gd name="T77" fmla="*/ 159 h 201"/>
              <a:gd name="T78" fmla="*/ 4 w 202"/>
              <a:gd name="T79" fmla="*/ 165 h 201"/>
              <a:gd name="T80" fmla="*/ 2 w 202"/>
              <a:gd name="T81" fmla="*/ 173 h 201"/>
              <a:gd name="T82" fmla="*/ 1 w 202"/>
              <a:gd name="T83" fmla="*/ 180 h 201"/>
              <a:gd name="T84" fmla="*/ 0 w 202"/>
              <a:gd name="T85" fmla="*/ 187 h 201"/>
              <a:gd name="T86" fmla="*/ 0 w 202"/>
              <a:gd name="T87" fmla="*/ 194 h 201"/>
              <a:gd name="T88" fmla="*/ 0 w 202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202" y="0"/>
                </a:moveTo>
                <a:lnTo>
                  <a:pt x="194" y="1"/>
                </a:lnTo>
                <a:lnTo>
                  <a:pt x="187" y="1"/>
                </a:lnTo>
                <a:lnTo>
                  <a:pt x="180" y="1"/>
                </a:lnTo>
                <a:lnTo>
                  <a:pt x="172" y="2"/>
                </a:lnTo>
                <a:lnTo>
                  <a:pt x="166" y="3"/>
                </a:lnTo>
                <a:lnTo>
                  <a:pt x="159" y="6"/>
                </a:lnTo>
                <a:lnTo>
                  <a:pt x="151" y="7"/>
                </a:lnTo>
                <a:lnTo>
                  <a:pt x="144" y="9"/>
                </a:lnTo>
                <a:lnTo>
                  <a:pt x="137" y="11"/>
                </a:lnTo>
                <a:lnTo>
                  <a:pt x="131" y="13"/>
                </a:lnTo>
                <a:lnTo>
                  <a:pt x="124" y="16"/>
                </a:lnTo>
                <a:lnTo>
                  <a:pt x="117" y="19"/>
                </a:lnTo>
                <a:lnTo>
                  <a:pt x="112" y="21"/>
                </a:lnTo>
                <a:lnTo>
                  <a:pt x="105" y="25"/>
                </a:lnTo>
                <a:lnTo>
                  <a:pt x="98" y="28"/>
                </a:lnTo>
                <a:lnTo>
                  <a:pt x="92" y="33"/>
                </a:lnTo>
                <a:lnTo>
                  <a:pt x="87" y="36"/>
                </a:lnTo>
                <a:lnTo>
                  <a:pt x="81" y="40"/>
                </a:lnTo>
                <a:lnTo>
                  <a:pt x="74" y="45"/>
                </a:lnTo>
                <a:lnTo>
                  <a:pt x="70" y="49"/>
                </a:lnTo>
                <a:lnTo>
                  <a:pt x="64" y="54"/>
                </a:lnTo>
                <a:lnTo>
                  <a:pt x="59" y="60"/>
                </a:lnTo>
                <a:lnTo>
                  <a:pt x="54" y="64"/>
                </a:lnTo>
                <a:lnTo>
                  <a:pt x="50" y="70"/>
                </a:lnTo>
                <a:lnTo>
                  <a:pt x="44" y="75"/>
                </a:lnTo>
                <a:lnTo>
                  <a:pt x="41" y="81"/>
                </a:lnTo>
                <a:lnTo>
                  <a:pt x="36" y="87"/>
                </a:lnTo>
                <a:lnTo>
                  <a:pt x="32" y="93"/>
                </a:lnTo>
                <a:lnTo>
                  <a:pt x="28" y="99"/>
                </a:lnTo>
                <a:lnTo>
                  <a:pt x="25" y="106"/>
                </a:lnTo>
                <a:lnTo>
                  <a:pt x="22" y="111"/>
                </a:lnTo>
                <a:lnTo>
                  <a:pt x="18" y="118"/>
                </a:lnTo>
                <a:lnTo>
                  <a:pt x="15" y="125"/>
                </a:lnTo>
                <a:lnTo>
                  <a:pt x="13" y="132"/>
                </a:lnTo>
                <a:lnTo>
                  <a:pt x="10" y="138"/>
                </a:lnTo>
                <a:lnTo>
                  <a:pt x="8" y="145"/>
                </a:lnTo>
                <a:lnTo>
                  <a:pt x="6" y="152"/>
                </a:lnTo>
                <a:lnTo>
                  <a:pt x="5" y="159"/>
                </a:lnTo>
                <a:lnTo>
                  <a:pt x="4" y="165"/>
                </a:lnTo>
                <a:lnTo>
                  <a:pt x="2" y="173"/>
                </a:lnTo>
                <a:lnTo>
                  <a:pt x="1" y="180"/>
                </a:lnTo>
                <a:lnTo>
                  <a:pt x="0" y="187"/>
                </a:lnTo>
                <a:lnTo>
                  <a:pt x="0" y="194"/>
                </a:lnTo>
                <a:lnTo>
                  <a:pt x="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20" name="Line 60"/>
          <p:cNvSpPr>
            <a:spLocks noChangeShapeType="1"/>
          </p:cNvSpPr>
          <p:nvPr/>
        </p:nvSpPr>
        <p:spPr bwMode="auto">
          <a:xfrm>
            <a:off x="974725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21" name="Line 61"/>
          <p:cNvSpPr>
            <a:spLocks noChangeShapeType="1"/>
          </p:cNvSpPr>
          <p:nvPr/>
        </p:nvSpPr>
        <p:spPr bwMode="auto">
          <a:xfrm>
            <a:off x="1054100" y="3714750"/>
            <a:ext cx="690563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22" name="Line 62"/>
          <p:cNvSpPr>
            <a:spLocks noChangeShapeType="1"/>
          </p:cNvSpPr>
          <p:nvPr/>
        </p:nvSpPr>
        <p:spPr bwMode="auto">
          <a:xfrm flipV="1">
            <a:off x="1824038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23" name="Line 63"/>
          <p:cNvSpPr>
            <a:spLocks noChangeShapeType="1"/>
          </p:cNvSpPr>
          <p:nvPr/>
        </p:nvSpPr>
        <p:spPr bwMode="auto">
          <a:xfrm flipH="1">
            <a:off x="1054100" y="2503488"/>
            <a:ext cx="690563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24" name="Freeform 64"/>
          <p:cNvSpPr>
            <a:spLocks/>
          </p:cNvSpPr>
          <p:nvPr/>
        </p:nvSpPr>
        <p:spPr bwMode="auto">
          <a:xfrm>
            <a:off x="974725" y="3633788"/>
            <a:ext cx="79375" cy="80962"/>
          </a:xfrm>
          <a:custGeom>
            <a:avLst/>
            <a:gdLst>
              <a:gd name="T0" fmla="*/ 0 w 202"/>
              <a:gd name="T1" fmla="*/ 0 h 201"/>
              <a:gd name="T2" fmla="*/ 2 w 202"/>
              <a:gd name="T3" fmla="*/ 6 h 201"/>
              <a:gd name="T4" fmla="*/ 2 w 202"/>
              <a:gd name="T5" fmla="*/ 14 h 201"/>
              <a:gd name="T6" fmla="*/ 2 w 202"/>
              <a:gd name="T7" fmla="*/ 21 h 201"/>
              <a:gd name="T8" fmla="*/ 3 w 202"/>
              <a:gd name="T9" fmla="*/ 28 h 201"/>
              <a:gd name="T10" fmla="*/ 4 w 202"/>
              <a:gd name="T11" fmla="*/ 36 h 201"/>
              <a:gd name="T12" fmla="*/ 5 w 202"/>
              <a:gd name="T13" fmla="*/ 42 h 201"/>
              <a:gd name="T14" fmla="*/ 7 w 202"/>
              <a:gd name="T15" fmla="*/ 49 h 201"/>
              <a:gd name="T16" fmla="*/ 9 w 202"/>
              <a:gd name="T17" fmla="*/ 56 h 201"/>
              <a:gd name="T18" fmla="*/ 12 w 202"/>
              <a:gd name="T19" fmla="*/ 63 h 201"/>
              <a:gd name="T20" fmla="*/ 14 w 202"/>
              <a:gd name="T21" fmla="*/ 69 h 201"/>
              <a:gd name="T22" fmla="*/ 16 w 202"/>
              <a:gd name="T23" fmla="*/ 76 h 201"/>
              <a:gd name="T24" fmla="*/ 20 w 202"/>
              <a:gd name="T25" fmla="*/ 83 h 201"/>
              <a:gd name="T26" fmla="*/ 22 w 202"/>
              <a:gd name="T27" fmla="*/ 90 h 201"/>
              <a:gd name="T28" fmla="*/ 25 w 202"/>
              <a:gd name="T29" fmla="*/ 95 h 201"/>
              <a:gd name="T30" fmla="*/ 29 w 202"/>
              <a:gd name="T31" fmla="*/ 102 h 201"/>
              <a:gd name="T32" fmla="*/ 33 w 202"/>
              <a:gd name="T33" fmla="*/ 108 h 201"/>
              <a:gd name="T34" fmla="*/ 36 w 202"/>
              <a:gd name="T35" fmla="*/ 114 h 201"/>
              <a:gd name="T36" fmla="*/ 41 w 202"/>
              <a:gd name="T37" fmla="*/ 120 h 201"/>
              <a:gd name="T38" fmla="*/ 45 w 202"/>
              <a:gd name="T39" fmla="*/ 126 h 201"/>
              <a:gd name="T40" fmla="*/ 50 w 202"/>
              <a:gd name="T41" fmla="*/ 131 h 201"/>
              <a:gd name="T42" fmla="*/ 54 w 202"/>
              <a:gd name="T43" fmla="*/ 137 h 201"/>
              <a:gd name="T44" fmla="*/ 60 w 202"/>
              <a:gd name="T45" fmla="*/ 141 h 201"/>
              <a:gd name="T46" fmla="*/ 65 w 202"/>
              <a:gd name="T47" fmla="*/ 147 h 201"/>
              <a:gd name="T48" fmla="*/ 70 w 202"/>
              <a:gd name="T49" fmla="*/ 152 h 201"/>
              <a:gd name="T50" fmla="*/ 76 w 202"/>
              <a:gd name="T51" fmla="*/ 156 h 201"/>
              <a:gd name="T52" fmla="*/ 81 w 202"/>
              <a:gd name="T53" fmla="*/ 160 h 201"/>
              <a:gd name="T54" fmla="*/ 87 w 202"/>
              <a:gd name="T55" fmla="*/ 165 h 201"/>
              <a:gd name="T56" fmla="*/ 94 w 202"/>
              <a:gd name="T57" fmla="*/ 168 h 201"/>
              <a:gd name="T58" fmla="*/ 99 w 202"/>
              <a:gd name="T59" fmla="*/ 173 h 201"/>
              <a:gd name="T60" fmla="*/ 105 w 202"/>
              <a:gd name="T61" fmla="*/ 176 h 201"/>
              <a:gd name="T62" fmla="*/ 112 w 202"/>
              <a:gd name="T63" fmla="*/ 180 h 201"/>
              <a:gd name="T64" fmla="*/ 119 w 202"/>
              <a:gd name="T65" fmla="*/ 182 h 201"/>
              <a:gd name="T66" fmla="*/ 125 w 202"/>
              <a:gd name="T67" fmla="*/ 185 h 201"/>
              <a:gd name="T68" fmla="*/ 132 w 202"/>
              <a:gd name="T69" fmla="*/ 187 h 201"/>
              <a:gd name="T70" fmla="*/ 139 w 202"/>
              <a:gd name="T71" fmla="*/ 190 h 201"/>
              <a:gd name="T72" fmla="*/ 146 w 202"/>
              <a:gd name="T73" fmla="*/ 192 h 201"/>
              <a:gd name="T74" fmla="*/ 152 w 202"/>
              <a:gd name="T75" fmla="*/ 194 h 201"/>
              <a:gd name="T76" fmla="*/ 159 w 202"/>
              <a:gd name="T77" fmla="*/ 195 h 201"/>
              <a:gd name="T78" fmla="*/ 166 w 202"/>
              <a:gd name="T79" fmla="*/ 198 h 201"/>
              <a:gd name="T80" fmla="*/ 174 w 202"/>
              <a:gd name="T81" fmla="*/ 199 h 201"/>
              <a:gd name="T82" fmla="*/ 180 w 202"/>
              <a:gd name="T83" fmla="*/ 200 h 201"/>
              <a:gd name="T84" fmla="*/ 187 w 202"/>
              <a:gd name="T85" fmla="*/ 200 h 201"/>
              <a:gd name="T86" fmla="*/ 195 w 202"/>
              <a:gd name="T87" fmla="*/ 200 h 201"/>
              <a:gd name="T88" fmla="*/ 202 w 202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0" y="0"/>
                </a:moveTo>
                <a:lnTo>
                  <a:pt x="2" y="6"/>
                </a:lnTo>
                <a:lnTo>
                  <a:pt x="2" y="14"/>
                </a:lnTo>
                <a:lnTo>
                  <a:pt x="2" y="21"/>
                </a:lnTo>
                <a:lnTo>
                  <a:pt x="3" y="28"/>
                </a:lnTo>
                <a:lnTo>
                  <a:pt x="4" y="36"/>
                </a:lnTo>
                <a:lnTo>
                  <a:pt x="5" y="42"/>
                </a:lnTo>
                <a:lnTo>
                  <a:pt x="7" y="49"/>
                </a:lnTo>
                <a:lnTo>
                  <a:pt x="9" y="56"/>
                </a:lnTo>
                <a:lnTo>
                  <a:pt x="12" y="63"/>
                </a:lnTo>
                <a:lnTo>
                  <a:pt x="14" y="69"/>
                </a:lnTo>
                <a:lnTo>
                  <a:pt x="16" y="76"/>
                </a:lnTo>
                <a:lnTo>
                  <a:pt x="20" y="83"/>
                </a:lnTo>
                <a:lnTo>
                  <a:pt x="22" y="90"/>
                </a:lnTo>
                <a:lnTo>
                  <a:pt x="25" y="95"/>
                </a:lnTo>
                <a:lnTo>
                  <a:pt x="29" y="102"/>
                </a:lnTo>
                <a:lnTo>
                  <a:pt x="33" y="108"/>
                </a:lnTo>
                <a:lnTo>
                  <a:pt x="36" y="114"/>
                </a:lnTo>
                <a:lnTo>
                  <a:pt x="41" y="120"/>
                </a:lnTo>
                <a:lnTo>
                  <a:pt x="45" y="126"/>
                </a:lnTo>
                <a:lnTo>
                  <a:pt x="50" y="131"/>
                </a:lnTo>
                <a:lnTo>
                  <a:pt x="54" y="137"/>
                </a:lnTo>
                <a:lnTo>
                  <a:pt x="60" y="141"/>
                </a:lnTo>
                <a:lnTo>
                  <a:pt x="65" y="147"/>
                </a:lnTo>
                <a:lnTo>
                  <a:pt x="70" y="152"/>
                </a:lnTo>
                <a:lnTo>
                  <a:pt x="76" y="156"/>
                </a:lnTo>
                <a:lnTo>
                  <a:pt x="81" y="160"/>
                </a:lnTo>
                <a:lnTo>
                  <a:pt x="87" y="165"/>
                </a:lnTo>
                <a:lnTo>
                  <a:pt x="94" y="168"/>
                </a:lnTo>
                <a:lnTo>
                  <a:pt x="99" y="173"/>
                </a:lnTo>
                <a:lnTo>
                  <a:pt x="105" y="176"/>
                </a:lnTo>
                <a:lnTo>
                  <a:pt x="112" y="180"/>
                </a:lnTo>
                <a:lnTo>
                  <a:pt x="119" y="182"/>
                </a:lnTo>
                <a:lnTo>
                  <a:pt x="125" y="185"/>
                </a:lnTo>
                <a:lnTo>
                  <a:pt x="132" y="187"/>
                </a:lnTo>
                <a:lnTo>
                  <a:pt x="139" y="190"/>
                </a:lnTo>
                <a:lnTo>
                  <a:pt x="146" y="192"/>
                </a:lnTo>
                <a:lnTo>
                  <a:pt x="152" y="194"/>
                </a:lnTo>
                <a:lnTo>
                  <a:pt x="159" y="195"/>
                </a:lnTo>
                <a:lnTo>
                  <a:pt x="166" y="198"/>
                </a:lnTo>
                <a:lnTo>
                  <a:pt x="174" y="199"/>
                </a:lnTo>
                <a:lnTo>
                  <a:pt x="180" y="200"/>
                </a:lnTo>
                <a:lnTo>
                  <a:pt x="187" y="200"/>
                </a:lnTo>
                <a:lnTo>
                  <a:pt x="195" y="200"/>
                </a:lnTo>
                <a:lnTo>
                  <a:pt x="202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25" name="Freeform 65"/>
          <p:cNvSpPr>
            <a:spLocks/>
          </p:cNvSpPr>
          <p:nvPr/>
        </p:nvSpPr>
        <p:spPr bwMode="auto">
          <a:xfrm>
            <a:off x="1744663" y="3633788"/>
            <a:ext cx="79375" cy="80962"/>
          </a:xfrm>
          <a:custGeom>
            <a:avLst/>
            <a:gdLst>
              <a:gd name="T0" fmla="*/ 0 w 201"/>
              <a:gd name="T1" fmla="*/ 201 h 201"/>
              <a:gd name="T2" fmla="*/ 6 w 201"/>
              <a:gd name="T3" fmla="*/ 200 h 201"/>
              <a:gd name="T4" fmla="*/ 14 w 201"/>
              <a:gd name="T5" fmla="*/ 200 h 201"/>
              <a:gd name="T6" fmla="*/ 21 w 201"/>
              <a:gd name="T7" fmla="*/ 200 h 201"/>
              <a:gd name="T8" fmla="*/ 28 w 201"/>
              <a:gd name="T9" fmla="*/ 199 h 201"/>
              <a:gd name="T10" fmla="*/ 36 w 201"/>
              <a:gd name="T11" fmla="*/ 198 h 201"/>
              <a:gd name="T12" fmla="*/ 42 w 201"/>
              <a:gd name="T13" fmla="*/ 195 h 201"/>
              <a:gd name="T14" fmla="*/ 49 w 201"/>
              <a:gd name="T15" fmla="*/ 194 h 201"/>
              <a:gd name="T16" fmla="*/ 56 w 201"/>
              <a:gd name="T17" fmla="*/ 192 h 201"/>
              <a:gd name="T18" fmla="*/ 63 w 201"/>
              <a:gd name="T19" fmla="*/ 190 h 201"/>
              <a:gd name="T20" fmla="*/ 69 w 201"/>
              <a:gd name="T21" fmla="*/ 187 h 201"/>
              <a:gd name="T22" fmla="*/ 76 w 201"/>
              <a:gd name="T23" fmla="*/ 185 h 201"/>
              <a:gd name="T24" fmla="*/ 83 w 201"/>
              <a:gd name="T25" fmla="*/ 182 h 201"/>
              <a:gd name="T26" fmla="*/ 90 w 201"/>
              <a:gd name="T27" fmla="*/ 180 h 201"/>
              <a:gd name="T28" fmla="*/ 95 w 201"/>
              <a:gd name="T29" fmla="*/ 176 h 201"/>
              <a:gd name="T30" fmla="*/ 102 w 201"/>
              <a:gd name="T31" fmla="*/ 173 h 201"/>
              <a:gd name="T32" fmla="*/ 108 w 201"/>
              <a:gd name="T33" fmla="*/ 168 h 201"/>
              <a:gd name="T34" fmla="*/ 114 w 201"/>
              <a:gd name="T35" fmla="*/ 165 h 201"/>
              <a:gd name="T36" fmla="*/ 120 w 201"/>
              <a:gd name="T37" fmla="*/ 160 h 201"/>
              <a:gd name="T38" fmla="*/ 126 w 201"/>
              <a:gd name="T39" fmla="*/ 156 h 201"/>
              <a:gd name="T40" fmla="*/ 131 w 201"/>
              <a:gd name="T41" fmla="*/ 152 h 201"/>
              <a:gd name="T42" fmla="*/ 137 w 201"/>
              <a:gd name="T43" fmla="*/ 147 h 201"/>
              <a:gd name="T44" fmla="*/ 141 w 201"/>
              <a:gd name="T45" fmla="*/ 141 h 201"/>
              <a:gd name="T46" fmla="*/ 147 w 201"/>
              <a:gd name="T47" fmla="*/ 137 h 201"/>
              <a:gd name="T48" fmla="*/ 152 w 201"/>
              <a:gd name="T49" fmla="*/ 131 h 201"/>
              <a:gd name="T50" fmla="*/ 156 w 201"/>
              <a:gd name="T51" fmla="*/ 126 h 201"/>
              <a:gd name="T52" fmla="*/ 161 w 201"/>
              <a:gd name="T53" fmla="*/ 120 h 201"/>
              <a:gd name="T54" fmla="*/ 165 w 201"/>
              <a:gd name="T55" fmla="*/ 114 h 201"/>
              <a:gd name="T56" fmla="*/ 168 w 201"/>
              <a:gd name="T57" fmla="*/ 108 h 201"/>
              <a:gd name="T58" fmla="*/ 172 w 201"/>
              <a:gd name="T59" fmla="*/ 102 h 201"/>
              <a:gd name="T60" fmla="*/ 176 w 201"/>
              <a:gd name="T61" fmla="*/ 95 h 201"/>
              <a:gd name="T62" fmla="*/ 180 w 201"/>
              <a:gd name="T63" fmla="*/ 90 h 201"/>
              <a:gd name="T64" fmla="*/ 182 w 201"/>
              <a:gd name="T65" fmla="*/ 83 h 201"/>
              <a:gd name="T66" fmla="*/ 185 w 201"/>
              <a:gd name="T67" fmla="*/ 76 h 201"/>
              <a:gd name="T68" fmla="*/ 188 w 201"/>
              <a:gd name="T69" fmla="*/ 69 h 201"/>
              <a:gd name="T70" fmla="*/ 190 w 201"/>
              <a:gd name="T71" fmla="*/ 63 h 201"/>
              <a:gd name="T72" fmla="*/ 192 w 201"/>
              <a:gd name="T73" fmla="*/ 56 h 201"/>
              <a:gd name="T74" fmla="*/ 194 w 201"/>
              <a:gd name="T75" fmla="*/ 49 h 201"/>
              <a:gd name="T76" fmla="*/ 195 w 201"/>
              <a:gd name="T77" fmla="*/ 42 h 201"/>
              <a:gd name="T78" fmla="*/ 198 w 201"/>
              <a:gd name="T79" fmla="*/ 36 h 201"/>
              <a:gd name="T80" fmla="*/ 199 w 201"/>
              <a:gd name="T81" fmla="*/ 28 h 201"/>
              <a:gd name="T82" fmla="*/ 199 w 201"/>
              <a:gd name="T83" fmla="*/ 21 h 201"/>
              <a:gd name="T84" fmla="*/ 200 w 201"/>
              <a:gd name="T85" fmla="*/ 14 h 201"/>
              <a:gd name="T86" fmla="*/ 200 w 201"/>
              <a:gd name="T87" fmla="*/ 6 h 201"/>
              <a:gd name="T88" fmla="*/ 201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201"/>
                </a:moveTo>
                <a:lnTo>
                  <a:pt x="6" y="200"/>
                </a:lnTo>
                <a:lnTo>
                  <a:pt x="14" y="200"/>
                </a:lnTo>
                <a:lnTo>
                  <a:pt x="21" y="200"/>
                </a:lnTo>
                <a:lnTo>
                  <a:pt x="28" y="199"/>
                </a:lnTo>
                <a:lnTo>
                  <a:pt x="36" y="198"/>
                </a:lnTo>
                <a:lnTo>
                  <a:pt x="42" y="195"/>
                </a:lnTo>
                <a:lnTo>
                  <a:pt x="49" y="194"/>
                </a:lnTo>
                <a:lnTo>
                  <a:pt x="56" y="192"/>
                </a:lnTo>
                <a:lnTo>
                  <a:pt x="63" y="190"/>
                </a:lnTo>
                <a:lnTo>
                  <a:pt x="69" y="187"/>
                </a:lnTo>
                <a:lnTo>
                  <a:pt x="76" y="185"/>
                </a:lnTo>
                <a:lnTo>
                  <a:pt x="83" y="182"/>
                </a:lnTo>
                <a:lnTo>
                  <a:pt x="90" y="180"/>
                </a:lnTo>
                <a:lnTo>
                  <a:pt x="95" y="176"/>
                </a:lnTo>
                <a:lnTo>
                  <a:pt x="102" y="173"/>
                </a:lnTo>
                <a:lnTo>
                  <a:pt x="108" y="168"/>
                </a:lnTo>
                <a:lnTo>
                  <a:pt x="114" y="165"/>
                </a:lnTo>
                <a:lnTo>
                  <a:pt x="120" y="160"/>
                </a:lnTo>
                <a:lnTo>
                  <a:pt x="126" y="156"/>
                </a:lnTo>
                <a:lnTo>
                  <a:pt x="131" y="152"/>
                </a:lnTo>
                <a:lnTo>
                  <a:pt x="137" y="147"/>
                </a:lnTo>
                <a:lnTo>
                  <a:pt x="141" y="141"/>
                </a:lnTo>
                <a:lnTo>
                  <a:pt x="147" y="137"/>
                </a:lnTo>
                <a:lnTo>
                  <a:pt x="152" y="131"/>
                </a:lnTo>
                <a:lnTo>
                  <a:pt x="156" y="126"/>
                </a:lnTo>
                <a:lnTo>
                  <a:pt x="161" y="120"/>
                </a:lnTo>
                <a:lnTo>
                  <a:pt x="165" y="114"/>
                </a:lnTo>
                <a:lnTo>
                  <a:pt x="168" y="108"/>
                </a:lnTo>
                <a:lnTo>
                  <a:pt x="172" y="102"/>
                </a:lnTo>
                <a:lnTo>
                  <a:pt x="176" y="95"/>
                </a:lnTo>
                <a:lnTo>
                  <a:pt x="180" y="90"/>
                </a:lnTo>
                <a:lnTo>
                  <a:pt x="182" y="83"/>
                </a:lnTo>
                <a:lnTo>
                  <a:pt x="185" y="76"/>
                </a:lnTo>
                <a:lnTo>
                  <a:pt x="188" y="69"/>
                </a:lnTo>
                <a:lnTo>
                  <a:pt x="190" y="63"/>
                </a:lnTo>
                <a:lnTo>
                  <a:pt x="192" y="56"/>
                </a:lnTo>
                <a:lnTo>
                  <a:pt x="194" y="49"/>
                </a:lnTo>
                <a:lnTo>
                  <a:pt x="195" y="42"/>
                </a:lnTo>
                <a:lnTo>
                  <a:pt x="198" y="36"/>
                </a:lnTo>
                <a:lnTo>
                  <a:pt x="199" y="28"/>
                </a:lnTo>
                <a:lnTo>
                  <a:pt x="199" y="21"/>
                </a:lnTo>
                <a:lnTo>
                  <a:pt x="200" y="14"/>
                </a:lnTo>
                <a:lnTo>
                  <a:pt x="200" y="6"/>
                </a:lnTo>
                <a:lnTo>
                  <a:pt x="201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26" name="Freeform 66"/>
          <p:cNvSpPr>
            <a:spLocks/>
          </p:cNvSpPr>
          <p:nvPr/>
        </p:nvSpPr>
        <p:spPr bwMode="auto">
          <a:xfrm>
            <a:off x="1744663" y="2503488"/>
            <a:ext cx="79375" cy="80962"/>
          </a:xfrm>
          <a:custGeom>
            <a:avLst/>
            <a:gdLst>
              <a:gd name="T0" fmla="*/ 201 w 201"/>
              <a:gd name="T1" fmla="*/ 201 h 201"/>
              <a:gd name="T2" fmla="*/ 200 w 201"/>
              <a:gd name="T3" fmla="*/ 194 h 201"/>
              <a:gd name="T4" fmla="*/ 200 w 201"/>
              <a:gd name="T5" fmla="*/ 187 h 201"/>
              <a:gd name="T6" fmla="*/ 199 w 201"/>
              <a:gd name="T7" fmla="*/ 180 h 201"/>
              <a:gd name="T8" fmla="*/ 199 w 201"/>
              <a:gd name="T9" fmla="*/ 173 h 201"/>
              <a:gd name="T10" fmla="*/ 198 w 201"/>
              <a:gd name="T11" fmla="*/ 165 h 201"/>
              <a:gd name="T12" fmla="*/ 195 w 201"/>
              <a:gd name="T13" fmla="*/ 159 h 201"/>
              <a:gd name="T14" fmla="*/ 194 w 201"/>
              <a:gd name="T15" fmla="*/ 152 h 201"/>
              <a:gd name="T16" fmla="*/ 192 w 201"/>
              <a:gd name="T17" fmla="*/ 145 h 201"/>
              <a:gd name="T18" fmla="*/ 190 w 201"/>
              <a:gd name="T19" fmla="*/ 138 h 201"/>
              <a:gd name="T20" fmla="*/ 188 w 201"/>
              <a:gd name="T21" fmla="*/ 132 h 201"/>
              <a:gd name="T22" fmla="*/ 185 w 201"/>
              <a:gd name="T23" fmla="*/ 125 h 201"/>
              <a:gd name="T24" fmla="*/ 182 w 201"/>
              <a:gd name="T25" fmla="*/ 118 h 201"/>
              <a:gd name="T26" fmla="*/ 180 w 201"/>
              <a:gd name="T27" fmla="*/ 111 h 201"/>
              <a:gd name="T28" fmla="*/ 176 w 201"/>
              <a:gd name="T29" fmla="*/ 106 h 201"/>
              <a:gd name="T30" fmla="*/ 172 w 201"/>
              <a:gd name="T31" fmla="*/ 99 h 201"/>
              <a:gd name="T32" fmla="*/ 168 w 201"/>
              <a:gd name="T33" fmla="*/ 93 h 201"/>
              <a:gd name="T34" fmla="*/ 165 w 201"/>
              <a:gd name="T35" fmla="*/ 87 h 201"/>
              <a:gd name="T36" fmla="*/ 161 w 201"/>
              <a:gd name="T37" fmla="*/ 81 h 201"/>
              <a:gd name="T38" fmla="*/ 156 w 201"/>
              <a:gd name="T39" fmla="*/ 75 h 201"/>
              <a:gd name="T40" fmla="*/ 152 w 201"/>
              <a:gd name="T41" fmla="*/ 70 h 201"/>
              <a:gd name="T42" fmla="*/ 147 w 201"/>
              <a:gd name="T43" fmla="*/ 64 h 201"/>
              <a:gd name="T44" fmla="*/ 141 w 201"/>
              <a:gd name="T45" fmla="*/ 60 h 201"/>
              <a:gd name="T46" fmla="*/ 137 w 201"/>
              <a:gd name="T47" fmla="*/ 54 h 201"/>
              <a:gd name="T48" fmla="*/ 131 w 201"/>
              <a:gd name="T49" fmla="*/ 49 h 201"/>
              <a:gd name="T50" fmla="*/ 126 w 201"/>
              <a:gd name="T51" fmla="*/ 45 h 201"/>
              <a:gd name="T52" fmla="*/ 120 w 201"/>
              <a:gd name="T53" fmla="*/ 40 h 201"/>
              <a:gd name="T54" fmla="*/ 114 w 201"/>
              <a:gd name="T55" fmla="*/ 36 h 201"/>
              <a:gd name="T56" fmla="*/ 108 w 201"/>
              <a:gd name="T57" fmla="*/ 33 h 201"/>
              <a:gd name="T58" fmla="*/ 102 w 201"/>
              <a:gd name="T59" fmla="*/ 28 h 201"/>
              <a:gd name="T60" fmla="*/ 95 w 201"/>
              <a:gd name="T61" fmla="*/ 25 h 201"/>
              <a:gd name="T62" fmla="*/ 90 w 201"/>
              <a:gd name="T63" fmla="*/ 21 h 201"/>
              <a:gd name="T64" fmla="*/ 83 w 201"/>
              <a:gd name="T65" fmla="*/ 19 h 201"/>
              <a:gd name="T66" fmla="*/ 76 w 201"/>
              <a:gd name="T67" fmla="*/ 16 h 201"/>
              <a:gd name="T68" fmla="*/ 69 w 201"/>
              <a:gd name="T69" fmla="*/ 13 h 201"/>
              <a:gd name="T70" fmla="*/ 63 w 201"/>
              <a:gd name="T71" fmla="*/ 11 h 201"/>
              <a:gd name="T72" fmla="*/ 56 w 201"/>
              <a:gd name="T73" fmla="*/ 9 h 201"/>
              <a:gd name="T74" fmla="*/ 49 w 201"/>
              <a:gd name="T75" fmla="*/ 7 h 201"/>
              <a:gd name="T76" fmla="*/ 42 w 201"/>
              <a:gd name="T77" fmla="*/ 6 h 201"/>
              <a:gd name="T78" fmla="*/ 36 w 201"/>
              <a:gd name="T79" fmla="*/ 3 h 201"/>
              <a:gd name="T80" fmla="*/ 28 w 201"/>
              <a:gd name="T81" fmla="*/ 2 h 201"/>
              <a:gd name="T82" fmla="*/ 21 w 201"/>
              <a:gd name="T83" fmla="*/ 1 h 201"/>
              <a:gd name="T84" fmla="*/ 14 w 201"/>
              <a:gd name="T85" fmla="*/ 1 h 201"/>
              <a:gd name="T86" fmla="*/ 6 w 201"/>
              <a:gd name="T87" fmla="*/ 1 h 201"/>
              <a:gd name="T88" fmla="*/ 0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201"/>
                </a:moveTo>
                <a:lnTo>
                  <a:pt x="200" y="194"/>
                </a:lnTo>
                <a:lnTo>
                  <a:pt x="200" y="187"/>
                </a:lnTo>
                <a:lnTo>
                  <a:pt x="199" y="180"/>
                </a:lnTo>
                <a:lnTo>
                  <a:pt x="199" y="173"/>
                </a:lnTo>
                <a:lnTo>
                  <a:pt x="198" y="165"/>
                </a:lnTo>
                <a:lnTo>
                  <a:pt x="195" y="159"/>
                </a:lnTo>
                <a:lnTo>
                  <a:pt x="194" y="152"/>
                </a:lnTo>
                <a:lnTo>
                  <a:pt x="192" y="145"/>
                </a:lnTo>
                <a:lnTo>
                  <a:pt x="190" y="138"/>
                </a:lnTo>
                <a:lnTo>
                  <a:pt x="188" y="132"/>
                </a:lnTo>
                <a:lnTo>
                  <a:pt x="185" y="125"/>
                </a:lnTo>
                <a:lnTo>
                  <a:pt x="182" y="118"/>
                </a:lnTo>
                <a:lnTo>
                  <a:pt x="180" y="111"/>
                </a:lnTo>
                <a:lnTo>
                  <a:pt x="176" y="106"/>
                </a:lnTo>
                <a:lnTo>
                  <a:pt x="172" y="99"/>
                </a:lnTo>
                <a:lnTo>
                  <a:pt x="168" y="93"/>
                </a:lnTo>
                <a:lnTo>
                  <a:pt x="165" y="87"/>
                </a:lnTo>
                <a:lnTo>
                  <a:pt x="161" y="81"/>
                </a:lnTo>
                <a:lnTo>
                  <a:pt x="156" y="75"/>
                </a:lnTo>
                <a:lnTo>
                  <a:pt x="152" y="70"/>
                </a:lnTo>
                <a:lnTo>
                  <a:pt x="147" y="64"/>
                </a:lnTo>
                <a:lnTo>
                  <a:pt x="141" y="60"/>
                </a:lnTo>
                <a:lnTo>
                  <a:pt x="137" y="54"/>
                </a:lnTo>
                <a:lnTo>
                  <a:pt x="131" y="49"/>
                </a:lnTo>
                <a:lnTo>
                  <a:pt x="126" y="45"/>
                </a:lnTo>
                <a:lnTo>
                  <a:pt x="120" y="40"/>
                </a:lnTo>
                <a:lnTo>
                  <a:pt x="114" y="36"/>
                </a:lnTo>
                <a:lnTo>
                  <a:pt x="108" y="33"/>
                </a:lnTo>
                <a:lnTo>
                  <a:pt x="102" y="28"/>
                </a:lnTo>
                <a:lnTo>
                  <a:pt x="95" y="25"/>
                </a:lnTo>
                <a:lnTo>
                  <a:pt x="90" y="21"/>
                </a:lnTo>
                <a:lnTo>
                  <a:pt x="83" y="19"/>
                </a:lnTo>
                <a:lnTo>
                  <a:pt x="76" y="16"/>
                </a:lnTo>
                <a:lnTo>
                  <a:pt x="69" y="13"/>
                </a:lnTo>
                <a:lnTo>
                  <a:pt x="63" y="11"/>
                </a:lnTo>
                <a:lnTo>
                  <a:pt x="56" y="9"/>
                </a:lnTo>
                <a:lnTo>
                  <a:pt x="49" y="7"/>
                </a:lnTo>
                <a:lnTo>
                  <a:pt x="42" y="6"/>
                </a:lnTo>
                <a:lnTo>
                  <a:pt x="36" y="3"/>
                </a:lnTo>
                <a:lnTo>
                  <a:pt x="28" y="2"/>
                </a:lnTo>
                <a:lnTo>
                  <a:pt x="21" y="1"/>
                </a:lnTo>
                <a:lnTo>
                  <a:pt x="14" y="1"/>
                </a:lnTo>
                <a:lnTo>
                  <a:pt x="6" y="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27" name="Line 67"/>
          <p:cNvSpPr>
            <a:spLocks noChangeShapeType="1"/>
          </p:cNvSpPr>
          <p:nvPr/>
        </p:nvSpPr>
        <p:spPr bwMode="auto">
          <a:xfrm>
            <a:off x="1681163" y="1195388"/>
            <a:ext cx="3175" cy="111125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28" name="Line 68"/>
          <p:cNvSpPr>
            <a:spLocks noChangeShapeType="1"/>
          </p:cNvSpPr>
          <p:nvPr/>
        </p:nvSpPr>
        <p:spPr bwMode="auto">
          <a:xfrm>
            <a:off x="1760538" y="2387600"/>
            <a:ext cx="5622925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29" name="Line 69"/>
          <p:cNvSpPr>
            <a:spLocks noChangeShapeType="1"/>
          </p:cNvSpPr>
          <p:nvPr/>
        </p:nvSpPr>
        <p:spPr bwMode="auto">
          <a:xfrm flipV="1">
            <a:off x="7462838" y="1195388"/>
            <a:ext cx="3175" cy="111125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30" name="Line 70"/>
          <p:cNvSpPr>
            <a:spLocks noChangeShapeType="1"/>
          </p:cNvSpPr>
          <p:nvPr/>
        </p:nvSpPr>
        <p:spPr bwMode="auto">
          <a:xfrm flipH="1">
            <a:off x="1760538" y="1114425"/>
            <a:ext cx="5622925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31" name="Freeform 71"/>
          <p:cNvSpPr>
            <a:spLocks/>
          </p:cNvSpPr>
          <p:nvPr/>
        </p:nvSpPr>
        <p:spPr bwMode="auto">
          <a:xfrm>
            <a:off x="1681163" y="2306638"/>
            <a:ext cx="79375" cy="80962"/>
          </a:xfrm>
          <a:custGeom>
            <a:avLst/>
            <a:gdLst>
              <a:gd name="T0" fmla="*/ 0 w 202"/>
              <a:gd name="T1" fmla="*/ 0 h 201"/>
              <a:gd name="T2" fmla="*/ 0 w 202"/>
              <a:gd name="T3" fmla="*/ 8 h 201"/>
              <a:gd name="T4" fmla="*/ 1 w 202"/>
              <a:gd name="T5" fmla="*/ 15 h 201"/>
              <a:gd name="T6" fmla="*/ 1 w 202"/>
              <a:gd name="T7" fmla="*/ 21 h 201"/>
              <a:gd name="T8" fmla="*/ 2 w 202"/>
              <a:gd name="T9" fmla="*/ 29 h 201"/>
              <a:gd name="T10" fmla="*/ 3 w 202"/>
              <a:gd name="T11" fmla="*/ 36 h 201"/>
              <a:gd name="T12" fmla="*/ 5 w 202"/>
              <a:gd name="T13" fmla="*/ 43 h 201"/>
              <a:gd name="T14" fmla="*/ 7 w 202"/>
              <a:gd name="T15" fmla="*/ 51 h 201"/>
              <a:gd name="T16" fmla="*/ 8 w 202"/>
              <a:gd name="T17" fmla="*/ 57 h 201"/>
              <a:gd name="T18" fmla="*/ 10 w 202"/>
              <a:gd name="T19" fmla="*/ 64 h 201"/>
              <a:gd name="T20" fmla="*/ 12 w 202"/>
              <a:gd name="T21" fmla="*/ 71 h 201"/>
              <a:gd name="T22" fmla="*/ 16 w 202"/>
              <a:gd name="T23" fmla="*/ 78 h 201"/>
              <a:gd name="T24" fmla="*/ 18 w 202"/>
              <a:gd name="T25" fmla="*/ 84 h 201"/>
              <a:gd name="T26" fmla="*/ 21 w 202"/>
              <a:gd name="T27" fmla="*/ 90 h 201"/>
              <a:gd name="T28" fmla="*/ 25 w 202"/>
              <a:gd name="T29" fmla="*/ 97 h 201"/>
              <a:gd name="T30" fmla="*/ 28 w 202"/>
              <a:gd name="T31" fmla="*/ 104 h 201"/>
              <a:gd name="T32" fmla="*/ 33 w 202"/>
              <a:gd name="T33" fmla="*/ 109 h 201"/>
              <a:gd name="T34" fmla="*/ 36 w 202"/>
              <a:gd name="T35" fmla="*/ 115 h 201"/>
              <a:gd name="T36" fmla="*/ 41 w 202"/>
              <a:gd name="T37" fmla="*/ 120 h 201"/>
              <a:gd name="T38" fmla="*/ 45 w 202"/>
              <a:gd name="T39" fmla="*/ 126 h 201"/>
              <a:gd name="T40" fmla="*/ 50 w 202"/>
              <a:gd name="T41" fmla="*/ 132 h 201"/>
              <a:gd name="T42" fmla="*/ 54 w 202"/>
              <a:gd name="T43" fmla="*/ 137 h 201"/>
              <a:gd name="T44" fmla="*/ 60 w 202"/>
              <a:gd name="T45" fmla="*/ 143 h 201"/>
              <a:gd name="T46" fmla="*/ 64 w 202"/>
              <a:gd name="T47" fmla="*/ 147 h 201"/>
              <a:gd name="T48" fmla="*/ 70 w 202"/>
              <a:gd name="T49" fmla="*/ 152 h 201"/>
              <a:gd name="T50" fmla="*/ 75 w 202"/>
              <a:gd name="T51" fmla="*/ 158 h 201"/>
              <a:gd name="T52" fmla="*/ 81 w 202"/>
              <a:gd name="T53" fmla="*/ 161 h 201"/>
              <a:gd name="T54" fmla="*/ 87 w 202"/>
              <a:gd name="T55" fmla="*/ 165 h 201"/>
              <a:gd name="T56" fmla="*/ 92 w 202"/>
              <a:gd name="T57" fmla="*/ 170 h 201"/>
              <a:gd name="T58" fmla="*/ 99 w 202"/>
              <a:gd name="T59" fmla="*/ 173 h 201"/>
              <a:gd name="T60" fmla="*/ 105 w 202"/>
              <a:gd name="T61" fmla="*/ 177 h 201"/>
              <a:gd name="T62" fmla="*/ 111 w 202"/>
              <a:gd name="T63" fmla="*/ 180 h 201"/>
              <a:gd name="T64" fmla="*/ 118 w 202"/>
              <a:gd name="T65" fmla="*/ 183 h 201"/>
              <a:gd name="T66" fmla="*/ 125 w 202"/>
              <a:gd name="T67" fmla="*/ 186 h 201"/>
              <a:gd name="T68" fmla="*/ 131 w 202"/>
              <a:gd name="T69" fmla="*/ 189 h 201"/>
              <a:gd name="T70" fmla="*/ 137 w 202"/>
              <a:gd name="T71" fmla="*/ 191 h 201"/>
              <a:gd name="T72" fmla="*/ 145 w 202"/>
              <a:gd name="T73" fmla="*/ 193 h 201"/>
              <a:gd name="T74" fmla="*/ 152 w 202"/>
              <a:gd name="T75" fmla="*/ 196 h 201"/>
              <a:gd name="T76" fmla="*/ 159 w 202"/>
              <a:gd name="T77" fmla="*/ 197 h 201"/>
              <a:gd name="T78" fmla="*/ 166 w 202"/>
              <a:gd name="T79" fmla="*/ 198 h 201"/>
              <a:gd name="T80" fmla="*/ 172 w 202"/>
              <a:gd name="T81" fmla="*/ 199 h 201"/>
              <a:gd name="T82" fmla="*/ 180 w 202"/>
              <a:gd name="T83" fmla="*/ 200 h 201"/>
              <a:gd name="T84" fmla="*/ 187 w 202"/>
              <a:gd name="T85" fmla="*/ 201 h 201"/>
              <a:gd name="T86" fmla="*/ 195 w 202"/>
              <a:gd name="T87" fmla="*/ 201 h 201"/>
              <a:gd name="T88" fmla="*/ 202 w 202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0" y="0"/>
                </a:moveTo>
                <a:lnTo>
                  <a:pt x="0" y="8"/>
                </a:lnTo>
                <a:lnTo>
                  <a:pt x="1" y="15"/>
                </a:lnTo>
                <a:lnTo>
                  <a:pt x="1" y="21"/>
                </a:lnTo>
                <a:lnTo>
                  <a:pt x="2" y="29"/>
                </a:lnTo>
                <a:lnTo>
                  <a:pt x="3" y="36"/>
                </a:lnTo>
                <a:lnTo>
                  <a:pt x="5" y="43"/>
                </a:lnTo>
                <a:lnTo>
                  <a:pt x="7" y="51"/>
                </a:lnTo>
                <a:lnTo>
                  <a:pt x="8" y="57"/>
                </a:lnTo>
                <a:lnTo>
                  <a:pt x="10" y="64"/>
                </a:lnTo>
                <a:lnTo>
                  <a:pt x="12" y="71"/>
                </a:lnTo>
                <a:lnTo>
                  <a:pt x="16" y="78"/>
                </a:lnTo>
                <a:lnTo>
                  <a:pt x="18" y="84"/>
                </a:lnTo>
                <a:lnTo>
                  <a:pt x="21" y="90"/>
                </a:lnTo>
                <a:lnTo>
                  <a:pt x="25" y="97"/>
                </a:lnTo>
                <a:lnTo>
                  <a:pt x="28" y="104"/>
                </a:lnTo>
                <a:lnTo>
                  <a:pt x="33" y="109"/>
                </a:lnTo>
                <a:lnTo>
                  <a:pt x="36" y="115"/>
                </a:lnTo>
                <a:lnTo>
                  <a:pt x="41" y="120"/>
                </a:lnTo>
                <a:lnTo>
                  <a:pt x="45" y="126"/>
                </a:lnTo>
                <a:lnTo>
                  <a:pt x="50" y="132"/>
                </a:lnTo>
                <a:lnTo>
                  <a:pt x="54" y="137"/>
                </a:lnTo>
                <a:lnTo>
                  <a:pt x="60" y="143"/>
                </a:lnTo>
                <a:lnTo>
                  <a:pt x="64" y="147"/>
                </a:lnTo>
                <a:lnTo>
                  <a:pt x="70" y="152"/>
                </a:lnTo>
                <a:lnTo>
                  <a:pt x="75" y="158"/>
                </a:lnTo>
                <a:lnTo>
                  <a:pt x="81" y="161"/>
                </a:lnTo>
                <a:lnTo>
                  <a:pt x="87" y="165"/>
                </a:lnTo>
                <a:lnTo>
                  <a:pt x="92" y="170"/>
                </a:lnTo>
                <a:lnTo>
                  <a:pt x="99" y="173"/>
                </a:lnTo>
                <a:lnTo>
                  <a:pt x="105" y="177"/>
                </a:lnTo>
                <a:lnTo>
                  <a:pt x="111" y="180"/>
                </a:lnTo>
                <a:lnTo>
                  <a:pt x="118" y="183"/>
                </a:lnTo>
                <a:lnTo>
                  <a:pt x="125" y="186"/>
                </a:lnTo>
                <a:lnTo>
                  <a:pt x="131" y="189"/>
                </a:lnTo>
                <a:lnTo>
                  <a:pt x="137" y="191"/>
                </a:lnTo>
                <a:lnTo>
                  <a:pt x="145" y="193"/>
                </a:lnTo>
                <a:lnTo>
                  <a:pt x="152" y="196"/>
                </a:lnTo>
                <a:lnTo>
                  <a:pt x="159" y="197"/>
                </a:lnTo>
                <a:lnTo>
                  <a:pt x="166" y="198"/>
                </a:lnTo>
                <a:lnTo>
                  <a:pt x="172" y="199"/>
                </a:lnTo>
                <a:lnTo>
                  <a:pt x="180" y="200"/>
                </a:lnTo>
                <a:lnTo>
                  <a:pt x="187" y="201"/>
                </a:lnTo>
                <a:lnTo>
                  <a:pt x="195" y="201"/>
                </a:lnTo>
                <a:lnTo>
                  <a:pt x="202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32" name="Freeform 72"/>
          <p:cNvSpPr>
            <a:spLocks/>
          </p:cNvSpPr>
          <p:nvPr/>
        </p:nvSpPr>
        <p:spPr bwMode="auto">
          <a:xfrm>
            <a:off x="7383463" y="2306638"/>
            <a:ext cx="79375" cy="80962"/>
          </a:xfrm>
          <a:custGeom>
            <a:avLst/>
            <a:gdLst>
              <a:gd name="T0" fmla="*/ 0 w 202"/>
              <a:gd name="T1" fmla="*/ 201 h 201"/>
              <a:gd name="T2" fmla="*/ 7 w 202"/>
              <a:gd name="T3" fmla="*/ 201 h 201"/>
              <a:gd name="T4" fmla="*/ 15 w 202"/>
              <a:gd name="T5" fmla="*/ 201 h 201"/>
              <a:gd name="T6" fmla="*/ 22 w 202"/>
              <a:gd name="T7" fmla="*/ 200 h 201"/>
              <a:gd name="T8" fmla="*/ 30 w 202"/>
              <a:gd name="T9" fmla="*/ 199 h 201"/>
              <a:gd name="T10" fmla="*/ 36 w 202"/>
              <a:gd name="T11" fmla="*/ 198 h 201"/>
              <a:gd name="T12" fmla="*/ 43 w 202"/>
              <a:gd name="T13" fmla="*/ 197 h 201"/>
              <a:gd name="T14" fmla="*/ 50 w 202"/>
              <a:gd name="T15" fmla="*/ 196 h 201"/>
              <a:gd name="T16" fmla="*/ 57 w 202"/>
              <a:gd name="T17" fmla="*/ 193 h 201"/>
              <a:gd name="T18" fmla="*/ 65 w 202"/>
              <a:gd name="T19" fmla="*/ 191 h 201"/>
              <a:gd name="T20" fmla="*/ 71 w 202"/>
              <a:gd name="T21" fmla="*/ 189 h 201"/>
              <a:gd name="T22" fmla="*/ 77 w 202"/>
              <a:gd name="T23" fmla="*/ 186 h 201"/>
              <a:gd name="T24" fmla="*/ 84 w 202"/>
              <a:gd name="T25" fmla="*/ 183 h 201"/>
              <a:gd name="T26" fmla="*/ 91 w 202"/>
              <a:gd name="T27" fmla="*/ 180 h 201"/>
              <a:gd name="T28" fmla="*/ 97 w 202"/>
              <a:gd name="T29" fmla="*/ 177 h 201"/>
              <a:gd name="T30" fmla="*/ 103 w 202"/>
              <a:gd name="T31" fmla="*/ 173 h 201"/>
              <a:gd name="T32" fmla="*/ 110 w 202"/>
              <a:gd name="T33" fmla="*/ 170 h 201"/>
              <a:gd name="T34" fmla="*/ 115 w 202"/>
              <a:gd name="T35" fmla="*/ 165 h 201"/>
              <a:gd name="T36" fmla="*/ 121 w 202"/>
              <a:gd name="T37" fmla="*/ 161 h 201"/>
              <a:gd name="T38" fmla="*/ 127 w 202"/>
              <a:gd name="T39" fmla="*/ 158 h 201"/>
              <a:gd name="T40" fmla="*/ 132 w 202"/>
              <a:gd name="T41" fmla="*/ 152 h 201"/>
              <a:gd name="T42" fmla="*/ 138 w 202"/>
              <a:gd name="T43" fmla="*/ 147 h 201"/>
              <a:gd name="T44" fmla="*/ 142 w 202"/>
              <a:gd name="T45" fmla="*/ 143 h 201"/>
              <a:gd name="T46" fmla="*/ 148 w 202"/>
              <a:gd name="T47" fmla="*/ 137 h 201"/>
              <a:gd name="T48" fmla="*/ 152 w 202"/>
              <a:gd name="T49" fmla="*/ 132 h 201"/>
              <a:gd name="T50" fmla="*/ 157 w 202"/>
              <a:gd name="T51" fmla="*/ 126 h 201"/>
              <a:gd name="T52" fmla="*/ 161 w 202"/>
              <a:gd name="T53" fmla="*/ 120 h 201"/>
              <a:gd name="T54" fmla="*/ 166 w 202"/>
              <a:gd name="T55" fmla="*/ 115 h 201"/>
              <a:gd name="T56" fmla="*/ 169 w 202"/>
              <a:gd name="T57" fmla="*/ 109 h 201"/>
              <a:gd name="T58" fmla="*/ 174 w 202"/>
              <a:gd name="T59" fmla="*/ 104 h 201"/>
              <a:gd name="T60" fmla="*/ 177 w 202"/>
              <a:gd name="T61" fmla="*/ 97 h 201"/>
              <a:gd name="T62" fmla="*/ 181 w 202"/>
              <a:gd name="T63" fmla="*/ 90 h 201"/>
              <a:gd name="T64" fmla="*/ 184 w 202"/>
              <a:gd name="T65" fmla="*/ 84 h 201"/>
              <a:gd name="T66" fmla="*/ 186 w 202"/>
              <a:gd name="T67" fmla="*/ 78 h 201"/>
              <a:gd name="T68" fmla="*/ 190 w 202"/>
              <a:gd name="T69" fmla="*/ 71 h 201"/>
              <a:gd name="T70" fmla="*/ 192 w 202"/>
              <a:gd name="T71" fmla="*/ 64 h 201"/>
              <a:gd name="T72" fmla="*/ 194 w 202"/>
              <a:gd name="T73" fmla="*/ 57 h 201"/>
              <a:gd name="T74" fmla="*/ 195 w 202"/>
              <a:gd name="T75" fmla="*/ 51 h 201"/>
              <a:gd name="T76" fmla="*/ 197 w 202"/>
              <a:gd name="T77" fmla="*/ 43 h 201"/>
              <a:gd name="T78" fmla="*/ 199 w 202"/>
              <a:gd name="T79" fmla="*/ 36 h 201"/>
              <a:gd name="T80" fmla="*/ 200 w 202"/>
              <a:gd name="T81" fmla="*/ 29 h 201"/>
              <a:gd name="T82" fmla="*/ 201 w 202"/>
              <a:gd name="T83" fmla="*/ 21 h 201"/>
              <a:gd name="T84" fmla="*/ 201 w 202"/>
              <a:gd name="T85" fmla="*/ 15 h 201"/>
              <a:gd name="T86" fmla="*/ 202 w 202"/>
              <a:gd name="T87" fmla="*/ 8 h 201"/>
              <a:gd name="T88" fmla="*/ 202 w 202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0" y="201"/>
                </a:moveTo>
                <a:lnTo>
                  <a:pt x="7" y="201"/>
                </a:lnTo>
                <a:lnTo>
                  <a:pt x="15" y="201"/>
                </a:lnTo>
                <a:lnTo>
                  <a:pt x="22" y="200"/>
                </a:lnTo>
                <a:lnTo>
                  <a:pt x="30" y="199"/>
                </a:lnTo>
                <a:lnTo>
                  <a:pt x="36" y="198"/>
                </a:lnTo>
                <a:lnTo>
                  <a:pt x="43" y="197"/>
                </a:lnTo>
                <a:lnTo>
                  <a:pt x="50" y="196"/>
                </a:lnTo>
                <a:lnTo>
                  <a:pt x="57" y="193"/>
                </a:lnTo>
                <a:lnTo>
                  <a:pt x="65" y="191"/>
                </a:lnTo>
                <a:lnTo>
                  <a:pt x="71" y="189"/>
                </a:lnTo>
                <a:lnTo>
                  <a:pt x="77" y="186"/>
                </a:lnTo>
                <a:lnTo>
                  <a:pt x="84" y="183"/>
                </a:lnTo>
                <a:lnTo>
                  <a:pt x="91" y="180"/>
                </a:lnTo>
                <a:lnTo>
                  <a:pt x="97" y="177"/>
                </a:lnTo>
                <a:lnTo>
                  <a:pt x="103" y="173"/>
                </a:lnTo>
                <a:lnTo>
                  <a:pt x="110" y="170"/>
                </a:lnTo>
                <a:lnTo>
                  <a:pt x="115" y="165"/>
                </a:lnTo>
                <a:lnTo>
                  <a:pt x="121" y="161"/>
                </a:lnTo>
                <a:lnTo>
                  <a:pt x="127" y="158"/>
                </a:lnTo>
                <a:lnTo>
                  <a:pt x="132" y="152"/>
                </a:lnTo>
                <a:lnTo>
                  <a:pt x="138" y="147"/>
                </a:lnTo>
                <a:lnTo>
                  <a:pt x="142" y="143"/>
                </a:lnTo>
                <a:lnTo>
                  <a:pt x="148" y="137"/>
                </a:lnTo>
                <a:lnTo>
                  <a:pt x="152" y="132"/>
                </a:lnTo>
                <a:lnTo>
                  <a:pt x="157" y="126"/>
                </a:lnTo>
                <a:lnTo>
                  <a:pt x="161" y="120"/>
                </a:lnTo>
                <a:lnTo>
                  <a:pt x="166" y="115"/>
                </a:lnTo>
                <a:lnTo>
                  <a:pt x="169" y="109"/>
                </a:lnTo>
                <a:lnTo>
                  <a:pt x="174" y="104"/>
                </a:lnTo>
                <a:lnTo>
                  <a:pt x="177" y="97"/>
                </a:lnTo>
                <a:lnTo>
                  <a:pt x="181" y="90"/>
                </a:lnTo>
                <a:lnTo>
                  <a:pt x="184" y="84"/>
                </a:lnTo>
                <a:lnTo>
                  <a:pt x="186" y="78"/>
                </a:lnTo>
                <a:lnTo>
                  <a:pt x="190" y="71"/>
                </a:lnTo>
                <a:lnTo>
                  <a:pt x="192" y="64"/>
                </a:lnTo>
                <a:lnTo>
                  <a:pt x="194" y="57"/>
                </a:lnTo>
                <a:lnTo>
                  <a:pt x="195" y="51"/>
                </a:lnTo>
                <a:lnTo>
                  <a:pt x="197" y="43"/>
                </a:lnTo>
                <a:lnTo>
                  <a:pt x="199" y="36"/>
                </a:lnTo>
                <a:lnTo>
                  <a:pt x="200" y="29"/>
                </a:lnTo>
                <a:lnTo>
                  <a:pt x="201" y="21"/>
                </a:lnTo>
                <a:lnTo>
                  <a:pt x="201" y="15"/>
                </a:lnTo>
                <a:lnTo>
                  <a:pt x="202" y="8"/>
                </a:lnTo>
                <a:lnTo>
                  <a:pt x="202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33" name="Line 73"/>
          <p:cNvSpPr>
            <a:spLocks noChangeShapeType="1"/>
          </p:cNvSpPr>
          <p:nvPr/>
        </p:nvSpPr>
        <p:spPr bwMode="auto">
          <a:xfrm>
            <a:off x="3667125" y="2271713"/>
            <a:ext cx="153988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34" name="Freeform 74"/>
          <p:cNvSpPr>
            <a:spLocks/>
          </p:cNvSpPr>
          <p:nvPr/>
        </p:nvSpPr>
        <p:spPr bwMode="auto">
          <a:xfrm>
            <a:off x="3738563" y="2344738"/>
            <a:ext cx="82550" cy="84137"/>
          </a:xfrm>
          <a:custGeom>
            <a:avLst/>
            <a:gdLst>
              <a:gd name="T0" fmla="*/ 80 w 202"/>
              <a:gd name="T1" fmla="*/ 0 h 203"/>
              <a:gd name="T2" fmla="*/ 202 w 202"/>
              <a:gd name="T3" fmla="*/ 203 h 203"/>
              <a:gd name="T4" fmla="*/ 0 w 202"/>
              <a:gd name="T5" fmla="*/ 8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03">
                <a:moveTo>
                  <a:pt x="80" y="0"/>
                </a:moveTo>
                <a:lnTo>
                  <a:pt x="202" y="203"/>
                </a:lnTo>
                <a:lnTo>
                  <a:pt x="0" y="8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35" name="Line 75"/>
          <p:cNvSpPr>
            <a:spLocks noChangeShapeType="1"/>
          </p:cNvSpPr>
          <p:nvPr/>
        </p:nvSpPr>
        <p:spPr bwMode="auto">
          <a:xfrm flipH="1">
            <a:off x="1697038" y="2271713"/>
            <a:ext cx="155575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36" name="Line 76"/>
          <p:cNvSpPr>
            <a:spLocks noChangeShapeType="1"/>
          </p:cNvSpPr>
          <p:nvPr/>
        </p:nvSpPr>
        <p:spPr bwMode="auto">
          <a:xfrm flipH="1">
            <a:off x="2606675" y="1806575"/>
            <a:ext cx="150813" cy="158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37" name="Freeform 77"/>
          <p:cNvSpPr>
            <a:spLocks/>
          </p:cNvSpPr>
          <p:nvPr/>
        </p:nvSpPr>
        <p:spPr bwMode="auto">
          <a:xfrm>
            <a:off x="2606675" y="1884363"/>
            <a:ext cx="77788" cy="80962"/>
          </a:xfrm>
          <a:custGeom>
            <a:avLst/>
            <a:gdLst>
              <a:gd name="T0" fmla="*/ 203 w 203"/>
              <a:gd name="T1" fmla="*/ 80 h 203"/>
              <a:gd name="T2" fmla="*/ 0 w 203"/>
              <a:gd name="T3" fmla="*/ 203 h 203"/>
              <a:gd name="T4" fmla="*/ 123 w 203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203">
                <a:moveTo>
                  <a:pt x="203" y="80"/>
                </a:moveTo>
                <a:lnTo>
                  <a:pt x="0" y="203"/>
                </a:lnTo>
                <a:lnTo>
                  <a:pt x="123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38" name="Line 78"/>
          <p:cNvSpPr>
            <a:spLocks noChangeShapeType="1"/>
          </p:cNvSpPr>
          <p:nvPr/>
        </p:nvSpPr>
        <p:spPr bwMode="auto">
          <a:xfrm>
            <a:off x="6386513" y="1806575"/>
            <a:ext cx="150812" cy="158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39" name="Freeform 79"/>
          <p:cNvSpPr>
            <a:spLocks/>
          </p:cNvSpPr>
          <p:nvPr/>
        </p:nvSpPr>
        <p:spPr bwMode="auto">
          <a:xfrm>
            <a:off x="6459538" y="1884363"/>
            <a:ext cx="77787" cy="80962"/>
          </a:xfrm>
          <a:custGeom>
            <a:avLst/>
            <a:gdLst>
              <a:gd name="T0" fmla="*/ 80 w 203"/>
              <a:gd name="T1" fmla="*/ 0 h 203"/>
              <a:gd name="T2" fmla="*/ 203 w 203"/>
              <a:gd name="T3" fmla="*/ 203 h 203"/>
              <a:gd name="T4" fmla="*/ 0 w 203"/>
              <a:gd name="T5" fmla="*/ 8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203">
                <a:moveTo>
                  <a:pt x="80" y="0"/>
                </a:moveTo>
                <a:lnTo>
                  <a:pt x="203" y="203"/>
                </a:lnTo>
                <a:lnTo>
                  <a:pt x="0" y="8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40" name="Line 80"/>
          <p:cNvSpPr>
            <a:spLocks noChangeShapeType="1"/>
          </p:cNvSpPr>
          <p:nvPr/>
        </p:nvSpPr>
        <p:spPr bwMode="auto">
          <a:xfrm flipH="1">
            <a:off x="6232525" y="1806575"/>
            <a:ext cx="153988" cy="158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41" name="Freeform 81"/>
          <p:cNvSpPr>
            <a:spLocks/>
          </p:cNvSpPr>
          <p:nvPr/>
        </p:nvSpPr>
        <p:spPr bwMode="auto">
          <a:xfrm>
            <a:off x="6232525" y="1884363"/>
            <a:ext cx="77788" cy="80962"/>
          </a:xfrm>
          <a:custGeom>
            <a:avLst/>
            <a:gdLst>
              <a:gd name="T0" fmla="*/ 203 w 203"/>
              <a:gd name="T1" fmla="*/ 80 h 203"/>
              <a:gd name="T2" fmla="*/ 0 w 203"/>
              <a:gd name="T3" fmla="*/ 203 h 203"/>
              <a:gd name="T4" fmla="*/ 123 w 203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203">
                <a:moveTo>
                  <a:pt x="203" y="80"/>
                </a:moveTo>
                <a:lnTo>
                  <a:pt x="0" y="203"/>
                </a:lnTo>
                <a:lnTo>
                  <a:pt x="123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42" name="Line 82"/>
          <p:cNvSpPr>
            <a:spLocks noChangeShapeType="1"/>
          </p:cNvSpPr>
          <p:nvPr/>
        </p:nvSpPr>
        <p:spPr bwMode="auto">
          <a:xfrm>
            <a:off x="5476875" y="2271713"/>
            <a:ext cx="155575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43" name="Freeform 83"/>
          <p:cNvSpPr>
            <a:spLocks/>
          </p:cNvSpPr>
          <p:nvPr/>
        </p:nvSpPr>
        <p:spPr bwMode="auto">
          <a:xfrm>
            <a:off x="5553075" y="2344738"/>
            <a:ext cx="79375" cy="84137"/>
          </a:xfrm>
          <a:custGeom>
            <a:avLst/>
            <a:gdLst>
              <a:gd name="T0" fmla="*/ 81 w 203"/>
              <a:gd name="T1" fmla="*/ 0 h 203"/>
              <a:gd name="T2" fmla="*/ 203 w 203"/>
              <a:gd name="T3" fmla="*/ 203 h 203"/>
              <a:gd name="T4" fmla="*/ 0 w 203"/>
              <a:gd name="T5" fmla="*/ 8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203">
                <a:moveTo>
                  <a:pt x="81" y="0"/>
                </a:moveTo>
                <a:lnTo>
                  <a:pt x="203" y="203"/>
                </a:lnTo>
                <a:lnTo>
                  <a:pt x="0" y="8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44" name="Line 84"/>
          <p:cNvSpPr>
            <a:spLocks noChangeShapeType="1"/>
          </p:cNvSpPr>
          <p:nvPr/>
        </p:nvSpPr>
        <p:spPr bwMode="auto">
          <a:xfrm flipH="1">
            <a:off x="5322888" y="2271713"/>
            <a:ext cx="153987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45" name="Freeform 85"/>
          <p:cNvSpPr>
            <a:spLocks/>
          </p:cNvSpPr>
          <p:nvPr/>
        </p:nvSpPr>
        <p:spPr bwMode="auto">
          <a:xfrm>
            <a:off x="5322888" y="2344738"/>
            <a:ext cx="82550" cy="84137"/>
          </a:xfrm>
          <a:custGeom>
            <a:avLst/>
            <a:gdLst>
              <a:gd name="T0" fmla="*/ 202 w 202"/>
              <a:gd name="T1" fmla="*/ 80 h 203"/>
              <a:gd name="T2" fmla="*/ 0 w 202"/>
              <a:gd name="T3" fmla="*/ 203 h 203"/>
              <a:gd name="T4" fmla="*/ 122 w 202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03">
                <a:moveTo>
                  <a:pt x="202" y="80"/>
                </a:moveTo>
                <a:lnTo>
                  <a:pt x="0" y="203"/>
                </a:lnTo>
                <a:lnTo>
                  <a:pt x="122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46" name="Line 86"/>
          <p:cNvSpPr>
            <a:spLocks noChangeShapeType="1"/>
          </p:cNvSpPr>
          <p:nvPr/>
        </p:nvSpPr>
        <p:spPr bwMode="auto">
          <a:xfrm>
            <a:off x="1852613" y="2271713"/>
            <a:ext cx="153987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47" name="Line 87"/>
          <p:cNvSpPr>
            <a:spLocks noChangeShapeType="1"/>
          </p:cNvSpPr>
          <p:nvPr/>
        </p:nvSpPr>
        <p:spPr bwMode="auto">
          <a:xfrm>
            <a:off x="6610350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48" name="Line 88"/>
          <p:cNvSpPr>
            <a:spLocks noChangeShapeType="1"/>
          </p:cNvSpPr>
          <p:nvPr/>
        </p:nvSpPr>
        <p:spPr bwMode="auto">
          <a:xfrm flipH="1">
            <a:off x="6951663" y="3138488"/>
            <a:ext cx="1127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49" name="Line 89"/>
          <p:cNvSpPr>
            <a:spLocks noChangeShapeType="1"/>
          </p:cNvSpPr>
          <p:nvPr/>
        </p:nvSpPr>
        <p:spPr bwMode="auto">
          <a:xfrm>
            <a:off x="7064375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50" name="Line 90"/>
          <p:cNvSpPr>
            <a:spLocks noChangeShapeType="1"/>
          </p:cNvSpPr>
          <p:nvPr/>
        </p:nvSpPr>
        <p:spPr bwMode="auto">
          <a:xfrm flipH="1">
            <a:off x="6045200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51" name="Line 91"/>
          <p:cNvSpPr>
            <a:spLocks noChangeShapeType="1"/>
          </p:cNvSpPr>
          <p:nvPr/>
        </p:nvSpPr>
        <p:spPr bwMode="auto">
          <a:xfrm>
            <a:off x="5476875" y="2212975"/>
            <a:ext cx="4556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52" name="Line 92"/>
          <p:cNvSpPr>
            <a:spLocks noChangeShapeType="1"/>
          </p:cNvSpPr>
          <p:nvPr/>
        </p:nvSpPr>
        <p:spPr bwMode="auto">
          <a:xfrm flipH="1">
            <a:off x="5476875" y="1749425"/>
            <a:ext cx="909638" cy="463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53" name="Line 93"/>
          <p:cNvSpPr>
            <a:spLocks noChangeShapeType="1"/>
          </p:cNvSpPr>
          <p:nvPr/>
        </p:nvSpPr>
        <p:spPr bwMode="auto">
          <a:xfrm flipH="1">
            <a:off x="2757488" y="1289050"/>
            <a:ext cx="18145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54" name="Line 94"/>
          <p:cNvSpPr>
            <a:spLocks noChangeShapeType="1"/>
          </p:cNvSpPr>
          <p:nvPr/>
        </p:nvSpPr>
        <p:spPr bwMode="auto">
          <a:xfrm flipH="1">
            <a:off x="1852613" y="1749425"/>
            <a:ext cx="904875" cy="463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55" name="Line 95"/>
          <p:cNvSpPr>
            <a:spLocks noChangeShapeType="1"/>
          </p:cNvSpPr>
          <p:nvPr/>
        </p:nvSpPr>
        <p:spPr bwMode="auto">
          <a:xfrm>
            <a:off x="1852613" y="2212975"/>
            <a:ext cx="454025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56" name="Line 96"/>
          <p:cNvSpPr>
            <a:spLocks noChangeShapeType="1"/>
          </p:cNvSpPr>
          <p:nvPr/>
        </p:nvSpPr>
        <p:spPr bwMode="auto">
          <a:xfrm>
            <a:off x="2533650" y="3138488"/>
            <a:ext cx="1127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57" name="Line 97"/>
          <p:cNvSpPr>
            <a:spLocks noChangeShapeType="1"/>
          </p:cNvSpPr>
          <p:nvPr/>
        </p:nvSpPr>
        <p:spPr bwMode="auto">
          <a:xfrm>
            <a:off x="4572000" y="1289050"/>
            <a:ext cx="18145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58" name="Line 98"/>
          <p:cNvSpPr>
            <a:spLocks noChangeShapeType="1"/>
          </p:cNvSpPr>
          <p:nvPr/>
        </p:nvSpPr>
        <p:spPr bwMode="auto">
          <a:xfrm>
            <a:off x="5253038" y="3138488"/>
            <a:ext cx="111125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59" name="Line 99"/>
          <p:cNvSpPr>
            <a:spLocks noChangeShapeType="1"/>
          </p:cNvSpPr>
          <p:nvPr/>
        </p:nvSpPr>
        <p:spPr bwMode="auto">
          <a:xfrm flipH="1">
            <a:off x="5591175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60" name="Line 100"/>
          <p:cNvSpPr>
            <a:spLocks noChangeShapeType="1"/>
          </p:cNvSpPr>
          <p:nvPr/>
        </p:nvSpPr>
        <p:spPr bwMode="auto">
          <a:xfrm>
            <a:off x="2757488" y="1749425"/>
            <a:ext cx="909637" cy="463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61" name="Line 101"/>
          <p:cNvSpPr>
            <a:spLocks noChangeShapeType="1"/>
          </p:cNvSpPr>
          <p:nvPr/>
        </p:nvSpPr>
        <p:spPr bwMode="auto">
          <a:xfrm>
            <a:off x="6386513" y="1749425"/>
            <a:ext cx="904875" cy="463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62" name="Line 102"/>
          <p:cNvSpPr>
            <a:spLocks noChangeShapeType="1"/>
          </p:cNvSpPr>
          <p:nvPr/>
        </p:nvSpPr>
        <p:spPr bwMode="auto">
          <a:xfrm flipH="1">
            <a:off x="1400175" y="2212975"/>
            <a:ext cx="452438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63" name="Line 103"/>
          <p:cNvSpPr>
            <a:spLocks noChangeShapeType="1"/>
          </p:cNvSpPr>
          <p:nvPr/>
        </p:nvSpPr>
        <p:spPr bwMode="auto">
          <a:xfrm flipH="1">
            <a:off x="3211513" y="2212975"/>
            <a:ext cx="4556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64" name="Line 104"/>
          <p:cNvSpPr>
            <a:spLocks noChangeShapeType="1"/>
          </p:cNvSpPr>
          <p:nvPr/>
        </p:nvSpPr>
        <p:spPr bwMode="auto">
          <a:xfrm>
            <a:off x="3667125" y="2212975"/>
            <a:ext cx="45085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65" name="Line 105"/>
          <p:cNvSpPr>
            <a:spLocks noChangeShapeType="1"/>
          </p:cNvSpPr>
          <p:nvPr/>
        </p:nvSpPr>
        <p:spPr bwMode="auto">
          <a:xfrm flipH="1">
            <a:off x="5026025" y="2212975"/>
            <a:ext cx="45085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66" name="Line 106"/>
          <p:cNvSpPr>
            <a:spLocks noChangeShapeType="1"/>
          </p:cNvSpPr>
          <p:nvPr/>
        </p:nvSpPr>
        <p:spPr bwMode="auto">
          <a:xfrm flipH="1">
            <a:off x="6837363" y="2212975"/>
            <a:ext cx="454025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67" name="Line 107"/>
          <p:cNvSpPr>
            <a:spLocks noChangeShapeType="1"/>
          </p:cNvSpPr>
          <p:nvPr/>
        </p:nvSpPr>
        <p:spPr bwMode="auto">
          <a:xfrm>
            <a:off x="7291388" y="2212975"/>
            <a:ext cx="452437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68" name="Line 108"/>
          <p:cNvSpPr>
            <a:spLocks noChangeShapeType="1"/>
          </p:cNvSpPr>
          <p:nvPr/>
        </p:nvSpPr>
        <p:spPr bwMode="auto">
          <a:xfrm flipH="1">
            <a:off x="7519988" y="2673350"/>
            <a:ext cx="223837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69" name="Line 109"/>
          <p:cNvSpPr>
            <a:spLocks noChangeShapeType="1"/>
          </p:cNvSpPr>
          <p:nvPr/>
        </p:nvSpPr>
        <p:spPr bwMode="auto">
          <a:xfrm>
            <a:off x="7743825" y="2673350"/>
            <a:ext cx="227013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70" name="Line 110"/>
          <p:cNvSpPr>
            <a:spLocks noChangeShapeType="1"/>
          </p:cNvSpPr>
          <p:nvPr/>
        </p:nvSpPr>
        <p:spPr bwMode="auto">
          <a:xfrm flipH="1">
            <a:off x="6610350" y="2673350"/>
            <a:ext cx="227013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71" name="Line 111"/>
          <p:cNvSpPr>
            <a:spLocks noChangeShapeType="1"/>
          </p:cNvSpPr>
          <p:nvPr/>
        </p:nvSpPr>
        <p:spPr bwMode="auto">
          <a:xfrm>
            <a:off x="6837363" y="2673350"/>
            <a:ext cx="227012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72" name="Line 112"/>
          <p:cNvSpPr>
            <a:spLocks noChangeShapeType="1"/>
          </p:cNvSpPr>
          <p:nvPr/>
        </p:nvSpPr>
        <p:spPr bwMode="auto">
          <a:xfrm flipH="1">
            <a:off x="5705475" y="2673350"/>
            <a:ext cx="227013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73" name="Line 113"/>
          <p:cNvSpPr>
            <a:spLocks noChangeShapeType="1"/>
          </p:cNvSpPr>
          <p:nvPr/>
        </p:nvSpPr>
        <p:spPr bwMode="auto">
          <a:xfrm>
            <a:off x="5026025" y="2673350"/>
            <a:ext cx="227013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74" name="Line 114"/>
          <p:cNvSpPr>
            <a:spLocks noChangeShapeType="1"/>
          </p:cNvSpPr>
          <p:nvPr/>
        </p:nvSpPr>
        <p:spPr bwMode="auto">
          <a:xfrm flipH="1">
            <a:off x="4799013" y="2673350"/>
            <a:ext cx="227012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75" name="Line 115"/>
          <p:cNvSpPr>
            <a:spLocks noChangeShapeType="1"/>
          </p:cNvSpPr>
          <p:nvPr/>
        </p:nvSpPr>
        <p:spPr bwMode="auto">
          <a:xfrm>
            <a:off x="4117975" y="2673350"/>
            <a:ext cx="227013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76" name="Line 116"/>
          <p:cNvSpPr>
            <a:spLocks noChangeShapeType="1"/>
          </p:cNvSpPr>
          <p:nvPr/>
        </p:nvSpPr>
        <p:spPr bwMode="auto">
          <a:xfrm flipH="1">
            <a:off x="3890963" y="2673350"/>
            <a:ext cx="227012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77" name="Line 117"/>
          <p:cNvSpPr>
            <a:spLocks noChangeShapeType="1"/>
          </p:cNvSpPr>
          <p:nvPr/>
        </p:nvSpPr>
        <p:spPr bwMode="auto">
          <a:xfrm>
            <a:off x="3211513" y="2673350"/>
            <a:ext cx="227012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78" name="Line 118"/>
          <p:cNvSpPr>
            <a:spLocks noChangeShapeType="1"/>
          </p:cNvSpPr>
          <p:nvPr/>
        </p:nvSpPr>
        <p:spPr bwMode="auto">
          <a:xfrm flipH="1">
            <a:off x="2984500" y="2673350"/>
            <a:ext cx="227013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79" name="Line 119"/>
          <p:cNvSpPr>
            <a:spLocks noChangeShapeType="1"/>
          </p:cNvSpPr>
          <p:nvPr/>
        </p:nvSpPr>
        <p:spPr bwMode="auto">
          <a:xfrm flipH="1">
            <a:off x="2079625" y="2673350"/>
            <a:ext cx="227013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80" name="Line 120"/>
          <p:cNvSpPr>
            <a:spLocks noChangeShapeType="1"/>
          </p:cNvSpPr>
          <p:nvPr/>
        </p:nvSpPr>
        <p:spPr bwMode="auto">
          <a:xfrm>
            <a:off x="1400175" y="2673350"/>
            <a:ext cx="223838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81" name="Line 121"/>
          <p:cNvSpPr>
            <a:spLocks noChangeShapeType="1"/>
          </p:cNvSpPr>
          <p:nvPr/>
        </p:nvSpPr>
        <p:spPr bwMode="auto">
          <a:xfrm flipH="1">
            <a:off x="1173163" y="2673350"/>
            <a:ext cx="227012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82" name="Line 122"/>
          <p:cNvSpPr>
            <a:spLocks noChangeShapeType="1"/>
          </p:cNvSpPr>
          <p:nvPr/>
        </p:nvSpPr>
        <p:spPr bwMode="auto">
          <a:xfrm flipH="1">
            <a:off x="1060450" y="3138488"/>
            <a:ext cx="1127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83" name="Line 123"/>
          <p:cNvSpPr>
            <a:spLocks noChangeShapeType="1"/>
          </p:cNvSpPr>
          <p:nvPr/>
        </p:nvSpPr>
        <p:spPr bwMode="auto">
          <a:xfrm>
            <a:off x="1173163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84" name="Line 124"/>
          <p:cNvSpPr>
            <a:spLocks noChangeShapeType="1"/>
          </p:cNvSpPr>
          <p:nvPr/>
        </p:nvSpPr>
        <p:spPr bwMode="auto">
          <a:xfrm flipH="1">
            <a:off x="1511300" y="3138488"/>
            <a:ext cx="1127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85" name="Line 125"/>
          <p:cNvSpPr>
            <a:spLocks noChangeShapeType="1"/>
          </p:cNvSpPr>
          <p:nvPr/>
        </p:nvSpPr>
        <p:spPr bwMode="auto">
          <a:xfrm>
            <a:off x="1624013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86" name="Line 126"/>
          <p:cNvSpPr>
            <a:spLocks noChangeShapeType="1"/>
          </p:cNvSpPr>
          <p:nvPr/>
        </p:nvSpPr>
        <p:spPr bwMode="auto">
          <a:xfrm>
            <a:off x="2079625" y="3138488"/>
            <a:ext cx="1127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87" name="Line 127"/>
          <p:cNvSpPr>
            <a:spLocks noChangeShapeType="1"/>
          </p:cNvSpPr>
          <p:nvPr/>
        </p:nvSpPr>
        <p:spPr bwMode="auto">
          <a:xfrm flipH="1">
            <a:off x="2419350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88" name="Freeform 128"/>
          <p:cNvSpPr>
            <a:spLocks/>
          </p:cNvSpPr>
          <p:nvPr/>
        </p:nvSpPr>
        <p:spPr bwMode="auto">
          <a:xfrm>
            <a:off x="2871788" y="3138488"/>
            <a:ext cx="112712" cy="460375"/>
          </a:xfrm>
          <a:custGeom>
            <a:avLst/>
            <a:gdLst>
              <a:gd name="T0" fmla="*/ 288 w 288"/>
              <a:gd name="T1" fmla="*/ 0 h 1148"/>
              <a:gd name="T2" fmla="*/ 0 w 288"/>
              <a:gd name="T3" fmla="*/ 1148 h 1148"/>
              <a:gd name="T4" fmla="*/ 0 w 288"/>
              <a:gd name="T5" fmla="*/ 1005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148">
                <a:moveTo>
                  <a:pt x="288" y="0"/>
                </a:moveTo>
                <a:lnTo>
                  <a:pt x="0" y="1148"/>
                </a:lnTo>
                <a:lnTo>
                  <a:pt x="0" y="1005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89" name="Line 129"/>
          <p:cNvSpPr>
            <a:spLocks noChangeShapeType="1"/>
          </p:cNvSpPr>
          <p:nvPr/>
        </p:nvSpPr>
        <p:spPr bwMode="auto">
          <a:xfrm>
            <a:off x="2984500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90" name="Line 130"/>
          <p:cNvSpPr>
            <a:spLocks noChangeShapeType="1"/>
          </p:cNvSpPr>
          <p:nvPr/>
        </p:nvSpPr>
        <p:spPr bwMode="auto">
          <a:xfrm flipH="1">
            <a:off x="3325813" y="3138488"/>
            <a:ext cx="1127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91" name="Line 131"/>
          <p:cNvSpPr>
            <a:spLocks noChangeShapeType="1"/>
          </p:cNvSpPr>
          <p:nvPr/>
        </p:nvSpPr>
        <p:spPr bwMode="auto">
          <a:xfrm>
            <a:off x="3438525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92" name="Line 132"/>
          <p:cNvSpPr>
            <a:spLocks noChangeShapeType="1"/>
          </p:cNvSpPr>
          <p:nvPr/>
        </p:nvSpPr>
        <p:spPr bwMode="auto">
          <a:xfrm flipH="1">
            <a:off x="3779838" y="3138488"/>
            <a:ext cx="111125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93" name="Line 133"/>
          <p:cNvSpPr>
            <a:spLocks noChangeShapeType="1"/>
          </p:cNvSpPr>
          <p:nvPr/>
        </p:nvSpPr>
        <p:spPr bwMode="auto">
          <a:xfrm>
            <a:off x="3890963" y="3138488"/>
            <a:ext cx="1127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94" name="Line 134"/>
          <p:cNvSpPr>
            <a:spLocks noChangeShapeType="1"/>
          </p:cNvSpPr>
          <p:nvPr/>
        </p:nvSpPr>
        <p:spPr bwMode="auto">
          <a:xfrm flipH="1">
            <a:off x="4230688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95" name="Line 135"/>
          <p:cNvSpPr>
            <a:spLocks noChangeShapeType="1"/>
          </p:cNvSpPr>
          <p:nvPr/>
        </p:nvSpPr>
        <p:spPr bwMode="auto">
          <a:xfrm>
            <a:off x="4344988" y="3138488"/>
            <a:ext cx="1127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96" name="Line 136"/>
          <p:cNvSpPr>
            <a:spLocks noChangeShapeType="1"/>
          </p:cNvSpPr>
          <p:nvPr/>
        </p:nvSpPr>
        <p:spPr bwMode="auto">
          <a:xfrm flipH="1">
            <a:off x="4686300" y="3138488"/>
            <a:ext cx="1127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97" name="Line 137"/>
          <p:cNvSpPr>
            <a:spLocks noChangeShapeType="1"/>
          </p:cNvSpPr>
          <p:nvPr/>
        </p:nvSpPr>
        <p:spPr bwMode="auto">
          <a:xfrm>
            <a:off x="4799013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98" name="Line 138"/>
          <p:cNvSpPr>
            <a:spLocks noChangeShapeType="1"/>
          </p:cNvSpPr>
          <p:nvPr/>
        </p:nvSpPr>
        <p:spPr bwMode="auto">
          <a:xfrm flipH="1">
            <a:off x="5140325" y="3138488"/>
            <a:ext cx="1127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99" name="Line 139"/>
          <p:cNvSpPr>
            <a:spLocks noChangeShapeType="1"/>
          </p:cNvSpPr>
          <p:nvPr/>
        </p:nvSpPr>
        <p:spPr bwMode="auto">
          <a:xfrm flipH="1">
            <a:off x="7137400" y="2271713"/>
            <a:ext cx="153988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00" name="Freeform 140"/>
          <p:cNvSpPr>
            <a:spLocks/>
          </p:cNvSpPr>
          <p:nvPr/>
        </p:nvSpPr>
        <p:spPr bwMode="auto">
          <a:xfrm>
            <a:off x="7137400" y="2344738"/>
            <a:ext cx="79375" cy="84137"/>
          </a:xfrm>
          <a:custGeom>
            <a:avLst/>
            <a:gdLst>
              <a:gd name="T0" fmla="*/ 202 w 202"/>
              <a:gd name="T1" fmla="*/ 80 h 203"/>
              <a:gd name="T2" fmla="*/ 0 w 202"/>
              <a:gd name="T3" fmla="*/ 203 h 203"/>
              <a:gd name="T4" fmla="*/ 121 w 202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03">
                <a:moveTo>
                  <a:pt x="202" y="80"/>
                </a:moveTo>
                <a:lnTo>
                  <a:pt x="0" y="203"/>
                </a:lnTo>
                <a:lnTo>
                  <a:pt x="121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01" name="Line 141"/>
          <p:cNvSpPr>
            <a:spLocks noChangeShapeType="1"/>
          </p:cNvSpPr>
          <p:nvPr/>
        </p:nvSpPr>
        <p:spPr bwMode="auto">
          <a:xfrm>
            <a:off x="2757488" y="1806575"/>
            <a:ext cx="153987" cy="158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02" name="Freeform 142"/>
          <p:cNvSpPr>
            <a:spLocks/>
          </p:cNvSpPr>
          <p:nvPr/>
        </p:nvSpPr>
        <p:spPr bwMode="auto">
          <a:xfrm>
            <a:off x="2833688" y="1884363"/>
            <a:ext cx="77787" cy="80962"/>
          </a:xfrm>
          <a:custGeom>
            <a:avLst/>
            <a:gdLst>
              <a:gd name="T0" fmla="*/ 80 w 203"/>
              <a:gd name="T1" fmla="*/ 0 h 203"/>
              <a:gd name="T2" fmla="*/ 203 w 203"/>
              <a:gd name="T3" fmla="*/ 203 h 203"/>
              <a:gd name="T4" fmla="*/ 0 w 203"/>
              <a:gd name="T5" fmla="*/ 8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203">
                <a:moveTo>
                  <a:pt x="80" y="0"/>
                </a:moveTo>
                <a:lnTo>
                  <a:pt x="203" y="203"/>
                </a:lnTo>
                <a:lnTo>
                  <a:pt x="0" y="8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03" name="Line 143"/>
          <p:cNvSpPr>
            <a:spLocks noChangeShapeType="1"/>
          </p:cNvSpPr>
          <p:nvPr/>
        </p:nvSpPr>
        <p:spPr bwMode="auto">
          <a:xfrm>
            <a:off x="5705475" y="3138488"/>
            <a:ext cx="1127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04" name="Line 144"/>
          <p:cNvSpPr>
            <a:spLocks noChangeShapeType="1"/>
          </p:cNvSpPr>
          <p:nvPr/>
        </p:nvSpPr>
        <p:spPr bwMode="auto">
          <a:xfrm flipH="1">
            <a:off x="6497638" y="3138488"/>
            <a:ext cx="1127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05" name="Line 145"/>
          <p:cNvSpPr>
            <a:spLocks noChangeShapeType="1"/>
          </p:cNvSpPr>
          <p:nvPr/>
        </p:nvSpPr>
        <p:spPr bwMode="auto">
          <a:xfrm>
            <a:off x="7291388" y="2271713"/>
            <a:ext cx="155575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06" name="Freeform 146"/>
          <p:cNvSpPr>
            <a:spLocks/>
          </p:cNvSpPr>
          <p:nvPr/>
        </p:nvSpPr>
        <p:spPr bwMode="auto">
          <a:xfrm>
            <a:off x="7364413" y="2344738"/>
            <a:ext cx="82550" cy="84137"/>
          </a:xfrm>
          <a:custGeom>
            <a:avLst/>
            <a:gdLst>
              <a:gd name="T0" fmla="*/ 80 w 202"/>
              <a:gd name="T1" fmla="*/ 0 h 203"/>
              <a:gd name="T2" fmla="*/ 202 w 202"/>
              <a:gd name="T3" fmla="*/ 203 h 203"/>
              <a:gd name="T4" fmla="*/ 0 w 202"/>
              <a:gd name="T5" fmla="*/ 8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03">
                <a:moveTo>
                  <a:pt x="80" y="0"/>
                </a:moveTo>
                <a:lnTo>
                  <a:pt x="202" y="203"/>
                </a:lnTo>
                <a:lnTo>
                  <a:pt x="0" y="8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07" name="Line 147"/>
          <p:cNvSpPr>
            <a:spLocks noChangeShapeType="1"/>
          </p:cNvSpPr>
          <p:nvPr/>
        </p:nvSpPr>
        <p:spPr bwMode="auto">
          <a:xfrm>
            <a:off x="6159500" y="3138488"/>
            <a:ext cx="1127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08" name="Line 148"/>
          <p:cNvSpPr>
            <a:spLocks noChangeShapeType="1"/>
          </p:cNvSpPr>
          <p:nvPr/>
        </p:nvSpPr>
        <p:spPr bwMode="auto">
          <a:xfrm>
            <a:off x="5932488" y="2673350"/>
            <a:ext cx="227012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09" name="Line 149"/>
          <p:cNvSpPr>
            <a:spLocks noChangeShapeType="1"/>
          </p:cNvSpPr>
          <p:nvPr/>
        </p:nvSpPr>
        <p:spPr bwMode="auto">
          <a:xfrm flipH="1">
            <a:off x="7405688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10" name="Line 150"/>
          <p:cNvSpPr>
            <a:spLocks noChangeShapeType="1"/>
          </p:cNvSpPr>
          <p:nvPr/>
        </p:nvSpPr>
        <p:spPr bwMode="auto">
          <a:xfrm>
            <a:off x="7519988" y="3138488"/>
            <a:ext cx="1127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11" name="Line 151"/>
          <p:cNvSpPr>
            <a:spLocks noChangeShapeType="1"/>
          </p:cNvSpPr>
          <p:nvPr/>
        </p:nvSpPr>
        <p:spPr bwMode="auto">
          <a:xfrm flipH="1">
            <a:off x="7856538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12" name="Line 152"/>
          <p:cNvSpPr>
            <a:spLocks noChangeShapeType="1"/>
          </p:cNvSpPr>
          <p:nvPr/>
        </p:nvSpPr>
        <p:spPr bwMode="auto">
          <a:xfrm>
            <a:off x="7970838" y="3138488"/>
            <a:ext cx="1127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13" name="Freeform 153"/>
          <p:cNvSpPr>
            <a:spLocks/>
          </p:cNvSpPr>
          <p:nvPr/>
        </p:nvSpPr>
        <p:spPr bwMode="auto">
          <a:xfrm>
            <a:off x="4354513" y="1346200"/>
            <a:ext cx="217487" cy="152400"/>
          </a:xfrm>
          <a:custGeom>
            <a:avLst/>
            <a:gdLst>
              <a:gd name="T0" fmla="*/ 551 w 551"/>
              <a:gd name="T1" fmla="*/ 0 h 379"/>
              <a:gd name="T2" fmla="*/ 119 w 551"/>
              <a:gd name="T3" fmla="*/ 144 h 379"/>
              <a:gd name="T4" fmla="*/ 0 w 551"/>
              <a:gd name="T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1" h="379">
                <a:moveTo>
                  <a:pt x="551" y="0"/>
                </a:moveTo>
                <a:lnTo>
                  <a:pt x="119" y="144"/>
                </a:lnTo>
                <a:lnTo>
                  <a:pt x="0" y="379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14" name="Line 154"/>
          <p:cNvSpPr>
            <a:spLocks noChangeShapeType="1"/>
          </p:cNvSpPr>
          <p:nvPr/>
        </p:nvSpPr>
        <p:spPr bwMode="auto">
          <a:xfrm flipH="1">
            <a:off x="1965325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15" name="Line 155"/>
          <p:cNvSpPr>
            <a:spLocks noChangeShapeType="1"/>
          </p:cNvSpPr>
          <p:nvPr/>
        </p:nvSpPr>
        <p:spPr bwMode="auto">
          <a:xfrm>
            <a:off x="2306638" y="2673350"/>
            <a:ext cx="227012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16" name="Line 156"/>
          <p:cNvSpPr>
            <a:spLocks noChangeShapeType="1"/>
          </p:cNvSpPr>
          <p:nvPr/>
        </p:nvSpPr>
        <p:spPr bwMode="auto">
          <a:xfrm flipH="1">
            <a:off x="3511550" y="2271713"/>
            <a:ext cx="155575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17" name="Freeform 157"/>
          <p:cNvSpPr>
            <a:spLocks/>
          </p:cNvSpPr>
          <p:nvPr/>
        </p:nvSpPr>
        <p:spPr bwMode="auto">
          <a:xfrm>
            <a:off x="3511550" y="2344738"/>
            <a:ext cx="79375" cy="84137"/>
          </a:xfrm>
          <a:custGeom>
            <a:avLst/>
            <a:gdLst>
              <a:gd name="T0" fmla="*/ 203 w 203"/>
              <a:gd name="T1" fmla="*/ 80 h 203"/>
              <a:gd name="T2" fmla="*/ 0 w 203"/>
              <a:gd name="T3" fmla="*/ 203 h 203"/>
              <a:gd name="T4" fmla="*/ 122 w 203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203">
                <a:moveTo>
                  <a:pt x="203" y="80"/>
                </a:moveTo>
                <a:lnTo>
                  <a:pt x="0" y="203"/>
                </a:lnTo>
                <a:lnTo>
                  <a:pt x="122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18" name="Rectangle 158"/>
          <p:cNvSpPr>
            <a:spLocks noChangeArrowheads="1"/>
          </p:cNvSpPr>
          <p:nvPr/>
        </p:nvSpPr>
        <p:spPr bwMode="auto">
          <a:xfrm>
            <a:off x="5083175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19" name="Rectangle 159"/>
          <p:cNvSpPr>
            <a:spLocks noChangeArrowheads="1"/>
          </p:cNvSpPr>
          <p:nvPr/>
        </p:nvSpPr>
        <p:spPr bwMode="auto">
          <a:xfrm>
            <a:off x="5307013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20" name="Oval 160"/>
          <p:cNvSpPr>
            <a:spLocks noChangeArrowheads="1"/>
          </p:cNvSpPr>
          <p:nvPr/>
        </p:nvSpPr>
        <p:spPr bwMode="auto">
          <a:xfrm>
            <a:off x="1092200" y="3054350"/>
            <a:ext cx="160338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21" name="Rectangle 161"/>
          <p:cNvSpPr>
            <a:spLocks noChangeArrowheads="1"/>
          </p:cNvSpPr>
          <p:nvPr/>
        </p:nvSpPr>
        <p:spPr bwMode="auto">
          <a:xfrm>
            <a:off x="5761038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22" name="Rectangle 162"/>
          <p:cNvSpPr>
            <a:spLocks noChangeArrowheads="1"/>
          </p:cNvSpPr>
          <p:nvPr/>
        </p:nvSpPr>
        <p:spPr bwMode="auto">
          <a:xfrm>
            <a:off x="6216650" y="3543300"/>
            <a:ext cx="112713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23" name="Rectangle 163"/>
          <p:cNvSpPr>
            <a:spLocks noChangeArrowheads="1"/>
          </p:cNvSpPr>
          <p:nvPr/>
        </p:nvSpPr>
        <p:spPr bwMode="auto">
          <a:xfrm>
            <a:off x="4629150" y="3543300"/>
            <a:ext cx="112713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24" name="Rectangle 164"/>
          <p:cNvSpPr>
            <a:spLocks noChangeArrowheads="1"/>
          </p:cNvSpPr>
          <p:nvPr/>
        </p:nvSpPr>
        <p:spPr bwMode="auto">
          <a:xfrm>
            <a:off x="4856163" y="3543300"/>
            <a:ext cx="112712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25" name="Rectangle 165"/>
          <p:cNvSpPr>
            <a:spLocks noChangeArrowheads="1"/>
          </p:cNvSpPr>
          <p:nvPr/>
        </p:nvSpPr>
        <p:spPr bwMode="auto">
          <a:xfrm>
            <a:off x="6894513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26" name="Rectangle 166"/>
          <p:cNvSpPr>
            <a:spLocks noChangeArrowheads="1"/>
          </p:cNvSpPr>
          <p:nvPr/>
        </p:nvSpPr>
        <p:spPr bwMode="auto">
          <a:xfrm>
            <a:off x="7121525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27" name="Rectangle 167"/>
          <p:cNvSpPr>
            <a:spLocks noChangeArrowheads="1"/>
          </p:cNvSpPr>
          <p:nvPr/>
        </p:nvSpPr>
        <p:spPr bwMode="auto">
          <a:xfrm>
            <a:off x="7575550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28" name="Oval 168"/>
          <p:cNvSpPr>
            <a:spLocks noChangeArrowheads="1"/>
          </p:cNvSpPr>
          <p:nvPr/>
        </p:nvSpPr>
        <p:spPr bwMode="auto">
          <a:xfrm>
            <a:off x="6530975" y="3054350"/>
            <a:ext cx="161925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29" name="Rectangle 169"/>
          <p:cNvSpPr>
            <a:spLocks noChangeArrowheads="1"/>
          </p:cNvSpPr>
          <p:nvPr/>
        </p:nvSpPr>
        <p:spPr bwMode="auto">
          <a:xfrm>
            <a:off x="6667500" y="3543300"/>
            <a:ext cx="112713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30" name="Rectangle 170"/>
          <p:cNvSpPr>
            <a:spLocks noChangeArrowheads="1"/>
          </p:cNvSpPr>
          <p:nvPr/>
        </p:nvSpPr>
        <p:spPr bwMode="auto">
          <a:xfrm>
            <a:off x="6443663" y="3543300"/>
            <a:ext cx="109537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31" name="Rectangle 171"/>
          <p:cNvSpPr>
            <a:spLocks noChangeArrowheads="1"/>
          </p:cNvSpPr>
          <p:nvPr/>
        </p:nvSpPr>
        <p:spPr bwMode="auto">
          <a:xfrm>
            <a:off x="5534025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32" name="Oval 172"/>
          <p:cNvSpPr>
            <a:spLocks noChangeArrowheads="1"/>
          </p:cNvSpPr>
          <p:nvPr/>
        </p:nvSpPr>
        <p:spPr bwMode="auto">
          <a:xfrm>
            <a:off x="1546225" y="3054350"/>
            <a:ext cx="160338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33" name="Oval 173"/>
          <p:cNvSpPr>
            <a:spLocks noChangeArrowheads="1"/>
          </p:cNvSpPr>
          <p:nvPr/>
        </p:nvSpPr>
        <p:spPr bwMode="auto">
          <a:xfrm>
            <a:off x="4492625" y="1204913"/>
            <a:ext cx="158750" cy="1635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34" name="Rectangle 174"/>
          <p:cNvSpPr>
            <a:spLocks noChangeArrowheads="1"/>
          </p:cNvSpPr>
          <p:nvPr/>
        </p:nvSpPr>
        <p:spPr bwMode="auto">
          <a:xfrm>
            <a:off x="2135188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35" name="Rectangle 175"/>
          <p:cNvSpPr>
            <a:spLocks noChangeArrowheads="1"/>
          </p:cNvSpPr>
          <p:nvPr/>
        </p:nvSpPr>
        <p:spPr bwMode="auto">
          <a:xfrm>
            <a:off x="2363788" y="3543300"/>
            <a:ext cx="112712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36" name="Rectangle 176"/>
          <p:cNvSpPr>
            <a:spLocks noChangeArrowheads="1"/>
          </p:cNvSpPr>
          <p:nvPr/>
        </p:nvSpPr>
        <p:spPr bwMode="auto">
          <a:xfrm>
            <a:off x="2590800" y="3543300"/>
            <a:ext cx="109538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37" name="Rectangle 177"/>
          <p:cNvSpPr>
            <a:spLocks noChangeArrowheads="1"/>
          </p:cNvSpPr>
          <p:nvPr/>
        </p:nvSpPr>
        <p:spPr bwMode="auto">
          <a:xfrm>
            <a:off x="2814638" y="3543300"/>
            <a:ext cx="112712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38" name="Rectangle 178"/>
          <p:cNvSpPr>
            <a:spLocks noChangeArrowheads="1"/>
          </p:cNvSpPr>
          <p:nvPr/>
        </p:nvSpPr>
        <p:spPr bwMode="auto">
          <a:xfrm>
            <a:off x="3041650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39" name="Rectangle 179"/>
          <p:cNvSpPr>
            <a:spLocks noChangeArrowheads="1"/>
          </p:cNvSpPr>
          <p:nvPr/>
        </p:nvSpPr>
        <p:spPr bwMode="auto">
          <a:xfrm>
            <a:off x="3268663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40" name="Rectangle 180"/>
          <p:cNvSpPr>
            <a:spLocks noChangeArrowheads="1"/>
          </p:cNvSpPr>
          <p:nvPr/>
        </p:nvSpPr>
        <p:spPr bwMode="auto">
          <a:xfrm>
            <a:off x="3495675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41" name="Rectangle 181"/>
          <p:cNvSpPr>
            <a:spLocks noChangeArrowheads="1"/>
          </p:cNvSpPr>
          <p:nvPr/>
        </p:nvSpPr>
        <p:spPr bwMode="auto">
          <a:xfrm>
            <a:off x="3722688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42" name="Rectangle 182"/>
          <p:cNvSpPr>
            <a:spLocks noChangeArrowheads="1"/>
          </p:cNvSpPr>
          <p:nvPr/>
        </p:nvSpPr>
        <p:spPr bwMode="auto">
          <a:xfrm>
            <a:off x="3946525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43" name="Rectangle 183"/>
          <p:cNvSpPr>
            <a:spLocks noChangeArrowheads="1"/>
          </p:cNvSpPr>
          <p:nvPr/>
        </p:nvSpPr>
        <p:spPr bwMode="auto">
          <a:xfrm>
            <a:off x="4175125" y="3543300"/>
            <a:ext cx="112713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44" name="Rectangle 184"/>
          <p:cNvSpPr>
            <a:spLocks noChangeArrowheads="1"/>
          </p:cNvSpPr>
          <p:nvPr/>
        </p:nvSpPr>
        <p:spPr bwMode="auto">
          <a:xfrm>
            <a:off x="4402138" y="3543300"/>
            <a:ext cx="112712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45" name="Oval 185"/>
          <p:cNvSpPr>
            <a:spLocks noChangeArrowheads="1"/>
          </p:cNvSpPr>
          <p:nvPr/>
        </p:nvSpPr>
        <p:spPr bwMode="auto">
          <a:xfrm>
            <a:off x="2000250" y="3054350"/>
            <a:ext cx="157163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46" name="Oval 186"/>
          <p:cNvSpPr>
            <a:spLocks noChangeArrowheads="1"/>
          </p:cNvSpPr>
          <p:nvPr/>
        </p:nvSpPr>
        <p:spPr bwMode="auto">
          <a:xfrm>
            <a:off x="6757988" y="2593975"/>
            <a:ext cx="158750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47" name="Oval 187"/>
          <p:cNvSpPr>
            <a:spLocks noChangeArrowheads="1"/>
          </p:cNvSpPr>
          <p:nvPr/>
        </p:nvSpPr>
        <p:spPr bwMode="auto">
          <a:xfrm>
            <a:off x="7210425" y="2128838"/>
            <a:ext cx="160338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48" name="Oval 188"/>
          <p:cNvSpPr>
            <a:spLocks noChangeArrowheads="1"/>
          </p:cNvSpPr>
          <p:nvPr/>
        </p:nvSpPr>
        <p:spPr bwMode="auto">
          <a:xfrm>
            <a:off x="6076950" y="3054350"/>
            <a:ext cx="161925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49" name="Oval 189"/>
          <p:cNvSpPr>
            <a:spLocks noChangeArrowheads="1"/>
          </p:cNvSpPr>
          <p:nvPr/>
        </p:nvSpPr>
        <p:spPr bwMode="auto">
          <a:xfrm>
            <a:off x="5626100" y="3054350"/>
            <a:ext cx="157163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50" name="Oval 190"/>
          <p:cNvSpPr>
            <a:spLocks noChangeArrowheads="1"/>
          </p:cNvSpPr>
          <p:nvPr/>
        </p:nvSpPr>
        <p:spPr bwMode="auto">
          <a:xfrm>
            <a:off x="5853113" y="2593975"/>
            <a:ext cx="157162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51" name="Oval 191"/>
          <p:cNvSpPr>
            <a:spLocks noChangeArrowheads="1"/>
          </p:cNvSpPr>
          <p:nvPr/>
        </p:nvSpPr>
        <p:spPr bwMode="auto">
          <a:xfrm>
            <a:off x="5172075" y="3054350"/>
            <a:ext cx="160338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52" name="Oval 192"/>
          <p:cNvSpPr>
            <a:spLocks noChangeArrowheads="1"/>
          </p:cNvSpPr>
          <p:nvPr/>
        </p:nvSpPr>
        <p:spPr bwMode="auto">
          <a:xfrm>
            <a:off x="4716463" y="3054350"/>
            <a:ext cx="161925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53" name="Oval 193"/>
          <p:cNvSpPr>
            <a:spLocks noChangeArrowheads="1"/>
          </p:cNvSpPr>
          <p:nvPr/>
        </p:nvSpPr>
        <p:spPr bwMode="auto">
          <a:xfrm>
            <a:off x="4945063" y="2593975"/>
            <a:ext cx="160337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54" name="Oval 194"/>
          <p:cNvSpPr>
            <a:spLocks noChangeArrowheads="1"/>
          </p:cNvSpPr>
          <p:nvPr/>
        </p:nvSpPr>
        <p:spPr bwMode="auto">
          <a:xfrm>
            <a:off x="5399088" y="2128838"/>
            <a:ext cx="160337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55" name="Oval 195"/>
          <p:cNvSpPr>
            <a:spLocks noChangeArrowheads="1"/>
          </p:cNvSpPr>
          <p:nvPr/>
        </p:nvSpPr>
        <p:spPr bwMode="auto">
          <a:xfrm>
            <a:off x="4265613" y="3054350"/>
            <a:ext cx="161925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56" name="Oval 196"/>
          <p:cNvSpPr>
            <a:spLocks noChangeArrowheads="1"/>
          </p:cNvSpPr>
          <p:nvPr/>
        </p:nvSpPr>
        <p:spPr bwMode="auto">
          <a:xfrm>
            <a:off x="2220913" y="2601913"/>
            <a:ext cx="160337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57" name="Rectangle 197"/>
          <p:cNvSpPr>
            <a:spLocks noChangeArrowheads="1"/>
          </p:cNvSpPr>
          <p:nvPr/>
        </p:nvSpPr>
        <p:spPr bwMode="auto">
          <a:xfrm>
            <a:off x="5984875" y="3549650"/>
            <a:ext cx="112713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58" name="Oval 198"/>
          <p:cNvSpPr>
            <a:spLocks noChangeArrowheads="1"/>
          </p:cNvSpPr>
          <p:nvPr/>
        </p:nvSpPr>
        <p:spPr bwMode="auto">
          <a:xfrm>
            <a:off x="3808413" y="3062288"/>
            <a:ext cx="160337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59" name="Oval 199"/>
          <p:cNvSpPr>
            <a:spLocks noChangeArrowheads="1"/>
          </p:cNvSpPr>
          <p:nvPr/>
        </p:nvSpPr>
        <p:spPr bwMode="auto">
          <a:xfrm>
            <a:off x="4035425" y="2584450"/>
            <a:ext cx="160338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60" name="Oval 200"/>
          <p:cNvSpPr>
            <a:spLocks noChangeArrowheads="1"/>
          </p:cNvSpPr>
          <p:nvPr/>
        </p:nvSpPr>
        <p:spPr bwMode="auto">
          <a:xfrm>
            <a:off x="3352800" y="3062288"/>
            <a:ext cx="161925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61" name="Oval 201"/>
          <p:cNvSpPr>
            <a:spLocks noChangeArrowheads="1"/>
          </p:cNvSpPr>
          <p:nvPr/>
        </p:nvSpPr>
        <p:spPr bwMode="auto">
          <a:xfrm>
            <a:off x="2901950" y="3062288"/>
            <a:ext cx="161925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62" name="Oval 202"/>
          <p:cNvSpPr>
            <a:spLocks noChangeArrowheads="1"/>
          </p:cNvSpPr>
          <p:nvPr/>
        </p:nvSpPr>
        <p:spPr bwMode="auto">
          <a:xfrm>
            <a:off x="3128963" y="2601913"/>
            <a:ext cx="158750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63" name="Oval 203"/>
          <p:cNvSpPr>
            <a:spLocks noChangeArrowheads="1"/>
          </p:cNvSpPr>
          <p:nvPr/>
        </p:nvSpPr>
        <p:spPr bwMode="auto">
          <a:xfrm>
            <a:off x="3579813" y="2124075"/>
            <a:ext cx="161925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64" name="Oval 204"/>
          <p:cNvSpPr>
            <a:spLocks noChangeArrowheads="1"/>
          </p:cNvSpPr>
          <p:nvPr/>
        </p:nvSpPr>
        <p:spPr bwMode="auto">
          <a:xfrm>
            <a:off x="2447925" y="3062288"/>
            <a:ext cx="160338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65" name="Rectangle 205"/>
          <p:cNvSpPr>
            <a:spLocks noChangeArrowheads="1"/>
          </p:cNvSpPr>
          <p:nvPr/>
        </p:nvSpPr>
        <p:spPr bwMode="auto">
          <a:xfrm>
            <a:off x="7343775" y="354965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66" name="Freeform 206"/>
          <p:cNvSpPr>
            <a:spLocks/>
          </p:cNvSpPr>
          <p:nvPr/>
        </p:nvSpPr>
        <p:spPr bwMode="auto">
          <a:xfrm>
            <a:off x="2484438" y="1970088"/>
            <a:ext cx="223837" cy="233362"/>
          </a:xfrm>
          <a:custGeom>
            <a:avLst/>
            <a:gdLst>
              <a:gd name="T0" fmla="*/ 287 w 574"/>
              <a:gd name="T1" fmla="*/ 0 h 575"/>
              <a:gd name="T2" fmla="*/ 574 w 574"/>
              <a:gd name="T3" fmla="*/ 575 h 575"/>
              <a:gd name="T4" fmla="*/ 0 w 574"/>
              <a:gd name="T5" fmla="*/ 575 h 575"/>
              <a:gd name="T6" fmla="*/ 287 w 574"/>
              <a:gd name="T7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575">
                <a:moveTo>
                  <a:pt x="287" y="0"/>
                </a:moveTo>
                <a:lnTo>
                  <a:pt x="574" y="575"/>
                </a:lnTo>
                <a:lnTo>
                  <a:pt x="0" y="575"/>
                </a:lnTo>
                <a:lnTo>
                  <a:pt x="287" y="0"/>
                </a:lnTo>
              </a:path>
            </a:pathLst>
          </a:custGeom>
          <a:solidFill>
            <a:srgbClr val="FFFF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67" name="Freeform 207"/>
          <p:cNvSpPr>
            <a:spLocks/>
          </p:cNvSpPr>
          <p:nvPr/>
        </p:nvSpPr>
        <p:spPr bwMode="auto">
          <a:xfrm>
            <a:off x="2822575" y="1970088"/>
            <a:ext cx="227013" cy="233362"/>
          </a:xfrm>
          <a:custGeom>
            <a:avLst/>
            <a:gdLst>
              <a:gd name="T0" fmla="*/ 286 w 573"/>
              <a:gd name="T1" fmla="*/ 0 h 575"/>
              <a:gd name="T2" fmla="*/ 0 w 573"/>
              <a:gd name="T3" fmla="*/ 575 h 575"/>
              <a:gd name="T4" fmla="*/ 573 w 573"/>
              <a:gd name="T5" fmla="*/ 575 h 575"/>
              <a:gd name="T6" fmla="*/ 286 w 573"/>
              <a:gd name="T7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3" h="575">
                <a:moveTo>
                  <a:pt x="286" y="0"/>
                </a:moveTo>
                <a:lnTo>
                  <a:pt x="0" y="575"/>
                </a:lnTo>
                <a:lnTo>
                  <a:pt x="573" y="575"/>
                </a:lnTo>
                <a:lnTo>
                  <a:pt x="286" y="0"/>
                </a:lnTo>
              </a:path>
            </a:pathLst>
          </a:custGeom>
          <a:solidFill>
            <a:srgbClr val="FFFF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68" name="Freeform 208"/>
          <p:cNvSpPr>
            <a:spLocks/>
          </p:cNvSpPr>
          <p:nvPr/>
        </p:nvSpPr>
        <p:spPr bwMode="auto">
          <a:xfrm>
            <a:off x="6097588" y="1970088"/>
            <a:ext cx="227012" cy="233362"/>
          </a:xfrm>
          <a:custGeom>
            <a:avLst/>
            <a:gdLst>
              <a:gd name="T0" fmla="*/ 287 w 573"/>
              <a:gd name="T1" fmla="*/ 0 h 575"/>
              <a:gd name="T2" fmla="*/ 573 w 573"/>
              <a:gd name="T3" fmla="*/ 575 h 575"/>
              <a:gd name="T4" fmla="*/ 0 w 573"/>
              <a:gd name="T5" fmla="*/ 575 h 575"/>
              <a:gd name="T6" fmla="*/ 287 w 573"/>
              <a:gd name="T7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3" h="575">
                <a:moveTo>
                  <a:pt x="287" y="0"/>
                </a:moveTo>
                <a:lnTo>
                  <a:pt x="573" y="575"/>
                </a:lnTo>
                <a:lnTo>
                  <a:pt x="0" y="575"/>
                </a:lnTo>
                <a:lnTo>
                  <a:pt x="287" y="0"/>
                </a:lnTo>
              </a:path>
            </a:pathLst>
          </a:custGeom>
          <a:solidFill>
            <a:srgbClr val="FFFF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69" name="Freeform 209"/>
          <p:cNvSpPr>
            <a:spLocks/>
          </p:cNvSpPr>
          <p:nvPr/>
        </p:nvSpPr>
        <p:spPr bwMode="auto">
          <a:xfrm>
            <a:off x="6450013" y="1970088"/>
            <a:ext cx="223837" cy="233362"/>
          </a:xfrm>
          <a:custGeom>
            <a:avLst/>
            <a:gdLst>
              <a:gd name="T0" fmla="*/ 287 w 574"/>
              <a:gd name="T1" fmla="*/ 0 h 575"/>
              <a:gd name="T2" fmla="*/ 0 w 574"/>
              <a:gd name="T3" fmla="*/ 575 h 575"/>
              <a:gd name="T4" fmla="*/ 574 w 574"/>
              <a:gd name="T5" fmla="*/ 575 h 575"/>
              <a:gd name="T6" fmla="*/ 287 w 574"/>
              <a:gd name="T7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575">
                <a:moveTo>
                  <a:pt x="287" y="0"/>
                </a:moveTo>
                <a:lnTo>
                  <a:pt x="0" y="575"/>
                </a:lnTo>
                <a:lnTo>
                  <a:pt x="574" y="575"/>
                </a:lnTo>
                <a:lnTo>
                  <a:pt x="287" y="0"/>
                </a:lnTo>
              </a:path>
            </a:pathLst>
          </a:custGeom>
          <a:solidFill>
            <a:srgbClr val="FFFF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70" name="Rectangle 210"/>
          <p:cNvSpPr>
            <a:spLocks noChangeArrowheads="1"/>
          </p:cNvSpPr>
          <p:nvPr/>
        </p:nvSpPr>
        <p:spPr bwMode="auto">
          <a:xfrm>
            <a:off x="1455738" y="3546475"/>
            <a:ext cx="112712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71" name="Freeform 211"/>
          <p:cNvSpPr>
            <a:spLocks/>
          </p:cNvSpPr>
          <p:nvPr/>
        </p:nvSpPr>
        <p:spPr bwMode="auto">
          <a:xfrm>
            <a:off x="1909763" y="2447925"/>
            <a:ext cx="227012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  <a:close/>
              </a:path>
            </a:pathLst>
          </a:custGeom>
          <a:solidFill>
            <a:srgbClr val="57FF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9972" name="Group 212"/>
          <p:cNvGrpSpPr>
            <a:grpSpLocks/>
          </p:cNvGrpSpPr>
          <p:nvPr/>
        </p:nvGrpSpPr>
        <p:grpSpPr bwMode="auto">
          <a:xfrm>
            <a:off x="1579563" y="2344738"/>
            <a:ext cx="557212" cy="331787"/>
            <a:chOff x="995" y="1477"/>
            <a:chExt cx="351" cy="209"/>
          </a:xfrm>
        </p:grpSpPr>
        <p:sp>
          <p:nvSpPr>
            <p:cNvPr id="629973" name="Freeform 213"/>
            <p:cNvSpPr>
              <a:spLocks/>
            </p:cNvSpPr>
            <p:nvPr/>
          </p:nvSpPr>
          <p:spPr bwMode="auto">
            <a:xfrm>
              <a:off x="1069" y="1477"/>
              <a:ext cx="52" cy="53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9974" name="Freeform 214"/>
            <p:cNvSpPr>
              <a:spLocks/>
            </p:cNvSpPr>
            <p:nvPr/>
          </p:nvSpPr>
          <p:spPr bwMode="auto">
            <a:xfrm>
              <a:off x="1214" y="1477"/>
              <a:ext cx="50" cy="53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9975" name="Freeform 215"/>
            <p:cNvSpPr>
              <a:spLocks/>
            </p:cNvSpPr>
            <p:nvPr/>
          </p:nvSpPr>
          <p:spPr bwMode="auto">
            <a:xfrm>
              <a:off x="995" y="1537"/>
              <a:ext cx="143" cy="144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chemeClr val="accent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976" name="Freeform 216"/>
            <p:cNvSpPr>
              <a:spLocks/>
            </p:cNvSpPr>
            <p:nvPr/>
          </p:nvSpPr>
          <p:spPr bwMode="auto">
            <a:xfrm>
              <a:off x="1203" y="1542"/>
              <a:ext cx="143" cy="144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chemeClr val="accent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9977" name="Freeform 217"/>
          <p:cNvSpPr>
            <a:spLocks/>
          </p:cNvSpPr>
          <p:nvPr/>
        </p:nvSpPr>
        <p:spPr bwMode="auto">
          <a:xfrm>
            <a:off x="3382963" y="2447925"/>
            <a:ext cx="227012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78" name="Freeform 218"/>
          <p:cNvSpPr>
            <a:spLocks/>
          </p:cNvSpPr>
          <p:nvPr/>
        </p:nvSpPr>
        <p:spPr bwMode="auto">
          <a:xfrm>
            <a:off x="3382963" y="2447925"/>
            <a:ext cx="227012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79" name="Freeform 219"/>
          <p:cNvSpPr>
            <a:spLocks/>
          </p:cNvSpPr>
          <p:nvPr/>
        </p:nvSpPr>
        <p:spPr bwMode="auto">
          <a:xfrm>
            <a:off x="7008813" y="2447925"/>
            <a:ext cx="227012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80" name="Freeform 220"/>
          <p:cNvSpPr>
            <a:spLocks/>
          </p:cNvSpPr>
          <p:nvPr/>
        </p:nvSpPr>
        <p:spPr bwMode="auto">
          <a:xfrm>
            <a:off x="7008813" y="2447925"/>
            <a:ext cx="227012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81" name="Freeform 221"/>
          <p:cNvSpPr>
            <a:spLocks/>
          </p:cNvSpPr>
          <p:nvPr/>
        </p:nvSpPr>
        <p:spPr bwMode="auto">
          <a:xfrm>
            <a:off x="7348538" y="2447925"/>
            <a:ext cx="227012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82" name="Freeform 222"/>
          <p:cNvSpPr>
            <a:spLocks/>
          </p:cNvSpPr>
          <p:nvPr/>
        </p:nvSpPr>
        <p:spPr bwMode="auto">
          <a:xfrm>
            <a:off x="7348538" y="2447925"/>
            <a:ext cx="227012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83" name="Rectangle 223"/>
          <p:cNvSpPr>
            <a:spLocks noChangeArrowheads="1"/>
          </p:cNvSpPr>
          <p:nvPr/>
        </p:nvSpPr>
        <p:spPr bwMode="auto">
          <a:xfrm>
            <a:off x="1230313" y="3546475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84" name="Rectangle 224"/>
          <p:cNvSpPr>
            <a:spLocks noChangeArrowheads="1"/>
          </p:cNvSpPr>
          <p:nvPr/>
        </p:nvSpPr>
        <p:spPr bwMode="auto">
          <a:xfrm>
            <a:off x="7800975" y="3546475"/>
            <a:ext cx="112713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85" name="Oval 225"/>
          <p:cNvSpPr>
            <a:spLocks noChangeArrowheads="1"/>
          </p:cNvSpPr>
          <p:nvPr/>
        </p:nvSpPr>
        <p:spPr bwMode="auto">
          <a:xfrm>
            <a:off x="1319213" y="2595563"/>
            <a:ext cx="160337" cy="1635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86" name="Oval 226"/>
          <p:cNvSpPr>
            <a:spLocks noChangeArrowheads="1"/>
          </p:cNvSpPr>
          <p:nvPr/>
        </p:nvSpPr>
        <p:spPr bwMode="auto">
          <a:xfrm>
            <a:off x="6986588" y="3055938"/>
            <a:ext cx="157162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87" name="Freeform 227"/>
          <p:cNvSpPr>
            <a:spLocks/>
          </p:cNvSpPr>
          <p:nvPr/>
        </p:nvSpPr>
        <p:spPr bwMode="auto">
          <a:xfrm>
            <a:off x="5197475" y="2447925"/>
            <a:ext cx="223838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88" name="Freeform 228"/>
          <p:cNvSpPr>
            <a:spLocks/>
          </p:cNvSpPr>
          <p:nvPr/>
        </p:nvSpPr>
        <p:spPr bwMode="auto">
          <a:xfrm>
            <a:off x="5197475" y="2447925"/>
            <a:ext cx="223838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89" name="Freeform 229"/>
          <p:cNvSpPr>
            <a:spLocks/>
          </p:cNvSpPr>
          <p:nvPr/>
        </p:nvSpPr>
        <p:spPr bwMode="auto">
          <a:xfrm>
            <a:off x="5534025" y="2447925"/>
            <a:ext cx="228600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90" name="Freeform 230"/>
          <p:cNvSpPr>
            <a:spLocks/>
          </p:cNvSpPr>
          <p:nvPr/>
        </p:nvSpPr>
        <p:spPr bwMode="auto">
          <a:xfrm>
            <a:off x="5534025" y="2447925"/>
            <a:ext cx="228600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91" name="Oval 231"/>
          <p:cNvSpPr>
            <a:spLocks noChangeArrowheads="1"/>
          </p:cNvSpPr>
          <p:nvPr/>
        </p:nvSpPr>
        <p:spPr bwMode="auto">
          <a:xfrm>
            <a:off x="1773238" y="2132013"/>
            <a:ext cx="158750" cy="1635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92" name="Oval 232"/>
          <p:cNvSpPr>
            <a:spLocks noChangeArrowheads="1"/>
          </p:cNvSpPr>
          <p:nvPr/>
        </p:nvSpPr>
        <p:spPr bwMode="auto">
          <a:xfrm>
            <a:off x="2679700" y="1670050"/>
            <a:ext cx="160338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93" name="Oval 233"/>
          <p:cNvSpPr>
            <a:spLocks noChangeArrowheads="1"/>
          </p:cNvSpPr>
          <p:nvPr/>
        </p:nvSpPr>
        <p:spPr bwMode="auto">
          <a:xfrm>
            <a:off x="7891463" y="3055938"/>
            <a:ext cx="161925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94" name="Oval 234"/>
          <p:cNvSpPr>
            <a:spLocks noChangeArrowheads="1"/>
          </p:cNvSpPr>
          <p:nvPr/>
        </p:nvSpPr>
        <p:spPr bwMode="auto">
          <a:xfrm>
            <a:off x="7437438" y="3055938"/>
            <a:ext cx="160337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95" name="Rectangle 235"/>
          <p:cNvSpPr>
            <a:spLocks noChangeArrowheads="1"/>
          </p:cNvSpPr>
          <p:nvPr/>
        </p:nvSpPr>
        <p:spPr bwMode="auto">
          <a:xfrm>
            <a:off x="1909763" y="3546475"/>
            <a:ext cx="112712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96" name="Oval 236"/>
          <p:cNvSpPr>
            <a:spLocks noChangeArrowheads="1"/>
          </p:cNvSpPr>
          <p:nvPr/>
        </p:nvSpPr>
        <p:spPr bwMode="auto">
          <a:xfrm>
            <a:off x="7664450" y="2595563"/>
            <a:ext cx="160338" cy="1635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97" name="Rectangle 237"/>
          <p:cNvSpPr>
            <a:spLocks noChangeArrowheads="1"/>
          </p:cNvSpPr>
          <p:nvPr/>
        </p:nvSpPr>
        <p:spPr bwMode="auto">
          <a:xfrm>
            <a:off x="8027988" y="3546475"/>
            <a:ext cx="112712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9998" name="Freeform 238"/>
          <p:cNvSpPr>
            <a:spLocks/>
          </p:cNvSpPr>
          <p:nvPr/>
        </p:nvSpPr>
        <p:spPr bwMode="auto">
          <a:xfrm>
            <a:off x="3724275" y="2447925"/>
            <a:ext cx="223838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999" name="Freeform 239"/>
          <p:cNvSpPr>
            <a:spLocks/>
          </p:cNvSpPr>
          <p:nvPr/>
        </p:nvSpPr>
        <p:spPr bwMode="auto">
          <a:xfrm>
            <a:off x="3724275" y="2447925"/>
            <a:ext cx="223838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00" name="Rectangle 240"/>
          <p:cNvSpPr>
            <a:spLocks noChangeArrowheads="1"/>
          </p:cNvSpPr>
          <p:nvPr/>
        </p:nvSpPr>
        <p:spPr bwMode="auto">
          <a:xfrm>
            <a:off x="1003300" y="3546475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0001" name="Oval 241"/>
          <p:cNvSpPr>
            <a:spLocks noChangeArrowheads="1"/>
          </p:cNvSpPr>
          <p:nvPr/>
        </p:nvSpPr>
        <p:spPr bwMode="auto">
          <a:xfrm>
            <a:off x="6303963" y="1670050"/>
            <a:ext cx="161925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0002" name="Rectangle 242"/>
          <p:cNvSpPr>
            <a:spLocks noChangeArrowheads="1"/>
          </p:cNvSpPr>
          <p:nvPr/>
        </p:nvSpPr>
        <p:spPr bwMode="auto">
          <a:xfrm>
            <a:off x="1682750" y="3546475"/>
            <a:ext cx="112713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0003" name="Freeform 243"/>
          <p:cNvSpPr>
            <a:spLocks/>
          </p:cNvSpPr>
          <p:nvPr/>
        </p:nvSpPr>
        <p:spPr bwMode="auto">
          <a:xfrm>
            <a:off x="4232275" y="1522413"/>
            <a:ext cx="227013" cy="228600"/>
          </a:xfrm>
          <a:custGeom>
            <a:avLst/>
            <a:gdLst>
              <a:gd name="T0" fmla="*/ 288 w 575"/>
              <a:gd name="T1" fmla="*/ 0 h 574"/>
              <a:gd name="T2" fmla="*/ 0 w 575"/>
              <a:gd name="T3" fmla="*/ 574 h 574"/>
              <a:gd name="T4" fmla="*/ 575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0" y="574"/>
                </a:lnTo>
                <a:lnTo>
                  <a:pt x="575" y="574"/>
                </a:lnTo>
                <a:lnTo>
                  <a:pt x="28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0004" name="Group 244"/>
          <p:cNvGrpSpPr>
            <a:grpSpLocks/>
          </p:cNvGrpSpPr>
          <p:nvPr/>
        </p:nvGrpSpPr>
        <p:grpSpPr bwMode="auto">
          <a:xfrm>
            <a:off x="4232275" y="1346200"/>
            <a:ext cx="681038" cy="404813"/>
            <a:chOff x="2666" y="848"/>
            <a:chExt cx="429" cy="255"/>
          </a:xfrm>
        </p:grpSpPr>
        <p:sp>
          <p:nvSpPr>
            <p:cNvPr id="630005" name="Freeform 245"/>
            <p:cNvSpPr>
              <a:spLocks/>
            </p:cNvSpPr>
            <p:nvPr/>
          </p:nvSpPr>
          <p:spPr bwMode="auto">
            <a:xfrm>
              <a:off x="2880" y="848"/>
              <a:ext cx="137" cy="96"/>
            </a:xfrm>
            <a:custGeom>
              <a:avLst/>
              <a:gdLst>
                <a:gd name="T0" fmla="*/ 0 w 549"/>
                <a:gd name="T1" fmla="*/ 0 h 379"/>
                <a:gd name="T2" fmla="*/ 430 w 549"/>
                <a:gd name="T3" fmla="*/ 144 h 379"/>
                <a:gd name="T4" fmla="*/ 549 w 549"/>
                <a:gd name="T5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9" h="379">
                  <a:moveTo>
                    <a:pt x="0" y="0"/>
                  </a:moveTo>
                  <a:lnTo>
                    <a:pt x="430" y="144"/>
                  </a:lnTo>
                  <a:lnTo>
                    <a:pt x="549" y="37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006" name="Freeform 246"/>
            <p:cNvSpPr>
              <a:spLocks/>
            </p:cNvSpPr>
            <p:nvPr/>
          </p:nvSpPr>
          <p:spPr bwMode="auto">
            <a:xfrm>
              <a:off x="2743" y="885"/>
              <a:ext cx="38" cy="59"/>
            </a:xfrm>
            <a:custGeom>
              <a:avLst/>
              <a:gdLst>
                <a:gd name="T0" fmla="*/ 153 w 153"/>
                <a:gd name="T1" fmla="*/ 52 h 232"/>
                <a:gd name="T2" fmla="*/ 0 w 153"/>
                <a:gd name="T3" fmla="*/ 232 h 232"/>
                <a:gd name="T4" fmla="*/ 52 w 153"/>
                <a:gd name="T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" h="232">
                  <a:moveTo>
                    <a:pt x="153" y="52"/>
                  </a:moveTo>
                  <a:lnTo>
                    <a:pt x="0" y="232"/>
                  </a:lnTo>
                  <a:lnTo>
                    <a:pt x="5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007" name="Freeform 247"/>
            <p:cNvSpPr>
              <a:spLocks/>
            </p:cNvSpPr>
            <p:nvPr/>
          </p:nvSpPr>
          <p:spPr bwMode="auto">
            <a:xfrm>
              <a:off x="2666" y="959"/>
              <a:ext cx="143" cy="144"/>
            </a:xfrm>
            <a:custGeom>
              <a:avLst/>
              <a:gdLst>
                <a:gd name="T0" fmla="*/ 288 w 575"/>
                <a:gd name="T1" fmla="*/ 0 h 574"/>
                <a:gd name="T2" fmla="*/ 0 w 575"/>
                <a:gd name="T3" fmla="*/ 574 h 574"/>
                <a:gd name="T4" fmla="*/ 575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0" y="574"/>
                  </a:lnTo>
                  <a:lnTo>
                    <a:pt x="575" y="574"/>
                  </a:lnTo>
                  <a:lnTo>
                    <a:pt x="288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008" name="Freeform 248"/>
            <p:cNvSpPr>
              <a:spLocks/>
            </p:cNvSpPr>
            <p:nvPr/>
          </p:nvSpPr>
          <p:spPr bwMode="auto">
            <a:xfrm>
              <a:off x="2952" y="959"/>
              <a:ext cx="143" cy="144"/>
            </a:xfrm>
            <a:custGeom>
              <a:avLst/>
              <a:gdLst>
                <a:gd name="T0" fmla="*/ 287 w 575"/>
                <a:gd name="T1" fmla="*/ 0 h 574"/>
                <a:gd name="T2" fmla="*/ 0 w 575"/>
                <a:gd name="T3" fmla="*/ 574 h 574"/>
                <a:gd name="T4" fmla="*/ 575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0" y="574"/>
                  </a:lnTo>
                  <a:lnTo>
                    <a:pt x="575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0009" name="Freeform 249"/>
          <p:cNvSpPr>
            <a:spLocks/>
          </p:cNvSpPr>
          <p:nvPr/>
        </p:nvSpPr>
        <p:spPr bwMode="auto">
          <a:xfrm>
            <a:off x="4686300" y="1522413"/>
            <a:ext cx="227013" cy="228600"/>
          </a:xfrm>
          <a:custGeom>
            <a:avLst/>
            <a:gdLst>
              <a:gd name="T0" fmla="*/ 287 w 575"/>
              <a:gd name="T1" fmla="*/ 0 h 574"/>
              <a:gd name="T2" fmla="*/ 0 w 575"/>
              <a:gd name="T3" fmla="*/ 574 h 574"/>
              <a:gd name="T4" fmla="*/ 575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0" y="574"/>
                </a:lnTo>
                <a:lnTo>
                  <a:pt x="575" y="574"/>
                </a:lnTo>
                <a:lnTo>
                  <a:pt x="287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10" name="Line 250"/>
          <p:cNvSpPr>
            <a:spLocks noChangeShapeType="1"/>
          </p:cNvSpPr>
          <p:nvPr/>
        </p:nvSpPr>
        <p:spPr bwMode="auto">
          <a:xfrm>
            <a:off x="2533650" y="3841750"/>
            <a:ext cx="3625850" cy="3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11" name="Line 251"/>
          <p:cNvSpPr>
            <a:spLocks noChangeShapeType="1"/>
          </p:cNvSpPr>
          <p:nvPr/>
        </p:nvSpPr>
        <p:spPr bwMode="auto">
          <a:xfrm>
            <a:off x="2533650" y="3775075"/>
            <a:ext cx="3175" cy="1158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12" name="Line 252"/>
          <p:cNvSpPr>
            <a:spLocks noChangeShapeType="1"/>
          </p:cNvSpPr>
          <p:nvPr/>
        </p:nvSpPr>
        <p:spPr bwMode="auto">
          <a:xfrm>
            <a:off x="6159500" y="3775075"/>
            <a:ext cx="3175" cy="1158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13" name="Line 253"/>
          <p:cNvSpPr>
            <a:spLocks noChangeShapeType="1"/>
          </p:cNvSpPr>
          <p:nvPr/>
        </p:nvSpPr>
        <p:spPr bwMode="auto">
          <a:xfrm>
            <a:off x="4564063" y="1433513"/>
            <a:ext cx="0" cy="25241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14" name="Line 254"/>
          <p:cNvSpPr>
            <a:spLocks noChangeShapeType="1"/>
          </p:cNvSpPr>
          <p:nvPr/>
        </p:nvSpPr>
        <p:spPr bwMode="auto">
          <a:xfrm>
            <a:off x="2759075" y="1893888"/>
            <a:ext cx="0" cy="180498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15" name="Line 255"/>
          <p:cNvSpPr>
            <a:spLocks noChangeShapeType="1"/>
          </p:cNvSpPr>
          <p:nvPr/>
        </p:nvSpPr>
        <p:spPr bwMode="auto">
          <a:xfrm>
            <a:off x="6396038" y="1893888"/>
            <a:ext cx="0" cy="180498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16" name="Line 256"/>
          <p:cNvSpPr>
            <a:spLocks noChangeShapeType="1"/>
          </p:cNvSpPr>
          <p:nvPr/>
        </p:nvSpPr>
        <p:spPr bwMode="auto">
          <a:xfrm>
            <a:off x="1852613" y="2354263"/>
            <a:ext cx="0" cy="154781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17" name="Line 257"/>
          <p:cNvSpPr>
            <a:spLocks noChangeShapeType="1"/>
          </p:cNvSpPr>
          <p:nvPr/>
        </p:nvSpPr>
        <p:spPr bwMode="auto">
          <a:xfrm>
            <a:off x="3659188" y="2354263"/>
            <a:ext cx="0" cy="138271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18" name="Line 258"/>
          <p:cNvSpPr>
            <a:spLocks noChangeShapeType="1"/>
          </p:cNvSpPr>
          <p:nvPr/>
        </p:nvSpPr>
        <p:spPr bwMode="auto">
          <a:xfrm>
            <a:off x="5473700" y="2352675"/>
            <a:ext cx="0" cy="1382713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19" name="Line 259"/>
          <p:cNvSpPr>
            <a:spLocks noChangeShapeType="1"/>
          </p:cNvSpPr>
          <p:nvPr/>
        </p:nvSpPr>
        <p:spPr bwMode="auto">
          <a:xfrm>
            <a:off x="7280275" y="2352675"/>
            <a:ext cx="0" cy="1382713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20" name="Line 260"/>
          <p:cNvSpPr>
            <a:spLocks noChangeShapeType="1"/>
          </p:cNvSpPr>
          <p:nvPr/>
        </p:nvSpPr>
        <p:spPr bwMode="auto">
          <a:xfrm flipH="1">
            <a:off x="1400175" y="2795588"/>
            <a:ext cx="11113" cy="952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21" name="Line 261"/>
          <p:cNvSpPr>
            <a:spLocks noChangeShapeType="1"/>
          </p:cNvSpPr>
          <p:nvPr/>
        </p:nvSpPr>
        <p:spPr bwMode="auto">
          <a:xfrm flipH="1">
            <a:off x="2309813" y="2794000"/>
            <a:ext cx="11112" cy="952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22" name="Line 262"/>
          <p:cNvSpPr>
            <a:spLocks noChangeShapeType="1"/>
          </p:cNvSpPr>
          <p:nvPr/>
        </p:nvSpPr>
        <p:spPr bwMode="auto">
          <a:xfrm flipH="1">
            <a:off x="3209925" y="2794000"/>
            <a:ext cx="11113" cy="952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23" name="Line 263"/>
          <p:cNvSpPr>
            <a:spLocks noChangeShapeType="1"/>
          </p:cNvSpPr>
          <p:nvPr/>
        </p:nvSpPr>
        <p:spPr bwMode="auto">
          <a:xfrm flipH="1">
            <a:off x="4119563" y="2792413"/>
            <a:ext cx="11112" cy="952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24" name="Line 264"/>
          <p:cNvSpPr>
            <a:spLocks noChangeShapeType="1"/>
          </p:cNvSpPr>
          <p:nvPr/>
        </p:nvSpPr>
        <p:spPr bwMode="auto">
          <a:xfrm flipH="1">
            <a:off x="5032375" y="2794000"/>
            <a:ext cx="11113" cy="952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25" name="Line 265"/>
          <p:cNvSpPr>
            <a:spLocks noChangeShapeType="1"/>
          </p:cNvSpPr>
          <p:nvPr/>
        </p:nvSpPr>
        <p:spPr bwMode="auto">
          <a:xfrm flipH="1">
            <a:off x="5942013" y="2792413"/>
            <a:ext cx="11112" cy="952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26" name="Line 266"/>
          <p:cNvSpPr>
            <a:spLocks noChangeShapeType="1"/>
          </p:cNvSpPr>
          <p:nvPr/>
        </p:nvSpPr>
        <p:spPr bwMode="auto">
          <a:xfrm flipH="1">
            <a:off x="6842125" y="2792413"/>
            <a:ext cx="11113" cy="952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27" name="Line 267"/>
          <p:cNvSpPr>
            <a:spLocks noChangeShapeType="1"/>
          </p:cNvSpPr>
          <p:nvPr/>
        </p:nvSpPr>
        <p:spPr bwMode="auto">
          <a:xfrm flipH="1">
            <a:off x="7751763" y="2790825"/>
            <a:ext cx="11112" cy="952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28" name="Line 268"/>
          <p:cNvSpPr>
            <a:spLocks noChangeShapeType="1"/>
          </p:cNvSpPr>
          <p:nvPr/>
        </p:nvSpPr>
        <p:spPr bwMode="auto">
          <a:xfrm>
            <a:off x="1176338" y="3784600"/>
            <a:ext cx="3175" cy="1158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29" name="Line 269"/>
          <p:cNvSpPr>
            <a:spLocks noChangeShapeType="1"/>
          </p:cNvSpPr>
          <p:nvPr/>
        </p:nvSpPr>
        <p:spPr bwMode="auto">
          <a:xfrm>
            <a:off x="2074863" y="3778250"/>
            <a:ext cx="3175" cy="115888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30" name="Line 270"/>
          <p:cNvSpPr>
            <a:spLocks noChangeShapeType="1"/>
          </p:cNvSpPr>
          <p:nvPr/>
        </p:nvSpPr>
        <p:spPr bwMode="auto">
          <a:xfrm>
            <a:off x="1192213" y="3844925"/>
            <a:ext cx="8826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031" name="Rectangle 2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Interval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2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2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D2A9-0F51-4563-A1EE-A936704B420D}" type="slidenum">
              <a:rPr lang="en-US"/>
              <a:pPr/>
              <a:t>8</a:t>
            </a:fld>
            <a:endParaRPr lang="en-US"/>
          </a:p>
        </p:txBody>
      </p:sp>
      <p:sp>
        <p:nvSpPr>
          <p:cNvPr id="631810" name="Line 2"/>
          <p:cNvSpPr>
            <a:spLocks noChangeShapeType="1"/>
          </p:cNvSpPr>
          <p:nvPr/>
        </p:nvSpPr>
        <p:spPr bwMode="auto">
          <a:xfrm>
            <a:off x="3003550" y="3959225"/>
            <a:ext cx="1836738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11" name="Line 3"/>
          <p:cNvSpPr>
            <a:spLocks noChangeShapeType="1"/>
          </p:cNvSpPr>
          <p:nvPr/>
        </p:nvSpPr>
        <p:spPr bwMode="auto">
          <a:xfrm>
            <a:off x="3457575" y="4073525"/>
            <a:ext cx="1831975" cy="15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12" name="Line 4"/>
          <p:cNvSpPr>
            <a:spLocks noChangeShapeType="1"/>
          </p:cNvSpPr>
          <p:nvPr/>
        </p:nvSpPr>
        <p:spPr bwMode="auto">
          <a:xfrm>
            <a:off x="4264025" y="4189413"/>
            <a:ext cx="922338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13" name="Line 5"/>
          <p:cNvSpPr>
            <a:spLocks noChangeShapeType="1"/>
          </p:cNvSpPr>
          <p:nvPr/>
        </p:nvSpPr>
        <p:spPr bwMode="auto">
          <a:xfrm>
            <a:off x="4376738" y="4303713"/>
            <a:ext cx="1231900" cy="15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14" name="Freeform 6"/>
          <p:cNvSpPr>
            <a:spLocks/>
          </p:cNvSpPr>
          <p:nvPr/>
        </p:nvSpPr>
        <p:spPr bwMode="auto">
          <a:xfrm>
            <a:off x="4572000" y="1346200"/>
            <a:ext cx="217488" cy="152400"/>
          </a:xfrm>
          <a:custGeom>
            <a:avLst/>
            <a:gdLst>
              <a:gd name="T0" fmla="*/ 0 w 549"/>
              <a:gd name="T1" fmla="*/ 0 h 379"/>
              <a:gd name="T2" fmla="*/ 430 w 549"/>
              <a:gd name="T3" fmla="*/ 144 h 379"/>
              <a:gd name="T4" fmla="*/ 549 w 549"/>
              <a:gd name="T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9" h="379">
                <a:moveTo>
                  <a:pt x="0" y="0"/>
                </a:moveTo>
                <a:lnTo>
                  <a:pt x="430" y="144"/>
                </a:lnTo>
                <a:lnTo>
                  <a:pt x="549" y="379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15" name="Freeform 7"/>
          <p:cNvSpPr>
            <a:spLocks/>
          </p:cNvSpPr>
          <p:nvPr/>
        </p:nvSpPr>
        <p:spPr bwMode="auto">
          <a:xfrm>
            <a:off x="4729163" y="1404938"/>
            <a:ext cx="60325" cy="93662"/>
          </a:xfrm>
          <a:custGeom>
            <a:avLst/>
            <a:gdLst>
              <a:gd name="T0" fmla="*/ 101 w 153"/>
              <a:gd name="T1" fmla="*/ 0 h 232"/>
              <a:gd name="T2" fmla="*/ 153 w 153"/>
              <a:gd name="T3" fmla="*/ 232 h 232"/>
              <a:gd name="T4" fmla="*/ 0 w 153"/>
              <a:gd name="T5" fmla="*/ 5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232">
                <a:moveTo>
                  <a:pt x="101" y="0"/>
                </a:moveTo>
                <a:lnTo>
                  <a:pt x="153" y="232"/>
                </a:lnTo>
                <a:lnTo>
                  <a:pt x="0" y="5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16" name="Line 8"/>
          <p:cNvSpPr>
            <a:spLocks noChangeShapeType="1"/>
          </p:cNvSpPr>
          <p:nvPr/>
        </p:nvSpPr>
        <p:spPr bwMode="auto">
          <a:xfrm>
            <a:off x="7319963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17" name="Line 9"/>
          <p:cNvSpPr>
            <a:spLocks noChangeShapeType="1"/>
          </p:cNvSpPr>
          <p:nvPr/>
        </p:nvSpPr>
        <p:spPr bwMode="auto">
          <a:xfrm>
            <a:off x="7399338" y="3714750"/>
            <a:ext cx="690562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18" name="Line 10"/>
          <p:cNvSpPr>
            <a:spLocks noChangeShapeType="1"/>
          </p:cNvSpPr>
          <p:nvPr/>
        </p:nvSpPr>
        <p:spPr bwMode="auto">
          <a:xfrm flipV="1">
            <a:off x="8169275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19" name="Line 11"/>
          <p:cNvSpPr>
            <a:spLocks noChangeShapeType="1"/>
          </p:cNvSpPr>
          <p:nvPr/>
        </p:nvSpPr>
        <p:spPr bwMode="auto">
          <a:xfrm flipH="1">
            <a:off x="7399338" y="2503488"/>
            <a:ext cx="690562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20" name="Freeform 12"/>
          <p:cNvSpPr>
            <a:spLocks/>
          </p:cNvSpPr>
          <p:nvPr/>
        </p:nvSpPr>
        <p:spPr bwMode="auto">
          <a:xfrm>
            <a:off x="7319963" y="3633788"/>
            <a:ext cx="79375" cy="80962"/>
          </a:xfrm>
          <a:custGeom>
            <a:avLst/>
            <a:gdLst>
              <a:gd name="T0" fmla="*/ 0 w 201"/>
              <a:gd name="T1" fmla="*/ 0 h 201"/>
              <a:gd name="T2" fmla="*/ 0 w 201"/>
              <a:gd name="T3" fmla="*/ 6 h 201"/>
              <a:gd name="T4" fmla="*/ 0 w 201"/>
              <a:gd name="T5" fmla="*/ 14 h 201"/>
              <a:gd name="T6" fmla="*/ 1 w 201"/>
              <a:gd name="T7" fmla="*/ 21 h 201"/>
              <a:gd name="T8" fmla="*/ 2 w 201"/>
              <a:gd name="T9" fmla="*/ 28 h 201"/>
              <a:gd name="T10" fmla="*/ 3 w 201"/>
              <a:gd name="T11" fmla="*/ 36 h 201"/>
              <a:gd name="T12" fmla="*/ 4 w 201"/>
              <a:gd name="T13" fmla="*/ 42 h 201"/>
              <a:gd name="T14" fmla="*/ 5 w 201"/>
              <a:gd name="T15" fmla="*/ 49 h 201"/>
              <a:gd name="T16" fmla="*/ 8 w 201"/>
              <a:gd name="T17" fmla="*/ 56 h 201"/>
              <a:gd name="T18" fmla="*/ 10 w 201"/>
              <a:gd name="T19" fmla="*/ 63 h 201"/>
              <a:gd name="T20" fmla="*/ 12 w 201"/>
              <a:gd name="T21" fmla="*/ 69 h 201"/>
              <a:gd name="T22" fmla="*/ 14 w 201"/>
              <a:gd name="T23" fmla="*/ 76 h 201"/>
              <a:gd name="T24" fmla="*/ 18 w 201"/>
              <a:gd name="T25" fmla="*/ 83 h 201"/>
              <a:gd name="T26" fmla="*/ 21 w 201"/>
              <a:gd name="T27" fmla="*/ 90 h 201"/>
              <a:gd name="T28" fmla="*/ 25 w 201"/>
              <a:gd name="T29" fmla="*/ 95 h 201"/>
              <a:gd name="T30" fmla="*/ 28 w 201"/>
              <a:gd name="T31" fmla="*/ 102 h 201"/>
              <a:gd name="T32" fmla="*/ 31 w 201"/>
              <a:gd name="T33" fmla="*/ 108 h 201"/>
              <a:gd name="T34" fmla="*/ 36 w 201"/>
              <a:gd name="T35" fmla="*/ 114 h 201"/>
              <a:gd name="T36" fmla="*/ 39 w 201"/>
              <a:gd name="T37" fmla="*/ 120 h 201"/>
              <a:gd name="T38" fmla="*/ 44 w 201"/>
              <a:gd name="T39" fmla="*/ 126 h 201"/>
              <a:gd name="T40" fmla="*/ 48 w 201"/>
              <a:gd name="T41" fmla="*/ 131 h 201"/>
              <a:gd name="T42" fmla="*/ 54 w 201"/>
              <a:gd name="T43" fmla="*/ 137 h 201"/>
              <a:gd name="T44" fmla="*/ 58 w 201"/>
              <a:gd name="T45" fmla="*/ 141 h 201"/>
              <a:gd name="T46" fmla="*/ 64 w 201"/>
              <a:gd name="T47" fmla="*/ 147 h 201"/>
              <a:gd name="T48" fmla="*/ 68 w 201"/>
              <a:gd name="T49" fmla="*/ 152 h 201"/>
              <a:gd name="T50" fmla="*/ 74 w 201"/>
              <a:gd name="T51" fmla="*/ 156 h 201"/>
              <a:gd name="T52" fmla="*/ 80 w 201"/>
              <a:gd name="T53" fmla="*/ 160 h 201"/>
              <a:gd name="T54" fmla="*/ 86 w 201"/>
              <a:gd name="T55" fmla="*/ 165 h 201"/>
              <a:gd name="T56" fmla="*/ 92 w 201"/>
              <a:gd name="T57" fmla="*/ 168 h 201"/>
              <a:gd name="T58" fmla="*/ 98 w 201"/>
              <a:gd name="T59" fmla="*/ 173 h 201"/>
              <a:gd name="T60" fmla="*/ 104 w 201"/>
              <a:gd name="T61" fmla="*/ 176 h 201"/>
              <a:gd name="T62" fmla="*/ 111 w 201"/>
              <a:gd name="T63" fmla="*/ 180 h 201"/>
              <a:gd name="T64" fmla="*/ 117 w 201"/>
              <a:gd name="T65" fmla="*/ 182 h 201"/>
              <a:gd name="T66" fmla="*/ 124 w 201"/>
              <a:gd name="T67" fmla="*/ 185 h 201"/>
              <a:gd name="T68" fmla="*/ 130 w 201"/>
              <a:gd name="T69" fmla="*/ 187 h 201"/>
              <a:gd name="T70" fmla="*/ 137 w 201"/>
              <a:gd name="T71" fmla="*/ 190 h 201"/>
              <a:gd name="T72" fmla="*/ 144 w 201"/>
              <a:gd name="T73" fmla="*/ 192 h 201"/>
              <a:gd name="T74" fmla="*/ 151 w 201"/>
              <a:gd name="T75" fmla="*/ 194 h 201"/>
              <a:gd name="T76" fmla="*/ 158 w 201"/>
              <a:gd name="T77" fmla="*/ 195 h 201"/>
              <a:gd name="T78" fmla="*/ 165 w 201"/>
              <a:gd name="T79" fmla="*/ 198 h 201"/>
              <a:gd name="T80" fmla="*/ 172 w 201"/>
              <a:gd name="T81" fmla="*/ 199 h 201"/>
              <a:gd name="T82" fmla="*/ 179 w 201"/>
              <a:gd name="T83" fmla="*/ 200 h 201"/>
              <a:gd name="T84" fmla="*/ 187 w 201"/>
              <a:gd name="T85" fmla="*/ 200 h 201"/>
              <a:gd name="T86" fmla="*/ 193 w 201"/>
              <a:gd name="T87" fmla="*/ 200 h 201"/>
              <a:gd name="T88" fmla="*/ 201 w 201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0"/>
                </a:moveTo>
                <a:lnTo>
                  <a:pt x="0" y="6"/>
                </a:lnTo>
                <a:lnTo>
                  <a:pt x="0" y="14"/>
                </a:lnTo>
                <a:lnTo>
                  <a:pt x="1" y="21"/>
                </a:lnTo>
                <a:lnTo>
                  <a:pt x="2" y="28"/>
                </a:lnTo>
                <a:lnTo>
                  <a:pt x="3" y="36"/>
                </a:lnTo>
                <a:lnTo>
                  <a:pt x="4" y="42"/>
                </a:lnTo>
                <a:lnTo>
                  <a:pt x="5" y="49"/>
                </a:lnTo>
                <a:lnTo>
                  <a:pt x="8" y="56"/>
                </a:lnTo>
                <a:lnTo>
                  <a:pt x="10" y="63"/>
                </a:lnTo>
                <a:lnTo>
                  <a:pt x="12" y="69"/>
                </a:lnTo>
                <a:lnTo>
                  <a:pt x="14" y="76"/>
                </a:lnTo>
                <a:lnTo>
                  <a:pt x="18" y="83"/>
                </a:lnTo>
                <a:lnTo>
                  <a:pt x="21" y="90"/>
                </a:lnTo>
                <a:lnTo>
                  <a:pt x="25" y="95"/>
                </a:lnTo>
                <a:lnTo>
                  <a:pt x="28" y="102"/>
                </a:lnTo>
                <a:lnTo>
                  <a:pt x="31" y="108"/>
                </a:lnTo>
                <a:lnTo>
                  <a:pt x="36" y="114"/>
                </a:lnTo>
                <a:lnTo>
                  <a:pt x="39" y="120"/>
                </a:lnTo>
                <a:lnTo>
                  <a:pt x="44" y="126"/>
                </a:lnTo>
                <a:lnTo>
                  <a:pt x="48" y="131"/>
                </a:lnTo>
                <a:lnTo>
                  <a:pt x="54" y="137"/>
                </a:lnTo>
                <a:lnTo>
                  <a:pt x="58" y="141"/>
                </a:lnTo>
                <a:lnTo>
                  <a:pt x="64" y="147"/>
                </a:lnTo>
                <a:lnTo>
                  <a:pt x="68" y="152"/>
                </a:lnTo>
                <a:lnTo>
                  <a:pt x="74" y="156"/>
                </a:lnTo>
                <a:lnTo>
                  <a:pt x="80" y="160"/>
                </a:lnTo>
                <a:lnTo>
                  <a:pt x="86" y="165"/>
                </a:lnTo>
                <a:lnTo>
                  <a:pt x="92" y="168"/>
                </a:lnTo>
                <a:lnTo>
                  <a:pt x="98" y="173"/>
                </a:lnTo>
                <a:lnTo>
                  <a:pt x="104" y="176"/>
                </a:lnTo>
                <a:lnTo>
                  <a:pt x="111" y="180"/>
                </a:lnTo>
                <a:lnTo>
                  <a:pt x="117" y="182"/>
                </a:lnTo>
                <a:lnTo>
                  <a:pt x="124" y="185"/>
                </a:lnTo>
                <a:lnTo>
                  <a:pt x="130" y="187"/>
                </a:lnTo>
                <a:lnTo>
                  <a:pt x="137" y="190"/>
                </a:lnTo>
                <a:lnTo>
                  <a:pt x="144" y="192"/>
                </a:lnTo>
                <a:lnTo>
                  <a:pt x="151" y="194"/>
                </a:lnTo>
                <a:lnTo>
                  <a:pt x="158" y="195"/>
                </a:lnTo>
                <a:lnTo>
                  <a:pt x="165" y="198"/>
                </a:lnTo>
                <a:lnTo>
                  <a:pt x="172" y="199"/>
                </a:lnTo>
                <a:lnTo>
                  <a:pt x="179" y="200"/>
                </a:lnTo>
                <a:lnTo>
                  <a:pt x="187" y="200"/>
                </a:lnTo>
                <a:lnTo>
                  <a:pt x="193" y="200"/>
                </a:lnTo>
                <a:lnTo>
                  <a:pt x="201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21" name="Freeform 13"/>
          <p:cNvSpPr>
            <a:spLocks/>
          </p:cNvSpPr>
          <p:nvPr/>
        </p:nvSpPr>
        <p:spPr bwMode="auto">
          <a:xfrm>
            <a:off x="8089900" y="3633788"/>
            <a:ext cx="79375" cy="80962"/>
          </a:xfrm>
          <a:custGeom>
            <a:avLst/>
            <a:gdLst>
              <a:gd name="T0" fmla="*/ 0 w 201"/>
              <a:gd name="T1" fmla="*/ 201 h 201"/>
              <a:gd name="T2" fmla="*/ 8 w 201"/>
              <a:gd name="T3" fmla="*/ 200 h 201"/>
              <a:gd name="T4" fmla="*/ 15 w 201"/>
              <a:gd name="T5" fmla="*/ 200 h 201"/>
              <a:gd name="T6" fmla="*/ 21 w 201"/>
              <a:gd name="T7" fmla="*/ 200 h 201"/>
              <a:gd name="T8" fmla="*/ 29 w 201"/>
              <a:gd name="T9" fmla="*/ 199 h 201"/>
              <a:gd name="T10" fmla="*/ 36 w 201"/>
              <a:gd name="T11" fmla="*/ 198 h 201"/>
              <a:gd name="T12" fmla="*/ 43 w 201"/>
              <a:gd name="T13" fmla="*/ 195 h 201"/>
              <a:gd name="T14" fmla="*/ 49 w 201"/>
              <a:gd name="T15" fmla="*/ 194 h 201"/>
              <a:gd name="T16" fmla="*/ 57 w 201"/>
              <a:gd name="T17" fmla="*/ 192 h 201"/>
              <a:gd name="T18" fmla="*/ 64 w 201"/>
              <a:gd name="T19" fmla="*/ 190 h 201"/>
              <a:gd name="T20" fmla="*/ 71 w 201"/>
              <a:gd name="T21" fmla="*/ 187 h 201"/>
              <a:gd name="T22" fmla="*/ 78 w 201"/>
              <a:gd name="T23" fmla="*/ 185 h 201"/>
              <a:gd name="T24" fmla="*/ 83 w 201"/>
              <a:gd name="T25" fmla="*/ 182 h 201"/>
              <a:gd name="T26" fmla="*/ 90 w 201"/>
              <a:gd name="T27" fmla="*/ 180 h 201"/>
              <a:gd name="T28" fmla="*/ 97 w 201"/>
              <a:gd name="T29" fmla="*/ 176 h 201"/>
              <a:gd name="T30" fmla="*/ 102 w 201"/>
              <a:gd name="T31" fmla="*/ 173 h 201"/>
              <a:gd name="T32" fmla="*/ 109 w 201"/>
              <a:gd name="T33" fmla="*/ 168 h 201"/>
              <a:gd name="T34" fmla="*/ 115 w 201"/>
              <a:gd name="T35" fmla="*/ 165 h 201"/>
              <a:gd name="T36" fmla="*/ 120 w 201"/>
              <a:gd name="T37" fmla="*/ 160 h 201"/>
              <a:gd name="T38" fmla="*/ 126 w 201"/>
              <a:gd name="T39" fmla="*/ 156 h 201"/>
              <a:gd name="T40" fmla="*/ 132 w 201"/>
              <a:gd name="T41" fmla="*/ 152 h 201"/>
              <a:gd name="T42" fmla="*/ 137 w 201"/>
              <a:gd name="T43" fmla="*/ 147 h 201"/>
              <a:gd name="T44" fmla="*/ 143 w 201"/>
              <a:gd name="T45" fmla="*/ 141 h 201"/>
              <a:gd name="T46" fmla="*/ 147 w 201"/>
              <a:gd name="T47" fmla="*/ 137 h 201"/>
              <a:gd name="T48" fmla="*/ 152 w 201"/>
              <a:gd name="T49" fmla="*/ 131 h 201"/>
              <a:gd name="T50" fmla="*/ 156 w 201"/>
              <a:gd name="T51" fmla="*/ 126 h 201"/>
              <a:gd name="T52" fmla="*/ 161 w 201"/>
              <a:gd name="T53" fmla="*/ 120 h 201"/>
              <a:gd name="T54" fmla="*/ 165 w 201"/>
              <a:gd name="T55" fmla="*/ 114 h 201"/>
              <a:gd name="T56" fmla="*/ 170 w 201"/>
              <a:gd name="T57" fmla="*/ 108 h 201"/>
              <a:gd name="T58" fmla="*/ 173 w 201"/>
              <a:gd name="T59" fmla="*/ 102 h 201"/>
              <a:gd name="T60" fmla="*/ 177 w 201"/>
              <a:gd name="T61" fmla="*/ 95 h 201"/>
              <a:gd name="T62" fmla="*/ 180 w 201"/>
              <a:gd name="T63" fmla="*/ 90 h 201"/>
              <a:gd name="T64" fmla="*/ 183 w 201"/>
              <a:gd name="T65" fmla="*/ 83 h 201"/>
              <a:gd name="T66" fmla="*/ 186 w 201"/>
              <a:gd name="T67" fmla="*/ 76 h 201"/>
              <a:gd name="T68" fmla="*/ 189 w 201"/>
              <a:gd name="T69" fmla="*/ 69 h 201"/>
              <a:gd name="T70" fmla="*/ 191 w 201"/>
              <a:gd name="T71" fmla="*/ 63 h 201"/>
              <a:gd name="T72" fmla="*/ 193 w 201"/>
              <a:gd name="T73" fmla="*/ 56 h 201"/>
              <a:gd name="T74" fmla="*/ 195 w 201"/>
              <a:gd name="T75" fmla="*/ 49 h 201"/>
              <a:gd name="T76" fmla="*/ 197 w 201"/>
              <a:gd name="T77" fmla="*/ 42 h 201"/>
              <a:gd name="T78" fmla="*/ 198 w 201"/>
              <a:gd name="T79" fmla="*/ 36 h 201"/>
              <a:gd name="T80" fmla="*/ 199 w 201"/>
              <a:gd name="T81" fmla="*/ 28 h 201"/>
              <a:gd name="T82" fmla="*/ 200 w 201"/>
              <a:gd name="T83" fmla="*/ 21 h 201"/>
              <a:gd name="T84" fmla="*/ 200 w 201"/>
              <a:gd name="T85" fmla="*/ 14 h 201"/>
              <a:gd name="T86" fmla="*/ 201 w 201"/>
              <a:gd name="T87" fmla="*/ 6 h 201"/>
              <a:gd name="T88" fmla="*/ 201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201"/>
                </a:moveTo>
                <a:lnTo>
                  <a:pt x="8" y="200"/>
                </a:lnTo>
                <a:lnTo>
                  <a:pt x="15" y="200"/>
                </a:lnTo>
                <a:lnTo>
                  <a:pt x="21" y="200"/>
                </a:lnTo>
                <a:lnTo>
                  <a:pt x="29" y="199"/>
                </a:lnTo>
                <a:lnTo>
                  <a:pt x="36" y="198"/>
                </a:lnTo>
                <a:lnTo>
                  <a:pt x="43" y="195"/>
                </a:lnTo>
                <a:lnTo>
                  <a:pt x="49" y="194"/>
                </a:lnTo>
                <a:lnTo>
                  <a:pt x="57" y="192"/>
                </a:lnTo>
                <a:lnTo>
                  <a:pt x="64" y="190"/>
                </a:lnTo>
                <a:lnTo>
                  <a:pt x="71" y="187"/>
                </a:lnTo>
                <a:lnTo>
                  <a:pt x="78" y="185"/>
                </a:lnTo>
                <a:lnTo>
                  <a:pt x="83" y="182"/>
                </a:lnTo>
                <a:lnTo>
                  <a:pt x="90" y="180"/>
                </a:lnTo>
                <a:lnTo>
                  <a:pt x="97" y="176"/>
                </a:lnTo>
                <a:lnTo>
                  <a:pt x="102" y="173"/>
                </a:lnTo>
                <a:lnTo>
                  <a:pt x="109" y="168"/>
                </a:lnTo>
                <a:lnTo>
                  <a:pt x="115" y="165"/>
                </a:lnTo>
                <a:lnTo>
                  <a:pt x="120" y="160"/>
                </a:lnTo>
                <a:lnTo>
                  <a:pt x="126" y="156"/>
                </a:lnTo>
                <a:lnTo>
                  <a:pt x="132" y="152"/>
                </a:lnTo>
                <a:lnTo>
                  <a:pt x="137" y="147"/>
                </a:lnTo>
                <a:lnTo>
                  <a:pt x="143" y="141"/>
                </a:lnTo>
                <a:lnTo>
                  <a:pt x="147" y="137"/>
                </a:lnTo>
                <a:lnTo>
                  <a:pt x="152" y="131"/>
                </a:lnTo>
                <a:lnTo>
                  <a:pt x="156" y="126"/>
                </a:lnTo>
                <a:lnTo>
                  <a:pt x="161" y="120"/>
                </a:lnTo>
                <a:lnTo>
                  <a:pt x="165" y="114"/>
                </a:lnTo>
                <a:lnTo>
                  <a:pt x="170" y="108"/>
                </a:lnTo>
                <a:lnTo>
                  <a:pt x="173" y="102"/>
                </a:lnTo>
                <a:lnTo>
                  <a:pt x="177" y="95"/>
                </a:lnTo>
                <a:lnTo>
                  <a:pt x="180" y="90"/>
                </a:lnTo>
                <a:lnTo>
                  <a:pt x="183" y="83"/>
                </a:lnTo>
                <a:lnTo>
                  <a:pt x="186" y="76"/>
                </a:lnTo>
                <a:lnTo>
                  <a:pt x="189" y="69"/>
                </a:lnTo>
                <a:lnTo>
                  <a:pt x="191" y="63"/>
                </a:lnTo>
                <a:lnTo>
                  <a:pt x="193" y="56"/>
                </a:lnTo>
                <a:lnTo>
                  <a:pt x="195" y="49"/>
                </a:lnTo>
                <a:lnTo>
                  <a:pt x="197" y="42"/>
                </a:lnTo>
                <a:lnTo>
                  <a:pt x="198" y="36"/>
                </a:lnTo>
                <a:lnTo>
                  <a:pt x="199" y="28"/>
                </a:lnTo>
                <a:lnTo>
                  <a:pt x="200" y="21"/>
                </a:lnTo>
                <a:lnTo>
                  <a:pt x="200" y="14"/>
                </a:lnTo>
                <a:lnTo>
                  <a:pt x="201" y="6"/>
                </a:lnTo>
                <a:lnTo>
                  <a:pt x="201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22" name="Freeform 14"/>
          <p:cNvSpPr>
            <a:spLocks/>
          </p:cNvSpPr>
          <p:nvPr/>
        </p:nvSpPr>
        <p:spPr bwMode="auto">
          <a:xfrm>
            <a:off x="8089900" y="2503488"/>
            <a:ext cx="79375" cy="80962"/>
          </a:xfrm>
          <a:custGeom>
            <a:avLst/>
            <a:gdLst>
              <a:gd name="T0" fmla="*/ 201 w 201"/>
              <a:gd name="T1" fmla="*/ 201 h 201"/>
              <a:gd name="T2" fmla="*/ 201 w 201"/>
              <a:gd name="T3" fmla="*/ 194 h 201"/>
              <a:gd name="T4" fmla="*/ 200 w 201"/>
              <a:gd name="T5" fmla="*/ 187 h 201"/>
              <a:gd name="T6" fmla="*/ 200 w 201"/>
              <a:gd name="T7" fmla="*/ 180 h 201"/>
              <a:gd name="T8" fmla="*/ 199 w 201"/>
              <a:gd name="T9" fmla="*/ 173 h 201"/>
              <a:gd name="T10" fmla="*/ 198 w 201"/>
              <a:gd name="T11" fmla="*/ 165 h 201"/>
              <a:gd name="T12" fmla="*/ 197 w 201"/>
              <a:gd name="T13" fmla="*/ 159 h 201"/>
              <a:gd name="T14" fmla="*/ 195 w 201"/>
              <a:gd name="T15" fmla="*/ 152 h 201"/>
              <a:gd name="T16" fmla="*/ 193 w 201"/>
              <a:gd name="T17" fmla="*/ 145 h 201"/>
              <a:gd name="T18" fmla="*/ 191 w 201"/>
              <a:gd name="T19" fmla="*/ 138 h 201"/>
              <a:gd name="T20" fmla="*/ 189 w 201"/>
              <a:gd name="T21" fmla="*/ 132 h 201"/>
              <a:gd name="T22" fmla="*/ 186 w 201"/>
              <a:gd name="T23" fmla="*/ 125 h 201"/>
              <a:gd name="T24" fmla="*/ 183 w 201"/>
              <a:gd name="T25" fmla="*/ 118 h 201"/>
              <a:gd name="T26" fmla="*/ 180 w 201"/>
              <a:gd name="T27" fmla="*/ 111 h 201"/>
              <a:gd name="T28" fmla="*/ 177 w 201"/>
              <a:gd name="T29" fmla="*/ 106 h 201"/>
              <a:gd name="T30" fmla="*/ 173 w 201"/>
              <a:gd name="T31" fmla="*/ 99 h 201"/>
              <a:gd name="T32" fmla="*/ 170 w 201"/>
              <a:gd name="T33" fmla="*/ 93 h 201"/>
              <a:gd name="T34" fmla="*/ 165 w 201"/>
              <a:gd name="T35" fmla="*/ 87 h 201"/>
              <a:gd name="T36" fmla="*/ 161 w 201"/>
              <a:gd name="T37" fmla="*/ 81 h 201"/>
              <a:gd name="T38" fmla="*/ 156 w 201"/>
              <a:gd name="T39" fmla="*/ 75 h 201"/>
              <a:gd name="T40" fmla="*/ 152 w 201"/>
              <a:gd name="T41" fmla="*/ 70 h 201"/>
              <a:gd name="T42" fmla="*/ 147 w 201"/>
              <a:gd name="T43" fmla="*/ 64 h 201"/>
              <a:gd name="T44" fmla="*/ 143 w 201"/>
              <a:gd name="T45" fmla="*/ 60 h 201"/>
              <a:gd name="T46" fmla="*/ 137 w 201"/>
              <a:gd name="T47" fmla="*/ 54 h 201"/>
              <a:gd name="T48" fmla="*/ 132 w 201"/>
              <a:gd name="T49" fmla="*/ 49 h 201"/>
              <a:gd name="T50" fmla="*/ 126 w 201"/>
              <a:gd name="T51" fmla="*/ 45 h 201"/>
              <a:gd name="T52" fmla="*/ 120 w 201"/>
              <a:gd name="T53" fmla="*/ 40 h 201"/>
              <a:gd name="T54" fmla="*/ 115 w 201"/>
              <a:gd name="T55" fmla="*/ 36 h 201"/>
              <a:gd name="T56" fmla="*/ 109 w 201"/>
              <a:gd name="T57" fmla="*/ 33 h 201"/>
              <a:gd name="T58" fmla="*/ 102 w 201"/>
              <a:gd name="T59" fmla="*/ 28 h 201"/>
              <a:gd name="T60" fmla="*/ 97 w 201"/>
              <a:gd name="T61" fmla="*/ 25 h 201"/>
              <a:gd name="T62" fmla="*/ 90 w 201"/>
              <a:gd name="T63" fmla="*/ 21 h 201"/>
              <a:gd name="T64" fmla="*/ 83 w 201"/>
              <a:gd name="T65" fmla="*/ 19 h 201"/>
              <a:gd name="T66" fmla="*/ 78 w 201"/>
              <a:gd name="T67" fmla="*/ 16 h 201"/>
              <a:gd name="T68" fmla="*/ 71 w 201"/>
              <a:gd name="T69" fmla="*/ 13 h 201"/>
              <a:gd name="T70" fmla="*/ 64 w 201"/>
              <a:gd name="T71" fmla="*/ 11 h 201"/>
              <a:gd name="T72" fmla="*/ 57 w 201"/>
              <a:gd name="T73" fmla="*/ 9 h 201"/>
              <a:gd name="T74" fmla="*/ 49 w 201"/>
              <a:gd name="T75" fmla="*/ 7 h 201"/>
              <a:gd name="T76" fmla="*/ 43 w 201"/>
              <a:gd name="T77" fmla="*/ 6 h 201"/>
              <a:gd name="T78" fmla="*/ 36 w 201"/>
              <a:gd name="T79" fmla="*/ 3 h 201"/>
              <a:gd name="T80" fmla="*/ 29 w 201"/>
              <a:gd name="T81" fmla="*/ 2 h 201"/>
              <a:gd name="T82" fmla="*/ 21 w 201"/>
              <a:gd name="T83" fmla="*/ 1 h 201"/>
              <a:gd name="T84" fmla="*/ 15 w 201"/>
              <a:gd name="T85" fmla="*/ 1 h 201"/>
              <a:gd name="T86" fmla="*/ 8 w 201"/>
              <a:gd name="T87" fmla="*/ 1 h 201"/>
              <a:gd name="T88" fmla="*/ 0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201"/>
                </a:moveTo>
                <a:lnTo>
                  <a:pt x="201" y="194"/>
                </a:lnTo>
                <a:lnTo>
                  <a:pt x="200" y="187"/>
                </a:lnTo>
                <a:lnTo>
                  <a:pt x="200" y="180"/>
                </a:lnTo>
                <a:lnTo>
                  <a:pt x="199" y="173"/>
                </a:lnTo>
                <a:lnTo>
                  <a:pt x="198" y="165"/>
                </a:lnTo>
                <a:lnTo>
                  <a:pt x="197" y="159"/>
                </a:lnTo>
                <a:lnTo>
                  <a:pt x="195" y="152"/>
                </a:lnTo>
                <a:lnTo>
                  <a:pt x="193" y="145"/>
                </a:lnTo>
                <a:lnTo>
                  <a:pt x="191" y="138"/>
                </a:lnTo>
                <a:lnTo>
                  <a:pt x="189" y="132"/>
                </a:lnTo>
                <a:lnTo>
                  <a:pt x="186" y="125"/>
                </a:lnTo>
                <a:lnTo>
                  <a:pt x="183" y="118"/>
                </a:lnTo>
                <a:lnTo>
                  <a:pt x="180" y="111"/>
                </a:lnTo>
                <a:lnTo>
                  <a:pt x="177" y="106"/>
                </a:lnTo>
                <a:lnTo>
                  <a:pt x="173" y="99"/>
                </a:lnTo>
                <a:lnTo>
                  <a:pt x="170" y="93"/>
                </a:lnTo>
                <a:lnTo>
                  <a:pt x="165" y="87"/>
                </a:lnTo>
                <a:lnTo>
                  <a:pt x="161" y="81"/>
                </a:lnTo>
                <a:lnTo>
                  <a:pt x="156" y="75"/>
                </a:lnTo>
                <a:lnTo>
                  <a:pt x="152" y="70"/>
                </a:lnTo>
                <a:lnTo>
                  <a:pt x="147" y="64"/>
                </a:lnTo>
                <a:lnTo>
                  <a:pt x="143" y="60"/>
                </a:lnTo>
                <a:lnTo>
                  <a:pt x="137" y="54"/>
                </a:lnTo>
                <a:lnTo>
                  <a:pt x="132" y="49"/>
                </a:lnTo>
                <a:lnTo>
                  <a:pt x="126" y="45"/>
                </a:lnTo>
                <a:lnTo>
                  <a:pt x="120" y="40"/>
                </a:lnTo>
                <a:lnTo>
                  <a:pt x="115" y="36"/>
                </a:lnTo>
                <a:lnTo>
                  <a:pt x="109" y="33"/>
                </a:lnTo>
                <a:lnTo>
                  <a:pt x="102" y="28"/>
                </a:lnTo>
                <a:lnTo>
                  <a:pt x="97" y="25"/>
                </a:lnTo>
                <a:lnTo>
                  <a:pt x="90" y="21"/>
                </a:lnTo>
                <a:lnTo>
                  <a:pt x="83" y="19"/>
                </a:lnTo>
                <a:lnTo>
                  <a:pt x="78" y="16"/>
                </a:lnTo>
                <a:lnTo>
                  <a:pt x="71" y="13"/>
                </a:lnTo>
                <a:lnTo>
                  <a:pt x="64" y="11"/>
                </a:lnTo>
                <a:lnTo>
                  <a:pt x="57" y="9"/>
                </a:lnTo>
                <a:lnTo>
                  <a:pt x="49" y="7"/>
                </a:lnTo>
                <a:lnTo>
                  <a:pt x="43" y="6"/>
                </a:lnTo>
                <a:lnTo>
                  <a:pt x="36" y="3"/>
                </a:lnTo>
                <a:lnTo>
                  <a:pt x="29" y="2"/>
                </a:lnTo>
                <a:lnTo>
                  <a:pt x="21" y="1"/>
                </a:lnTo>
                <a:lnTo>
                  <a:pt x="15" y="1"/>
                </a:lnTo>
                <a:lnTo>
                  <a:pt x="8" y="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23" name="Freeform 15"/>
          <p:cNvSpPr>
            <a:spLocks/>
          </p:cNvSpPr>
          <p:nvPr/>
        </p:nvSpPr>
        <p:spPr bwMode="auto">
          <a:xfrm>
            <a:off x="7319963" y="2503488"/>
            <a:ext cx="79375" cy="80962"/>
          </a:xfrm>
          <a:custGeom>
            <a:avLst/>
            <a:gdLst>
              <a:gd name="T0" fmla="*/ 201 w 201"/>
              <a:gd name="T1" fmla="*/ 0 h 201"/>
              <a:gd name="T2" fmla="*/ 193 w 201"/>
              <a:gd name="T3" fmla="*/ 1 h 201"/>
              <a:gd name="T4" fmla="*/ 187 w 201"/>
              <a:gd name="T5" fmla="*/ 1 h 201"/>
              <a:gd name="T6" fmla="*/ 179 w 201"/>
              <a:gd name="T7" fmla="*/ 1 h 201"/>
              <a:gd name="T8" fmla="*/ 172 w 201"/>
              <a:gd name="T9" fmla="*/ 2 h 201"/>
              <a:gd name="T10" fmla="*/ 165 w 201"/>
              <a:gd name="T11" fmla="*/ 3 h 201"/>
              <a:gd name="T12" fmla="*/ 158 w 201"/>
              <a:gd name="T13" fmla="*/ 6 h 201"/>
              <a:gd name="T14" fmla="*/ 151 w 201"/>
              <a:gd name="T15" fmla="*/ 7 h 201"/>
              <a:gd name="T16" fmla="*/ 144 w 201"/>
              <a:gd name="T17" fmla="*/ 9 h 201"/>
              <a:gd name="T18" fmla="*/ 137 w 201"/>
              <a:gd name="T19" fmla="*/ 11 h 201"/>
              <a:gd name="T20" fmla="*/ 130 w 201"/>
              <a:gd name="T21" fmla="*/ 13 h 201"/>
              <a:gd name="T22" fmla="*/ 124 w 201"/>
              <a:gd name="T23" fmla="*/ 16 h 201"/>
              <a:gd name="T24" fmla="*/ 117 w 201"/>
              <a:gd name="T25" fmla="*/ 19 h 201"/>
              <a:gd name="T26" fmla="*/ 111 w 201"/>
              <a:gd name="T27" fmla="*/ 21 h 201"/>
              <a:gd name="T28" fmla="*/ 104 w 201"/>
              <a:gd name="T29" fmla="*/ 25 h 201"/>
              <a:gd name="T30" fmla="*/ 98 w 201"/>
              <a:gd name="T31" fmla="*/ 28 h 201"/>
              <a:gd name="T32" fmla="*/ 92 w 201"/>
              <a:gd name="T33" fmla="*/ 33 h 201"/>
              <a:gd name="T34" fmla="*/ 86 w 201"/>
              <a:gd name="T35" fmla="*/ 36 h 201"/>
              <a:gd name="T36" fmla="*/ 80 w 201"/>
              <a:gd name="T37" fmla="*/ 40 h 201"/>
              <a:gd name="T38" fmla="*/ 74 w 201"/>
              <a:gd name="T39" fmla="*/ 45 h 201"/>
              <a:gd name="T40" fmla="*/ 68 w 201"/>
              <a:gd name="T41" fmla="*/ 49 h 201"/>
              <a:gd name="T42" fmla="*/ 64 w 201"/>
              <a:gd name="T43" fmla="*/ 54 h 201"/>
              <a:gd name="T44" fmla="*/ 58 w 201"/>
              <a:gd name="T45" fmla="*/ 60 h 201"/>
              <a:gd name="T46" fmla="*/ 54 w 201"/>
              <a:gd name="T47" fmla="*/ 64 h 201"/>
              <a:gd name="T48" fmla="*/ 48 w 201"/>
              <a:gd name="T49" fmla="*/ 70 h 201"/>
              <a:gd name="T50" fmla="*/ 44 w 201"/>
              <a:gd name="T51" fmla="*/ 75 h 201"/>
              <a:gd name="T52" fmla="*/ 39 w 201"/>
              <a:gd name="T53" fmla="*/ 81 h 201"/>
              <a:gd name="T54" fmla="*/ 36 w 201"/>
              <a:gd name="T55" fmla="*/ 87 h 201"/>
              <a:gd name="T56" fmla="*/ 31 w 201"/>
              <a:gd name="T57" fmla="*/ 93 h 201"/>
              <a:gd name="T58" fmla="*/ 28 w 201"/>
              <a:gd name="T59" fmla="*/ 99 h 201"/>
              <a:gd name="T60" fmla="*/ 25 w 201"/>
              <a:gd name="T61" fmla="*/ 106 h 201"/>
              <a:gd name="T62" fmla="*/ 21 w 201"/>
              <a:gd name="T63" fmla="*/ 111 h 201"/>
              <a:gd name="T64" fmla="*/ 18 w 201"/>
              <a:gd name="T65" fmla="*/ 118 h 201"/>
              <a:gd name="T66" fmla="*/ 14 w 201"/>
              <a:gd name="T67" fmla="*/ 125 h 201"/>
              <a:gd name="T68" fmla="*/ 12 w 201"/>
              <a:gd name="T69" fmla="*/ 132 h 201"/>
              <a:gd name="T70" fmla="*/ 10 w 201"/>
              <a:gd name="T71" fmla="*/ 138 h 201"/>
              <a:gd name="T72" fmla="*/ 8 w 201"/>
              <a:gd name="T73" fmla="*/ 145 h 201"/>
              <a:gd name="T74" fmla="*/ 5 w 201"/>
              <a:gd name="T75" fmla="*/ 152 h 201"/>
              <a:gd name="T76" fmla="*/ 4 w 201"/>
              <a:gd name="T77" fmla="*/ 159 h 201"/>
              <a:gd name="T78" fmla="*/ 3 w 201"/>
              <a:gd name="T79" fmla="*/ 165 h 201"/>
              <a:gd name="T80" fmla="*/ 2 w 201"/>
              <a:gd name="T81" fmla="*/ 173 h 201"/>
              <a:gd name="T82" fmla="*/ 1 w 201"/>
              <a:gd name="T83" fmla="*/ 180 h 201"/>
              <a:gd name="T84" fmla="*/ 0 w 201"/>
              <a:gd name="T85" fmla="*/ 187 h 201"/>
              <a:gd name="T86" fmla="*/ 0 w 201"/>
              <a:gd name="T87" fmla="*/ 194 h 201"/>
              <a:gd name="T88" fmla="*/ 0 w 201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0"/>
                </a:moveTo>
                <a:lnTo>
                  <a:pt x="193" y="1"/>
                </a:lnTo>
                <a:lnTo>
                  <a:pt x="187" y="1"/>
                </a:lnTo>
                <a:lnTo>
                  <a:pt x="179" y="1"/>
                </a:lnTo>
                <a:lnTo>
                  <a:pt x="172" y="2"/>
                </a:lnTo>
                <a:lnTo>
                  <a:pt x="165" y="3"/>
                </a:lnTo>
                <a:lnTo>
                  <a:pt x="158" y="6"/>
                </a:lnTo>
                <a:lnTo>
                  <a:pt x="151" y="7"/>
                </a:lnTo>
                <a:lnTo>
                  <a:pt x="144" y="9"/>
                </a:lnTo>
                <a:lnTo>
                  <a:pt x="137" y="11"/>
                </a:lnTo>
                <a:lnTo>
                  <a:pt x="130" y="13"/>
                </a:lnTo>
                <a:lnTo>
                  <a:pt x="124" y="16"/>
                </a:lnTo>
                <a:lnTo>
                  <a:pt x="117" y="19"/>
                </a:lnTo>
                <a:lnTo>
                  <a:pt x="111" y="21"/>
                </a:lnTo>
                <a:lnTo>
                  <a:pt x="104" y="25"/>
                </a:lnTo>
                <a:lnTo>
                  <a:pt x="98" y="28"/>
                </a:lnTo>
                <a:lnTo>
                  <a:pt x="92" y="33"/>
                </a:lnTo>
                <a:lnTo>
                  <a:pt x="86" y="36"/>
                </a:lnTo>
                <a:lnTo>
                  <a:pt x="80" y="40"/>
                </a:lnTo>
                <a:lnTo>
                  <a:pt x="74" y="45"/>
                </a:lnTo>
                <a:lnTo>
                  <a:pt x="68" y="49"/>
                </a:lnTo>
                <a:lnTo>
                  <a:pt x="64" y="54"/>
                </a:lnTo>
                <a:lnTo>
                  <a:pt x="58" y="60"/>
                </a:lnTo>
                <a:lnTo>
                  <a:pt x="54" y="64"/>
                </a:lnTo>
                <a:lnTo>
                  <a:pt x="48" y="70"/>
                </a:lnTo>
                <a:lnTo>
                  <a:pt x="44" y="75"/>
                </a:lnTo>
                <a:lnTo>
                  <a:pt x="39" y="81"/>
                </a:lnTo>
                <a:lnTo>
                  <a:pt x="36" y="87"/>
                </a:lnTo>
                <a:lnTo>
                  <a:pt x="31" y="93"/>
                </a:lnTo>
                <a:lnTo>
                  <a:pt x="28" y="99"/>
                </a:lnTo>
                <a:lnTo>
                  <a:pt x="25" y="106"/>
                </a:lnTo>
                <a:lnTo>
                  <a:pt x="21" y="111"/>
                </a:lnTo>
                <a:lnTo>
                  <a:pt x="18" y="118"/>
                </a:lnTo>
                <a:lnTo>
                  <a:pt x="14" y="125"/>
                </a:lnTo>
                <a:lnTo>
                  <a:pt x="12" y="132"/>
                </a:lnTo>
                <a:lnTo>
                  <a:pt x="10" y="138"/>
                </a:lnTo>
                <a:lnTo>
                  <a:pt x="8" y="145"/>
                </a:lnTo>
                <a:lnTo>
                  <a:pt x="5" y="152"/>
                </a:lnTo>
                <a:lnTo>
                  <a:pt x="4" y="159"/>
                </a:lnTo>
                <a:lnTo>
                  <a:pt x="3" y="165"/>
                </a:lnTo>
                <a:lnTo>
                  <a:pt x="2" y="173"/>
                </a:lnTo>
                <a:lnTo>
                  <a:pt x="1" y="180"/>
                </a:lnTo>
                <a:lnTo>
                  <a:pt x="0" y="187"/>
                </a:lnTo>
                <a:lnTo>
                  <a:pt x="0" y="194"/>
                </a:lnTo>
                <a:lnTo>
                  <a:pt x="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24" name="Line 16"/>
          <p:cNvSpPr>
            <a:spLocks noChangeShapeType="1"/>
          </p:cNvSpPr>
          <p:nvPr/>
        </p:nvSpPr>
        <p:spPr bwMode="auto">
          <a:xfrm>
            <a:off x="6415088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25" name="Line 17"/>
          <p:cNvSpPr>
            <a:spLocks noChangeShapeType="1"/>
          </p:cNvSpPr>
          <p:nvPr/>
        </p:nvSpPr>
        <p:spPr bwMode="auto">
          <a:xfrm>
            <a:off x="6494463" y="3714750"/>
            <a:ext cx="690562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26" name="Line 18"/>
          <p:cNvSpPr>
            <a:spLocks noChangeShapeType="1"/>
          </p:cNvSpPr>
          <p:nvPr/>
        </p:nvSpPr>
        <p:spPr bwMode="auto">
          <a:xfrm flipV="1">
            <a:off x="7264400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27" name="Line 19"/>
          <p:cNvSpPr>
            <a:spLocks noChangeShapeType="1"/>
          </p:cNvSpPr>
          <p:nvPr/>
        </p:nvSpPr>
        <p:spPr bwMode="auto">
          <a:xfrm flipH="1">
            <a:off x="6494463" y="2503488"/>
            <a:ext cx="690562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28" name="Freeform 20"/>
          <p:cNvSpPr>
            <a:spLocks/>
          </p:cNvSpPr>
          <p:nvPr/>
        </p:nvSpPr>
        <p:spPr bwMode="auto">
          <a:xfrm>
            <a:off x="6415088" y="3633788"/>
            <a:ext cx="79375" cy="80962"/>
          </a:xfrm>
          <a:custGeom>
            <a:avLst/>
            <a:gdLst>
              <a:gd name="T0" fmla="*/ 0 w 200"/>
              <a:gd name="T1" fmla="*/ 0 h 201"/>
              <a:gd name="T2" fmla="*/ 0 w 200"/>
              <a:gd name="T3" fmla="*/ 6 h 201"/>
              <a:gd name="T4" fmla="*/ 0 w 200"/>
              <a:gd name="T5" fmla="*/ 14 h 201"/>
              <a:gd name="T6" fmla="*/ 1 w 200"/>
              <a:gd name="T7" fmla="*/ 21 h 201"/>
              <a:gd name="T8" fmla="*/ 2 w 200"/>
              <a:gd name="T9" fmla="*/ 28 h 201"/>
              <a:gd name="T10" fmla="*/ 3 w 200"/>
              <a:gd name="T11" fmla="*/ 36 h 201"/>
              <a:gd name="T12" fmla="*/ 4 w 200"/>
              <a:gd name="T13" fmla="*/ 42 h 201"/>
              <a:gd name="T14" fmla="*/ 5 w 200"/>
              <a:gd name="T15" fmla="*/ 49 h 201"/>
              <a:gd name="T16" fmla="*/ 7 w 200"/>
              <a:gd name="T17" fmla="*/ 56 h 201"/>
              <a:gd name="T18" fmla="*/ 10 w 200"/>
              <a:gd name="T19" fmla="*/ 63 h 201"/>
              <a:gd name="T20" fmla="*/ 12 w 200"/>
              <a:gd name="T21" fmla="*/ 69 h 201"/>
              <a:gd name="T22" fmla="*/ 14 w 200"/>
              <a:gd name="T23" fmla="*/ 76 h 201"/>
              <a:gd name="T24" fmla="*/ 18 w 200"/>
              <a:gd name="T25" fmla="*/ 83 h 201"/>
              <a:gd name="T26" fmla="*/ 21 w 200"/>
              <a:gd name="T27" fmla="*/ 90 h 201"/>
              <a:gd name="T28" fmla="*/ 24 w 200"/>
              <a:gd name="T29" fmla="*/ 95 h 201"/>
              <a:gd name="T30" fmla="*/ 28 w 200"/>
              <a:gd name="T31" fmla="*/ 102 h 201"/>
              <a:gd name="T32" fmla="*/ 31 w 200"/>
              <a:gd name="T33" fmla="*/ 108 h 201"/>
              <a:gd name="T34" fmla="*/ 36 w 200"/>
              <a:gd name="T35" fmla="*/ 114 h 201"/>
              <a:gd name="T36" fmla="*/ 39 w 200"/>
              <a:gd name="T37" fmla="*/ 120 h 201"/>
              <a:gd name="T38" fmla="*/ 43 w 200"/>
              <a:gd name="T39" fmla="*/ 126 h 201"/>
              <a:gd name="T40" fmla="*/ 48 w 200"/>
              <a:gd name="T41" fmla="*/ 131 h 201"/>
              <a:gd name="T42" fmla="*/ 54 w 200"/>
              <a:gd name="T43" fmla="*/ 137 h 201"/>
              <a:gd name="T44" fmla="*/ 58 w 200"/>
              <a:gd name="T45" fmla="*/ 141 h 201"/>
              <a:gd name="T46" fmla="*/ 64 w 200"/>
              <a:gd name="T47" fmla="*/ 147 h 201"/>
              <a:gd name="T48" fmla="*/ 68 w 200"/>
              <a:gd name="T49" fmla="*/ 152 h 201"/>
              <a:gd name="T50" fmla="*/ 74 w 200"/>
              <a:gd name="T51" fmla="*/ 156 h 201"/>
              <a:gd name="T52" fmla="*/ 79 w 200"/>
              <a:gd name="T53" fmla="*/ 160 h 201"/>
              <a:gd name="T54" fmla="*/ 86 w 200"/>
              <a:gd name="T55" fmla="*/ 165 h 201"/>
              <a:gd name="T56" fmla="*/ 92 w 200"/>
              <a:gd name="T57" fmla="*/ 168 h 201"/>
              <a:gd name="T58" fmla="*/ 97 w 200"/>
              <a:gd name="T59" fmla="*/ 173 h 201"/>
              <a:gd name="T60" fmla="*/ 104 w 200"/>
              <a:gd name="T61" fmla="*/ 176 h 201"/>
              <a:gd name="T62" fmla="*/ 110 w 200"/>
              <a:gd name="T63" fmla="*/ 180 h 201"/>
              <a:gd name="T64" fmla="*/ 117 w 200"/>
              <a:gd name="T65" fmla="*/ 182 h 201"/>
              <a:gd name="T66" fmla="*/ 123 w 200"/>
              <a:gd name="T67" fmla="*/ 185 h 201"/>
              <a:gd name="T68" fmla="*/ 130 w 200"/>
              <a:gd name="T69" fmla="*/ 187 h 201"/>
              <a:gd name="T70" fmla="*/ 137 w 200"/>
              <a:gd name="T71" fmla="*/ 190 h 201"/>
              <a:gd name="T72" fmla="*/ 144 w 200"/>
              <a:gd name="T73" fmla="*/ 192 h 201"/>
              <a:gd name="T74" fmla="*/ 150 w 200"/>
              <a:gd name="T75" fmla="*/ 194 h 201"/>
              <a:gd name="T76" fmla="*/ 157 w 200"/>
              <a:gd name="T77" fmla="*/ 195 h 201"/>
              <a:gd name="T78" fmla="*/ 165 w 200"/>
              <a:gd name="T79" fmla="*/ 198 h 201"/>
              <a:gd name="T80" fmla="*/ 172 w 200"/>
              <a:gd name="T81" fmla="*/ 199 h 201"/>
              <a:gd name="T82" fmla="*/ 178 w 200"/>
              <a:gd name="T83" fmla="*/ 200 h 201"/>
              <a:gd name="T84" fmla="*/ 186 w 200"/>
              <a:gd name="T85" fmla="*/ 200 h 201"/>
              <a:gd name="T86" fmla="*/ 193 w 200"/>
              <a:gd name="T87" fmla="*/ 200 h 201"/>
              <a:gd name="T88" fmla="*/ 200 w 200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0" h="201">
                <a:moveTo>
                  <a:pt x="0" y="0"/>
                </a:moveTo>
                <a:lnTo>
                  <a:pt x="0" y="6"/>
                </a:lnTo>
                <a:lnTo>
                  <a:pt x="0" y="14"/>
                </a:lnTo>
                <a:lnTo>
                  <a:pt x="1" y="21"/>
                </a:lnTo>
                <a:lnTo>
                  <a:pt x="2" y="28"/>
                </a:lnTo>
                <a:lnTo>
                  <a:pt x="3" y="36"/>
                </a:lnTo>
                <a:lnTo>
                  <a:pt x="4" y="42"/>
                </a:lnTo>
                <a:lnTo>
                  <a:pt x="5" y="49"/>
                </a:lnTo>
                <a:lnTo>
                  <a:pt x="7" y="56"/>
                </a:lnTo>
                <a:lnTo>
                  <a:pt x="10" y="63"/>
                </a:lnTo>
                <a:lnTo>
                  <a:pt x="12" y="69"/>
                </a:lnTo>
                <a:lnTo>
                  <a:pt x="14" y="76"/>
                </a:lnTo>
                <a:lnTo>
                  <a:pt x="18" y="83"/>
                </a:lnTo>
                <a:lnTo>
                  <a:pt x="21" y="90"/>
                </a:lnTo>
                <a:lnTo>
                  <a:pt x="24" y="95"/>
                </a:lnTo>
                <a:lnTo>
                  <a:pt x="28" y="102"/>
                </a:lnTo>
                <a:lnTo>
                  <a:pt x="31" y="108"/>
                </a:lnTo>
                <a:lnTo>
                  <a:pt x="36" y="114"/>
                </a:lnTo>
                <a:lnTo>
                  <a:pt x="39" y="120"/>
                </a:lnTo>
                <a:lnTo>
                  <a:pt x="43" y="126"/>
                </a:lnTo>
                <a:lnTo>
                  <a:pt x="48" y="131"/>
                </a:lnTo>
                <a:lnTo>
                  <a:pt x="54" y="137"/>
                </a:lnTo>
                <a:lnTo>
                  <a:pt x="58" y="141"/>
                </a:lnTo>
                <a:lnTo>
                  <a:pt x="64" y="147"/>
                </a:lnTo>
                <a:lnTo>
                  <a:pt x="68" y="152"/>
                </a:lnTo>
                <a:lnTo>
                  <a:pt x="74" y="156"/>
                </a:lnTo>
                <a:lnTo>
                  <a:pt x="79" y="160"/>
                </a:lnTo>
                <a:lnTo>
                  <a:pt x="86" y="165"/>
                </a:lnTo>
                <a:lnTo>
                  <a:pt x="92" y="168"/>
                </a:lnTo>
                <a:lnTo>
                  <a:pt x="97" y="173"/>
                </a:lnTo>
                <a:lnTo>
                  <a:pt x="104" y="176"/>
                </a:lnTo>
                <a:lnTo>
                  <a:pt x="110" y="180"/>
                </a:lnTo>
                <a:lnTo>
                  <a:pt x="117" y="182"/>
                </a:lnTo>
                <a:lnTo>
                  <a:pt x="123" y="185"/>
                </a:lnTo>
                <a:lnTo>
                  <a:pt x="130" y="187"/>
                </a:lnTo>
                <a:lnTo>
                  <a:pt x="137" y="190"/>
                </a:lnTo>
                <a:lnTo>
                  <a:pt x="144" y="192"/>
                </a:lnTo>
                <a:lnTo>
                  <a:pt x="150" y="194"/>
                </a:lnTo>
                <a:lnTo>
                  <a:pt x="157" y="195"/>
                </a:lnTo>
                <a:lnTo>
                  <a:pt x="165" y="198"/>
                </a:lnTo>
                <a:lnTo>
                  <a:pt x="172" y="199"/>
                </a:lnTo>
                <a:lnTo>
                  <a:pt x="178" y="200"/>
                </a:lnTo>
                <a:lnTo>
                  <a:pt x="186" y="200"/>
                </a:lnTo>
                <a:lnTo>
                  <a:pt x="193" y="200"/>
                </a:lnTo>
                <a:lnTo>
                  <a:pt x="20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29" name="Freeform 21"/>
          <p:cNvSpPr>
            <a:spLocks/>
          </p:cNvSpPr>
          <p:nvPr/>
        </p:nvSpPr>
        <p:spPr bwMode="auto">
          <a:xfrm>
            <a:off x="7185025" y="3633788"/>
            <a:ext cx="79375" cy="80962"/>
          </a:xfrm>
          <a:custGeom>
            <a:avLst/>
            <a:gdLst>
              <a:gd name="T0" fmla="*/ 0 w 201"/>
              <a:gd name="T1" fmla="*/ 201 h 201"/>
              <a:gd name="T2" fmla="*/ 6 w 201"/>
              <a:gd name="T3" fmla="*/ 200 h 201"/>
              <a:gd name="T4" fmla="*/ 14 w 201"/>
              <a:gd name="T5" fmla="*/ 200 h 201"/>
              <a:gd name="T6" fmla="*/ 21 w 201"/>
              <a:gd name="T7" fmla="*/ 200 h 201"/>
              <a:gd name="T8" fmla="*/ 29 w 201"/>
              <a:gd name="T9" fmla="*/ 199 h 201"/>
              <a:gd name="T10" fmla="*/ 36 w 201"/>
              <a:gd name="T11" fmla="*/ 198 h 201"/>
              <a:gd name="T12" fmla="*/ 42 w 201"/>
              <a:gd name="T13" fmla="*/ 195 h 201"/>
              <a:gd name="T14" fmla="*/ 49 w 201"/>
              <a:gd name="T15" fmla="*/ 194 h 201"/>
              <a:gd name="T16" fmla="*/ 56 w 201"/>
              <a:gd name="T17" fmla="*/ 192 h 201"/>
              <a:gd name="T18" fmla="*/ 64 w 201"/>
              <a:gd name="T19" fmla="*/ 190 h 201"/>
              <a:gd name="T20" fmla="*/ 71 w 201"/>
              <a:gd name="T21" fmla="*/ 187 h 201"/>
              <a:gd name="T22" fmla="*/ 76 w 201"/>
              <a:gd name="T23" fmla="*/ 185 h 201"/>
              <a:gd name="T24" fmla="*/ 83 w 201"/>
              <a:gd name="T25" fmla="*/ 182 h 201"/>
              <a:gd name="T26" fmla="*/ 90 w 201"/>
              <a:gd name="T27" fmla="*/ 180 h 201"/>
              <a:gd name="T28" fmla="*/ 96 w 201"/>
              <a:gd name="T29" fmla="*/ 176 h 201"/>
              <a:gd name="T30" fmla="*/ 102 w 201"/>
              <a:gd name="T31" fmla="*/ 173 h 201"/>
              <a:gd name="T32" fmla="*/ 109 w 201"/>
              <a:gd name="T33" fmla="*/ 168 h 201"/>
              <a:gd name="T34" fmla="*/ 114 w 201"/>
              <a:gd name="T35" fmla="*/ 165 h 201"/>
              <a:gd name="T36" fmla="*/ 120 w 201"/>
              <a:gd name="T37" fmla="*/ 160 h 201"/>
              <a:gd name="T38" fmla="*/ 126 w 201"/>
              <a:gd name="T39" fmla="*/ 156 h 201"/>
              <a:gd name="T40" fmla="*/ 131 w 201"/>
              <a:gd name="T41" fmla="*/ 152 h 201"/>
              <a:gd name="T42" fmla="*/ 137 w 201"/>
              <a:gd name="T43" fmla="*/ 147 h 201"/>
              <a:gd name="T44" fmla="*/ 141 w 201"/>
              <a:gd name="T45" fmla="*/ 141 h 201"/>
              <a:gd name="T46" fmla="*/ 147 w 201"/>
              <a:gd name="T47" fmla="*/ 137 h 201"/>
              <a:gd name="T48" fmla="*/ 152 w 201"/>
              <a:gd name="T49" fmla="*/ 131 h 201"/>
              <a:gd name="T50" fmla="*/ 156 w 201"/>
              <a:gd name="T51" fmla="*/ 126 h 201"/>
              <a:gd name="T52" fmla="*/ 161 w 201"/>
              <a:gd name="T53" fmla="*/ 120 h 201"/>
              <a:gd name="T54" fmla="*/ 165 w 201"/>
              <a:gd name="T55" fmla="*/ 114 h 201"/>
              <a:gd name="T56" fmla="*/ 168 w 201"/>
              <a:gd name="T57" fmla="*/ 108 h 201"/>
              <a:gd name="T58" fmla="*/ 173 w 201"/>
              <a:gd name="T59" fmla="*/ 102 h 201"/>
              <a:gd name="T60" fmla="*/ 176 w 201"/>
              <a:gd name="T61" fmla="*/ 95 h 201"/>
              <a:gd name="T62" fmla="*/ 180 w 201"/>
              <a:gd name="T63" fmla="*/ 90 h 201"/>
              <a:gd name="T64" fmla="*/ 183 w 201"/>
              <a:gd name="T65" fmla="*/ 83 h 201"/>
              <a:gd name="T66" fmla="*/ 185 w 201"/>
              <a:gd name="T67" fmla="*/ 76 h 201"/>
              <a:gd name="T68" fmla="*/ 189 w 201"/>
              <a:gd name="T69" fmla="*/ 69 h 201"/>
              <a:gd name="T70" fmla="*/ 191 w 201"/>
              <a:gd name="T71" fmla="*/ 63 h 201"/>
              <a:gd name="T72" fmla="*/ 193 w 201"/>
              <a:gd name="T73" fmla="*/ 56 h 201"/>
              <a:gd name="T74" fmla="*/ 194 w 201"/>
              <a:gd name="T75" fmla="*/ 49 h 201"/>
              <a:gd name="T76" fmla="*/ 197 w 201"/>
              <a:gd name="T77" fmla="*/ 42 h 201"/>
              <a:gd name="T78" fmla="*/ 198 w 201"/>
              <a:gd name="T79" fmla="*/ 36 h 201"/>
              <a:gd name="T80" fmla="*/ 199 w 201"/>
              <a:gd name="T81" fmla="*/ 28 h 201"/>
              <a:gd name="T82" fmla="*/ 200 w 201"/>
              <a:gd name="T83" fmla="*/ 21 h 201"/>
              <a:gd name="T84" fmla="*/ 200 w 201"/>
              <a:gd name="T85" fmla="*/ 14 h 201"/>
              <a:gd name="T86" fmla="*/ 201 w 201"/>
              <a:gd name="T87" fmla="*/ 6 h 201"/>
              <a:gd name="T88" fmla="*/ 201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201"/>
                </a:moveTo>
                <a:lnTo>
                  <a:pt x="6" y="200"/>
                </a:lnTo>
                <a:lnTo>
                  <a:pt x="14" y="200"/>
                </a:lnTo>
                <a:lnTo>
                  <a:pt x="21" y="200"/>
                </a:lnTo>
                <a:lnTo>
                  <a:pt x="29" y="199"/>
                </a:lnTo>
                <a:lnTo>
                  <a:pt x="36" y="198"/>
                </a:lnTo>
                <a:lnTo>
                  <a:pt x="42" y="195"/>
                </a:lnTo>
                <a:lnTo>
                  <a:pt x="49" y="194"/>
                </a:lnTo>
                <a:lnTo>
                  <a:pt x="56" y="192"/>
                </a:lnTo>
                <a:lnTo>
                  <a:pt x="64" y="190"/>
                </a:lnTo>
                <a:lnTo>
                  <a:pt x="71" y="187"/>
                </a:lnTo>
                <a:lnTo>
                  <a:pt x="76" y="185"/>
                </a:lnTo>
                <a:lnTo>
                  <a:pt x="83" y="182"/>
                </a:lnTo>
                <a:lnTo>
                  <a:pt x="90" y="180"/>
                </a:lnTo>
                <a:lnTo>
                  <a:pt x="96" y="176"/>
                </a:lnTo>
                <a:lnTo>
                  <a:pt x="102" y="173"/>
                </a:lnTo>
                <a:lnTo>
                  <a:pt x="109" y="168"/>
                </a:lnTo>
                <a:lnTo>
                  <a:pt x="114" y="165"/>
                </a:lnTo>
                <a:lnTo>
                  <a:pt x="120" y="160"/>
                </a:lnTo>
                <a:lnTo>
                  <a:pt x="126" y="156"/>
                </a:lnTo>
                <a:lnTo>
                  <a:pt x="131" y="152"/>
                </a:lnTo>
                <a:lnTo>
                  <a:pt x="137" y="147"/>
                </a:lnTo>
                <a:lnTo>
                  <a:pt x="141" y="141"/>
                </a:lnTo>
                <a:lnTo>
                  <a:pt x="147" y="137"/>
                </a:lnTo>
                <a:lnTo>
                  <a:pt x="152" y="131"/>
                </a:lnTo>
                <a:lnTo>
                  <a:pt x="156" y="126"/>
                </a:lnTo>
                <a:lnTo>
                  <a:pt x="161" y="120"/>
                </a:lnTo>
                <a:lnTo>
                  <a:pt x="165" y="114"/>
                </a:lnTo>
                <a:lnTo>
                  <a:pt x="168" y="108"/>
                </a:lnTo>
                <a:lnTo>
                  <a:pt x="173" y="102"/>
                </a:lnTo>
                <a:lnTo>
                  <a:pt x="176" y="95"/>
                </a:lnTo>
                <a:lnTo>
                  <a:pt x="180" y="90"/>
                </a:lnTo>
                <a:lnTo>
                  <a:pt x="183" y="83"/>
                </a:lnTo>
                <a:lnTo>
                  <a:pt x="185" y="76"/>
                </a:lnTo>
                <a:lnTo>
                  <a:pt x="189" y="69"/>
                </a:lnTo>
                <a:lnTo>
                  <a:pt x="191" y="63"/>
                </a:lnTo>
                <a:lnTo>
                  <a:pt x="193" y="56"/>
                </a:lnTo>
                <a:lnTo>
                  <a:pt x="194" y="49"/>
                </a:lnTo>
                <a:lnTo>
                  <a:pt x="197" y="42"/>
                </a:lnTo>
                <a:lnTo>
                  <a:pt x="198" y="36"/>
                </a:lnTo>
                <a:lnTo>
                  <a:pt x="199" y="28"/>
                </a:lnTo>
                <a:lnTo>
                  <a:pt x="200" y="21"/>
                </a:lnTo>
                <a:lnTo>
                  <a:pt x="200" y="14"/>
                </a:lnTo>
                <a:lnTo>
                  <a:pt x="201" y="6"/>
                </a:lnTo>
                <a:lnTo>
                  <a:pt x="201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30" name="Freeform 22"/>
          <p:cNvSpPr>
            <a:spLocks/>
          </p:cNvSpPr>
          <p:nvPr/>
        </p:nvSpPr>
        <p:spPr bwMode="auto">
          <a:xfrm>
            <a:off x="7185025" y="2503488"/>
            <a:ext cx="79375" cy="80962"/>
          </a:xfrm>
          <a:custGeom>
            <a:avLst/>
            <a:gdLst>
              <a:gd name="T0" fmla="*/ 201 w 201"/>
              <a:gd name="T1" fmla="*/ 201 h 201"/>
              <a:gd name="T2" fmla="*/ 201 w 201"/>
              <a:gd name="T3" fmla="*/ 194 h 201"/>
              <a:gd name="T4" fmla="*/ 200 w 201"/>
              <a:gd name="T5" fmla="*/ 187 h 201"/>
              <a:gd name="T6" fmla="*/ 200 w 201"/>
              <a:gd name="T7" fmla="*/ 180 h 201"/>
              <a:gd name="T8" fmla="*/ 199 w 201"/>
              <a:gd name="T9" fmla="*/ 173 h 201"/>
              <a:gd name="T10" fmla="*/ 198 w 201"/>
              <a:gd name="T11" fmla="*/ 165 h 201"/>
              <a:gd name="T12" fmla="*/ 197 w 201"/>
              <a:gd name="T13" fmla="*/ 159 h 201"/>
              <a:gd name="T14" fmla="*/ 194 w 201"/>
              <a:gd name="T15" fmla="*/ 152 h 201"/>
              <a:gd name="T16" fmla="*/ 193 w 201"/>
              <a:gd name="T17" fmla="*/ 145 h 201"/>
              <a:gd name="T18" fmla="*/ 191 w 201"/>
              <a:gd name="T19" fmla="*/ 138 h 201"/>
              <a:gd name="T20" fmla="*/ 189 w 201"/>
              <a:gd name="T21" fmla="*/ 132 h 201"/>
              <a:gd name="T22" fmla="*/ 185 w 201"/>
              <a:gd name="T23" fmla="*/ 125 h 201"/>
              <a:gd name="T24" fmla="*/ 183 w 201"/>
              <a:gd name="T25" fmla="*/ 118 h 201"/>
              <a:gd name="T26" fmla="*/ 180 w 201"/>
              <a:gd name="T27" fmla="*/ 111 h 201"/>
              <a:gd name="T28" fmla="*/ 176 w 201"/>
              <a:gd name="T29" fmla="*/ 106 h 201"/>
              <a:gd name="T30" fmla="*/ 173 w 201"/>
              <a:gd name="T31" fmla="*/ 99 h 201"/>
              <a:gd name="T32" fmla="*/ 168 w 201"/>
              <a:gd name="T33" fmla="*/ 93 h 201"/>
              <a:gd name="T34" fmla="*/ 165 w 201"/>
              <a:gd name="T35" fmla="*/ 87 h 201"/>
              <a:gd name="T36" fmla="*/ 161 w 201"/>
              <a:gd name="T37" fmla="*/ 81 h 201"/>
              <a:gd name="T38" fmla="*/ 156 w 201"/>
              <a:gd name="T39" fmla="*/ 75 h 201"/>
              <a:gd name="T40" fmla="*/ 152 w 201"/>
              <a:gd name="T41" fmla="*/ 70 h 201"/>
              <a:gd name="T42" fmla="*/ 147 w 201"/>
              <a:gd name="T43" fmla="*/ 64 h 201"/>
              <a:gd name="T44" fmla="*/ 141 w 201"/>
              <a:gd name="T45" fmla="*/ 60 h 201"/>
              <a:gd name="T46" fmla="*/ 137 w 201"/>
              <a:gd name="T47" fmla="*/ 54 h 201"/>
              <a:gd name="T48" fmla="*/ 131 w 201"/>
              <a:gd name="T49" fmla="*/ 49 h 201"/>
              <a:gd name="T50" fmla="*/ 126 w 201"/>
              <a:gd name="T51" fmla="*/ 45 h 201"/>
              <a:gd name="T52" fmla="*/ 120 w 201"/>
              <a:gd name="T53" fmla="*/ 40 h 201"/>
              <a:gd name="T54" fmla="*/ 114 w 201"/>
              <a:gd name="T55" fmla="*/ 36 h 201"/>
              <a:gd name="T56" fmla="*/ 109 w 201"/>
              <a:gd name="T57" fmla="*/ 33 h 201"/>
              <a:gd name="T58" fmla="*/ 102 w 201"/>
              <a:gd name="T59" fmla="*/ 28 h 201"/>
              <a:gd name="T60" fmla="*/ 96 w 201"/>
              <a:gd name="T61" fmla="*/ 25 h 201"/>
              <a:gd name="T62" fmla="*/ 90 w 201"/>
              <a:gd name="T63" fmla="*/ 21 h 201"/>
              <a:gd name="T64" fmla="*/ 83 w 201"/>
              <a:gd name="T65" fmla="*/ 19 h 201"/>
              <a:gd name="T66" fmla="*/ 76 w 201"/>
              <a:gd name="T67" fmla="*/ 16 h 201"/>
              <a:gd name="T68" fmla="*/ 71 w 201"/>
              <a:gd name="T69" fmla="*/ 13 h 201"/>
              <a:gd name="T70" fmla="*/ 64 w 201"/>
              <a:gd name="T71" fmla="*/ 11 h 201"/>
              <a:gd name="T72" fmla="*/ 56 w 201"/>
              <a:gd name="T73" fmla="*/ 9 h 201"/>
              <a:gd name="T74" fmla="*/ 49 w 201"/>
              <a:gd name="T75" fmla="*/ 7 h 201"/>
              <a:gd name="T76" fmla="*/ 42 w 201"/>
              <a:gd name="T77" fmla="*/ 6 h 201"/>
              <a:gd name="T78" fmla="*/ 36 w 201"/>
              <a:gd name="T79" fmla="*/ 3 h 201"/>
              <a:gd name="T80" fmla="*/ 29 w 201"/>
              <a:gd name="T81" fmla="*/ 2 h 201"/>
              <a:gd name="T82" fmla="*/ 21 w 201"/>
              <a:gd name="T83" fmla="*/ 1 h 201"/>
              <a:gd name="T84" fmla="*/ 14 w 201"/>
              <a:gd name="T85" fmla="*/ 1 h 201"/>
              <a:gd name="T86" fmla="*/ 6 w 201"/>
              <a:gd name="T87" fmla="*/ 1 h 201"/>
              <a:gd name="T88" fmla="*/ 0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201"/>
                </a:moveTo>
                <a:lnTo>
                  <a:pt x="201" y="194"/>
                </a:lnTo>
                <a:lnTo>
                  <a:pt x="200" y="187"/>
                </a:lnTo>
                <a:lnTo>
                  <a:pt x="200" y="180"/>
                </a:lnTo>
                <a:lnTo>
                  <a:pt x="199" y="173"/>
                </a:lnTo>
                <a:lnTo>
                  <a:pt x="198" y="165"/>
                </a:lnTo>
                <a:lnTo>
                  <a:pt x="197" y="159"/>
                </a:lnTo>
                <a:lnTo>
                  <a:pt x="194" y="152"/>
                </a:lnTo>
                <a:lnTo>
                  <a:pt x="193" y="145"/>
                </a:lnTo>
                <a:lnTo>
                  <a:pt x="191" y="138"/>
                </a:lnTo>
                <a:lnTo>
                  <a:pt x="189" y="132"/>
                </a:lnTo>
                <a:lnTo>
                  <a:pt x="185" y="125"/>
                </a:lnTo>
                <a:lnTo>
                  <a:pt x="183" y="118"/>
                </a:lnTo>
                <a:lnTo>
                  <a:pt x="180" y="111"/>
                </a:lnTo>
                <a:lnTo>
                  <a:pt x="176" y="106"/>
                </a:lnTo>
                <a:lnTo>
                  <a:pt x="173" y="99"/>
                </a:lnTo>
                <a:lnTo>
                  <a:pt x="168" y="93"/>
                </a:lnTo>
                <a:lnTo>
                  <a:pt x="165" y="87"/>
                </a:lnTo>
                <a:lnTo>
                  <a:pt x="161" y="81"/>
                </a:lnTo>
                <a:lnTo>
                  <a:pt x="156" y="75"/>
                </a:lnTo>
                <a:lnTo>
                  <a:pt x="152" y="70"/>
                </a:lnTo>
                <a:lnTo>
                  <a:pt x="147" y="64"/>
                </a:lnTo>
                <a:lnTo>
                  <a:pt x="141" y="60"/>
                </a:lnTo>
                <a:lnTo>
                  <a:pt x="137" y="54"/>
                </a:lnTo>
                <a:lnTo>
                  <a:pt x="131" y="49"/>
                </a:lnTo>
                <a:lnTo>
                  <a:pt x="126" y="45"/>
                </a:lnTo>
                <a:lnTo>
                  <a:pt x="120" y="40"/>
                </a:lnTo>
                <a:lnTo>
                  <a:pt x="114" y="36"/>
                </a:lnTo>
                <a:lnTo>
                  <a:pt x="109" y="33"/>
                </a:lnTo>
                <a:lnTo>
                  <a:pt x="102" y="28"/>
                </a:lnTo>
                <a:lnTo>
                  <a:pt x="96" y="25"/>
                </a:lnTo>
                <a:lnTo>
                  <a:pt x="90" y="21"/>
                </a:lnTo>
                <a:lnTo>
                  <a:pt x="83" y="19"/>
                </a:lnTo>
                <a:lnTo>
                  <a:pt x="76" y="16"/>
                </a:lnTo>
                <a:lnTo>
                  <a:pt x="71" y="13"/>
                </a:lnTo>
                <a:lnTo>
                  <a:pt x="64" y="11"/>
                </a:lnTo>
                <a:lnTo>
                  <a:pt x="56" y="9"/>
                </a:lnTo>
                <a:lnTo>
                  <a:pt x="49" y="7"/>
                </a:lnTo>
                <a:lnTo>
                  <a:pt x="42" y="6"/>
                </a:lnTo>
                <a:lnTo>
                  <a:pt x="36" y="3"/>
                </a:lnTo>
                <a:lnTo>
                  <a:pt x="29" y="2"/>
                </a:lnTo>
                <a:lnTo>
                  <a:pt x="21" y="1"/>
                </a:lnTo>
                <a:lnTo>
                  <a:pt x="14" y="1"/>
                </a:lnTo>
                <a:lnTo>
                  <a:pt x="6" y="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31" name="Freeform 23"/>
          <p:cNvSpPr>
            <a:spLocks/>
          </p:cNvSpPr>
          <p:nvPr/>
        </p:nvSpPr>
        <p:spPr bwMode="auto">
          <a:xfrm>
            <a:off x="6415088" y="2503488"/>
            <a:ext cx="79375" cy="80962"/>
          </a:xfrm>
          <a:custGeom>
            <a:avLst/>
            <a:gdLst>
              <a:gd name="T0" fmla="*/ 200 w 200"/>
              <a:gd name="T1" fmla="*/ 0 h 201"/>
              <a:gd name="T2" fmla="*/ 193 w 200"/>
              <a:gd name="T3" fmla="*/ 1 h 201"/>
              <a:gd name="T4" fmla="*/ 186 w 200"/>
              <a:gd name="T5" fmla="*/ 1 h 201"/>
              <a:gd name="T6" fmla="*/ 178 w 200"/>
              <a:gd name="T7" fmla="*/ 1 h 201"/>
              <a:gd name="T8" fmla="*/ 172 w 200"/>
              <a:gd name="T9" fmla="*/ 2 h 201"/>
              <a:gd name="T10" fmla="*/ 165 w 200"/>
              <a:gd name="T11" fmla="*/ 3 h 201"/>
              <a:gd name="T12" fmla="*/ 157 w 200"/>
              <a:gd name="T13" fmla="*/ 6 h 201"/>
              <a:gd name="T14" fmla="*/ 150 w 200"/>
              <a:gd name="T15" fmla="*/ 7 h 201"/>
              <a:gd name="T16" fmla="*/ 144 w 200"/>
              <a:gd name="T17" fmla="*/ 9 h 201"/>
              <a:gd name="T18" fmla="*/ 137 w 200"/>
              <a:gd name="T19" fmla="*/ 11 h 201"/>
              <a:gd name="T20" fmla="*/ 130 w 200"/>
              <a:gd name="T21" fmla="*/ 13 h 201"/>
              <a:gd name="T22" fmla="*/ 123 w 200"/>
              <a:gd name="T23" fmla="*/ 16 h 201"/>
              <a:gd name="T24" fmla="*/ 117 w 200"/>
              <a:gd name="T25" fmla="*/ 19 h 201"/>
              <a:gd name="T26" fmla="*/ 110 w 200"/>
              <a:gd name="T27" fmla="*/ 21 h 201"/>
              <a:gd name="T28" fmla="*/ 104 w 200"/>
              <a:gd name="T29" fmla="*/ 25 h 201"/>
              <a:gd name="T30" fmla="*/ 97 w 200"/>
              <a:gd name="T31" fmla="*/ 28 h 201"/>
              <a:gd name="T32" fmla="*/ 92 w 200"/>
              <a:gd name="T33" fmla="*/ 33 h 201"/>
              <a:gd name="T34" fmla="*/ 86 w 200"/>
              <a:gd name="T35" fmla="*/ 36 h 201"/>
              <a:gd name="T36" fmla="*/ 79 w 200"/>
              <a:gd name="T37" fmla="*/ 40 h 201"/>
              <a:gd name="T38" fmla="*/ 74 w 200"/>
              <a:gd name="T39" fmla="*/ 45 h 201"/>
              <a:gd name="T40" fmla="*/ 68 w 200"/>
              <a:gd name="T41" fmla="*/ 49 h 201"/>
              <a:gd name="T42" fmla="*/ 64 w 200"/>
              <a:gd name="T43" fmla="*/ 54 h 201"/>
              <a:gd name="T44" fmla="*/ 58 w 200"/>
              <a:gd name="T45" fmla="*/ 60 h 201"/>
              <a:gd name="T46" fmla="*/ 54 w 200"/>
              <a:gd name="T47" fmla="*/ 64 h 201"/>
              <a:gd name="T48" fmla="*/ 48 w 200"/>
              <a:gd name="T49" fmla="*/ 70 h 201"/>
              <a:gd name="T50" fmla="*/ 43 w 200"/>
              <a:gd name="T51" fmla="*/ 75 h 201"/>
              <a:gd name="T52" fmla="*/ 39 w 200"/>
              <a:gd name="T53" fmla="*/ 81 h 201"/>
              <a:gd name="T54" fmla="*/ 36 w 200"/>
              <a:gd name="T55" fmla="*/ 87 h 201"/>
              <a:gd name="T56" fmla="*/ 31 w 200"/>
              <a:gd name="T57" fmla="*/ 93 h 201"/>
              <a:gd name="T58" fmla="*/ 28 w 200"/>
              <a:gd name="T59" fmla="*/ 99 h 201"/>
              <a:gd name="T60" fmla="*/ 24 w 200"/>
              <a:gd name="T61" fmla="*/ 106 h 201"/>
              <a:gd name="T62" fmla="*/ 21 w 200"/>
              <a:gd name="T63" fmla="*/ 111 h 201"/>
              <a:gd name="T64" fmla="*/ 18 w 200"/>
              <a:gd name="T65" fmla="*/ 118 h 201"/>
              <a:gd name="T66" fmla="*/ 14 w 200"/>
              <a:gd name="T67" fmla="*/ 125 h 201"/>
              <a:gd name="T68" fmla="*/ 12 w 200"/>
              <a:gd name="T69" fmla="*/ 132 h 201"/>
              <a:gd name="T70" fmla="*/ 10 w 200"/>
              <a:gd name="T71" fmla="*/ 138 h 201"/>
              <a:gd name="T72" fmla="*/ 7 w 200"/>
              <a:gd name="T73" fmla="*/ 145 h 201"/>
              <a:gd name="T74" fmla="*/ 5 w 200"/>
              <a:gd name="T75" fmla="*/ 152 h 201"/>
              <a:gd name="T76" fmla="*/ 4 w 200"/>
              <a:gd name="T77" fmla="*/ 159 h 201"/>
              <a:gd name="T78" fmla="*/ 3 w 200"/>
              <a:gd name="T79" fmla="*/ 165 h 201"/>
              <a:gd name="T80" fmla="*/ 2 w 200"/>
              <a:gd name="T81" fmla="*/ 173 h 201"/>
              <a:gd name="T82" fmla="*/ 1 w 200"/>
              <a:gd name="T83" fmla="*/ 180 h 201"/>
              <a:gd name="T84" fmla="*/ 0 w 200"/>
              <a:gd name="T85" fmla="*/ 187 h 201"/>
              <a:gd name="T86" fmla="*/ 0 w 200"/>
              <a:gd name="T87" fmla="*/ 194 h 201"/>
              <a:gd name="T88" fmla="*/ 0 w 200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0" h="201">
                <a:moveTo>
                  <a:pt x="200" y="0"/>
                </a:moveTo>
                <a:lnTo>
                  <a:pt x="193" y="1"/>
                </a:lnTo>
                <a:lnTo>
                  <a:pt x="186" y="1"/>
                </a:lnTo>
                <a:lnTo>
                  <a:pt x="178" y="1"/>
                </a:lnTo>
                <a:lnTo>
                  <a:pt x="172" y="2"/>
                </a:lnTo>
                <a:lnTo>
                  <a:pt x="165" y="3"/>
                </a:lnTo>
                <a:lnTo>
                  <a:pt x="157" y="6"/>
                </a:lnTo>
                <a:lnTo>
                  <a:pt x="150" y="7"/>
                </a:lnTo>
                <a:lnTo>
                  <a:pt x="144" y="9"/>
                </a:lnTo>
                <a:lnTo>
                  <a:pt x="137" y="11"/>
                </a:lnTo>
                <a:lnTo>
                  <a:pt x="130" y="13"/>
                </a:lnTo>
                <a:lnTo>
                  <a:pt x="123" y="16"/>
                </a:lnTo>
                <a:lnTo>
                  <a:pt x="117" y="19"/>
                </a:lnTo>
                <a:lnTo>
                  <a:pt x="110" y="21"/>
                </a:lnTo>
                <a:lnTo>
                  <a:pt x="104" y="25"/>
                </a:lnTo>
                <a:lnTo>
                  <a:pt x="97" y="28"/>
                </a:lnTo>
                <a:lnTo>
                  <a:pt x="92" y="33"/>
                </a:lnTo>
                <a:lnTo>
                  <a:pt x="86" y="36"/>
                </a:lnTo>
                <a:lnTo>
                  <a:pt x="79" y="40"/>
                </a:lnTo>
                <a:lnTo>
                  <a:pt x="74" y="45"/>
                </a:lnTo>
                <a:lnTo>
                  <a:pt x="68" y="49"/>
                </a:lnTo>
                <a:lnTo>
                  <a:pt x="64" y="54"/>
                </a:lnTo>
                <a:lnTo>
                  <a:pt x="58" y="60"/>
                </a:lnTo>
                <a:lnTo>
                  <a:pt x="54" y="64"/>
                </a:lnTo>
                <a:lnTo>
                  <a:pt x="48" y="70"/>
                </a:lnTo>
                <a:lnTo>
                  <a:pt x="43" y="75"/>
                </a:lnTo>
                <a:lnTo>
                  <a:pt x="39" y="81"/>
                </a:lnTo>
                <a:lnTo>
                  <a:pt x="36" y="87"/>
                </a:lnTo>
                <a:lnTo>
                  <a:pt x="31" y="93"/>
                </a:lnTo>
                <a:lnTo>
                  <a:pt x="28" y="99"/>
                </a:lnTo>
                <a:lnTo>
                  <a:pt x="24" y="106"/>
                </a:lnTo>
                <a:lnTo>
                  <a:pt x="21" y="111"/>
                </a:lnTo>
                <a:lnTo>
                  <a:pt x="18" y="118"/>
                </a:lnTo>
                <a:lnTo>
                  <a:pt x="14" y="125"/>
                </a:lnTo>
                <a:lnTo>
                  <a:pt x="12" y="132"/>
                </a:lnTo>
                <a:lnTo>
                  <a:pt x="10" y="138"/>
                </a:lnTo>
                <a:lnTo>
                  <a:pt x="7" y="145"/>
                </a:lnTo>
                <a:lnTo>
                  <a:pt x="5" y="152"/>
                </a:lnTo>
                <a:lnTo>
                  <a:pt x="4" y="159"/>
                </a:lnTo>
                <a:lnTo>
                  <a:pt x="3" y="165"/>
                </a:lnTo>
                <a:lnTo>
                  <a:pt x="2" y="173"/>
                </a:lnTo>
                <a:lnTo>
                  <a:pt x="1" y="180"/>
                </a:lnTo>
                <a:lnTo>
                  <a:pt x="0" y="187"/>
                </a:lnTo>
                <a:lnTo>
                  <a:pt x="0" y="194"/>
                </a:lnTo>
                <a:lnTo>
                  <a:pt x="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32" name="Line 24"/>
          <p:cNvSpPr>
            <a:spLocks noChangeShapeType="1"/>
          </p:cNvSpPr>
          <p:nvPr/>
        </p:nvSpPr>
        <p:spPr bwMode="auto">
          <a:xfrm>
            <a:off x="5505450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33" name="Line 25"/>
          <p:cNvSpPr>
            <a:spLocks noChangeShapeType="1"/>
          </p:cNvSpPr>
          <p:nvPr/>
        </p:nvSpPr>
        <p:spPr bwMode="auto">
          <a:xfrm>
            <a:off x="5588000" y="3714750"/>
            <a:ext cx="690563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34" name="Line 26"/>
          <p:cNvSpPr>
            <a:spLocks noChangeShapeType="1"/>
          </p:cNvSpPr>
          <p:nvPr/>
        </p:nvSpPr>
        <p:spPr bwMode="auto">
          <a:xfrm flipV="1">
            <a:off x="6357938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35" name="Line 27"/>
          <p:cNvSpPr>
            <a:spLocks noChangeShapeType="1"/>
          </p:cNvSpPr>
          <p:nvPr/>
        </p:nvSpPr>
        <p:spPr bwMode="auto">
          <a:xfrm flipH="1">
            <a:off x="5588000" y="2503488"/>
            <a:ext cx="690563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36" name="Freeform 28"/>
          <p:cNvSpPr>
            <a:spLocks/>
          </p:cNvSpPr>
          <p:nvPr/>
        </p:nvSpPr>
        <p:spPr bwMode="auto">
          <a:xfrm>
            <a:off x="5505450" y="3633788"/>
            <a:ext cx="82550" cy="80962"/>
          </a:xfrm>
          <a:custGeom>
            <a:avLst/>
            <a:gdLst>
              <a:gd name="T0" fmla="*/ 0 w 201"/>
              <a:gd name="T1" fmla="*/ 0 h 201"/>
              <a:gd name="T2" fmla="*/ 0 w 201"/>
              <a:gd name="T3" fmla="*/ 6 h 201"/>
              <a:gd name="T4" fmla="*/ 0 w 201"/>
              <a:gd name="T5" fmla="*/ 14 h 201"/>
              <a:gd name="T6" fmla="*/ 1 w 201"/>
              <a:gd name="T7" fmla="*/ 21 h 201"/>
              <a:gd name="T8" fmla="*/ 2 w 201"/>
              <a:gd name="T9" fmla="*/ 28 h 201"/>
              <a:gd name="T10" fmla="*/ 3 w 201"/>
              <a:gd name="T11" fmla="*/ 36 h 201"/>
              <a:gd name="T12" fmla="*/ 5 w 201"/>
              <a:gd name="T13" fmla="*/ 42 h 201"/>
              <a:gd name="T14" fmla="*/ 7 w 201"/>
              <a:gd name="T15" fmla="*/ 49 h 201"/>
              <a:gd name="T16" fmla="*/ 8 w 201"/>
              <a:gd name="T17" fmla="*/ 56 h 201"/>
              <a:gd name="T18" fmla="*/ 10 w 201"/>
              <a:gd name="T19" fmla="*/ 63 h 201"/>
              <a:gd name="T20" fmla="*/ 12 w 201"/>
              <a:gd name="T21" fmla="*/ 69 h 201"/>
              <a:gd name="T22" fmla="*/ 16 w 201"/>
              <a:gd name="T23" fmla="*/ 76 h 201"/>
              <a:gd name="T24" fmla="*/ 18 w 201"/>
              <a:gd name="T25" fmla="*/ 83 h 201"/>
              <a:gd name="T26" fmla="*/ 21 w 201"/>
              <a:gd name="T27" fmla="*/ 90 h 201"/>
              <a:gd name="T28" fmla="*/ 25 w 201"/>
              <a:gd name="T29" fmla="*/ 95 h 201"/>
              <a:gd name="T30" fmla="*/ 28 w 201"/>
              <a:gd name="T31" fmla="*/ 102 h 201"/>
              <a:gd name="T32" fmla="*/ 32 w 201"/>
              <a:gd name="T33" fmla="*/ 108 h 201"/>
              <a:gd name="T34" fmla="*/ 36 w 201"/>
              <a:gd name="T35" fmla="*/ 114 h 201"/>
              <a:gd name="T36" fmla="*/ 41 w 201"/>
              <a:gd name="T37" fmla="*/ 120 h 201"/>
              <a:gd name="T38" fmla="*/ 45 w 201"/>
              <a:gd name="T39" fmla="*/ 126 h 201"/>
              <a:gd name="T40" fmla="*/ 50 w 201"/>
              <a:gd name="T41" fmla="*/ 131 h 201"/>
              <a:gd name="T42" fmla="*/ 54 w 201"/>
              <a:gd name="T43" fmla="*/ 137 h 201"/>
              <a:gd name="T44" fmla="*/ 59 w 201"/>
              <a:gd name="T45" fmla="*/ 141 h 201"/>
              <a:gd name="T46" fmla="*/ 64 w 201"/>
              <a:gd name="T47" fmla="*/ 147 h 201"/>
              <a:gd name="T48" fmla="*/ 70 w 201"/>
              <a:gd name="T49" fmla="*/ 152 h 201"/>
              <a:gd name="T50" fmla="*/ 75 w 201"/>
              <a:gd name="T51" fmla="*/ 156 h 201"/>
              <a:gd name="T52" fmla="*/ 81 w 201"/>
              <a:gd name="T53" fmla="*/ 160 h 201"/>
              <a:gd name="T54" fmla="*/ 87 w 201"/>
              <a:gd name="T55" fmla="*/ 165 h 201"/>
              <a:gd name="T56" fmla="*/ 92 w 201"/>
              <a:gd name="T57" fmla="*/ 168 h 201"/>
              <a:gd name="T58" fmla="*/ 98 w 201"/>
              <a:gd name="T59" fmla="*/ 173 h 201"/>
              <a:gd name="T60" fmla="*/ 105 w 201"/>
              <a:gd name="T61" fmla="*/ 176 h 201"/>
              <a:gd name="T62" fmla="*/ 111 w 201"/>
              <a:gd name="T63" fmla="*/ 180 h 201"/>
              <a:gd name="T64" fmla="*/ 117 w 201"/>
              <a:gd name="T65" fmla="*/ 182 h 201"/>
              <a:gd name="T66" fmla="*/ 124 w 201"/>
              <a:gd name="T67" fmla="*/ 185 h 201"/>
              <a:gd name="T68" fmla="*/ 131 w 201"/>
              <a:gd name="T69" fmla="*/ 187 h 201"/>
              <a:gd name="T70" fmla="*/ 137 w 201"/>
              <a:gd name="T71" fmla="*/ 190 h 201"/>
              <a:gd name="T72" fmla="*/ 144 w 201"/>
              <a:gd name="T73" fmla="*/ 192 h 201"/>
              <a:gd name="T74" fmla="*/ 151 w 201"/>
              <a:gd name="T75" fmla="*/ 194 h 201"/>
              <a:gd name="T76" fmla="*/ 159 w 201"/>
              <a:gd name="T77" fmla="*/ 195 h 201"/>
              <a:gd name="T78" fmla="*/ 165 w 201"/>
              <a:gd name="T79" fmla="*/ 198 h 201"/>
              <a:gd name="T80" fmla="*/ 172 w 201"/>
              <a:gd name="T81" fmla="*/ 199 h 201"/>
              <a:gd name="T82" fmla="*/ 180 w 201"/>
              <a:gd name="T83" fmla="*/ 200 h 201"/>
              <a:gd name="T84" fmla="*/ 187 w 201"/>
              <a:gd name="T85" fmla="*/ 200 h 201"/>
              <a:gd name="T86" fmla="*/ 194 w 201"/>
              <a:gd name="T87" fmla="*/ 200 h 201"/>
              <a:gd name="T88" fmla="*/ 201 w 201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0"/>
                </a:moveTo>
                <a:lnTo>
                  <a:pt x="0" y="6"/>
                </a:lnTo>
                <a:lnTo>
                  <a:pt x="0" y="14"/>
                </a:lnTo>
                <a:lnTo>
                  <a:pt x="1" y="21"/>
                </a:lnTo>
                <a:lnTo>
                  <a:pt x="2" y="28"/>
                </a:lnTo>
                <a:lnTo>
                  <a:pt x="3" y="36"/>
                </a:lnTo>
                <a:lnTo>
                  <a:pt x="5" y="42"/>
                </a:lnTo>
                <a:lnTo>
                  <a:pt x="7" y="49"/>
                </a:lnTo>
                <a:lnTo>
                  <a:pt x="8" y="56"/>
                </a:lnTo>
                <a:lnTo>
                  <a:pt x="10" y="63"/>
                </a:lnTo>
                <a:lnTo>
                  <a:pt x="12" y="69"/>
                </a:lnTo>
                <a:lnTo>
                  <a:pt x="16" y="76"/>
                </a:lnTo>
                <a:lnTo>
                  <a:pt x="18" y="83"/>
                </a:lnTo>
                <a:lnTo>
                  <a:pt x="21" y="90"/>
                </a:lnTo>
                <a:lnTo>
                  <a:pt x="25" y="95"/>
                </a:lnTo>
                <a:lnTo>
                  <a:pt x="28" y="102"/>
                </a:lnTo>
                <a:lnTo>
                  <a:pt x="32" y="108"/>
                </a:lnTo>
                <a:lnTo>
                  <a:pt x="36" y="114"/>
                </a:lnTo>
                <a:lnTo>
                  <a:pt x="41" y="120"/>
                </a:lnTo>
                <a:lnTo>
                  <a:pt x="45" y="126"/>
                </a:lnTo>
                <a:lnTo>
                  <a:pt x="50" y="131"/>
                </a:lnTo>
                <a:lnTo>
                  <a:pt x="54" y="137"/>
                </a:lnTo>
                <a:lnTo>
                  <a:pt x="59" y="141"/>
                </a:lnTo>
                <a:lnTo>
                  <a:pt x="64" y="147"/>
                </a:lnTo>
                <a:lnTo>
                  <a:pt x="70" y="152"/>
                </a:lnTo>
                <a:lnTo>
                  <a:pt x="75" y="156"/>
                </a:lnTo>
                <a:lnTo>
                  <a:pt x="81" y="160"/>
                </a:lnTo>
                <a:lnTo>
                  <a:pt x="87" y="165"/>
                </a:lnTo>
                <a:lnTo>
                  <a:pt x="92" y="168"/>
                </a:lnTo>
                <a:lnTo>
                  <a:pt x="98" y="173"/>
                </a:lnTo>
                <a:lnTo>
                  <a:pt x="105" y="176"/>
                </a:lnTo>
                <a:lnTo>
                  <a:pt x="111" y="180"/>
                </a:lnTo>
                <a:lnTo>
                  <a:pt x="117" y="182"/>
                </a:lnTo>
                <a:lnTo>
                  <a:pt x="124" y="185"/>
                </a:lnTo>
                <a:lnTo>
                  <a:pt x="131" y="187"/>
                </a:lnTo>
                <a:lnTo>
                  <a:pt x="137" y="190"/>
                </a:lnTo>
                <a:lnTo>
                  <a:pt x="144" y="192"/>
                </a:lnTo>
                <a:lnTo>
                  <a:pt x="151" y="194"/>
                </a:lnTo>
                <a:lnTo>
                  <a:pt x="159" y="195"/>
                </a:lnTo>
                <a:lnTo>
                  <a:pt x="165" y="198"/>
                </a:lnTo>
                <a:lnTo>
                  <a:pt x="172" y="199"/>
                </a:lnTo>
                <a:lnTo>
                  <a:pt x="180" y="200"/>
                </a:lnTo>
                <a:lnTo>
                  <a:pt x="187" y="200"/>
                </a:lnTo>
                <a:lnTo>
                  <a:pt x="194" y="200"/>
                </a:lnTo>
                <a:lnTo>
                  <a:pt x="201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37" name="Freeform 29"/>
          <p:cNvSpPr>
            <a:spLocks/>
          </p:cNvSpPr>
          <p:nvPr/>
        </p:nvSpPr>
        <p:spPr bwMode="auto">
          <a:xfrm>
            <a:off x="6278563" y="3633788"/>
            <a:ext cx="79375" cy="80962"/>
          </a:xfrm>
          <a:custGeom>
            <a:avLst/>
            <a:gdLst>
              <a:gd name="T0" fmla="*/ 0 w 202"/>
              <a:gd name="T1" fmla="*/ 201 h 201"/>
              <a:gd name="T2" fmla="*/ 8 w 202"/>
              <a:gd name="T3" fmla="*/ 200 h 201"/>
              <a:gd name="T4" fmla="*/ 15 w 202"/>
              <a:gd name="T5" fmla="*/ 200 h 201"/>
              <a:gd name="T6" fmla="*/ 22 w 202"/>
              <a:gd name="T7" fmla="*/ 200 h 201"/>
              <a:gd name="T8" fmla="*/ 29 w 202"/>
              <a:gd name="T9" fmla="*/ 199 h 201"/>
              <a:gd name="T10" fmla="*/ 36 w 202"/>
              <a:gd name="T11" fmla="*/ 198 h 201"/>
              <a:gd name="T12" fmla="*/ 43 w 202"/>
              <a:gd name="T13" fmla="*/ 195 h 201"/>
              <a:gd name="T14" fmla="*/ 51 w 202"/>
              <a:gd name="T15" fmla="*/ 194 h 201"/>
              <a:gd name="T16" fmla="*/ 58 w 202"/>
              <a:gd name="T17" fmla="*/ 192 h 201"/>
              <a:gd name="T18" fmla="*/ 64 w 202"/>
              <a:gd name="T19" fmla="*/ 190 h 201"/>
              <a:gd name="T20" fmla="*/ 71 w 202"/>
              <a:gd name="T21" fmla="*/ 187 h 201"/>
              <a:gd name="T22" fmla="*/ 78 w 202"/>
              <a:gd name="T23" fmla="*/ 185 h 201"/>
              <a:gd name="T24" fmla="*/ 85 w 202"/>
              <a:gd name="T25" fmla="*/ 182 h 201"/>
              <a:gd name="T26" fmla="*/ 90 w 202"/>
              <a:gd name="T27" fmla="*/ 180 h 201"/>
              <a:gd name="T28" fmla="*/ 97 w 202"/>
              <a:gd name="T29" fmla="*/ 176 h 201"/>
              <a:gd name="T30" fmla="*/ 104 w 202"/>
              <a:gd name="T31" fmla="*/ 173 h 201"/>
              <a:gd name="T32" fmla="*/ 109 w 202"/>
              <a:gd name="T33" fmla="*/ 168 h 201"/>
              <a:gd name="T34" fmla="*/ 115 w 202"/>
              <a:gd name="T35" fmla="*/ 165 h 201"/>
              <a:gd name="T36" fmla="*/ 121 w 202"/>
              <a:gd name="T37" fmla="*/ 160 h 201"/>
              <a:gd name="T38" fmla="*/ 126 w 202"/>
              <a:gd name="T39" fmla="*/ 156 h 201"/>
              <a:gd name="T40" fmla="*/ 132 w 202"/>
              <a:gd name="T41" fmla="*/ 152 h 201"/>
              <a:gd name="T42" fmla="*/ 137 w 202"/>
              <a:gd name="T43" fmla="*/ 147 h 201"/>
              <a:gd name="T44" fmla="*/ 143 w 202"/>
              <a:gd name="T45" fmla="*/ 141 h 201"/>
              <a:gd name="T46" fmla="*/ 148 w 202"/>
              <a:gd name="T47" fmla="*/ 137 h 201"/>
              <a:gd name="T48" fmla="*/ 152 w 202"/>
              <a:gd name="T49" fmla="*/ 131 h 201"/>
              <a:gd name="T50" fmla="*/ 157 w 202"/>
              <a:gd name="T51" fmla="*/ 126 h 201"/>
              <a:gd name="T52" fmla="*/ 161 w 202"/>
              <a:gd name="T53" fmla="*/ 120 h 201"/>
              <a:gd name="T54" fmla="*/ 166 w 202"/>
              <a:gd name="T55" fmla="*/ 114 h 201"/>
              <a:gd name="T56" fmla="*/ 170 w 202"/>
              <a:gd name="T57" fmla="*/ 108 h 201"/>
              <a:gd name="T58" fmla="*/ 173 w 202"/>
              <a:gd name="T59" fmla="*/ 102 h 201"/>
              <a:gd name="T60" fmla="*/ 177 w 202"/>
              <a:gd name="T61" fmla="*/ 95 h 201"/>
              <a:gd name="T62" fmla="*/ 180 w 202"/>
              <a:gd name="T63" fmla="*/ 90 h 201"/>
              <a:gd name="T64" fmla="*/ 184 w 202"/>
              <a:gd name="T65" fmla="*/ 83 h 201"/>
              <a:gd name="T66" fmla="*/ 186 w 202"/>
              <a:gd name="T67" fmla="*/ 76 h 201"/>
              <a:gd name="T68" fmla="*/ 189 w 202"/>
              <a:gd name="T69" fmla="*/ 69 h 201"/>
              <a:gd name="T70" fmla="*/ 191 w 202"/>
              <a:gd name="T71" fmla="*/ 63 h 201"/>
              <a:gd name="T72" fmla="*/ 194 w 202"/>
              <a:gd name="T73" fmla="*/ 56 h 201"/>
              <a:gd name="T74" fmla="*/ 195 w 202"/>
              <a:gd name="T75" fmla="*/ 49 h 201"/>
              <a:gd name="T76" fmla="*/ 197 w 202"/>
              <a:gd name="T77" fmla="*/ 42 h 201"/>
              <a:gd name="T78" fmla="*/ 198 w 202"/>
              <a:gd name="T79" fmla="*/ 36 h 201"/>
              <a:gd name="T80" fmla="*/ 199 w 202"/>
              <a:gd name="T81" fmla="*/ 28 h 201"/>
              <a:gd name="T82" fmla="*/ 200 w 202"/>
              <a:gd name="T83" fmla="*/ 21 h 201"/>
              <a:gd name="T84" fmla="*/ 202 w 202"/>
              <a:gd name="T85" fmla="*/ 14 h 201"/>
              <a:gd name="T86" fmla="*/ 202 w 202"/>
              <a:gd name="T87" fmla="*/ 6 h 201"/>
              <a:gd name="T88" fmla="*/ 202 w 202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0" y="201"/>
                </a:moveTo>
                <a:lnTo>
                  <a:pt x="8" y="200"/>
                </a:lnTo>
                <a:lnTo>
                  <a:pt x="15" y="200"/>
                </a:lnTo>
                <a:lnTo>
                  <a:pt x="22" y="200"/>
                </a:lnTo>
                <a:lnTo>
                  <a:pt x="29" y="199"/>
                </a:lnTo>
                <a:lnTo>
                  <a:pt x="36" y="198"/>
                </a:lnTo>
                <a:lnTo>
                  <a:pt x="43" y="195"/>
                </a:lnTo>
                <a:lnTo>
                  <a:pt x="51" y="194"/>
                </a:lnTo>
                <a:lnTo>
                  <a:pt x="58" y="192"/>
                </a:lnTo>
                <a:lnTo>
                  <a:pt x="64" y="190"/>
                </a:lnTo>
                <a:lnTo>
                  <a:pt x="71" y="187"/>
                </a:lnTo>
                <a:lnTo>
                  <a:pt x="78" y="185"/>
                </a:lnTo>
                <a:lnTo>
                  <a:pt x="85" y="182"/>
                </a:lnTo>
                <a:lnTo>
                  <a:pt x="90" y="180"/>
                </a:lnTo>
                <a:lnTo>
                  <a:pt x="97" y="176"/>
                </a:lnTo>
                <a:lnTo>
                  <a:pt x="104" y="173"/>
                </a:lnTo>
                <a:lnTo>
                  <a:pt x="109" y="168"/>
                </a:lnTo>
                <a:lnTo>
                  <a:pt x="115" y="165"/>
                </a:lnTo>
                <a:lnTo>
                  <a:pt x="121" y="160"/>
                </a:lnTo>
                <a:lnTo>
                  <a:pt x="126" y="156"/>
                </a:lnTo>
                <a:lnTo>
                  <a:pt x="132" y="152"/>
                </a:lnTo>
                <a:lnTo>
                  <a:pt x="137" y="147"/>
                </a:lnTo>
                <a:lnTo>
                  <a:pt x="143" y="141"/>
                </a:lnTo>
                <a:lnTo>
                  <a:pt x="148" y="137"/>
                </a:lnTo>
                <a:lnTo>
                  <a:pt x="152" y="131"/>
                </a:lnTo>
                <a:lnTo>
                  <a:pt x="157" y="126"/>
                </a:lnTo>
                <a:lnTo>
                  <a:pt x="161" y="120"/>
                </a:lnTo>
                <a:lnTo>
                  <a:pt x="166" y="114"/>
                </a:lnTo>
                <a:lnTo>
                  <a:pt x="170" y="108"/>
                </a:lnTo>
                <a:lnTo>
                  <a:pt x="173" y="102"/>
                </a:lnTo>
                <a:lnTo>
                  <a:pt x="177" y="95"/>
                </a:lnTo>
                <a:lnTo>
                  <a:pt x="180" y="90"/>
                </a:lnTo>
                <a:lnTo>
                  <a:pt x="184" y="83"/>
                </a:lnTo>
                <a:lnTo>
                  <a:pt x="186" y="76"/>
                </a:lnTo>
                <a:lnTo>
                  <a:pt x="189" y="69"/>
                </a:lnTo>
                <a:lnTo>
                  <a:pt x="191" y="63"/>
                </a:lnTo>
                <a:lnTo>
                  <a:pt x="194" y="56"/>
                </a:lnTo>
                <a:lnTo>
                  <a:pt x="195" y="49"/>
                </a:lnTo>
                <a:lnTo>
                  <a:pt x="197" y="42"/>
                </a:lnTo>
                <a:lnTo>
                  <a:pt x="198" y="36"/>
                </a:lnTo>
                <a:lnTo>
                  <a:pt x="199" y="28"/>
                </a:lnTo>
                <a:lnTo>
                  <a:pt x="200" y="21"/>
                </a:lnTo>
                <a:lnTo>
                  <a:pt x="202" y="14"/>
                </a:lnTo>
                <a:lnTo>
                  <a:pt x="202" y="6"/>
                </a:lnTo>
                <a:lnTo>
                  <a:pt x="202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38" name="Freeform 30"/>
          <p:cNvSpPr>
            <a:spLocks/>
          </p:cNvSpPr>
          <p:nvPr/>
        </p:nvSpPr>
        <p:spPr bwMode="auto">
          <a:xfrm>
            <a:off x="6278563" y="2503488"/>
            <a:ext cx="79375" cy="80962"/>
          </a:xfrm>
          <a:custGeom>
            <a:avLst/>
            <a:gdLst>
              <a:gd name="T0" fmla="*/ 202 w 202"/>
              <a:gd name="T1" fmla="*/ 201 h 201"/>
              <a:gd name="T2" fmla="*/ 202 w 202"/>
              <a:gd name="T3" fmla="*/ 194 h 201"/>
              <a:gd name="T4" fmla="*/ 202 w 202"/>
              <a:gd name="T5" fmla="*/ 187 h 201"/>
              <a:gd name="T6" fmla="*/ 200 w 202"/>
              <a:gd name="T7" fmla="*/ 180 h 201"/>
              <a:gd name="T8" fmla="*/ 199 w 202"/>
              <a:gd name="T9" fmla="*/ 173 h 201"/>
              <a:gd name="T10" fmla="*/ 198 w 202"/>
              <a:gd name="T11" fmla="*/ 165 h 201"/>
              <a:gd name="T12" fmla="*/ 197 w 202"/>
              <a:gd name="T13" fmla="*/ 159 h 201"/>
              <a:gd name="T14" fmla="*/ 195 w 202"/>
              <a:gd name="T15" fmla="*/ 152 h 201"/>
              <a:gd name="T16" fmla="*/ 194 w 202"/>
              <a:gd name="T17" fmla="*/ 145 h 201"/>
              <a:gd name="T18" fmla="*/ 191 w 202"/>
              <a:gd name="T19" fmla="*/ 138 h 201"/>
              <a:gd name="T20" fmla="*/ 189 w 202"/>
              <a:gd name="T21" fmla="*/ 132 h 201"/>
              <a:gd name="T22" fmla="*/ 186 w 202"/>
              <a:gd name="T23" fmla="*/ 125 h 201"/>
              <a:gd name="T24" fmla="*/ 184 w 202"/>
              <a:gd name="T25" fmla="*/ 118 h 201"/>
              <a:gd name="T26" fmla="*/ 180 w 202"/>
              <a:gd name="T27" fmla="*/ 111 h 201"/>
              <a:gd name="T28" fmla="*/ 177 w 202"/>
              <a:gd name="T29" fmla="*/ 106 h 201"/>
              <a:gd name="T30" fmla="*/ 173 w 202"/>
              <a:gd name="T31" fmla="*/ 99 h 201"/>
              <a:gd name="T32" fmla="*/ 170 w 202"/>
              <a:gd name="T33" fmla="*/ 93 h 201"/>
              <a:gd name="T34" fmla="*/ 166 w 202"/>
              <a:gd name="T35" fmla="*/ 87 h 201"/>
              <a:gd name="T36" fmla="*/ 161 w 202"/>
              <a:gd name="T37" fmla="*/ 81 h 201"/>
              <a:gd name="T38" fmla="*/ 157 w 202"/>
              <a:gd name="T39" fmla="*/ 75 h 201"/>
              <a:gd name="T40" fmla="*/ 152 w 202"/>
              <a:gd name="T41" fmla="*/ 70 h 201"/>
              <a:gd name="T42" fmla="*/ 148 w 202"/>
              <a:gd name="T43" fmla="*/ 64 h 201"/>
              <a:gd name="T44" fmla="*/ 143 w 202"/>
              <a:gd name="T45" fmla="*/ 60 h 201"/>
              <a:gd name="T46" fmla="*/ 137 w 202"/>
              <a:gd name="T47" fmla="*/ 54 h 201"/>
              <a:gd name="T48" fmla="*/ 132 w 202"/>
              <a:gd name="T49" fmla="*/ 49 h 201"/>
              <a:gd name="T50" fmla="*/ 126 w 202"/>
              <a:gd name="T51" fmla="*/ 45 h 201"/>
              <a:gd name="T52" fmla="*/ 121 w 202"/>
              <a:gd name="T53" fmla="*/ 40 h 201"/>
              <a:gd name="T54" fmla="*/ 115 w 202"/>
              <a:gd name="T55" fmla="*/ 36 h 201"/>
              <a:gd name="T56" fmla="*/ 109 w 202"/>
              <a:gd name="T57" fmla="*/ 33 h 201"/>
              <a:gd name="T58" fmla="*/ 104 w 202"/>
              <a:gd name="T59" fmla="*/ 28 h 201"/>
              <a:gd name="T60" fmla="*/ 97 w 202"/>
              <a:gd name="T61" fmla="*/ 25 h 201"/>
              <a:gd name="T62" fmla="*/ 90 w 202"/>
              <a:gd name="T63" fmla="*/ 21 h 201"/>
              <a:gd name="T64" fmla="*/ 85 w 202"/>
              <a:gd name="T65" fmla="*/ 19 h 201"/>
              <a:gd name="T66" fmla="*/ 78 w 202"/>
              <a:gd name="T67" fmla="*/ 16 h 201"/>
              <a:gd name="T68" fmla="*/ 71 w 202"/>
              <a:gd name="T69" fmla="*/ 13 h 201"/>
              <a:gd name="T70" fmla="*/ 64 w 202"/>
              <a:gd name="T71" fmla="*/ 11 h 201"/>
              <a:gd name="T72" fmla="*/ 58 w 202"/>
              <a:gd name="T73" fmla="*/ 9 h 201"/>
              <a:gd name="T74" fmla="*/ 51 w 202"/>
              <a:gd name="T75" fmla="*/ 7 h 201"/>
              <a:gd name="T76" fmla="*/ 43 w 202"/>
              <a:gd name="T77" fmla="*/ 6 h 201"/>
              <a:gd name="T78" fmla="*/ 36 w 202"/>
              <a:gd name="T79" fmla="*/ 3 h 201"/>
              <a:gd name="T80" fmla="*/ 29 w 202"/>
              <a:gd name="T81" fmla="*/ 2 h 201"/>
              <a:gd name="T82" fmla="*/ 22 w 202"/>
              <a:gd name="T83" fmla="*/ 1 h 201"/>
              <a:gd name="T84" fmla="*/ 15 w 202"/>
              <a:gd name="T85" fmla="*/ 1 h 201"/>
              <a:gd name="T86" fmla="*/ 8 w 202"/>
              <a:gd name="T87" fmla="*/ 1 h 201"/>
              <a:gd name="T88" fmla="*/ 0 w 202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202" y="201"/>
                </a:moveTo>
                <a:lnTo>
                  <a:pt x="202" y="194"/>
                </a:lnTo>
                <a:lnTo>
                  <a:pt x="202" y="187"/>
                </a:lnTo>
                <a:lnTo>
                  <a:pt x="200" y="180"/>
                </a:lnTo>
                <a:lnTo>
                  <a:pt x="199" y="173"/>
                </a:lnTo>
                <a:lnTo>
                  <a:pt x="198" y="165"/>
                </a:lnTo>
                <a:lnTo>
                  <a:pt x="197" y="159"/>
                </a:lnTo>
                <a:lnTo>
                  <a:pt x="195" y="152"/>
                </a:lnTo>
                <a:lnTo>
                  <a:pt x="194" y="145"/>
                </a:lnTo>
                <a:lnTo>
                  <a:pt x="191" y="138"/>
                </a:lnTo>
                <a:lnTo>
                  <a:pt x="189" y="132"/>
                </a:lnTo>
                <a:lnTo>
                  <a:pt x="186" y="125"/>
                </a:lnTo>
                <a:lnTo>
                  <a:pt x="184" y="118"/>
                </a:lnTo>
                <a:lnTo>
                  <a:pt x="180" y="111"/>
                </a:lnTo>
                <a:lnTo>
                  <a:pt x="177" y="106"/>
                </a:lnTo>
                <a:lnTo>
                  <a:pt x="173" y="99"/>
                </a:lnTo>
                <a:lnTo>
                  <a:pt x="170" y="93"/>
                </a:lnTo>
                <a:lnTo>
                  <a:pt x="166" y="87"/>
                </a:lnTo>
                <a:lnTo>
                  <a:pt x="161" y="81"/>
                </a:lnTo>
                <a:lnTo>
                  <a:pt x="157" y="75"/>
                </a:lnTo>
                <a:lnTo>
                  <a:pt x="152" y="70"/>
                </a:lnTo>
                <a:lnTo>
                  <a:pt x="148" y="64"/>
                </a:lnTo>
                <a:lnTo>
                  <a:pt x="143" y="60"/>
                </a:lnTo>
                <a:lnTo>
                  <a:pt x="137" y="54"/>
                </a:lnTo>
                <a:lnTo>
                  <a:pt x="132" y="49"/>
                </a:lnTo>
                <a:lnTo>
                  <a:pt x="126" y="45"/>
                </a:lnTo>
                <a:lnTo>
                  <a:pt x="121" y="40"/>
                </a:lnTo>
                <a:lnTo>
                  <a:pt x="115" y="36"/>
                </a:lnTo>
                <a:lnTo>
                  <a:pt x="109" y="33"/>
                </a:lnTo>
                <a:lnTo>
                  <a:pt x="104" y="28"/>
                </a:lnTo>
                <a:lnTo>
                  <a:pt x="97" y="25"/>
                </a:lnTo>
                <a:lnTo>
                  <a:pt x="90" y="21"/>
                </a:lnTo>
                <a:lnTo>
                  <a:pt x="85" y="19"/>
                </a:lnTo>
                <a:lnTo>
                  <a:pt x="78" y="16"/>
                </a:lnTo>
                <a:lnTo>
                  <a:pt x="71" y="13"/>
                </a:lnTo>
                <a:lnTo>
                  <a:pt x="64" y="11"/>
                </a:lnTo>
                <a:lnTo>
                  <a:pt x="58" y="9"/>
                </a:lnTo>
                <a:lnTo>
                  <a:pt x="51" y="7"/>
                </a:lnTo>
                <a:lnTo>
                  <a:pt x="43" y="6"/>
                </a:lnTo>
                <a:lnTo>
                  <a:pt x="36" y="3"/>
                </a:lnTo>
                <a:lnTo>
                  <a:pt x="29" y="2"/>
                </a:lnTo>
                <a:lnTo>
                  <a:pt x="22" y="1"/>
                </a:lnTo>
                <a:lnTo>
                  <a:pt x="15" y="1"/>
                </a:lnTo>
                <a:lnTo>
                  <a:pt x="8" y="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39" name="Freeform 31"/>
          <p:cNvSpPr>
            <a:spLocks/>
          </p:cNvSpPr>
          <p:nvPr/>
        </p:nvSpPr>
        <p:spPr bwMode="auto">
          <a:xfrm>
            <a:off x="5505450" y="2503488"/>
            <a:ext cx="82550" cy="80962"/>
          </a:xfrm>
          <a:custGeom>
            <a:avLst/>
            <a:gdLst>
              <a:gd name="T0" fmla="*/ 201 w 201"/>
              <a:gd name="T1" fmla="*/ 0 h 201"/>
              <a:gd name="T2" fmla="*/ 194 w 201"/>
              <a:gd name="T3" fmla="*/ 1 h 201"/>
              <a:gd name="T4" fmla="*/ 187 w 201"/>
              <a:gd name="T5" fmla="*/ 1 h 201"/>
              <a:gd name="T6" fmla="*/ 180 w 201"/>
              <a:gd name="T7" fmla="*/ 1 h 201"/>
              <a:gd name="T8" fmla="*/ 172 w 201"/>
              <a:gd name="T9" fmla="*/ 2 h 201"/>
              <a:gd name="T10" fmla="*/ 165 w 201"/>
              <a:gd name="T11" fmla="*/ 3 h 201"/>
              <a:gd name="T12" fmla="*/ 159 w 201"/>
              <a:gd name="T13" fmla="*/ 6 h 201"/>
              <a:gd name="T14" fmla="*/ 151 w 201"/>
              <a:gd name="T15" fmla="*/ 7 h 201"/>
              <a:gd name="T16" fmla="*/ 144 w 201"/>
              <a:gd name="T17" fmla="*/ 9 h 201"/>
              <a:gd name="T18" fmla="*/ 137 w 201"/>
              <a:gd name="T19" fmla="*/ 11 h 201"/>
              <a:gd name="T20" fmla="*/ 131 w 201"/>
              <a:gd name="T21" fmla="*/ 13 h 201"/>
              <a:gd name="T22" fmla="*/ 124 w 201"/>
              <a:gd name="T23" fmla="*/ 16 h 201"/>
              <a:gd name="T24" fmla="*/ 117 w 201"/>
              <a:gd name="T25" fmla="*/ 19 h 201"/>
              <a:gd name="T26" fmla="*/ 111 w 201"/>
              <a:gd name="T27" fmla="*/ 21 h 201"/>
              <a:gd name="T28" fmla="*/ 105 w 201"/>
              <a:gd name="T29" fmla="*/ 25 h 201"/>
              <a:gd name="T30" fmla="*/ 98 w 201"/>
              <a:gd name="T31" fmla="*/ 28 h 201"/>
              <a:gd name="T32" fmla="*/ 92 w 201"/>
              <a:gd name="T33" fmla="*/ 33 h 201"/>
              <a:gd name="T34" fmla="*/ 87 w 201"/>
              <a:gd name="T35" fmla="*/ 36 h 201"/>
              <a:gd name="T36" fmla="*/ 81 w 201"/>
              <a:gd name="T37" fmla="*/ 40 h 201"/>
              <a:gd name="T38" fmla="*/ 75 w 201"/>
              <a:gd name="T39" fmla="*/ 45 h 201"/>
              <a:gd name="T40" fmla="*/ 70 w 201"/>
              <a:gd name="T41" fmla="*/ 49 h 201"/>
              <a:gd name="T42" fmla="*/ 64 w 201"/>
              <a:gd name="T43" fmla="*/ 54 h 201"/>
              <a:gd name="T44" fmla="*/ 59 w 201"/>
              <a:gd name="T45" fmla="*/ 60 h 201"/>
              <a:gd name="T46" fmla="*/ 54 w 201"/>
              <a:gd name="T47" fmla="*/ 64 h 201"/>
              <a:gd name="T48" fmla="*/ 50 w 201"/>
              <a:gd name="T49" fmla="*/ 70 h 201"/>
              <a:gd name="T50" fmla="*/ 45 w 201"/>
              <a:gd name="T51" fmla="*/ 75 h 201"/>
              <a:gd name="T52" fmla="*/ 41 w 201"/>
              <a:gd name="T53" fmla="*/ 81 h 201"/>
              <a:gd name="T54" fmla="*/ 36 w 201"/>
              <a:gd name="T55" fmla="*/ 87 h 201"/>
              <a:gd name="T56" fmla="*/ 32 w 201"/>
              <a:gd name="T57" fmla="*/ 93 h 201"/>
              <a:gd name="T58" fmla="*/ 28 w 201"/>
              <a:gd name="T59" fmla="*/ 99 h 201"/>
              <a:gd name="T60" fmla="*/ 25 w 201"/>
              <a:gd name="T61" fmla="*/ 106 h 201"/>
              <a:gd name="T62" fmla="*/ 21 w 201"/>
              <a:gd name="T63" fmla="*/ 111 h 201"/>
              <a:gd name="T64" fmla="*/ 18 w 201"/>
              <a:gd name="T65" fmla="*/ 118 h 201"/>
              <a:gd name="T66" fmla="*/ 16 w 201"/>
              <a:gd name="T67" fmla="*/ 125 h 201"/>
              <a:gd name="T68" fmla="*/ 12 w 201"/>
              <a:gd name="T69" fmla="*/ 132 h 201"/>
              <a:gd name="T70" fmla="*/ 10 w 201"/>
              <a:gd name="T71" fmla="*/ 138 h 201"/>
              <a:gd name="T72" fmla="*/ 8 w 201"/>
              <a:gd name="T73" fmla="*/ 145 h 201"/>
              <a:gd name="T74" fmla="*/ 7 w 201"/>
              <a:gd name="T75" fmla="*/ 152 h 201"/>
              <a:gd name="T76" fmla="*/ 5 w 201"/>
              <a:gd name="T77" fmla="*/ 159 h 201"/>
              <a:gd name="T78" fmla="*/ 3 w 201"/>
              <a:gd name="T79" fmla="*/ 165 h 201"/>
              <a:gd name="T80" fmla="*/ 2 w 201"/>
              <a:gd name="T81" fmla="*/ 173 h 201"/>
              <a:gd name="T82" fmla="*/ 1 w 201"/>
              <a:gd name="T83" fmla="*/ 180 h 201"/>
              <a:gd name="T84" fmla="*/ 0 w 201"/>
              <a:gd name="T85" fmla="*/ 187 h 201"/>
              <a:gd name="T86" fmla="*/ 0 w 201"/>
              <a:gd name="T87" fmla="*/ 194 h 201"/>
              <a:gd name="T88" fmla="*/ 0 w 201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0"/>
                </a:moveTo>
                <a:lnTo>
                  <a:pt x="194" y="1"/>
                </a:lnTo>
                <a:lnTo>
                  <a:pt x="187" y="1"/>
                </a:lnTo>
                <a:lnTo>
                  <a:pt x="180" y="1"/>
                </a:lnTo>
                <a:lnTo>
                  <a:pt x="172" y="2"/>
                </a:lnTo>
                <a:lnTo>
                  <a:pt x="165" y="3"/>
                </a:lnTo>
                <a:lnTo>
                  <a:pt x="159" y="6"/>
                </a:lnTo>
                <a:lnTo>
                  <a:pt x="151" y="7"/>
                </a:lnTo>
                <a:lnTo>
                  <a:pt x="144" y="9"/>
                </a:lnTo>
                <a:lnTo>
                  <a:pt x="137" y="11"/>
                </a:lnTo>
                <a:lnTo>
                  <a:pt x="131" y="13"/>
                </a:lnTo>
                <a:lnTo>
                  <a:pt x="124" y="16"/>
                </a:lnTo>
                <a:lnTo>
                  <a:pt x="117" y="19"/>
                </a:lnTo>
                <a:lnTo>
                  <a:pt x="111" y="21"/>
                </a:lnTo>
                <a:lnTo>
                  <a:pt x="105" y="25"/>
                </a:lnTo>
                <a:lnTo>
                  <a:pt x="98" y="28"/>
                </a:lnTo>
                <a:lnTo>
                  <a:pt x="92" y="33"/>
                </a:lnTo>
                <a:lnTo>
                  <a:pt x="87" y="36"/>
                </a:lnTo>
                <a:lnTo>
                  <a:pt x="81" y="40"/>
                </a:lnTo>
                <a:lnTo>
                  <a:pt x="75" y="45"/>
                </a:lnTo>
                <a:lnTo>
                  <a:pt x="70" y="49"/>
                </a:lnTo>
                <a:lnTo>
                  <a:pt x="64" y="54"/>
                </a:lnTo>
                <a:lnTo>
                  <a:pt x="59" y="60"/>
                </a:lnTo>
                <a:lnTo>
                  <a:pt x="54" y="64"/>
                </a:lnTo>
                <a:lnTo>
                  <a:pt x="50" y="70"/>
                </a:lnTo>
                <a:lnTo>
                  <a:pt x="45" y="75"/>
                </a:lnTo>
                <a:lnTo>
                  <a:pt x="41" y="81"/>
                </a:lnTo>
                <a:lnTo>
                  <a:pt x="36" y="87"/>
                </a:lnTo>
                <a:lnTo>
                  <a:pt x="32" y="93"/>
                </a:lnTo>
                <a:lnTo>
                  <a:pt x="28" y="99"/>
                </a:lnTo>
                <a:lnTo>
                  <a:pt x="25" y="106"/>
                </a:lnTo>
                <a:lnTo>
                  <a:pt x="21" y="111"/>
                </a:lnTo>
                <a:lnTo>
                  <a:pt x="18" y="118"/>
                </a:lnTo>
                <a:lnTo>
                  <a:pt x="16" y="125"/>
                </a:lnTo>
                <a:lnTo>
                  <a:pt x="12" y="132"/>
                </a:lnTo>
                <a:lnTo>
                  <a:pt x="10" y="138"/>
                </a:lnTo>
                <a:lnTo>
                  <a:pt x="8" y="145"/>
                </a:lnTo>
                <a:lnTo>
                  <a:pt x="7" y="152"/>
                </a:lnTo>
                <a:lnTo>
                  <a:pt x="5" y="159"/>
                </a:lnTo>
                <a:lnTo>
                  <a:pt x="3" y="165"/>
                </a:lnTo>
                <a:lnTo>
                  <a:pt x="2" y="173"/>
                </a:lnTo>
                <a:lnTo>
                  <a:pt x="1" y="180"/>
                </a:lnTo>
                <a:lnTo>
                  <a:pt x="0" y="187"/>
                </a:lnTo>
                <a:lnTo>
                  <a:pt x="0" y="194"/>
                </a:lnTo>
                <a:lnTo>
                  <a:pt x="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40" name="Line 32"/>
          <p:cNvSpPr>
            <a:spLocks noChangeShapeType="1"/>
          </p:cNvSpPr>
          <p:nvPr/>
        </p:nvSpPr>
        <p:spPr bwMode="auto">
          <a:xfrm>
            <a:off x="4594225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41" name="Line 33"/>
          <p:cNvSpPr>
            <a:spLocks noChangeShapeType="1"/>
          </p:cNvSpPr>
          <p:nvPr/>
        </p:nvSpPr>
        <p:spPr bwMode="auto">
          <a:xfrm>
            <a:off x="4673600" y="3714750"/>
            <a:ext cx="690563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42" name="Line 34"/>
          <p:cNvSpPr>
            <a:spLocks noChangeShapeType="1"/>
          </p:cNvSpPr>
          <p:nvPr/>
        </p:nvSpPr>
        <p:spPr bwMode="auto">
          <a:xfrm flipV="1">
            <a:off x="5446713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43" name="Line 35"/>
          <p:cNvSpPr>
            <a:spLocks noChangeShapeType="1"/>
          </p:cNvSpPr>
          <p:nvPr/>
        </p:nvSpPr>
        <p:spPr bwMode="auto">
          <a:xfrm flipH="1">
            <a:off x="4673600" y="2503488"/>
            <a:ext cx="690563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44" name="Freeform 36"/>
          <p:cNvSpPr>
            <a:spLocks/>
          </p:cNvSpPr>
          <p:nvPr/>
        </p:nvSpPr>
        <p:spPr bwMode="auto">
          <a:xfrm>
            <a:off x="4594225" y="3633788"/>
            <a:ext cx="79375" cy="80962"/>
          </a:xfrm>
          <a:custGeom>
            <a:avLst/>
            <a:gdLst>
              <a:gd name="T0" fmla="*/ 0 w 200"/>
              <a:gd name="T1" fmla="*/ 0 h 201"/>
              <a:gd name="T2" fmla="*/ 0 w 200"/>
              <a:gd name="T3" fmla="*/ 6 h 201"/>
              <a:gd name="T4" fmla="*/ 0 w 200"/>
              <a:gd name="T5" fmla="*/ 14 h 201"/>
              <a:gd name="T6" fmla="*/ 1 w 200"/>
              <a:gd name="T7" fmla="*/ 21 h 201"/>
              <a:gd name="T8" fmla="*/ 1 w 200"/>
              <a:gd name="T9" fmla="*/ 28 h 201"/>
              <a:gd name="T10" fmla="*/ 2 w 200"/>
              <a:gd name="T11" fmla="*/ 36 h 201"/>
              <a:gd name="T12" fmla="*/ 4 w 200"/>
              <a:gd name="T13" fmla="*/ 42 h 201"/>
              <a:gd name="T14" fmla="*/ 6 w 200"/>
              <a:gd name="T15" fmla="*/ 49 h 201"/>
              <a:gd name="T16" fmla="*/ 8 w 200"/>
              <a:gd name="T17" fmla="*/ 56 h 201"/>
              <a:gd name="T18" fmla="*/ 10 w 200"/>
              <a:gd name="T19" fmla="*/ 63 h 201"/>
              <a:gd name="T20" fmla="*/ 12 w 200"/>
              <a:gd name="T21" fmla="*/ 69 h 201"/>
              <a:gd name="T22" fmla="*/ 15 w 200"/>
              <a:gd name="T23" fmla="*/ 76 h 201"/>
              <a:gd name="T24" fmla="*/ 18 w 200"/>
              <a:gd name="T25" fmla="*/ 83 h 201"/>
              <a:gd name="T26" fmla="*/ 20 w 200"/>
              <a:gd name="T27" fmla="*/ 90 h 201"/>
              <a:gd name="T28" fmla="*/ 24 w 200"/>
              <a:gd name="T29" fmla="*/ 95 h 201"/>
              <a:gd name="T30" fmla="*/ 28 w 200"/>
              <a:gd name="T31" fmla="*/ 102 h 201"/>
              <a:gd name="T32" fmla="*/ 31 w 200"/>
              <a:gd name="T33" fmla="*/ 108 h 201"/>
              <a:gd name="T34" fmla="*/ 35 w 200"/>
              <a:gd name="T35" fmla="*/ 114 h 201"/>
              <a:gd name="T36" fmla="*/ 39 w 200"/>
              <a:gd name="T37" fmla="*/ 120 h 201"/>
              <a:gd name="T38" fmla="*/ 44 w 200"/>
              <a:gd name="T39" fmla="*/ 126 h 201"/>
              <a:gd name="T40" fmla="*/ 48 w 200"/>
              <a:gd name="T41" fmla="*/ 131 h 201"/>
              <a:gd name="T42" fmla="*/ 53 w 200"/>
              <a:gd name="T43" fmla="*/ 137 h 201"/>
              <a:gd name="T44" fmla="*/ 58 w 200"/>
              <a:gd name="T45" fmla="*/ 141 h 201"/>
              <a:gd name="T46" fmla="*/ 64 w 200"/>
              <a:gd name="T47" fmla="*/ 147 h 201"/>
              <a:gd name="T48" fmla="*/ 69 w 200"/>
              <a:gd name="T49" fmla="*/ 152 h 201"/>
              <a:gd name="T50" fmla="*/ 74 w 200"/>
              <a:gd name="T51" fmla="*/ 156 h 201"/>
              <a:gd name="T52" fmla="*/ 80 w 200"/>
              <a:gd name="T53" fmla="*/ 160 h 201"/>
              <a:gd name="T54" fmla="*/ 85 w 200"/>
              <a:gd name="T55" fmla="*/ 165 h 201"/>
              <a:gd name="T56" fmla="*/ 92 w 200"/>
              <a:gd name="T57" fmla="*/ 168 h 201"/>
              <a:gd name="T58" fmla="*/ 98 w 200"/>
              <a:gd name="T59" fmla="*/ 173 h 201"/>
              <a:gd name="T60" fmla="*/ 105 w 200"/>
              <a:gd name="T61" fmla="*/ 176 h 201"/>
              <a:gd name="T62" fmla="*/ 110 w 200"/>
              <a:gd name="T63" fmla="*/ 180 h 201"/>
              <a:gd name="T64" fmla="*/ 117 w 200"/>
              <a:gd name="T65" fmla="*/ 182 h 201"/>
              <a:gd name="T66" fmla="*/ 124 w 200"/>
              <a:gd name="T67" fmla="*/ 185 h 201"/>
              <a:gd name="T68" fmla="*/ 130 w 200"/>
              <a:gd name="T69" fmla="*/ 187 h 201"/>
              <a:gd name="T70" fmla="*/ 137 w 200"/>
              <a:gd name="T71" fmla="*/ 190 h 201"/>
              <a:gd name="T72" fmla="*/ 144 w 200"/>
              <a:gd name="T73" fmla="*/ 192 h 201"/>
              <a:gd name="T74" fmla="*/ 151 w 200"/>
              <a:gd name="T75" fmla="*/ 194 h 201"/>
              <a:gd name="T76" fmla="*/ 157 w 200"/>
              <a:gd name="T77" fmla="*/ 195 h 201"/>
              <a:gd name="T78" fmla="*/ 165 w 200"/>
              <a:gd name="T79" fmla="*/ 198 h 201"/>
              <a:gd name="T80" fmla="*/ 172 w 200"/>
              <a:gd name="T81" fmla="*/ 199 h 201"/>
              <a:gd name="T82" fmla="*/ 179 w 200"/>
              <a:gd name="T83" fmla="*/ 200 h 201"/>
              <a:gd name="T84" fmla="*/ 187 w 200"/>
              <a:gd name="T85" fmla="*/ 200 h 201"/>
              <a:gd name="T86" fmla="*/ 193 w 200"/>
              <a:gd name="T87" fmla="*/ 200 h 201"/>
              <a:gd name="T88" fmla="*/ 200 w 200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0" h="201">
                <a:moveTo>
                  <a:pt x="0" y="0"/>
                </a:moveTo>
                <a:lnTo>
                  <a:pt x="0" y="6"/>
                </a:lnTo>
                <a:lnTo>
                  <a:pt x="0" y="14"/>
                </a:lnTo>
                <a:lnTo>
                  <a:pt x="1" y="21"/>
                </a:lnTo>
                <a:lnTo>
                  <a:pt x="1" y="28"/>
                </a:lnTo>
                <a:lnTo>
                  <a:pt x="2" y="36"/>
                </a:lnTo>
                <a:lnTo>
                  <a:pt x="4" y="42"/>
                </a:lnTo>
                <a:lnTo>
                  <a:pt x="6" y="49"/>
                </a:lnTo>
                <a:lnTo>
                  <a:pt x="8" y="56"/>
                </a:lnTo>
                <a:lnTo>
                  <a:pt x="10" y="63"/>
                </a:lnTo>
                <a:lnTo>
                  <a:pt x="12" y="69"/>
                </a:lnTo>
                <a:lnTo>
                  <a:pt x="15" y="76"/>
                </a:lnTo>
                <a:lnTo>
                  <a:pt x="18" y="83"/>
                </a:lnTo>
                <a:lnTo>
                  <a:pt x="20" y="90"/>
                </a:lnTo>
                <a:lnTo>
                  <a:pt x="24" y="95"/>
                </a:lnTo>
                <a:lnTo>
                  <a:pt x="28" y="102"/>
                </a:lnTo>
                <a:lnTo>
                  <a:pt x="31" y="108"/>
                </a:lnTo>
                <a:lnTo>
                  <a:pt x="35" y="114"/>
                </a:lnTo>
                <a:lnTo>
                  <a:pt x="39" y="120"/>
                </a:lnTo>
                <a:lnTo>
                  <a:pt x="44" y="126"/>
                </a:lnTo>
                <a:lnTo>
                  <a:pt x="48" y="131"/>
                </a:lnTo>
                <a:lnTo>
                  <a:pt x="53" y="137"/>
                </a:lnTo>
                <a:lnTo>
                  <a:pt x="58" y="141"/>
                </a:lnTo>
                <a:lnTo>
                  <a:pt x="64" y="147"/>
                </a:lnTo>
                <a:lnTo>
                  <a:pt x="69" y="152"/>
                </a:lnTo>
                <a:lnTo>
                  <a:pt x="74" y="156"/>
                </a:lnTo>
                <a:lnTo>
                  <a:pt x="80" y="160"/>
                </a:lnTo>
                <a:lnTo>
                  <a:pt x="85" y="165"/>
                </a:lnTo>
                <a:lnTo>
                  <a:pt x="92" y="168"/>
                </a:lnTo>
                <a:lnTo>
                  <a:pt x="98" y="173"/>
                </a:lnTo>
                <a:lnTo>
                  <a:pt x="105" y="176"/>
                </a:lnTo>
                <a:lnTo>
                  <a:pt x="110" y="180"/>
                </a:lnTo>
                <a:lnTo>
                  <a:pt x="117" y="182"/>
                </a:lnTo>
                <a:lnTo>
                  <a:pt x="124" y="185"/>
                </a:lnTo>
                <a:lnTo>
                  <a:pt x="130" y="187"/>
                </a:lnTo>
                <a:lnTo>
                  <a:pt x="137" y="190"/>
                </a:lnTo>
                <a:lnTo>
                  <a:pt x="144" y="192"/>
                </a:lnTo>
                <a:lnTo>
                  <a:pt x="151" y="194"/>
                </a:lnTo>
                <a:lnTo>
                  <a:pt x="157" y="195"/>
                </a:lnTo>
                <a:lnTo>
                  <a:pt x="165" y="198"/>
                </a:lnTo>
                <a:lnTo>
                  <a:pt x="172" y="199"/>
                </a:lnTo>
                <a:lnTo>
                  <a:pt x="179" y="200"/>
                </a:lnTo>
                <a:lnTo>
                  <a:pt x="187" y="200"/>
                </a:lnTo>
                <a:lnTo>
                  <a:pt x="193" y="200"/>
                </a:lnTo>
                <a:lnTo>
                  <a:pt x="20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45" name="Freeform 37"/>
          <p:cNvSpPr>
            <a:spLocks/>
          </p:cNvSpPr>
          <p:nvPr/>
        </p:nvSpPr>
        <p:spPr bwMode="auto">
          <a:xfrm>
            <a:off x="5364163" y="3633788"/>
            <a:ext cx="82550" cy="80962"/>
          </a:xfrm>
          <a:custGeom>
            <a:avLst/>
            <a:gdLst>
              <a:gd name="T0" fmla="*/ 0 w 201"/>
              <a:gd name="T1" fmla="*/ 201 h 201"/>
              <a:gd name="T2" fmla="*/ 7 w 201"/>
              <a:gd name="T3" fmla="*/ 200 h 201"/>
              <a:gd name="T4" fmla="*/ 15 w 201"/>
              <a:gd name="T5" fmla="*/ 200 h 201"/>
              <a:gd name="T6" fmla="*/ 21 w 201"/>
              <a:gd name="T7" fmla="*/ 200 h 201"/>
              <a:gd name="T8" fmla="*/ 28 w 201"/>
              <a:gd name="T9" fmla="*/ 199 h 201"/>
              <a:gd name="T10" fmla="*/ 36 w 201"/>
              <a:gd name="T11" fmla="*/ 198 h 201"/>
              <a:gd name="T12" fmla="*/ 43 w 201"/>
              <a:gd name="T13" fmla="*/ 195 h 201"/>
              <a:gd name="T14" fmla="*/ 50 w 201"/>
              <a:gd name="T15" fmla="*/ 194 h 201"/>
              <a:gd name="T16" fmla="*/ 56 w 201"/>
              <a:gd name="T17" fmla="*/ 192 h 201"/>
              <a:gd name="T18" fmla="*/ 63 w 201"/>
              <a:gd name="T19" fmla="*/ 190 h 201"/>
              <a:gd name="T20" fmla="*/ 70 w 201"/>
              <a:gd name="T21" fmla="*/ 187 h 201"/>
              <a:gd name="T22" fmla="*/ 77 w 201"/>
              <a:gd name="T23" fmla="*/ 185 h 201"/>
              <a:gd name="T24" fmla="*/ 83 w 201"/>
              <a:gd name="T25" fmla="*/ 182 h 201"/>
              <a:gd name="T26" fmla="*/ 90 w 201"/>
              <a:gd name="T27" fmla="*/ 180 h 201"/>
              <a:gd name="T28" fmla="*/ 97 w 201"/>
              <a:gd name="T29" fmla="*/ 176 h 201"/>
              <a:gd name="T30" fmla="*/ 102 w 201"/>
              <a:gd name="T31" fmla="*/ 173 h 201"/>
              <a:gd name="T32" fmla="*/ 109 w 201"/>
              <a:gd name="T33" fmla="*/ 168 h 201"/>
              <a:gd name="T34" fmla="*/ 115 w 201"/>
              <a:gd name="T35" fmla="*/ 165 h 201"/>
              <a:gd name="T36" fmla="*/ 120 w 201"/>
              <a:gd name="T37" fmla="*/ 160 h 201"/>
              <a:gd name="T38" fmla="*/ 126 w 201"/>
              <a:gd name="T39" fmla="*/ 156 h 201"/>
              <a:gd name="T40" fmla="*/ 132 w 201"/>
              <a:gd name="T41" fmla="*/ 152 h 201"/>
              <a:gd name="T42" fmla="*/ 137 w 201"/>
              <a:gd name="T43" fmla="*/ 147 h 201"/>
              <a:gd name="T44" fmla="*/ 142 w 201"/>
              <a:gd name="T45" fmla="*/ 141 h 201"/>
              <a:gd name="T46" fmla="*/ 147 w 201"/>
              <a:gd name="T47" fmla="*/ 137 h 201"/>
              <a:gd name="T48" fmla="*/ 152 w 201"/>
              <a:gd name="T49" fmla="*/ 131 h 201"/>
              <a:gd name="T50" fmla="*/ 156 w 201"/>
              <a:gd name="T51" fmla="*/ 126 h 201"/>
              <a:gd name="T52" fmla="*/ 161 w 201"/>
              <a:gd name="T53" fmla="*/ 120 h 201"/>
              <a:gd name="T54" fmla="*/ 165 w 201"/>
              <a:gd name="T55" fmla="*/ 114 h 201"/>
              <a:gd name="T56" fmla="*/ 169 w 201"/>
              <a:gd name="T57" fmla="*/ 108 h 201"/>
              <a:gd name="T58" fmla="*/ 173 w 201"/>
              <a:gd name="T59" fmla="*/ 102 h 201"/>
              <a:gd name="T60" fmla="*/ 177 w 201"/>
              <a:gd name="T61" fmla="*/ 95 h 201"/>
              <a:gd name="T62" fmla="*/ 180 w 201"/>
              <a:gd name="T63" fmla="*/ 90 h 201"/>
              <a:gd name="T64" fmla="*/ 183 w 201"/>
              <a:gd name="T65" fmla="*/ 83 h 201"/>
              <a:gd name="T66" fmla="*/ 186 w 201"/>
              <a:gd name="T67" fmla="*/ 76 h 201"/>
              <a:gd name="T68" fmla="*/ 188 w 201"/>
              <a:gd name="T69" fmla="*/ 69 h 201"/>
              <a:gd name="T70" fmla="*/ 191 w 201"/>
              <a:gd name="T71" fmla="*/ 63 h 201"/>
              <a:gd name="T72" fmla="*/ 192 w 201"/>
              <a:gd name="T73" fmla="*/ 56 h 201"/>
              <a:gd name="T74" fmla="*/ 195 w 201"/>
              <a:gd name="T75" fmla="*/ 49 h 201"/>
              <a:gd name="T76" fmla="*/ 197 w 201"/>
              <a:gd name="T77" fmla="*/ 42 h 201"/>
              <a:gd name="T78" fmla="*/ 198 w 201"/>
              <a:gd name="T79" fmla="*/ 36 h 201"/>
              <a:gd name="T80" fmla="*/ 199 w 201"/>
              <a:gd name="T81" fmla="*/ 28 h 201"/>
              <a:gd name="T82" fmla="*/ 200 w 201"/>
              <a:gd name="T83" fmla="*/ 21 h 201"/>
              <a:gd name="T84" fmla="*/ 200 w 201"/>
              <a:gd name="T85" fmla="*/ 14 h 201"/>
              <a:gd name="T86" fmla="*/ 201 w 201"/>
              <a:gd name="T87" fmla="*/ 6 h 201"/>
              <a:gd name="T88" fmla="*/ 201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201"/>
                </a:moveTo>
                <a:lnTo>
                  <a:pt x="7" y="200"/>
                </a:lnTo>
                <a:lnTo>
                  <a:pt x="15" y="200"/>
                </a:lnTo>
                <a:lnTo>
                  <a:pt x="21" y="200"/>
                </a:lnTo>
                <a:lnTo>
                  <a:pt x="28" y="199"/>
                </a:lnTo>
                <a:lnTo>
                  <a:pt x="36" y="198"/>
                </a:lnTo>
                <a:lnTo>
                  <a:pt x="43" y="195"/>
                </a:lnTo>
                <a:lnTo>
                  <a:pt x="50" y="194"/>
                </a:lnTo>
                <a:lnTo>
                  <a:pt x="56" y="192"/>
                </a:lnTo>
                <a:lnTo>
                  <a:pt x="63" y="190"/>
                </a:lnTo>
                <a:lnTo>
                  <a:pt x="70" y="187"/>
                </a:lnTo>
                <a:lnTo>
                  <a:pt x="77" y="185"/>
                </a:lnTo>
                <a:lnTo>
                  <a:pt x="83" y="182"/>
                </a:lnTo>
                <a:lnTo>
                  <a:pt x="90" y="180"/>
                </a:lnTo>
                <a:lnTo>
                  <a:pt x="97" y="176"/>
                </a:lnTo>
                <a:lnTo>
                  <a:pt x="102" y="173"/>
                </a:lnTo>
                <a:lnTo>
                  <a:pt x="109" y="168"/>
                </a:lnTo>
                <a:lnTo>
                  <a:pt x="115" y="165"/>
                </a:lnTo>
                <a:lnTo>
                  <a:pt x="120" y="160"/>
                </a:lnTo>
                <a:lnTo>
                  <a:pt x="126" y="156"/>
                </a:lnTo>
                <a:lnTo>
                  <a:pt x="132" y="152"/>
                </a:lnTo>
                <a:lnTo>
                  <a:pt x="137" y="147"/>
                </a:lnTo>
                <a:lnTo>
                  <a:pt x="142" y="141"/>
                </a:lnTo>
                <a:lnTo>
                  <a:pt x="147" y="137"/>
                </a:lnTo>
                <a:lnTo>
                  <a:pt x="152" y="131"/>
                </a:lnTo>
                <a:lnTo>
                  <a:pt x="156" y="126"/>
                </a:lnTo>
                <a:lnTo>
                  <a:pt x="161" y="120"/>
                </a:lnTo>
                <a:lnTo>
                  <a:pt x="165" y="114"/>
                </a:lnTo>
                <a:lnTo>
                  <a:pt x="169" y="108"/>
                </a:lnTo>
                <a:lnTo>
                  <a:pt x="173" y="102"/>
                </a:lnTo>
                <a:lnTo>
                  <a:pt x="177" y="95"/>
                </a:lnTo>
                <a:lnTo>
                  <a:pt x="180" y="90"/>
                </a:lnTo>
                <a:lnTo>
                  <a:pt x="183" y="83"/>
                </a:lnTo>
                <a:lnTo>
                  <a:pt x="186" y="76"/>
                </a:lnTo>
                <a:lnTo>
                  <a:pt x="188" y="69"/>
                </a:lnTo>
                <a:lnTo>
                  <a:pt x="191" y="63"/>
                </a:lnTo>
                <a:lnTo>
                  <a:pt x="192" y="56"/>
                </a:lnTo>
                <a:lnTo>
                  <a:pt x="195" y="49"/>
                </a:lnTo>
                <a:lnTo>
                  <a:pt x="197" y="42"/>
                </a:lnTo>
                <a:lnTo>
                  <a:pt x="198" y="36"/>
                </a:lnTo>
                <a:lnTo>
                  <a:pt x="199" y="28"/>
                </a:lnTo>
                <a:lnTo>
                  <a:pt x="200" y="21"/>
                </a:lnTo>
                <a:lnTo>
                  <a:pt x="200" y="14"/>
                </a:lnTo>
                <a:lnTo>
                  <a:pt x="201" y="6"/>
                </a:lnTo>
                <a:lnTo>
                  <a:pt x="201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46" name="Freeform 38"/>
          <p:cNvSpPr>
            <a:spLocks/>
          </p:cNvSpPr>
          <p:nvPr/>
        </p:nvSpPr>
        <p:spPr bwMode="auto">
          <a:xfrm>
            <a:off x="5364163" y="2503488"/>
            <a:ext cx="82550" cy="80962"/>
          </a:xfrm>
          <a:custGeom>
            <a:avLst/>
            <a:gdLst>
              <a:gd name="T0" fmla="*/ 201 w 201"/>
              <a:gd name="T1" fmla="*/ 201 h 201"/>
              <a:gd name="T2" fmla="*/ 201 w 201"/>
              <a:gd name="T3" fmla="*/ 194 h 201"/>
              <a:gd name="T4" fmla="*/ 200 w 201"/>
              <a:gd name="T5" fmla="*/ 187 h 201"/>
              <a:gd name="T6" fmla="*/ 200 w 201"/>
              <a:gd name="T7" fmla="*/ 180 h 201"/>
              <a:gd name="T8" fmla="*/ 199 w 201"/>
              <a:gd name="T9" fmla="*/ 173 h 201"/>
              <a:gd name="T10" fmla="*/ 198 w 201"/>
              <a:gd name="T11" fmla="*/ 165 h 201"/>
              <a:gd name="T12" fmla="*/ 197 w 201"/>
              <a:gd name="T13" fmla="*/ 159 h 201"/>
              <a:gd name="T14" fmla="*/ 195 w 201"/>
              <a:gd name="T15" fmla="*/ 152 h 201"/>
              <a:gd name="T16" fmla="*/ 192 w 201"/>
              <a:gd name="T17" fmla="*/ 145 h 201"/>
              <a:gd name="T18" fmla="*/ 191 w 201"/>
              <a:gd name="T19" fmla="*/ 138 h 201"/>
              <a:gd name="T20" fmla="*/ 188 w 201"/>
              <a:gd name="T21" fmla="*/ 132 h 201"/>
              <a:gd name="T22" fmla="*/ 186 w 201"/>
              <a:gd name="T23" fmla="*/ 125 h 201"/>
              <a:gd name="T24" fmla="*/ 183 w 201"/>
              <a:gd name="T25" fmla="*/ 118 h 201"/>
              <a:gd name="T26" fmla="*/ 180 w 201"/>
              <a:gd name="T27" fmla="*/ 111 h 201"/>
              <a:gd name="T28" fmla="*/ 177 w 201"/>
              <a:gd name="T29" fmla="*/ 106 h 201"/>
              <a:gd name="T30" fmla="*/ 173 w 201"/>
              <a:gd name="T31" fmla="*/ 99 h 201"/>
              <a:gd name="T32" fmla="*/ 169 w 201"/>
              <a:gd name="T33" fmla="*/ 93 h 201"/>
              <a:gd name="T34" fmla="*/ 165 w 201"/>
              <a:gd name="T35" fmla="*/ 87 h 201"/>
              <a:gd name="T36" fmla="*/ 161 w 201"/>
              <a:gd name="T37" fmla="*/ 81 h 201"/>
              <a:gd name="T38" fmla="*/ 156 w 201"/>
              <a:gd name="T39" fmla="*/ 75 h 201"/>
              <a:gd name="T40" fmla="*/ 152 w 201"/>
              <a:gd name="T41" fmla="*/ 70 h 201"/>
              <a:gd name="T42" fmla="*/ 147 w 201"/>
              <a:gd name="T43" fmla="*/ 64 h 201"/>
              <a:gd name="T44" fmla="*/ 142 w 201"/>
              <a:gd name="T45" fmla="*/ 60 h 201"/>
              <a:gd name="T46" fmla="*/ 137 w 201"/>
              <a:gd name="T47" fmla="*/ 54 h 201"/>
              <a:gd name="T48" fmla="*/ 132 w 201"/>
              <a:gd name="T49" fmla="*/ 49 h 201"/>
              <a:gd name="T50" fmla="*/ 126 w 201"/>
              <a:gd name="T51" fmla="*/ 45 h 201"/>
              <a:gd name="T52" fmla="*/ 120 w 201"/>
              <a:gd name="T53" fmla="*/ 40 h 201"/>
              <a:gd name="T54" fmla="*/ 115 w 201"/>
              <a:gd name="T55" fmla="*/ 36 h 201"/>
              <a:gd name="T56" fmla="*/ 109 w 201"/>
              <a:gd name="T57" fmla="*/ 33 h 201"/>
              <a:gd name="T58" fmla="*/ 102 w 201"/>
              <a:gd name="T59" fmla="*/ 28 h 201"/>
              <a:gd name="T60" fmla="*/ 97 w 201"/>
              <a:gd name="T61" fmla="*/ 25 h 201"/>
              <a:gd name="T62" fmla="*/ 90 w 201"/>
              <a:gd name="T63" fmla="*/ 21 h 201"/>
              <a:gd name="T64" fmla="*/ 83 w 201"/>
              <a:gd name="T65" fmla="*/ 19 h 201"/>
              <a:gd name="T66" fmla="*/ 77 w 201"/>
              <a:gd name="T67" fmla="*/ 16 h 201"/>
              <a:gd name="T68" fmla="*/ 70 w 201"/>
              <a:gd name="T69" fmla="*/ 13 h 201"/>
              <a:gd name="T70" fmla="*/ 63 w 201"/>
              <a:gd name="T71" fmla="*/ 11 h 201"/>
              <a:gd name="T72" fmla="*/ 56 w 201"/>
              <a:gd name="T73" fmla="*/ 9 h 201"/>
              <a:gd name="T74" fmla="*/ 50 w 201"/>
              <a:gd name="T75" fmla="*/ 7 h 201"/>
              <a:gd name="T76" fmla="*/ 43 w 201"/>
              <a:gd name="T77" fmla="*/ 6 h 201"/>
              <a:gd name="T78" fmla="*/ 36 w 201"/>
              <a:gd name="T79" fmla="*/ 3 h 201"/>
              <a:gd name="T80" fmla="*/ 28 w 201"/>
              <a:gd name="T81" fmla="*/ 2 h 201"/>
              <a:gd name="T82" fmla="*/ 21 w 201"/>
              <a:gd name="T83" fmla="*/ 1 h 201"/>
              <a:gd name="T84" fmla="*/ 15 w 201"/>
              <a:gd name="T85" fmla="*/ 1 h 201"/>
              <a:gd name="T86" fmla="*/ 7 w 201"/>
              <a:gd name="T87" fmla="*/ 1 h 201"/>
              <a:gd name="T88" fmla="*/ 0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201"/>
                </a:moveTo>
                <a:lnTo>
                  <a:pt x="201" y="194"/>
                </a:lnTo>
                <a:lnTo>
                  <a:pt x="200" y="187"/>
                </a:lnTo>
                <a:lnTo>
                  <a:pt x="200" y="180"/>
                </a:lnTo>
                <a:lnTo>
                  <a:pt x="199" y="173"/>
                </a:lnTo>
                <a:lnTo>
                  <a:pt x="198" y="165"/>
                </a:lnTo>
                <a:lnTo>
                  <a:pt x="197" y="159"/>
                </a:lnTo>
                <a:lnTo>
                  <a:pt x="195" y="152"/>
                </a:lnTo>
                <a:lnTo>
                  <a:pt x="192" y="145"/>
                </a:lnTo>
                <a:lnTo>
                  <a:pt x="191" y="138"/>
                </a:lnTo>
                <a:lnTo>
                  <a:pt x="188" y="132"/>
                </a:lnTo>
                <a:lnTo>
                  <a:pt x="186" y="125"/>
                </a:lnTo>
                <a:lnTo>
                  <a:pt x="183" y="118"/>
                </a:lnTo>
                <a:lnTo>
                  <a:pt x="180" y="111"/>
                </a:lnTo>
                <a:lnTo>
                  <a:pt x="177" y="106"/>
                </a:lnTo>
                <a:lnTo>
                  <a:pt x="173" y="99"/>
                </a:lnTo>
                <a:lnTo>
                  <a:pt x="169" y="93"/>
                </a:lnTo>
                <a:lnTo>
                  <a:pt x="165" y="87"/>
                </a:lnTo>
                <a:lnTo>
                  <a:pt x="161" y="81"/>
                </a:lnTo>
                <a:lnTo>
                  <a:pt x="156" y="75"/>
                </a:lnTo>
                <a:lnTo>
                  <a:pt x="152" y="70"/>
                </a:lnTo>
                <a:lnTo>
                  <a:pt x="147" y="64"/>
                </a:lnTo>
                <a:lnTo>
                  <a:pt x="142" y="60"/>
                </a:lnTo>
                <a:lnTo>
                  <a:pt x="137" y="54"/>
                </a:lnTo>
                <a:lnTo>
                  <a:pt x="132" y="49"/>
                </a:lnTo>
                <a:lnTo>
                  <a:pt x="126" y="45"/>
                </a:lnTo>
                <a:lnTo>
                  <a:pt x="120" y="40"/>
                </a:lnTo>
                <a:lnTo>
                  <a:pt x="115" y="36"/>
                </a:lnTo>
                <a:lnTo>
                  <a:pt x="109" y="33"/>
                </a:lnTo>
                <a:lnTo>
                  <a:pt x="102" y="28"/>
                </a:lnTo>
                <a:lnTo>
                  <a:pt x="97" y="25"/>
                </a:lnTo>
                <a:lnTo>
                  <a:pt x="90" y="21"/>
                </a:lnTo>
                <a:lnTo>
                  <a:pt x="83" y="19"/>
                </a:lnTo>
                <a:lnTo>
                  <a:pt x="77" y="16"/>
                </a:lnTo>
                <a:lnTo>
                  <a:pt x="70" y="13"/>
                </a:lnTo>
                <a:lnTo>
                  <a:pt x="63" y="11"/>
                </a:lnTo>
                <a:lnTo>
                  <a:pt x="56" y="9"/>
                </a:lnTo>
                <a:lnTo>
                  <a:pt x="50" y="7"/>
                </a:lnTo>
                <a:lnTo>
                  <a:pt x="43" y="6"/>
                </a:lnTo>
                <a:lnTo>
                  <a:pt x="36" y="3"/>
                </a:lnTo>
                <a:lnTo>
                  <a:pt x="28" y="2"/>
                </a:lnTo>
                <a:lnTo>
                  <a:pt x="21" y="1"/>
                </a:lnTo>
                <a:lnTo>
                  <a:pt x="15" y="1"/>
                </a:lnTo>
                <a:lnTo>
                  <a:pt x="7" y="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47" name="Freeform 39"/>
          <p:cNvSpPr>
            <a:spLocks/>
          </p:cNvSpPr>
          <p:nvPr/>
        </p:nvSpPr>
        <p:spPr bwMode="auto">
          <a:xfrm>
            <a:off x="4594225" y="2503488"/>
            <a:ext cx="79375" cy="80962"/>
          </a:xfrm>
          <a:custGeom>
            <a:avLst/>
            <a:gdLst>
              <a:gd name="T0" fmla="*/ 200 w 200"/>
              <a:gd name="T1" fmla="*/ 0 h 201"/>
              <a:gd name="T2" fmla="*/ 193 w 200"/>
              <a:gd name="T3" fmla="*/ 1 h 201"/>
              <a:gd name="T4" fmla="*/ 187 w 200"/>
              <a:gd name="T5" fmla="*/ 1 h 201"/>
              <a:gd name="T6" fmla="*/ 179 w 200"/>
              <a:gd name="T7" fmla="*/ 1 h 201"/>
              <a:gd name="T8" fmla="*/ 172 w 200"/>
              <a:gd name="T9" fmla="*/ 2 h 201"/>
              <a:gd name="T10" fmla="*/ 165 w 200"/>
              <a:gd name="T11" fmla="*/ 3 h 201"/>
              <a:gd name="T12" fmla="*/ 157 w 200"/>
              <a:gd name="T13" fmla="*/ 6 h 201"/>
              <a:gd name="T14" fmla="*/ 151 w 200"/>
              <a:gd name="T15" fmla="*/ 7 h 201"/>
              <a:gd name="T16" fmla="*/ 144 w 200"/>
              <a:gd name="T17" fmla="*/ 9 h 201"/>
              <a:gd name="T18" fmla="*/ 137 w 200"/>
              <a:gd name="T19" fmla="*/ 11 h 201"/>
              <a:gd name="T20" fmla="*/ 130 w 200"/>
              <a:gd name="T21" fmla="*/ 13 h 201"/>
              <a:gd name="T22" fmla="*/ 124 w 200"/>
              <a:gd name="T23" fmla="*/ 16 h 201"/>
              <a:gd name="T24" fmla="*/ 117 w 200"/>
              <a:gd name="T25" fmla="*/ 19 h 201"/>
              <a:gd name="T26" fmla="*/ 110 w 200"/>
              <a:gd name="T27" fmla="*/ 21 h 201"/>
              <a:gd name="T28" fmla="*/ 105 w 200"/>
              <a:gd name="T29" fmla="*/ 25 h 201"/>
              <a:gd name="T30" fmla="*/ 98 w 200"/>
              <a:gd name="T31" fmla="*/ 28 h 201"/>
              <a:gd name="T32" fmla="*/ 92 w 200"/>
              <a:gd name="T33" fmla="*/ 33 h 201"/>
              <a:gd name="T34" fmla="*/ 85 w 200"/>
              <a:gd name="T35" fmla="*/ 36 h 201"/>
              <a:gd name="T36" fmla="*/ 80 w 200"/>
              <a:gd name="T37" fmla="*/ 40 h 201"/>
              <a:gd name="T38" fmla="*/ 74 w 200"/>
              <a:gd name="T39" fmla="*/ 45 h 201"/>
              <a:gd name="T40" fmla="*/ 69 w 200"/>
              <a:gd name="T41" fmla="*/ 49 h 201"/>
              <a:gd name="T42" fmla="*/ 64 w 200"/>
              <a:gd name="T43" fmla="*/ 54 h 201"/>
              <a:gd name="T44" fmla="*/ 58 w 200"/>
              <a:gd name="T45" fmla="*/ 60 h 201"/>
              <a:gd name="T46" fmla="*/ 53 w 200"/>
              <a:gd name="T47" fmla="*/ 64 h 201"/>
              <a:gd name="T48" fmla="*/ 48 w 200"/>
              <a:gd name="T49" fmla="*/ 70 h 201"/>
              <a:gd name="T50" fmla="*/ 44 w 200"/>
              <a:gd name="T51" fmla="*/ 75 h 201"/>
              <a:gd name="T52" fmla="*/ 39 w 200"/>
              <a:gd name="T53" fmla="*/ 81 h 201"/>
              <a:gd name="T54" fmla="*/ 35 w 200"/>
              <a:gd name="T55" fmla="*/ 87 h 201"/>
              <a:gd name="T56" fmla="*/ 31 w 200"/>
              <a:gd name="T57" fmla="*/ 93 h 201"/>
              <a:gd name="T58" fmla="*/ 28 w 200"/>
              <a:gd name="T59" fmla="*/ 99 h 201"/>
              <a:gd name="T60" fmla="*/ 24 w 200"/>
              <a:gd name="T61" fmla="*/ 106 h 201"/>
              <a:gd name="T62" fmla="*/ 20 w 200"/>
              <a:gd name="T63" fmla="*/ 111 h 201"/>
              <a:gd name="T64" fmla="*/ 18 w 200"/>
              <a:gd name="T65" fmla="*/ 118 h 201"/>
              <a:gd name="T66" fmla="*/ 15 w 200"/>
              <a:gd name="T67" fmla="*/ 125 h 201"/>
              <a:gd name="T68" fmla="*/ 12 w 200"/>
              <a:gd name="T69" fmla="*/ 132 h 201"/>
              <a:gd name="T70" fmla="*/ 10 w 200"/>
              <a:gd name="T71" fmla="*/ 138 h 201"/>
              <a:gd name="T72" fmla="*/ 8 w 200"/>
              <a:gd name="T73" fmla="*/ 145 h 201"/>
              <a:gd name="T74" fmla="*/ 6 w 200"/>
              <a:gd name="T75" fmla="*/ 152 h 201"/>
              <a:gd name="T76" fmla="*/ 4 w 200"/>
              <a:gd name="T77" fmla="*/ 159 h 201"/>
              <a:gd name="T78" fmla="*/ 2 w 200"/>
              <a:gd name="T79" fmla="*/ 165 h 201"/>
              <a:gd name="T80" fmla="*/ 1 w 200"/>
              <a:gd name="T81" fmla="*/ 173 h 201"/>
              <a:gd name="T82" fmla="*/ 1 w 200"/>
              <a:gd name="T83" fmla="*/ 180 h 201"/>
              <a:gd name="T84" fmla="*/ 0 w 200"/>
              <a:gd name="T85" fmla="*/ 187 h 201"/>
              <a:gd name="T86" fmla="*/ 0 w 200"/>
              <a:gd name="T87" fmla="*/ 194 h 201"/>
              <a:gd name="T88" fmla="*/ 0 w 200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0" h="201">
                <a:moveTo>
                  <a:pt x="200" y="0"/>
                </a:moveTo>
                <a:lnTo>
                  <a:pt x="193" y="1"/>
                </a:lnTo>
                <a:lnTo>
                  <a:pt x="187" y="1"/>
                </a:lnTo>
                <a:lnTo>
                  <a:pt x="179" y="1"/>
                </a:lnTo>
                <a:lnTo>
                  <a:pt x="172" y="2"/>
                </a:lnTo>
                <a:lnTo>
                  <a:pt x="165" y="3"/>
                </a:lnTo>
                <a:lnTo>
                  <a:pt x="157" y="6"/>
                </a:lnTo>
                <a:lnTo>
                  <a:pt x="151" y="7"/>
                </a:lnTo>
                <a:lnTo>
                  <a:pt x="144" y="9"/>
                </a:lnTo>
                <a:lnTo>
                  <a:pt x="137" y="11"/>
                </a:lnTo>
                <a:lnTo>
                  <a:pt x="130" y="13"/>
                </a:lnTo>
                <a:lnTo>
                  <a:pt x="124" y="16"/>
                </a:lnTo>
                <a:lnTo>
                  <a:pt x="117" y="19"/>
                </a:lnTo>
                <a:lnTo>
                  <a:pt x="110" y="21"/>
                </a:lnTo>
                <a:lnTo>
                  <a:pt x="105" y="25"/>
                </a:lnTo>
                <a:lnTo>
                  <a:pt x="98" y="28"/>
                </a:lnTo>
                <a:lnTo>
                  <a:pt x="92" y="33"/>
                </a:lnTo>
                <a:lnTo>
                  <a:pt x="85" y="36"/>
                </a:lnTo>
                <a:lnTo>
                  <a:pt x="80" y="40"/>
                </a:lnTo>
                <a:lnTo>
                  <a:pt x="74" y="45"/>
                </a:lnTo>
                <a:lnTo>
                  <a:pt x="69" y="49"/>
                </a:lnTo>
                <a:lnTo>
                  <a:pt x="64" y="54"/>
                </a:lnTo>
                <a:lnTo>
                  <a:pt x="58" y="60"/>
                </a:lnTo>
                <a:lnTo>
                  <a:pt x="53" y="64"/>
                </a:lnTo>
                <a:lnTo>
                  <a:pt x="48" y="70"/>
                </a:lnTo>
                <a:lnTo>
                  <a:pt x="44" y="75"/>
                </a:lnTo>
                <a:lnTo>
                  <a:pt x="39" y="81"/>
                </a:lnTo>
                <a:lnTo>
                  <a:pt x="35" y="87"/>
                </a:lnTo>
                <a:lnTo>
                  <a:pt x="31" y="93"/>
                </a:lnTo>
                <a:lnTo>
                  <a:pt x="28" y="99"/>
                </a:lnTo>
                <a:lnTo>
                  <a:pt x="24" y="106"/>
                </a:lnTo>
                <a:lnTo>
                  <a:pt x="20" y="111"/>
                </a:lnTo>
                <a:lnTo>
                  <a:pt x="18" y="118"/>
                </a:lnTo>
                <a:lnTo>
                  <a:pt x="15" y="125"/>
                </a:lnTo>
                <a:lnTo>
                  <a:pt x="12" y="132"/>
                </a:lnTo>
                <a:lnTo>
                  <a:pt x="10" y="138"/>
                </a:lnTo>
                <a:lnTo>
                  <a:pt x="8" y="145"/>
                </a:lnTo>
                <a:lnTo>
                  <a:pt x="6" y="152"/>
                </a:lnTo>
                <a:lnTo>
                  <a:pt x="4" y="159"/>
                </a:lnTo>
                <a:lnTo>
                  <a:pt x="2" y="165"/>
                </a:lnTo>
                <a:lnTo>
                  <a:pt x="1" y="173"/>
                </a:lnTo>
                <a:lnTo>
                  <a:pt x="1" y="180"/>
                </a:lnTo>
                <a:lnTo>
                  <a:pt x="0" y="187"/>
                </a:lnTo>
                <a:lnTo>
                  <a:pt x="0" y="194"/>
                </a:lnTo>
                <a:lnTo>
                  <a:pt x="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48" name="Line 40"/>
          <p:cNvSpPr>
            <a:spLocks noChangeShapeType="1"/>
          </p:cNvSpPr>
          <p:nvPr/>
        </p:nvSpPr>
        <p:spPr bwMode="auto">
          <a:xfrm>
            <a:off x="3687763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49" name="Line 41"/>
          <p:cNvSpPr>
            <a:spLocks noChangeShapeType="1"/>
          </p:cNvSpPr>
          <p:nvPr/>
        </p:nvSpPr>
        <p:spPr bwMode="auto">
          <a:xfrm>
            <a:off x="3767138" y="3714750"/>
            <a:ext cx="690562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50" name="Line 42"/>
          <p:cNvSpPr>
            <a:spLocks noChangeShapeType="1"/>
          </p:cNvSpPr>
          <p:nvPr/>
        </p:nvSpPr>
        <p:spPr bwMode="auto">
          <a:xfrm flipV="1">
            <a:off x="4537075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51" name="Line 43"/>
          <p:cNvSpPr>
            <a:spLocks noChangeShapeType="1"/>
          </p:cNvSpPr>
          <p:nvPr/>
        </p:nvSpPr>
        <p:spPr bwMode="auto">
          <a:xfrm flipH="1">
            <a:off x="3767138" y="2503488"/>
            <a:ext cx="690562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52" name="Freeform 44"/>
          <p:cNvSpPr>
            <a:spLocks/>
          </p:cNvSpPr>
          <p:nvPr/>
        </p:nvSpPr>
        <p:spPr bwMode="auto">
          <a:xfrm>
            <a:off x="3687763" y="3633788"/>
            <a:ext cx="79375" cy="80962"/>
          </a:xfrm>
          <a:custGeom>
            <a:avLst/>
            <a:gdLst>
              <a:gd name="T0" fmla="*/ 0 w 202"/>
              <a:gd name="T1" fmla="*/ 0 h 201"/>
              <a:gd name="T2" fmla="*/ 0 w 202"/>
              <a:gd name="T3" fmla="*/ 6 h 201"/>
              <a:gd name="T4" fmla="*/ 0 w 202"/>
              <a:gd name="T5" fmla="*/ 14 h 201"/>
              <a:gd name="T6" fmla="*/ 2 w 202"/>
              <a:gd name="T7" fmla="*/ 21 h 201"/>
              <a:gd name="T8" fmla="*/ 3 w 202"/>
              <a:gd name="T9" fmla="*/ 28 h 201"/>
              <a:gd name="T10" fmla="*/ 4 w 202"/>
              <a:gd name="T11" fmla="*/ 36 h 201"/>
              <a:gd name="T12" fmla="*/ 5 w 202"/>
              <a:gd name="T13" fmla="*/ 42 h 201"/>
              <a:gd name="T14" fmla="*/ 6 w 202"/>
              <a:gd name="T15" fmla="*/ 49 h 201"/>
              <a:gd name="T16" fmla="*/ 8 w 202"/>
              <a:gd name="T17" fmla="*/ 56 h 201"/>
              <a:gd name="T18" fmla="*/ 11 w 202"/>
              <a:gd name="T19" fmla="*/ 63 h 201"/>
              <a:gd name="T20" fmla="*/ 13 w 202"/>
              <a:gd name="T21" fmla="*/ 69 h 201"/>
              <a:gd name="T22" fmla="*/ 15 w 202"/>
              <a:gd name="T23" fmla="*/ 76 h 201"/>
              <a:gd name="T24" fmla="*/ 18 w 202"/>
              <a:gd name="T25" fmla="*/ 83 h 201"/>
              <a:gd name="T26" fmla="*/ 22 w 202"/>
              <a:gd name="T27" fmla="*/ 90 h 201"/>
              <a:gd name="T28" fmla="*/ 25 w 202"/>
              <a:gd name="T29" fmla="*/ 95 h 201"/>
              <a:gd name="T30" fmla="*/ 29 w 202"/>
              <a:gd name="T31" fmla="*/ 102 h 201"/>
              <a:gd name="T32" fmla="*/ 32 w 202"/>
              <a:gd name="T33" fmla="*/ 108 h 201"/>
              <a:gd name="T34" fmla="*/ 36 w 202"/>
              <a:gd name="T35" fmla="*/ 114 h 201"/>
              <a:gd name="T36" fmla="*/ 40 w 202"/>
              <a:gd name="T37" fmla="*/ 120 h 201"/>
              <a:gd name="T38" fmla="*/ 44 w 202"/>
              <a:gd name="T39" fmla="*/ 126 h 201"/>
              <a:gd name="T40" fmla="*/ 49 w 202"/>
              <a:gd name="T41" fmla="*/ 131 h 201"/>
              <a:gd name="T42" fmla="*/ 54 w 202"/>
              <a:gd name="T43" fmla="*/ 137 h 201"/>
              <a:gd name="T44" fmla="*/ 59 w 202"/>
              <a:gd name="T45" fmla="*/ 141 h 201"/>
              <a:gd name="T46" fmla="*/ 65 w 202"/>
              <a:gd name="T47" fmla="*/ 147 h 201"/>
              <a:gd name="T48" fmla="*/ 69 w 202"/>
              <a:gd name="T49" fmla="*/ 152 h 201"/>
              <a:gd name="T50" fmla="*/ 75 w 202"/>
              <a:gd name="T51" fmla="*/ 156 h 201"/>
              <a:gd name="T52" fmla="*/ 80 w 202"/>
              <a:gd name="T53" fmla="*/ 160 h 201"/>
              <a:gd name="T54" fmla="*/ 87 w 202"/>
              <a:gd name="T55" fmla="*/ 165 h 201"/>
              <a:gd name="T56" fmla="*/ 93 w 202"/>
              <a:gd name="T57" fmla="*/ 168 h 201"/>
              <a:gd name="T58" fmla="*/ 98 w 202"/>
              <a:gd name="T59" fmla="*/ 173 h 201"/>
              <a:gd name="T60" fmla="*/ 105 w 202"/>
              <a:gd name="T61" fmla="*/ 176 h 201"/>
              <a:gd name="T62" fmla="*/ 112 w 202"/>
              <a:gd name="T63" fmla="*/ 180 h 201"/>
              <a:gd name="T64" fmla="*/ 117 w 202"/>
              <a:gd name="T65" fmla="*/ 182 h 201"/>
              <a:gd name="T66" fmla="*/ 124 w 202"/>
              <a:gd name="T67" fmla="*/ 185 h 201"/>
              <a:gd name="T68" fmla="*/ 131 w 202"/>
              <a:gd name="T69" fmla="*/ 187 h 201"/>
              <a:gd name="T70" fmla="*/ 138 w 202"/>
              <a:gd name="T71" fmla="*/ 190 h 201"/>
              <a:gd name="T72" fmla="*/ 144 w 202"/>
              <a:gd name="T73" fmla="*/ 192 h 201"/>
              <a:gd name="T74" fmla="*/ 151 w 202"/>
              <a:gd name="T75" fmla="*/ 194 h 201"/>
              <a:gd name="T76" fmla="*/ 159 w 202"/>
              <a:gd name="T77" fmla="*/ 195 h 201"/>
              <a:gd name="T78" fmla="*/ 166 w 202"/>
              <a:gd name="T79" fmla="*/ 198 h 201"/>
              <a:gd name="T80" fmla="*/ 173 w 202"/>
              <a:gd name="T81" fmla="*/ 199 h 201"/>
              <a:gd name="T82" fmla="*/ 179 w 202"/>
              <a:gd name="T83" fmla="*/ 200 h 201"/>
              <a:gd name="T84" fmla="*/ 187 w 202"/>
              <a:gd name="T85" fmla="*/ 200 h 201"/>
              <a:gd name="T86" fmla="*/ 194 w 202"/>
              <a:gd name="T87" fmla="*/ 200 h 201"/>
              <a:gd name="T88" fmla="*/ 202 w 202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0" y="0"/>
                </a:moveTo>
                <a:lnTo>
                  <a:pt x="0" y="6"/>
                </a:lnTo>
                <a:lnTo>
                  <a:pt x="0" y="14"/>
                </a:lnTo>
                <a:lnTo>
                  <a:pt x="2" y="21"/>
                </a:lnTo>
                <a:lnTo>
                  <a:pt x="3" y="28"/>
                </a:lnTo>
                <a:lnTo>
                  <a:pt x="4" y="36"/>
                </a:lnTo>
                <a:lnTo>
                  <a:pt x="5" y="42"/>
                </a:lnTo>
                <a:lnTo>
                  <a:pt x="6" y="49"/>
                </a:lnTo>
                <a:lnTo>
                  <a:pt x="8" y="56"/>
                </a:lnTo>
                <a:lnTo>
                  <a:pt x="11" y="63"/>
                </a:lnTo>
                <a:lnTo>
                  <a:pt x="13" y="69"/>
                </a:lnTo>
                <a:lnTo>
                  <a:pt x="15" y="76"/>
                </a:lnTo>
                <a:lnTo>
                  <a:pt x="18" y="83"/>
                </a:lnTo>
                <a:lnTo>
                  <a:pt x="22" y="90"/>
                </a:lnTo>
                <a:lnTo>
                  <a:pt x="25" y="95"/>
                </a:lnTo>
                <a:lnTo>
                  <a:pt x="29" y="102"/>
                </a:lnTo>
                <a:lnTo>
                  <a:pt x="32" y="108"/>
                </a:lnTo>
                <a:lnTo>
                  <a:pt x="36" y="114"/>
                </a:lnTo>
                <a:lnTo>
                  <a:pt x="40" y="120"/>
                </a:lnTo>
                <a:lnTo>
                  <a:pt x="44" y="126"/>
                </a:lnTo>
                <a:lnTo>
                  <a:pt x="49" y="131"/>
                </a:lnTo>
                <a:lnTo>
                  <a:pt x="54" y="137"/>
                </a:lnTo>
                <a:lnTo>
                  <a:pt x="59" y="141"/>
                </a:lnTo>
                <a:lnTo>
                  <a:pt x="65" y="147"/>
                </a:lnTo>
                <a:lnTo>
                  <a:pt x="69" y="152"/>
                </a:lnTo>
                <a:lnTo>
                  <a:pt x="75" y="156"/>
                </a:lnTo>
                <a:lnTo>
                  <a:pt x="80" y="160"/>
                </a:lnTo>
                <a:lnTo>
                  <a:pt x="87" y="165"/>
                </a:lnTo>
                <a:lnTo>
                  <a:pt x="93" y="168"/>
                </a:lnTo>
                <a:lnTo>
                  <a:pt x="98" y="173"/>
                </a:lnTo>
                <a:lnTo>
                  <a:pt x="105" y="176"/>
                </a:lnTo>
                <a:lnTo>
                  <a:pt x="112" y="180"/>
                </a:lnTo>
                <a:lnTo>
                  <a:pt x="117" y="182"/>
                </a:lnTo>
                <a:lnTo>
                  <a:pt x="124" y="185"/>
                </a:lnTo>
                <a:lnTo>
                  <a:pt x="131" y="187"/>
                </a:lnTo>
                <a:lnTo>
                  <a:pt x="138" y="190"/>
                </a:lnTo>
                <a:lnTo>
                  <a:pt x="144" y="192"/>
                </a:lnTo>
                <a:lnTo>
                  <a:pt x="151" y="194"/>
                </a:lnTo>
                <a:lnTo>
                  <a:pt x="159" y="195"/>
                </a:lnTo>
                <a:lnTo>
                  <a:pt x="166" y="198"/>
                </a:lnTo>
                <a:lnTo>
                  <a:pt x="173" y="199"/>
                </a:lnTo>
                <a:lnTo>
                  <a:pt x="179" y="200"/>
                </a:lnTo>
                <a:lnTo>
                  <a:pt x="187" y="200"/>
                </a:lnTo>
                <a:lnTo>
                  <a:pt x="194" y="200"/>
                </a:lnTo>
                <a:lnTo>
                  <a:pt x="202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53" name="Freeform 45"/>
          <p:cNvSpPr>
            <a:spLocks/>
          </p:cNvSpPr>
          <p:nvPr/>
        </p:nvSpPr>
        <p:spPr bwMode="auto">
          <a:xfrm>
            <a:off x="4457700" y="3633788"/>
            <a:ext cx="79375" cy="80962"/>
          </a:xfrm>
          <a:custGeom>
            <a:avLst/>
            <a:gdLst>
              <a:gd name="T0" fmla="*/ 0 w 201"/>
              <a:gd name="T1" fmla="*/ 201 h 201"/>
              <a:gd name="T2" fmla="*/ 7 w 201"/>
              <a:gd name="T3" fmla="*/ 200 h 201"/>
              <a:gd name="T4" fmla="*/ 14 w 201"/>
              <a:gd name="T5" fmla="*/ 200 h 201"/>
              <a:gd name="T6" fmla="*/ 21 w 201"/>
              <a:gd name="T7" fmla="*/ 200 h 201"/>
              <a:gd name="T8" fmla="*/ 29 w 201"/>
              <a:gd name="T9" fmla="*/ 199 h 201"/>
              <a:gd name="T10" fmla="*/ 36 w 201"/>
              <a:gd name="T11" fmla="*/ 198 h 201"/>
              <a:gd name="T12" fmla="*/ 42 w 201"/>
              <a:gd name="T13" fmla="*/ 195 h 201"/>
              <a:gd name="T14" fmla="*/ 49 w 201"/>
              <a:gd name="T15" fmla="*/ 194 h 201"/>
              <a:gd name="T16" fmla="*/ 57 w 201"/>
              <a:gd name="T17" fmla="*/ 192 h 201"/>
              <a:gd name="T18" fmla="*/ 64 w 201"/>
              <a:gd name="T19" fmla="*/ 190 h 201"/>
              <a:gd name="T20" fmla="*/ 70 w 201"/>
              <a:gd name="T21" fmla="*/ 187 h 201"/>
              <a:gd name="T22" fmla="*/ 77 w 201"/>
              <a:gd name="T23" fmla="*/ 185 h 201"/>
              <a:gd name="T24" fmla="*/ 83 w 201"/>
              <a:gd name="T25" fmla="*/ 182 h 201"/>
              <a:gd name="T26" fmla="*/ 90 w 201"/>
              <a:gd name="T27" fmla="*/ 180 h 201"/>
              <a:gd name="T28" fmla="*/ 96 w 201"/>
              <a:gd name="T29" fmla="*/ 176 h 201"/>
              <a:gd name="T30" fmla="*/ 102 w 201"/>
              <a:gd name="T31" fmla="*/ 173 h 201"/>
              <a:gd name="T32" fmla="*/ 109 w 201"/>
              <a:gd name="T33" fmla="*/ 168 h 201"/>
              <a:gd name="T34" fmla="*/ 114 w 201"/>
              <a:gd name="T35" fmla="*/ 165 h 201"/>
              <a:gd name="T36" fmla="*/ 120 w 201"/>
              <a:gd name="T37" fmla="*/ 160 h 201"/>
              <a:gd name="T38" fmla="*/ 126 w 201"/>
              <a:gd name="T39" fmla="*/ 156 h 201"/>
              <a:gd name="T40" fmla="*/ 131 w 201"/>
              <a:gd name="T41" fmla="*/ 152 h 201"/>
              <a:gd name="T42" fmla="*/ 137 w 201"/>
              <a:gd name="T43" fmla="*/ 147 h 201"/>
              <a:gd name="T44" fmla="*/ 142 w 201"/>
              <a:gd name="T45" fmla="*/ 141 h 201"/>
              <a:gd name="T46" fmla="*/ 147 w 201"/>
              <a:gd name="T47" fmla="*/ 137 h 201"/>
              <a:gd name="T48" fmla="*/ 151 w 201"/>
              <a:gd name="T49" fmla="*/ 131 h 201"/>
              <a:gd name="T50" fmla="*/ 156 w 201"/>
              <a:gd name="T51" fmla="*/ 126 h 201"/>
              <a:gd name="T52" fmla="*/ 160 w 201"/>
              <a:gd name="T53" fmla="*/ 120 h 201"/>
              <a:gd name="T54" fmla="*/ 165 w 201"/>
              <a:gd name="T55" fmla="*/ 114 h 201"/>
              <a:gd name="T56" fmla="*/ 169 w 201"/>
              <a:gd name="T57" fmla="*/ 108 h 201"/>
              <a:gd name="T58" fmla="*/ 173 w 201"/>
              <a:gd name="T59" fmla="*/ 102 h 201"/>
              <a:gd name="T60" fmla="*/ 176 w 201"/>
              <a:gd name="T61" fmla="*/ 95 h 201"/>
              <a:gd name="T62" fmla="*/ 180 w 201"/>
              <a:gd name="T63" fmla="*/ 90 h 201"/>
              <a:gd name="T64" fmla="*/ 183 w 201"/>
              <a:gd name="T65" fmla="*/ 83 h 201"/>
              <a:gd name="T66" fmla="*/ 185 w 201"/>
              <a:gd name="T67" fmla="*/ 76 h 201"/>
              <a:gd name="T68" fmla="*/ 189 w 201"/>
              <a:gd name="T69" fmla="*/ 69 h 201"/>
              <a:gd name="T70" fmla="*/ 191 w 201"/>
              <a:gd name="T71" fmla="*/ 63 h 201"/>
              <a:gd name="T72" fmla="*/ 193 w 201"/>
              <a:gd name="T73" fmla="*/ 56 h 201"/>
              <a:gd name="T74" fmla="*/ 194 w 201"/>
              <a:gd name="T75" fmla="*/ 49 h 201"/>
              <a:gd name="T76" fmla="*/ 196 w 201"/>
              <a:gd name="T77" fmla="*/ 42 h 201"/>
              <a:gd name="T78" fmla="*/ 198 w 201"/>
              <a:gd name="T79" fmla="*/ 36 h 201"/>
              <a:gd name="T80" fmla="*/ 199 w 201"/>
              <a:gd name="T81" fmla="*/ 28 h 201"/>
              <a:gd name="T82" fmla="*/ 200 w 201"/>
              <a:gd name="T83" fmla="*/ 21 h 201"/>
              <a:gd name="T84" fmla="*/ 200 w 201"/>
              <a:gd name="T85" fmla="*/ 14 h 201"/>
              <a:gd name="T86" fmla="*/ 201 w 201"/>
              <a:gd name="T87" fmla="*/ 6 h 201"/>
              <a:gd name="T88" fmla="*/ 201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201"/>
                </a:moveTo>
                <a:lnTo>
                  <a:pt x="7" y="200"/>
                </a:lnTo>
                <a:lnTo>
                  <a:pt x="14" y="200"/>
                </a:lnTo>
                <a:lnTo>
                  <a:pt x="21" y="200"/>
                </a:lnTo>
                <a:lnTo>
                  <a:pt x="29" y="199"/>
                </a:lnTo>
                <a:lnTo>
                  <a:pt x="36" y="198"/>
                </a:lnTo>
                <a:lnTo>
                  <a:pt x="42" y="195"/>
                </a:lnTo>
                <a:lnTo>
                  <a:pt x="49" y="194"/>
                </a:lnTo>
                <a:lnTo>
                  <a:pt x="57" y="192"/>
                </a:lnTo>
                <a:lnTo>
                  <a:pt x="64" y="190"/>
                </a:lnTo>
                <a:lnTo>
                  <a:pt x="70" y="187"/>
                </a:lnTo>
                <a:lnTo>
                  <a:pt x="77" y="185"/>
                </a:lnTo>
                <a:lnTo>
                  <a:pt x="83" y="182"/>
                </a:lnTo>
                <a:lnTo>
                  <a:pt x="90" y="180"/>
                </a:lnTo>
                <a:lnTo>
                  <a:pt x="96" y="176"/>
                </a:lnTo>
                <a:lnTo>
                  <a:pt x="102" y="173"/>
                </a:lnTo>
                <a:lnTo>
                  <a:pt x="109" y="168"/>
                </a:lnTo>
                <a:lnTo>
                  <a:pt x="114" y="165"/>
                </a:lnTo>
                <a:lnTo>
                  <a:pt x="120" y="160"/>
                </a:lnTo>
                <a:lnTo>
                  <a:pt x="126" y="156"/>
                </a:lnTo>
                <a:lnTo>
                  <a:pt x="131" y="152"/>
                </a:lnTo>
                <a:lnTo>
                  <a:pt x="137" y="147"/>
                </a:lnTo>
                <a:lnTo>
                  <a:pt x="142" y="141"/>
                </a:lnTo>
                <a:lnTo>
                  <a:pt x="147" y="137"/>
                </a:lnTo>
                <a:lnTo>
                  <a:pt x="151" y="131"/>
                </a:lnTo>
                <a:lnTo>
                  <a:pt x="156" y="126"/>
                </a:lnTo>
                <a:lnTo>
                  <a:pt x="160" y="120"/>
                </a:lnTo>
                <a:lnTo>
                  <a:pt x="165" y="114"/>
                </a:lnTo>
                <a:lnTo>
                  <a:pt x="169" y="108"/>
                </a:lnTo>
                <a:lnTo>
                  <a:pt x="173" y="102"/>
                </a:lnTo>
                <a:lnTo>
                  <a:pt x="176" y="95"/>
                </a:lnTo>
                <a:lnTo>
                  <a:pt x="180" y="90"/>
                </a:lnTo>
                <a:lnTo>
                  <a:pt x="183" y="83"/>
                </a:lnTo>
                <a:lnTo>
                  <a:pt x="185" y="76"/>
                </a:lnTo>
                <a:lnTo>
                  <a:pt x="189" y="69"/>
                </a:lnTo>
                <a:lnTo>
                  <a:pt x="191" y="63"/>
                </a:lnTo>
                <a:lnTo>
                  <a:pt x="193" y="56"/>
                </a:lnTo>
                <a:lnTo>
                  <a:pt x="194" y="49"/>
                </a:lnTo>
                <a:lnTo>
                  <a:pt x="196" y="42"/>
                </a:lnTo>
                <a:lnTo>
                  <a:pt x="198" y="36"/>
                </a:lnTo>
                <a:lnTo>
                  <a:pt x="199" y="28"/>
                </a:lnTo>
                <a:lnTo>
                  <a:pt x="200" y="21"/>
                </a:lnTo>
                <a:lnTo>
                  <a:pt x="200" y="14"/>
                </a:lnTo>
                <a:lnTo>
                  <a:pt x="201" y="6"/>
                </a:lnTo>
                <a:lnTo>
                  <a:pt x="201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54" name="Freeform 46"/>
          <p:cNvSpPr>
            <a:spLocks/>
          </p:cNvSpPr>
          <p:nvPr/>
        </p:nvSpPr>
        <p:spPr bwMode="auto">
          <a:xfrm>
            <a:off x="4457700" y="2503488"/>
            <a:ext cx="79375" cy="80962"/>
          </a:xfrm>
          <a:custGeom>
            <a:avLst/>
            <a:gdLst>
              <a:gd name="T0" fmla="*/ 201 w 201"/>
              <a:gd name="T1" fmla="*/ 201 h 201"/>
              <a:gd name="T2" fmla="*/ 201 w 201"/>
              <a:gd name="T3" fmla="*/ 194 h 201"/>
              <a:gd name="T4" fmla="*/ 200 w 201"/>
              <a:gd name="T5" fmla="*/ 187 h 201"/>
              <a:gd name="T6" fmla="*/ 200 w 201"/>
              <a:gd name="T7" fmla="*/ 180 h 201"/>
              <a:gd name="T8" fmla="*/ 199 w 201"/>
              <a:gd name="T9" fmla="*/ 173 h 201"/>
              <a:gd name="T10" fmla="*/ 198 w 201"/>
              <a:gd name="T11" fmla="*/ 165 h 201"/>
              <a:gd name="T12" fmla="*/ 196 w 201"/>
              <a:gd name="T13" fmla="*/ 159 h 201"/>
              <a:gd name="T14" fmla="*/ 194 w 201"/>
              <a:gd name="T15" fmla="*/ 152 h 201"/>
              <a:gd name="T16" fmla="*/ 193 w 201"/>
              <a:gd name="T17" fmla="*/ 145 h 201"/>
              <a:gd name="T18" fmla="*/ 191 w 201"/>
              <a:gd name="T19" fmla="*/ 138 h 201"/>
              <a:gd name="T20" fmla="*/ 189 w 201"/>
              <a:gd name="T21" fmla="*/ 132 h 201"/>
              <a:gd name="T22" fmla="*/ 185 w 201"/>
              <a:gd name="T23" fmla="*/ 125 h 201"/>
              <a:gd name="T24" fmla="*/ 183 w 201"/>
              <a:gd name="T25" fmla="*/ 118 h 201"/>
              <a:gd name="T26" fmla="*/ 180 w 201"/>
              <a:gd name="T27" fmla="*/ 111 h 201"/>
              <a:gd name="T28" fmla="*/ 176 w 201"/>
              <a:gd name="T29" fmla="*/ 106 h 201"/>
              <a:gd name="T30" fmla="*/ 173 w 201"/>
              <a:gd name="T31" fmla="*/ 99 h 201"/>
              <a:gd name="T32" fmla="*/ 169 w 201"/>
              <a:gd name="T33" fmla="*/ 93 h 201"/>
              <a:gd name="T34" fmla="*/ 165 w 201"/>
              <a:gd name="T35" fmla="*/ 87 h 201"/>
              <a:gd name="T36" fmla="*/ 160 w 201"/>
              <a:gd name="T37" fmla="*/ 81 h 201"/>
              <a:gd name="T38" fmla="*/ 156 w 201"/>
              <a:gd name="T39" fmla="*/ 75 h 201"/>
              <a:gd name="T40" fmla="*/ 151 w 201"/>
              <a:gd name="T41" fmla="*/ 70 h 201"/>
              <a:gd name="T42" fmla="*/ 147 w 201"/>
              <a:gd name="T43" fmla="*/ 64 h 201"/>
              <a:gd name="T44" fmla="*/ 142 w 201"/>
              <a:gd name="T45" fmla="*/ 60 h 201"/>
              <a:gd name="T46" fmla="*/ 137 w 201"/>
              <a:gd name="T47" fmla="*/ 54 h 201"/>
              <a:gd name="T48" fmla="*/ 131 w 201"/>
              <a:gd name="T49" fmla="*/ 49 h 201"/>
              <a:gd name="T50" fmla="*/ 126 w 201"/>
              <a:gd name="T51" fmla="*/ 45 h 201"/>
              <a:gd name="T52" fmla="*/ 120 w 201"/>
              <a:gd name="T53" fmla="*/ 40 h 201"/>
              <a:gd name="T54" fmla="*/ 114 w 201"/>
              <a:gd name="T55" fmla="*/ 36 h 201"/>
              <a:gd name="T56" fmla="*/ 109 w 201"/>
              <a:gd name="T57" fmla="*/ 33 h 201"/>
              <a:gd name="T58" fmla="*/ 102 w 201"/>
              <a:gd name="T59" fmla="*/ 28 h 201"/>
              <a:gd name="T60" fmla="*/ 96 w 201"/>
              <a:gd name="T61" fmla="*/ 25 h 201"/>
              <a:gd name="T62" fmla="*/ 90 w 201"/>
              <a:gd name="T63" fmla="*/ 21 h 201"/>
              <a:gd name="T64" fmla="*/ 83 w 201"/>
              <a:gd name="T65" fmla="*/ 19 h 201"/>
              <a:gd name="T66" fmla="*/ 77 w 201"/>
              <a:gd name="T67" fmla="*/ 16 h 201"/>
              <a:gd name="T68" fmla="*/ 70 w 201"/>
              <a:gd name="T69" fmla="*/ 13 h 201"/>
              <a:gd name="T70" fmla="*/ 64 w 201"/>
              <a:gd name="T71" fmla="*/ 11 h 201"/>
              <a:gd name="T72" fmla="*/ 57 w 201"/>
              <a:gd name="T73" fmla="*/ 9 h 201"/>
              <a:gd name="T74" fmla="*/ 49 w 201"/>
              <a:gd name="T75" fmla="*/ 7 h 201"/>
              <a:gd name="T76" fmla="*/ 42 w 201"/>
              <a:gd name="T77" fmla="*/ 6 h 201"/>
              <a:gd name="T78" fmla="*/ 36 w 201"/>
              <a:gd name="T79" fmla="*/ 3 h 201"/>
              <a:gd name="T80" fmla="*/ 29 w 201"/>
              <a:gd name="T81" fmla="*/ 2 h 201"/>
              <a:gd name="T82" fmla="*/ 21 w 201"/>
              <a:gd name="T83" fmla="*/ 1 h 201"/>
              <a:gd name="T84" fmla="*/ 14 w 201"/>
              <a:gd name="T85" fmla="*/ 1 h 201"/>
              <a:gd name="T86" fmla="*/ 7 w 201"/>
              <a:gd name="T87" fmla="*/ 1 h 201"/>
              <a:gd name="T88" fmla="*/ 0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201"/>
                </a:moveTo>
                <a:lnTo>
                  <a:pt x="201" y="194"/>
                </a:lnTo>
                <a:lnTo>
                  <a:pt x="200" y="187"/>
                </a:lnTo>
                <a:lnTo>
                  <a:pt x="200" y="180"/>
                </a:lnTo>
                <a:lnTo>
                  <a:pt x="199" y="173"/>
                </a:lnTo>
                <a:lnTo>
                  <a:pt x="198" y="165"/>
                </a:lnTo>
                <a:lnTo>
                  <a:pt x="196" y="159"/>
                </a:lnTo>
                <a:lnTo>
                  <a:pt x="194" y="152"/>
                </a:lnTo>
                <a:lnTo>
                  <a:pt x="193" y="145"/>
                </a:lnTo>
                <a:lnTo>
                  <a:pt x="191" y="138"/>
                </a:lnTo>
                <a:lnTo>
                  <a:pt x="189" y="132"/>
                </a:lnTo>
                <a:lnTo>
                  <a:pt x="185" y="125"/>
                </a:lnTo>
                <a:lnTo>
                  <a:pt x="183" y="118"/>
                </a:lnTo>
                <a:lnTo>
                  <a:pt x="180" y="111"/>
                </a:lnTo>
                <a:lnTo>
                  <a:pt x="176" y="106"/>
                </a:lnTo>
                <a:lnTo>
                  <a:pt x="173" y="99"/>
                </a:lnTo>
                <a:lnTo>
                  <a:pt x="169" y="93"/>
                </a:lnTo>
                <a:lnTo>
                  <a:pt x="165" y="87"/>
                </a:lnTo>
                <a:lnTo>
                  <a:pt x="160" y="81"/>
                </a:lnTo>
                <a:lnTo>
                  <a:pt x="156" y="75"/>
                </a:lnTo>
                <a:lnTo>
                  <a:pt x="151" y="70"/>
                </a:lnTo>
                <a:lnTo>
                  <a:pt x="147" y="64"/>
                </a:lnTo>
                <a:lnTo>
                  <a:pt x="142" y="60"/>
                </a:lnTo>
                <a:lnTo>
                  <a:pt x="137" y="54"/>
                </a:lnTo>
                <a:lnTo>
                  <a:pt x="131" y="49"/>
                </a:lnTo>
                <a:lnTo>
                  <a:pt x="126" y="45"/>
                </a:lnTo>
                <a:lnTo>
                  <a:pt x="120" y="40"/>
                </a:lnTo>
                <a:lnTo>
                  <a:pt x="114" y="36"/>
                </a:lnTo>
                <a:lnTo>
                  <a:pt x="109" y="33"/>
                </a:lnTo>
                <a:lnTo>
                  <a:pt x="102" y="28"/>
                </a:lnTo>
                <a:lnTo>
                  <a:pt x="96" y="25"/>
                </a:lnTo>
                <a:lnTo>
                  <a:pt x="90" y="21"/>
                </a:lnTo>
                <a:lnTo>
                  <a:pt x="83" y="19"/>
                </a:lnTo>
                <a:lnTo>
                  <a:pt x="77" y="16"/>
                </a:lnTo>
                <a:lnTo>
                  <a:pt x="70" y="13"/>
                </a:lnTo>
                <a:lnTo>
                  <a:pt x="64" y="11"/>
                </a:lnTo>
                <a:lnTo>
                  <a:pt x="57" y="9"/>
                </a:lnTo>
                <a:lnTo>
                  <a:pt x="49" y="7"/>
                </a:lnTo>
                <a:lnTo>
                  <a:pt x="42" y="6"/>
                </a:lnTo>
                <a:lnTo>
                  <a:pt x="36" y="3"/>
                </a:lnTo>
                <a:lnTo>
                  <a:pt x="29" y="2"/>
                </a:lnTo>
                <a:lnTo>
                  <a:pt x="21" y="1"/>
                </a:lnTo>
                <a:lnTo>
                  <a:pt x="14" y="1"/>
                </a:lnTo>
                <a:lnTo>
                  <a:pt x="7" y="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55" name="Freeform 47"/>
          <p:cNvSpPr>
            <a:spLocks/>
          </p:cNvSpPr>
          <p:nvPr/>
        </p:nvSpPr>
        <p:spPr bwMode="auto">
          <a:xfrm>
            <a:off x="3687763" y="2503488"/>
            <a:ext cx="79375" cy="80962"/>
          </a:xfrm>
          <a:custGeom>
            <a:avLst/>
            <a:gdLst>
              <a:gd name="T0" fmla="*/ 202 w 202"/>
              <a:gd name="T1" fmla="*/ 0 h 201"/>
              <a:gd name="T2" fmla="*/ 194 w 202"/>
              <a:gd name="T3" fmla="*/ 1 h 201"/>
              <a:gd name="T4" fmla="*/ 187 w 202"/>
              <a:gd name="T5" fmla="*/ 1 h 201"/>
              <a:gd name="T6" fmla="*/ 179 w 202"/>
              <a:gd name="T7" fmla="*/ 1 h 201"/>
              <a:gd name="T8" fmla="*/ 173 w 202"/>
              <a:gd name="T9" fmla="*/ 2 h 201"/>
              <a:gd name="T10" fmla="*/ 166 w 202"/>
              <a:gd name="T11" fmla="*/ 3 h 201"/>
              <a:gd name="T12" fmla="*/ 159 w 202"/>
              <a:gd name="T13" fmla="*/ 6 h 201"/>
              <a:gd name="T14" fmla="*/ 151 w 202"/>
              <a:gd name="T15" fmla="*/ 7 h 201"/>
              <a:gd name="T16" fmla="*/ 144 w 202"/>
              <a:gd name="T17" fmla="*/ 9 h 201"/>
              <a:gd name="T18" fmla="*/ 138 w 202"/>
              <a:gd name="T19" fmla="*/ 11 h 201"/>
              <a:gd name="T20" fmla="*/ 131 w 202"/>
              <a:gd name="T21" fmla="*/ 13 h 201"/>
              <a:gd name="T22" fmla="*/ 124 w 202"/>
              <a:gd name="T23" fmla="*/ 16 h 201"/>
              <a:gd name="T24" fmla="*/ 117 w 202"/>
              <a:gd name="T25" fmla="*/ 19 h 201"/>
              <a:gd name="T26" fmla="*/ 112 w 202"/>
              <a:gd name="T27" fmla="*/ 21 h 201"/>
              <a:gd name="T28" fmla="*/ 105 w 202"/>
              <a:gd name="T29" fmla="*/ 25 h 201"/>
              <a:gd name="T30" fmla="*/ 98 w 202"/>
              <a:gd name="T31" fmla="*/ 28 h 201"/>
              <a:gd name="T32" fmla="*/ 93 w 202"/>
              <a:gd name="T33" fmla="*/ 33 h 201"/>
              <a:gd name="T34" fmla="*/ 87 w 202"/>
              <a:gd name="T35" fmla="*/ 36 h 201"/>
              <a:gd name="T36" fmla="*/ 80 w 202"/>
              <a:gd name="T37" fmla="*/ 40 h 201"/>
              <a:gd name="T38" fmla="*/ 75 w 202"/>
              <a:gd name="T39" fmla="*/ 45 h 201"/>
              <a:gd name="T40" fmla="*/ 69 w 202"/>
              <a:gd name="T41" fmla="*/ 49 h 201"/>
              <a:gd name="T42" fmla="*/ 65 w 202"/>
              <a:gd name="T43" fmla="*/ 54 h 201"/>
              <a:gd name="T44" fmla="*/ 59 w 202"/>
              <a:gd name="T45" fmla="*/ 60 h 201"/>
              <a:gd name="T46" fmla="*/ 54 w 202"/>
              <a:gd name="T47" fmla="*/ 64 h 201"/>
              <a:gd name="T48" fmla="*/ 49 w 202"/>
              <a:gd name="T49" fmla="*/ 70 h 201"/>
              <a:gd name="T50" fmla="*/ 44 w 202"/>
              <a:gd name="T51" fmla="*/ 75 h 201"/>
              <a:gd name="T52" fmla="*/ 40 w 202"/>
              <a:gd name="T53" fmla="*/ 81 h 201"/>
              <a:gd name="T54" fmla="*/ 36 w 202"/>
              <a:gd name="T55" fmla="*/ 87 h 201"/>
              <a:gd name="T56" fmla="*/ 32 w 202"/>
              <a:gd name="T57" fmla="*/ 93 h 201"/>
              <a:gd name="T58" fmla="*/ 29 w 202"/>
              <a:gd name="T59" fmla="*/ 99 h 201"/>
              <a:gd name="T60" fmla="*/ 25 w 202"/>
              <a:gd name="T61" fmla="*/ 106 h 201"/>
              <a:gd name="T62" fmla="*/ 22 w 202"/>
              <a:gd name="T63" fmla="*/ 111 h 201"/>
              <a:gd name="T64" fmla="*/ 18 w 202"/>
              <a:gd name="T65" fmla="*/ 118 h 201"/>
              <a:gd name="T66" fmla="*/ 15 w 202"/>
              <a:gd name="T67" fmla="*/ 125 h 201"/>
              <a:gd name="T68" fmla="*/ 13 w 202"/>
              <a:gd name="T69" fmla="*/ 132 h 201"/>
              <a:gd name="T70" fmla="*/ 11 w 202"/>
              <a:gd name="T71" fmla="*/ 138 h 201"/>
              <a:gd name="T72" fmla="*/ 8 w 202"/>
              <a:gd name="T73" fmla="*/ 145 h 201"/>
              <a:gd name="T74" fmla="*/ 6 w 202"/>
              <a:gd name="T75" fmla="*/ 152 h 201"/>
              <a:gd name="T76" fmla="*/ 5 w 202"/>
              <a:gd name="T77" fmla="*/ 159 h 201"/>
              <a:gd name="T78" fmla="*/ 4 w 202"/>
              <a:gd name="T79" fmla="*/ 165 h 201"/>
              <a:gd name="T80" fmla="*/ 3 w 202"/>
              <a:gd name="T81" fmla="*/ 173 h 201"/>
              <a:gd name="T82" fmla="*/ 2 w 202"/>
              <a:gd name="T83" fmla="*/ 180 h 201"/>
              <a:gd name="T84" fmla="*/ 0 w 202"/>
              <a:gd name="T85" fmla="*/ 187 h 201"/>
              <a:gd name="T86" fmla="*/ 0 w 202"/>
              <a:gd name="T87" fmla="*/ 194 h 201"/>
              <a:gd name="T88" fmla="*/ 0 w 202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202" y="0"/>
                </a:moveTo>
                <a:lnTo>
                  <a:pt x="194" y="1"/>
                </a:lnTo>
                <a:lnTo>
                  <a:pt x="187" y="1"/>
                </a:lnTo>
                <a:lnTo>
                  <a:pt x="179" y="1"/>
                </a:lnTo>
                <a:lnTo>
                  <a:pt x="173" y="2"/>
                </a:lnTo>
                <a:lnTo>
                  <a:pt x="166" y="3"/>
                </a:lnTo>
                <a:lnTo>
                  <a:pt x="159" y="6"/>
                </a:lnTo>
                <a:lnTo>
                  <a:pt x="151" y="7"/>
                </a:lnTo>
                <a:lnTo>
                  <a:pt x="144" y="9"/>
                </a:lnTo>
                <a:lnTo>
                  <a:pt x="138" y="11"/>
                </a:lnTo>
                <a:lnTo>
                  <a:pt x="131" y="13"/>
                </a:lnTo>
                <a:lnTo>
                  <a:pt x="124" y="16"/>
                </a:lnTo>
                <a:lnTo>
                  <a:pt x="117" y="19"/>
                </a:lnTo>
                <a:lnTo>
                  <a:pt x="112" y="21"/>
                </a:lnTo>
                <a:lnTo>
                  <a:pt x="105" y="25"/>
                </a:lnTo>
                <a:lnTo>
                  <a:pt x="98" y="28"/>
                </a:lnTo>
                <a:lnTo>
                  <a:pt x="93" y="33"/>
                </a:lnTo>
                <a:lnTo>
                  <a:pt x="87" y="36"/>
                </a:lnTo>
                <a:lnTo>
                  <a:pt x="80" y="40"/>
                </a:lnTo>
                <a:lnTo>
                  <a:pt x="75" y="45"/>
                </a:lnTo>
                <a:lnTo>
                  <a:pt x="69" y="49"/>
                </a:lnTo>
                <a:lnTo>
                  <a:pt x="65" y="54"/>
                </a:lnTo>
                <a:lnTo>
                  <a:pt x="59" y="60"/>
                </a:lnTo>
                <a:lnTo>
                  <a:pt x="54" y="64"/>
                </a:lnTo>
                <a:lnTo>
                  <a:pt x="49" y="70"/>
                </a:lnTo>
                <a:lnTo>
                  <a:pt x="44" y="75"/>
                </a:lnTo>
                <a:lnTo>
                  <a:pt x="40" y="81"/>
                </a:lnTo>
                <a:lnTo>
                  <a:pt x="36" y="87"/>
                </a:lnTo>
                <a:lnTo>
                  <a:pt x="32" y="93"/>
                </a:lnTo>
                <a:lnTo>
                  <a:pt x="29" y="99"/>
                </a:lnTo>
                <a:lnTo>
                  <a:pt x="25" y="106"/>
                </a:lnTo>
                <a:lnTo>
                  <a:pt x="22" y="111"/>
                </a:lnTo>
                <a:lnTo>
                  <a:pt x="18" y="118"/>
                </a:lnTo>
                <a:lnTo>
                  <a:pt x="15" y="125"/>
                </a:lnTo>
                <a:lnTo>
                  <a:pt x="13" y="132"/>
                </a:lnTo>
                <a:lnTo>
                  <a:pt x="11" y="138"/>
                </a:lnTo>
                <a:lnTo>
                  <a:pt x="8" y="145"/>
                </a:lnTo>
                <a:lnTo>
                  <a:pt x="6" y="152"/>
                </a:lnTo>
                <a:lnTo>
                  <a:pt x="5" y="159"/>
                </a:lnTo>
                <a:lnTo>
                  <a:pt x="4" y="165"/>
                </a:lnTo>
                <a:lnTo>
                  <a:pt x="3" y="173"/>
                </a:lnTo>
                <a:lnTo>
                  <a:pt x="2" y="180"/>
                </a:lnTo>
                <a:lnTo>
                  <a:pt x="0" y="187"/>
                </a:lnTo>
                <a:lnTo>
                  <a:pt x="0" y="194"/>
                </a:lnTo>
                <a:lnTo>
                  <a:pt x="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56" name="Line 48"/>
          <p:cNvSpPr>
            <a:spLocks noChangeShapeType="1"/>
          </p:cNvSpPr>
          <p:nvPr/>
        </p:nvSpPr>
        <p:spPr bwMode="auto">
          <a:xfrm>
            <a:off x="2782888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57" name="Line 49"/>
          <p:cNvSpPr>
            <a:spLocks noChangeShapeType="1"/>
          </p:cNvSpPr>
          <p:nvPr/>
        </p:nvSpPr>
        <p:spPr bwMode="auto">
          <a:xfrm>
            <a:off x="2862263" y="3714750"/>
            <a:ext cx="690562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58" name="Line 50"/>
          <p:cNvSpPr>
            <a:spLocks noChangeShapeType="1"/>
          </p:cNvSpPr>
          <p:nvPr/>
        </p:nvSpPr>
        <p:spPr bwMode="auto">
          <a:xfrm flipV="1">
            <a:off x="3632200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59" name="Line 51"/>
          <p:cNvSpPr>
            <a:spLocks noChangeShapeType="1"/>
          </p:cNvSpPr>
          <p:nvPr/>
        </p:nvSpPr>
        <p:spPr bwMode="auto">
          <a:xfrm flipH="1">
            <a:off x="2862263" y="2503488"/>
            <a:ext cx="690562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60" name="Freeform 52"/>
          <p:cNvSpPr>
            <a:spLocks/>
          </p:cNvSpPr>
          <p:nvPr/>
        </p:nvSpPr>
        <p:spPr bwMode="auto">
          <a:xfrm>
            <a:off x="2782888" y="3633788"/>
            <a:ext cx="79375" cy="80962"/>
          </a:xfrm>
          <a:custGeom>
            <a:avLst/>
            <a:gdLst>
              <a:gd name="T0" fmla="*/ 0 w 201"/>
              <a:gd name="T1" fmla="*/ 0 h 201"/>
              <a:gd name="T2" fmla="*/ 0 w 201"/>
              <a:gd name="T3" fmla="*/ 6 h 201"/>
              <a:gd name="T4" fmla="*/ 0 w 201"/>
              <a:gd name="T5" fmla="*/ 14 h 201"/>
              <a:gd name="T6" fmla="*/ 1 w 201"/>
              <a:gd name="T7" fmla="*/ 21 h 201"/>
              <a:gd name="T8" fmla="*/ 2 w 201"/>
              <a:gd name="T9" fmla="*/ 28 h 201"/>
              <a:gd name="T10" fmla="*/ 3 w 201"/>
              <a:gd name="T11" fmla="*/ 36 h 201"/>
              <a:gd name="T12" fmla="*/ 4 w 201"/>
              <a:gd name="T13" fmla="*/ 42 h 201"/>
              <a:gd name="T14" fmla="*/ 7 w 201"/>
              <a:gd name="T15" fmla="*/ 49 h 201"/>
              <a:gd name="T16" fmla="*/ 8 w 201"/>
              <a:gd name="T17" fmla="*/ 56 h 201"/>
              <a:gd name="T18" fmla="*/ 10 w 201"/>
              <a:gd name="T19" fmla="*/ 63 h 201"/>
              <a:gd name="T20" fmla="*/ 12 w 201"/>
              <a:gd name="T21" fmla="*/ 69 h 201"/>
              <a:gd name="T22" fmla="*/ 16 w 201"/>
              <a:gd name="T23" fmla="*/ 76 h 201"/>
              <a:gd name="T24" fmla="*/ 18 w 201"/>
              <a:gd name="T25" fmla="*/ 83 h 201"/>
              <a:gd name="T26" fmla="*/ 21 w 201"/>
              <a:gd name="T27" fmla="*/ 90 h 201"/>
              <a:gd name="T28" fmla="*/ 25 w 201"/>
              <a:gd name="T29" fmla="*/ 95 h 201"/>
              <a:gd name="T30" fmla="*/ 28 w 201"/>
              <a:gd name="T31" fmla="*/ 102 h 201"/>
              <a:gd name="T32" fmla="*/ 31 w 201"/>
              <a:gd name="T33" fmla="*/ 108 h 201"/>
              <a:gd name="T34" fmla="*/ 36 w 201"/>
              <a:gd name="T35" fmla="*/ 114 h 201"/>
              <a:gd name="T36" fmla="*/ 40 w 201"/>
              <a:gd name="T37" fmla="*/ 120 h 201"/>
              <a:gd name="T38" fmla="*/ 45 w 201"/>
              <a:gd name="T39" fmla="*/ 126 h 201"/>
              <a:gd name="T40" fmla="*/ 49 w 201"/>
              <a:gd name="T41" fmla="*/ 131 h 201"/>
              <a:gd name="T42" fmla="*/ 54 w 201"/>
              <a:gd name="T43" fmla="*/ 137 h 201"/>
              <a:gd name="T44" fmla="*/ 58 w 201"/>
              <a:gd name="T45" fmla="*/ 141 h 201"/>
              <a:gd name="T46" fmla="*/ 64 w 201"/>
              <a:gd name="T47" fmla="*/ 147 h 201"/>
              <a:gd name="T48" fmla="*/ 70 w 201"/>
              <a:gd name="T49" fmla="*/ 152 h 201"/>
              <a:gd name="T50" fmla="*/ 75 w 201"/>
              <a:gd name="T51" fmla="*/ 156 h 201"/>
              <a:gd name="T52" fmla="*/ 81 w 201"/>
              <a:gd name="T53" fmla="*/ 160 h 201"/>
              <a:gd name="T54" fmla="*/ 87 w 201"/>
              <a:gd name="T55" fmla="*/ 165 h 201"/>
              <a:gd name="T56" fmla="*/ 92 w 201"/>
              <a:gd name="T57" fmla="*/ 168 h 201"/>
              <a:gd name="T58" fmla="*/ 99 w 201"/>
              <a:gd name="T59" fmla="*/ 173 h 201"/>
              <a:gd name="T60" fmla="*/ 105 w 201"/>
              <a:gd name="T61" fmla="*/ 176 h 201"/>
              <a:gd name="T62" fmla="*/ 111 w 201"/>
              <a:gd name="T63" fmla="*/ 180 h 201"/>
              <a:gd name="T64" fmla="*/ 118 w 201"/>
              <a:gd name="T65" fmla="*/ 182 h 201"/>
              <a:gd name="T66" fmla="*/ 124 w 201"/>
              <a:gd name="T67" fmla="*/ 185 h 201"/>
              <a:gd name="T68" fmla="*/ 130 w 201"/>
              <a:gd name="T69" fmla="*/ 187 h 201"/>
              <a:gd name="T70" fmla="*/ 137 w 201"/>
              <a:gd name="T71" fmla="*/ 190 h 201"/>
              <a:gd name="T72" fmla="*/ 144 w 201"/>
              <a:gd name="T73" fmla="*/ 192 h 201"/>
              <a:gd name="T74" fmla="*/ 152 w 201"/>
              <a:gd name="T75" fmla="*/ 194 h 201"/>
              <a:gd name="T76" fmla="*/ 159 w 201"/>
              <a:gd name="T77" fmla="*/ 195 h 201"/>
              <a:gd name="T78" fmla="*/ 165 w 201"/>
              <a:gd name="T79" fmla="*/ 198 h 201"/>
              <a:gd name="T80" fmla="*/ 172 w 201"/>
              <a:gd name="T81" fmla="*/ 199 h 201"/>
              <a:gd name="T82" fmla="*/ 180 w 201"/>
              <a:gd name="T83" fmla="*/ 200 h 201"/>
              <a:gd name="T84" fmla="*/ 187 w 201"/>
              <a:gd name="T85" fmla="*/ 200 h 201"/>
              <a:gd name="T86" fmla="*/ 193 w 201"/>
              <a:gd name="T87" fmla="*/ 200 h 201"/>
              <a:gd name="T88" fmla="*/ 201 w 201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0"/>
                </a:moveTo>
                <a:lnTo>
                  <a:pt x="0" y="6"/>
                </a:lnTo>
                <a:lnTo>
                  <a:pt x="0" y="14"/>
                </a:lnTo>
                <a:lnTo>
                  <a:pt x="1" y="21"/>
                </a:lnTo>
                <a:lnTo>
                  <a:pt x="2" y="28"/>
                </a:lnTo>
                <a:lnTo>
                  <a:pt x="3" y="36"/>
                </a:lnTo>
                <a:lnTo>
                  <a:pt x="4" y="42"/>
                </a:lnTo>
                <a:lnTo>
                  <a:pt x="7" y="49"/>
                </a:lnTo>
                <a:lnTo>
                  <a:pt x="8" y="56"/>
                </a:lnTo>
                <a:lnTo>
                  <a:pt x="10" y="63"/>
                </a:lnTo>
                <a:lnTo>
                  <a:pt x="12" y="69"/>
                </a:lnTo>
                <a:lnTo>
                  <a:pt x="16" y="76"/>
                </a:lnTo>
                <a:lnTo>
                  <a:pt x="18" y="83"/>
                </a:lnTo>
                <a:lnTo>
                  <a:pt x="21" y="90"/>
                </a:lnTo>
                <a:lnTo>
                  <a:pt x="25" y="95"/>
                </a:lnTo>
                <a:lnTo>
                  <a:pt x="28" y="102"/>
                </a:lnTo>
                <a:lnTo>
                  <a:pt x="31" y="108"/>
                </a:lnTo>
                <a:lnTo>
                  <a:pt x="36" y="114"/>
                </a:lnTo>
                <a:lnTo>
                  <a:pt x="40" y="120"/>
                </a:lnTo>
                <a:lnTo>
                  <a:pt x="45" y="126"/>
                </a:lnTo>
                <a:lnTo>
                  <a:pt x="49" y="131"/>
                </a:lnTo>
                <a:lnTo>
                  <a:pt x="54" y="137"/>
                </a:lnTo>
                <a:lnTo>
                  <a:pt x="58" y="141"/>
                </a:lnTo>
                <a:lnTo>
                  <a:pt x="64" y="147"/>
                </a:lnTo>
                <a:lnTo>
                  <a:pt x="70" y="152"/>
                </a:lnTo>
                <a:lnTo>
                  <a:pt x="75" y="156"/>
                </a:lnTo>
                <a:lnTo>
                  <a:pt x="81" y="160"/>
                </a:lnTo>
                <a:lnTo>
                  <a:pt x="87" y="165"/>
                </a:lnTo>
                <a:lnTo>
                  <a:pt x="92" y="168"/>
                </a:lnTo>
                <a:lnTo>
                  <a:pt x="99" y="173"/>
                </a:lnTo>
                <a:lnTo>
                  <a:pt x="105" y="176"/>
                </a:lnTo>
                <a:lnTo>
                  <a:pt x="111" y="180"/>
                </a:lnTo>
                <a:lnTo>
                  <a:pt x="118" y="182"/>
                </a:lnTo>
                <a:lnTo>
                  <a:pt x="124" y="185"/>
                </a:lnTo>
                <a:lnTo>
                  <a:pt x="130" y="187"/>
                </a:lnTo>
                <a:lnTo>
                  <a:pt x="137" y="190"/>
                </a:lnTo>
                <a:lnTo>
                  <a:pt x="144" y="192"/>
                </a:lnTo>
                <a:lnTo>
                  <a:pt x="152" y="194"/>
                </a:lnTo>
                <a:lnTo>
                  <a:pt x="159" y="195"/>
                </a:lnTo>
                <a:lnTo>
                  <a:pt x="165" y="198"/>
                </a:lnTo>
                <a:lnTo>
                  <a:pt x="172" y="199"/>
                </a:lnTo>
                <a:lnTo>
                  <a:pt x="180" y="200"/>
                </a:lnTo>
                <a:lnTo>
                  <a:pt x="187" y="200"/>
                </a:lnTo>
                <a:lnTo>
                  <a:pt x="193" y="200"/>
                </a:lnTo>
                <a:lnTo>
                  <a:pt x="201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61" name="Freeform 53"/>
          <p:cNvSpPr>
            <a:spLocks/>
          </p:cNvSpPr>
          <p:nvPr/>
        </p:nvSpPr>
        <p:spPr bwMode="auto">
          <a:xfrm>
            <a:off x="3552825" y="3633788"/>
            <a:ext cx="79375" cy="80962"/>
          </a:xfrm>
          <a:custGeom>
            <a:avLst/>
            <a:gdLst>
              <a:gd name="T0" fmla="*/ 0 w 201"/>
              <a:gd name="T1" fmla="*/ 201 h 201"/>
              <a:gd name="T2" fmla="*/ 8 w 201"/>
              <a:gd name="T3" fmla="*/ 200 h 201"/>
              <a:gd name="T4" fmla="*/ 15 w 201"/>
              <a:gd name="T5" fmla="*/ 200 h 201"/>
              <a:gd name="T6" fmla="*/ 21 w 201"/>
              <a:gd name="T7" fmla="*/ 200 h 201"/>
              <a:gd name="T8" fmla="*/ 29 w 201"/>
              <a:gd name="T9" fmla="*/ 199 h 201"/>
              <a:gd name="T10" fmla="*/ 36 w 201"/>
              <a:gd name="T11" fmla="*/ 198 h 201"/>
              <a:gd name="T12" fmla="*/ 43 w 201"/>
              <a:gd name="T13" fmla="*/ 195 h 201"/>
              <a:gd name="T14" fmla="*/ 51 w 201"/>
              <a:gd name="T15" fmla="*/ 194 h 201"/>
              <a:gd name="T16" fmla="*/ 57 w 201"/>
              <a:gd name="T17" fmla="*/ 192 h 201"/>
              <a:gd name="T18" fmla="*/ 64 w 201"/>
              <a:gd name="T19" fmla="*/ 190 h 201"/>
              <a:gd name="T20" fmla="*/ 71 w 201"/>
              <a:gd name="T21" fmla="*/ 187 h 201"/>
              <a:gd name="T22" fmla="*/ 78 w 201"/>
              <a:gd name="T23" fmla="*/ 185 h 201"/>
              <a:gd name="T24" fmla="*/ 84 w 201"/>
              <a:gd name="T25" fmla="*/ 182 h 201"/>
              <a:gd name="T26" fmla="*/ 90 w 201"/>
              <a:gd name="T27" fmla="*/ 180 h 201"/>
              <a:gd name="T28" fmla="*/ 97 w 201"/>
              <a:gd name="T29" fmla="*/ 176 h 201"/>
              <a:gd name="T30" fmla="*/ 104 w 201"/>
              <a:gd name="T31" fmla="*/ 173 h 201"/>
              <a:gd name="T32" fmla="*/ 109 w 201"/>
              <a:gd name="T33" fmla="*/ 168 h 201"/>
              <a:gd name="T34" fmla="*/ 115 w 201"/>
              <a:gd name="T35" fmla="*/ 165 h 201"/>
              <a:gd name="T36" fmla="*/ 122 w 201"/>
              <a:gd name="T37" fmla="*/ 160 h 201"/>
              <a:gd name="T38" fmla="*/ 127 w 201"/>
              <a:gd name="T39" fmla="*/ 156 h 201"/>
              <a:gd name="T40" fmla="*/ 132 w 201"/>
              <a:gd name="T41" fmla="*/ 152 h 201"/>
              <a:gd name="T42" fmla="*/ 137 w 201"/>
              <a:gd name="T43" fmla="*/ 147 h 201"/>
              <a:gd name="T44" fmla="*/ 143 w 201"/>
              <a:gd name="T45" fmla="*/ 141 h 201"/>
              <a:gd name="T46" fmla="*/ 147 w 201"/>
              <a:gd name="T47" fmla="*/ 137 h 201"/>
              <a:gd name="T48" fmla="*/ 152 w 201"/>
              <a:gd name="T49" fmla="*/ 131 h 201"/>
              <a:gd name="T50" fmla="*/ 158 w 201"/>
              <a:gd name="T51" fmla="*/ 126 h 201"/>
              <a:gd name="T52" fmla="*/ 161 w 201"/>
              <a:gd name="T53" fmla="*/ 120 h 201"/>
              <a:gd name="T54" fmla="*/ 165 w 201"/>
              <a:gd name="T55" fmla="*/ 114 h 201"/>
              <a:gd name="T56" fmla="*/ 170 w 201"/>
              <a:gd name="T57" fmla="*/ 108 h 201"/>
              <a:gd name="T58" fmla="*/ 173 w 201"/>
              <a:gd name="T59" fmla="*/ 102 h 201"/>
              <a:gd name="T60" fmla="*/ 177 w 201"/>
              <a:gd name="T61" fmla="*/ 95 h 201"/>
              <a:gd name="T62" fmla="*/ 180 w 201"/>
              <a:gd name="T63" fmla="*/ 90 h 201"/>
              <a:gd name="T64" fmla="*/ 183 w 201"/>
              <a:gd name="T65" fmla="*/ 83 h 201"/>
              <a:gd name="T66" fmla="*/ 187 w 201"/>
              <a:gd name="T67" fmla="*/ 76 h 201"/>
              <a:gd name="T68" fmla="*/ 189 w 201"/>
              <a:gd name="T69" fmla="*/ 69 h 201"/>
              <a:gd name="T70" fmla="*/ 191 w 201"/>
              <a:gd name="T71" fmla="*/ 63 h 201"/>
              <a:gd name="T72" fmla="*/ 194 w 201"/>
              <a:gd name="T73" fmla="*/ 56 h 201"/>
              <a:gd name="T74" fmla="*/ 196 w 201"/>
              <a:gd name="T75" fmla="*/ 49 h 201"/>
              <a:gd name="T76" fmla="*/ 197 w 201"/>
              <a:gd name="T77" fmla="*/ 42 h 201"/>
              <a:gd name="T78" fmla="*/ 198 w 201"/>
              <a:gd name="T79" fmla="*/ 36 h 201"/>
              <a:gd name="T80" fmla="*/ 199 w 201"/>
              <a:gd name="T81" fmla="*/ 28 h 201"/>
              <a:gd name="T82" fmla="*/ 200 w 201"/>
              <a:gd name="T83" fmla="*/ 21 h 201"/>
              <a:gd name="T84" fmla="*/ 201 w 201"/>
              <a:gd name="T85" fmla="*/ 14 h 201"/>
              <a:gd name="T86" fmla="*/ 201 w 201"/>
              <a:gd name="T87" fmla="*/ 6 h 201"/>
              <a:gd name="T88" fmla="*/ 201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201"/>
                </a:moveTo>
                <a:lnTo>
                  <a:pt x="8" y="200"/>
                </a:lnTo>
                <a:lnTo>
                  <a:pt x="15" y="200"/>
                </a:lnTo>
                <a:lnTo>
                  <a:pt x="21" y="200"/>
                </a:lnTo>
                <a:lnTo>
                  <a:pt x="29" y="199"/>
                </a:lnTo>
                <a:lnTo>
                  <a:pt x="36" y="198"/>
                </a:lnTo>
                <a:lnTo>
                  <a:pt x="43" y="195"/>
                </a:lnTo>
                <a:lnTo>
                  <a:pt x="51" y="194"/>
                </a:lnTo>
                <a:lnTo>
                  <a:pt x="57" y="192"/>
                </a:lnTo>
                <a:lnTo>
                  <a:pt x="64" y="190"/>
                </a:lnTo>
                <a:lnTo>
                  <a:pt x="71" y="187"/>
                </a:lnTo>
                <a:lnTo>
                  <a:pt x="78" y="185"/>
                </a:lnTo>
                <a:lnTo>
                  <a:pt x="84" y="182"/>
                </a:lnTo>
                <a:lnTo>
                  <a:pt x="90" y="180"/>
                </a:lnTo>
                <a:lnTo>
                  <a:pt x="97" y="176"/>
                </a:lnTo>
                <a:lnTo>
                  <a:pt x="104" y="173"/>
                </a:lnTo>
                <a:lnTo>
                  <a:pt x="109" y="168"/>
                </a:lnTo>
                <a:lnTo>
                  <a:pt x="115" y="165"/>
                </a:lnTo>
                <a:lnTo>
                  <a:pt x="122" y="160"/>
                </a:lnTo>
                <a:lnTo>
                  <a:pt x="127" y="156"/>
                </a:lnTo>
                <a:lnTo>
                  <a:pt x="132" y="152"/>
                </a:lnTo>
                <a:lnTo>
                  <a:pt x="137" y="147"/>
                </a:lnTo>
                <a:lnTo>
                  <a:pt x="143" y="141"/>
                </a:lnTo>
                <a:lnTo>
                  <a:pt x="147" y="137"/>
                </a:lnTo>
                <a:lnTo>
                  <a:pt x="152" y="131"/>
                </a:lnTo>
                <a:lnTo>
                  <a:pt x="158" y="126"/>
                </a:lnTo>
                <a:lnTo>
                  <a:pt x="161" y="120"/>
                </a:lnTo>
                <a:lnTo>
                  <a:pt x="165" y="114"/>
                </a:lnTo>
                <a:lnTo>
                  <a:pt x="170" y="108"/>
                </a:lnTo>
                <a:lnTo>
                  <a:pt x="173" y="102"/>
                </a:lnTo>
                <a:lnTo>
                  <a:pt x="177" y="95"/>
                </a:lnTo>
                <a:lnTo>
                  <a:pt x="180" y="90"/>
                </a:lnTo>
                <a:lnTo>
                  <a:pt x="183" y="83"/>
                </a:lnTo>
                <a:lnTo>
                  <a:pt x="187" y="76"/>
                </a:lnTo>
                <a:lnTo>
                  <a:pt x="189" y="69"/>
                </a:lnTo>
                <a:lnTo>
                  <a:pt x="191" y="63"/>
                </a:lnTo>
                <a:lnTo>
                  <a:pt x="194" y="56"/>
                </a:lnTo>
                <a:lnTo>
                  <a:pt x="196" y="49"/>
                </a:lnTo>
                <a:lnTo>
                  <a:pt x="197" y="42"/>
                </a:lnTo>
                <a:lnTo>
                  <a:pt x="198" y="36"/>
                </a:lnTo>
                <a:lnTo>
                  <a:pt x="199" y="28"/>
                </a:lnTo>
                <a:lnTo>
                  <a:pt x="200" y="21"/>
                </a:lnTo>
                <a:lnTo>
                  <a:pt x="201" y="14"/>
                </a:lnTo>
                <a:lnTo>
                  <a:pt x="201" y="6"/>
                </a:lnTo>
                <a:lnTo>
                  <a:pt x="201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62" name="Freeform 54"/>
          <p:cNvSpPr>
            <a:spLocks/>
          </p:cNvSpPr>
          <p:nvPr/>
        </p:nvSpPr>
        <p:spPr bwMode="auto">
          <a:xfrm>
            <a:off x="3552825" y="2503488"/>
            <a:ext cx="79375" cy="80962"/>
          </a:xfrm>
          <a:custGeom>
            <a:avLst/>
            <a:gdLst>
              <a:gd name="T0" fmla="*/ 201 w 201"/>
              <a:gd name="T1" fmla="*/ 201 h 201"/>
              <a:gd name="T2" fmla="*/ 201 w 201"/>
              <a:gd name="T3" fmla="*/ 194 h 201"/>
              <a:gd name="T4" fmla="*/ 201 w 201"/>
              <a:gd name="T5" fmla="*/ 187 h 201"/>
              <a:gd name="T6" fmla="*/ 200 w 201"/>
              <a:gd name="T7" fmla="*/ 180 h 201"/>
              <a:gd name="T8" fmla="*/ 199 w 201"/>
              <a:gd name="T9" fmla="*/ 173 h 201"/>
              <a:gd name="T10" fmla="*/ 198 w 201"/>
              <a:gd name="T11" fmla="*/ 165 h 201"/>
              <a:gd name="T12" fmla="*/ 197 w 201"/>
              <a:gd name="T13" fmla="*/ 159 h 201"/>
              <a:gd name="T14" fmla="*/ 196 w 201"/>
              <a:gd name="T15" fmla="*/ 152 h 201"/>
              <a:gd name="T16" fmla="*/ 194 w 201"/>
              <a:gd name="T17" fmla="*/ 145 h 201"/>
              <a:gd name="T18" fmla="*/ 191 w 201"/>
              <a:gd name="T19" fmla="*/ 138 h 201"/>
              <a:gd name="T20" fmla="*/ 189 w 201"/>
              <a:gd name="T21" fmla="*/ 132 h 201"/>
              <a:gd name="T22" fmla="*/ 187 w 201"/>
              <a:gd name="T23" fmla="*/ 125 h 201"/>
              <a:gd name="T24" fmla="*/ 183 w 201"/>
              <a:gd name="T25" fmla="*/ 118 h 201"/>
              <a:gd name="T26" fmla="*/ 180 w 201"/>
              <a:gd name="T27" fmla="*/ 111 h 201"/>
              <a:gd name="T28" fmla="*/ 177 w 201"/>
              <a:gd name="T29" fmla="*/ 106 h 201"/>
              <a:gd name="T30" fmla="*/ 173 w 201"/>
              <a:gd name="T31" fmla="*/ 99 h 201"/>
              <a:gd name="T32" fmla="*/ 170 w 201"/>
              <a:gd name="T33" fmla="*/ 93 h 201"/>
              <a:gd name="T34" fmla="*/ 165 w 201"/>
              <a:gd name="T35" fmla="*/ 87 h 201"/>
              <a:gd name="T36" fmla="*/ 161 w 201"/>
              <a:gd name="T37" fmla="*/ 81 h 201"/>
              <a:gd name="T38" fmla="*/ 158 w 201"/>
              <a:gd name="T39" fmla="*/ 75 h 201"/>
              <a:gd name="T40" fmla="*/ 152 w 201"/>
              <a:gd name="T41" fmla="*/ 70 h 201"/>
              <a:gd name="T42" fmla="*/ 147 w 201"/>
              <a:gd name="T43" fmla="*/ 64 h 201"/>
              <a:gd name="T44" fmla="*/ 143 w 201"/>
              <a:gd name="T45" fmla="*/ 60 h 201"/>
              <a:gd name="T46" fmla="*/ 137 w 201"/>
              <a:gd name="T47" fmla="*/ 54 h 201"/>
              <a:gd name="T48" fmla="*/ 132 w 201"/>
              <a:gd name="T49" fmla="*/ 49 h 201"/>
              <a:gd name="T50" fmla="*/ 127 w 201"/>
              <a:gd name="T51" fmla="*/ 45 h 201"/>
              <a:gd name="T52" fmla="*/ 122 w 201"/>
              <a:gd name="T53" fmla="*/ 40 h 201"/>
              <a:gd name="T54" fmla="*/ 115 w 201"/>
              <a:gd name="T55" fmla="*/ 36 h 201"/>
              <a:gd name="T56" fmla="*/ 109 w 201"/>
              <a:gd name="T57" fmla="*/ 33 h 201"/>
              <a:gd name="T58" fmla="*/ 104 w 201"/>
              <a:gd name="T59" fmla="*/ 28 h 201"/>
              <a:gd name="T60" fmla="*/ 97 w 201"/>
              <a:gd name="T61" fmla="*/ 25 h 201"/>
              <a:gd name="T62" fmla="*/ 90 w 201"/>
              <a:gd name="T63" fmla="*/ 21 h 201"/>
              <a:gd name="T64" fmla="*/ 84 w 201"/>
              <a:gd name="T65" fmla="*/ 19 h 201"/>
              <a:gd name="T66" fmla="*/ 78 w 201"/>
              <a:gd name="T67" fmla="*/ 16 h 201"/>
              <a:gd name="T68" fmla="*/ 71 w 201"/>
              <a:gd name="T69" fmla="*/ 13 h 201"/>
              <a:gd name="T70" fmla="*/ 64 w 201"/>
              <a:gd name="T71" fmla="*/ 11 h 201"/>
              <a:gd name="T72" fmla="*/ 57 w 201"/>
              <a:gd name="T73" fmla="*/ 9 h 201"/>
              <a:gd name="T74" fmla="*/ 51 w 201"/>
              <a:gd name="T75" fmla="*/ 7 h 201"/>
              <a:gd name="T76" fmla="*/ 43 w 201"/>
              <a:gd name="T77" fmla="*/ 6 h 201"/>
              <a:gd name="T78" fmla="*/ 36 w 201"/>
              <a:gd name="T79" fmla="*/ 3 h 201"/>
              <a:gd name="T80" fmla="*/ 29 w 201"/>
              <a:gd name="T81" fmla="*/ 2 h 201"/>
              <a:gd name="T82" fmla="*/ 21 w 201"/>
              <a:gd name="T83" fmla="*/ 1 h 201"/>
              <a:gd name="T84" fmla="*/ 15 w 201"/>
              <a:gd name="T85" fmla="*/ 1 h 201"/>
              <a:gd name="T86" fmla="*/ 8 w 201"/>
              <a:gd name="T87" fmla="*/ 1 h 201"/>
              <a:gd name="T88" fmla="*/ 0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201"/>
                </a:moveTo>
                <a:lnTo>
                  <a:pt x="201" y="194"/>
                </a:lnTo>
                <a:lnTo>
                  <a:pt x="201" y="187"/>
                </a:lnTo>
                <a:lnTo>
                  <a:pt x="200" y="180"/>
                </a:lnTo>
                <a:lnTo>
                  <a:pt x="199" y="173"/>
                </a:lnTo>
                <a:lnTo>
                  <a:pt x="198" y="165"/>
                </a:lnTo>
                <a:lnTo>
                  <a:pt x="197" y="159"/>
                </a:lnTo>
                <a:lnTo>
                  <a:pt x="196" y="152"/>
                </a:lnTo>
                <a:lnTo>
                  <a:pt x="194" y="145"/>
                </a:lnTo>
                <a:lnTo>
                  <a:pt x="191" y="138"/>
                </a:lnTo>
                <a:lnTo>
                  <a:pt x="189" y="132"/>
                </a:lnTo>
                <a:lnTo>
                  <a:pt x="187" y="125"/>
                </a:lnTo>
                <a:lnTo>
                  <a:pt x="183" y="118"/>
                </a:lnTo>
                <a:lnTo>
                  <a:pt x="180" y="111"/>
                </a:lnTo>
                <a:lnTo>
                  <a:pt x="177" y="106"/>
                </a:lnTo>
                <a:lnTo>
                  <a:pt x="173" y="99"/>
                </a:lnTo>
                <a:lnTo>
                  <a:pt x="170" y="93"/>
                </a:lnTo>
                <a:lnTo>
                  <a:pt x="165" y="87"/>
                </a:lnTo>
                <a:lnTo>
                  <a:pt x="161" y="81"/>
                </a:lnTo>
                <a:lnTo>
                  <a:pt x="158" y="75"/>
                </a:lnTo>
                <a:lnTo>
                  <a:pt x="152" y="70"/>
                </a:lnTo>
                <a:lnTo>
                  <a:pt x="147" y="64"/>
                </a:lnTo>
                <a:lnTo>
                  <a:pt x="143" y="60"/>
                </a:lnTo>
                <a:lnTo>
                  <a:pt x="137" y="54"/>
                </a:lnTo>
                <a:lnTo>
                  <a:pt x="132" y="49"/>
                </a:lnTo>
                <a:lnTo>
                  <a:pt x="127" y="45"/>
                </a:lnTo>
                <a:lnTo>
                  <a:pt x="122" y="40"/>
                </a:lnTo>
                <a:lnTo>
                  <a:pt x="115" y="36"/>
                </a:lnTo>
                <a:lnTo>
                  <a:pt x="109" y="33"/>
                </a:lnTo>
                <a:lnTo>
                  <a:pt x="104" y="28"/>
                </a:lnTo>
                <a:lnTo>
                  <a:pt x="97" y="25"/>
                </a:lnTo>
                <a:lnTo>
                  <a:pt x="90" y="21"/>
                </a:lnTo>
                <a:lnTo>
                  <a:pt x="84" y="19"/>
                </a:lnTo>
                <a:lnTo>
                  <a:pt x="78" y="16"/>
                </a:lnTo>
                <a:lnTo>
                  <a:pt x="71" y="13"/>
                </a:lnTo>
                <a:lnTo>
                  <a:pt x="64" y="11"/>
                </a:lnTo>
                <a:lnTo>
                  <a:pt x="57" y="9"/>
                </a:lnTo>
                <a:lnTo>
                  <a:pt x="51" y="7"/>
                </a:lnTo>
                <a:lnTo>
                  <a:pt x="43" y="6"/>
                </a:lnTo>
                <a:lnTo>
                  <a:pt x="36" y="3"/>
                </a:lnTo>
                <a:lnTo>
                  <a:pt x="29" y="2"/>
                </a:lnTo>
                <a:lnTo>
                  <a:pt x="21" y="1"/>
                </a:lnTo>
                <a:lnTo>
                  <a:pt x="15" y="1"/>
                </a:lnTo>
                <a:lnTo>
                  <a:pt x="8" y="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63" name="Freeform 55"/>
          <p:cNvSpPr>
            <a:spLocks/>
          </p:cNvSpPr>
          <p:nvPr/>
        </p:nvSpPr>
        <p:spPr bwMode="auto">
          <a:xfrm>
            <a:off x="2782888" y="2503488"/>
            <a:ext cx="79375" cy="80962"/>
          </a:xfrm>
          <a:custGeom>
            <a:avLst/>
            <a:gdLst>
              <a:gd name="T0" fmla="*/ 201 w 201"/>
              <a:gd name="T1" fmla="*/ 0 h 201"/>
              <a:gd name="T2" fmla="*/ 193 w 201"/>
              <a:gd name="T3" fmla="*/ 1 h 201"/>
              <a:gd name="T4" fmla="*/ 187 w 201"/>
              <a:gd name="T5" fmla="*/ 1 h 201"/>
              <a:gd name="T6" fmla="*/ 180 w 201"/>
              <a:gd name="T7" fmla="*/ 1 h 201"/>
              <a:gd name="T8" fmla="*/ 172 w 201"/>
              <a:gd name="T9" fmla="*/ 2 h 201"/>
              <a:gd name="T10" fmla="*/ 165 w 201"/>
              <a:gd name="T11" fmla="*/ 3 h 201"/>
              <a:gd name="T12" fmla="*/ 159 w 201"/>
              <a:gd name="T13" fmla="*/ 6 h 201"/>
              <a:gd name="T14" fmla="*/ 152 w 201"/>
              <a:gd name="T15" fmla="*/ 7 h 201"/>
              <a:gd name="T16" fmla="*/ 144 w 201"/>
              <a:gd name="T17" fmla="*/ 9 h 201"/>
              <a:gd name="T18" fmla="*/ 137 w 201"/>
              <a:gd name="T19" fmla="*/ 11 h 201"/>
              <a:gd name="T20" fmla="*/ 130 w 201"/>
              <a:gd name="T21" fmla="*/ 13 h 201"/>
              <a:gd name="T22" fmla="*/ 124 w 201"/>
              <a:gd name="T23" fmla="*/ 16 h 201"/>
              <a:gd name="T24" fmla="*/ 118 w 201"/>
              <a:gd name="T25" fmla="*/ 19 h 201"/>
              <a:gd name="T26" fmla="*/ 111 w 201"/>
              <a:gd name="T27" fmla="*/ 21 h 201"/>
              <a:gd name="T28" fmla="*/ 105 w 201"/>
              <a:gd name="T29" fmla="*/ 25 h 201"/>
              <a:gd name="T30" fmla="*/ 99 w 201"/>
              <a:gd name="T31" fmla="*/ 28 h 201"/>
              <a:gd name="T32" fmla="*/ 92 w 201"/>
              <a:gd name="T33" fmla="*/ 33 h 201"/>
              <a:gd name="T34" fmla="*/ 87 w 201"/>
              <a:gd name="T35" fmla="*/ 36 h 201"/>
              <a:gd name="T36" fmla="*/ 81 w 201"/>
              <a:gd name="T37" fmla="*/ 40 h 201"/>
              <a:gd name="T38" fmla="*/ 75 w 201"/>
              <a:gd name="T39" fmla="*/ 45 h 201"/>
              <a:gd name="T40" fmla="*/ 70 w 201"/>
              <a:gd name="T41" fmla="*/ 49 h 201"/>
              <a:gd name="T42" fmla="*/ 64 w 201"/>
              <a:gd name="T43" fmla="*/ 54 h 201"/>
              <a:gd name="T44" fmla="*/ 58 w 201"/>
              <a:gd name="T45" fmla="*/ 60 h 201"/>
              <a:gd name="T46" fmla="*/ 54 w 201"/>
              <a:gd name="T47" fmla="*/ 64 h 201"/>
              <a:gd name="T48" fmla="*/ 49 w 201"/>
              <a:gd name="T49" fmla="*/ 70 h 201"/>
              <a:gd name="T50" fmla="*/ 45 w 201"/>
              <a:gd name="T51" fmla="*/ 75 h 201"/>
              <a:gd name="T52" fmla="*/ 40 w 201"/>
              <a:gd name="T53" fmla="*/ 81 h 201"/>
              <a:gd name="T54" fmla="*/ 36 w 201"/>
              <a:gd name="T55" fmla="*/ 87 h 201"/>
              <a:gd name="T56" fmla="*/ 31 w 201"/>
              <a:gd name="T57" fmla="*/ 93 h 201"/>
              <a:gd name="T58" fmla="*/ 28 w 201"/>
              <a:gd name="T59" fmla="*/ 99 h 201"/>
              <a:gd name="T60" fmla="*/ 25 w 201"/>
              <a:gd name="T61" fmla="*/ 106 h 201"/>
              <a:gd name="T62" fmla="*/ 21 w 201"/>
              <a:gd name="T63" fmla="*/ 111 h 201"/>
              <a:gd name="T64" fmla="*/ 18 w 201"/>
              <a:gd name="T65" fmla="*/ 118 h 201"/>
              <a:gd name="T66" fmla="*/ 16 w 201"/>
              <a:gd name="T67" fmla="*/ 125 h 201"/>
              <a:gd name="T68" fmla="*/ 12 w 201"/>
              <a:gd name="T69" fmla="*/ 132 h 201"/>
              <a:gd name="T70" fmla="*/ 10 w 201"/>
              <a:gd name="T71" fmla="*/ 138 h 201"/>
              <a:gd name="T72" fmla="*/ 8 w 201"/>
              <a:gd name="T73" fmla="*/ 145 h 201"/>
              <a:gd name="T74" fmla="*/ 7 w 201"/>
              <a:gd name="T75" fmla="*/ 152 h 201"/>
              <a:gd name="T76" fmla="*/ 4 w 201"/>
              <a:gd name="T77" fmla="*/ 159 h 201"/>
              <a:gd name="T78" fmla="*/ 3 w 201"/>
              <a:gd name="T79" fmla="*/ 165 h 201"/>
              <a:gd name="T80" fmla="*/ 2 w 201"/>
              <a:gd name="T81" fmla="*/ 173 h 201"/>
              <a:gd name="T82" fmla="*/ 1 w 201"/>
              <a:gd name="T83" fmla="*/ 180 h 201"/>
              <a:gd name="T84" fmla="*/ 0 w 201"/>
              <a:gd name="T85" fmla="*/ 187 h 201"/>
              <a:gd name="T86" fmla="*/ 0 w 201"/>
              <a:gd name="T87" fmla="*/ 194 h 201"/>
              <a:gd name="T88" fmla="*/ 0 w 201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0"/>
                </a:moveTo>
                <a:lnTo>
                  <a:pt x="193" y="1"/>
                </a:lnTo>
                <a:lnTo>
                  <a:pt x="187" y="1"/>
                </a:lnTo>
                <a:lnTo>
                  <a:pt x="180" y="1"/>
                </a:lnTo>
                <a:lnTo>
                  <a:pt x="172" y="2"/>
                </a:lnTo>
                <a:lnTo>
                  <a:pt x="165" y="3"/>
                </a:lnTo>
                <a:lnTo>
                  <a:pt x="159" y="6"/>
                </a:lnTo>
                <a:lnTo>
                  <a:pt x="152" y="7"/>
                </a:lnTo>
                <a:lnTo>
                  <a:pt x="144" y="9"/>
                </a:lnTo>
                <a:lnTo>
                  <a:pt x="137" y="11"/>
                </a:lnTo>
                <a:lnTo>
                  <a:pt x="130" y="13"/>
                </a:lnTo>
                <a:lnTo>
                  <a:pt x="124" y="16"/>
                </a:lnTo>
                <a:lnTo>
                  <a:pt x="118" y="19"/>
                </a:lnTo>
                <a:lnTo>
                  <a:pt x="111" y="21"/>
                </a:lnTo>
                <a:lnTo>
                  <a:pt x="105" y="25"/>
                </a:lnTo>
                <a:lnTo>
                  <a:pt x="99" y="28"/>
                </a:lnTo>
                <a:lnTo>
                  <a:pt x="92" y="33"/>
                </a:lnTo>
                <a:lnTo>
                  <a:pt x="87" y="36"/>
                </a:lnTo>
                <a:lnTo>
                  <a:pt x="81" y="40"/>
                </a:lnTo>
                <a:lnTo>
                  <a:pt x="75" y="45"/>
                </a:lnTo>
                <a:lnTo>
                  <a:pt x="70" y="49"/>
                </a:lnTo>
                <a:lnTo>
                  <a:pt x="64" y="54"/>
                </a:lnTo>
                <a:lnTo>
                  <a:pt x="58" y="60"/>
                </a:lnTo>
                <a:lnTo>
                  <a:pt x="54" y="64"/>
                </a:lnTo>
                <a:lnTo>
                  <a:pt x="49" y="70"/>
                </a:lnTo>
                <a:lnTo>
                  <a:pt x="45" y="75"/>
                </a:lnTo>
                <a:lnTo>
                  <a:pt x="40" y="81"/>
                </a:lnTo>
                <a:lnTo>
                  <a:pt x="36" y="87"/>
                </a:lnTo>
                <a:lnTo>
                  <a:pt x="31" y="93"/>
                </a:lnTo>
                <a:lnTo>
                  <a:pt x="28" y="99"/>
                </a:lnTo>
                <a:lnTo>
                  <a:pt x="25" y="106"/>
                </a:lnTo>
                <a:lnTo>
                  <a:pt x="21" y="111"/>
                </a:lnTo>
                <a:lnTo>
                  <a:pt x="18" y="118"/>
                </a:lnTo>
                <a:lnTo>
                  <a:pt x="16" y="125"/>
                </a:lnTo>
                <a:lnTo>
                  <a:pt x="12" y="132"/>
                </a:lnTo>
                <a:lnTo>
                  <a:pt x="10" y="138"/>
                </a:lnTo>
                <a:lnTo>
                  <a:pt x="8" y="145"/>
                </a:lnTo>
                <a:lnTo>
                  <a:pt x="7" y="152"/>
                </a:lnTo>
                <a:lnTo>
                  <a:pt x="4" y="159"/>
                </a:lnTo>
                <a:lnTo>
                  <a:pt x="3" y="165"/>
                </a:lnTo>
                <a:lnTo>
                  <a:pt x="2" y="173"/>
                </a:lnTo>
                <a:lnTo>
                  <a:pt x="1" y="180"/>
                </a:lnTo>
                <a:lnTo>
                  <a:pt x="0" y="187"/>
                </a:lnTo>
                <a:lnTo>
                  <a:pt x="0" y="194"/>
                </a:lnTo>
                <a:lnTo>
                  <a:pt x="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64" name="Line 56"/>
          <p:cNvSpPr>
            <a:spLocks noChangeShapeType="1"/>
          </p:cNvSpPr>
          <p:nvPr/>
        </p:nvSpPr>
        <p:spPr bwMode="auto">
          <a:xfrm>
            <a:off x="1879600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65" name="Line 57"/>
          <p:cNvSpPr>
            <a:spLocks noChangeShapeType="1"/>
          </p:cNvSpPr>
          <p:nvPr/>
        </p:nvSpPr>
        <p:spPr bwMode="auto">
          <a:xfrm>
            <a:off x="1958975" y="3714750"/>
            <a:ext cx="690563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66" name="Line 58"/>
          <p:cNvSpPr>
            <a:spLocks noChangeShapeType="1"/>
          </p:cNvSpPr>
          <p:nvPr/>
        </p:nvSpPr>
        <p:spPr bwMode="auto">
          <a:xfrm flipV="1">
            <a:off x="2732088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67" name="Line 59"/>
          <p:cNvSpPr>
            <a:spLocks noChangeShapeType="1"/>
          </p:cNvSpPr>
          <p:nvPr/>
        </p:nvSpPr>
        <p:spPr bwMode="auto">
          <a:xfrm flipH="1">
            <a:off x="1958975" y="2503488"/>
            <a:ext cx="690563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68" name="Freeform 60"/>
          <p:cNvSpPr>
            <a:spLocks/>
          </p:cNvSpPr>
          <p:nvPr/>
        </p:nvSpPr>
        <p:spPr bwMode="auto">
          <a:xfrm>
            <a:off x="1879600" y="3633788"/>
            <a:ext cx="79375" cy="80962"/>
          </a:xfrm>
          <a:custGeom>
            <a:avLst/>
            <a:gdLst>
              <a:gd name="T0" fmla="*/ 0 w 202"/>
              <a:gd name="T1" fmla="*/ 0 h 201"/>
              <a:gd name="T2" fmla="*/ 0 w 202"/>
              <a:gd name="T3" fmla="*/ 6 h 201"/>
              <a:gd name="T4" fmla="*/ 0 w 202"/>
              <a:gd name="T5" fmla="*/ 14 h 201"/>
              <a:gd name="T6" fmla="*/ 1 w 202"/>
              <a:gd name="T7" fmla="*/ 21 h 201"/>
              <a:gd name="T8" fmla="*/ 2 w 202"/>
              <a:gd name="T9" fmla="*/ 28 h 201"/>
              <a:gd name="T10" fmla="*/ 4 w 202"/>
              <a:gd name="T11" fmla="*/ 36 h 201"/>
              <a:gd name="T12" fmla="*/ 5 w 202"/>
              <a:gd name="T13" fmla="*/ 42 h 201"/>
              <a:gd name="T14" fmla="*/ 6 w 202"/>
              <a:gd name="T15" fmla="*/ 49 h 201"/>
              <a:gd name="T16" fmla="*/ 8 w 202"/>
              <a:gd name="T17" fmla="*/ 56 h 201"/>
              <a:gd name="T18" fmla="*/ 10 w 202"/>
              <a:gd name="T19" fmla="*/ 63 h 201"/>
              <a:gd name="T20" fmla="*/ 13 w 202"/>
              <a:gd name="T21" fmla="*/ 69 h 201"/>
              <a:gd name="T22" fmla="*/ 15 w 202"/>
              <a:gd name="T23" fmla="*/ 76 h 201"/>
              <a:gd name="T24" fmla="*/ 18 w 202"/>
              <a:gd name="T25" fmla="*/ 83 h 201"/>
              <a:gd name="T26" fmla="*/ 22 w 202"/>
              <a:gd name="T27" fmla="*/ 90 h 201"/>
              <a:gd name="T28" fmla="*/ 25 w 202"/>
              <a:gd name="T29" fmla="*/ 95 h 201"/>
              <a:gd name="T30" fmla="*/ 28 w 202"/>
              <a:gd name="T31" fmla="*/ 102 h 201"/>
              <a:gd name="T32" fmla="*/ 32 w 202"/>
              <a:gd name="T33" fmla="*/ 108 h 201"/>
              <a:gd name="T34" fmla="*/ 36 w 202"/>
              <a:gd name="T35" fmla="*/ 114 h 201"/>
              <a:gd name="T36" fmla="*/ 41 w 202"/>
              <a:gd name="T37" fmla="*/ 120 h 201"/>
              <a:gd name="T38" fmla="*/ 44 w 202"/>
              <a:gd name="T39" fmla="*/ 126 h 201"/>
              <a:gd name="T40" fmla="*/ 50 w 202"/>
              <a:gd name="T41" fmla="*/ 131 h 201"/>
              <a:gd name="T42" fmla="*/ 54 w 202"/>
              <a:gd name="T43" fmla="*/ 137 h 201"/>
              <a:gd name="T44" fmla="*/ 59 w 202"/>
              <a:gd name="T45" fmla="*/ 141 h 201"/>
              <a:gd name="T46" fmla="*/ 64 w 202"/>
              <a:gd name="T47" fmla="*/ 147 h 201"/>
              <a:gd name="T48" fmla="*/ 70 w 202"/>
              <a:gd name="T49" fmla="*/ 152 h 201"/>
              <a:gd name="T50" fmla="*/ 74 w 202"/>
              <a:gd name="T51" fmla="*/ 156 h 201"/>
              <a:gd name="T52" fmla="*/ 81 w 202"/>
              <a:gd name="T53" fmla="*/ 160 h 201"/>
              <a:gd name="T54" fmla="*/ 87 w 202"/>
              <a:gd name="T55" fmla="*/ 165 h 201"/>
              <a:gd name="T56" fmla="*/ 92 w 202"/>
              <a:gd name="T57" fmla="*/ 168 h 201"/>
              <a:gd name="T58" fmla="*/ 98 w 202"/>
              <a:gd name="T59" fmla="*/ 173 h 201"/>
              <a:gd name="T60" fmla="*/ 105 w 202"/>
              <a:gd name="T61" fmla="*/ 176 h 201"/>
              <a:gd name="T62" fmla="*/ 112 w 202"/>
              <a:gd name="T63" fmla="*/ 180 h 201"/>
              <a:gd name="T64" fmla="*/ 117 w 202"/>
              <a:gd name="T65" fmla="*/ 182 h 201"/>
              <a:gd name="T66" fmla="*/ 124 w 202"/>
              <a:gd name="T67" fmla="*/ 185 h 201"/>
              <a:gd name="T68" fmla="*/ 131 w 202"/>
              <a:gd name="T69" fmla="*/ 187 h 201"/>
              <a:gd name="T70" fmla="*/ 137 w 202"/>
              <a:gd name="T71" fmla="*/ 190 h 201"/>
              <a:gd name="T72" fmla="*/ 144 w 202"/>
              <a:gd name="T73" fmla="*/ 192 h 201"/>
              <a:gd name="T74" fmla="*/ 151 w 202"/>
              <a:gd name="T75" fmla="*/ 194 h 201"/>
              <a:gd name="T76" fmla="*/ 159 w 202"/>
              <a:gd name="T77" fmla="*/ 195 h 201"/>
              <a:gd name="T78" fmla="*/ 166 w 202"/>
              <a:gd name="T79" fmla="*/ 198 h 201"/>
              <a:gd name="T80" fmla="*/ 172 w 202"/>
              <a:gd name="T81" fmla="*/ 199 h 201"/>
              <a:gd name="T82" fmla="*/ 180 w 202"/>
              <a:gd name="T83" fmla="*/ 200 h 201"/>
              <a:gd name="T84" fmla="*/ 187 w 202"/>
              <a:gd name="T85" fmla="*/ 200 h 201"/>
              <a:gd name="T86" fmla="*/ 194 w 202"/>
              <a:gd name="T87" fmla="*/ 200 h 201"/>
              <a:gd name="T88" fmla="*/ 202 w 202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0" y="0"/>
                </a:moveTo>
                <a:lnTo>
                  <a:pt x="0" y="6"/>
                </a:lnTo>
                <a:lnTo>
                  <a:pt x="0" y="14"/>
                </a:lnTo>
                <a:lnTo>
                  <a:pt x="1" y="21"/>
                </a:lnTo>
                <a:lnTo>
                  <a:pt x="2" y="28"/>
                </a:lnTo>
                <a:lnTo>
                  <a:pt x="4" y="36"/>
                </a:lnTo>
                <a:lnTo>
                  <a:pt x="5" y="42"/>
                </a:lnTo>
                <a:lnTo>
                  <a:pt x="6" y="49"/>
                </a:lnTo>
                <a:lnTo>
                  <a:pt x="8" y="56"/>
                </a:lnTo>
                <a:lnTo>
                  <a:pt x="10" y="63"/>
                </a:lnTo>
                <a:lnTo>
                  <a:pt x="13" y="69"/>
                </a:lnTo>
                <a:lnTo>
                  <a:pt x="15" y="76"/>
                </a:lnTo>
                <a:lnTo>
                  <a:pt x="18" y="83"/>
                </a:lnTo>
                <a:lnTo>
                  <a:pt x="22" y="90"/>
                </a:lnTo>
                <a:lnTo>
                  <a:pt x="25" y="95"/>
                </a:lnTo>
                <a:lnTo>
                  <a:pt x="28" y="102"/>
                </a:lnTo>
                <a:lnTo>
                  <a:pt x="32" y="108"/>
                </a:lnTo>
                <a:lnTo>
                  <a:pt x="36" y="114"/>
                </a:lnTo>
                <a:lnTo>
                  <a:pt x="41" y="120"/>
                </a:lnTo>
                <a:lnTo>
                  <a:pt x="44" y="126"/>
                </a:lnTo>
                <a:lnTo>
                  <a:pt x="50" y="131"/>
                </a:lnTo>
                <a:lnTo>
                  <a:pt x="54" y="137"/>
                </a:lnTo>
                <a:lnTo>
                  <a:pt x="59" y="141"/>
                </a:lnTo>
                <a:lnTo>
                  <a:pt x="64" y="147"/>
                </a:lnTo>
                <a:lnTo>
                  <a:pt x="70" y="152"/>
                </a:lnTo>
                <a:lnTo>
                  <a:pt x="74" y="156"/>
                </a:lnTo>
                <a:lnTo>
                  <a:pt x="81" y="160"/>
                </a:lnTo>
                <a:lnTo>
                  <a:pt x="87" y="165"/>
                </a:lnTo>
                <a:lnTo>
                  <a:pt x="92" y="168"/>
                </a:lnTo>
                <a:lnTo>
                  <a:pt x="98" y="173"/>
                </a:lnTo>
                <a:lnTo>
                  <a:pt x="105" y="176"/>
                </a:lnTo>
                <a:lnTo>
                  <a:pt x="112" y="180"/>
                </a:lnTo>
                <a:lnTo>
                  <a:pt x="117" y="182"/>
                </a:lnTo>
                <a:lnTo>
                  <a:pt x="124" y="185"/>
                </a:lnTo>
                <a:lnTo>
                  <a:pt x="131" y="187"/>
                </a:lnTo>
                <a:lnTo>
                  <a:pt x="137" y="190"/>
                </a:lnTo>
                <a:lnTo>
                  <a:pt x="144" y="192"/>
                </a:lnTo>
                <a:lnTo>
                  <a:pt x="151" y="194"/>
                </a:lnTo>
                <a:lnTo>
                  <a:pt x="159" y="195"/>
                </a:lnTo>
                <a:lnTo>
                  <a:pt x="166" y="198"/>
                </a:lnTo>
                <a:lnTo>
                  <a:pt x="172" y="199"/>
                </a:lnTo>
                <a:lnTo>
                  <a:pt x="180" y="200"/>
                </a:lnTo>
                <a:lnTo>
                  <a:pt x="187" y="200"/>
                </a:lnTo>
                <a:lnTo>
                  <a:pt x="194" y="200"/>
                </a:lnTo>
                <a:lnTo>
                  <a:pt x="202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69" name="Freeform 61"/>
          <p:cNvSpPr>
            <a:spLocks/>
          </p:cNvSpPr>
          <p:nvPr/>
        </p:nvSpPr>
        <p:spPr bwMode="auto">
          <a:xfrm>
            <a:off x="2649538" y="3633788"/>
            <a:ext cx="82550" cy="80962"/>
          </a:xfrm>
          <a:custGeom>
            <a:avLst/>
            <a:gdLst>
              <a:gd name="T0" fmla="*/ 0 w 202"/>
              <a:gd name="T1" fmla="*/ 201 h 201"/>
              <a:gd name="T2" fmla="*/ 8 w 202"/>
              <a:gd name="T3" fmla="*/ 200 h 201"/>
              <a:gd name="T4" fmla="*/ 15 w 202"/>
              <a:gd name="T5" fmla="*/ 200 h 201"/>
              <a:gd name="T6" fmla="*/ 22 w 202"/>
              <a:gd name="T7" fmla="*/ 200 h 201"/>
              <a:gd name="T8" fmla="*/ 30 w 202"/>
              <a:gd name="T9" fmla="*/ 199 h 201"/>
              <a:gd name="T10" fmla="*/ 36 w 202"/>
              <a:gd name="T11" fmla="*/ 198 h 201"/>
              <a:gd name="T12" fmla="*/ 43 w 202"/>
              <a:gd name="T13" fmla="*/ 195 h 201"/>
              <a:gd name="T14" fmla="*/ 50 w 202"/>
              <a:gd name="T15" fmla="*/ 194 h 201"/>
              <a:gd name="T16" fmla="*/ 58 w 202"/>
              <a:gd name="T17" fmla="*/ 192 h 201"/>
              <a:gd name="T18" fmla="*/ 64 w 202"/>
              <a:gd name="T19" fmla="*/ 190 h 201"/>
              <a:gd name="T20" fmla="*/ 71 w 202"/>
              <a:gd name="T21" fmla="*/ 187 h 201"/>
              <a:gd name="T22" fmla="*/ 78 w 202"/>
              <a:gd name="T23" fmla="*/ 185 h 201"/>
              <a:gd name="T24" fmla="*/ 84 w 202"/>
              <a:gd name="T25" fmla="*/ 182 h 201"/>
              <a:gd name="T26" fmla="*/ 90 w 202"/>
              <a:gd name="T27" fmla="*/ 180 h 201"/>
              <a:gd name="T28" fmla="*/ 97 w 202"/>
              <a:gd name="T29" fmla="*/ 176 h 201"/>
              <a:gd name="T30" fmla="*/ 103 w 202"/>
              <a:gd name="T31" fmla="*/ 173 h 201"/>
              <a:gd name="T32" fmla="*/ 109 w 202"/>
              <a:gd name="T33" fmla="*/ 168 h 201"/>
              <a:gd name="T34" fmla="*/ 115 w 202"/>
              <a:gd name="T35" fmla="*/ 165 h 201"/>
              <a:gd name="T36" fmla="*/ 121 w 202"/>
              <a:gd name="T37" fmla="*/ 160 h 201"/>
              <a:gd name="T38" fmla="*/ 126 w 202"/>
              <a:gd name="T39" fmla="*/ 156 h 201"/>
              <a:gd name="T40" fmla="*/ 132 w 202"/>
              <a:gd name="T41" fmla="*/ 152 h 201"/>
              <a:gd name="T42" fmla="*/ 138 w 202"/>
              <a:gd name="T43" fmla="*/ 147 h 201"/>
              <a:gd name="T44" fmla="*/ 143 w 202"/>
              <a:gd name="T45" fmla="*/ 141 h 201"/>
              <a:gd name="T46" fmla="*/ 148 w 202"/>
              <a:gd name="T47" fmla="*/ 137 h 201"/>
              <a:gd name="T48" fmla="*/ 152 w 202"/>
              <a:gd name="T49" fmla="*/ 131 h 201"/>
              <a:gd name="T50" fmla="*/ 157 w 202"/>
              <a:gd name="T51" fmla="*/ 126 h 201"/>
              <a:gd name="T52" fmla="*/ 161 w 202"/>
              <a:gd name="T53" fmla="*/ 120 h 201"/>
              <a:gd name="T54" fmla="*/ 166 w 202"/>
              <a:gd name="T55" fmla="*/ 114 h 201"/>
              <a:gd name="T56" fmla="*/ 170 w 202"/>
              <a:gd name="T57" fmla="*/ 108 h 201"/>
              <a:gd name="T58" fmla="*/ 174 w 202"/>
              <a:gd name="T59" fmla="*/ 102 h 201"/>
              <a:gd name="T60" fmla="*/ 177 w 202"/>
              <a:gd name="T61" fmla="*/ 95 h 201"/>
              <a:gd name="T62" fmla="*/ 180 w 202"/>
              <a:gd name="T63" fmla="*/ 90 h 201"/>
              <a:gd name="T64" fmla="*/ 184 w 202"/>
              <a:gd name="T65" fmla="*/ 83 h 201"/>
              <a:gd name="T66" fmla="*/ 186 w 202"/>
              <a:gd name="T67" fmla="*/ 76 h 201"/>
              <a:gd name="T68" fmla="*/ 189 w 202"/>
              <a:gd name="T69" fmla="*/ 69 h 201"/>
              <a:gd name="T70" fmla="*/ 192 w 202"/>
              <a:gd name="T71" fmla="*/ 63 h 201"/>
              <a:gd name="T72" fmla="*/ 194 w 202"/>
              <a:gd name="T73" fmla="*/ 56 h 201"/>
              <a:gd name="T74" fmla="*/ 195 w 202"/>
              <a:gd name="T75" fmla="*/ 49 h 201"/>
              <a:gd name="T76" fmla="*/ 197 w 202"/>
              <a:gd name="T77" fmla="*/ 42 h 201"/>
              <a:gd name="T78" fmla="*/ 198 w 202"/>
              <a:gd name="T79" fmla="*/ 36 h 201"/>
              <a:gd name="T80" fmla="*/ 199 w 202"/>
              <a:gd name="T81" fmla="*/ 28 h 201"/>
              <a:gd name="T82" fmla="*/ 201 w 202"/>
              <a:gd name="T83" fmla="*/ 21 h 201"/>
              <a:gd name="T84" fmla="*/ 202 w 202"/>
              <a:gd name="T85" fmla="*/ 14 h 201"/>
              <a:gd name="T86" fmla="*/ 202 w 202"/>
              <a:gd name="T87" fmla="*/ 6 h 201"/>
              <a:gd name="T88" fmla="*/ 202 w 202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0" y="201"/>
                </a:moveTo>
                <a:lnTo>
                  <a:pt x="8" y="200"/>
                </a:lnTo>
                <a:lnTo>
                  <a:pt x="15" y="200"/>
                </a:lnTo>
                <a:lnTo>
                  <a:pt x="22" y="200"/>
                </a:lnTo>
                <a:lnTo>
                  <a:pt x="30" y="199"/>
                </a:lnTo>
                <a:lnTo>
                  <a:pt x="36" y="198"/>
                </a:lnTo>
                <a:lnTo>
                  <a:pt x="43" y="195"/>
                </a:lnTo>
                <a:lnTo>
                  <a:pt x="50" y="194"/>
                </a:lnTo>
                <a:lnTo>
                  <a:pt x="58" y="192"/>
                </a:lnTo>
                <a:lnTo>
                  <a:pt x="64" y="190"/>
                </a:lnTo>
                <a:lnTo>
                  <a:pt x="71" y="187"/>
                </a:lnTo>
                <a:lnTo>
                  <a:pt x="78" y="185"/>
                </a:lnTo>
                <a:lnTo>
                  <a:pt x="84" y="182"/>
                </a:lnTo>
                <a:lnTo>
                  <a:pt x="90" y="180"/>
                </a:lnTo>
                <a:lnTo>
                  <a:pt x="97" y="176"/>
                </a:lnTo>
                <a:lnTo>
                  <a:pt x="103" y="173"/>
                </a:lnTo>
                <a:lnTo>
                  <a:pt x="109" y="168"/>
                </a:lnTo>
                <a:lnTo>
                  <a:pt x="115" y="165"/>
                </a:lnTo>
                <a:lnTo>
                  <a:pt x="121" y="160"/>
                </a:lnTo>
                <a:lnTo>
                  <a:pt x="126" y="156"/>
                </a:lnTo>
                <a:lnTo>
                  <a:pt x="132" y="152"/>
                </a:lnTo>
                <a:lnTo>
                  <a:pt x="138" y="147"/>
                </a:lnTo>
                <a:lnTo>
                  <a:pt x="143" y="141"/>
                </a:lnTo>
                <a:lnTo>
                  <a:pt x="148" y="137"/>
                </a:lnTo>
                <a:lnTo>
                  <a:pt x="152" y="131"/>
                </a:lnTo>
                <a:lnTo>
                  <a:pt x="157" y="126"/>
                </a:lnTo>
                <a:lnTo>
                  <a:pt x="161" y="120"/>
                </a:lnTo>
                <a:lnTo>
                  <a:pt x="166" y="114"/>
                </a:lnTo>
                <a:lnTo>
                  <a:pt x="170" y="108"/>
                </a:lnTo>
                <a:lnTo>
                  <a:pt x="174" y="102"/>
                </a:lnTo>
                <a:lnTo>
                  <a:pt x="177" y="95"/>
                </a:lnTo>
                <a:lnTo>
                  <a:pt x="180" y="90"/>
                </a:lnTo>
                <a:lnTo>
                  <a:pt x="184" y="83"/>
                </a:lnTo>
                <a:lnTo>
                  <a:pt x="186" y="76"/>
                </a:lnTo>
                <a:lnTo>
                  <a:pt x="189" y="69"/>
                </a:lnTo>
                <a:lnTo>
                  <a:pt x="192" y="63"/>
                </a:lnTo>
                <a:lnTo>
                  <a:pt x="194" y="56"/>
                </a:lnTo>
                <a:lnTo>
                  <a:pt x="195" y="49"/>
                </a:lnTo>
                <a:lnTo>
                  <a:pt x="197" y="42"/>
                </a:lnTo>
                <a:lnTo>
                  <a:pt x="198" y="36"/>
                </a:lnTo>
                <a:lnTo>
                  <a:pt x="199" y="28"/>
                </a:lnTo>
                <a:lnTo>
                  <a:pt x="201" y="21"/>
                </a:lnTo>
                <a:lnTo>
                  <a:pt x="202" y="14"/>
                </a:lnTo>
                <a:lnTo>
                  <a:pt x="202" y="6"/>
                </a:lnTo>
                <a:lnTo>
                  <a:pt x="202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70" name="Freeform 62"/>
          <p:cNvSpPr>
            <a:spLocks/>
          </p:cNvSpPr>
          <p:nvPr/>
        </p:nvSpPr>
        <p:spPr bwMode="auto">
          <a:xfrm>
            <a:off x="2649538" y="2503488"/>
            <a:ext cx="82550" cy="80962"/>
          </a:xfrm>
          <a:custGeom>
            <a:avLst/>
            <a:gdLst>
              <a:gd name="T0" fmla="*/ 202 w 202"/>
              <a:gd name="T1" fmla="*/ 201 h 201"/>
              <a:gd name="T2" fmla="*/ 202 w 202"/>
              <a:gd name="T3" fmla="*/ 194 h 201"/>
              <a:gd name="T4" fmla="*/ 202 w 202"/>
              <a:gd name="T5" fmla="*/ 187 h 201"/>
              <a:gd name="T6" fmla="*/ 201 w 202"/>
              <a:gd name="T7" fmla="*/ 180 h 201"/>
              <a:gd name="T8" fmla="*/ 199 w 202"/>
              <a:gd name="T9" fmla="*/ 173 h 201"/>
              <a:gd name="T10" fmla="*/ 198 w 202"/>
              <a:gd name="T11" fmla="*/ 165 h 201"/>
              <a:gd name="T12" fmla="*/ 197 w 202"/>
              <a:gd name="T13" fmla="*/ 159 h 201"/>
              <a:gd name="T14" fmla="*/ 195 w 202"/>
              <a:gd name="T15" fmla="*/ 152 h 201"/>
              <a:gd name="T16" fmla="*/ 194 w 202"/>
              <a:gd name="T17" fmla="*/ 145 h 201"/>
              <a:gd name="T18" fmla="*/ 192 w 202"/>
              <a:gd name="T19" fmla="*/ 138 h 201"/>
              <a:gd name="T20" fmla="*/ 189 w 202"/>
              <a:gd name="T21" fmla="*/ 132 h 201"/>
              <a:gd name="T22" fmla="*/ 186 w 202"/>
              <a:gd name="T23" fmla="*/ 125 h 201"/>
              <a:gd name="T24" fmla="*/ 184 w 202"/>
              <a:gd name="T25" fmla="*/ 118 h 201"/>
              <a:gd name="T26" fmla="*/ 180 w 202"/>
              <a:gd name="T27" fmla="*/ 111 h 201"/>
              <a:gd name="T28" fmla="*/ 177 w 202"/>
              <a:gd name="T29" fmla="*/ 106 h 201"/>
              <a:gd name="T30" fmla="*/ 174 w 202"/>
              <a:gd name="T31" fmla="*/ 99 h 201"/>
              <a:gd name="T32" fmla="*/ 170 w 202"/>
              <a:gd name="T33" fmla="*/ 93 h 201"/>
              <a:gd name="T34" fmla="*/ 166 w 202"/>
              <a:gd name="T35" fmla="*/ 87 h 201"/>
              <a:gd name="T36" fmla="*/ 161 w 202"/>
              <a:gd name="T37" fmla="*/ 81 h 201"/>
              <a:gd name="T38" fmla="*/ 157 w 202"/>
              <a:gd name="T39" fmla="*/ 75 h 201"/>
              <a:gd name="T40" fmla="*/ 152 w 202"/>
              <a:gd name="T41" fmla="*/ 70 h 201"/>
              <a:gd name="T42" fmla="*/ 148 w 202"/>
              <a:gd name="T43" fmla="*/ 64 h 201"/>
              <a:gd name="T44" fmla="*/ 143 w 202"/>
              <a:gd name="T45" fmla="*/ 60 h 201"/>
              <a:gd name="T46" fmla="*/ 138 w 202"/>
              <a:gd name="T47" fmla="*/ 54 h 201"/>
              <a:gd name="T48" fmla="*/ 132 w 202"/>
              <a:gd name="T49" fmla="*/ 49 h 201"/>
              <a:gd name="T50" fmla="*/ 126 w 202"/>
              <a:gd name="T51" fmla="*/ 45 h 201"/>
              <a:gd name="T52" fmla="*/ 121 w 202"/>
              <a:gd name="T53" fmla="*/ 40 h 201"/>
              <a:gd name="T54" fmla="*/ 115 w 202"/>
              <a:gd name="T55" fmla="*/ 36 h 201"/>
              <a:gd name="T56" fmla="*/ 109 w 202"/>
              <a:gd name="T57" fmla="*/ 33 h 201"/>
              <a:gd name="T58" fmla="*/ 103 w 202"/>
              <a:gd name="T59" fmla="*/ 28 h 201"/>
              <a:gd name="T60" fmla="*/ 97 w 202"/>
              <a:gd name="T61" fmla="*/ 25 h 201"/>
              <a:gd name="T62" fmla="*/ 90 w 202"/>
              <a:gd name="T63" fmla="*/ 21 h 201"/>
              <a:gd name="T64" fmla="*/ 84 w 202"/>
              <a:gd name="T65" fmla="*/ 19 h 201"/>
              <a:gd name="T66" fmla="*/ 78 w 202"/>
              <a:gd name="T67" fmla="*/ 16 h 201"/>
              <a:gd name="T68" fmla="*/ 71 w 202"/>
              <a:gd name="T69" fmla="*/ 13 h 201"/>
              <a:gd name="T70" fmla="*/ 64 w 202"/>
              <a:gd name="T71" fmla="*/ 11 h 201"/>
              <a:gd name="T72" fmla="*/ 58 w 202"/>
              <a:gd name="T73" fmla="*/ 9 h 201"/>
              <a:gd name="T74" fmla="*/ 50 w 202"/>
              <a:gd name="T75" fmla="*/ 7 h 201"/>
              <a:gd name="T76" fmla="*/ 43 w 202"/>
              <a:gd name="T77" fmla="*/ 6 h 201"/>
              <a:gd name="T78" fmla="*/ 36 w 202"/>
              <a:gd name="T79" fmla="*/ 3 h 201"/>
              <a:gd name="T80" fmla="*/ 30 w 202"/>
              <a:gd name="T81" fmla="*/ 2 h 201"/>
              <a:gd name="T82" fmla="*/ 22 w 202"/>
              <a:gd name="T83" fmla="*/ 1 h 201"/>
              <a:gd name="T84" fmla="*/ 15 w 202"/>
              <a:gd name="T85" fmla="*/ 1 h 201"/>
              <a:gd name="T86" fmla="*/ 8 w 202"/>
              <a:gd name="T87" fmla="*/ 1 h 201"/>
              <a:gd name="T88" fmla="*/ 0 w 202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202" y="201"/>
                </a:moveTo>
                <a:lnTo>
                  <a:pt x="202" y="194"/>
                </a:lnTo>
                <a:lnTo>
                  <a:pt x="202" y="187"/>
                </a:lnTo>
                <a:lnTo>
                  <a:pt x="201" y="180"/>
                </a:lnTo>
                <a:lnTo>
                  <a:pt x="199" y="173"/>
                </a:lnTo>
                <a:lnTo>
                  <a:pt x="198" y="165"/>
                </a:lnTo>
                <a:lnTo>
                  <a:pt x="197" y="159"/>
                </a:lnTo>
                <a:lnTo>
                  <a:pt x="195" y="152"/>
                </a:lnTo>
                <a:lnTo>
                  <a:pt x="194" y="145"/>
                </a:lnTo>
                <a:lnTo>
                  <a:pt x="192" y="138"/>
                </a:lnTo>
                <a:lnTo>
                  <a:pt x="189" y="132"/>
                </a:lnTo>
                <a:lnTo>
                  <a:pt x="186" y="125"/>
                </a:lnTo>
                <a:lnTo>
                  <a:pt x="184" y="118"/>
                </a:lnTo>
                <a:lnTo>
                  <a:pt x="180" y="111"/>
                </a:lnTo>
                <a:lnTo>
                  <a:pt x="177" y="106"/>
                </a:lnTo>
                <a:lnTo>
                  <a:pt x="174" y="99"/>
                </a:lnTo>
                <a:lnTo>
                  <a:pt x="170" y="93"/>
                </a:lnTo>
                <a:lnTo>
                  <a:pt x="166" y="87"/>
                </a:lnTo>
                <a:lnTo>
                  <a:pt x="161" y="81"/>
                </a:lnTo>
                <a:lnTo>
                  <a:pt x="157" y="75"/>
                </a:lnTo>
                <a:lnTo>
                  <a:pt x="152" y="70"/>
                </a:lnTo>
                <a:lnTo>
                  <a:pt x="148" y="64"/>
                </a:lnTo>
                <a:lnTo>
                  <a:pt x="143" y="60"/>
                </a:lnTo>
                <a:lnTo>
                  <a:pt x="138" y="54"/>
                </a:lnTo>
                <a:lnTo>
                  <a:pt x="132" y="49"/>
                </a:lnTo>
                <a:lnTo>
                  <a:pt x="126" y="45"/>
                </a:lnTo>
                <a:lnTo>
                  <a:pt x="121" y="40"/>
                </a:lnTo>
                <a:lnTo>
                  <a:pt x="115" y="36"/>
                </a:lnTo>
                <a:lnTo>
                  <a:pt x="109" y="33"/>
                </a:lnTo>
                <a:lnTo>
                  <a:pt x="103" y="28"/>
                </a:lnTo>
                <a:lnTo>
                  <a:pt x="97" y="25"/>
                </a:lnTo>
                <a:lnTo>
                  <a:pt x="90" y="21"/>
                </a:lnTo>
                <a:lnTo>
                  <a:pt x="84" y="19"/>
                </a:lnTo>
                <a:lnTo>
                  <a:pt x="78" y="16"/>
                </a:lnTo>
                <a:lnTo>
                  <a:pt x="71" y="13"/>
                </a:lnTo>
                <a:lnTo>
                  <a:pt x="64" y="11"/>
                </a:lnTo>
                <a:lnTo>
                  <a:pt x="58" y="9"/>
                </a:lnTo>
                <a:lnTo>
                  <a:pt x="50" y="7"/>
                </a:lnTo>
                <a:lnTo>
                  <a:pt x="43" y="6"/>
                </a:lnTo>
                <a:lnTo>
                  <a:pt x="36" y="3"/>
                </a:lnTo>
                <a:lnTo>
                  <a:pt x="30" y="2"/>
                </a:lnTo>
                <a:lnTo>
                  <a:pt x="22" y="1"/>
                </a:lnTo>
                <a:lnTo>
                  <a:pt x="15" y="1"/>
                </a:lnTo>
                <a:lnTo>
                  <a:pt x="8" y="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71" name="Freeform 63"/>
          <p:cNvSpPr>
            <a:spLocks/>
          </p:cNvSpPr>
          <p:nvPr/>
        </p:nvSpPr>
        <p:spPr bwMode="auto">
          <a:xfrm>
            <a:off x="1879600" y="2503488"/>
            <a:ext cx="79375" cy="80962"/>
          </a:xfrm>
          <a:custGeom>
            <a:avLst/>
            <a:gdLst>
              <a:gd name="T0" fmla="*/ 202 w 202"/>
              <a:gd name="T1" fmla="*/ 0 h 201"/>
              <a:gd name="T2" fmla="*/ 194 w 202"/>
              <a:gd name="T3" fmla="*/ 1 h 201"/>
              <a:gd name="T4" fmla="*/ 187 w 202"/>
              <a:gd name="T5" fmla="*/ 1 h 201"/>
              <a:gd name="T6" fmla="*/ 180 w 202"/>
              <a:gd name="T7" fmla="*/ 1 h 201"/>
              <a:gd name="T8" fmla="*/ 172 w 202"/>
              <a:gd name="T9" fmla="*/ 2 h 201"/>
              <a:gd name="T10" fmla="*/ 166 w 202"/>
              <a:gd name="T11" fmla="*/ 3 h 201"/>
              <a:gd name="T12" fmla="*/ 159 w 202"/>
              <a:gd name="T13" fmla="*/ 6 h 201"/>
              <a:gd name="T14" fmla="*/ 151 w 202"/>
              <a:gd name="T15" fmla="*/ 7 h 201"/>
              <a:gd name="T16" fmla="*/ 144 w 202"/>
              <a:gd name="T17" fmla="*/ 9 h 201"/>
              <a:gd name="T18" fmla="*/ 137 w 202"/>
              <a:gd name="T19" fmla="*/ 11 h 201"/>
              <a:gd name="T20" fmla="*/ 131 w 202"/>
              <a:gd name="T21" fmla="*/ 13 h 201"/>
              <a:gd name="T22" fmla="*/ 124 w 202"/>
              <a:gd name="T23" fmla="*/ 16 h 201"/>
              <a:gd name="T24" fmla="*/ 117 w 202"/>
              <a:gd name="T25" fmla="*/ 19 h 201"/>
              <a:gd name="T26" fmla="*/ 112 w 202"/>
              <a:gd name="T27" fmla="*/ 21 h 201"/>
              <a:gd name="T28" fmla="*/ 105 w 202"/>
              <a:gd name="T29" fmla="*/ 25 h 201"/>
              <a:gd name="T30" fmla="*/ 98 w 202"/>
              <a:gd name="T31" fmla="*/ 28 h 201"/>
              <a:gd name="T32" fmla="*/ 92 w 202"/>
              <a:gd name="T33" fmla="*/ 33 h 201"/>
              <a:gd name="T34" fmla="*/ 87 w 202"/>
              <a:gd name="T35" fmla="*/ 36 h 201"/>
              <a:gd name="T36" fmla="*/ 81 w 202"/>
              <a:gd name="T37" fmla="*/ 40 h 201"/>
              <a:gd name="T38" fmla="*/ 74 w 202"/>
              <a:gd name="T39" fmla="*/ 45 h 201"/>
              <a:gd name="T40" fmla="*/ 70 w 202"/>
              <a:gd name="T41" fmla="*/ 49 h 201"/>
              <a:gd name="T42" fmla="*/ 64 w 202"/>
              <a:gd name="T43" fmla="*/ 54 h 201"/>
              <a:gd name="T44" fmla="*/ 59 w 202"/>
              <a:gd name="T45" fmla="*/ 60 h 201"/>
              <a:gd name="T46" fmla="*/ 54 w 202"/>
              <a:gd name="T47" fmla="*/ 64 h 201"/>
              <a:gd name="T48" fmla="*/ 50 w 202"/>
              <a:gd name="T49" fmla="*/ 70 h 201"/>
              <a:gd name="T50" fmla="*/ 44 w 202"/>
              <a:gd name="T51" fmla="*/ 75 h 201"/>
              <a:gd name="T52" fmla="*/ 41 w 202"/>
              <a:gd name="T53" fmla="*/ 81 h 201"/>
              <a:gd name="T54" fmla="*/ 36 w 202"/>
              <a:gd name="T55" fmla="*/ 87 h 201"/>
              <a:gd name="T56" fmla="*/ 32 w 202"/>
              <a:gd name="T57" fmla="*/ 93 h 201"/>
              <a:gd name="T58" fmla="*/ 28 w 202"/>
              <a:gd name="T59" fmla="*/ 99 h 201"/>
              <a:gd name="T60" fmla="*/ 25 w 202"/>
              <a:gd name="T61" fmla="*/ 106 h 201"/>
              <a:gd name="T62" fmla="*/ 22 w 202"/>
              <a:gd name="T63" fmla="*/ 111 h 201"/>
              <a:gd name="T64" fmla="*/ 18 w 202"/>
              <a:gd name="T65" fmla="*/ 118 h 201"/>
              <a:gd name="T66" fmla="*/ 15 w 202"/>
              <a:gd name="T67" fmla="*/ 125 h 201"/>
              <a:gd name="T68" fmla="*/ 13 w 202"/>
              <a:gd name="T69" fmla="*/ 132 h 201"/>
              <a:gd name="T70" fmla="*/ 10 w 202"/>
              <a:gd name="T71" fmla="*/ 138 h 201"/>
              <a:gd name="T72" fmla="*/ 8 w 202"/>
              <a:gd name="T73" fmla="*/ 145 h 201"/>
              <a:gd name="T74" fmla="*/ 6 w 202"/>
              <a:gd name="T75" fmla="*/ 152 h 201"/>
              <a:gd name="T76" fmla="*/ 5 w 202"/>
              <a:gd name="T77" fmla="*/ 159 h 201"/>
              <a:gd name="T78" fmla="*/ 4 w 202"/>
              <a:gd name="T79" fmla="*/ 165 h 201"/>
              <a:gd name="T80" fmla="*/ 2 w 202"/>
              <a:gd name="T81" fmla="*/ 173 h 201"/>
              <a:gd name="T82" fmla="*/ 1 w 202"/>
              <a:gd name="T83" fmla="*/ 180 h 201"/>
              <a:gd name="T84" fmla="*/ 0 w 202"/>
              <a:gd name="T85" fmla="*/ 187 h 201"/>
              <a:gd name="T86" fmla="*/ 0 w 202"/>
              <a:gd name="T87" fmla="*/ 194 h 201"/>
              <a:gd name="T88" fmla="*/ 0 w 202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202" y="0"/>
                </a:moveTo>
                <a:lnTo>
                  <a:pt x="194" y="1"/>
                </a:lnTo>
                <a:lnTo>
                  <a:pt x="187" y="1"/>
                </a:lnTo>
                <a:lnTo>
                  <a:pt x="180" y="1"/>
                </a:lnTo>
                <a:lnTo>
                  <a:pt x="172" y="2"/>
                </a:lnTo>
                <a:lnTo>
                  <a:pt x="166" y="3"/>
                </a:lnTo>
                <a:lnTo>
                  <a:pt x="159" y="6"/>
                </a:lnTo>
                <a:lnTo>
                  <a:pt x="151" y="7"/>
                </a:lnTo>
                <a:lnTo>
                  <a:pt x="144" y="9"/>
                </a:lnTo>
                <a:lnTo>
                  <a:pt x="137" y="11"/>
                </a:lnTo>
                <a:lnTo>
                  <a:pt x="131" y="13"/>
                </a:lnTo>
                <a:lnTo>
                  <a:pt x="124" y="16"/>
                </a:lnTo>
                <a:lnTo>
                  <a:pt x="117" y="19"/>
                </a:lnTo>
                <a:lnTo>
                  <a:pt x="112" y="21"/>
                </a:lnTo>
                <a:lnTo>
                  <a:pt x="105" y="25"/>
                </a:lnTo>
                <a:lnTo>
                  <a:pt x="98" y="28"/>
                </a:lnTo>
                <a:lnTo>
                  <a:pt x="92" y="33"/>
                </a:lnTo>
                <a:lnTo>
                  <a:pt x="87" y="36"/>
                </a:lnTo>
                <a:lnTo>
                  <a:pt x="81" y="40"/>
                </a:lnTo>
                <a:lnTo>
                  <a:pt x="74" y="45"/>
                </a:lnTo>
                <a:lnTo>
                  <a:pt x="70" y="49"/>
                </a:lnTo>
                <a:lnTo>
                  <a:pt x="64" y="54"/>
                </a:lnTo>
                <a:lnTo>
                  <a:pt x="59" y="60"/>
                </a:lnTo>
                <a:lnTo>
                  <a:pt x="54" y="64"/>
                </a:lnTo>
                <a:lnTo>
                  <a:pt x="50" y="70"/>
                </a:lnTo>
                <a:lnTo>
                  <a:pt x="44" y="75"/>
                </a:lnTo>
                <a:lnTo>
                  <a:pt x="41" y="81"/>
                </a:lnTo>
                <a:lnTo>
                  <a:pt x="36" y="87"/>
                </a:lnTo>
                <a:lnTo>
                  <a:pt x="32" y="93"/>
                </a:lnTo>
                <a:lnTo>
                  <a:pt x="28" y="99"/>
                </a:lnTo>
                <a:lnTo>
                  <a:pt x="25" y="106"/>
                </a:lnTo>
                <a:lnTo>
                  <a:pt x="22" y="111"/>
                </a:lnTo>
                <a:lnTo>
                  <a:pt x="18" y="118"/>
                </a:lnTo>
                <a:lnTo>
                  <a:pt x="15" y="125"/>
                </a:lnTo>
                <a:lnTo>
                  <a:pt x="13" y="132"/>
                </a:lnTo>
                <a:lnTo>
                  <a:pt x="10" y="138"/>
                </a:lnTo>
                <a:lnTo>
                  <a:pt x="8" y="145"/>
                </a:lnTo>
                <a:lnTo>
                  <a:pt x="6" y="152"/>
                </a:lnTo>
                <a:lnTo>
                  <a:pt x="5" y="159"/>
                </a:lnTo>
                <a:lnTo>
                  <a:pt x="4" y="165"/>
                </a:lnTo>
                <a:lnTo>
                  <a:pt x="2" y="173"/>
                </a:lnTo>
                <a:lnTo>
                  <a:pt x="1" y="180"/>
                </a:lnTo>
                <a:lnTo>
                  <a:pt x="0" y="187"/>
                </a:lnTo>
                <a:lnTo>
                  <a:pt x="0" y="194"/>
                </a:lnTo>
                <a:lnTo>
                  <a:pt x="0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72" name="Line 64"/>
          <p:cNvSpPr>
            <a:spLocks noChangeShapeType="1"/>
          </p:cNvSpPr>
          <p:nvPr/>
        </p:nvSpPr>
        <p:spPr bwMode="auto">
          <a:xfrm>
            <a:off x="974725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73" name="Line 65"/>
          <p:cNvSpPr>
            <a:spLocks noChangeShapeType="1"/>
          </p:cNvSpPr>
          <p:nvPr/>
        </p:nvSpPr>
        <p:spPr bwMode="auto">
          <a:xfrm>
            <a:off x="1054100" y="3714750"/>
            <a:ext cx="690563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74" name="Line 66"/>
          <p:cNvSpPr>
            <a:spLocks noChangeShapeType="1"/>
          </p:cNvSpPr>
          <p:nvPr/>
        </p:nvSpPr>
        <p:spPr bwMode="auto">
          <a:xfrm flipV="1">
            <a:off x="1824038" y="2584450"/>
            <a:ext cx="3175" cy="1049338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75" name="Line 67"/>
          <p:cNvSpPr>
            <a:spLocks noChangeShapeType="1"/>
          </p:cNvSpPr>
          <p:nvPr/>
        </p:nvSpPr>
        <p:spPr bwMode="auto">
          <a:xfrm flipH="1">
            <a:off x="1054100" y="2503488"/>
            <a:ext cx="690563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76" name="Freeform 68"/>
          <p:cNvSpPr>
            <a:spLocks/>
          </p:cNvSpPr>
          <p:nvPr/>
        </p:nvSpPr>
        <p:spPr bwMode="auto">
          <a:xfrm>
            <a:off x="974725" y="3633788"/>
            <a:ext cx="79375" cy="80962"/>
          </a:xfrm>
          <a:custGeom>
            <a:avLst/>
            <a:gdLst>
              <a:gd name="T0" fmla="*/ 0 w 202"/>
              <a:gd name="T1" fmla="*/ 0 h 201"/>
              <a:gd name="T2" fmla="*/ 2 w 202"/>
              <a:gd name="T3" fmla="*/ 6 h 201"/>
              <a:gd name="T4" fmla="*/ 2 w 202"/>
              <a:gd name="T5" fmla="*/ 14 h 201"/>
              <a:gd name="T6" fmla="*/ 2 w 202"/>
              <a:gd name="T7" fmla="*/ 21 h 201"/>
              <a:gd name="T8" fmla="*/ 3 w 202"/>
              <a:gd name="T9" fmla="*/ 28 h 201"/>
              <a:gd name="T10" fmla="*/ 4 w 202"/>
              <a:gd name="T11" fmla="*/ 36 h 201"/>
              <a:gd name="T12" fmla="*/ 5 w 202"/>
              <a:gd name="T13" fmla="*/ 42 h 201"/>
              <a:gd name="T14" fmla="*/ 7 w 202"/>
              <a:gd name="T15" fmla="*/ 49 h 201"/>
              <a:gd name="T16" fmla="*/ 9 w 202"/>
              <a:gd name="T17" fmla="*/ 56 h 201"/>
              <a:gd name="T18" fmla="*/ 12 w 202"/>
              <a:gd name="T19" fmla="*/ 63 h 201"/>
              <a:gd name="T20" fmla="*/ 14 w 202"/>
              <a:gd name="T21" fmla="*/ 69 h 201"/>
              <a:gd name="T22" fmla="*/ 16 w 202"/>
              <a:gd name="T23" fmla="*/ 76 h 201"/>
              <a:gd name="T24" fmla="*/ 20 w 202"/>
              <a:gd name="T25" fmla="*/ 83 h 201"/>
              <a:gd name="T26" fmla="*/ 22 w 202"/>
              <a:gd name="T27" fmla="*/ 90 h 201"/>
              <a:gd name="T28" fmla="*/ 25 w 202"/>
              <a:gd name="T29" fmla="*/ 95 h 201"/>
              <a:gd name="T30" fmla="*/ 29 w 202"/>
              <a:gd name="T31" fmla="*/ 102 h 201"/>
              <a:gd name="T32" fmla="*/ 33 w 202"/>
              <a:gd name="T33" fmla="*/ 108 h 201"/>
              <a:gd name="T34" fmla="*/ 36 w 202"/>
              <a:gd name="T35" fmla="*/ 114 h 201"/>
              <a:gd name="T36" fmla="*/ 41 w 202"/>
              <a:gd name="T37" fmla="*/ 120 h 201"/>
              <a:gd name="T38" fmla="*/ 45 w 202"/>
              <a:gd name="T39" fmla="*/ 126 h 201"/>
              <a:gd name="T40" fmla="*/ 50 w 202"/>
              <a:gd name="T41" fmla="*/ 131 h 201"/>
              <a:gd name="T42" fmla="*/ 54 w 202"/>
              <a:gd name="T43" fmla="*/ 137 h 201"/>
              <a:gd name="T44" fmla="*/ 60 w 202"/>
              <a:gd name="T45" fmla="*/ 141 h 201"/>
              <a:gd name="T46" fmla="*/ 65 w 202"/>
              <a:gd name="T47" fmla="*/ 147 h 201"/>
              <a:gd name="T48" fmla="*/ 70 w 202"/>
              <a:gd name="T49" fmla="*/ 152 h 201"/>
              <a:gd name="T50" fmla="*/ 76 w 202"/>
              <a:gd name="T51" fmla="*/ 156 h 201"/>
              <a:gd name="T52" fmla="*/ 81 w 202"/>
              <a:gd name="T53" fmla="*/ 160 h 201"/>
              <a:gd name="T54" fmla="*/ 87 w 202"/>
              <a:gd name="T55" fmla="*/ 165 h 201"/>
              <a:gd name="T56" fmla="*/ 94 w 202"/>
              <a:gd name="T57" fmla="*/ 168 h 201"/>
              <a:gd name="T58" fmla="*/ 99 w 202"/>
              <a:gd name="T59" fmla="*/ 173 h 201"/>
              <a:gd name="T60" fmla="*/ 105 w 202"/>
              <a:gd name="T61" fmla="*/ 176 h 201"/>
              <a:gd name="T62" fmla="*/ 112 w 202"/>
              <a:gd name="T63" fmla="*/ 180 h 201"/>
              <a:gd name="T64" fmla="*/ 119 w 202"/>
              <a:gd name="T65" fmla="*/ 182 h 201"/>
              <a:gd name="T66" fmla="*/ 125 w 202"/>
              <a:gd name="T67" fmla="*/ 185 h 201"/>
              <a:gd name="T68" fmla="*/ 132 w 202"/>
              <a:gd name="T69" fmla="*/ 187 h 201"/>
              <a:gd name="T70" fmla="*/ 139 w 202"/>
              <a:gd name="T71" fmla="*/ 190 h 201"/>
              <a:gd name="T72" fmla="*/ 146 w 202"/>
              <a:gd name="T73" fmla="*/ 192 h 201"/>
              <a:gd name="T74" fmla="*/ 152 w 202"/>
              <a:gd name="T75" fmla="*/ 194 h 201"/>
              <a:gd name="T76" fmla="*/ 159 w 202"/>
              <a:gd name="T77" fmla="*/ 195 h 201"/>
              <a:gd name="T78" fmla="*/ 166 w 202"/>
              <a:gd name="T79" fmla="*/ 198 h 201"/>
              <a:gd name="T80" fmla="*/ 174 w 202"/>
              <a:gd name="T81" fmla="*/ 199 h 201"/>
              <a:gd name="T82" fmla="*/ 180 w 202"/>
              <a:gd name="T83" fmla="*/ 200 h 201"/>
              <a:gd name="T84" fmla="*/ 187 w 202"/>
              <a:gd name="T85" fmla="*/ 200 h 201"/>
              <a:gd name="T86" fmla="*/ 195 w 202"/>
              <a:gd name="T87" fmla="*/ 200 h 201"/>
              <a:gd name="T88" fmla="*/ 202 w 202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0" y="0"/>
                </a:moveTo>
                <a:lnTo>
                  <a:pt x="2" y="6"/>
                </a:lnTo>
                <a:lnTo>
                  <a:pt x="2" y="14"/>
                </a:lnTo>
                <a:lnTo>
                  <a:pt x="2" y="21"/>
                </a:lnTo>
                <a:lnTo>
                  <a:pt x="3" y="28"/>
                </a:lnTo>
                <a:lnTo>
                  <a:pt x="4" y="36"/>
                </a:lnTo>
                <a:lnTo>
                  <a:pt x="5" y="42"/>
                </a:lnTo>
                <a:lnTo>
                  <a:pt x="7" y="49"/>
                </a:lnTo>
                <a:lnTo>
                  <a:pt x="9" y="56"/>
                </a:lnTo>
                <a:lnTo>
                  <a:pt x="12" y="63"/>
                </a:lnTo>
                <a:lnTo>
                  <a:pt x="14" y="69"/>
                </a:lnTo>
                <a:lnTo>
                  <a:pt x="16" y="76"/>
                </a:lnTo>
                <a:lnTo>
                  <a:pt x="20" y="83"/>
                </a:lnTo>
                <a:lnTo>
                  <a:pt x="22" y="90"/>
                </a:lnTo>
                <a:lnTo>
                  <a:pt x="25" y="95"/>
                </a:lnTo>
                <a:lnTo>
                  <a:pt x="29" y="102"/>
                </a:lnTo>
                <a:lnTo>
                  <a:pt x="33" y="108"/>
                </a:lnTo>
                <a:lnTo>
                  <a:pt x="36" y="114"/>
                </a:lnTo>
                <a:lnTo>
                  <a:pt x="41" y="120"/>
                </a:lnTo>
                <a:lnTo>
                  <a:pt x="45" y="126"/>
                </a:lnTo>
                <a:lnTo>
                  <a:pt x="50" y="131"/>
                </a:lnTo>
                <a:lnTo>
                  <a:pt x="54" y="137"/>
                </a:lnTo>
                <a:lnTo>
                  <a:pt x="60" y="141"/>
                </a:lnTo>
                <a:lnTo>
                  <a:pt x="65" y="147"/>
                </a:lnTo>
                <a:lnTo>
                  <a:pt x="70" y="152"/>
                </a:lnTo>
                <a:lnTo>
                  <a:pt x="76" y="156"/>
                </a:lnTo>
                <a:lnTo>
                  <a:pt x="81" y="160"/>
                </a:lnTo>
                <a:lnTo>
                  <a:pt x="87" y="165"/>
                </a:lnTo>
                <a:lnTo>
                  <a:pt x="94" y="168"/>
                </a:lnTo>
                <a:lnTo>
                  <a:pt x="99" y="173"/>
                </a:lnTo>
                <a:lnTo>
                  <a:pt x="105" y="176"/>
                </a:lnTo>
                <a:lnTo>
                  <a:pt x="112" y="180"/>
                </a:lnTo>
                <a:lnTo>
                  <a:pt x="119" y="182"/>
                </a:lnTo>
                <a:lnTo>
                  <a:pt x="125" y="185"/>
                </a:lnTo>
                <a:lnTo>
                  <a:pt x="132" y="187"/>
                </a:lnTo>
                <a:lnTo>
                  <a:pt x="139" y="190"/>
                </a:lnTo>
                <a:lnTo>
                  <a:pt x="146" y="192"/>
                </a:lnTo>
                <a:lnTo>
                  <a:pt x="152" y="194"/>
                </a:lnTo>
                <a:lnTo>
                  <a:pt x="159" y="195"/>
                </a:lnTo>
                <a:lnTo>
                  <a:pt x="166" y="198"/>
                </a:lnTo>
                <a:lnTo>
                  <a:pt x="174" y="199"/>
                </a:lnTo>
                <a:lnTo>
                  <a:pt x="180" y="200"/>
                </a:lnTo>
                <a:lnTo>
                  <a:pt x="187" y="200"/>
                </a:lnTo>
                <a:lnTo>
                  <a:pt x="195" y="200"/>
                </a:lnTo>
                <a:lnTo>
                  <a:pt x="202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77" name="Freeform 69"/>
          <p:cNvSpPr>
            <a:spLocks/>
          </p:cNvSpPr>
          <p:nvPr/>
        </p:nvSpPr>
        <p:spPr bwMode="auto">
          <a:xfrm>
            <a:off x="1744663" y="3633788"/>
            <a:ext cx="79375" cy="80962"/>
          </a:xfrm>
          <a:custGeom>
            <a:avLst/>
            <a:gdLst>
              <a:gd name="T0" fmla="*/ 0 w 201"/>
              <a:gd name="T1" fmla="*/ 201 h 201"/>
              <a:gd name="T2" fmla="*/ 6 w 201"/>
              <a:gd name="T3" fmla="*/ 200 h 201"/>
              <a:gd name="T4" fmla="*/ 14 w 201"/>
              <a:gd name="T5" fmla="*/ 200 h 201"/>
              <a:gd name="T6" fmla="*/ 21 w 201"/>
              <a:gd name="T7" fmla="*/ 200 h 201"/>
              <a:gd name="T8" fmla="*/ 28 w 201"/>
              <a:gd name="T9" fmla="*/ 199 h 201"/>
              <a:gd name="T10" fmla="*/ 36 w 201"/>
              <a:gd name="T11" fmla="*/ 198 h 201"/>
              <a:gd name="T12" fmla="*/ 42 w 201"/>
              <a:gd name="T13" fmla="*/ 195 h 201"/>
              <a:gd name="T14" fmla="*/ 49 w 201"/>
              <a:gd name="T15" fmla="*/ 194 h 201"/>
              <a:gd name="T16" fmla="*/ 56 w 201"/>
              <a:gd name="T17" fmla="*/ 192 h 201"/>
              <a:gd name="T18" fmla="*/ 63 w 201"/>
              <a:gd name="T19" fmla="*/ 190 h 201"/>
              <a:gd name="T20" fmla="*/ 69 w 201"/>
              <a:gd name="T21" fmla="*/ 187 h 201"/>
              <a:gd name="T22" fmla="*/ 76 w 201"/>
              <a:gd name="T23" fmla="*/ 185 h 201"/>
              <a:gd name="T24" fmla="*/ 83 w 201"/>
              <a:gd name="T25" fmla="*/ 182 h 201"/>
              <a:gd name="T26" fmla="*/ 90 w 201"/>
              <a:gd name="T27" fmla="*/ 180 h 201"/>
              <a:gd name="T28" fmla="*/ 95 w 201"/>
              <a:gd name="T29" fmla="*/ 176 h 201"/>
              <a:gd name="T30" fmla="*/ 102 w 201"/>
              <a:gd name="T31" fmla="*/ 173 h 201"/>
              <a:gd name="T32" fmla="*/ 108 w 201"/>
              <a:gd name="T33" fmla="*/ 168 h 201"/>
              <a:gd name="T34" fmla="*/ 114 w 201"/>
              <a:gd name="T35" fmla="*/ 165 h 201"/>
              <a:gd name="T36" fmla="*/ 120 w 201"/>
              <a:gd name="T37" fmla="*/ 160 h 201"/>
              <a:gd name="T38" fmla="*/ 126 w 201"/>
              <a:gd name="T39" fmla="*/ 156 h 201"/>
              <a:gd name="T40" fmla="*/ 131 w 201"/>
              <a:gd name="T41" fmla="*/ 152 h 201"/>
              <a:gd name="T42" fmla="*/ 137 w 201"/>
              <a:gd name="T43" fmla="*/ 147 h 201"/>
              <a:gd name="T44" fmla="*/ 141 w 201"/>
              <a:gd name="T45" fmla="*/ 141 h 201"/>
              <a:gd name="T46" fmla="*/ 147 w 201"/>
              <a:gd name="T47" fmla="*/ 137 h 201"/>
              <a:gd name="T48" fmla="*/ 152 w 201"/>
              <a:gd name="T49" fmla="*/ 131 h 201"/>
              <a:gd name="T50" fmla="*/ 156 w 201"/>
              <a:gd name="T51" fmla="*/ 126 h 201"/>
              <a:gd name="T52" fmla="*/ 161 w 201"/>
              <a:gd name="T53" fmla="*/ 120 h 201"/>
              <a:gd name="T54" fmla="*/ 165 w 201"/>
              <a:gd name="T55" fmla="*/ 114 h 201"/>
              <a:gd name="T56" fmla="*/ 168 w 201"/>
              <a:gd name="T57" fmla="*/ 108 h 201"/>
              <a:gd name="T58" fmla="*/ 172 w 201"/>
              <a:gd name="T59" fmla="*/ 102 h 201"/>
              <a:gd name="T60" fmla="*/ 176 w 201"/>
              <a:gd name="T61" fmla="*/ 95 h 201"/>
              <a:gd name="T62" fmla="*/ 180 w 201"/>
              <a:gd name="T63" fmla="*/ 90 h 201"/>
              <a:gd name="T64" fmla="*/ 182 w 201"/>
              <a:gd name="T65" fmla="*/ 83 h 201"/>
              <a:gd name="T66" fmla="*/ 185 w 201"/>
              <a:gd name="T67" fmla="*/ 76 h 201"/>
              <a:gd name="T68" fmla="*/ 188 w 201"/>
              <a:gd name="T69" fmla="*/ 69 h 201"/>
              <a:gd name="T70" fmla="*/ 190 w 201"/>
              <a:gd name="T71" fmla="*/ 63 h 201"/>
              <a:gd name="T72" fmla="*/ 192 w 201"/>
              <a:gd name="T73" fmla="*/ 56 h 201"/>
              <a:gd name="T74" fmla="*/ 194 w 201"/>
              <a:gd name="T75" fmla="*/ 49 h 201"/>
              <a:gd name="T76" fmla="*/ 195 w 201"/>
              <a:gd name="T77" fmla="*/ 42 h 201"/>
              <a:gd name="T78" fmla="*/ 198 w 201"/>
              <a:gd name="T79" fmla="*/ 36 h 201"/>
              <a:gd name="T80" fmla="*/ 199 w 201"/>
              <a:gd name="T81" fmla="*/ 28 h 201"/>
              <a:gd name="T82" fmla="*/ 199 w 201"/>
              <a:gd name="T83" fmla="*/ 21 h 201"/>
              <a:gd name="T84" fmla="*/ 200 w 201"/>
              <a:gd name="T85" fmla="*/ 14 h 201"/>
              <a:gd name="T86" fmla="*/ 200 w 201"/>
              <a:gd name="T87" fmla="*/ 6 h 201"/>
              <a:gd name="T88" fmla="*/ 201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0" y="201"/>
                </a:moveTo>
                <a:lnTo>
                  <a:pt x="6" y="200"/>
                </a:lnTo>
                <a:lnTo>
                  <a:pt x="14" y="200"/>
                </a:lnTo>
                <a:lnTo>
                  <a:pt x="21" y="200"/>
                </a:lnTo>
                <a:lnTo>
                  <a:pt x="28" y="199"/>
                </a:lnTo>
                <a:lnTo>
                  <a:pt x="36" y="198"/>
                </a:lnTo>
                <a:lnTo>
                  <a:pt x="42" y="195"/>
                </a:lnTo>
                <a:lnTo>
                  <a:pt x="49" y="194"/>
                </a:lnTo>
                <a:lnTo>
                  <a:pt x="56" y="192"/>
                </a:lnTo>
                <a:lnTo>
                  <a:pt x="63" y="190"/>
                </a:lnTo>
                <a:lnTo>
                  <a:pt x="69" y="187"/>
                </a:lnTo>
                <a:lnTo>
                  <a:pt x="76" y="185"/>
                </a:lnTo>
                <a:lnTo>
                  <a:pt x="83" y="182"/>
                </a:lnTo>
                <a:lnTo>
                  <a:pt x="90" y="180"/>
                </a:lnTo>
                <a:lnTo>
                  <a:pt x="95" y="176"/>
                </a:lnTo>
                <a:lnTo>
                  <a:pt x="102" y="173"/>
                </a:lnTo>
                <a:lnTo>
                  <a:pt x="108" y="168"/>
                </a:lnTo>
                <a:lnTo>
                  <a:pt x="114" y="165"/>
                </a:lnTo>
                <a:lnTo>
                  <a:pt x="120" y="160"/>
                </a:lnTo>
                <a:lnTo>
                  <a:pt x="126" y="156"/>
                </a:lnTo>
                <a:lnTo>
                  <a:pt x="131" y="152"/>
                </a:lnTo>
                <a:lnTo>
                  <a:pt x="137" y="147"/>
                </a:lnTo>
                <a:lnTo>
                  <a:pt x="141" y="141"/>
                </a:lnTo>
                <a:lnTo>
                  <a:pt x="147" y="137"/>
                </a:lnTo>
                <a:lnTo>
                  <a:pt x="152" y="131"/>
                </a:lnTo>
                <a:lnTo>
                  <a:pt x="156" y="126"/>
                </a:lnTo>
                <a:lnTo>
                  <a:pt x="161" y="120"/>
                </a:lnTo>
                <a:lnTo>
                  <a:pt x="165" y="114"/>
                </a:lnTo>
                <a:lnTo>
                  <a:pt x="168" y="108"/>
                </a:lnTo>
                <a:lnTo>
                  <a:pt x="172" y="102"/>
                </a:lnTo>
                <a:lnTo>
                  <a:pt x="176" y="95"/>
                </a:lnTo>
                <a:lnTo>
                  <a:pt x="180" y="90"/>
                </a:lnTo>
                <a:lnTo>
                  <a:pt x="182" y="83"/>
                </a:lnTo>
                <a:lnTo>
                  <a:pt x="185" y="76"/>
                </a:lnTo>
                <a:lnTo>
                  <a:pt x="188" y="69"/>
                </a:lnTo>
                <a:lnTo>
                  <a:pt x="190" y="63"/>
                </a:lnTo>
                <a:lnTo>
                  <a:pt x="192" y="56"/>
                </a:lnTo>
                <a:lnTo>
                  <a:pt x="194" y="49"/>
                </a:lnTo>
                <a:lnTo>
                  <a:pt x="195" y="42"/>
                </a:lnTo>
                <a:lnTo>
                  <a:pt x="198" y="36"/>
                </a:lnTo>
                <a:lnTo>
                  <a:pt x="199" y="28"/>
                </a:lnTo>
                <a:lnTo>
                  <a:pt x="199" y="21"/>
                </a:lnTo>
                <a:lnTo>
                  <a:pt x="200" y="14"/>
                </a:lnTo>
                <a:lnTo>
                  <a:pt x="200" y="6"/>
                </a:lnTo>
                <a:lnTo>
                  <a:pt x="201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78" name="Freeform 70"/>
          <p:cNvSpPr>
            <a:spLocks/>
          </p:cNvSpPr>
          <p:nvPr/>
        </p:nvSpPr>
        <p:spPr bwMode="auto">
          <a:xfrm>
            <a:off x="1744663" y="2503488"/>
            <a:ext cx="79375" cy="80962"/>
          </a:xfrm>
          <a:custGeom>
            <a:avLst/>
            <a:gdLst>
              <a:gd name="T0" fmla="*/ 201 w 201"/>
              <a:gd name="T1" fmla="*/ 201 h 201"/>
              <a:gd name="T2" fmla="*/ 200 w 201"/>
              <a:gd name="T3" fmla="*/ 194 h 201"/>
              <a:gd name="T4" fmla="*/ 200 w 201"/>
              <a:gd name="T5" fmla="*/ 187 h 201"/>
              <a:gd name="T6" fmla="*/ 199 w 201"/>
              <a:gd name="T7" fmla="*/ 180 h 201"/>
              <a:gd name="T8" fmla="*/ 199 w 201"/>
              <a:gd name="T9" fmla="*/ 173 h 201"/>
              <a:gd name="T10" fmla="*/ 198 w 201"/>
              <a:gd name="T11" fmla="*/ 165 h 201"/>
              <a:gd name="T12" fmla="*/ 195 w 201"/>
              <a:gd name="T13" fmla="*/ 159 h 201"/>
              <a:gd name="T14" fmla="*/ 194 w 201"/>
              <a:gd name="T15" fmla="*/ 152 h 201"/>
              <a:gd name="T16" fmla="*/ 192 w 201"/>
              <a:gd name="T17" fmla="*/ 145 h 201"/>
              <a:gd name="T18" fmla="*/ 190 w 201"/>
              <a:gd name="T19" fmla="*/ 138 h 201"/>
              <a:gd name="T20" fmla="*/ 188 w 201"/>
              <a:gd name="T21" fmla="*/ 132 h 201"/>
              <a:gd name="T22" fmla="*/ 185 w 201"/>
              <a:gd name="T23" fmla="*/ 125 h 201"/>
              <a:gd name="T24" fmla="*/ 182 w 201"/>
              <a:gd name="T25" fmla="*/ 118 h 201"/>
              <a:gd name="T26" fmla="*/ 180 w 201"/>
              <a:gd name="T27" fmla="*/ 111 h 201"/>
              <a:gd name="T28" fmla="*/ 176 w 201"/>
              <a:gd name="T29" fmla="*/ 106 h 201"/>
              <a:gd name="T30" fmla="*/ 172 w 201"/>
              <a:gd name="T31" fmla="*/ 99 h 201"/>
              <a:gd name="T32" fmla="*/ 168 w 201"/>
              <a:gd name="T33" fmla="*/ 93 h 201"/>
              <a:gd name="T34" fmla="*/ 165 w 201"/>
              <a:gd name="T35" fmla="*/ 87 h 201"/>
              <a:gd name="T36" fmla="*/ 161 w 201"/>
              <a:gd name="T37" fmla="*/ 81 h 201"/>
              <a:gd name="T38" fmla="*/ 156 w 201"/>
              <a:gd name="T39" fmla="*/ 75 h 201"/>
              <a:gd name="T40" fmla="*/ 152 w 201"/>
              <a:gd name="T41" fmla="*/ 70 h 201"/>
              <a:gd name="T42" fmla="*/ 147 w 201"/>
              <a:gd name="T43" fmla="*/ 64 h 201"/>
              <a:gd name="T44" fmla="*/ 141 w 201"/>
              <a:gd name="T45" fmla="*/ 60 h 201"/>
              <a:gd name="T46" fmla="*/ 137 w 201"/>
              <a:gd name="T47" fmla="*/ 54 h 201"/>
              <a:gd name="T48" fmla="*/ 131 w 201"/>
              <a:gd name="T49" fmla="*/ 49 h 201"/>
              <a:gd name="T50" fmla="*/ 126 w 201"/>
              <a:gd name="T51" fmla="*/ 45 h 201"/>
              <a:gd name="T52" fmla="*/ 120 w 201"/>
              <a:gd name="T53" fmla="*/ 40 h 201"/>
              <a:gd name="T54" fmla="*/ 114 w 201"/>
              <a:gd name="T55" fmla="*/ 36 h 201"/>
              <a:gd name="T56" fmla="*/ 108 w 201"/>
              <a:gd name="T57" fmla="*/ 33 h 201"/>
              <a:gd name="T58" fmla="*/ 102 w 201"/>
              <a:gd name="T59" fmla="*/ 28 h 201"/>
              <a:gd name="T60" fmla="*/ 95 w 201"/>
              <a:gd name="T61" fmla="*/ 25 h 201"/>
              <a:gd name="T62" fmla="*/ 90 w 201"/>
              <a:gd name="T63" fmla="*/ 21 h 201"/>
              <a:gd name="T64" fmla="*/ 83 w 201"/>
              <a:gd name="T65" fmla="*/ 19 h 201"/>
              <a:gd name="T66" fmla="*/ 76 w 201"/>
              <a:gd name="T67" fmla="*/ 16 h 201"/>
              <a:gd name="T68" fmla="*/ 69 w 201"/>
              <a:gd name="T69" fmla="*/ 13 h 201"/>
              <a:gd name="T70" fmla="*/ 63 w 201"/>
              <a:gd name="T71" fmla="*/ 11 h 201"/>
              <a:gd name="T72" fmla="*/ 56 w 201"/>
              <a:gd name="T73" fmla="*/ 9 h 201"/>
              <a:gd name="T74" fmla="*/ 49 w 201"/>
              <a:gd name="T75" fmla="*/ 7 h 201"/>
              <a:gd name="T76" fmla="*/ 42 w 201"/>
              <a:gd name="T77" fmla="*/ 6 h 201"/>
              <a:gd name="T78" fmla="*/ 36 w 201"/>
              <a:gd name="T79" fmla="*/ 3 h 201"/>
              <a:gd name="T80" fmla="*/ 28 w 201"/>
              <a:gd name="T81" fmla="*/ 2 h 201"/>
              <a:gd name="T82" fmla="*/ 21 w 201"/>
              <a:gd name="T83" fmla="*/ 1 h 201"/>
              <a:gd name="T84" fmla="*/ 14 w 201"/>
              <a:gd name="T85" fmla="*/ 1 h 201"/>
              <a:gd name="T86" fmla="*/ 6 w 201"/>
              <a:gd name="T87" fmla="*/ 1 h 201"/>
              <a:gd name="T88" fmla="*/ 0 w 201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1" h="201">
                <a:moveTo>
                  <a:pt x="201" y="201"/>
                </a:moveTo>
                <a:lnTo>
                  <a:pt x="200" y="194"/>
                </a:lnTo>
                <a:lnTo>
                  <a:pt x="200" y="187"/>
                </a:lnTo>
                <a:lnTo>
                  <a:pt x="199" y="180"/>
                </a:lnTo>
                <a:lnTo>
                  <a:pt x="199" y="173"/>
                </a:lnTo>
                <a:lnTo>
                  <a:pt x="198" y="165"/>
                </a:lnTo>
                <a:lnTo>
                  <a:pt x="195" y="159"/>
                </a:lnTo>
                <a:lnTo>
                  <a:pt x="194" y="152"/>
                </a:lnTo>
                <a:lnTo>
                  <a:pt x="192" y="145"/>
                </a:lnTo>
                <a:lnTo>
                  <a:pt x="190" y="138"/>
                </a:lnTo>
                <a:lnTo>
                  <a:pt x="188" y="132"/>
                </a:lnTo>
                <a:lnTo>
                  <a:pt x="185" y="125"/>
                </a:lnTo>
                <a:lnTo>
                  <a:pt x="182" y="118"/>
                </a:lnTo>
                <a:lnTo>
                  <a:pt x="180" y="111"/>
                </a:lnTo>
                <a:lnTo>
                  <a:pt x="176" y="106"/>
                </a:lnTo>
                <a:lnTo>
                  <a:pt x="172" y="99"/>
                </a:lnTo>
                <a:lnTo>
                  <a:pt x="168" y="93"/>
                </a:lnTo>
                <a:lnTo>
                  <a:pt x="165" y="87"/>
                </a:lnTo>
                <a:lnTo>
                  <a:pt x="161" y="81"/>
                </a:lnTo>
                <a:lnTo>
                  <a:pt x="156" y="75"/>
                </a:lnTo>
                <a:lnTo>
                  <a:pt x="152" y="70"/>
                </a:lnTo>
                <a:lnTo>
                  <a:pt x="147" y="64"/>
                </a:lnTo>
                <a:lnTo>
                  <a:pt x="141" y="60"/>
                </a:lnTo>
                <a:lnTo>
                  <a:pt x="137" y="54"/>
                </a:lnTo>
                <a:lnTo>
                  <a:pt x="131" y="49"/>
                </a:lnTo>
                <a:lnTo>
                  <a:pt x="126" y="45"/>
                </a:lnTo>
                <a:lnTo>
                  <a:pt x="120" y="40"/>
                </a:lnTo>
                <a:lnTo>
                  <a:pt x="114" y="36"/>
                </a:lnTo>
                <a:lnTo>
                  <a:pt x="108" y="33"/>
                </a:lnTo>
                <a:lnTo>
                  <a:pt x="102" y="28"/>
                </a:lnTo>
                <a:lnTo>
                  <a:pt x="95" y="25"/>
                </a:lnTo>
                <a:lnTo>
                  <a:pt x="90" y="21"/>
                </a:lnTo>
                <a:lnTo>
                  <a:pt x="83" y="19"/>
                </a:lnTo>
                <a:lnTo>
                  <a:pt x="76" y="16"/>
                </a:lnTo>
                <a:lnTo>
                  <a:pt x="69" y="13"/>
                </a:lnTo>
                <a:lnTo>
                  <a:pt x="63" y="11"/>
                </a:lnTo>
                <a:lnTo>
                  <a:pt x="56" y="9"/>
                </a:lnTo>
                <a:lnTo>
                  <a:pt x="49" y="7"/>
                </a:lnTo>
                <a:lnTo>
                  <a:pt x="42" y="6"/>
                </a:lnTo>
                <a:lnTo>
                  <a:pt x="36" y="3"/>
                </a:lnTo>
                <a:lnTo>
                  <a:pt x="28" y="2"/>
                </a:lnTo>
                <a:lnTo>
                  <a:pt x="21" y="1"/>
                </a:lnTo>
                <a:lnTo>
                  <a:pt x="14" y="1"/>
                </a:lnTo>
                <a:lnTo>
                  <a:pt x="6" y="1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79" name="Line 71"/>
          <p:cNvSpPr>
            <a:spLocks noChangeShapeType="1"/>
          </p:cNvSpPr>
          <p:nvPr/>
        </p:nvSpPr>
        <p:spPr bwMode="auto">
          <a:xfrm>
            <a:off x="1681163" y="1195388"/>
            <a:ext cx="3175" cy="111125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80" name="Line 72"/>
          <p:cNvSpPr>
            <a:spLocks noChangeShapeType="1"/>
          </p:cNvSpPr>
          <p:nvPr/>
        </p:nvSpPr>
        <p:spPr bwMode="auto">
          <a:xfrm>
            <a:off x="1760538" y="2387600"/>
            <a:ext cx="5622925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81" name="Line 73"/>
          <p:cNvSpPr>
            <a:spLocks noChangeShapeType="1"/>
          </p:cNvSpPr>
          <p:nvPr/>
        </p:nvSpPr>
        <p:spPr bwMode="auto">
          <a:xfrm flipV="1">
            <a:off x="7462838" y="1195388"/>
            <a:ext cx="3175" cy="111125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82" name="Line 74"/>
          <p:cNvSpPr>
            <a:spLocks noChangeShapeType="1"/>
          </p:cNvSpPr>
          <p:nvPr/>
        </p:nvSpPr>
        <p:spPr bwMode="auto">
          <a:xfrm flipH="1">
            <a:off x="1760538" y="1114425"/>
            <a:ext cx="5622925" cy="3175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83" name="Freeform 75"/>
          <p:cNvSpPr>
            <a:spLocks/>
          </p:cNvSpPr>
          <p:nvPr/>
        </p:nvSpPr>
        <p:spPr bwMode="auto">
          <a:xfrm>
            <a:off x="1681163" y="2306638"/>
            <a:ext cx="79375" cy="80962"/>
          </a:xfrm>
          <a:custGeom>
            <a:avLst/>
            <a:gdLst>
              <a:gd name="T0" fmla="*/ 0 w 202"/>
              <a:gd name="T1" fmla="*/ 0 h 201"/>
              <a:gd name="T2" fmla="*/ 0 w 202"/>
              <a:gd name="T3" fmla="*/ 8 h 201"/>
              <a:gd name="T4" fmla="*/ 1 w 202"/>
              <a:gd name="T5" fmla="*/ 15 h 201"/>
              <a:gd name="T6" fmla="*/ 1 w 202"/>
              <a:gd name="T7" fmla="*/ 21 h 201"/>
              <a:gd name="T8" fmla="*/ 2 w 202"/>
              <a:gd name="T9" fmla="*/ 29 h 201"/>
              <a:gd name="T10" fmla="*/ 3 w 202"/>
              <a:gd name="T11" fmla="*/ 36 h 201"/>
              <a:gd name="T12" fmla="*/ 5 w 202"/>
              <a:gd name="T13" fmla="*/ 43 h 201"/>
              <a:gd name="T14" fmla="*/ 7 w 202"/>
              <a:gd name="T15" fmla="*/ 51 h 201"/>
              <a:gd name="T16" fmla="*/ 8 w 202"/>
              <a:gd name="T17" fmla="*/ 57 h 201"/>
              <a:gd name="T18" fmla="*/ 10 w 202"/>
              <a:gd name="T19" fmla="*/ 64 h 201"/>
              <a:gd name="T20" fmla="*/ 12 w 202"/>
              <a:gd name="T21" fmla="*/ 71 h 201"/>
              <a:gd name="T22" fmla="*/ 16 w 202"/>
              <a:gd name="T23" fmla="*/ 78 h 201"/>
              <a:gd name="T24" fmla="*/ 18 w 202"/>
              <a:gd name="T25" fmla="*/ 84 h 201"/>
              <a:gd name="T26" fmla="*/ 21 w 202"/>
              <a:gd name="T27" fmla="*/ 90 h 201"/>
              <a:gd name="T28" fmla="*/ 25 w 202"/>
              <a:gd name="T29" fmla="*/ 97 h 201"/>
              <a:gd name="T30" fmla="*/ 28 w 202"/>
              <a:gd name="T31" fmla="*/ 104 h 201"/>
              <a:gd name="T32" fmla="*/ 33 w 202"/>
              <a:gd name="T33" fmla="*/ 109 h 201"/>
              <a:gd name="T34" fmla="*/ 36 w 202"/>
              <a:gd name="T35" fmla="*/ 115 h 201"/>
              <a:gd name="T36" fmla="*/ 41 w 202"/>
              <a:gd name="T37" fmla="*/ 120 h 201"/>
              <a:gd name="T38" fmla="*/ 45 w 202"/>
              <a:gd name="T39" fmla="*/ 126 h 201"/>
              <a:gd name="T40" fmla="*/ 50 w 202"/>
              <a:gd name="T41" fmla="*/ 132 h 201"/>
              <a:gd name="T42" fmla="*/ 54 w 202"/>
              <a:gd name="T43" fmla="*/ 137 h 201"/>
              <a:gd name="T44" fmla="*/ 60 w 202"/>
              <a:gd name="T45" fmla="*/ 143 h 201"/>
              <a:gd name="T46" fmla="*/ 64 w 202"/>
              <a:gd name="T47" fmla="*/ 147 h 201"/>
              <a:gd name="T48" fmla="*/ 70 w 202"/>
              <a:gd name="T49" fmla="*/ 152 h 201"/>
              <a:gd name="T50" fmla="*/ 75 w 202"/>
              <a:gd name="T51" fmla="*/ 158 h 201"/>
              <a:gd name="T52" fmla="*/ 81 w 202"/>
              <a:gd name="T53" fmla="*/ 161 h 201"/>
              <a:gd name="T54" fmla="*/ 87 w 202"/>
              <a:gd name="T55" fmla="*/ 165 h 201"/>
              <a:gd name="T56" fmla="*/ 92 w 202"/>
              <a:gd name="T57" fmla="*/ 170 h 201"/>
              <a:gd name="T58" fmla="*/ 99 w 202"/>
              <a:gd name="T59" fmla="*/ 173 h 201"/>
              <a:gd name="T60" fmla="*/ 105 w 202"/>
              <a:gd name="T61" fmla="*/ 177 h 201"/>
              <a:gd name="T62" fmla="*/ 111 w 202"/>
              <a:gd name="T63" fmla="*/ 180 h 201"/>
              <a:gd name="T64" fmla="*/ 118 w 202"/>
              <a:gd name="T65" fmla="*/ 183 h 201"/>
              <a:gd name="T66" fmla="*/ 125 w 202"/>
              <a:gd name="T67" fmla="*/ 186 h 201"/>
              <a:gd name="T68" fmla="*/ 131 w 202"/>
              <a:gd name="T69" fmla="*/ 189 h 201"/>
              <a:gd name="T70" fmla="*/ 137 w 202"/>
              <a:gd name="T71" fmla="*/ 191 h 201"/>
              <a:gd name="T72" fmla="*/ 145 w 202"/>
              <a:gd name="T73" fmla="*/ 193 h 201"/>
              <a:gd name="T74" fmla="*/ 152 w 202"/>
              <a:gd name="T75" fmla="*/ 196 h 201"/>
              <a:gd name="T76" fmla="*/ 159 w 202"/>
              <a:gd name="T77" fmla="*/ 197 h 201"/>
              <a:gd name="T78" fmla="*/ 166 w 202"/>
              <a:gd name="T79" fmla="*/ 198 h 201"/>
              <a:gd name="T80" fmla="*/ 172 w 202"/>
              <a:gd name="T81" fmla="*/ 199 h 201"/>
              <a:gd name="T82" fmla="*/ 180 w 202"/>
              <a:gd name="T83" fmla="*/ 200 h 201"/>
              <a:gd name="T84" fmla="*/ 187 w 202"/>
              <a:gd name="T85" fmla="*/ 201 h 201"/>
              <a:gd name="T86" fmla="*/ 195 w 202"/>
              <a:gd name="T87" fmla="*/ 201 h 201"/>
              <a:gd name="T88" fmla="*/ 202 w 202"/>
              <a:gd name="T89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0" y="0"/>
                </a:moveTo>
                <a:lnTo>
                  <a:pt x="0" y="8"/>
                </a:lnTo>
                <a:lnTo>
                  <a:pt x="1" y="15"/>
                </a:lnTo>
                <a:lnTo>
                  <a:pt x="1" y="21"/>
                </a:lnTo>
                <a:lnTo>
                  <a:pt x="2" y="29"/>
                </a:lnTo>
                <a:lnTo>
                  <a:pt x="3" y="36"/>
                </a:lnTo>
                <a:lnTo>
                  <a:pt x="5" y="43"/>
                </a:lnTo>
                <a:lnTo>
                  <a:pt x="7" y="51"/>
                </a:lnTo>
                <a:lnTo>
                  <a:pt x="8" y="57"/>
                </a:lnTo>
                <a:lnTo>
                  <a:pt x="10" y="64"/>
                </a:lnTo>
                <a:lnTo>
                  <a:pt x="12" y="71"/>
                </a:lnTo>
                <a:lnTo>
                  <a:pt x="16" y="78"/>
                </a:lnTo>
                <a:lnTo>
                  <a:pt x="18" y="84"/>
                </a:lnTo>
                <a:lnTo>
                  <a:pt x="21" y="90"/>
                </a:lnTo>
                <a:lnTo>
                  <a:pt x="25" y="97"/>
                </a:lnTo>
                <a:lnTo>
                  <a:pt x="28" y="104"/>
                </a:lnTo>
                <a:lnTo>
                  <a:pt x="33" y="109"/>
                </a:lnTo>
                <a:lnTo>
                  <a:pt x="36" y="115"/>
                </a:lnTo>
                <a:lnTo>
                  <a:pt x="41" y="120"/>
                </a:lnTo>
                <a:lnTo>
                  <a:pt x="45" y="126"/>
                </a:lnTo>
                <a:lnTo>
                  <a:pt x="50" y="132"/>
                </a:lnTo>
                <a:lnTo>
                  <a:pt x="54" y="137"/>
                </a:lnTo>
                <a:lnTo>
                  <a:pt x="60" y="143"/>
                </a:lnTo>
                <a:lnTo>
                  <a:pt x="64" y="147"/>
                </a:lnTo>
                <a:lnTo>
                  <a:pt x="70" y="152"/>
                </a:lnTo>
                <a:lnTo>
                  <a:pt x="75" y="158"/>
                </a:lnTo>
                <a:lnTo>
                  <a:pt x="81" y="161"/>
                </a:lnTo>
                <a:lnTo>
                  <a:pt x="87" y="165"/>
                </a:lnTo>
                <a:lnTo>
                  <a:pt x="92" y="170"/>
                </a:lnTo>
                <a:lnTo>
                  <a:pt x="99" y="173"/>
                </a:lnTo>
                <a:lnTo>
                  <a:pt x="105" y="177"/>
                </a:lnTo>
                <a:lnTo>
                  <a:pt x="111" y="180"/>
                </a:lnTo>
                <a:lnTo>
                  <a:pt x="118" y="183"/>
                </a:lnTo>
                <a:lnTo>
                  <a:pt x="125" y="186"/>
                </a:lnTo>
                <a:lnTo>
                  <a:pt x="131" y="189"/>
                </a:lnTo>
                <a:lnTo>
                  <a:pt x="137" y="191"/>
                </a:lnTo>
                <a:lnTo>
                  <a:pt x="145" y="193"/>
                </a:lnTo>
                <a:lnTo>
                  <a:pt x="152" y="196"/>
                </a:lnTo>
                <a:lnTo>
                  <a:pt x="159" y="197"/>
                </a:lnTo>
                <a:lnTo>
                  <a:pt x="166" y="198"/>
                </a:lnTo>
                <a:lnTo>
                  <a:pt x="172" y="199"/>
                </a:lnTo>
                <a:lnTo>
                  <a:pt x="180" y="200"/>
                </a:lnTo>
                <a:lnTo>
                  <a:pt x="187" y="201"/>
                </a:lnTo>
                <a:lnTo>
                  <a:pt x="195" y="201"/>
                </a:lnTo>
                <a:lnTo>
                  <a:pt x="202" y="201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84" name="Freeform 76"/>
          <p:cNvSpPr>
            <a:spLocks/>
          </p:cNvSpPr>
          <p:nvPr/>
        </p:nvSpPr>
        <p:spPr bwMode="auto">
          <a:xfrm>
            <a:off x="7383463" y="2306638"/>
            <a:ext cx="79375" cy="80962"/>
          </a:xfrm>
          <a:custGeom>
            <a:avLst/>
            <a:gdLst>
              <a:gd name="T0" fmla="*/ 0 w 202"/>
              <a:gd name="T1" fmla="*/ 201 h 201"/>
              <a:gd name="T2" fmla="*/ 7 w 202"/>
              <a:gd name="T3" fmla="*/ 201 h 201"/>
              <a:gd name="T4" fmla="*/ 15 w 202"/>
              <a:gd name="T5" fmla="*/ 201 h 201"/>
              <a:gd name="T6" fmla="*/ 22 w 202"/>
              <a:gd name="T7" fmla="*/ 200 h 201"/>
              <a:gd name="T8" fmla="*/ 30 w 202"/>
              <a:gd name="T9" fmla="*/ 199 h 201"/>
              <a:gd name="T10" fmla="*/ 36 w 202"/>
              <a:gd name="T11" fmla="*/ 198 h 201"/>
              <a:gd name="T12" fmla="*/ 43 w 202"/>
              <a:gd name="T13" fmla="*/ 197 h 201"/>
              <a:gd name="T14" fmla="*/ 50 w 202"/>
              <a:gd name="T15" fmla="*/ 196 h 201"/>
              <a:gd name="T16" fmla="*/ 57 w 202"/>
              <a:gd name="T17" fmla="*/ 193 h 201"/>
              <a:gd name="T18" fmla="*/ 65 w 202"/>
              <a:gd name="T19" fmla="*/ 191 h 201"/>
              <a:gd name="T20" fmla="*/ 71 w 202"/>
              <a:gd name="T21" fmla="*/ 189 h 201"/>
              <a:gd name="T22" fmla="*/ 77 w 202"/>
              <a:gd name="T23" fmla="*/ 186 h 201"/>
              <a:gd name="T24" fmla="*/ 84 w 202"/>
              <a:gd name="T25" fmla="*/ 183 h 201"/>
              <a:gd name="T26" fmla="*/ 91 w 202"/>
              <a:gd name="T27" fmla="*/ 180 h 201"/>
              <a:gd name="T28" fmla="*/ 97 w 202"/>
              <a:gd name="T29" fmla="*/ 177 h 201"/>
              <a:gd name="T30" fmla="*/ 103 w 202"/>
              <a:gd name="T31" fmla="*/ 173 h 201"/>
              <a:gd name="T32" fmla="*/ 110 w 202"/>
              <a:gd name="T33" fmla="*/ 170 h 201"/>
              <a:gd name="T34" fmla="*/ 115 w 202"/>
              <a:gd name="T35" fmla="*/ 165 h 201"/>
              <a:gd name="T36" fmla="*/ 121 w 202"/>
              <a:gd name="T37" fmla="*/ 161 h 201"/>
              <a:gd name="T38" fmla="*/ 127 w 202"/>
              <a:gd name="T39" fmla="*/ 158 h 201"/>
              <a:gd name="T40" fmla="*/ 132 w 202"/>
              <a:gd name="T41" fmla="*/ 152 h 201"/>
              <a:gd name="T42" fmla="*/ 138 w 202"/>
              <a:gd name="T43" fmla="*/ 147 h 201"/>
              <a:gd name="T44" fmla="*/ 142 w 202"/>
              <a:gd name="T45" fmla="*/ 143 h 201"/>
              <a:gd name="T46" fmla="*/ 148 w 202"/>
              <a:gd name="T47" fmla="*/ 137 h 201"/>
              <a:gd name="T48" fmla="*/ 152 w 202"/>
              <a:gd name="T49" fmla="*/ 132 h 201"/>
              <a:gd name="T50" fmla="*/ 157 w 202"/>
              <a:gd name="T51" fmla="*/ 126 h 201"/>
              <a:gd name="T52" fmla="*/ 161 w 202"/>
              <a:gd name="T53" fmla="*/ 120 h 201"/>
              <a:gd name="T54" fmla="*/ 166 w 202"/>
              <a:gd name="T55" fmla="*/ 115 h 201"/>
              <a:gd name="T56" fmla="*/ 169 w 202"/>
              <a:gd name="T57" fmla="*/ 109 h 201"/>
              <a:gd name="T58" fmla="*/ 174 w 202"/>
              <a:gd name="T59" fmla="*/ 104 h 201"/>
              <a:gd name="T60" fmla="*/ 177 w 202"/>
              <a:gd name="T61" fmla="*/ 97 h 201"/>
              <a:gd name="T62" fmla="*/ 181 w 202"/>
              <a:gd name="T63" fmla="*/ 90 h 201"/>
              <a:gd name="T64" fmla="*/ 184 w 202"/>
              <a:gd name="T65" fmla="*/ 84 h 201"/>
              <a:gd name="T66" fmla="*/ 186 w 202"/>
              <a:gd name="T67" fmla="*/ 78 h 201"/>
              <a:gd name="T68" fmla="*/ 190 w 202"/>
              <a:gd name="T69" fmla="*/ 71 h 201"/>
              <a:gd name="T70" fmla="*/ 192 w 202"/>
              <a:gd name="T71" fmla="*/ 64 h 201"/>
              <a:gd name="T72" fmla="*/ 194 w 202"/>
              <a:gd name="T73" fmla="*/ 57 h 201"/>
              <a:gd name="T74" fmla="*/ 195 w 202"/>
              <a:gd name="T75" fmla="*/ 51 h 201"/>
              <a:gd name="T76" fmla="*/ 197 w 202"/>
              <a:gd name="T77" fmla="*/ 43 h 201"/>
              <a:gd name="T78" fmla="*/ 199 w 202"/>
              <a:gd name="T79" fmla="*/ 36 h 201"/>
              <a:gd name="T80" fmla="*/ 200 w 202"/>
              <a:gd name="T81" fmla="*/ 29 h 201"/>
              <a:gd name="T82" fmla="*/ 201 w 202"/>
              <a:gd name="T83" fmla="*/ 21 h 201"/>
              <a:gd name="T84" fmla="*/ 201 w 202"/>
              <a:gd name="T85" fmla="*/ 15 h 201"/>
              <a:gd name="T86" fmla="*/ 202 w 202"/>
              <a:gd name="T87" fmla="*/ 8 h 201"/>
              <a:gd name="T88" fmla="*/ 202 w 202"/>
              <a:gd name="T8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2" h="201">
                <a:moveTo>
                  <a:pt x="0" y="201"/>
                </a:moveTo>
                <a:lnTo>
                  <a:pt x="7" y="201"/>
                </a:lnTo>
                <a:lnTo>
                  <a:pt x="15" y="201"/>
                </a:lnTo>
                <a:lnTo>
                  <a:pt x="22" y="200"/>
                </a:lnTo>
                <a:lnTo>
                  <a:pt x="30" y="199"/>
                </a:lnTo>
                <a:lnTo>
                  <a:pt x="36" y="198"/>
                </a:lnTo>
                <a:lnTo>
                  <a:pt x="43" y="197"/>
                </a:lnTo>
                <a:lnTo>
                  <a:pt x="50" y="196"/>
                </a:lnTo>
                <a:lnTo>
                  <a:pt x="57" y="193"/>
                </a:lnTo>
                <a:lnTo>
                  <a:pt x="65" y="191"/>
                </a:lnTo>
                <a:lnTo>
                  <a:pt x="71" y="189"/>
                </a:lnTo>
                <a:lnTo>
                  <a:pt x="77" y="186"/>
                </a:lnTo>
                <a:lnTo>
                  <a:pt x="84" y="183"/>
                </a:lnTo>
                <a:lnTo>
                  <a:pt x="91" y="180"/>
                </a:lnTo>
                <a:lnTo>
                  <a:pt x="97" y="177"/>
                </a:lnTo>
                <a:lnTo>
                  <a:pt x="103" y="173"/>
                </a:lnTo>
                <a:lnTo>
                  <a:pt x="110" y="170"/>
                </a:lnTo>
                <a:lnTo>
                  <a:pt x="115" y="165"/>
                </a:lnTo>
                <a:lnTo>
                  <a:pt x="121" y="161"/>
                </a:lnTo>
                <a:lnTo>
                  <a:pt x="127" y="158"/>
                </a:lnTo>
                <a:lnTo>
                  <a:pt x="132" y="152"/>
                </a:lnTo>
                <a:lnTo>
                  <a:pt x="138" y="147"/>
                </a:lnTo>
                <a:lnTo>
                  <a:pt x="142" y="143"/>
                </a:lnTo>
                <a:lnTo>
                  <a:pt x="148" y="137"/>
                </a:lnTo>
                <a:lnTo>
                  <a:pt x="152" y="132"/>
                </a:lnTo>
                <a:lnTo>
                  <a:pt x="157" y="126"/>
                </a:lnTo>
                <a:lnTo>
                  <a:pt x="161" y="120"/>
                </a:lnTo>
                <a:lnTo>
                  <a:pt x="166" y="115"/>
                </a:lnTo>
                <a:lnTo>
                  <a:pt x="169" y="109"/>
                </a:lnTo>
                <a:lnTo>
                  <a:pt x="174" y="104"/>
                </a:lnTo>
                <a:lnTo>
                  <a:pt x="177" y="97"/>
                </a:lnTo>
                <a:lnTo>
                  <a:pt x="181" y="90"/>
                </a:lnTo>
                <a:lnTo>
                  <a:pt x="184" y="84"/>
                </a:lnTo>
                <a:lnTo>
                  <a:pt x="186" y="78"/>
                </a:lnTo>
                <a:lnTo>
                  <a:pt x="190" y="71"/>
                </a:lnTo>
                <a:lnTo>
                  <a:pt x="192" y="64"/>
                </a:lnTo>
                <a:lnTo>
                  <a:pt x="194" y="57"/>
                </a:lnTo>
                <a:lnTo>
                  <a:pt x="195" y="51"/>
                </a:lnTo>
                <a:lnTo>
                  <a:pt x="197" y="43"/>
                </a:lnTo>
                <a:lnTo>
                  <a:pt x="199" y="36"/>
                </a:lnTo>
                <a:lnTo>
                  <a:pt x="200" y="29"/>
                </a:lnTo>
                <a:lnTo>
                  <a:pt x="201" y="21"/>
                </a:lnTo>
                <a:lnTo>
                  <a:pt x="201" y="15"/>
                </a:lnTo>
                <a:lnTo>
                  <a:pt x="202" y="8"/>
                </a:lnTo>
                <a:lnTo>
                  <a:pt x="202" y="0"/>
                </a:lnTo>
              </a:path>
            </a:pathLst>
          </a:custGeom>
          <a:noFill/>
          <a:ln w="63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85" name="Line 77"/>
          <p:cNvSpPr>
            <a:spLocks noChangeShapeType="1"/>
          </p:cNvSpPr>
          <p:nvPr/>
        </p:nvSpPr>
        <p:spPr bwMode="auto">
          <a:xfrm>
            <a:off x="3667125" y="2271713"/>
            <a:ext cx="153988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86" name="Freeform 78"/>
          <p:cNvSpPr>
            <a:spLocks/>
          </p:cNvSpPr>
          <p:nvPr/>
        </p:nvSpPr>
        <p:spPr bwMode="auto">
          <a:xfrm>
            <a:off x="3738563" y="2344738"/>
            <a:ext cx="82550" cy="84137"/>
          </a:xfrm>
          <a:custGeom>
            <a:avLst/>
            <a:gdLst>
              <a:gd name="T0" fmla="*/ 80 w 202"/>
              <a:gd name="T1" fmla="*/ 0 h 203"/>
              <a:gd name="T2" fmla="*/ 202 w 202"/>
              <a:gd name="T3" fmla="*/ 203 h 203"/>
              <a:gd name="T4" fmla="*/ 0 w 202"/>
              <a:gd name="T5" fmla="*/ 8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03">
                <a:moveTo>
                  <a:pt x="80" y="0"/>
                </a:moveTo>
                <a:lnTo>
                  <a:pt x="202" y="203"/>
                </a:lnTo>
                <a:lnTo>
                  <a:pt x="0" y="8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87" name="Line 79"/>
          <p:cNvSpPr>
            <a:spLocks noChangeShapeType="1"/>
          </p:cNvSpPr>
          <p:nvPr/>
        </p:nvSpPr>
        <p:spPr bwMode="auto">
          <a:xfrm flipH="1">
            <a:off x="1697038" y="2271713"/>
            <a:ext cx="155575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88" name="Freeform 80"/>
          <p:cNvSpPr>
            <a:spLocks/>
          </p:cNvSpPr>
          <p:nvPr/>
        </p:nvSpPr>
        <p:spPr bwMode="auto">
          <a:xfrm>
            <a:off x="1697038" y="2344738"/>
            <a:ext cx="82550" cy="84137"/>
          </a:xfrm>
          <a:custGeom>
            <a:avLst/>
            <a:gdLst>
              <a:gd name="T0" fmla="*/ 202 w 202"/>
              <a:gd name="T1" fmla="*/ 80 h 203"/>
              <a:gd name="T2" fmla="*/ 0 w 202"/>
              <a:gd name="T3" fmla="*/ 203 h 203"/>
              <a:gd name="T4" fmla="*/ 122 w 202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03">
                <a:moveTo>
                  <a:pt x="202" y="80"/>
                </a:moveTo>
                <a:lnTo>
                  <a:pt x="0" y="203"/>
                </a:lnTo>
                <a:lnTo>
                  <a:pt x="122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89" name="Line 81"/>
          <p:cNvSpPr>
            <a:spLocks noChangeShapeType="1"/>
          </p:cNvSpPr>
          <p:nvPr/>
        </p:nvSpPr>
        <p:spPr bwMode="auto">
          <a:xfrm flipH="1">
            <a:off x="2606675" y="1806575"/>
            <a:ext cx="150813" cy="158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90" name="Freeform 82"/>
          <p:cNvSpPr>
            <a:spLocks/>
          </p:cNvSpPr>
          <p:nvPr/>
        </p:nvSpPr>
        <p:spPr bwMode="auto">
          <a:xfrm>
            <a:off x="2606675" y="1884363"/>
            <a:ext cx="77788" cy="80962"/>
          </a:xfrm>
          <a:custGeom>
            <a:avLst/>
            <a:gdLst>
              <a:gd name="T0" fmla="*/ 203 w 203"/>
              <a:gd name="T1" fmla="*/ 80 h 203"/>
              <a:gd name="T2" fmla="*/ 0 w 203"/>
              <a:gd name="T3" fmla="*/ 203 h 203"/>
              <a:gd name="T4" fmla="*/ 123 w 203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203">
                <a:moveTo>
                  <a:pt x="203" y="80"/>
                </a:moveTo>
                <a:lnTo>
                  <a:pt x="0" y="203"/>
                </a:lnTo>
                <a:lnTo>
                  <a:pt x="123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91" name="Line 83"/>
          <p:cNvSpPr>
            <a:spLocks noChangeShapeType="1"/>
          </p:cNvSpPr>
          <p:nvPr/>
        </p:nvSpPr>
        <p:spPr bwMode="auto">
          <a:xfrm>
            <a:off x="6386513" y="1806575"/>
            <a:ext cx="150812" cy="158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92" name="Freeform 84"/>
          <p:cNvSpPr>
            <a:spLocks/>
          </p:cNvSpPr>
          <p:nvPr/>
        </p:nvSpPr>
        <p:spPr bwMode="auto">
          <a:xfrm>
            <a:off x="6459538" y="1884363"/>
            <a:ext cx="77787" cy="80962"/>
          </a:xfrm>
          <a:custGeom>
            <a:avLst/>
            <a:gdLst>
              <a:gd name="T0" fmla="*/ 80 w 203"/>
              <a:gd name="T1" fmla="*/ 0 h 203"/>
              <a:gd name="T2" fmla="*/ 203 w 203"/>
              <a:gd name="T3" fmla="*/ 203 h 203"/>
              <a:gd name="T4" fmla="*/ 0 w 203"/>
              <a:gd name="T5" fmla="*/ 8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203">
                <a:moveTo>
                  <a:pt x="80" y="0"/>
                </a:moveTo>
                <a:lnTo>
                  <a:pt x="203" y="203"/>
                </a:lnTo>
                <a:lnTo>
                  <a:pt x="0" y="8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93" name="Line 85"/>
          <p:cNvSpPr>
            <a:spLocks noChangeShapeType="1"/>
          </p:cNvSpPr>
          <p:nvPr/>
        </p:nvSpPr>
        <p:spPr bwMode="auto">
          <a:xfrm flipH="1">
            <a:off x="6232525" y="1806575"/>
            <a:ext cx="153988" cy="158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94" name="Freeform 86"/>
          <p:cNvSpPr>
            <a:spLocks/>
          </p:cNvSpPr>
          <p:nvPr/>
        </p:nvSpPr>
        <p:spPr bwMode="auto">
          <a:xfrm>
            <a:off x="6232525" y="1884363"/>
            <a:ext cx="77788" cy="80962"/>
          </a:xfrm>
          <a:custGeom>
            <a:avLst/>
            <a:gdLst>
              <a:gd name="T0" fmla="*/ 203 w 203"/>
              <a:gd name="T1" fmla="*/ 80 h 203"/>
              <a:gd name="T2" fmla="*/ 0 w 203"/>
              <a:gd name="T3" fmla="*/ 203 h 203"/>
              <a:gd name="T4" fmla="*/ 123 w 203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203">
                <a:moveTo>
                  <a:pt x="203" y="80"/>
                </a:moveTo>
                <a:lnTo>
                  <a:pt x="0" y="203"/>
                </a:lnTo>
                <a:lnTo>
                  <a:pt x="123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95" name="Line 87"/>
          <p:cNvSpPr>
            <a:spLocks noChangeShapeType="1"/>
          </p:cNvSpPr>
          <p:nvPr/>
        </p:nvSpPr>
        <p:spPr bwMode="auto">
          <a:xfrm>
            <a:off x="5476875" y="2271713"/>
            <a:ext cx="155575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96" name="Freeform 88"/>
          <p:cNvSpPr>
            <a:spLocks/>
          </p:cNvSpPr>
          <p:nvPr/>
        </p:nvSpPr>
        <p:spPr bwMode="auto">
          <a:xfrm>
            <a:off x="5553075" y="2344738"/>
            <a:ext cx="79375" cy="84137"/>
          </a:xfrm>
          <a:custGeom>
            <a:avLst/>
            <a:gdLst>
              <a:gd name="T0" fmla="*/ 81 w 203"/>
              <a:gd name="T1" fmla="*/ 0 h 203"/>
              <a:gd name="T2" fmla="*/ 203 w 203"/>
              <a:gd name="T3" fmla="*/ 203 h 203"/>
              <a:gd name="T4" fmla="*/ 0 w 203"/>
              <a:gd name="T5" fmla="*/ 8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203">
                <a:moveTo>
                  <a:pt x="81" y="0"/>
                </a:moveTo>
                <a:lnTo>
                  <a:pt x="203" y="203"/>
                </a:lnTo>
                <a:lnTo>
                  <a:pt x="0" y="8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97" name="Line 89"/>
          <p:cNvSpPr>
            <a:spLocks noChangeShapeType="1"/>
          </p:cNvSpPr>
          <p:nvPr/>
        </p:nvSpPr>
        <p:spPr bwMode="auto">
          <a:xfrm flipH="1">
            <a:off x="5322888" y="2271713"/>
            <a:ext cx="153987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98" name="Freeform 90"/>
          <p:cNvSpPr>
            <a:spLocks/>
          </p:cNvSpPr>
          <p:nvPr/>
        </p:nvSpPr>
        <p:spPr bwMode="auto">
          <a:xfrm>
            <a:off x="5322888" y="2344738"/>
            <a:ext cx="82550" cy="84137"/>
          </a:xfrm>
          <a:custGeom>
            <a:avLst/>
            <a:gdLst>
              <a:gd name="T0" fmla="*/ 202 w 202"/>
              <a:gd name="T1" fmla="*/ 80 h 203"/>
              <a:gd name="T2" fmla="*/ 0 w 202"/>
              <a:gd name="T3" fmla="*/ 203 h 203"/>
              <a:gd name="T4" fmla="*/ 122 w 202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03">
                <a:moveTo>
                  <a:pt x="202" y="80"/>
                </a:moveTo>
                <a:lnTo>
                  <a:pt x="0" y="203"/>
                </a:lnTo>
                <a:lnTo>
                  <a:pt x="122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99" name="Line 91"/>
          <p:cNvSpPr>
            <a:spLocks noChangeShapeType="1"/>
          </p:cNvSpPr>
          <p:nvPr/>
        </p:nvSpPr>
        <p:spPr bwMode="auto">
          <a:xfrm>
            <a:off x="1852613" y="2271713"/>
            <a:ext cx="153987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00" name="Freeform 92"/>
          <p:cNvSpPr>
            <a:spLocks/>
          </p:cNvSpPr>
          <p:nvPr/>
        </p:nvSpPr>
        <p:spPr bwMode="auto">
          <a:xfrm>
            <a:off x="1927225" y="2344738"/>
            <a:ext cx="79375" cy="84137"/>
          </a:xfrm>
          <a:custGeom>
            <a:avLst/>
            <a:gdLst>
              <a:gd name="T0" fmla="*/ 81 w 202"/>
              <a:gd name="T1" fmla="*/ 0 h 203"/>
              <a:gd name="T2" fmla="*/ 202 w 202"/>
              <a:gd name="T3" fmla="*/ 203 h 203"/>
              <a:gd name="T4" fmla="*/ 0 w 202"/>
              <a:gd name="T5" fmla="*/ 8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03">
                <a:moveTo>
                  <a:pt x="81" y="0"/>
                </a:moveTo>
                <a:lnTo>
                  <a:pt x="202" y="203"/>
                </a:lnTo>
                <a:lnTo>
                  <a:pt x="0" y="8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01" name="Line 93"/>
          <p:cNvSpPr>
            <a:spLocks noChangeShapeType="1"/>
          </p:cNvSpPr>
          <p:nvPr/>
        </p:nvSpPr>
        <p:spPr bwMode="auto">
          <a:xfrm>
            <a:off x="6610350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02" name="Line 94"/>
          <p:cNvSpPr>
            <a:spLocks noChangeShapeType="1"/>
          </p:cNvSpPr>
          <p:nvPr/>
        </p:nvSpPr>
        <p:spPr bwMode="auto">
          <a:xfrm flipH="1">
            <a:off x="6951663" y="3138488"/>
            <a:ext cx="1127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03" name="Line 95"/>
          <p:cNvSpPr>
            <a:spLocks noChangeShapeType="1"/>
          </p:cNvSpPr>
          <p:nvPr/>
        </p:nvSpPr>
        <p:spPr bwMode="auto">
          <a:xfrm>
            <a:off x="7064375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04" name="Line 96"/>
          <p:cNvSpPr>
            <a:spLocks noChangeShapeType="1"/>
          </p:cNvSpPr>
          <p:nvPr/>
        </p:nvSpPr>
        <p:spPr bwMode="auto">
          <a:xfrm flipH="1">
            <a:off x="6045200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05" name="Line 97"/>
          <p:cNvSpPr>
            <a:spLocks noChangeShapeType="1"/>
          </p:cNvSpPr>
          <p:nvPr/>
        </p:nvSpPr>
        <p:spPr bwMode="auto">
          <a:xfrm>
            <a:off x="5476875" y="2212975"/>
            <a:ext cx="4556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06" name="Line 98"/>
          <p:cNvSpPr>
            <a:spLocks noChangeShapeType="1"/>
          </p:cNvSpPr>
          <p:nvPr/>
        </p:nvSpPr>
        <p:spPr bwMode="auto">
          <a:xfrm flipH="1">
            <a:off x="5476875" y="1749425"/>
            <a:ext cx="909638" cy="463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07" name="Line 99"/>
          <p:cNvSpPr>
            <a:spLocks noChangeShapeType="1"/>
          </p:cNvSpPr>
          <p:nvPr/>
        </p:nvSpPr>
        <p:spPr bwMode="auto">
          <a:xfrm flipH="1">
            <a:off x="2757488" y="1289050"/>
            <a:ext cx="18145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08" name="Line 100"/>
          <p:cNvSpPr>
            <a:spLocks noChangeShapeType="1"/>
          </p:cNvSpPr>
          <p:nvPr/>
        </p:nvSpPr>
        <p:spPr bwMode="auto">
          <a:xfrm flipH="1">
            <a:off x="1852613" y="1749425"/>
            <a:ext cx="904875" cy="463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09" name="Line 101"/>
          <p:cNvSpPr>
            <a:spLocks noChangeShapeType="1"/>
          </p:cNvSpPr>
          <p:nvPr/>
        </p:nvSpPr>
        <p:spPr bwMode="auto">
          <a:xfrm>
            <a:off x="1852613" y="2212975"/>
            <a:ext cx="454025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10" name="Line 102"/>
          <p:cNvSpPr>
            <a:spLocks noChangeShapeType="1"/>
          </p:cNvSpPr>
          <p:nvPr/>
        </p:nvSpPr>
        <p:spPr bwMode="auto">
          <a:xfrm>
            <a:off x="2533650" y="3138488"/>
            <a:ext cx="1127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11" name="Line 103"/>
          <p:cNvSpPr>
            <a:spLocks noChangeShapeType="1"/>
          </p:cNvSpPr>
          <p:nvPr/>
        </p:nvSpPr>
        <p:spPr bwMode="auto">
          <a:xfrm>
            <a:off x="4572000" y="1289050"/>
            <a:ext cx="18145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12" name="Line 104"/>
          <p:cNvSpPr>
            <a:spLocks noChangeShapeType="1"/>
          </p:cNvSpPr>
          <p:nvPr/>
        </p:nvSpPr>
        <p:spPr bwMode="auto">
          <a:xfrm>
            <a:off x="5253038" y="3138488"/>
            <a:ext cx="111125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13" name="Line 105"/>
          <p:cNvSpPr>
            <a:spLocks noChangeShapeType="1"/>
          </p:cNvSpPr>
          <p:nvPr/>
        </p:nvSpPr>
        <p:spPr bwMode="auto">
          <a:xfrm flipH="1">
            <a:off x="5591175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14" name="Line 106"/>
          <p:cNvSpPr>
            <a:spLocks noChangeShapeType="1"/>
          </p:cNvSpPr>
          <p:nvPr/>
        </p:nvSpPr>
        <p:spPr bwMode="auto">
          <a:xfrm>
            <a:off x="2757488" y="1749425"/>
            <a:ext cx="909637" cy="463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15" name="Line 107"/>
          <p:cNvSpPr>
            <a:spLocks noChangeShapeType="1"/>
          </p:cNvSpPr>
          <p:nvPr/>
        </p:nvSpPr>
        <p:spPr bwMode="auto">
          <a:xfrm>
            <a:off x="6386513" y="1749425"/>
            <a:ext cx="904875" cy="463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16" name="Line 108"/>
          <p:cNvSpPr>
            <a:spLocks noChangeShapeType="1"/>
          </p:cNvSpPr>
          <p:nvPr/>
        </p:nvSpPr>
        <p:spPr bwMode="auto">
          <a:xfrm flipH="1">
            <a:off x="1400175" y="2212975"/>
            <a:ext cx="452438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17" name="Line 109"/>
          <p:cNvSpPr>
            <a:spLocks noChangeShapeType="1"/>
          </p:cNvSpPr>
          <p:nvPr/>
        </p:nvSpPr>
        <p:spPr bwMode="auto">
          <a:xfrm flipH="1">
            <a:off x="3211513" y="2212975"/>
            <a:ext cx="4556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18" name="Line 110"/>
          <p:cNvSpPr>
            <a:spLocks noChangeShapeType="1"/>
          </p:cNvSpPr>
          <p:nvPr/>
        </p:nvSpPr>
        <p:spPr bwMode="auto">
          <a:xfrm>
            <a:off x="3667125" y="2212975"/>
            <a:ext cx="45085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19" name="Line 111"/>
          <p:cNvSpPr>
            <a:spLocks noChangeShapeType="1"/>
          </p:cNvSpPr>
          <p:nvPr/>
        </p:nvSpPr>
        <p:spPr bwMode="auto">
          <a:xfrm flipH="1">
            <a:off x="5026025" y="2212975"/>
            <a:ext cx="45085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20" name="Line 112"/>
          <p:cNvSpPr>
            <a:spLocks noChangeShapeType="1"/>
          </p:cNvSpPr>
          <p:nvPr/>
        </p:nvSpPr>
        <p:spPr bwMode="auto">
          <a:xfrm flipH="1">
            <a:off x="6837363" y="2212975"/>
            <a:ext cx="454025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21" name="Line 113"/>
          <p:cNvSpPr>
            <a:spLocks noChangeShapeType="1"/>
          </p:cNvSpPr>
          <p:nvPr/>
        </p:nvSpPr>
        <p:spPr bwMode="auto">
          <a:xfrm>
            <a:off x="7291388" y="2212975"/>
            <a:ext cx="452437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22" name="Line 114"/>
          <p:cNvSpPr>
            <a:spLocks noChangeShapeType="1"/>
          </p:cNvSpPr>
          <p:nvPr/>
        </p:nvSpPr>
        <p:spPr bwMode="auto">
          <a:xfrm flipH="1">
            <a:off x="7519988" y="2673350"/>
            <a:ext cx="223837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23" name="Line 115"/>
          <p:cNvSpPr>
            <a:spLocks noChangeShapeType="1"/>
          </p:cNvSpPr>
          <p:nvPr/>
        </p:nvSpPr>
        <p:spPr bwMode="auto">
          <a:xfrm>
            <a:off x="7743825" y="2673350"/>
            <a:ext cx="227013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24" name="Line 116"/>
          <p:cNvSpPr>
            <a:spLocks noChangeShapeType="1"/>
          </p:cNvSpPr>
          <p:nvPr/>
        </p:nvSpPr>
        <p:spPr bwMode="auto">
          <a:xfrm flipH="1">
            <a:off x="6610350" y="2673350"/>
            <a:ext cx="227013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25" name="Line 117"/>
          <p:cNvSpPr>
            <a:spLocks noChangeShapeType="1"/>
          </p:cNvSpPr>
          <p:nvPr/>
        </p:nvSpPr>
        <p:spPr bwMode="auto">
          <a:xfrm>
            <a:off x="6837363" y="2673350"/>
            <a:ext cx="227012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26" name="Line 118"/>
          <p:cNvSpPr>
            <a:spLocks noChangeShapeType="1"/>
          </p:cNvSpPr>
          <p:nvPr/>
        </p:nvSpPr>
        <p:spPr bwMode="auto">
          <a:xfrm flipH="1">
            <a:off x="5705475" y="2673350"/>
            <a:ext cx="227013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27" name="Line 119"/>
          <p:cNvSpPr>
            <a:spLocks noChangeShapeType="1"/>
          </p:cNvSpPr>
          <p:nvPr/>
        </p:nvSpPr>
        <p:spPr bwMode="auto">
          <a:xfrm>
            <a:off x="5026025" y="2673350"/>
            <a:ext cx="227013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28" name="Line 120"/>
          <p:cNvSpPr>
            <a:spLocks noChangeShapeType="1"/>
          </p:cNvSpPr>
          <p:nvPr/>
        </p:nvSpPr>
        <p:spPr bwMode="auto">
          <a:xfrm flipH="1">
            <a:off x="4799013" y="2673350"/>
            <a:ext cx="227012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29" name="Line 121"/>
          <p:cNvSpPr>
            <a:spLocks noChangeShapeType="1"/>
          </p:cNvSpPr>
          <p:nvPr/>
        </p:nvSpPr>
        <p:spPr bwMode="auto">
          <a:xfrm>
            <a:off x="4117975" y="2673350"/>
            <a:ext cx="227013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30" name="Line 122"/>
          <p:cNvSpPr>
            <a:spLocks noChangeShapeType="1"/>
          </p:cNvSpPr>
          <p:nvPr/>
        </p:nvSpPr>
        <p:spPr bwMode="auto">
          <a:xfrm flipH="1">
            <a:off x="3890963" y="2673350"/>
            <a:ext cx="227012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31" name="Line 123"/>
          <p:cNvSpPr>
            <a:spLocks noChangeShapeType="1"/>
          </p:cNvSpPr>
          <p:nvPr/>
        </p:nvSpPr>
        <p:spPr bwMode="auto">
          <a:xfrm>
            <a:off x="3211513" y="2673350"/>
            <a:ext cx="227012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32" name="Line 124"/>
          <p:cNvSpPr>
            <a:spLocks noChangeShapeType="1"/>
          </p:cNvSpPr>
          <p:nvPr/>
        </p:nvSpPr>
        <p:spPr bwMode="auto">
          <a:xfrm flipH="1">
            <a:off x="2984500" y="2673350"/>
            <a:ext cx="227013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33" name="Line 125"/>
          <p:cNvSpPr>
            <a:spLocks noChangeShapeType="1"/>
          </p:cNvSpPr>
          <p:nvPr/>
        </p:nvSpPr>
        <p:spPr bwMode="auto">
          <a:xfrm flipH="1">
            <a:off x="2079625" y="2673350"/>
            <a:ext cx="227013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34" name="Line 126"/>
          <p:cNvSpPr>
            <a:spLocks noChangeShapeType="1"/>
          </p:cNvSpPr>
          <p:nvPr/>
        </p:nvSpPr>
        <p:spPr bwMode="auto">
          <a:xfrm>
            <a:off x="1400175" y="2673350"/>
            <a:ext cx="223838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35" name="Line 127"/>
          <p:cNvSpPr>
            <a:spLocks noChangeShapeType="1"/>
          </p:cNvSpPr>
          <p:nvPr/>
        </p:nvSpPr>
        <p:spPr bwMode="auto">
          <a:xfrm flipH="1">
            <a:off x="1173163" y="2673350"/>
            <a:ext cx="227012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36" name="Line 128"/>
          <p:cNvSpPr>
            <a:spLocks noChangeShapeType="1"/>
          </p:cNvSpPr>
          <p:nvPr/>
        </p:nvSpPr>
        <p:spPr bwMode="auto">
          <a:xfrm flipH="1">
            <a:off x="1060450" y="3138488"/>
            <a:ext cx="1127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37" name="Line 129"/>
          <p:cNvSpPr>
            <a:spLocks noChangeShapeType="1"/>
          </p:cNvSpPr>
          <p:nvPr/>
        </p:nvSpPr>
        <p:spPr bwMode="auto">
          <a:xfrm>
            <a:off x="1173163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38" name="Line 130"/>
          <p:cNvSpPr>
            <a:spLocks noChangeShapeType="1"/>
          </p:cNvSpPr>
          <p:nvPr/>
        </p:nvSpPr>
        <p:spPr bwMode="auto">
          <a:xfrm flipH="1">
            <a:off x="1511300" y="3138488"/>
            <a:ext cx="1127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39" name="Line 131"/>
          <p:cNvSpPr>
            <a:spLocks noChangeShapeType="1"/>
          </p:cNvSpPr>
          <p:nvPr/>
        </p:nvSpPr>
        <p:spPr bwMode="auto">
          <a:xfrm>
            <a:off x="1624013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40" name="Line 132"/>
          <p:cNvSpPr>
            <a:spLocks noChangeShapeType="1"/>
          </p:cNvSpPr>
          <p:nvPr/>
        </p:nvSpPr>
        <p:spPr bwMode="auto">
          <a:xfrm>
            <a:off x="2079625" y="3138488"/>
            <a:ext cx="1127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41" name="Line 133"/>
          <p:cNvSpPr>
            <a:spLocks noChangeShapeType="1"/>
          </p:cNvSpPr>
          <p:nvPr/>
        </p:nvSpPr>
        <p:spPr bwMode="auto">
          <a:xfrm flipH="1">
            <a:off x="2419350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42" name="Freeform 134"/>
          <p:cNvSpPr>
            <a:spLocks/>
          </p:cNvSpPr>
          <p:nvPr/>
        </p:nvSpPr>
        <p:spPr bwMode="auto">
          <a:xfrm>
            <a:off x="2871788" y="3138488"/>
            <a:ext cx="112712" cy="460375"/>
          </a:xfrm>
          <a:custGeom>
            <a:avLst/>
            <a:gdLst>
              <a:gd name="T0" fmla="*/ 288 w 288"/>
              <a:gd name="T1" fmla="*/ 0 h 1148"/>
              <a:gd name="T2" fmla="*/ 0 w 288"/>
              <a:gd name="T3" fmla="*/ 1148 h 1148"/>
              <a:gd name="T4" fmla="*/ 0 w 288"/>
              <a:gd name="T5" fmla="*/ 1005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148">
                <a:moveTo>
                  <a:pt x="288" y="0"/>
                </a:moveTo>
                <a:lnTo>
                  <a:pt x="0" y="1148"/>
                </a:lnTo>
                <a:lnTo>
                  <a:pt x="0" y="1005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43" name="Line 135"/>
          <p:cNvSpPr>
            <a:spLocks noChangeShapeType="1"/>
          </p:cNvSpPr>
          <p:nvPr/>
        </p:nvSpPr>
        <p:spPr bwMode="auto">
          <a:xfrm>
            <a:off x="2984500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44" name="Line 136"/>
          <p:cNvSpPr>
            <a:spLocks noChangeShapeType="1"/>
          </p:cNvSpPr>
          <p:nvPr/>
        </p:nvSpPr>
        <p:spPr bwMode="auto">
          <a:xfrm flipH="1">
            <a:off x="3325813" y="3138488"/>
            <a:ext cx="1127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45" name="Line 137"/>
          <p:cNvSpPr>
            <a:spLocks noChangeShapeType="1"/>
          </p:cNvSpPr>
          <p:nvPr/>
        </p:nvSpPr>
        <p:spPr bwMode="auto">
          <a:xfrm>
            <a:off x="3438525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46" name="Line 138"/>
          <p:cNvSpPr>
            <a:spLocks noChangeShapeType="1"/>
          </p:cNvSpPr>
          <p:nvPr/>
        </p:nvSpPr>
        <p:spPr bwMode="auto">
          <a:xfrm flipH="1">
            <a:off x="3779838" y="3138488"/>
            <a:ext cx="111125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47" name="Line 139"/>
          <p:cNvSpPr>
            <a:spLocks noChangeShapeType="1"/>
          </p:cNvSpPr>
          <p:nvPr/>
        </p:nvSpPr>
        <p:spPr bwMode="auto">
          <a:xfrm>
            <a:off x="3890963" y="3138488"/>
            <a:ext cx="1127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48" name="Line 140"/>
          <p:cNvSpPr>
            <a:spLocks noChangeShapeType="1"/>
          </p:cNvSpPr>
          <p:nvPr/>
        </p:nvSpPr>
        <p:spPr bwMode="auto">
          <a:xfrm flipH="1">
            <a:off x="4230688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49" name="Line 141"/>
          <p:cNvSpPr>
            <a:spLocks noChangeShapeType="1"/>
          </p:cNvSpPr>
          <p:nvPr/>
        </p:nvSpPr>
        <p:spPr bwMode="auto">
          <a:xfrm>
            <a:off x="4344988" y="3138488"/>
            <a:ext cx="1127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50" name="Line 142"/>
          <p:cNvSpPr>
            <a:spLocks noChangeShapeType="1"/>
          </p:cNvSpPr>
          <p:nvPr/>
        </p:nvSpPr>
        <p:spPr bwMode="auto">
          <a:xfrm flipH="1">
            <a:off x="4686300" y="3138488"/>
            <a:ext cx="1127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51" name="Line 143"/>
          <p:cNvSpPr>
            <a:spLocks noChangeShapeType="1"/>
          </p:cNvSpPr>
          <p:nvPr/>
        </p:nvSpPr>
        <p:spPr bwMode="auto">
          <a:xfrm>
            <a:off x="4799013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52" name="Line 144"/>
          <p:cNvSpPr>
            <a:spLocks noChangeShapeType="1"/>
          </p:cNvSpPr>
          <p:nvPr/>
        </p:nvSpPr>
        <p:spPr bwMode="auto">
          <a:xfrm flipH="1">
            <a:off x="5140325" y="3138488"/>
            <a:ext cx="1127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53" name="Line 145"/>
          <p:cNvSpPr>
            <a:spLocks noChangeShapeType="1"/>
          </p:cNvSpPr>
          <p:nvPr/>
        </p:nvSpPr>
        <p:spPr bwMode="auto">
          <a:xfrm flipH="1">
            <a:off x="7137400" y="2271713"/>
            <a:ext cx="153988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54" name="Freeform 146"/>
          <p:cNvSpPr>
            <a:spLocks/>
          </p:cNvSpPr>
          <p:nvPr/>
        </p:nvSpPr>
        <p:spPr bwMode="auto">
          <a:xfrm>
            <a:off x="7137400" y="2344738"/>
            <a:ext cx="79375" cy="84137"/>
          </a:xfrm>
          <a:custGeom>
            <a:avLst/>
            <a:gdLst>
              <a:gd name="T0" fmla="*/ 202 w 202"/>
              <a:gd name="T1" fmla="*/ 80 h 203"/>
              <a:gd name="T2" fmla="*/ 0 w 202"/>
              <a:gd name="T3" fmla="*/ 203 h 203"/>
              <a:gd name="T4" fmla="*/ 121 w 202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03">
                <a:moveTo>
                  <a:pt x="202" y="80"/>
                </a:moveTo>
                <a:lnTo>
                  <a:pt x="0" y="203"/>
                </a:lnTo>
                <a:lnTo>
                  <a:pt x="121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55" name="Line 147"/>
          <p:cNvSpPr>
            <a:spLocks noChangeShapeType="1"/>
          </p:cNvSpPr>
          <p:nvPr/>
        </p:nvSpPr>
        <p:spPr bwMode="auto">
          <a:xfrm>
            <a:off x="2757488" y="1806575"/>
            <a:ext cx="153987" cy="158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56" name="Freeform 148"/>
          <p:cNvSpPr>
            <a:spLocks/>
          </p:cNvSpPr>
          <p:nvPr/>
        </p:nvSpPr>
        <p:spPr bwMode="auto">
          <a:xfrm>
            <a:off x="2833688" y="1884363"/>
            <a:ext cx="77787" cy="80962"/>
          </a:xfrm>
          <a:custGeom>
            <a:avLst/>
            <a:gdLst>
              <a:gd name="T0" fmla="*/ 80 w 203"/>
              <a:gd name="T1" fmla="*/ 0 h 203"/>
              <a:gd name="T2" fmla="*/ 203 w 203"/>
              <a:gd name="T3" fmla="*/ 203 h 203"/>
              <a:gd name="T4" fmla="*/ 0 w 203"/>
              <a:gd name="T5" fmla="*/ 8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203">
                <a:moveTo>
                  <a:pt x="80" y="0"/>
                </a:moveTo>
                <a:lnTo>
                  <a:pt x="203" y="203"/>
                </a:lnTo>
                <a:lnTo>
                  <a:pt x="0" y="8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57" name="Line 149"/>
          <p:cNvSpPr>
            <a:spLocks noChangeShapeType="1"/>
          </p:cNvSpPr>
          <p:nvPr/>
        </p:nvSpPr>
        <p:spPr bwMode="auto">
          <a:xfrm>
            <a:off x="5705475" y="3138488"/>
            <a:ext cx="1127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58" name="Line 150"/>
          <p:cNvSpPr>
            <a:spLocks noChangeShapeType="1"/>
          </p:cNvSpPr>
          <p:nvPr/>
        </p:nvSpPr>
        <p:spPr bwMode="auto">
          <a:xfrm flipH="1">
            <a:off x="6497638" y="3138488"/>
            <a:ext cx="1127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59" name="Line 151"/>
          <p:cNvSpPr>
            <a:spLocks noChangeShapeType="1"/>
          </p:cNvSpPr>
          <p:nvPr/>
        </p:nvSpPr>
        <p:spPr bwMode="auto">
          <a:xfrm>
            <a:off x="7291388" y="2271713"/>
            <a:ext cx="155575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60" name="Freeform 152"/>
          <p:cNvSpPr>
            <a:spLocks/>
          </p:cNvSpPr>
          <p:nvPr/>
        </p:nvSpPr>
        <p:spPr bwMode="auto">
          <a:xfrm>
            <a:off x="7364413" y="2344738"/>
            <a:ext cx="82550" cy="84137"/>
          </a:xfrm>
          <a:custGeom>
            <a:avLst/>
            <a:gdLst>
              <a:gd name="T0" fmla="*/ 80 w 202"/>
              <a:gd name="T1" fmla="*/ 0 h 203"/>
              <a:gd name="T2" fmla="*/ 202 w 202"/>
              <a:gd name="T3" fmla="*/ 203 h 203"/>
              <a:gd name="T4" fmla="*/ 0 w 202"/>
              <a:gd name="T5" fmla="*/ 8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03">
                <a:moveTo>
                  <a:pt x="80" y="0"/>
                </a:moveTo>
                <a:lnTo>
                  <a:pt x="202" y="203"/>
                </a:lnTo>
                <a:lnTo>
                  <a:pt x="0" y="8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61" name="Line 153"/>
          <p:cNvSpPr>
            <a:spLocks noChangeShapeType="1"/>
          </p:cNvSpPr>
          <p:nvPr/>
        </p:nvSpPr>
        <p:spPr bwMode="auto">
          <a:xfrm>
            <a:off x="6159500" y="3138488"/>
            <a:ext cx="112713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62" name="Line 154"/>
          <p:cNvSpPr>
            <a:spLocks noChangeShapeType="1"/>
          </p:cNvSpPr>
          <p:nvPr/>
        </p:nvSpPr>
        <p:spPr bwMode="auto">
          <a:xfrm>
            <a:off x="5932488" y="2673350"/>
            <a:ext cx="227012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63" name="Line 155"/>
          <p:cNvSpPr>
            <a:spLocks noChangeShapeType="1"/>
          </p:cNvSpPr>
          <p:nvPr/>
        </p:nvSpPr>
        <p:spPr bwMode="auto">
          <a:xfrm flipH="1">
            <a:off x="7405688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64" name="Line 156"/>
          <p:cNvSpPr>
            <a:spLocks noChangeShapeType="1"/>
          </p:cNvSpPr>
          <p:nvPr/>
        </p:nvSpPr>
        <p:spPr bwMode="auto">
          <a:xfrm>
            <a:off x="7519988" y="3138488"/>
            <a:ext cx="1127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65" name="Line 157"/>
          <p:cNvSpPr>
            <a:spLocks noChangeShapeType="1"/>
          </p:cNvSpPr>
          <p:nvPr/>
        </p:nvSpPr>
        <p:spPr bwMode="auto">
          <a:xfrm flipH="1">
            <a:off x="7856538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66" name="Line 158"/>
          <p:cNvSpPr>
            <a:spLocks noChangeShapeType="1"/>
          </p:cNvSpPr>
          <p:nvPr/>
        </p:nvSpPr>
        <p:spPr bwMode="auto">
          <a:xfrm>
            <a:off x="7970838" y="3138488"/>
            <a:ext cx="112712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67" name="Freeform 159"/>
          <p:cNvSpPr>
            <a:spLocks/>
          </p:cNvSpPr>
          <p:nvPr/>
        </p:nvSpPr>
        <p:spPr bwMode="auto">
          <a:xfrm>
            <a:off x="4354513" y="1346200"/>
            <a:ext cx="217487" cy="152400"/>
          </a:xfrm>
          <a:custGeom>
            <a:avLst/>
            <a:gdLst>
              <a:gd name="T0" fmla="*/ 551 w 551"/>
              <a:gd name="T1" fmla="*/ 0 h 379"/>
              <a:gd name="T2" fmla="*/ 119 w 551"/>
              <a:gd name="T3" fmla="*/ 144 h 379"/>
              <a:gd name="T4" fmla="*/ 0 w 551"/>
              <a:gd name="T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1" h="379">
                <a:moveTo>
                  <a:pt x="551" y="0"/>
                </a:moveTo>
                <a:lnTo>
                  <a:pt x="119" y="144"/>
                </a:lnTo>
                <a:lnTo>
                  <a:pt x="0" y="379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68" name="Freeform 160"/>
          <p:cNvSpPr>
            <a:spLocks/>
          </p:cNvSpPr>
          <p:nvPr/>
        </p:nvSpPr>
        <p:spPr bwMode="auto">
          <a:xfrm>
            <a:off x="4354513" y="1404938"/>
            <a:ext cx="60325" cy="93662"/>
          </a:xfrm>
          <a:custGeom>
            <a:avLst/>
            <a:gdLst>
              <a:gd name="T0" fmla="*/ 153 w 153"/>
              <a:gd name="T1" fmla="*/ 52 h 232"/>
              <a:gd name="T2" fmla="*/ 0 w 153"/>
              <a:gd name="T3" fmla="*/ 232 h 232"/>
              <a:gd name="T4" fmla="*/ 52 w 153"/>
              <a:gd name="T5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" h="232">
                <a:moveTo>
                  <a:pt x="153" y="52"/>
                </a:moveTo>
                <a:lnTo>
                  <a:pt x="0" y="232"/>
                </a:lnTo>
                <a:lnTo>
                  <a:pt x="52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69" name="Line 161"/>
          <p:cNvSpPr>
            <a:spLocks noChangeShapeType="1"/>
          </p:cNvSpPr>
          <p:nvPr/>
        </p:nvSpPr>
        <p:spPr bwMode="auto">
          <a:xfrm flipH="1">
            <a:off x="1965325" y="3138488"/>
            <a:ext cx="114300" cy="4603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70" name="Line 162"/>
          <p:cNvSpPr>
            <a:spLocks noChangeShapeType="1"/>
          </p:cNvSpPr>
          <p:nvPr/>
        </p:nvSpPr>
        <p:spPr bwMode="auto">
          <a:xfrm>
            <a:off x="2306638" y="2673350"/>
            <a:ext cx="227012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71" name="Line 163"/>
          <p:cNvSpPr>
            <a:spLocks noChangeShapeType="1"/>
          </p:cNvSpPr>
          <p:nvPr/>
        </p:nvSpPr>
        <p:spPr bwMode="auto">
          <a:xfrm flipH="1">
            <a:off x="3511550" y="2271713"/>
            <a:ext cx="155575" cy="1571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72" name="Freeform 164"/>
          <p:cNvSpPr>
            <a:spLocks/>
          </p:cNvSpPr>
          <p:nvPr/>
        </p:nvSpPr>
        <p:spPr bwMode="auto">
          <a:xfrm>
            <a:off x="3511550" y="2344738"/>
            <a:ext cx="79375" cy="84137"/>
          </a:xfrm>
          <a:custGeom>
            <a:avLst/>
            <a:gdLst>
              <a:gd name="T0" fmla="*/ 203 w 203"/>
              <a:gd name="T1" fmla="*/ 80 h 203"/>
              <a:gd name="T2" fmla="*/ 0 w 203"/>
              <a:gd name="T3" fmla="*/ 203 h 203"/>
              <a:gd name="T4" fmla="*/ 122 w 203"/>
              <a:gd name="T5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203">
                <a:moveTo>
                  <a:pt x="203" y="80"/>
                </a:moveTo>
                <a:lnTo>
                  <a:pt x="0" y="203"/>
                </a:lnTo>
                <a:lnTo>
                  <a:pt x="122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973" name="Rectangle 165"/>
          <p:cNvSpPr>
            <a:spLocks noChangeArrowheads="1"/>
          </p:cNvSpPr>
          <p:nvPr/>
        </p:nvSpPr>
        <p:spPr bwMode="auto">
          <a:xfrm>
            <a:off x="5083175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74" name="Rectangle 166"/>
          <p:cNvSpPr>
            <a:spLocks noChangeArrowheads="1"/>
          </p:cNvSpPr>
          <p:nvPr/>
        </p:nvSpPr>
        <p:spPr bwMode="auto">
          <a:xfrm>
            <a:off x="5307013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75" name="Oval 167"/>
          <p:cNvSpPr>
            <a:spLocks noChangeArrowheads="1"/>
          </p:cNvSpPr>
          <p:nvPr/>
        </p:nvSpPr>
        <p:spPr bwMode="auto">
          <a:xfrm>
            <a:off x="1092200" y="3054350"/>
            <a:ext cx="160338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76" name="Rectangle 168"/>
          <p:cNvSpPr>
            <a:spLocks noChangeArrowheads="1"/>
          </p:cNvSpPr>
          <p:nvPr/>
        </p:nvSpPr>
        <p:spPr bwMode="auto">
          <a:xfrm>
            <a:off x="5761038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77" name="Rectangle 169"/>
          <p:cNvSpPr>
            <a:spLocks noChangeArrowheads="1"/>
          </p:cNvSpPr>
          <p:nvPr/>
        </p:nvSpPr>
        <p:spPr bwMode="auto">
          <a:xfrm>
            <a:off x="6216650" y="3543300"/>
            <a:ext cx="112713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78" name="Rectangle 170"/>
          <p:cNvSpPr>
            <a:spLocks noChangeArrowheads="1"/>
          </p:cNvSpPr>
          <p:nvPr/>
        </p:nvSpPr>
        <p:spPr bwMode="auto">
          <a:xfrm>
            <a:off x="4629150" y="3543300"/>
            <a:ext cx="112713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79" name="Rectangle 171"/>
          <p:cNvSpPr>
            <a:spLocks noChangeArrowheads="1"/>
          </p:cNvSpPr>
          <p:nvPr/>
        </p:nvSpPr>
        <p:spPr bwMode="auto">
          <a:xfrm>
            <a:off x="4856163" y="3543300"/>
            <a:ext cx="112712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80" name="Rectangle 172"/>
          <p:cNvSpPr>
            <a:spLocks noChangeArrowheads="1"/>
          </p:cNvSpPr>
          <p:nvPr/>
        </p:nvSpPr>
        <p:spPr bwMode="auto">
          <a:xfrm>
            <a:off x="6894513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81" name="Rectangle 173"/>
          <p:cNvSpPr>
            <a:spLocks noChangeArrowheads="1"/>
          </p:cNvSpPr>
          <p:nvPr/>
        </p:nvSpPr>
        <p:spPr bwMode="auto">
          <a:xfrm>
            <a:off x="7121525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82" name="Rectangle 174"/>
          <p:cNvSpPr>
            <a:spLocks noChangeArrowheads="1"/>
          </p:cNvSpPr>
          <p:nvPr/>
        </p:nvSpPr>
        <p:spPr bwMode="auto">
          <a:xfrm>
            <a:off x="7575550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83" name="Oval 175"/>
          <p:cNvSpPr>
            <a:spLocks noChangeArrowheads="1"/>
          </p:cNvSpPr>
          <p:nvPr/>
        </p:nvSpPr>
        <p:spPr bwMode="auto">
          <a:xfrm>
            <a:off x="6530975" y="3054350"/>
            <a:ext cx="161925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84" name="Rectangle 176"/>
          <p:cNvSpPr>
            <a:spLocks noChangeArrowheads="1"/>
          </p:cNvSpPr>
          <p:nvPr/>
        </p:nvSpPr>
        <p:spPr bwMode="auto">
          <a:xfrm>
            <a:off x="6667500" y="3543300"/>
            <a:ext cx="112713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85" name="Rectangle 177"/>
          <p:cNvSpPr>
            <a:spLocks noChangeArrowheads="1"/>
          </p:cNvSpPr>
          <p:nvPr/>
        </p:nvSpPr>
        <p:spPr bwMode="auto">
          <a:xfrm>
            <a:off x="6443663" y="3543300"/>
            <a:ext cx="109537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86" name="Rectangle 178"/>
          <p:cNvSpPr>
            <a:spLocks noChangeArrowheads="1"/>
          </p:cNvSpPr>
          <p:nvPr/>
        </p:nvSpPr>
        <p:spPr bwMode="auto">
          <a:xfrm>
            <a:off x="5534025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87" name="Oval 179"/>
          <p:cNvSpPr>
            <a:spLocks noChangeArrowheads="1"/>
          </p:cNvSpPr>
          <p:nvPr/>
        </p:nvSpPr>
        <p:spPr bwMode="auto">
          <a:xfrm>
            <a:off x="1546225" y="3054350"/>
            <a:ext cx="160338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88" name="Oval 180"/>
          <p:cNvSpPr>
            <a:spLocks noChangeArrowheads="1"/>
          </p:cNvSpPr>
          <p:nvPr/>
        </p:nvSpPr>
        <p:spPr bwMode="auto">
          <a:xfrm>
            <a:off x="4492625" y="1204913"/>
            <a:ext cx="158750" cy="1635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89" name="Rectangle 181"/>
          <p:cNvSpPr>
            <a:spLocks noChangeArrowheads="1"/>
          </p:cNvSpPr>
          <p:nvPr/>
        </p:nvSpPr>
        <p:spPr bwMode="auto">
          <a:xfrm>
            <a:off x="2135188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90" name="Rectangle 182"/>
          <p:cNvSpPr>
            <a:spLocks noChangeArrowheads="1"/>
          </p:cNvSpPr>
          <p:nvPr/>
        </p:nvSpPr>
        <p:spPr bwMode="auto">
          <a:xfrm>
            <a:off x="2363788" y="3543300"/>
            <a:ext cx="112712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91" name="Rectangle 183"/>
          <p:cNvSpPr>
            <a:spLocks noChangeArrowheads="1"/>
          </p:cNvSpPr>
          <p:nvPr/>
        </p:nvSpPr>
        <p:spPr bwMode="auto">
          <a:xfrm>
            <a:off x="2590800" y="3543300"/>
            <a:ext cx="109538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92" name="Rectangle 184"/>
          <p:cNvSpPr>
            <a:spLocks noChangeArrowheads="1"/>
          </p:cNvSpPr>
          <p:nvPr/>
        </p:nvSpPr>
        <p:spPr bwMode="auto">
          <a:xfrm>
            <a:off x="2814638" y="3543300"/>
            <a:ext cx="112712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93" name="Rectangle 185"/>
          <p:cNvSpPr>
            <a:spLocks noChangeArrowheads="1"/>
          </p:cNvSpPr>
          <p:nvPr/>
        </p:nvSpPr>
        <p:spPr bwMode="auto">
          <a:xfrm>
            <a:off x="3041650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94" name="Rectangle 186"/>
          <p:cNvSpPr>
            <a:spLocks noChangeArrowheads="1"/>
          </p:cNvSpPr>
          <p:nvPr/>
        </p:nvSpPr>
        <p:spPr bwMode="auto">
          <a:xfrm>
            <a:off x="3268663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95" name="Rectangle 187"/>
          <p:cNvSpPr>
            <a:spLocks noChangeArrowheads="1"/>
          </p:cNvSpPr>
          <p:nvPr/>
        </p:nvSpPr>
        <p:spPr bwMode="auto">
          <a:xfrm>
            <a:off x="3495675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96" name="Rectangle 188"/>
          <p:cNvSpPr>
            <a:spLocks noChangeArrowheads="1"/>
          </p:cNvSpPr>
          <p:nvPr/>
        </p:nvSpPr>
        <p:spPr bwMode="auto">
          <a:xfrm>
            <a:off x="3722688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97" name="Rectangle 189"/>
          <p:cNvSpPr>
            <a:spLocks noChangeArrowheads="1"/>
          </p:cNvSpPr>
          <p:nvPr/>
        </p:nvSpPr>
        <p:spPr bwMode="auto">
          <a:xfrm>
            <a:off x="3946525" y="354330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98" name="Rectangle 190"/>
          <p:cNvSpPr>
            <a:spLocks noChangeArrowheads="1"/>
          </p:cNvSpPr>
          <p:nvPr/>
        </p:nvSpPr>
        <p:spPr bwMode="auto">
          <a:xfrm>
            <a:off x="4175125" y="3543300"/>
            <a:ext cx="112713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1999" name="Rectangle 191"/>
          <p:cNvSpPr>
            <a:spLocks noChangeArrowheads="1"/>
          </p:cNvSpPr>
          <p:nvPr/>
        </p:nvSpPr>
        <p:spPr bwMode="auto">
          <a:xfrm>
            <a:off x="4402138" y="3543300"/>
            <a:ext cx="112712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00" name="Oval 192"/>
          <p:cNvSpPr>
            <a:spLocks noChangeArrowheads="1"/>
          </p:cNvSpPr>
          <p:nvPr/>
        </p:nvSpPr>
        <p:spPr bwMode="auto">
          <a:xfrm>
            <a:off x="2000250" y="3054350"/>
            <a:ext cx="157163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01" name="Oval 193"/>
          <p:cNvSpPr>
            <a:spLocks noChangeArrowheads="1"/>
          </p:cNvSpPr>
          <p:nvPr/>
        </p:nvSpPr>
        <p:spPr bwMode="auto">
          <a:xfrm>
            <a:off x="6757988" y="2593975"/>
            <a:ext cx="158750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02" name="Oval 194"/>
          <p:cNvSpPr>
            <a:spLocks noChangeArrowheads="1"/>
          </p:cNvSpPr>
          <p:nvPr/>
        </p:nvSpPr>
        <p:spPr bwMode="auto">
          <a:xfrm>
            <a:off x="7210425" y="2128838"/>
            <a:ext cx="160338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03" name="Oval 195"/>
          <p:cNvSpPr>
            <a:spLocks noChangeArrowheads="1"/>
          </p:cNvSpPr>
          <p:nvPr/>
        </p:nvSpPr>
        <p:spPr bwMode="auto">
          <a:xfrm>
            <a:off x="6076950" y="3054350"/>
            <a:ext cx="161925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04" name="Oval 196"/>
          <p:cNvSpPr>
            <a:spLocks noChangeArrowheads="1"/>
          </p:cNvSpPr>
          <p:nvPr/>
        </p:nvSpPr>
        <p:spPr bwMode="auto">
          <a:xfrm>
            <a:off x="5626100" y="3054350"/>
            <a:ext cx="157163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05" name="Oval 197"/>
          <p:cNvSpPr>
            <a:spLocks noChangeArrowheads="1"/>
          </p:cNvSpPr>
          <p:nvPr/>
        </p:nvSpPr>
        <p:spPr bwMode="auto">
          <a:xfrm>
            <a:off x="5853113" y="2593975"/>
            <a:ext cx="157162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06" name="Oval 198"/>
          <p:cNvSpPr>
            <a:spLocks noChangeArrowheads="1"/>
          </p:cNvSpPr>
          <p:nvPr/>
        </p:nvSpPr>
        <p:spPr bwMode="auto">
          <a:xfrm>
            <a:off x="5172075" y="3054350"/>
            <a:ext cx="160338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07" name="Oval 199"/>
          <p:cNvSpPr>
            <a:spLocks noChangeArrowheads="1"/>
          </p:cNvSpPr>
          <p:nvPr/>
        </p:nvSpPr>
        <p:spPr bwMode="auto">
          <a:xfrm>
            <a:off x="4716463" y="3054350"/>
            <a:ext cx="161925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08" name="Oval 200"/>
          <p:cNvSpPr>
            <a:spLocks noChangeArrowheads="1"/>
          </p:cNvSpPr>
          <p:nvPr/>
        </p:nvSpPr>
        <p:spPr bwMode="auto">
          <a:xfrm>
            <a:off x="4945063" y="2593975"/>
            <a:ext cx="160337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09" name="Oval 201"/>
          <p:cNvSpPr>
            <a:spLocks noChangeArrowheads="1"/>
          </p:cNvSpPr>
          <p:nvPr/>
        </p:nvSpPr>
        <p:spPr bwMode="auto">
          <a:xfrm>
            <a:off x="5399088" y="2128838"/>
            <a:ext cx="160337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10" name="Oval 202"/>
          <p:cNvSpPr>
            <a:spLocks noChangeArrowheads="1"/>
          </p:cNvSpPr>
          <p:nvPr/>
        </p:nvSpPr>
        <p:spPr bwMode="auto">
          <a:xfrm>
            <a:off x="4265613" y="3054350"/>
            <a:ext cx="161925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11" name="Oval 203"/>
          <p:cNvSpPr>
            <a:spLocks noChangeArrowheads="1"/>
          </p:cNvSpPr>
          <p:nvPr/>
        </p:nvSpPr>
        <p:spPr bwMode="auto">
          <a:xfrm>
            <a:off x="2220913" y="2601913"/>
            <a:ext cx="160337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12" name="Rectangle 204"/>
          <p:cNvSpPr>
            <a:spLocks noChangeArrowheads="1"/>
          </p:cNvSpPr>
          <p:nvPr/>
        </p:nvSpPr>
        <p:spPr bwMode="auto">
          <a:xfrm>
            <a:off x="5984875" y="3549650"/>
            <a:ext cx="112713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13" name="Oval 205"/>
          <p:cNvSpPr>
            <a:spLocks noChangeArrowheads="1"/>
          </p:cNvSpPr>
          <p:nvPr/>
        </p:nvSpPr>
        <p:spPr bwMode="auto">
          <a:xfrm>
            <a:off x="3808413" y="3062288"/>
            <a:ext cx="160337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14" name="Oval 206"/>
          <p:cNvSpPr>
            <a:spLocks noChangeArrowheads="1"/>
          </p:cNvSpPr>
          <p:nvPr/>
        </p:nvSpPr>
        <p:spPr bwMode="auto">
          <a:xfrm>
            <a:off x="4035425" y="2584450"/>
            <a:ext cx="160338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15" name="Oval 207"/>
          <p:cNvSpPr>
            <a:spLocks noChangeArrowheads="1"/>
          </p:cNvSpPr>
          <p:nvPr/>
        </p:nvSpPr>
        <p:spPr bwMode="auto">
          <a:xfrm>
            <a:off x="3352800" y="3062288"/>
            <a:ext cx="161925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16" name="Oval 208"/>
          <p:cNvSpPr>
            <a:spLocks noChangeArrowheads="1"/>
          </p:cNvSpPr>
          <p:nvPr/>
        </p:nvSpPr>
        <p:spPr bwMode="auto">
          <a:xfrm>
            <a:off x="2901950" y="3062288"/>
            <a:ext cx="161925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17" name="Oval 209"/>
          <p:cNvSpPr>
            <a:spLocks noChangeArrowheads="1"/>
          </p:cNvSpPr>
          <p:nvPr/>
        </p:nvSpPr>
        <p:spPr bwMode="auto">
          <a:xfrm>
            <a:off x="3128963" y="2601913"/>
            <a:ext cx="158750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18" name="Oval 210"/>
          <p:cNvSpPr>
            <a:spLocks noChangeArrowheads="1"/>
          </p:cNvSpPr>
          <p:nvPr/>
        </p:nvSpPr>
        <p:spPr bwMode="auto">
          <a:xfrm>
            <a:off x="3579813" y="2124075"/>
            <a:ext cx="161925" cy="163513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19" name="Oval 211"/>
          <p:cNvSpPr>
            <a:spLocks noChangeArrowheads="1"/>
          </p:cNvSpPr>
          <p:nvPr/>
        </p:nvSpPr>
        <p:spPr bwMode="auto">
          <a:xfrm>
            <a:off x="2447925" y="3062288"/>
            <a:ext cx="160338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20" name="Rectangle 212"/>
          <p:cNvSpPr>
            <a:spLocks noChangeArrowheads="1"/>
          </p:cNvSpPr>
          <p:nvPr/>
        </p:nvSpPr>
        <p:spPr bwMode="auto">
          <a:xfrm>
            <a:off x="7343775" y="3549650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21" name="Freeform 213"/>
          <p:cNvSpPr>
            <a:spLocks/>
          </p:cNvSpPr>
          <p:nvPr/>
        </p:nvSpPr>
        <p:spPr bwMode="auto">
          <a:xfrm>
            <a:off x="2484438" y="1970088"/>
            <a:ext cx="223837" cy="233362"/>
          </a:xfrm>
          <a:custGeom>
            <a:avLst/>
            <a:gdLst>
              <a:gd name="T0" fmla="*/ 287 w 574"/>
              <a:gd name="T1" fmla="*/ 0 h 575"/>
              <a:gd name="T2" fmla="*/ 574 w 574"/>
              <a:gd name="T3" fmla="*/ 575 h 575"/>
              <a:gd name="T4" fmla="*/ 0 w 574"/>
              <a:gd name="T5" fmla="*/ 575 h 575"/>
              <a:gd name="T6" fmla="*/ 287 w 574"/>
              <a:gd name="T7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575">
                <a:moveTo>
                  <a:pt x="287" y="0"/>
                </a:moveTo>
                <a:lnTo>
                  <a:pt x="574" y="575"/>
                </a:lnTo>
                <a:lnTo>
                  <a:pt x="0" y="575"/>
                </a:lnTo>
                <a:lnTo>
                  <a:pt x="287" y="0"/>
                </a:lnTo>
              </a:path>
            </a:pathLst>
          </a:custGeom>
          <a:solidFill>
            <a:srgbClr val="FFFF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22" name="Freeform 214"/>
          <p:cNvSpPr>
            <a:spLocks/>
          </p:cNvSpPr>
          <p:nvPr/>
        </p:nvSpPr>
        <p:spPr bwMode="auto">
          <a:xfrm>
            <a:off x="2822575" y="1970088"/>
            <a:ext cx="227013" cy="233362"/>
          </a:xfrm>
          <a:custGeom>
            <a:avLst/>
            <a:gdLst>
              <a:gd name="T0" fmla="*/ 286 w 573"/>
              <a:gd name="T1" fmla="*/ 0 h 575"/>
              <a:gd name="T2" fmla="*/ 0 w 573"/>
              <a:gd name="T3" fmla="*/ 575 h 575"/>
              <a:gd name="T4" fmla="*/ 573 w 573"/>
              <a:gd name="T5" fmla="*/ 575 h 575"/>
              <a:gd name="T6" fmla="*/ 286 w 573"/>
              <a:gd name="T7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3" h="575">
                <a:moveTo>
                  <a:pt x="286" y="0"/>
                </a:moveTo>
                <a:lnTo>
                  <a:pt x="0" y="575"/>
                </a:lnTo>
                <a:lnTo>
                  <a:pt x="573" y="575"/>
                </a:lnTo>
                <a:lnTo>
                  <a:pt x="286" y="0"/>
                </a:lnTo>
              </a:path>
            </a:pathLst>
          </a:custGeom>
          <a:solidFill>
            <a:srgbClr val="FFFF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23" name="Freeform 215"/>
          <p:cNvSpPr>
            <a:spLocks/>
          </p:cNvSpPr>
          <p:nvPr/>
        </p:nvSpPr>
        <p:spPr bwMode="auto">
          <a:xfrm>
            <a:off x="6097588" y="1970088"/>
            <a:ext cx="227012" cy="233362"/>
          </a:xfrm>
          <a:custGeom>
            <a:avLst/>
            <a:gdLst>
              <a:gd name="T0" fmla="*/ 287 w 573"/>
              <a:gd name="T1" fmla="*/ 0 h 575"/>
              <a:gd name="T2" fmla="*/ 573 w 573"/>
              <a:gd name="T3" fmla="*/ 575 h 575"/>
              <a:gd name="T4" fmla="*/ 0 w 573"/>
              <a:gd name="T5" fmla="*/ 575 h 575"/>
              <a:gd name="T6" fmla="*/ 287 w 573"/>
              <a:gd name="T7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3" h="575">
                <a:moveTo>
                  <a:pt x="287" y="0"/>
                </a:moveTo>
                <a:lnTo>
                  <a:pt x="573" y="575"/>
                </a:lnTo>
                <a:lnTo>
                  <a:pt x="0" y="575"/>
                </a:lnTo>
                <a:lnTo>
                  <a:pt x="287" y="0"/>
                </a:lnTo>
              </a:path>
            </a:pathLst>
          </a:custGeom>
          <a:solidFill>
            <a:srgbClr val="FFFF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24" name="Freeform 216"/>
          <p:cNvSpPr>
            <a:spLocks/>
          </p:cNvSpPr>
          <p:nvPr/>
        </p:nvSpPr>
        <p:spPr bwMode="auto">
          <a:xfrm>
            <a:off x="6450013" y="1970088"/>
            <a:ext cx="223837" cy="233362"/>
          </a:xfrm>
          <a:custGeom>
            <a:avLst/>
            <a:gdLst>
              <a:gd name="T0" fmla="*/ 287 w 574"/>
              <a:gd name="T1" fmla="*/ 0 h 575"/>
              <a:gd name="T2" fmla="*/ 0 w 574"/>
              <a:gd name="T3" fmla="*/ 575 h 575"/>
              <a:gd name="T4" fmla="*/ 574 w 574"/>
              <a:gd name="T5" fmla="*/ 575 h 575"/>
              <a:gd name="T6" fmla="*/ 287 w 574"/>
              <a:gd name="T7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575">
                <a:moveTo>
                  <a:pt x="287" y="0"/>
                </a:moveTo>
                <a:lnTo>
                  <a:pt x="0" y="575"/>
                </a:lnTo>
                <a:lnTo>
                  <a:pt x="574" y="575"/>
                </a:lnTo>
                <a:lnTo>
                  <a:pt x="287" y="0"/>
                </a:lnTo>
              </a:path>
            </a:pathLst>
          </a:custGeom>
          <a:solidFill>
            <a:srgbClr val="FFFF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25" name="Rectangle 217"/>
          <p:cNvSpPr>
            <a:spLocks noChangeArrowheads="1"/>
          </p:cNvSpPr>
          <p:nvPr/>
        </p:nvSpPr>
        <p:spPr bwMode="auto">
          <a:xfrm>
            <a:off x="1455738" y="3546475"/>
            <a:ext cx="112712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26" name="Freeform 218"/>
          <p:cNvSpPr>
            <a:spLocks/>
          </p:cNvSpPr>
          <p:nvPr/>
        </p:nvSpPr>
        <p:spPr bwMode="auto">
          <a:xfrm>
            <a:off x="1568450" y="2447925"/>
            <a:ext cx="227013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  <a:close/>
              </a:path>
            </a:pathLst>
          </a:custGeom>
          <a:solidFill>
            <a:srgbClr val="57FF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27" name="Freeform 219"/>
          <p:cNvSpPr>
            <a:spLocks/>
          </p:cNvSpPr>
          <p:nvPr/>
        </p:nvSpPr>
        <p:spPr bwMode="auto">
          <a:xfrm>
            <a:off x="1568450" y="2447925"/>
            <a:ext cx="227013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</a:path>
            </a:pathLst>
          </a:custGeom>
          <a:solidFill>
            <a:srgbClr val="FFFF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28" name="Freeform 220"/>
          <p:cNvSpPr>
            <a:spLocks/>
          </p:cNvSpPr>
          <p:nvPr/>
        </p:nvSpPr>
        <p:spPr bwMode="auto">
          <a:xfrm>
            <a:off x="1909763" y="2447925"/>
            <a:ext cx="227012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  <a:close/>
              </a:path>
            </a:pathLst>
          </a:custGeom>
          <a:solidFill>
            <a:srgbClr val="57FF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29" name="Freeform 221"/>
          <p:cNvSpPr>
            <a:spLocks/>
          </p:cNvSpPr>
          <p:nvPr/>
        </p:nvSpPr>
        <p:spPr bwMode="auto">
          <a:xfrm>
            <a:off x="1909763" y="2447925"/>
            <a:ext cx="227012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</a:path>
            </a:pathLst>
          </a:custGeom>
          <a:solidFill>
            <a:srgbClr val="FFFF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30" name="Freeform 222"/>
          <p:cNvSpPr>
            <a:spLocks/>
          </p:cNvSpPr>
          <p:nvPr/>
        </p:nvSpPr>
        <p:spPr bwMode="auto">
          <a:xfrm>
            <a:off x="3382963" y="2447925"/>
            <a:ext cx="227012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31" name="Freeform 223"/>
          <p:cNvSpPr>
            <a:spLocks/>
          </p:cNvSpPr>
          <p:nvPr/>
        </p:nvSpPr>
        <p:spPr bwMode="auto">
          <a:xfrm>
            <a:off x="3382963" y="2447925"/>
            <a:ext cx="227012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32" name="Freeform 224"/>
          <p:cNvSpPr>
            <a:spLocks/>
          </p:cNvSpPr>
          <p:nvPr/>
        </p:nvSpPr>
        <p:spPr bwMode="auto">
          <a:xfrm>
            <a:off x="7008813" y="2447925"/>
            <a:ext cx="227012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33" name="Freeform 225"/>
          <p:cNvSpPr>
            <a:spLocks/>
          </p:cNvSpPr>
          <p:nvPr/>
        </p:nvSpPr>
        <p:spPr bwMode="auto">
          <a:xfrm>
            <a:off x="7008813" y="2447925"/>
            <a:ext cx="227012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34" name="Freeform 226"/>
          <p:cNvSpPr>
            <a:spLocks/>
          </p:cNvSpPr>
          <p:nvPr/>
        </p:nvSpPr>
        <p:spPr bwMode="auto">
          <a:xfrm>
            <a:off x="7348538" y="2447925"/>
            <a:ext cx="227012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35" name="Freeform 227"/>
          <p:cNvSpPr>
            <a:spLocks/>
          </p:cNvSpPr>
          <p:nvPr/>
        </p:nvSpPr>
        <p:spPr bwMode="auto">
          <a:xfrm>
            <a:off x="7348538" y="2447925"/>
            <a:ext cx="227012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36" name="Rectangle 228"/>
          <p:cNvSpPr>
            <a:spLocks noChangeArrowheads="1"/>
          </p:cNvSpPr>
          <p:nvPr/>
        </p:nvSpPr>
        <p:spPr bwMode="auto">
          <a:xfrm>
            <a:off x="1230313" y="3546475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37" name="Rectangle 229"/>
          <p:cNvSpPr>
            <a:spLocks noChangeArrowheads="1"/>
          </p:cNvSpPr>
          <p:nvPr/>
        </p:nvSpPr>
        <p:spPr bwMode="auto">
          <a:xfrm>
            <a:off x="7800975" y="3546475"/>
            <a:ext cx="112713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38" name="Oval 230"/>
          <p:cNvSpPr>
            <a:spLocks noChangeArrowheads="1"/>
          </p:cNvSpPr>
          <p:nvPr/>
        </p:nvSpPr>
        <p:spPr bwMode="auto">
          <a:xfrm>
            <a:off x="1319213" y="2595563"/>
            <a:ext cx="160337" cy="1635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39" name="Oval 231"/>
          <p:cNvSpPr>
            <a:spLocks noChangeArrowheads="1"/>
          </p:cNvSpPr>
          <p:nvPr/>
        </p:nvSpPr>
        <p:spPr bwMode="auto">
          <a:xfrm>
            <a:off x="6986588" y="3055938"/>
            <a:ext cx="157162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40" name="Freeform 232"/>
          <p:cNvSpPr>
            <a:spLocks/>
          </p:cNvSpPr>
          <p:nvPr/>
        </p:nvSpPr>
        <p:spPr bwMode="auto">
          <a:xfrm>
            <a:off x="5197475" y="2447925"/>
            <a:ext cx="223838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41" name="Freeform 233"/>
          <p:cNvSpPr>
            <a:spLocks/>
          </p:cNvSpPr>
          <p:nvPr/>
        </p:nvSpPr>
        <p:spPr bwMode="auto">
          <a:xfrm>
            <a:off x="5197475" y="2447925"/>
            <a:ext cx="223838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42" name="Freeform 234"/>
          <p:cNvSpPr>
            <a:spLocks/>
          </p:cNvSpPr>
          <p:nvPr/>
        </p:nvSpPr>
        <p:spPr bwMode="auto">
          <a:xfrm>
            <a:off x="5534025" y="2447925"/>
            <a:ext cx="228600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43" name="Freeform 235"/>
          <p:cNvSpPr>
            <a:spLocks/>
          </p:cNvSpPr>
          <p:nvPr/>
        </p:nvSpPr>
        <p:spPr bwMode="auto">
          <a:xfrm>
            <a:off x="5534025" y="2447925"/>
            <a:ext cx="228600" cy="228600"/>
          </a:xfrm>
          <a:custGeom>
            <a:avLst/>
            <a:gdLst>
              <a:gd name="T0" fmla="*/ 287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575" y="574"/>
                </a:lnTo>
                <a:lnTo>
                  <a:pt x="0" y="574"/>
                </a:lnTo>
                <a:lnTo>
                  <a:pt x="287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44" name="Oval 236"/>
          <p:cNvSpPr>
            <a:spLocks noChangeArrowheads="1"/>
          </p:cNvSpPr>
          <p:nvPr/>
        </p:nvSpPr>
        <p:spPr bwMode="auto">
          <a:xfrm>
            <a:off x="1773238" y="2132013"/>
            <a:ext cx="158750" cy="1635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45" name="Oval 237"/>
          <p:cNvSpPr>
            <a:spLocks noChangeArrowheads="1"/>
          </p:cNvSpPr>
          <p:nvPr/>
        </p:nvSpPr>
        <p:spPr bwMode="auto">
          <a:xfrm>
            <a:off x="2679700" y="1670050"/>
            <a:ext cx="160338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46" name="Oval 238"/>
          <p:cNvSpPr>
            <a:spLocks noChangeArrowheads="1"/>
          </p:cNvSpPr>
          <p:nvPr/>
        </p:nvSpPr>
        <p:spPr bwMode="auto">
          <a:xfrm>
            <a:off x="7891463" y="3055938"/>
            <a:ext cx="161925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47" name="Oval 239"/>
          <p:cNvSpPr>
            <a:spLocks noChangeArrowheads="1"/>
          </p:cNvSpPr>
          <p:nvPr/>
        </p:nvSpPr>
        <p:spPr bwMode="auto">
          <a:xfrm>
            <a:off x="7437438" y="3055938"/>
            <a:ext cx="160337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48" name="Rectangle 240"/>
          <p:cNvSpPr>
            <a:spLocks noChangeArrowheads="1"/>
          </p:cNvSpPr>
          <p:nvPr/>
        </p:nvSpPr>
        <p:spPr bwMode="auto">
          <a:xfrm>
            <a:off x="1909763" y="3546475"/>
            <a:ext cx="112712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49" name="Oval 241"/>
          <p:cNvSpPr>
            <a:spLocks noChangeArrowheads="1"/>
          </p:cNvSpPr>
          <p:nvPr/>
        </p:nvSpPr>
        <p:spPr bwMode="auto">
          <a:xfrm>
            <a:off x="7664450" y="2595563"/>
            <a:ext cx="160338" cy="163512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50" name="Rectangle 242"/>
          <p:cNvSpPr>
            <a:spLocks noChangeArrowheads="1"/>
          </p:cNvSpPr>
          <p:nvPr/>
        </p:nvSpPr>
        <p:spPr bwMode="auto">
          <a:xfrm>
            <a:off x="8027988" y="3546475"/>
            <a:ext cx="112712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51" name="Freeform 243"/>
          <p:cNvSpPr>
            <a:spLocks/>
          </p:cNvSpPr>
          <p:nvPr/>
        </p:nvSpPr>
        <p:spPr bwMode="auto">
          <a:xfrm>
            <a:off x="3724275" y="2447925"/>
            <a:ext cx="223838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52" name="Freeform 244"/>
          <p:cNvSpPr>
            <a:spLocks/>
          </p:cNvSpPr>
          <p:nvPr/>
        </p:nvSpPr>
        <p:spPr bwMode="auto">
          <a:xfrm>
            <a:off x="3724275" y="2447925"/>
            <a:ext cx="223838" cy="228600"/>
          </a:xfrm>
          <a:custGeom>
            <a:avLst/>
            <a:gdLst>
              <a:gd name="T0" fmla="*/ 288 w 575"/>
              <a:gd name="T1" fmla="*/ 0 h 574"/>
              <a:gd name="T2" fmla="*/ 575 w 575"/>
              <a:gd name="T3" fmla="*/ 574 h 574"/>
              <a:gd name="T4" fmla="*/ 0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575" y="574"/>
                </a:lnTo>
                <a:lnTo>
                  <a:pt x="0" y="574"/>
                </a:lnTo>
                <a:lnTo>
                  <a:pt x="288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53" name="Rectangle 245"/>
          <p:cNvSpPr>
            <a:spLocks noChangeArrowheads="1"/>
          </p:cNvSpPr>
          <p:nvPr/>
        </p:nvSpPr>
        <p:spPr bwMode="auto">
          <a:xfrm>
            <a:off x="1003300" y="3546475"/>
            <a:ext cx="114300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54" name="Oval 246"/>
          <p:cNvSpPr>
            <a:spLocks noChangeArrowheads="1"/>
          </p:cNvSpPr>
          <p:nvPr/>
        </p:nvSpPr>
        <p:spPr bwMode="auto">
          <a:xfrm>
            <a:off x="6303963" y="1670050"/>
            <a:ext cx="161925" cy="165100"/>
          </a:xfrm>
          <a:prstGeom prst="ellipse">
            <a:avLst/>
          </a:pr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55" name="Rectangle 247"/>
          <p:cNvSpPr>
            <a:spLocks noChangeArrowheads="1"/>
          </p:cNvSpPr>
          <p:nvPr/>
        </p:nvSpPr>
        <p:spPr bwMode="auto">
          <a:xfrm>
            <a:off x="1682750" y="3546475"/>
            <a:ext cx="112713" cy="112713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2056" name="Freeform 248"/>
          <p:cNvSpPr>
            <a:spLocks/>
          </p:cNvSpPr>
          <p:nvPr/>
        </p:nvSpPr>
        <p:spPr bwMode="auto">
          <a:xfrm>
            <a:off x="4232275" y="1522413"/>
            <a:ext cx="227013" cy="228600"/>
          </a:xfrm>
          <a:custGeom>
            <a:avLst/>
            <a:gdLst>
              <a:gd name="T0" fmla="*/ 288 w 575"/>
              <a:gd name="T1" fmla="*/ 0 h 574"/>
              <a:gd name="T2" fmla="*/ 0 w 575"/>
              <a:gd name="T3" fmla="*/ 574 h 574"/>
              <a:gd name="T4" fmla="*/ 575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0" y="574"/>
                </a:lnTo>
                <a:lnTo>
                  <a:pt x="575" y="574"/>
                </a:lnTo>
                <a:lnTo>
                  <a:pt x="28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57" name="Freeform 249"/>
          <p:cNvSpPr>
            <a:spLocks/>
          </p:cNvSpPr>
          <p:nvPr/>
        </p:nvSpPr>
        <p:spPr bwMode="auto">
          <a:xfrm>
            <a:off x="4232275" y="1522413"/>
            <a:ext cx="227013" cy="228600"/>
          </a:xfrm>
          <a:custGeom>
            <a:avLst/>
            <a:gdLst>
              <a:gd name="T0" fmla="*/ 288 w 575"/>
              <a:gd name="T1" fmla="*/ 0 h 574"/>
              <a:gd name="T2" fmla="*/ 0 w 575"/>
              <a:gd name="T3" fmla="*/ 574 h 574"/>
              <a:gd name="T4" fmla="*/ 575 w 575"/>
              <a:gd name="T5" fmla="*/ 574 h 574"/>
              <a:gd name="T6" fmla="*/ 288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8" y="0"/>
                </a:moveTo>
                <a:lnTo>
                  <a:pt x="0" y="574"/>
                </a:lnTo>
                <a:lnTo>
                  <a:pt x="575" y="574"/>
                </a:lnTo>
                <a:lnTo>
                  <a:pt x="288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58" name="Freeform 250"/>
          <p:cNvSpPr>
            <a:spLocks/>
          </p:cNvSpPr>
          <p:nvPr/>
        </p:nvSpPr>
        <p:spPr bwMode="auto">
          <a:xfrm>
            <a:off x="4686300" y="1522413"/>
            <a:ext cx="227013" cy="228600"/>
          </a:xfrm>
          <a:custGeom>
            <a:avLst/>
            <a:gdLst>
              <a:gd name="T0" fmla="*/ 287 w 575"/>
              <a:gd name="T1" fmla="*/ 0 h 574"/>
              <a:gd name="T2" fmla="*/ 0 w 575"/>
              <a:gd name="T3" fmla="*/ 574 h 574"/>
              <a:gd name="T4" fmla="*/ 575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0" y="574"/>
                </a:lnTo>
                <a:lnTo>
                  <a:pt x="575" y="574"/>
                </a:lnTo>
                <a:lnTo>
                  <a:pt x="28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59" name="Freeform 251"/>
          <p:cNvSpPr>
            <a:spLocks/>
          </p:cNvSpPr>
          <p:nvPr/>
        </p:nvSpPr>
        <p:spPr bwMode="auto">
          <a:xfrm>
            <a:off x="4686300" y="1522413"/>
            <a:ext cx="227013" cy="228600"/>
          </a:xfrm>
          <a:custGeom>
            <a:avLst/>
            <a:gdLst>
              <a:gd name="T0" fmla="*/ 287 w 575"/>
              <a:gd name="T1" fmla="*/ 0 h 574"/>
              <a:gd name="T2" fmla="*/ 0 w 575"/>
              <a:gd name="T3" fmla="*/ 574 h 574"/>
              <a:gd name="T4" fmla="*/ 575 w 575"/>
              <a:gd name="T5" fmla="*/ 574 h 574"/>
              <a:gd name="T6" fmla="*/ 287 w 575"/>
              <a:gd name="T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5" h="574">
                <a:moveTo>
                  <a:pt x="287" y="0"/>
                </a:moveTo>
                <a:lnTo>
                  <a:pt x="0" y="574"/>
                </a:lnTo>
                <a:lnTo>
                  <a:pt x="575" y="574"/>
                </a:lnTo>
                <a:lnTo>
                  <a:pt x="287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60" name="Line 252"/>
          <p:cNvSpPr>
            <a:spLocks noChangeShapeType="1"/>
          </p:cNvSpPr>
          <p:nvPr/>
        </p:nvSpPr>
        <p:spPr bwMode="auto">
          <a:xfrm>
            <a:off x="2533650" y="3841750"/>
            <a:ext cx="3625850" cy="3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61" name="Line 253"/>
          <p:cNvSpPr>
            <a:spLocks noChangeShapeType="1"/>
          </p:cNvSpPr>
          <p:nvPr/>
        </p:nvSpPr>
        <p:spPr bwMode="auto">
          <a:xfrm>
            <a:off x="2533650" y="3775075"/>
            <a:ext cx="3175" cy="1158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62" name="Line 254"/>
          <p:cNvSpPr>
            <a:spLocks noChangeShapeType="1"/>
          </p:cNvSpPr>
          <p:nvPr/>
        </p:nvSpPr>
        <p:spPr bwMode="auto">
          <a:xfrm>
            <a:off x="6159500" y="3775075"/>
            <a:ext cx="3175" cy="1158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63" name="Line 255"/>
          <p:cNvSpPr>
            <a:spLocks noChangeShapeType="1"/>
          </p:cNvSpPr>
          <p:nvPr/>
        </p:nvSpPr>
        <p:spPr bwMode="auto">
          <a:xfrm>
            <a:off x="4564063" y="1433513"/>
            <a:ext cx="0" cy="297497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64" name="Line 256"/>
          <p:cNvSpPr>
            <a:spLocks noChangeShapeType="1"/>
          </p:cNvSpPr>
          <p:nvPr/>
        </p:nvSpPr>
        <p:spPr bwMode="auto">
          <a:xfrm>
            <a:off x="2759075" y="1893888"/>
            <a:ext cx="0" cy="180498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65" name="Line 257"/>
          <p:cNvSpPr>
            <a:spLocks noChangeShapeType="1"/>
          </p:cNvSpPr>
          <p:nvPr/>
        </p:nvSpPr>
        <p:spPr bwMode="auto">
          <a:xfrm>
            <a:off x="6396038" y="1893888"/>
            <a:ext cx="0" cy="180498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66" name="Line 258"/>
          <p:cNvSpPr>
            <a:spLocks noChangeShapeType="1"/>
          </p:cNvSpPr>
          <p:nvPr/>
        </p:nvSpPr>
        <p:spPr bwMode="auto">
          <a:xfrm>
            <a:off x="1852613" y="2354263"/>
            <a:ext cx="0" cy="138271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67" name="Line 259"/>
          <p:cNvSpPr>
            <a:spLocks noChangeShapeType="1"/>
          </p:cNvSpPr>
          <p:nvPr/>
        </p:nvSpPr>
        <p:spPr bwMode="auto">
          <a:xfrm>
            <a:off x="3659188" y="2354263"/>
            <a:ext cx="0" cy="138271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68" name="Line 260"/>
          <p:cNvSpPr>
            <a:spLocks noChangeShapeType="1"/>
          </p:cNvSpPr>
          <p:nvPr/>
        </p:nvSpPr>
        <p:spPr bwMode="auto">
          <a:xfrm>
            <a:off x="5473700" y="2352675"/>
            <a:ext cx="0" cy="1382713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69" name="Line 261"/>
          <p:cNvSpPr>
            <a:spLocks noChangeShapeType="1"/>
          </p:cNvSpPr>
          <p:nvPr/>
        </p:nvSpPr>
        <p:spPr bwMode="auto">
          <a:xfrm>
            <a:off x="7280275" y="2352675"/>
            <a:ext cx="0" cy="1382713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70" name="Line 262"/>
          <p:cNvSpPr>
            <a:spLocks noChangeShapeType="1"/>
          </p:cNvSpPr>
          <p:nvPr/>
        </p:nvSpPr>
        <p:spPr bwMode="auto">
          <a:xfrm flipH="1">
            <a:off x="1400175" y="2795588"/>
            <a:ext cx="11113" cy="952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71" name="Line 263"/>
          <p:cNvSpPr>
            <a:spLocks noChangeShapeType="1"/>
          </p:cNvSpPr>
          <p:nvPr/>
        </p:nvSpPr>
        <p:spPr bwMode="auto">
          <a:xfrm flipH="1">
            <a:off x="2309813" y="2794000"/>
            <a:ext cx="11112" cy="952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72" name="Line 264"/>
          <p:cNvSpPr>
            <a:spLocks noChangeShapeType="1"/>
          </p:cNvSpPr>
          <p:nvPr/>
        </p:nvSpPr>
        <p:spPr bwMode="auto">
          <a:xfrm flipH="1">
            <a:off x="3209925" y="2794000"/>
            <a:ext cx="11113" cy="952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73" name="Line 265"/>
          <p:cNvSpPr>
            <a:spLocks noChangeShapeType="1"/>
          </p:cNvSpPr>
          <p:nvPr/>
        </p:nvSpPr>
        <p:spPr bwMode="auto">
          <a:xfrm flipH="1">
            <a:off x="4119563" y="2792413"/>
            <a:ext cx="11112" cy="952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74" name="Line 266"/>
          <p:cNvSpPr>
            <a:spLocks noChangeShapeType="1"/>
          </p:cNvSpPr>
          <p:nvPr/>
        </p:nvSpPr>
        <p:spPr bwMode="auto">
          <a:xfrm flipH="1">
            <a:off x="5032375" y="2794000"/>
            <a:ext cx="11113" cy="952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75" name="Line 267"/>
          <p:cNvSpPr>
            <a:spLocks noChangeShapeType="1"/>
          </p:cNvSpPr>
          <p:nvPr/>
        </p:nvSpPr>
        <p:spPr bwMode="auto">
          <a:xfrm flipH="1">
            <a:off x="5942013" y="2792413"/>
            <a:ext cx="11112" cy="952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76" name="Line 268"/>
          <p:cNvSpPr>
            <a:spLocks noChangeShapeType="1"/>
          </p:cNvSpPr>
          <p:nvPr/>
        </p:nvSpPr>
        <p:spPr bwMode="auto">
          <a:xfrm flipH="1">
            <a:off x="6842125" y="2792413"/>
            <a:ext cx="11113" cy="952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77" name="Line 269"/>
          <p:cNvSpPr>
            <a:spLocks noChangeShapeType="1"/>
          </p:cNvSpPr>
          <p:nvPr/>
        </p:nvSpPr>
        <p:spPr bwMode="auto">
          <a:xfrm flipH="1">
            <a:off x="7751763" y="2790825"/>
            <a:ext cx="11112" cy="952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78" name="Line 270"/>
          <p:cNvSpPr>
            <a:spLocks noChangeShapeType="1"/>
          </p:cNvSpPr>
          <p:nvPr/>
        </p:nvSpPr>
        <p:spPr bwMode="auto">
          <a:xfrm>
            <a:off x="4848225" y="3897313"/>
            <a:ext cx="3175" cy="1158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79" name="Line 271"/>
          <p:cNvSpPr>
            <a:spLocks noChangeShapeType="1"/>
          </p:cNvSpPr>
          <p:nvPr/>
        </p:nvSpPr>
        <p:spPr bwMode="auto">
          <a:xfrm>
            <a:off x="2986088" y="3895725"/>
            <a:ext cx="3175" cy="1158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80" name="Line 272"/>
          <p:cNvSpPr>
            <a:spLocks noChangeShapeType="1"/>
          </p:cNvSpPr>
          <p:nvPr/>
        </p:nvSpPr>
        <p:spPr bwMode="auto">
          <a:xfrm>
            <a:off x="5299075" y="4005263"/>
            <a:ext cx="3175" cy="115887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81" name="Line 273"/>
          <p:cNvSpPr>
            <a:spLocks noChangeShapeType="1"/>
          </p:cNvSpPr>
          <p:nvPr/>
        </p:nvSpPr>
        <p:spPr bwMode="auto">
          <a:xfrm>
            <a:off x="3448050" y="4013200"/>
            <a:ext cx="3175" cy="1158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82" name="Line 274"/>
          <p:cNvSpPr>
            <a:spLocks noChangeShapeType="1"/>
          </p:cNvSpPr>
          <p:nvPr/>
        </p:nvSpPr>
        <p:spPr bwMode="auto">
          <a:xfrm>
            <a:off x="5178425" y="4127500"/>
            <a:ext cx="3175" cy="1158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83" name="Line 275"/>
          <p:cNvSpPr>
            <a:spLocks noChangeShapeType="1"/>
          </p:cNvSpPr>
          <p:nvPr/>
        </p:nvSpPr>
        <p:spPr bwMode="auto">
          <a:xfrm>
            <a:off x="4264025" y="4127500"/>
            <a:ext cx="3175" cy="1158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84" name="Line 276"/>
          <p:cNvSpPr>
            <a:spLocks noChangeShapeType="1"/>
          </p:cNvSpPr>
          <p:nvPr/>
        </p:nvSpPr>
        <p:spPr bwMode="auto">
          <a:xfrm>
            <a:off x="5595938" y="4238625"/>
            <a:ext cx="3175" cy="1158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85" name="Line 277"/>
          <p:cNvSpPr>
            <a:spLocks noChangeShapeType="1"/>
          </p:cNvSpPr>
          <p:nvPr/>
        </p:nvSpPr>
        <p:spPr bwMode="auto">
          <a:xfrm>
            <a:off x="4371975" y="4248150"/>
            <a:ext cx="3175" cy="115888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86" name="Rectangle 278"/>
          <p:cNvSpPr>
            <a:spLocks noGrp="1" noChangeArrowheads="1"/>
          </p:cNvSpPr>
          <p:nvPr>
            <p:ph type="body" idx="1"/>
          </p:nvPr>
        </p:nvSpPr>
        <p:spPr>
          <a:xfrm>
            <a:off x="533400" y="4441825"/>
            <a:ext cx="8077200" cy="18065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Query</a:t>
            </a:r>
            <a:r>
              <a:rPr lang="en-US" dirty="0"/>
              <a:t> with </a:t>
            </a:r>
            <a:r>
              <a:rPr lang="en-US" i="1" dirty="0"/>
              <a:t>x </a:t>
            </a:r>
            <a:r>
              <a:rPr lang="en-US" dirty="0"/>
              <a:t>on left side of midpoint of </a:t>
            </a:r>
            <a:r>
              <a:rPr lang="en-US" i="1" dirty="0" err="1"/>
              <a:t>X</a:t>
            </a:r>
            <a:r>
              <a:rPr lang="en-US" i="1" baseline="-25000" dirty="0" err="1"/>
              <a:t>root</a:t>
            </a:r>
            <a:endParaRPr lang="en-US" i="1" baseline="-25000" dirty="0"/>
          </a:p>
          <a:p>
            <a:pPr lvl="1"/>
            <a:r>
              <a:rPr lang="en-US" dirty="0"/>
              <a:t>Search </a:t>
            </a:r>
            <a:r>
              <a:rPr lang="en-US" dirty="0">
                <a:solidFill>
                  <a:schemeClr val="accent2"/>
                </a:solidFill>
              </a:rPr>
              <a:t>left slab list</a:t>
            </a:r>
            <a:r>
              <a:rPr lang="en-US" dirty="0"/>
              <a:t> left-right until finding non-stabbed interval</a:t>
            </a:r>
          </a:p>
          <a:p>
            <a:pPr lvl="1"/>
            <a:r>
              <a:rPr lang="en-US" dirty="0" err="1" smtClean="0"/>
              <a:t>Recurse</a:t>
            </a:r>
            <a:r>
              <a:rPr lang="en-US" dirty="0" smtClean="0"/>
              <a:t> </a:t>
            </a:r>
            <a:r>
              <a:rPr lang="en-US" dirty="0"/>
              <a:t>in left child</a:t>
            </a:r>
          </a:p>
          <a:p>
            <a:pPr>
              <a:buFontTx/>
              <a:buNone/>
            </a:pPr>
            <a:r>
              <a:rPr lang="en-US" dirty="0">
                <a:sym typeface="Symbol" pitchFamily="18" charset="2"/>
              </a:rPr>
              <a:t> </a:t>
            </a:r>
            <a:r>
              <a:rPr lang="en-US" i="1" dirty="0"/>
              <a:t>O</a:t>
            </a:r>
            <a:r>
              <a:rPr lang="en-US" dirty="0"/>
              <a:t>(log</a:t>
            </a:r>
            <a:r>
              <a:rPr lang="en-US" i="1" dirty="0"/>
              <a:t> N+T</a:t>
            </a:r>
            <a:r>
              <a:rPr lang="en-US" dirty="0"/>
              <a:t>) query bound</a:t>
            </a:r>
          </a:p>
        </p:txBody>
      </p:sp>
      <p:sp>
        <p:nvSpPr>
          <p:cNvPr id="632087" name="Rectangle 279"/>
          <p:cNvSpPr>
            <a:spLocks noChangeArrowheads="1"/>
          </p:cNvSpPr>
          <p:nvPr/>
        </p:nvSpPr>
        <p:spPr bwMode="auto">
          <a:xfrm>
            <a:off x="3765550" y="4130675"/>
            <a:ext cx="1238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227013" indent="-227013"/>
            <a:r>
              <a:rPr lang="en-US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632088" name="Line 280"/>
          <p:cNvSpPr>
            <a:spLocks noChangeShapeType="1"/>
          </p:cNvSpPr>
          <p:nvPr/>
        </p:nvSpPr>
        <p:spPr bwMode="auto">
          <a:xfrm flipH="1" flipV="1">
            <a:off x="3811588" y="3763963"/>
            <a:ext cx="0" cy="447675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089" name="Rectangle 2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Interval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Lars Arge</a:t>
            </a:r>
          </a:p>
        </p:txBody>
      </p:sp>
      <p:sp>
        <p:nvSpPr>
          <p:cNvPr id="2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I/O-algorithms</a:t>
            </a:r>
          </a:p>
        </p:txBody>
      </p:sp>
      <p:sp>
        <p:nvSpPr>
          <p:cNvPr id="2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B12E-895C-4E49-BC1B-73698F3B35DD}" type="slidenum">
              <a:rPr lang="en-US"/>
              <a:pPr/>
              <a:t>9</a:t>
            </a:fld>
            <a:endParaRPr 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Externalizing Interval Tree</a:t>
            </a:r>
          </a:p>
        </p:txBody>
      </p:sp>
      <p:grpSp>
        <p:nvGrpSpPr>
          <p:cNvPr id="633859" name="Group 3"/>
          <p:cNvGrpSpPr>
            <a:grpSpLocks/>
          </p:cNvGrpSpPr>
          <p:nvPr/>
        </p:nvGrpSpPr>
        <p:grpSpPr bwMode="auto">
          <a:xfrm>
            <a:off x="974725" y="1235075"/>
            <a:ext cx="7197725" cy="2776538"/>
            <a:chOff x="614" y="708"/>
            <a:chExt cx="4534" cy="1749"/>
          </a:xfrm>
        </p:grpSpPr>
        <p:sp>
          <p:nvSpPr>
            <p:cNvPr id="633860" name="Freeform 4"/>
            <p:cNvSpPr>
              <a:spLocks/>
            </p:cNvSpPr>
            <p:nvPr/>
          </p:nvSpPr>
          <p:spPr bwMode="auto">
            <a:xfrm>
              <a:off x="2880" y="854"/>
              <a:ext cx="137" cy="96"/>
            </a:xfrm>
            <a:custGeom>
              <a:avLst/>
              <a:gdLst>
                <a:gd name="T0" fmla="*/ 0 w 549"/>
                <a:gd name="T1" fmla="*/ 0 h 379"/>
                <a:gd name="T2" fmla="*/ 430 w 549"/>
                <a:gd name="T3" fmla="*/ 144 h 379"/>
                <a:gd name="T4" fmla="*/ 549 w 549"/>
                <a:gd name="T5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9" h="379">
                  <a:moveTo>
                    <a:pt x="0" y="0"/>
                  </a:moveTo>
                  <a:lnTo>
                    <a:pt x="430" y="144"/>
                  </a:lnTo>
                  <a:lnTo>
                    <a:pt x="549" y="37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61" name="Freeform 5"/>
            <p:cNvSpPr>
              <a:spLocks/>
            </p:cNvSpPr>
            <p:nvPr/>
          </p:nvSpPr>
          <p:spPr bwMode="auto">
            <a:xfrm>
              <a:off x="2979" y="891"/>
              <a:ext cx="38" cy="59"/>
            </a:xfrm>
            <a:custGeom>
              <a:avLst/>
              <a:gdLst>
                <a:gd name="T0" fmla="*/ 101 w 153"/>
                <a:gd name="T1" fmla="*/ 0 h 232"/>
                <a:gd name="T2" fmla="*/ 153 w 153"/>
                <a:gd name="T3" fmla="*/ 232 h 232"/>
                <a:gd name="T4" fmla="*/ 0 w 153"/>
                <a:gd name="T5" fmla="*/ 5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" h="232">
                  <a:moveTo>
                    <a:pt x="101" y="0"/>
                  </a:moveTo>
                  <a:lnTo>
                    <a:pt x="153" y="232"/>
                  </a:lnTo>
                  <a:lnTo>
                    <a:pt x="0" y="5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62" name="Line 6"/>
            <p:cNvSpPr>
              <a:spLocks noChangeShapeType="1"/>
            </p:cNvSpPr>
            <p:nvPr/>
          </p:nvSpPr>
          <p:spPr bwMode="auto">
            <a:xfrm>
              <a:off x="4611" y="1634"/>
              <a:ext cx="2" cy="66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63" name="Line 7"/>
            <p:cNvSpPr>
              <a:spLocks noChangeShapeType="1"/>
            </p:cNvSpPr>
            <p:nvPr/>
          </p:nvSpPr>
          <p:spPr bwMode="auto">
            <a:xfrm>
              <a:off x="4661" y="2346"/>
              <a:ext cx="435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64" name="Line 8"/>
            <p:cNvSpPr>
              <a:spLocks noChangeShapeType="1"/>
            </p:cNvSpPr>
            <p:nvPr/>
          </p:nvSpPr>
          <p:spPr bwMode="auto">
            <a:xfrm flipV="1">
              <a:off x="5146" y="1634"/>
              <a:ext cx="2" cy="66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65" name="Line 9"/>
            <p:cNvSpPr>
              <a:spLocks noChangeShapeType="1"/>
            </p:cNvSpPr>
            <p:nvPr/>
          </p:nvSpPr>
          <p:spPr bwMode="auto">
            <a:xfrm flipH="1">
              <a:off x="4661" y="1583"/>
              <a:ext cx="435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66" name="Freeform 10"/>
            <p:cNvSpPr>
              <a:spLocks/>
            </p:cNvSpPr>
            <p:nvPr/>
          </p:nvSpPr>
          <p:spPr bwMode="auto">
            <a:xfrm>
              <a:off x="4611" y="2295"/>
              <a:ext cx="50" cy="51"/>
            </a:xfrm>
            <a:custGeom>
              <a:avLst/>
              <a:gdLst>
                <a:gd name="T0" fmla="*/ 0 w 201"/>
                <a:gd name="T1" fmla="*/ 0 h 201"/>
                <a:gd name="T2" fmla="*/ 0 w 201"/>
                <a:gd name="T3" fmla="*/ 6 h 201"/>
                <a:gd name="T4" fmla="*/ 0 w 201"/>
                <a:gd name="T5" fmla="*/ 14 h 201"/>
                <a:gd name="T6" fmla="*/ 1 w 201"/>
                <a:gd name="T7" fmla="*/ 21 h 201"/>
                <a:gd name="T8" fmla="*/ 2 w 201"/>
                <a:gd name="T9" fmla="*/ 28 h 201"/>
                <a:gd name="T10" fmla="*/ 3 w 201"/>
                <a:gd name="T11" fmla="*/ 36 h 201"/>
                <a:gd name="T12" fmla="*/ 4 w 201"/>
                <a:gd name="T13" fmla="*/ 42 h 201"/>
                <a:gd name="T14" fmla="*/ 5 w 201"/>
                <a:gd name="T15" fmla="*/ 49 h 201"/>
                <a:gd name="T16" fmla="*/ 8 w 201"/>
                <a:gd name="T17" fmla="*/ 56 h 201"/>
                <a:gd name="T18" fmla="*/ 10 w 201"/>
                <a:gd name="T19" fmla="*/ 63 h 201"/>
                <a:gd name="T20" fmla="*/ 12 w 201"/>
                <a:gd name="T21" fmla="*/ 69 h 201"/>
                <a:gd name="T22" fmla="*/ 14 w 201"/>
                <a:gd name="T23" fmla="*/ 76 h 201"/>
                <a:gd name="T24" fmla="*/ 18 w 201"/>
                <a:gd name="T25" fmla="*/ 83 h 201"/>
                <a:gd name="T26" fmla="*/ 21 w 201"/>
                <a:gd name="T27" fmla="*/ 90 h 201"/>
                <a:gd name="T28" fmla="*/ 25 w 201"/>
                <a:gd name="T29" fmla="*/ 95 h 201"/>
                <a:gd name="T30" fmla="*/ 28 w 201"/>
                <a:gd name="T31" fmla="*/ 102 h 201"/>
                <a:gd name="T32" fmla="*/ 31 w 201"/>
                <a:gd name="T33" fmla="*/ 108 h 201"/>
                <a:gd name="T34" fmla="*/ 36 w 201"/>
                <a:gd name="T35" fmla="*/ 114 h 201"/>
                <a:gd name="T36" fmla="*/ 39 w 201"/>
                <a:gd name="T37" fmla="*/ 120 h 201"/>
                <a:gd name="T38" fmla="*/ 44 w 201"/>
                <a:gd name="T39" fmla="*/ 126 h 201"/>
                <a:gd name="T40" fmla="*/ 48 w 201"/>
                <a:gd name="T41" fmla="*/ 131 h 201"/>
                <a:gd name="T42" fmla="*/ 54 w 201"/>
                <a:gd name="T43" fmla="*/ 137 h 201"/>
                <a:gd name="T44" fmla="*/ 58 w 201"/>
                <a:gd name="T45" fmla="*/ 141 h 201"/>
                <a:gd name="T46" fmla="*/ 64 w 201"/>
                <a:gd name="T47" fmla="*/ 147 h 201"/>
                <a:gd name="T48" fmla="*/ 68 w 201"/>
                <a:gd name="T49" fmla="*/ 152 h 201"/>
                <a:gd name="T50" fmla="*/ 74 w 201"/>
                <a:gd name="T51" fmla="*/ 156 h 201"/>
                <a:gd name="T52" fmla="*/ 80 w 201"/>
                <a:gd name="T53" fmla="*/ 160 h 201"/>
                <a:gd name="T54" fmla="*/ 86 w 201"/>
                <a:gd name="T55" fmla="*/ 165 h 201"/>
                <a:gd name="T56" fmla="*/ 92 w 201"/>
                <a:gd name="T57" fmla="*/ 168 h 201"/>
                <a:gd name="T58" fmla="*/ 98 w 201"/>
                <a:gd name="T59" fmla="*/ 173 h 201"/>
                <a:gd name="T60" fmla="*/ 104 w 201"/>
                <a:gd name="T61" fmla="*/ 176 h 201"/>
                <a:gd name="T62" fmla="*/ 111 w 201"/>
                <a:gd name="T63" fmla="*/ 180 h 201"/>
                <a:gd name="T64" fmla="*/ 117 w 201"/>
                <a:gd name="T65" fmla="*/ 182 h 201"/>
                <a:gd name="T66" fmla="*/ 124 w 201"/>
                <a:gd name="T67" fmla="*/ 185 h 201"/>
                <a:gd name="T68" fmla="*/ 130 w 201"/>
                <a:gd name="T69" fmla="*/ 187 h 201"/>
                <a:gd name="T70" fmla="*/ 137 w 201"/>
                <a:gd name="T71" fmla="*/ 190 h 201"/>
                <a:gd name="T72" fmla="*/ 144 w 201"/>
                <a:gd name="T73" fmla="*/ 192 h 201"/>
                <a:gd name="T74" fmla="*/ 151 w 201"/>
                <a:gd name="T75" fmla="*/ 194 h 201"/>
                <a:gd name="T76" fmla="*/ 158 w 201"/>
                <a:gd name="T77" fmla="*/ 195 h 201"/>
                <a:gd name="T78" fmla="*/ 165 w 201"/>
                <a:gd name="T79" fmla="*/ 198 h 201"/>
                <a:gd name="T80" fmla="*/ 172 w 201"/>
                <a:gd name="T81" fmla="*/ 199 h 201"/>
                <a:gd name="T82" fmla="*/ 179 w 201"/>
                <a:gd name="T83" fmla="*/ 200 h 201"/>
                <a:gd name="T84" fmla="*/ 187 w 201"/>
                <a:gd name="T85" fmla="*/ 200 h 201"/>
                <a:gd name="T86" fmla="*/ 193 w 201"/>
                <a:gd name="T87" fmla="*/ 200 h 201"/>
                <a:gd name="T88" fmla="*/ 201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0" y="0"/>
                  </a:moveTo>
                  <a:lnTo>
                    <a:pt x="0" y="6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2" y="28"/>
                  </a:lnTo>
                  <a:lnTo>
                    <a:pt x="3" y="36"/>
                  </a:lnTo>
                  <a:lnTo>
                    <a:pt x="4" y="42"/>
                  </a:lnTo>
                  <a:lnTo>
                    <a:pt x="5" y="49"/>
                  </a:lnTo>
                  <a:lnTo>
                    <a:pt x="8" y="56"/>
                  </a:lnTo>
                  <a:lnTo>
                    <a:pt x="10" y="63"/>
                  </a:lnTo>
                  <a:lnTo>
                    <a:pt x="12" y="69"/>
                  </a:lnTo>
                  <a:lnTo>
                    <a:pt x="14" y="76"/>
                  </a:lnTo>
                  <a:lnTo>
                    <a:pt x="18" y="83"/>
                  </a:lnTo>
                  <a:lnTo>
                    <a:pt x="21" y="90"/>
                  </a:lnTo>
                  <a:lnTo>
                    <a:pt x="25" y="95"/>
                  </a:lnTo>
                  <a:lnTo>
                    <a:pt x="28" y="102"/>
                  </a:lnTo>
                  <a:lnTo>
                    <a:pt x="31" y="108"/>
                  </a:lnTo>
                  <a:lnTo>
                    <a:pt x="36" y="114"/>
                  </a:lnTo>
                  <a:lnTo>
                    <a:pt x="39" y="120"/>
                  </a:lnTo>
                  <a:lnTo>
                    <a:pt x="44" y="126"/>
                  </a:lnTo>
                  <a:lnTo>
                    <a:pt x="48" y="131"/>
                  </a:lnTo>
                  <a:lnTo>
                    <a:pt x="54" y="137"/>
                  </a:lnTo>
                  <a:lnTo>
                    <a:pt x="58" y="141"/>
                  </a:lnTo>
                  <a:lnTo>
                    <a:pt x="64" y="147"/>
                  </a:lnTo>
                  <a:lnTo>
                    <a:pt x="68" y="152"/>
                  </a:lnTo>
                  <a:lnTo>
                    <a:pt x="74" y="156"/>
                  </a:lnTo>
                  <a:lnTo>
                    <a:pt x="80" y="160"/>
                  </a:lnTo>
                  <a:lnTo>
                    <a:pt x="86" y="165"/>
                  </a:lnTo>
                  <a:lnTo>
                    <a:pt x="92" y="168"/>
                  </a:lnTo>
                  <a:lnTo>
                    <a:pt x="98" y="173"/>
                  </a:lnTo>
                  <a:lnTo>
                    <a:pt x="104" y="176"/>
                  </a:lnTo>
                  <a:lnTo>
                    <a:pt x="111" y="180"/>
                  </a:lnTo>
                  <a:lnTo>
                    <a:pt x="117" y="182"/>
                  </a:lnTo>
                  <a:lnTo>
                    <a:pt x="124" y="185"/>
                  </a:lnTo>
                  <a:lnTo>
                    <a:pt x="130" y="187"/>
                  </a:lnTo>
                  <a:lnTo>
                    <a:pt x="137" y="190"/>
                  </a:lnTo>
                  <a:lnTo>
                    <a:pt x="144" y="192"/>
                  </a:lnTo>
                  <a:lnTo>
                    <a:pt x="151" y="194"/>
                  </a:lnTo>
                  <a:lnTo>
                    <a:pt x="158" y="195"/>
                  </a:lnTo>
                  <a:lnTo>
                    <a:pt x="165" y="198"/>
                  </a:lnTo>
                  <a:lnTo>
                    <a:pt x="172" y="199"/>
                  </a:lnTo>
                  <a:lnTo>
                    <a:pt x="179" y="200"/>
                  </a:lnTo>
                  <a:lnTo>
                    <a:pt x="187" y="200"/>
                  </a:lnTo>
                  <a:lnTo>
                    <a:pt x="193" y="200"/>
                  </a:lnTo>
                  <a:lnTo>
                    <a:pt x="201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67" name="Freeform 11"/>
            <p:cNvSpPr>
              <a:spLocks/>
            </p:cNvSpPr>
            <p:nvPr/>
          </p:nvSpPr>
          <p:spPr bwMode="auto">
            <a:xfrm>
              <a:off x="5096" y="2295"/>
              <a:ext cx="50" cy="51"/>
            </a:xfrm>
            <a:custGeom>
              <a:avLst/>
              <a:gdLst>
                <a:gd name="T0" fmla="*/ 0 w 201"/>
                <a:gd name="T1" fmla="*/ 201 h 201"/>
                <a:gd name="T2" fmla="*/ 8 w 201"/>
                <a:gd name="T3" fmla="*/ 200 h 201"/>
                <a:gd name="T4" fmla="*/ 15 w 201"/>
                <a:gd name="T5" fmla="*/ 200 h 201"/>
                <a:gd name="T6" fmla="*/ 21 w 201"/>
                <a:gd name="T7" fmla="*/ 200 h 201"/>
                <a:gd name="T8" fmla="*/ 29 w 201"/>
                <a:gd name="T9" fmla="*/ 199 h 201"/>
                <a:gd name="T10" fmla="*/ 36 w 201"/>
                <a:gd name="T11" fmla="*/ 198 h 201"/>
                <a:gd name="T12" fmla="*/ 43 w 201"/>
                <a:gd name="T13" fmla="*/ 195 h 201"/>
                <a:gd name="T14" fmla="*/ 49 w 201"/>
                <a:gd name="T15" fmla="*/ 194 h 201"/>
                <a:gd name="T16" fmla="*/ 57 w 201"/>
                <a:gd name="T17" fmla="*/ 192 h 201"/>
                <a:gd name="T18" fmla="*/ 64 w 201"/>
                <a:gd name="T19" fmla="*/ 190 h 201"/>
                <a:gd name="T20" fmla="*/ 71 w 201"/>
                <a:gd name="T21" fmla="*/ 187 h 201"/>
                <a:gd name="T22" fmla="*/ 78 w 201"/>
                <a:gd name="T23" fmla="*/ 185 h 201"/>
                <a:gd name="T24" fmla="*/ 83 w 201"/>
                <a:gd name="T25" fmla="*/ 182 h 201"/>
                <a:gd name="T26" fmla="*/ 90 w 201"/>
                <a:gd name="T27" fmla="*/ 180 h 201"/>
                <a:gd name="T28" fmla="*/ 97 w 201"/>
                <a:gd name="T29" fmla="*/ 176 h 201"/>
                <a:gd name="T30" fmla="*/ 102 w 201"/>
                <a:gd name="T31" fmla="*/ 173 h 201"/>
                <a:gd name="T32" fmla="*/ 109 w 201"/>
                <a:gd name="T33" fmla="*/ 168 h 201"/>
                <a:gd name="T34" fmla="*/ 115 w 201"/>
                <a:gd name="T35" fmla="*/ 165 h 201"/>
                <a:gd name="T36" fmla="*/ 120 w 201"/>
                <a:gd name="T37" fmla="*/ 160 h 201"/>
                <a:gd name="T38" fmla="*/ 126 w 201"/>
                <a:gd name="T39" fmla="*/ 156 h 201"/>
                <a:gd name="T40" fmla="*/ 132 w 201"/>
                <a:gd name="T41" fmla="*/ 152 h 201"/>
                <a:gd name="T42" fmla="*/ 137 w 201"/>
                <a:gd name="T43" fmla="*/ 147 h 201"/>
                <a:gd name="T44" fmla="*/ 143 w 201"/>
                <a:gd name="T45" fmla="*/ 141 h 201"/>
                <a:gd name="T46" fmla="*/ 147 w 201"/>
                <a:gd name="T47" fmla="*/ 137 h 201"/>
                <a:gd name="T48" fmla="*/ 152 w 201"/>
                <a:gd name="T49" fmla="*/ 131 h 201"/>
                <a:gd name="T50" fmla="*/ 156 w 201"/>
                <a:gd name="T51" fmla="*/ 126 h 201"/>
                <a:gd name="T52" fmla="*/ 161 w 201"/>
                <a:gd name="T53" fmla="*/ 120 h 201"/>
                <a:gd name="T54" fmla="*/ 165 w 201"/>
                <a:gd name="T55" fmla="*/ 114 h 201"/>
                <a:gd name="T56" fmla="*/ 170 w 201"/>
                <a:gd name="T57" fmla="*/ 108 h 201"/>
                <a:gd name="T58" fmla="*/ 173 w 201"/>
                <a:gd name="T59" fmla="*/ 102 h 201"/>
                <a:gd name="T60" fmla="*/ 177 w 201"/>
                <a:gd name="T61" fmla="*/ 95 h 201"/>
                <a:gd name="T62" fmla="*/ 180 w 201"/>
                <a:gd name="T63" fmla="*/ 90 h 201"/>
                <a:gd name="T64" fmla="*/ 183 w 201"/>
                <a:gd name="T65" fmla="*/ 83 h 201"/>
                <a:gd name="T66" fmla="*/ 186 w 201"/>
                <a:gd name="T67" fmla="*/ 76 h 201"/>
                <a:gd name="T68" fmla="*/ 189 w 201"/>
                <a:gd name="T69" fmla="*/ 69 h 201"/>
                <a:gd name="T70" fmla="*/ 191 w 201"/>
                <a:gd name="T71" fmla="*/ 63 h 201"/>
                <a:gd name="T72" fmla="*/ 193 w 201"/>
                <a:gd name="T73" fmla="*/ 56 h 201"/>
                <a:gd name="T74" fmla="*/ 195 w 201"/>
                <a:gd name="T75" fmla="*/ 49 h 201"/>
                <a:gd name="T76" fmla="*/ 197 w 201"/>
                <a:gd name="T77" fmla="*/ 42 h 201"/>
                <a:gd name="T78" fmla="*/ 198 w 201"/>
                <a:gd name="T79" fmla="*/ 36 h 201"/>
                <a:gd name="T80" fmla="*/ 199 w 201"/>
                <a:gd name="T81" fmla="*/ 28 h 201"/>
                <a:gd name="T82" fmla="*/ 200 w 201"/>
                <a:gd name="T83" fmla="*/ 21 h 201"/>
                <a:gd name="T84" fmla="*/ 200 w 201"/>
                <a:gd name="T85" fmla="*/ 14 h 201"/>
                <a:gd name="T86" fmla="*/ 201 w 201"/>
                <a:gd name="T87" fmla="*/ 6 h 201"/>
                <a:gd name="T88" fmla="*/ 201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0" y="201"/>
                  </a:moveTo>
                  <a:lnTo>
                    <a:pt x="8" y="200"/>
                  </a:lnTo>
                  <a:lnTo>
                    <a:pt x="15" y="200"/>
                  </a:lnTo>
                  <a:lnTo>
                    <a:pt x="21" y="200"/>
                  </a:lnTo>
                  <a:lnTo>
                    <a:pt x="29" y="199"/>
                  </a:lnTo>
                  <a:lnTo>
                    <a:pt x="36" y="198"/>
                  </a:lnTo>
                  <a:lnTo>
                    <a:pt x="43" y="195"/>
                  </a:lnTo>
                  <a:lnTo>
                    <a:pt x="49" y="194"/>
                  </a:lnTo>
                  <a:lnTo>
                    <a:pt x="57" y="192"/>
                  </a:lnTo>
                  <a:lnTo>
                    <a:pt x="64" y="190"/>
                  </a:lnTo>
                  <a:lnTo>
                    <a:pt x="71" y="187"/>
                  </a:lnTo>
                  <a:lnTo>
                    <a:pt x="78" y="185"/>
                  </a:lnTo>
                  <a:lnTo>
                    <a:pt x="83" y="182"/>
                  </a:lnTo>
                  <a:lnTo>
                    <a:pt x="90" y="180"/>
                  </a:lnTo>
                  <a:lnTo>
                    <a:pt x="97" y="176"/>
                  </a:lnTo>
                  <a:lnTo>
                    <a:pt x="102" y="173"/>
                  </a:lnTo>
                  <a:lnTo>
                    <a:pt x="109" y="168"/>
                  </a:lnTo>
                  <a:lnTo>
                    <a:pt x="115" y="165"/>
                  </a:lnTo>
                  <a:lnTo>
                    <a:pt x="120" y="160"/>
                  </a:lnTo>
                  <a:lnTo>
                    <a:pt x="126" y="156"/>
                  </a:lnTo>
                  <a:lnTo>
                    <a:pt x="132" y="152"/>
                  </a:lnTo>
                  <a:lnTo>
                    <a:pt x="137" y="147"/>
                  </a:lnTo>
                  <a:lnTo>
                    <a:pt x="143" y="141"/>
                  </a:lnTo>
                  <a:lnTo>
                    <a:pt x="147" y="137"/>
                  </a:lnTo>
                  <a:lnTo>
                    <a:pt x="152" y="131"/>
                  </a:lnTo>
                  <a:lnTo>
                    <a:pt x="156" y="126"/>
                  </a:lnTo>
                  <a:lnTo>
                    <a:pt x="161" y="120"/>
                  </a:lnTo>
                  <a:lnTo>
                    <a:pt x="165" y="114"/>
                  </a:lnTo>
                  <a:lnTo>
                    <a:pt x="170" y="108"/>
                  </a:lnTo>
                  <a:lnTo>
                    <a:pt x="173" y="102"/>
                  </a:lnTo>
                  <a:lnTo>
                    <a:pt x="177" y="95"/>
                  </a:lnTo>
                  <a:lnTo>
                    <a:pt x="180" y="90"/>
                  </a:lnTo>
                  <a:lnTo>
                    <a:pt x="183" y="83"/>
                  </a:lnTo>
                  <a:lnTo>
                    <a:pt x="186" y="76"/>
                  </a:lnTo>
                  <a:lnTo>
                    <a:pt x="189" y="69"/>
                  </a:lnTo>
                  <a:lnTo>
                    <a:pt x="191" y="63"/>
                  </a:lnTo>
                  <a:lnTo>
                    <a:pt x="193" y="56"/>
                  </a:lnTo>
                  <a:lnTo>
                    <a:pt x="195" y="49"/>
                  </a:lnTo>
                  <a:lnTo>
                    <a:pt x="197" y="42"/>
                  </a:lnTo>
                  <a:lnTo>
                    <a:pt x="198" y="36"/>
                  </a:lnTo>
                  <a:lnTo>
                    <a:pt x="199" y="28"/>
                  </a:lnTo>
                  <a:lnTo>
                    <a:pt x="200" y="21"/>
                  </a:lnTo>
                  <a:lnTo>
                    <a:pt x="200" y="14"/>
                  </a:lnTo>
                  <a:lnTo>
                    <a:pt x="201" y="6"/>
                  </a:lnTo>
                  <a:lnTo>
                    <a:pt x="201" y="0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68" name="Freeform 12"/>
            <p:cNvSpPr>
              <a:spLocks/>
            </p:cNvSpPr>
            <p:nvPr/>
          </p:nvSpPr>
          <p:spPr bwMode="auto">
            <a:xfrm>
              <a:off x="5096" y="1583"/>
              <a:ext cx="50" cy="51"/>
            </a:xfrm>
            <a:custGeom>
              <a:avLst/>
              <a:gdLst>
                <a:gd name="T0" fmla="*/ 201 w 201"/>
                <a:gd name="T1" fmla="*/ 201 h 201"/>
                <a:gd name="T2" fmla="*/ 201 w 201"/>
                <a:gd name="T3" fmla="*/ 194 h 201"/>
                <a:gd name="T4" fmla="*/ 200 w 201"/>
                <a:gd name="T5" fmla="*/ 187 h 201"/>
                <a:gd name="T6" fmla="*/ 200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7 w 201"/>
                <a:gd name="T13" fmla="*/ 159 h 201"/>
                <a:gd name="T14" fmla="*/ 195 w 201"/>
                <a:gd name="T15" fmla="*/ 152 h 201"/>
                <a:gd name="T16" fmla="*/ 193 w 201"/>
                <a:gd name="T17" fmla="*/ 145 h 201"/>
                <a:gd name="T18" fmla="*/ 191 w 201"/>
                <a:gd name="T19" fmla="*/ 138 h 201"/>
                <a:gd name="T20" fmla="*/ 189 w 201"/>
                <a:gd name="T21" fmla="*/ 132 h 201"/>
                <a:gd name="T22" fmla="*/ 186 w 201"/>
                <a:gd name="T23" fmla="*/ 125 h 201"/>
                <a:gd name="T24" fmla="*/ 183 w 201"/>
                <a:gd name="T25" fmla="*/ 118 h 201"/>
                <a:gd name="T26" fmla="*/ 180 w 201"/>
                <a:gd name="T27" fmla="*/ 111 h 201"/>
                <a:gd name="T28" fmla="*/ 177 w 201"/>
                <a:gd name="T29" fmla="*/ 106 h 201"/>
                <a:gd name="T30" fmla="*/ 173 w 201"/>
                <a:gd name="T31" fmla="*/ 99 h 201"/>
                <a:gd name="T32" fmla="*/ 170 w 201"/>
                <a:gd name="T33" fmla="*/ 93 h 201"/>
                <a:gd name="T34" fmla="*/ 165 w 201"/>
                <a:gd name="T35" fmla="*/ 87 h 201"/>
                <a:gd name="T36" fmla="*/ 161 w 201"/>
                <a:gd name="T37" fmla="*/ 81 h 201"/>
                <a:gd name="T38" fmla="*/ 156 w 201"/>
                <a:gd name="T39" fmla="*/ 75 h 201"/>
                <a:gd name="T40" fmla="*/ 152 w 201"/>
                <a:gd name="T41" fmla="*/ 70 h 201"/>
                <a:gd name="T42" fmla="*/ 147 w 201"/>
                <a:gd name="T43" fmla="*/ 64 h 201"/>
                <a:gd name="T44" fmla="*/ 143 w 201"/>
                <a:gd name="T45" fmla="*/ 60 h 201"/>
                <a:gd name="T46" fmla="*/ 137 w 201"/>
                <a:gd name="T47" fmla="*/ 54 h 201"/>
                <a:gd name="T48" fmla="*/ 132 w 201"/>
                <a:gd name="T49" fmla="*/ 49 h 201"/>
                <a:gd name="T50" fmla="*/ 126 w 201"/>
                <a:gd name="T51" fmla="*/ 45 h 201"/>
                <a:gd name="T52" fmla="*/ 120 w 201"/>
                <a:gd name="T53" fmla="*/ 40 h 201"/>
                <a:gd name="T54" fmla="*/ 115 w 201"/>
                <a:gd name="T55" fmla="*/ 36 h 201"/>
                <a:gd name="T56" fmla="*/ 109 w 201"/>
                <a:gd name="T57" fmla="*/ 33 h 201"/>
                <a:gd name="T58" fmla="*/ 102 w 201"/>
                <a:gd name="T59" fmla="*/ 28 h 201"/>
                <a:gd name="T60" fmla="*/ 97 w 201"/>
                <a:gd name="T61" fmla="*/ 25 h 201"/>
                <a:gd name="T62" fmla="*/ 90 w 201"/>
                <a:gd name="T63" fmla="*/ 21 h 201"/>
                <a:gd name="T64" fmla="*/ 83 w 201"/>
                <a:gd name="T65" fmla="*/ 19 h 201"/>
                <a:gd name="T66" fmla="*/ 78 w 201"/>
                <a:gd name="T67" fmla="*/ 16 h 201"/>
                <a:gd name="T68" fmla="*/ 71 w 201"/>
                <a:gd name="T69" fmla="*/ 13 h 201"/>
                <a:gd name="T70" fmla="*/ 64 w 201"/>
                <a:gd name="T71" fmla="*/ 11 h 201"/>
                <a:gd name="T72" fmla="*/ 57 w 201"/>
                <a:gd name="T73" fmla="*/ 9 h 201"/>
                <a:gd name="T74" fmla="*/ 49 w 201"/>
                <a:gd name="T75" fmla="*/ 7 h 201"/>
                <a:gd name="T76" fmla="*/ 43 w 201"/>
                <a:gd name="T77" fmla="*/ 6 h 201"/>
                <a:gd name="T78" fmla="*/ 36 w 201"/>
                <a:gd name="T79" fmla="*/ 3 h 201"/>
                <a:gd name="T80" fmla="*/ 29 w 201"/>
                <a:gd name="T81" fmla="*/ 2 h 201"/>
                <a:gd name="T82" fmla="*/ 21 w 201"/>
                <a:gd name="T83" fmla="*/ 1 h 201"/>
                <a:gd name="T84" fmla="*/ 15 w 201"/>
                <a:gd name="T85" fmla="*/ 1 h 201"/>
                <a:gd name="T86" fmla="*/ 8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1" y="194"/>
                  </a:lnTo>
                  <a:lnTo>
                    <a:pt x="200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5" y="152"/>
                  </a:lnTo>
                  <a:lnTo>
                    <a:pt x="193" y="145"/>
                  </a:lnTo>
                  <a:lnTo>
                    <a:pt x="191" y="138"/>
                  </a:lnTo>
                  <a:lnTo>
                    <a:pt x="189" y="132"/>
                  </a:lnTo>
                  <a:lnTo>
                    <a:pt x="186" y="125"/>
                  </a:lnTo>
                  <a:lnTo>
                    <a:pt x="183" y="118"/>
                  </a:lnTo>
                  <a:lnTo>
                    <a:pt x="180" y="111"/>
                  </a:lnTo>
                  <a:lnTo>
                    <a:pt x="177" y="106"/>
                  </a:lnTo>
                  <a:lnTo>
                    <a:pt x="173" y="99"/>
                  </a:lnTo>
                  <a:lnTo>
                    <a:pt x="170" y="93"/>
                  </a:lnTo>
                  <a:lnTo>
                    <a:pt x="165" y="87"/>
                  </a:lnTo>
                  <a:lnTo>
                    <a:pt x="161" y="81"/>
                  </a:lnTo>
                  <a:lnTo>
                    <a:pt x="156" y="75"/>
                  </a:lnTo>
                  <a:lnTo>
                    <a:pt x="152" y="70"/>
                  </a:lnTo>
                  <a:lnTo>
                    <a:pt x="147" y="64"/>
                  </a:lnTo>
                  <a:lnTo>
                    <a:pt x="143" y="60"/>
                  </a:lnTo>
                  <a:lnTo>
                    <a:pt x="137" y="54"/>
                  </a:lnTo>
                  <a:lnTo>
                    <a:pt x="132" y="49"/>
                  </a:lnTo>
                  <a:lnTo>
                    <a:pt x="126" y="45"/>
                  </a:lnTo>
                  <a:lnTo>
                    <a:pt x="120" y="40"/>
                  </a:lnTo>
                  <a:lnTo>
                    <a:pt x="115" y="36"/>
                  </a:lnTo>
                  <a:lnTo>
                    <a:pt x="109" y="33"/>
                  </a:lnTo>
                  <a:lnTo>
                    <a:pt x="102" y="28"/>
                  </a:lnTo>
                  <a:lnTo>
                    <a:pt x="97" y="25"/>
                  </a:lnTo>
                  <a:lnTo>
                    <a:pt x="90" y="21"/>
                  </a:lnTo>
                  <a:lnTo>
                    <a:pt x="83" y="19"/>
                  </a:lnTo>
                  <a:lnTo>
                    <a:pt x="78" y="16"/>
                  </a:lnTo>
                  <a:lnTo>
                    <a:pt x="71" y="13"/>
                  </a:lnTo>
                  <a:lnTo>
                    <a:pt x="64" y="11"/>
                  </a:lnTo>
                  <a:lnTo>
                    <a:pt x="57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6" y="3"/>
                  </a:lnTo>
                  <a:lnTo>
                    <a:pt x="29" y="2"/>
                  </a:lnTo>
                  <a:lnTo>
                    <a:pt x="21" y="1"/>
                  </a:lnTo>
                  <a:lnTo>
                    <a:pt x="15" y="1"/>
                  </a:lnTo>
                  <a:lnTo>
                    <a:pt x="8" y="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69" name="Freeform 13"/>
            <p:cNvSpPr>
              <a:spLocks/>
            </p:cNvSpPr>
            <p:nvPr/>
          </p:nvSpPr>
          <p:spPr bwMode="auto">
            <a:xfrm>
              <a:off x="4611" y="1583"/>
              <a:ext cx="50" cy="51"/>
            </a:xfrm>
            <a:custGeom>
              <a:avLst/>
              <a:gdLst>
                <a:gd name="T0" fmla="*/ 201 w 201"/>
                <a:gd name="T1" fmla="*/ 0 h 201"/>
                <a:gd name="T2" fmla="*/ 193 w 201"/>
                <a:gd name="T3" fmla="*/ 1 h 201"/>
                <a:gd name="T4" fmla="*/ 187 w 201"/>
                <a:gd name="T5" fmla="*/ 1 h 201"/>
                <a:gd name="T6" fmla="*/ 179 w 201"/>
                <a:gd name="T7" fmla="*/ 1 h 201"/>
                <a:gd name="T8" fmla="*/ 172 w 201"/>
                <a:gd name="T9" fmla="*/ 2 h 201"/>
                <a:gd name="T10" fmla="*/ 165 w 201"/>
                <a:gd name="T11" fmla="*/ 3 h 201"/>
                <a:gd name="T12" fmla="*/ 158 w 201"/>
                <a:gd name="T13" fmla="*/ 6 h 201"/>
                <a:gd name="T14" fmla="*/ 151 w 201"/>
                <a:gd name="T15" fmla="*/ 7 h 201"/>
                <a:gd name="T16" fmla="*/ 144 w 201"/>
                <a:gd name="T17" fmla="*/ 9 h 201"/>
                <a:gd name="T18" fmla="*/ 137 w 201"/>
                <a:gd name="T19" fmla="*/ 11 h 201"/>
                <a:gd name="T20" fmla="*/ 130 w 201"/>
                <a:gd name="T21" fmla="*/ 13 h 201"/>
                <a:gd name="T22" fmla="*/ 124 w 201"/>
                <a:gd name="T23" fmla="*/ 16 h 201"/>
                <a:gd name="T24" fmla="*/ 117 w 201"/>
                <a:gd name="T25" fmla="*/ 19 h 201"/>
                <a:gd name="T26" fmla="*/ 111 w 201"/>
                <a:gd name="T27" fmla="*/ 21 h 201"/>
                <a:gd name="T28" fmla="*/ 104 w 201"/>
                <a:gd name="T29" fmla="*/ 25 h 201"/>
                <a:gd name="T30" fmla="*/ 98 w 201"/>
                <a:gd name="T31" fmla="*/ 28 h 201"/>
                <a:gd name="T32" fmla="*/ 92 w 201"/>
                <a:gd name="T33" fmla="*/ 33 h 201"/>
                <a:gd name="T34" fmla="*/ 86 w 201"/>
                <a:gd name="T35" fmla="*/ 36 h 201"/>
                <a:gd name="T36" fmla="*/ 80 w 201"/>
                <a:gd name="T37" fmla="*/ 40 h 201"/>
                <a:gd name="T38" fmla="*/ 74 w 201"/>
                <a:gd name="T39" fmla="*/ 45 h 201"/>
                <a:gd name="T40" fmla="*/ 68 w 201"/>
                <a:gd name="T41" fmla="*/ 49 h 201"/>
                <a:gd name="T42" fmla="*/ 64 w 201"/>
                <a:gd name="T43" fmla="*/ 54 h 201"/>
                <a:gd name="T44" fmla="*/ 58 w 201"/>
                <a:gd name="T45" fmla="*/ 60 h 201"/>
                <a:gd name="T46" fmla="*/ 54 w 201"/>
                <a:gd name="T47" fmla="*/ 64 h 201"/>
                <a:gd name="T48" fmla="*/ 48 w 201"/>
                <a:gd name="T49" fmla="*/ 70 h 201"/>
                <a:gd name="T50" fmla="*/ 44 w 201"/>
                <a:gd name="T51" fmla="*/ 75 h 201"/>
                <a:gd name="T52" fmla="*/ 39 w 201"/>
                <a:gd name="T53" fmla="*/ 81 h 201"/>
                <a:gd name="T54" fmla="*/ 36 w 201"/>
                <a:gd name="T55" fmla="*/ 87 h 201"/>
                <a:gd name="T56" fmla="*/ 31 w 201"/>
                <a:gd name="T57" fmla="*/ 93 h 201"/>
                <a:gd name="T58" fmla="*/ 28 w 201"/>
                <a:gd name="T59" fmla="*/ 99 h 201"/>
                <a:gd name="T60" fmla="*/ 25 w 201"/>
                <a:gd name="T61" fmla="*/ 106 h 201"/>
                <a:gd name="T62" fmla="*/ 21 w 201"/>
                <a:gd name="T63" fmla="*/ 111 h 201"/>
                <a:gd name="T64" fmla="*/ 18 w 201"/>
                <a:gd name="T65" fmla="*/ 118 h 201"/>
                <a:gd name="T66" fmla="*/ 14 w 201"/>
                <a:gd name="T67" fmla="*/ 125 h 201"/>
                <a:gd name="T68" fmla="*/ 12 w 201"/>
                <a:gd name="T69" fmla="*/ 132 h 201"/>
                <a:gd name="T70" fmla="*/ 10 w 201"/>
                <a:gd name="T71" fmla="*/ 138 h 201"/>
                <a:gd name="T72" fmla="*/ 8 w 201"/>
                <a:gd name="T73" fmla="*/ 145 h 201"/>
                <a:gd name="T74" fmla="*/ 5 w 201"/>
                <a:gd name="T75" fmla="*/ 152 h 201"/>
                <a:gd name="T76" fmla="*/ 4 w 201"/>
                <a:gd name="T77" fmla="*/ 159 h 201"/>
                <a:gd name="T78" fmla="*/ 3 w 201"/>
                <a:gd name="T79" fmla="*/ 165 h 201"/>
                <a:gd name="T80" fmla="*/ 2 w 201"/>
                <a:gd name="T81" fmla="*/ 173 h 201"/>
                <a:gd name="T82" fmla="*/ 1 w 201"/>
                <a:gd name="T83" fmla="*/ 180 h 201"/>
                <a:gd name="T84" fmla="*/ 0 w 201"/>
                <a:gd name="T85" fmla="*/ 187 h 201"/>
                <a:gd name="T86" fmla="*/ 0 w 201"/>
                <a:gd name="T87" fmla="*/ 194 h 201"/>
                <a:gd name="T88" fmla="*/ 0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0"/>
                  </a:moveTo>
                  <a:lnTo>
                    <a:pt x="193" y="1"/>
                  </a:lnTo>
                  <a:lnTo>
                    <a:pt x="187" y="1"/>
                  </a:lnTo>
                  <a:lnTo>
                    <a:pt x="179" y="1"/>
                  </a:lnTo>
                  <a:lnTo>
                    <a:pt x="172" y="2"/>
                  </a:lnTo>
                  <a:lnTo>
                    <a:pt x="165" y="3"/>
                  </a:lnTo>
                  <a:lnTo>
                    <a:pt x="158" y="6"/>
                  </a:lnTo>
                  <a:lnTo>
                    <a:pt x="151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0" y="13"/>
                  </a:lnTo>
                  <a:lnTo>
                    <a:pt x="124" y="16"/>
                  </a:lnTo>
                  <a:lnTo>
                    <a:pt x="117" y="19"/>
                  </a:lnTo>
                  <a:lnTo>
                    <a:pt x="111" y="21"/>
                  </a:lnTo>
                  <a:lnTo>
                    <a:pt x="104" y="25"/>
                  </a:lnTo>
                  <a:lnTo>
                    <a:pt x="98" y="28"/>
                  </a:lnTo>
                  <a:lnTo>
                    <a:pt x="92" y="33"/>
                  </a:lnTo>
                  <a:lnTo>
                    <a:pt x="86" y="36"/>
                  </a:lnTo>
                  <a:lnTo>
                    <a:pt x="80" y="40"/>
                  </a:lnTo>
                  <a:lnTo>
                    <a:pt x="74" y="45"/>
                  </a:lnTo>
                  <a:lnTo>
                    <a:pt x="68" y="49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8" y="70"/>
                  </a:lnTo>
                  <a:lnTo>
                    <a:pt x="44" y="75"/>
                  </a:lnTo>
                  <a:lnTo>
                    <a:pt x="39" y="81"/>
                  </a:lnTo>
                  <a:lnTo>
                    <a:pt x="36" y="87"/>
                  </a:lnTo>
                  <a:lnTo>
                    <a:pt x="31" y="93"/>
                  </a:lnTo>
                  <a:lnTo>
                    <a:pt x="28" y="99"/>
                  </a:lnTo>
                  <a:lnTo>
                    <a:pt x="25" y="106"/>
                  </a:lnTo>
                  <a:lnTo>
                    <a:pt x="21" y="111"/>
                  </a:lnTo>
                  <a:lnTo>
                    <a:pt x="18" y="118"/>
                  </a:lnTo>
                  <a:lnTo>
                    <a:pt x="14" y="125"/>
                  </a:lnTo>
                  <a:lnTo>
                    <a:pt x="12" y="132"/>
                  </a:lnTo>
                  <a:lnTo>
                    <a:pt x="10" y="138"/>
                  </a:lnTo>
                  <a:lnTo>
                    <a:pt x="8" y="145"/>
                  </a:lnTo>
                  <a:lnTo>
                    <a:pt x="5" y="152"/>
                  </a:lnTo>
                  <a:lnTo>
                    <a:pt x="4" y="159"/>
                  </a:lnTo>
                  <a:lnTo>
                    <a:pt x="3" y="165"/>
                  </a:lnTo>
                  <a:lnTo>
                    <a:pt x="2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70" name="Line 14"/>
            <p:cNvSpPr>
              <a:spLocks noChangeShapeType="1"/>
            </p:cNvSpPr>
            <p:nvPr/>
          </p:nvSpPr>
          <p:spPr bwMode="auto">
            <a:xfrm>
              <a:off x="4041" y="1634"/>
              <a:ext cx="2" cy="66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71" name="Line 15"/>
            <p:cNvSpPr>
              <a:spLocks noChangeShapeType="1"/>
            </p:cNvSpPr>
            <p:nvPr/>
          </p:nvSpPr>
          <p:spPr bwMode="auto">
            <a:xfrm>
              <a:off x="4091" y="2346"/>
              <a:ext cx="435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72" name="Line 16"/>
            <p:cNvSpPr>
              <a:spLocks noChangeShapeType="1"/>
            </p:cNvSpPr>
            <p:nvPr/>
          </p:nvSpPr>
          <p:spPr bwMode="auto">
            <a:xfrm flipV="1">
              <a:off x="4576" y="1634"/>
              <a:ext cx="2" cy="66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73" name="Line 17"/>
            <p:cNvSpPr>
              <a:spLocks noChangeShapeType="1"/>
            </p:cNvSpPr>
            <p:nvPr/>
          </p:nvSpPr>
          <p:spPr bwMode="auto">
            <a:xfrm flipH="1">
              <a:off x="4091" y="1583"/>
              <a:ext cx="435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74" name="Freeform 18"/>
            <p:cNvSpPr>
              <a:spLocks/>
            </p:cNvSpPr>
            <p:nvPr/>
          </p:nvSpPr>
          <p:spPr bwMode="auto">
            <a:xfrm>
              <a:off x="4041" y="2295"/>
              <a:ext cx="50" cy="51"/>
            </a:xfrm>
            <a:custGeom>
              <a:avLst/>
              <a:gdLst>
                <a:gd name="T0" fmla="*/ 0 w 200"/>
                <a:gd name="T1" fmla="*/ 0 h 201"/>
                <a:gd name="T2" fmla="*/ 0 w 200"/>
                <a:gd name="T3" fmla="*/ 6 h 201"/>
                <a:gd name="T4" fmla="*/ 0 w 200"/>
                <a:gd name="T5" fmla="*/ 14 h 201"/>
                <a:gd name="T6" fmla="*/ 1 w 200"/>
                <a:gd name="T7" fmla="*/ 21 h 201"/>
                <a:gd name="T8" fmla="*/ 2 w 200"/>
                <a:gd name="T9" fmla="*/ 28 h 201"/>
                <a:gd name="T10" fmla="*/ 3 w 200"/>
                <a:gd name="T11" fmla="*/ 36 h 201"/>
                <a:gd name="T12" fmla="*/ 4 w 200"/>
                <a:gd name="T13" fmla="*/ 42 h 201"/>
                <a:gd name="T14" fmla="*/ 5 w 200"/>
                <a:gd name="T15" fmla="*/ 49 h 201"/>
                <a:gd name="T16" fmla="*/ 7 w 200"/>
                <a:gd name="T17" fmla="*/ 56 h 201"/>
                <a:gd name="T18" fmla="*/ 10 w 200"/>
                <a:gd name="T19" fmla="*/ 63 h 201"/>
                <a:gd name="T20" fmla="*/ 12 w 200"/>
                <a:gd name="T21" fmla="*/ 69 h 201"/>
                <a:gd name="T22" fmla="*/ 14 w 200"/>
                <a:gd name="T23" fmla="*/ 76 h 201"/>
                <a:gd name="T24" fmla="*/ 18 w 200"/>
                <a:gd name="T25" fmla="*/ 83 h 201"/>
                <a:gd name="T26" fmla="*/ 21 w 200"/>
                <a:gd name="T27" fmla="*/ 90 h 201"/>
                <a:gd name="T28" fmla="*/ 24 w 200"/>
                <a:gd name="T29" fmla="*/ 95 h 201"/>
                <a:gd name="T30" fmla="*/ 28 w 200"/>
                <a:gd name="T31" fmla="*/ 102 h 201"/>
                <a:gd name="T32" fmla="*/ 31 w 200"/>
                <a:gd name="T33" fmla="*/ 108 h 201"/>
                <a:gd name="T34" fmla="*/ 36 w 200"/>
                <a:gd name="T35" fmla="*/ 114 h 201"/>
                <a:gd name="T36" fmla="*/ 39 w 200"/>
                <a:gd name="T37" fmla="*/ 120 h 201"/>
                <a:gd name="T38" fmla="*/ 43 w 200"/>
                <a:gd name="T39" fmla="*/ 126 h 201"/>
                <a:gd name="T40" fmla="*/ 48 w 200"/>
                <a:gd name="T41" fmla="*/ 131 h 201"/>
                <a:gd name="T42" fmla="*/ 54 w 200"/>
                <a:gd name="T43" fmla="*/ 137 h 201"/>
                <a:gd name="T44" fmla="*/ 58 w 200"/>
                <a:gd name="T45" fmla="*/ 141 h 201"/>
                <a:gd name="T46" fmla="*/ 64 w 200"/>
                <a:gd name="T47" fmla="*/ 147 h 201"/>
                <a:gd name="T48" fmla="*/ 68 w 200"/>
                <a:gd name="T49" fmla="*/ 152 h 201"/>
                <a:gd name="T50" fmla="*/ 74 w 200"/>
                <a:gd name="T51" fmla="*/ 156 h 201"/>
                <a:gd name="T52" fmla="*/ 79 w 200"/>
                <a:gd name="T53" fmla="*/ 160 h 201"/>
                <a:gd name="T54" fmla="*/ 86 w 200"/>
                <a:gd name="T55" fmla="*/ 165 h 201"/>
                <a:gd name="T56" fmla="*/ 92 w 200"/>
                <a:gd name="T57" fmla="*/ 168 h 201"/>
                <a:gd name="T58" fmla="*/ 97 w 200"/>
                <a:gd name="T59" fmla="*/ 173 h 201"/>
                <a:gd name="T60" fmla="*/ 104 w 200"/>
                <a:gd name="T61" fmla="*/ 176 h 201"/>
                <a:gd name="T62" fmla="*/ 110 w 200"/>
                <a:gd name="T63" fmla="*/ 180 h 201"/>
                <a:gd name="T64" fmla="*/ 117 w 200"/>
                <a:gd name="T65" fmla="*/ 182 h 201"/>
                <a:gd name="T66" fmla="*/ 123 w 200"/>
                <a:gd name="T67" fmla="*/ 185 h 201"/>
                <a:gd name="T68" fmla="*/ 130 w 200"/>
                <a:gd name="T69" fmla="*/ 187 h 201"/>
                <a:gd name="T70" fmla="*/ 137 w 200"/>
                <a:gd name="T71" fmla="*/ 190 h 201"/>
                <a:gd name="T72" fmla="*/ 144 w 200"/>
                <a:gd name="T73" fmla="*/ 192 h 201"/>
                <a:gd name="T74" fmla="*/ 150 w 200"/>
                <a:gd name="T75" fmla="*/ 194 h 201"/>
                <a:gd name="T76" fmla="*/ 157 w 200"/>
                <a:gd name="T77" fmla="*/ 195 h 201"/>
                <a:gd name="T78" fmla="*/ 165 w 200"/>
                <a:gd name="T79" fmla="*/ 198 h 201"/>
                <a:gd name="T80" fmla="*/ 172 w 200"/>
                <a:gd name="T81" fmla="*/ 199 h 201"/>
                <a:gd name="T82" fmla="*/ 178 w 200"/>
                <a:gd name="T83" fmla="*/ 200 h 201"/>
                <a:gd name="T84" fmla="*/ 186 w 200"/>
                <a:gd name="T85" fmla="*/ 200 h 201"/>
                <a:gd name="T86" fmla="*/ 193 w 200"/>
                <a:gd name="T87" fmla="*/ 200 h 201"/>
                <a:gd name="T88" fmla="*/ 200 w 200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201">
                  <a:moveTo>
                    <a:pt x="0" y="0"/>
                  </a:moveTo>
                  <a:lnTo>
                    <a:pt x="0" y="6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2" y="28"/>
                  </a:lnTo>
                  <a:lnTo>
                    <a:pt x="3" y="36"/>
                  </a:lnTo>
                  <a:lnTo>
                    <a:pt x="4" y="42"/>
                  </a:lnTo>
                  <a:lnTo>
                    <a:pt x="5" y="49"/>
                  </a:lnTo>
                  <a:lnTo>
                    <a:pt x="7" y="56"/>
                  </a:lnTo>
                  <a:lnTo>
                    <a:pt x="10" y="63"/>
                  </a:lnTo>
                  <a:lnTo>
                    <a:pt x="12" y="69"/>
                  </a:lnTo>
                  <a:lnTo>
                    <a:pt x="14" y="76"/>
                  </a:lnTo>
                  <a:lnTo>
                    <a:pt x="18" y="83"/>
                  </a:lnTo>
                  <a:lnTo>
                    <a:pt x="21" y="90"/>
                  </a:lnTo>
                  <a:lnTo>
                    <a:pt x="24" y="95"/>
                  </a:lnTo>
                  <a:lnTo>
                    <a:pt x="28" y="102"/>
                  </a:lnTo>
                  <a:lnTo>
                    <a:pt x="31" y="108"/>
                  </a:lnTo>
                  <a:lnTo>
                    <a:pt x="36" y="114"/>
                  </a:lnTo>
                  <a:lnTo>
                    <a:pt x="39" y="120"/>
                  </a:lnTo>
                  <a:lnTo>
                    <a:pt x="43" y="126"/>
                  </a:lnTo>
                  <a:lnTo>
                    <a:pt x="48" y="131"/>
                  </a:lnTo>
                  <a:lnTo>
                    <a:pt x="54" y="137"/>
                  </a:lnTo>
                  <a:lnTo>
                    <a:pt x="58" y="141"/>
                  </a:lnTo>
                  <a:lnTo>
                    <a:pt x="64" y="147"/>
                  </a:lnTo>
                  <a:lnTo>
                    <a:pt x="68" y="152"/>
                  </a:lnTo>
                  <a:lnTo>
                    <a:pt x="74" y="156"/>
                  </a:lnTo>
                  <a:lnTo>
                    <a:pt x="79" y="160"/>
                  </a:lnTo>
                  <a:lnTo>
                    <a:pt x="86" y="165"/>
                  </a:lnTo>
                  <a:lnTo>
                    <a:pt x="92" y="168"/>
                  </a:lnTo>
                  <a:lnTo>
                    <a:pt x="97" y="173"/>
                  </a:lnTo>
                  <a:lnTo>
                    <a:pt x="104" y="176"/>
                  </a:lnTo>
                  <a:lnTo>
                    <a:pt x="110" y="180"/>
                  </a:lnTo>
                  <a:lnTo>
                    <a:pt x="117" y="182"/>
                  </a:lnTo>
                  <a:lnTo>
                    <a:pt x="123" y="185"/>
                  </a:lnTo>
                  <a:lnTo>
                    <a:pt x="130" y="187"/>
                  </a:lnTo>
                  <a:lnTo>
                    <a:pt x="137" y="190"/>
                  </a:lnTo>
                  <a:lnTo>
                    <a:pt x="144" y="192"/>
                  </a:lnTo>
                  <a:lnTo>
                    <a:pt x="150" y="194"/>
                  </a:lnTo>
                  <a:lnTo>
                    <a:pt x="157" y="195"/>
                  </a:lnTo>
                  <a:lnTo>
                    <a:pt x="165" y="198"/>
                  </a:lnTo>
                  <a:lnTo>
                    <a:pt x="172" y="199"/>
                  </a:lnTo>
                  <a:lnTo>
                    <a:pt x="178" y="200"/>
                  </a:lnTo>
                  <a:lnTo>
                    <a:pt x="186" y="200"/>
                  </a:lnTo>
                  <a:lnTo>
                    <a:pt x="193" y="200"/>
                  </a:lnTo>
                  <a:lnTo>
                    <a:pt x="200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75" name="Freeform 19"/>
            <p:cNvSpPr>
              <a:spLocks/>
            </p:cNvSpPr>
            <p:nvPr/>
          </p:nvSpPr>
          <p:spPr bwMode="auto">
            <a:xfrm>
              <a:off x="4526" y="2295"/>
              <a:ext cx="50" cy="51"/>
            </a:xfrm>
            <a:custGeom>
              <a:avLst/>
              <a:gdLst>
                <a:gd name="T0" fmla="*/ 0 w 201"/>
                <a:gd name="T1" fmla="*/ 201 h 201"/>
                <a:gd name="T2" fmla="*/ 6 w 201"/>
                <a:gd name="T3" fmla="*/ 200 h 201"/>
                <a:gd name="T4" fmla="*/ 14 w 201"/>
                <a:gd name="T5" fmla="*/ 200 h 201"/>
                <a:gd name="T6" fmla="*/ 21 w 201"/>
                <a:gd name="T7" fmla="*/ 200 h 201"/>
                <a:gd name="T8" fmla="*/ 29 w 201"/>
                <a:gd name="T9" fmla="*/ 199 h 201"/>
                <a:gd name="T10" fmla="*/ 36 w 201"/>
                <a:gd name="T11" fmla="*/ 198 h 201"/>
                <a:gd name="T12" fmla="*/ 42 w 201"/>
                <a:gd name="T13" fmla="*/ 195 h 201"/>
                <a:gd name="T14" fmla="*/ 49 w 201"/>
                <a:gd name="T15" fmla="*/ 194 h 201"/>
                <a:gd name="T16" fmla="*/ 56 w 201"/>
                <a:gd name="T17" fmla="*/ 192 h 201"/>
                <a:gd name="T18" fmla="*/ 64 w 201"/>
                <a:gd name="T19" fmla="*/ 190 h 201"/>
                <a:gd name="T20" fmla="*/ 71 w 201"/>
                <a:gd name="T21" fmla="*/ 187 h 201"/>
                <a:gd name="T22" fmla="*/ 76 w 201"/>
                <a:gd name="T23" fmla="*/ 185 h 201"/>
                <a:gd name="T24" fmla="*/ 83 w 201"/>
                <a:gd name="T25" fmla="*/ 182 h 201"/>
                <a:gd name="T26" fmla="*/ 90 w 201"/>
                <a:gd name="T27" fmla="*/ 180 h 201"/>
                <a:gd name="T28" fmla="*/ 96 w 201"/>
                <a:gd name="T29" fmla="*/ 176 h 201"/>
                <a:gd name="T30" fmla="*/ 102 w 201"/>
                <a:gd name="T31" fmla="*/ 173 h 201"/>
                <a:gd name="T32" fmla="*/ 109 w 201"/>
                <a:gd name="T33" fmla="*/ 168 h 201"/>
                <a:gd name="T34" fmla="*/ 114 w 201"/>
                <a:gd name="T35" fmla="*/ 165 h 201"/>
                <a:gd name="T36" fmla="*/ 120 w 201"/>
                <a:gd name="T37" fmla="*/ 160 h 201"/>
                <a:gd name="T38" fmla="*/ 126 w 201"/>
                <a:gd name="T39" fmla="*/ 156 h 201"/>
                <a:gd name="T40" fmla="*/ 131 w 201"/>
                <a:gd name="T41" fmla="*/ 152 h 201"/>
                <a:gd name="T42" fmla="*/ 137 w 201"/>
                <a:gd name="T43" fmla="*/ 147 h 201"/>
                <a:gd name="T44" fmla="*/ 141 w 201"/>
                <a:gd name="T45" fmla="*/ 141 h 201"/>
                <a:gd name="T46" fmla="*/ 147 w 201"/>
                <a:gd name="T47" fmla="*/ 137 h 201"/>
                <a:gd name="T48" fmla="*/ 152 w 201"/>
                <a:gd name="T49" fmla="*/ 131 h 201"/>
                <a:gd name="T50" fmla="*/ 156 w 201"/>
                <a:gd name="T51" fmla="*/ 126 h 201"/>
                <a:gd name="T52" fmla="*/ 161 w 201"/>
                <a:gd name="T53" fmla="*/ 120 h 201"/>
                <a:gd name="T54" fmla="*/ 165 w 201"/>
                <a:gd name="T55" fmla="*/ 114 h 201"/>
                <a:gd name="T56" fmla="*/ 168 w 201"/>
                <a:gd name="T57" fmla="*/ 108 h 201"/>
                <a:gd name="T58" fmla="*/ 173 w 201"/>
                <a:gd name="T59" fmla="*/ 102 h 201"/>
                <a:gd name="T60" fmla="*/ 176 w 201"/>
                <a:gd name="T61" fmla="*/ 95 h 201"/>
                <a:gd name="T62" fmla="*/ 180 w 201"/>
                <a:gd name="T63" fmla="*/ 90 h 201"/>
                <a:gd name="T64" fmla="*/ 183 w 201"/>
                <a:gd name="T65" fmla="*/ 83 h 201"/>
                <a:gd name="T66" fmla="*/ 185 w 201"/>
                <a:gd name="T67" fmla="*/ 76 h 201"/>
                <a:gd name="T68" fmla="*/ 189 w 201"/>
                <a:gd name="T69" fmla="*/ 69 h 201"/>
                <a:gd name="T70" fmla="*/ 191 w 201"/>
                <a:gd name="T71" fmla="*/ 63 h 201"/>
                <a:gd name="T72" fmla="*/ 193 w 201"/>
                <a:gd name="T73" fmla="*/ 56 h 201"/>
                <a:gd name="T74" fmla="*/ 194 w 201"/>
                <a:gd name="T75" fmla="*/ 49 h 201"/>
                <a:gd name="T76" fmla="*/ 197 w 201"/>
                <a:gd name="T77" fmla="*/ 42 h 201"/>
                <a:gd name="T78" fmla="*/ 198 w 201"/>
                <a:gd name="T79" fmla="*/ 36 h 201"/>
                <a:gd name="T80" fmla="*/ 199 w 201"/>
                <a:gd name="T81" fmla="*/ 28 h 201"/>
                <a:gd name="T82" fmla="*/ 200 w 201"/>
                <a:gd name="T83" fmla="*/ 21 h 201"/>
                <a:gd name="T84" fmla="*/ 200 w 201"/>
                <a:gd name="T85" fmla="*/ 14 h 201"/>
                <a:gd name="T86" fmla="*/ 201 w 201"/>
                <a:gd name="T87" fmla="*/ 6 h 201"/>
                <a:gd name="T88" fmla="*/ 201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0" y="201"/>
                  </a:moveTo>
                  <a:lnTo>
                    <a:pt x="6" y="200"/>
                  </a:lnTo>
                  <a:lnTo>
                    <a:pt x="14" y="200"/>
                  </a:lnTo>
                  <a:lnTo>
                    <a:pt x="21" y="200"/>
                  </a:lnTo>
                  <a:lnTo>
                    <a:pt x="29" y="199"/>
                  </a:lnTo>
                  <a:lnTo>
                    <a:pt x="36" y="198"/>
                  </a:lnTo>
                  <a:lnTo>
                    <a:pt x="42" y="195"/>
                  </a:lnTo>
                  <a:lnTo>
                    <a:pt x="49" y="194"/>
                  </a:lnTo>
                  <a:lnTo>
                    <a:pt x="56" y="192"/>
                  </a:lnTo>
                  <a:lnTo>
                    <a:pt x="64" y="190"/>
                  </a:lnTo>
                  <a:lnTo>
                    <a:pt x="71" y="187"/>
                  </a:lnTo>
                  <a:lnTo>
                    <a:pt x="76" y="185"/>
                  </a:lnTo>
                  <a:lnTo>
                    <a:pt x="83" y="182"/>
                  </a:lnTo>
                  <a:lnTo>
                    <a:pt x="90" y="180"/>
                  </a:lnTo>
                  <a:lnTo>
                    <a:pt x="96" y="176"/>
                  </a:lnTo>
                  <a:lnTo>
                    <a:pt x="102" y="173"/>
                  </a:lnTo>
                  <a:lnTo>
                    <a:pt x="109" y="168"/>
                  </a:lnTo>
                  <a:lnTo>
                    <a:pt x="114" y="165"/>
                  </a:lnTo>
                  <a:lnTo>
                    <a:pt x="120" y="160"/>
                  </a:lnTo>
                  <a:lnTo>
                    <a:pt x="126" y="156"/>
                  </a:lnTo>
                  <a:lnTo>
                    <a:pt x="131" y="152"/>
                  </a:lnTo>
                  <a:lnTo>
                    <a:pt x="137" y="147"/>
                  </a:lnTo>
                  <a:lnTo>
                    <a:pt x="141" y="141"/>
                  </a:lnTo>
                  <a:lnTo>
                    <a:pt x="147" y="137"/>
                  </a:lnTo>
                  <a:lnTo>
                    <a:pt x="152" y="131"/>
                  </a:lnTo>
                  <a:lnTo>
                    <a:pt x="156" y="126"/>
                  </a:lnTo>
                  <a:lnTo>
                    <a:pt x="161" y="120"/>
                  </a:lnTo>
                  <a:lnTo>
                    <a:pt x="165" y="114"/>
                  </a:lnTo>
                  <a:lnTo>
                    <a:pt x="168" y="108"/>
                  </a:lnTo>
                  <a:lnTo>
                    <a:pt x="173" y="102"/>
                  </a:lnTo>
                  <a:lnTo>
                    <a:pt x="176" y="95"/>
                  </a:lnTo>
                  <a:lnTo>
                    <a:pt x="180" y="90"/>
                  </a:lnTo>
                  <a:lnTo>
                    <a:pt x="183" y="83"/>
                  </a:lnTo>
                  <a:lnTo>
                    <a:pt x="185" y="76"/>
                  </a:lnTo>
                  <a:lnTo>
                    <a:pt x="189" y="69"/>
                  </a:lnTo>
                  <a:lnTo>
                    <a:pt x="191" y="63"/>
                  </a:lnTo>
                  <a:lnTo>
                    <a:pt x="193" y="56"/>
                  </a:lnTo>
                  <a:lnTo>
                    <a:pt x="194" y="49"/>
                  </a:lnTo>
                  <a:lnTo>
                    <a:pt x="197" y="42"/>
                  </a:lnTo>
                  <a:lnTo>
                    <a:pt x="198" y="36"/>
                  </a:lnTo>
                  <a:lnTo>
                    <a:pt x="199" y="28"/>
                  </a:lnTo>
                  <a:lnTo>
                    <a:pt x="200" y="21"/>
                  </a:lnTo>
                  <a:lnTo>
                    <a:pt x="200" y="14"/>
                  </a:lnTo>
                  <a:lnTo>
                    <a:pt x="201" y="6"/>
                  </a:lnTo>
                  <a:lnTo>
                    <a:pt x="201" y="0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76" name="Freeform 20"/>
            <p:cNvSpPr>
              <a:spLocks/>
            </p:cNvSpPr>
            <p:nvPr/>
          </p:nvSpPr>
          <p:spPr bwMode="auto">
            <a:xfrm>
              <a:off x="4526" y="1583"/>
              <a:ext cx="50" cy="51"/>
            </a:xfrm>
            <a:custGeom>
              <a:avLst/>
              <a:gdLst>
                <a:gd name="T0" fmla="*/ 201 w 201"/>
                <a:gd name="T1" fmla="*/ 201 h 201"/>
                <a:gd name="T2" fmla="*/ 201 w 201"/>
                <a:gd name="T3" fmla="*/ 194 h 201"/>
                <a:gd name="T4" fmla="*/ 200 w 201"/>
                <a:gd name="T5" fmla="*/ 187 h 201"/>
                <a:gd name="T6" fmla="*/ 200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7 w 201"/>
                <a:gd name="T13" fmla="*/ 159 h 201"/>
                <a:gd name="T14" fmla="*/ 194 w 201"/>
                <a:gd name="T15" fmla="*/ 152 h 201"/>
                <a:gd name="T16" fmla="*/ 193 w 201"/>
                <a:gd name="T17" fmla="*/ 145 h 201"/>
                <a:gd name="T18" fmla="*/ 191 w 201"/>
                <a:gd name="T19" fmla="*/ 138 h 201"/>
                <a:gd name="T20" fmla="*/ 189 w 201"/>
                <a:gd name="T21" fmla="*/ 132 h 201"/>
                <a:gd name="T22" fmla="*/ 185 w 201"/>
                <a:gd name="T23" fmla="*/ 125 h 201"/>
                <a:gd name="T24" fmla="*/ 183 w 201"/>
                <a:gd name="T25" fmla="*/ 118 h 201"/>
                <a:gd name="T26" fmla="*/ 180 w 201"/>
                <a:gd name="T27" fmla="*/ 111 h 201"/>
                <a:gd name="T28" fmla="*/ 176 w 201"/>
                <a:gd name="T29" fmla="*/ 106 h 201"/>
                <a:gd name="T30" fmla="*/ 173 w 201"/>
                <a:gd name="T31" fmla="*/ 99 h 201"/>
                <a:gd name="T32" fmla="*/ 168 w 201"/>
                <a:gd name="T33" fmla="*/ 93 h 201"/>
                <a:gd name="T34" fmla="*/ 165 w 201"/>
                <a:gd name="T35" fmla="*/ 87 h 201"/>
                <a:gd name="T36" fmla="*/ 161 w 201"/>
                <a:gd name="T37" fmla="*/ 81 h 201"/>
                <a:gd name="T38" fmla="*/ 156 w 201"/>
                <a:gd name="T39" fmla="*/ 75 h 201"/>
                <a:gd name="T40" fmla="*/ 152 w 201"/>
                <a:gd name="T41" fmla="*/ 70 h 201"/>
                <a:gd name="T42" fmla="*/ 147 w 201"/>
                <a:gd name="T43" fmla="*/ 64 h 201"/>
                <a:gd name="T44" fmla="*/ 141 w 201"/>
                <a:gd name="T45" fmla="*/ 60 h 201"/>
                <a:gd name="T46" fmla="*/ 137 w 201"/>
                <a:gd name="T47" fmla="*/ 54 h 201"/>
                <a:gd name="T48" fmla="*/ 131 w 201"/>
                <a:gd name="T49" fmla="*/ 49 h 201"/>
                <a:gd name="T50" fmla="*/ 126 w 201"/>
                <a:gd name="T51" fmla="*/ 45 h 201"/>
                <a:gd name="T52" fmla="*/ 120 w 201"/>
                <a:gd name="T53" fmla="*/ 40 h 201"/>
                <a:gd name="T54" fmla="*/ 114 w 201"/>
                <a:gd name="T55" fmla="*/ 36 h 201"/>
                <a:gd name="T56" fmla="*/ 109 w 201"/>
                <a:gd name="T57" fmla="*/ 33 h 201"/>
                <a:gd name="T58" fmla="*/ 102 w 201"/>
                <a:gd name="T59" fmla="*/ 28 h 201"/>
                <a:gd name="T60" fmla="*/ 96 w 201"/>
                <a:gd name="T61" fmla="*/ 25 h 201"/>
                <a:gd name="T62" fmla="*/ 90 w 201"/>
                <a:gd name="T63" fmla="*/ 21 h 201"/>
                <a:gd name="T64" fmla="*/ 83 w 201"/>
                <a:gd name="T65" fmla="*/ 19 h 201"/>
                <a:gd name="T66" fmla="*/ 76 w 201"/>
                <a:gd name="T67" fmla="*/ 16 h 201"/>
                <a:gd name="T68" fmla="*/ 71 w 201"/>
                <a:gd name="T69" fmla="*/ 13 h 201"/>
                <a:gd name="T70" fmla="*/ 64 w 201"/>
                <a:gd name="T71" fmla="*/ 11 h 201"/>
                <a:gd name="T72" fmla="*/ 56 w 201"/>
                <a:gd name="T73" fmla="*/ 9 h 201"/>
                <a:gd name="T74" fmla="*/ 49 w 201"/>
                <a:gd name="T75" fmla="*/ 7 h 201"/>
                <a:gd name="T76" fmla="*/ 42 w 201"/>
                <a:gd name="T77" fmla="*/ 6 h 201"/>
                <a:gd name="T78" fmla="*/ 36 w 201"/>
                <a:gd name="T79" fmla="*/ 3 h 201"/>
                <a:gd name="T80" fmla="*/ 29 w 201"/>
                <a:gd name="T81" fmla="*/ 2 h 201"/>
                <a:gd name="T82" fmla="*/ 21 w 201"/>
                <a:gd name="T83" fmla="*/ 1 h 201"/>
                <a:gd name="T84" fmla="*/ 14 w 201"/>
                <a:gd name="T85" fmla="*/ 1 h 201"/>
                <a:gd name="T86" fmla="*/ 6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1" y="194"/>
                  </a:lnTo>
                  <a:lnTo>
                    <a:pt x="200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4" y="152"/>
                  </a:lnTo>
                  <a:lnTo>
                    <a:pt x="193" y="145"/>
                  </a:lnTo>
                  <a:lnTo>
                    <a:pt x="191" y="138"/>
                  </a:lnTo>
                  <a:lnTo>
                    <a:pt x="189" y="132"/>
                  </a:lnTo>
                  <a:lnTo>
                    <a:pt x="185" y="125"/>
                  </a:lnTo>
                  <a:lnTo>
                    <a:pt x="183" y="118"/>
                  </a:lnTo>
                  <a:lnTo>
                    <a:pt x="180" y="111"/>
                  </a:lnTo>
                  <a:lnTo>
                    <a:pt x="176" y="106"/>
                  </a:lnTo>
                  <a:lnTo>
                    <a:pt x="173" y="99"/>
                  </a:lnTo>
                  <a:lnTo>
                    <a:pt x="168" y="93"/>
                  </a:lnTo>
                  <a:lnTo>
                    <a:pt x="165" y="87"/>
                  </a:lnTo>
                  <a:lnTo>
                    <a:pt x="161" y="81"/>
                  </a:lnTo>
                  <a:lnTo>
                    <a:pt x="156" y="75"/>
                  </a:lnTo>
                  <a:lnTo>
                    <a:pt x="152" y="70"/>
                  </a:lnTo>
                  <a:lnTo>
                    <a:pt x="147" y="64"/>
                  </a:lnTo>
                  <a:lnTo>
                    <a:pt x="141" y="60"/>
                  </a:lnTo>
                  <a:lnTo>
                    <a:pt x="137" y="54"/>
                  </a:lnTo>
                  <a:lnTo>
                    <a:pt x="131" y="49"/>
                  </a:lnTo>
                  <a:lnTo>
                    <a:pt x="126" y="45"/>
                  </a:lnTo>
                  <a:lnTo>
                    <a:pt x="120" y="40"/>
                  </a:lnTo>
                  <a:lnTo>
                    <a:pt x="114" y="36"/>
                  </a:lnTo>
                  <a:lnTo>
                    <a:pt x="109" y="33"/>
                  </a:lnTo>
                  <a:lnTo>
                    <a:pt x="102" y="28"/>
                  </a:lnTo>
                  <a:lnTo>
                    <a:pt x="96" y="25"/>
                  </a:lnTo>
                  <a:lnTo>
                    <a:pt x="90" y="21"/>
                  </a:lnTo>
                  <a:lnTo>
                    <a:pt x="83" y="19"/>
                  </a:lnTo>
                  <a:lnTo>
                    <a:pt x="76" y="16"/>
                  </a:lnTo>
                  <a:lnTo>
                    <a:pt x="71" y="13"/>
                  </a:lnTo>
                  <a:lnTo>
                    <a:pt x="64" y="11"/>
                  </a:lnTo>
                  <a:lnTo>
                    <a:pt x="56" y="9"/>
                  </a:lnTo>
                  <a:lnTo>
                    <a:pt x="49" y="7"/>
                  </a:lnTo>
                  <a:lnTo>
                    <a:pt x="42" y="6"/>
                  </a:lnTo>
                  <a:lnTo>
                    <a:pt x="36" y="3"/>
                  </a:lnTo>
                  <a:lnTo>
                    <a:pt x="29" y="2"/>
                  </a:lnTo>
                  <a:lnTo>
                    <a:pt x="21" y="1"/>
                  </a:lnTo>
                  <a:lnTo>
                    <a:pt x="14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77" name="Freeform 21"/>
            <p:cNvSpPr>
              <a:spLocks/>
            </p:cNvSpPr>
            <p:nvPr/>
          </p:nvSpPr>
          <p:spPr bwMode="auto">
            <a:xfrm>
              <a:off x="4041" y="1583"/>
              <a:ext cx="50" cy="51"/>
            </a:xfrm>
            <a:custGeom>
              <a:avLst/>
              <a:gdLst>
                <a:gd name="T0" fmla="*/ 200 w 200"/>
                <a:gd name="T1" fmla="*/ 0 h 201"/>
                <a:gd name="T2" fmla="*/ 193 w 200"/>
                <a:gd name="T3" fmla="*/ 1 h 201"/>
                <a:gd name="T4" fmla="*/ 186 w 200"/>
                <a:gd name="T5" fmla="*/ 1 h 201"/>
                <a:gd name="T6" fmla="*/ 178 w 200"/>
                <a:gd name="T7" fmla="*/ 1 h 201"/>
                <a:gd name="T8" fmla="*/ 172 w 200"/>
                <a:gd name="T9" fmla="*/ 2 h 201"/>
                <a:gd name="T10" fmla="*/ 165 w 200"/>
                <a:gd name="T11" fmla="*/ 3 h 201"/>
                <a:gd name="T12" fmla="*/ 157 w 200"/>
                <a:gd name="T13" fmla="*/ 6 h 201"/>
                <a:gd name="T14" fmla="*/ 150 w 200"/>
                <a:gd name="T15" fmla="*/ 7 h 201"/>
                <a:gd name="T16" fmla="*/ 144 w 200"/>
                <a:gd name="T17" fmla="*/ 9 h 201"/>
                <a:gd name="T18" fmla="*/ 137 w 200"/>
                <a:gd name="T19" fmla="*/ 11 h 201"/>
                <a:gd name="T20" fmla="*/ 130 w 200"/>
                <a:gd name="T21" fmla="*/ 13 h 201"/>
                <a:gd name="T22" fmla="*/ 123 w 200"/>
                <a:gd name="T23" fmla="*/ 16 h 201"/>
                <a:gd name="T24" fmla="*/ 117 w 200"/>
                <a:gd name="T25" fmla="*/ 19 h 201"/>
                <a:gd name="T26" fmla="*/ 110 w 200"/>
                <a:gd name="T27" fmla="*/ 21 h 201"/>
                <a:gd name="T28" fmla="*/ 104 w 200"/>
                <a:gd name="T29" fmla="*/ 25 h 201"/>
                <a:gd name="T30" fmla="*/ 97 w 200"/>
                <a:gd name="T31" fmla="*/ 28 h 201"/>
                <a:gd name="T32" fmla="*/ 92 w 200"/>
                <a:gd name="T33" fmla="*/ 33 h 201"/>
                <a:gd name="T34" fmla="*/ 86 w 200"/>
                <a:gd name="T35" fmla="*/ 36 h 201"/>
                <a:gd name="T36" fmla="*/ 79 w 200"/>
                <a:gd name="T37" fmla="*/ 40 h 201"/>
                <a:gd name="T38" fmla="*/ 74 w 200"/>
                <a:gd name="T39" fmla="*/ 45 h 201"/>
                <a:gd name="T40" fmla="*/ 68 w 200"/>
                <a:gd name="T41" fmla="*/ 49 h 201"/>
                <a:gd name="T42" fmla="*/ 64 w 200"/>
                <a:gd name="T43" fmla="*/ 54 h 201"/>
                <a:gd name="T44" fmla="*/ 58 w 200"/>
                <a:gd name="T45" fmla="*/ 60 h 201"/>
                <a:gd name="T46" fmla="*/ 54 w 200"/>
                <a:gd name="T47" fmla="*/ 64 h 201"/>
                <a:gd name="T48" fmla="*/ 48 w 200"/>
                <a:gd name="T49" fmla="*/ 70 h 201"/>
                <a:gd name="T50" fmla="*/ 43 w 200"/>
                <a:gd name="T51" fmla="*/ 75 h 201"/>
                <a:gd name="T52" fmla="*/ 39 w 200"/>
                <a:gd name="T53" fmla="*/ 81 h 201"/>
                <a:gd name="T54" fmla="*/ 36 w 200"/>
                <a:gd name="T55" fmla="*/ 87 h 201"/>
                <a:gd name="T56" fmla="*/ 31 w 200"/>
                <a:gd name="T57" fmla="*/ 93 h 201"/>
                <a:gd name="T58" fmla="*/ 28 w 200"/>
                <a:gd name="T59" fmla="*/ 99 h 201"/>
                <a:gd name="T60" fmla="*/ 24 w 200"/>
                <a:gd name="T61" fmla="*/ 106 h 201"/>
                <a:gd name="T62" fmla="*/ 21 w 200"/>
                <a:gd name="T63" fmla="*/ 111 h 201"/>
                <a:gd name="T64" fmla="*/ 18 w 200"/>
                <a:gd name="T65" fmla="*/ 118 h 201"/>
                <a:gd name="T66" fmla="*/ 14 w 200"/>
                <a:gd name="T67" fmla="*/ 125 h 201"/>
                <a:gd name="T68" fmla="*/ 12 w 200"/>
                <a:gd name="T69" fmla="*/ 132 h 201"/>
                <a:gd name="T70" fmla="*/ 10 w 200"/>
                <a:gd name="T71" fmla="*/ 138 h 201"/>
                <a:gd name="T72" fmla="*/ 7 w 200"/>
                <a:gd name="T73" fmla="*/ 145 h 201"/>
                <a:gd name="T74" fmla="*/ 5 w 200"/>
                <a:gd name="T75" fmla="*/ 152 h 201"/>
                <a:gd name="T76" fmla="*/ 4 w 200"/>
                <a:gd name="T77" fmla="*/ 159 h 201"/>
                <a:gd name="T78" fmla="*/ 3 w 200"/>
                <a:gd name="T79" fmla="*/ 165 h 201"/>
                <a:gd name="T80" fmla="*/ 2 w 200"/>
                <a:gd name="T81" fmla="*/ 173 h 201"/>
                <a:gd name="T82" fmla="*/ 1 w 200"/>
                <a:gd name="T83" fmla="*/ 180 h 201"/>
                <a:gd name="T84" fmla="*/ 0 w 200"/>
                <a:gd name="T85" fmla="*/ 187 h 201"/>
                <a:gd name="T86" fmla="*/ 0 w 200"/>
                <a:gd name="T87" fmla="*/ 194 h 201"/>
                <a:gd name="T88" fmla="*/ 0 w 200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201">
                  <a:moveTo>
                    <a:pt x="200" y="0"/>
                  </a:moveTo>
                  <a:lnTo>
                    <a:pt x="193" y="1"/>
                  </a:lnTo>
                  <a:lnTo>
                    <a:pt x="186" y="1"/>
                  </a:lnTo>
                  <a:lnTo>
                    <a:pt x="178" y="1"/>
                  </a:lnTo>
                  <a:lnTo>
                    <a:pt x="172" y="2"/>
                  </a:lnTo>
                  <a:lnTo>
                    <a:pt x="165" y="3"/>
                  </a:lnTo>
                  <a:lnTo>
                    <a:pt x="157" y="6"/>
                  </a:lnTo>
                  <a:lnTo>
                    <a:pt x="150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0" y="13"/>
                  </a:lnTo>
                  <a:lnTo>
                    <a:pt x="123" y="16"/>
                  </a:lnTo>
                  <a:lnTo>
                    <a:pt x="117" y="19"/>
                  </a:lnTo>
                  <a:lnTo>
                    <a:pt x="110" y="21"/>
                  </a:lnTo>
                  <a:lnTo>
                    <a:pt x="104" y="25"/>
                  </a:lnTo>
                  <a:lnTo>
                    <a:pt x="97" y="28"/>
                  </a:lnTo>
                  <a:lnTo>
                    <a:pt x="92" y="33"/>
                  </a:lnTo>
                  <a:lnTo>
                    <a:pt x="86" y="36"/>
                  </a:lnTo>
                  <a:lnTo>
                    <a:pt x="79" y="40"/>
                  </a:lnTo>
                  <a:lnTo>
                    <a:pt x="74" y="45"/>
                  </a:lnTo>
                  <a:lnTo>
                    <a:pt x="68" y="49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8" y="70"/>
                  </a:lnTo>
                  <a:lnTo>
                    <a:pt x="43" y="75"/>
                  </a:lnTo>
                  <a:lnTo>
                    <a:pt x="39" y="81"/>
                  </a:lnTo>
                  <a:lnTo>
                    <a:pt x="36" y="87"/>
                  </a:lnTo>
                  <a:lnTo>
                    <a:pt x="31" y="93"/>
                  </a:lnTo>
                  <a:lnTo>
                    <a:pt x="28" y="99"/>
                  </a:lnTo>
                  <a:lnTo>
                    <a:pt x="24" y="106"/>
                  </a:lnTo>
                  <a:lnTo>
                    <a:pt x="21" y="111"/>
                  </a:lnTo>
                  <a:lnTo>
                    <a:pt x="18" y="118"/>
                  </a:lnTo>
                  <a:lnTo>
                    <a:pt x="14" y="125"/>
                  </a:lnTo>
                  <a:lnTo>
                    <a:pt x="12" y="132"/>
                  </a:lnTo>
                  <a:lnTo>
                    <a:pt x="10" y="138"/>
                  </a:lnTo>
                  <a:lnTo>
                    <a:pt x="7" y="145"/>
                  </a:lnTo>
                  <a:lnTo>
                    <a:pt x="5" y="152"/>
                  </a:lnTo>
                  <a:lnTo>
                    <a:pt x="4" y="159"/>
                  </a:lnTo>
                  <a:lnTo>
                    <a:pt x="3" y="165"/>
                  </a:lnTo>
                  <a:lnTo>
                    <a:pt x="2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78" name="Line 22"/>
            <p:cNvSpPr>
              <a:spLocks noChangeShapeType="1"/>
            </p:cNvSpPr>
            <p:nvPr/>
          </p:nvSpPr>
          <p:spPr bwMode="auto">
            <a:xfrm>
              <a:off x="3468" y="1634"/>
              <a:ext cx="2" cy="66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79" name="Line 23"/>
            <p:cNvSpPr>
              <a:spLocks noChangeShapeType="1"/>
            </p:cNvSpPr>
            <p:nvPr/>
          </p:nvSpPr>
          <p:spPr bwMode="auto">
            <a:xfrm>
              <a:off x="3520" y="2346"/>
              <a:ext cx="435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80" name="Line 24"/>
            <p:cNvSpPr>
              <a:spLocks noChangeShapeType="1"/>
            </p:cNvSpPr>
            <p:nvPr/>
          </p:nvSpPr>
          <p:spPr bwMode="auto">
            <a:xfrm flipV="1">
              <a:off x="4005" y="1634"/>
              <a:ext cx="2" cy="66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81" name="Line 25"/>
            <p:cNvSpPr>
              <a:spLocks noChangeShapeType="1"/>
            </p:cNvSpPr>
            <p:nvPr/>
          </p:nvSpPr>
          <p:spPr bwMode="auto">
            <a:xfrm flipH="1">
              <a:off x="3520" y="1583"/>
              <a:ext cx="435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82" name="Freeform 26"/>
            <p:cNvSpPr>
              <a:spLocks/>
            </p:cNvSpPr>
            <p:nvPr/>
          </p:nvSpPr>
          <p:spPr bwMode="auto">
            <a:xfrm>
              <a:off x="3468" y="2295"/>
              <a:ext cx="52" cy="51"/>
            </a:xfrm>
            <a:custGeom>
              <a:avLst/>
              <a:gdLst>
                <a:gd name="T0" fmla="*/ 0 w 201"/>
                <a:gd name="T1" fmla="*/ 0 h 201"/>
                <a:gd name="T2" fmla="*/ 0 w 201"/>
                <a:gd name="T3" fmla="*/ 6 h 201"/>
                <a:gd name="T4" fmla="*/ 0 w 201"/>
                <a:gd name="T5" fmla="*/ 14 h 201"/>
                <a:gd name="T6" fmla="*/ 1 w 201"/>
                <a:gd name="T7" fmla="*/ 21 h 201"/>
                <a:gd name="T8" fmla="*/ 2 w 201"/>
                <a:gd name="T9" fmla="*/ 28 h 201"/>
                <a:gd name="T10" fmla="*/ 3 w 201"/>
                <a:gd name="T11" fmla="*/ 36 h 201"/>
                <a:gd name="T12" fmla="*/ 5 w 201"/>
                <a:gd name="T13" fmla="*/ 42 h 201"/>
                <a:gd name="T14" fmla="*/ 7 w 201"/>
                <a:gd name="T15" fmla="*/ 49 h 201"/>
                <a:gd name="T16" fmla="*/ 8 w 201"/>
                <a:gd name="T17" fmla="*/ 56 h 201"/>
                <a:gd name="T18" fmla="*/ 10 w 201"/>
                <a:gd name="T19" fmla="*/ 63 h 201"/>
                <a:gd name="T20" fmla="*/ 12 w 201"/>
                <a:gd name="T21" fmla="*/ 69 h 201"/>
                <a:gd name="T22" fmla="*/ 16 w 201"/>
                <a:gd name="T23" fmla="*/ 76 h 201"/>
                <a:gd name="T24" fmla="*/ 18 w 201"/>
                <a:gd name="T25" fmla="*/ 83 h 201"/>
                <a:gd name="T26" fmla="*/ 21 w 201"/>
                <a:gd name="T27" fmla="*/ 90 h 201"/>
                <a:gd name="T28" fmla="*/ 25 w 201"/>
                <a:gd name="T29" fmla="*/ 95 h 201"/>
                <a:gd name="T30" fmla="*/ 28 w 201"/>
                <a:gd name="T31" fmla="*/ 102 h 201"/>
                <a:gd name="T32" fmla="*/ 32 w 201"/>
                <a:gd name="T33" fmla="*/ 108 h 201"/>
                <a:gd name="T34" fmla="*/ 36 w 201"/>
                <a:gd name="T35" fmla="*/ 114 h 201"/>
                <a:gd name="T36" fmla="*/ 41 w 201"/>
                <a:gd name="T37" fmla="*/ 120 h 201"/>
                <a:gd name="T38" fmla="*/ 45 w 201"/>
                <a:gd name="T39" fmla="*/ 126 h 201"/>
                <a:gd name="T40" fmla="*/ 50 w 201"/>
                <a:gd name="T41" fmla="*/ 131 h 201"/>
                <a:gd name="T42" fmla="*/ 54 w 201"/>
                <a:gd name="T43" fmla="*/ 137 h 201"/>
                <a:gd name="T44" fmla="*/ 59 w 201"/>
                <a:gd name="T45" fmla="*/ 141 h 201"/>
                <a:gd name="T46" fmla="*/ 64 w 201"/>
                <a:gd name="T47" fmla="*/ 147 h 201"/>
                <a:gd name="T48" fmla="*/ 70 w 201"/>
                <a:gd name="T49" fmla="*/ 152 h 201"/>
                <a:gd name="T50" fmla="*/ 75 w 201"/>
                <a:gd name="T51" fmla="*/ 156 h 201"/>
                <a:gd name="T52" fmla="*/ 81 w 201"/>
                <a:gd name="T53" fmla="*/ 160 h 201"/>
                <a:gd name="T54" fmla="*/ 87 w 201"/>
                <a:gd name="T55" fmla="*/ 165 h 201"/>
                <a:gd name="T56" fmla="*/ 92 w 201"/>
                <a:gd name="T57" fmla="*/ 168 h 201"/>
                <a:gd name="T58" fmla="*/ 98 w 201"/>
                <a:gd name="T59" fmla="*/ 173 h 201"/>
                <a:gd name="T60" fmla="*/ 105 w 201"/>
                <a:gd name="T61" fmla="*/ 176 h 201"/>
                <a:gd name="T62" fmla="*/ 111 w 201"/>
                <a:gd name="T63" fmla="*/ 180 h 201"/>
                <a:gd name="T64" fmla="*/ 117 w 201"/>
                <a:gd name="T65" fmla="*/ 182 h 201"/>
                <a:gd name="T66" fmla="*/ 124 w 201"/>
                <a:gd name="T67" fmla="*/ 185 h 201"/>
                <a:gd name="T68" fmla="*/ 131 w 201"/>
                <a:gd name="T69" fmla="*/ 187 h 201"/>
                <a:gd name="T70" fmla="*/ 137 w 201"/>
                <a:gd name="T71" fmla="*/ 190 h 201"/>
                <a:gd name="T72" fmla="*/ 144 w 201"/>
                <a:gd name="T73" fmla="*/ 192 h 201"/>
                <a:gd name="T74" fmla="*/ 151 w 201"/>
                <a:gd name="T75" fmla="*/ 194 h 201"/>
                <a:gd name="T76" fmla="*/ 159 w 201"/>
                <a:gd name="T77" fmla="*/ 195 h 201"/>
                <a:gd name="T78" fmla="*/ 165 w 201"/>
                <a:gd name="T79" fmla="*/ 198 h 201"/>
                <a:gd name="T80" fmla="*/ 172 w 201"/>
                <a:gd name="T81" fmla="*/ 199 h 201"/>
                <a:gd name="T82" fmla="*/ 180 w 201"/>
                <a:gd name="T83" fmla="*/ 200 h 201"/>
                <a:gd name="T84" fmla="*/ 187 w 201"/>
                <a:gd name="T85" fmla="*/ 200 h 201"/>
                <a:gd name="T86" fmla="*/ 194 w 201"/>
                <a:gd name="T87" fmla="*/ 200 h 201"/>
                <a:gd name="T88" fmla="*/ 201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0" y="0"/>
                  </a:moveTo>
                  <a:lnTo>
                    <a:pt x="0" y="6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2" y="28"/>
                  </a:lnTo>
                  <a:lnTo>
                    <a:pt x="3" y="36"/>
                  </a:lnTo>
                  <a:lnTo>
                    <a:pt x="5" y="42"/>
                  </a:lnTo>
                  <a:lnTo>
                    <a:pt x="7" y="49"/>
                  </a:lnTo>
                  <a:lnTo>
                    <a:pt x="8" y="56"/>
                  </a:lnTo>
                  <a:lnTo>
                    <a:pt x="10" y="63"/>
                  </a:lnTo>
                  <a:lnTo>
                    <a:pt x="12" y="69"/>
                  </a:lnTo>
                  <a:lnTo>
                    <a:pt x="16" y="76"/>
                  </a:lnTo>
                  <a:lnTo>
                    <a:pt x="18" y="83"/>
                  </a:lnTo>
                  <a:lnTo>
                    <a:pt x="21" y="90"/>
                  </a:lnTo>
                  <a:lnTo>
                    <a:pt x="25" y="95"/>
                  </a:lnTo>
                  <a:lnTo>
                    <a:pt x="28" y="102"/>
                  </a:lnTo>
                  <a:lnTo>
                    <a:pt x="32" y="108"/>
                  </a:lnTo>
                  <a:lnTo>
                    <a:pt x="36" y="114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1"/>
                  </a:lnTo>
                  <a:lnTo>
                    <a:pt x="54" y="137"/>
                  </a:lnTo>
                  <a:lnTo>
                    <a:pt x="59" y="141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6"/>
                  </a:lnTo>
                  <a:lnTo>
                    <a:pt x="81" y="160"/>
                  </a:lnTo>
                  <a:lnTo>
                    <a:pt x="87" y="165"/>
                  </a:lnTo>
                  <a:lnTo>
                    <a:pt x="92" y="168"/>
                  </a:lnTo>
                  <a:lnTo>
                    <a:pt x="98" y="173"/>
                  </a:lnTo>
                  <a:lnTo>
                    <a:pt x="105" y="176"/>
                  </a:lnTo>
                  <a:lnTo>
                    <a:pt x="111" y="180"/>
                  </a:lnTo>
                  <a:lnTo>
                    <a:pt x="117" y="182"/>
                  </a:lnTo>
                  <a:lnTo>
                    <a:pt x="124" y="185"/>
                  </a:lnTo>
                  <a:lnTo>
                    <a:pt x="131" y="187"/>
                  </a:lnTo>
                  <a:lnTo>
                    <a:pt x="137" y="190"/>
                  </a:lnTo>
                  <a:lnTo>
                    <a:pt x="144" y="192"/>
                  </a:lnTo>
                  <a:lnTo>
                    <a:pt x="151" y="194"/>
                  </a:lnTo>
                  <a:lnTo>
                    <a:pt x="159" y="195"/>
                  </a:lnTo>
                  <a:lnTo>
                    <a:pt x="165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0"/>
                  </a:lnTo>
                  <a:lnTo>
                    <a:pt x="194" y="200"/>
                  </a:lnTo>
                  <a:lnTo>
                    <a:pt x="201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83" name="Freeform 27"/>
            <p:cNvSpPr>
              <a:spLocks/>
            </p:cNvSpPr>
            <p:nvPr/>
          </p:nvSpPr>
          <p:spPr bwMode="auto">
            <a:xfrm>
              <a:off x="3955" y="2295"/>
              <a:ext cx="50" cy="51"/>
            </a:xfrm>
            <a:custGeom>
              <a:avLst/>
              <a:gdLst>
                <a:gd name="T0" fmla="*/ 0 w 202"/>
                <a:gd name="T1" fmla="*/ 201 h 201"/>
                <a:gd name="T2" fmla="*/ 8 w 202"/>
                <a:gd name="T3" fmla="*/ 200 h 201"/>
                <a:gd name="T4" fmla="*/ 15 w 202"/>
                <a:gd name="T5" fmla="*/ 200 h 201"/>
                <a:gd name="T6" fmla="*/ 22 w 202"/>
                <a:gd name="T7" fmla="*/ 200 h 201"/>
                <a:gd name="T8" fmla="*/ 29 w 202"/>
                <a:gd name="T9" fmla="*/ 199 h 201"/>
                <a:gd name="T10" fmla="*/ 36 w 202"/>
                <a:gd name="T11" fmla="*/ 198 h 201"/>
                <a:gd name="T12" fmla="*/ 43 w 202"/>
                <a:gd name="T13" fmla="*/ 195 h 201"/>
                <a:gd name="T14" fmla="*/ 51 w 202"/>
                <a:gd name="T15" fmla="*/ 194 h 201"/>
                <a:gd name="T16" fmla="*/ 58 w 202"/>
                <a:gd name="T17" fmla="*/ 192 h 201"/>
                <a:gd name="T18" fmla="*/ 64 w 202"/>
                <a:gd name="T19" fmla="*/ 190 h 201"/>
                <a:gd name="T20" fmla="*/ 71 w 202"/>
                <a:gd name="T21" fmla="*/ 187 h 201"/>
                <a:gd name="T22" fmla="*/ 78 w 202"/>
                <a:gd name="T23" fmla="*/ 185 h 201"/>
                <a:gd name="T24" fmla="*/ 85 w 202"/>
                <a:gd name="T25" fmla="*/ 182 h 201"/>
                <a:gd name="T26" fmla="*/ 90 w 202"/>
                <a:gd name="T27" fmla="*/ 180 h 201"/>
                <a:gd name="T28" fmla="*/ 97 w 202"/>
                <a:gd name="T29" fmla="*/ 176 h 201"/>
                <a:gd name="T30" fmla="*/ 104 w 202"/>
                <a:gd name="T31" fmla="*/ 173 h 201"/>
                <a:gd name="T32" fmla="*/ 109 w 202"/>
                <a:gd name="T33" fmla="*/ 168 h 201"/>
                <a:gd name="T34" fmla="*/ 115 w 202"/>
                <a:gd name="T35" fmla="*/ 165 h 201"/>
                <a:gd name="T36" fmla="*/ 121 w 202"/>
                <a:gd name="T37" fmla="*/ 160 h 201"/>
                <a:gd name="T38" fmla="*/ 126 w 202"/>
                <a:gd name="T39" fmla="*/ 156 h 201"/>
                <a:gd name="T40" fmla="*/ 132 w 202"/>
                <a:gd name="T41" fmla="*/ 152 h 201"/>
                <a:gd name="T42" fmla="*/ 137 w 202"/>
                <a:gd name="T43" fmla="*/ 147 h 201"/>
                <a:gd name="T44" fmla="*/ 143 w 202"/>
                <a:gd name="T45" fmla="*/ 141 h 201"/>
                <a:gd name="T46" fmla="*/ 148 w 202"/>
                <a:gd name="T47" fmla="*/ 137 h 201"/>
                <a:gd name="T48" fmla="*/ 152 w 202"/>
                <a:gd name="T49" fmla="*/ 131 h 201"/>
                <a:gd name="T50" fmla="*/ 157 w 202"/>
                <a:gd name="T51" fmla="*/ 126 h 201"/>
                <a:gd name="T52" fmla="*/ 161 w 202"/>
                <a:gd name="T53" fmla="*/ 120 h 201"/>
                <a:gd name="T54" fmla="*/ 166 w 202"/>
                <a:gd name="T55" fmla="*/ 114 h 201"/>
                <a:gd name="T56" fmla="*/ 170 w 202"/>
                <a:gd name="T57" fmla="*/ 108 h 201"/>
                <a:gd name="T58" fmla="*/ 173 w 202"/>
                <a:gd name="T59" fmla="*/ 102 h 201"/>
                <a:gd name="T60" fmla="*/ 177 w 202"/>
                <a:gd name="T61" fmla="*/ 95 h 201"/>
                <a:gd name="T62" fmla="*/ 180 w 202"/>
                <a:gd name="T63" fmla="*/ 90 h 201"/>
                <a:gd name="T64" fmla="*/ 184 w 202"/>
                <a:gd name="T65" fmla="*/ 83 h 201"/>
                <a:gd name="T66" fmla="*/ 186 w 202"/>
                <a:gd name="T67" fmla="*/ 76 h 201"/>
                <a:gd name="T68" fmla="*/ 189 w 202"/>
                <a:gd name="T69" fmla="*/ 69 h 201"/>
                <a:gd name="T70" fmla="*/ 191 w 202"/>
                <a:gd name="T71" fmla="*/ 63 h 201"/>
                <a:gd name="T72" fmla="*/ 194 w 202"/>
                <a:gd name="T73" fmla="*/ 56 h 201"/>
                <a:gd name="T74" fmla="*/ 195 w 202"/>
                <a:gd name="T75" fmla="*/ 49 h 201"/>
                <a:gd name="T76" fmla="*/ 197 w 202"/>
                <a:gd name="T77" fmla="*/ 42 h 201"/>
                <a:gd name="T78" fmla="*/ 198 w 202"/>
                <a:gd name="T79" fmla="*/ 36 h 201"/>
                <a:gd name="T80" fmla="*/ 199 w 202"/>
                <a:gd name="T81" fmla="*/ 28 h 201"/>
                <a:gd name="T82" fmla="*/ 200 w 202"/>
                <a:gd name="T83" fmla="*/ 21 h 201"/>
                <a:gd name="T84" fmla="*/ 202 w 202"/>
                <a:gd name="T85" fmla="*/ 14 h 201"/>
                <a:gd name="T86" fmla="*/ 202 w 202"/>
                <a:gd name="T87" fmla="*/ 6 h 201"/>
                <a:gd name="T88" fmla="*/ 202 w 202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201"/>
                  </a:moveTo>
                  <a:lnTo>
                    <a:pt x="8" y="200"/>
                  </a:lnTo>
                  <a:lnTo>
                    <a:pt x="15" y="200"/>
                  </a:lnTo>
                  <a:lnTo>
                    <a:pt x="22" y="200"/>
                  </a:lnTo>
                  <a:lnTo>
                    <a:pt x="29" y="199"/>
                  </a:lnTo>
                  <a:lnTo>
                    <a:pt x="36" y="198"/>
                  </a:lnTo>
                  <a:lnTo>
                    <a:pt x="43" y="195"/>
                  </a:lnTo>
                  <a:lnTo>
                    <a:pt x="51" y="194"/>
                  </a:lnTo>
                  <a:lnTo>
                    <a:pt x="58" y="192"/>
                  </a:lnTo>
                  <a:lnTo>
                    <a:pt x="64" y="190"/>
                  </a:lnTo>
                  <a:lnTo>
                    <a:pt x="71" y="187"/>
                  </a:lnTo>
                  <a:lnTo>
                    <a:pt x="78" y="185"/>
                  </a:lnTo>
                  <a:lnTo>
                    <a:pt x="85" y="182"/>
                  </a:lnTo>
                  <a:lnTo>
                    <a:pt x="90" y="180"/>
                  </a:lnTo>
                  <a:lnTo>
                    <a:pt x="97" y="176"/>
                  </a:lnTo>
                  <a:lnTo>
                    <a:pt x="104" y="173"/>
                  </a:lnTo>
                  <a:lnTo>
                    <a:pt x="109" y="168"/>
                  </a:lnTo>
                  <a:lnTo>
                    <a:pt x="115" y="165"/>
                  </a:lnTo>
                  <a:lnTo>
                    <a:pt x="121" y="160"/>
                  </a:lnTo>
                  <a:lnTo>
                    <a:pt x="126" y="156"/>
                  </a:lnTo>
                  <a:lnTo>
                    <a:pt x="132" y="152"/>
                  </a:lnTo>
                  <a:lnTo>
                    <a:pt x="137" y="147"/>
                  </a:lnTo>
                  <a:lnTo>
                    <a:pt x="143" y="141"/>
                  </a:lnTo>
                  <a:lnTo>
                    <a:pt x="148" y="137"/>
                  </a:lnTo>
                  <a:lnTo>
                    <a:pt x="152" y="131"/>
                  </a:lnTo>
                  <a:lnTo>
                    <a:pt x="157" y="126"/>
                  </a:lnTo>
                  <a:lnTo>
                    <a:pt x="161" y="120"/>
                  </a:lnTo>
                  <a:lnTo>
                    <a:pt x="166" y="114"/>
                  </a:lnTo>
                  <a:lnTo>
                    <a:pt x="170" y="108"/>
                  </a:lnTo>
                  <a:lnTo>
                    <a:pt x="173" y="102"/>
                  </a:lnTo>
                  <a:lnTo>
                    <a:pt x="177" y="95"/>
                  </a:lnTo>
                  <a:lnTo>
                    <a:pt x="180" y="90"/>
                  </a:lnTo>
                  <a:lnTo>
                    <a:pt x="184" y="83"/>
                  </a:lnTo>
                  <a:lnTo>
                    <a:pt x="186" y="76"/>
                  </a:lnTo>
                  <a:lnTo>
                    <a:pt x="189" y="69"/>
                  </a:lnTo>
                  <a:lnTo>
                    <a:pt x="191" y="63"/>
                  </a:lnTo>
                  <a:lnTo>
                    <a:pt x="194" y="56"/>
                  </a:lnTo>
                  <a:lnTo>
                    <a:pt x="195" y="49"/>
                  </a:lnTo>
                  <a:lnTo>
                    <a:pt x="197" y="42"/>
                  </a:lnTo>
                  <a:lnTo>
                    <a:pt x="198" y="36"/>
                  </a:lnTo>
                  <a:lnTo>
                    <a:pt x="199" y="28"/>
                  </a:lnTo>
                  <a:lnTo>
                    <a:pt x="200" y="21"/>
                  </a:lnTo>
                  <a:lnTo>
                    <a:pt x="202" y="14"/>
                  </a:lnTo>
                  <a:lnTo>
                    <a:pt x="202" y="6"/>
                  </a:lnTo>
                  <a:lnTo>
                    <a:pt x="202" y="0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84" name="Freeform 28"/>
            <p:cNvSpPr>
              <a:spLocks/>
            </p:cNvSpPr>
            <p:nvPr/>
          </p:nvSpPr>
          <p:spPr bwMode="auto">
            <a:xfrm>
              <a:off x="3955" y="1583"/>
              <a:ext cx="50" cy="51"/>
            </a:xfrm>
            <a:custGeom>
              <a:avLst/>
              <a:gdLst>
                <a:gd name="T0" fmla="*/ 202 w 202"/>
                <a:gd name="T1" fmla="*/ 201 h 201"/>
                <a:gd name="T2" fmla="*/ 202 w 202"/>
                <a:gd name="T3" fmla="*/ 194 h 201"/>
                <a:gd name="T4" fmla="*/ 202 w 202"/>
                <a:gd name="T5" fmla="*/ 187 h 201"/>
                <a:gd name="T6" fmla="*/ 200 w 202"/>
                <a:gd name="T7" fmla="*/ 180 h 201"/>
                <a:gd name="T8" fmla="*/ 199 w 202"/>
                <a:gd name="T9" fmla="*/ 173 h 201"/>
                <a:gd name="T10" fmla="*/ 198 w 202"/>
                <a:gd name="T11" fmla="*/ 165 h 201"/>
                <a:gd name="T12" fmla="*/ 197 w 202"/>
                <a:gd name="T13" fmla="*/ 159 h 201"/>
                <a:gd name="T14" fmla="*/ 195 w 202"/>
                <a:gd name="T15" fmla="*/ 152 h 201"/>
                <a:gd name="T16" fmla="*/ 194 w 202"/>
                <a:gd name="T17" fmla="*/ 145 h 201"/>
                <a:gd name="T18" fmla="*/ 191 w 202"/>
                <a:gd name="T19" fmla="*/ 138 h 201"/>
                <a:gd name="T20" fmla="*/ 189 w 202"/>
                <a:gd name="T21" fmla="*/ 132 h 201"/>
                <a:gd name="T22" fmla="*/ 186 w 202"/>
                <a:gd name="T23" fmla="*/ 125 h 201"/>
                <a:gd name="T24" fmla="*/ 184 w 202"/>
                <a:gd name="T25" fmla="*/ 118 h 201"/>
                <a:gd name="T26" fmla="*/ 180 w 202"/>
                <a:gd name="T27" fmla="*/ 111 h 201"/>
                <a:gd name="T28" fmla="*/ 177 w 202"/>
                <a:gd name="T29" fmla="*/ 106 h 201"/>
                <a:gd name="T30" fmla="*/ 173 w 202"/>
                <a:gd name="T31" fmla="*/ 99 h 201"/>
                <a:gd name="T32" fmla="*/ 170 w 202"/>
                <a:gd name="T33" fmla="*/ 93 h 201"/>
                <a:gd name="T34" fmla="*/ 166 w 202"/>
                <a:gd name="T35" fmla="*/ 87 h 201"/>
                <a:gd name="T36" fmla="*/ 161 w 202"/>
                <a:gd name="T37" fmla="*/ 81 h 201"/>
                <a:gd name="T38" fmla="*/ 157 w 202"/>
                <a:gd name="T39" fmla="*/ 75 h 201"/>
                <a:gd name="T40" fmla="*/ 152 w 202"/>
                <a:gd name="T41" fmla="*/ 70 h 201"/>
                <a:gd name="T42" fmla="*/ 148 w 202"/>
                <a:gd name="T43" fmla="*/ 64 h 201"/>
                <a:gd name="T44" fmla="*/ 143 w 202"/>
                <a:gd name="T45" fmla="*/ 60 h 201"/>
                <a:gd name="T46" fmla="*/ 137 w 202"/>
                <a:gd name="T47" fmla="*/ 54 h 201"/>
                <a:gd name="T48" fmla="*/ 132 w 202"/>
                <a:gd name="T49" fmla="*/ 49 h 201"/>
                <a:gd name="T50" fmla="*/ 126 w 202"/>
                <a:gd name="T51" fmla="*/ 45 h 201"/>
                <a:gd name="T52" fmla="*/ 121 w 202"/>
                <a:gd name="T53" fmla="*/ 40 h 201"/>
                <a:gd name="T54" fmla="*/ 115 w 202"/>
                <a:gd name="T55" fmla="*/ 36 h 201"/>
                <a:gd name="T56" fmla="*/ 109 w 202"/>
                <a:gd name="T57" fmla="*/ 33 h 201"/>
                <a:gd name="T58" fmla="*/ 104 w 202"/>
                <a:gd name="T59" fmla="*/ 28 h 201"/>
                <a:gd name="T60" fmla="*/ 97 w 202"/>
                <a:gd name="T61" fmla="*/ 25 h 201"/>
                <a:gd name="T62" fmla="*/ 90 w 202"/>
                <a:gd name="T63" fmla="*/ 21 h 201"/>
                <a:gd name="T64" fmla="*/ 85 w 202"/>
                <a:gd name="T65" fmla="*/ 19 h 201"/>
                <a:gd name="T66" fmla="*/ 78 w 202"/>
                <a:gd name="T67" fmla="*/ 16 h 201"/>
                <a:gd name="T68" fmla="*/ 71 w 202"/>
                <a:gd name="T69" fmla="*/ 13 h 201"/>
                <a:gd name="T70" fmla="*/ 64 w 202"/>
                <a:gd name="T71" fmla="*/ 11 h 201"/>
                <a:gd name="T72" fmla="*/ 58 w 202"/>
                <a:gd name="T73" fmla="*/ 9 h 201"/>
                <a:gd name="T74" fmla="*/ 51 w 202"/>
                <a:gd name="T75" fmla="*/ 7 h 201"/>
                <a:gd name="T76" fmla="*/ 43 w 202"/>
                <a:gd name="T77" fmla="*/ 6 h 201"/>
                <a:gd name="T78" fmla="*/ 36 w 202"/>
                <a:gd name="T79" fmla="*/ 3 h 201"/>
                <a:gd name="T80" fmla="*/ 29 w 202"/>
                <a:gd name="T81" fmla="*/ 2 h 201"/>
                <a:gd name="T82" fmla="*/ 22 w 202"/>
                <a:gd name="T83" fmla="*/ 1 h 201"/>
                <a:gd name="T84" fmla="*/ 15 w 202"/>
                <a:gd name="T85" fmla="*/ 1 h 201"/>
                <a:gd name="T86" fmla="*/ 8 w 202"/>
                <a:gd name="T87" fmla="*/ 1 h 201"/>
                <a:gd name="T88" fmla="*/ 0 w 202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202" y="201"/>
                  </a:moveTo>
                  <a:lnTo>
                    <a:pt x="202" y="194"/>
                  </a:lnTo>
                  <a:lnTo>
                    <a:pt x="202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5" y="152"/>
                  </a:lnTo>
                  <a:lnTo>
                    <a:pt x="194" y="145"/>
                  </a:lnTo>
                  <a:lnTo>
                    <a:pt x="191" y="138"/>
                  </a:lnTo>
                  <a:lnTo>
                    <a:pt x="189" y="132"/>
                  </a:lnTo>
                  <a:lnTo>
                    <a:pt x="186" y="125"/>
                  </a:lnTo>
                  <a:lnTo>
                    <a:pt x="184" y="118"/>
                  </a:lnTo>
                  <a:lnTo>
                    <a:pt x="180" y="111"/>
                  </a:lnTo>
                  <a:lnTo>
                    <a:pt x="177" y="106"/>
                  </a:lnTo>
                  <a:lnTo>
                    <a:pt x="173" y="99"/>
                  </a:lnTo>
                  <a:lnTo>
                    <a:pt x="170" y="93"/>
                  </a:lnTo>
                  <a:lnTo>
                    <a:pt x="166" y="87"/>
                  </a:lnTo>
                  <a:lnTo>
                    <a:pt x="161" y="81"/>
                  </a:lnTo>
                  <a:lnTo>
                    <a:pt x="157" y="75"/>
                  </a:lnTo>
                  <a:lnTo>
                    <a:pt x="152" y="70"/>
                  </a:lnTo>
                  <a:lnTo>
                    <a:pt x="148" y="64"/>
                  </a:lnTo>
                  <a:lnTo>
                    <a:pt x="143" y="60"/>
                  </a:lnTo>
                  <a:lnTo>
                    <a:pt x="137" y="54"/>
                  </a:lnTo>
                  <a:lnTo>
                    <a:pt x="132" y="49"/>
                  </a:lnTo>
                  <a:lnTo>
                    <a:pt x="126" y="45"/>
                  </a:lnTo>
                  <a:lnTo>
                    <a:pt x="121" y="40"/>
                  </a:lnTo>
                  <a:lnTo>
                    <a:pt x="115" y="36"/>
                  </a:lnTo>
                  <a:lnTo>
                    <a:pt x="109" y="33"/>
                  </a:lnTo>
                  <a:lnTo>
                    <a:pt x="104" y="28"/>
                  </a:lnTo>
                  <a:lnTo>
                    <a:pt x="97" y="25"/>
                  </a:lnTo>
                  <a:lnTo>
                    <a:pt x="90" y="21"/>
                  </a:lnTo>
                  <a:lnTo>
                    <a:pt x="85" y="19"/>
                  </a:lnTo>
                  <a:lnTo>
                    <a:pt x="78" y="16"/>
                  </a:lnTo>
                  <a:lnTo>
                    <a:pt x="71" y="13"/>
                  </a:lnTo>
                  <a:lnTo>
                    <a:pt x="64" y="11"/>
                  </a:lnTo>
                  <a:lnTo>
                    <a:pt x="58" y="9"/>
                  </a:lnTo>
                  <a:lnTo>
                    <a:pt x="51" y="7"/>
                  </a:lnTo>
                  <a:lnTo>
                    <a:pt x="43" y="6"/>
                  </a:lnTo>
                  <a:lnTo>
                    <a:pt x="36" y="3"/>
                  </a:lnTo>
                  <a:lnTo>
                    <a:pt x="29" y="2"/>
                  </a:lnTo>
                  <a:lnTo>
                    <a:pt x="22" y="1"/>
                  </a:lnTo>
                  <a:lnTo>
                    <a:pt x="15" y="1"/>
                  </a:lnTo>
                  <a:lnTo>
                    <a:pt x="8" y="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85" name="Freeform 29"/>
            <p:cNvSpPr>
              <a:spLocks/>
            </p:cNvSpPr>
            <p:nvPr/>
          </p:nvSpPr>
          <p:spPr bwMode="auto">
            <a:xfrm>
              <a:off x="3468" y="1583"/>
              <a:ext cx="52" cy="51"/>
            </a:xfrm>
            <a:custGeom>
              <a:avLst/>
              <a:gdLst>
                <a:gd name="T0" fmla="*/ 201 w 201"/>
                <a:gd name="T1" fmla="*/ 0 h 201"/>
                <a:gd name="T2" fmla="*/ 194 w 201"/>
                <a:gd name="T3" fmla="*/ 1 h 201"/>
                <a:gd name="T4" fmla="*/ 187 w 201"/>
                <a:gd name="T5" fmla="*/ 1 h 201"/>
                <a:gd name="T6" fmla="*/ 180 w 201"/>
                <a:gd name="T7" fmla="*/ 1 h 201"/>
                <a:gd name="T8" fmla="*/ 172 w 201"/>
                <a:gd name="T9" fmla="*/ 2 h 201"/>
                <a:gd name="T10" fmla="*/ 165 w 201"/>
                <a:gd name="T11" fmla="*/ 3 h 201"/>
                <a:gd name="T12" fmla="*/ 159 w 201"/>
                <a:gd name="T13" fmla="*/ 6 h 201"/>
                <a:gd name="T14" fmla="*/ 151 w 201"/>
                <a:gd name="T15" fmla="*/ 7 h 201"/>
                <a:gd name="T16" fmla="*/ 144 w 201"/>
                <a:gd name="T17" fmla="*/ 9 h 201"/>
                <a:gd name="T18" fmla="*/ 137 w 201"/>
                <a:gd name="T19" fmla="*/ 11 h 201"/>
                <a:gd name="T20" fmla="*/ 131 w 201"/>
                <a:gd name="T21" fmla="*/ 13 h 201"/>
                <a:gd name="T22" fmla="*/ 124 w 201"/>
                <a:gd name="T23" fmla="*/ 16 h 201"/>
                <a:gd name="T24" fmla="*/ 117 w 201"/>
                <a:gd name="T25" fmla="*/ 19 h 201"/>
                <a:gd name="T26" fmla="*/ 111 w 201"/>
                <a:gd name="T27" fmla="*/ 21 h 201"/>
                <a:gd name="T28" fmla="*/ 105 w 201"/>
                <a:gd name="T29" fmla="*/ 25 h 201"/>
                <a:gd name="T30" fmla="*/ 98 w 201"/>
                <a:gd name="T31" fmla="*/ 28 h 201"/>
                <a:gd name="T32" fmla="*/ 92 w 201"/>
                <a:gd name="T33" fmla="*/ 33 h 201"/>
                <a:gd name="T34" fmla="*/ 87 w 201"/>
                <a:gd name="T35" fmla="*/ 36 h 201"/>
                <a:gd name="T36" fmla="*/ 81 w 201"/>
                <a:gd name="T37" fmla="*/ 40 h 201"/>
                <a:gd name="T38" fmla="*/ 75 w 201"/>
                <a:gd name="T39" fmla="*/ 45 h 201"/>
                <a:gd name="T40" fmla="*/ 70 w 201"/>
                <a:gd name="T41" fmla="*/ 49 h 201"/>
                <a:gd name="T42" fmla="*/ 64 w 201"/>
                <a:gd name="T43" fmla="*/ 54 h 201"/>
                <a:gd name="T44" fmla="*/ 59 w 201"/>
                <a:gd name="T45" fmla="*/ 60 h 201"/>
                <a:gd name="T46" fmla="*/ 54 w 201"/>
                <a:gd name="T47" fmla="*/ 64 h 201"/>
                <a:gd name="T48" fmla="*/ 50 w 201"/>
                <a:gd name="T49" fmla="*/ 70 h 201"/>
                <a:gd name="T50" fmla="*/ 45 w 201"/>
                <a:gd name="T51" fmla="*/ 75 h 201"/>
                <a:gd name="T52" fmla="*/ 41 w 201"/>
                <a:gd name="T53" fmla="*/ 81 h 201"/>
                <a:gd name="T54" fmla="*/ 36 w 201"/>
                <a:gd name="T55" fmla="*/ 87 h 201"/>
                <a:gd name="T56" fmla="*/ 32 w 201"/>
                <a:gd name="T57" fmla="*/ 93 h 201"/>
                <a:gd name="T58" fmla="*/ 28 w 201"/>
                <a:gd name="T59" fmla="*/ 99 h 201"/>
                <a:gd name="T60" fmla="*/ 25 w 201"/>
                <a:gd name="T61" fmla="*/ 106 h 201"/>
                <a:gd name="T62" fmla="*/ 21 w 201"/>
                <a:gd name="T63" fmla="*/ 111 h 201"/>
                <a:gd name="T64" fmla="*/ 18 w 201"/>
                <a:gd name="T65" fmla="*/ 118 h 201"/>
                <a:gd name="T66" fmla="*/ 16 w 201"/>
                <a:gd name="T67" fmla="*/ 125 h 201"/>
                <a:gd name="T68" fmla="*/ 12 w 201"/>
                <a:gd name="T69" fmla="*/ 132 h 201"/>
                <a:gd name="T70" fmla="*/ 10 w 201"/>
                <a:gd name="T71" fmla="*/ 138 h 201"/>
                <a:gd name="T72" fmla="*/ 8 w 201"/>
                <a:gd name="T73" fmla="*/ 145 h 201"/>
                <a:gd name="T74" fmla="*/ 7 w 201"/>
                <a:gd name="T75" fmla="*/ 152 h 201"/>
                <a:gd name="T76" fmla="*/ 5 w 201"/>
                <a:gd name="T77" fmla="*/ 159 h 201"/>
                <a:gd name="T78" fmla="*/ 3 w 201"/>
                <a:gd name="T79" fmla="*/ 165 h 201"/>
                <a:gd name="T80" fmla="*/ 2 w 201"/>
                <a:gd name="T81" fmla="*/ 173 h 201"/>
                <a:gd name="T82" fmla="*/ 1 w 201"/>
                <a:gd name="T83" fmla="*/ 180 h 201"/>
                <a:gd name="T84" fmla="*/ 0 w 201"/>
                <a:gd name="T85" fmla="*/ 187 h 201"/>
                <a:gd name="T86" fmla="*/ 0 w 201"/>
                <a:gd name="T87" fmla="*/ 194 h 201"/>
                <a:gd name="T88" fmla="*/ 0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0"/>
                  </a:moveTo>
                  <a:lnTo>
                    <a:pt x="194" y="1"/>
                  </a:lnTo>
                  <a:lnTo>
                    <a:pt x="187" y="1"/>
                  </a:lnTo>
                  <a:lnTo>
                    <a:pt x="180" y="1"/>
                  </a:lnTo>
                  <a:lnTo>
                    <a:pt x="172" y="2"/>
                  </a:lnTo>
                  <a:lnTo>
                    <a:pt x="165" y="3"/>
                  </a:lnTo>
                  <a:lnTo>
                    <a:pt x="159" y="6"/>
                  </a:lnTo>
                  <a:lnTo>
                    <a:pt x="151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1" y="13"/>
                  </a:lnTo>
                  <a:lnTo>
                    <a:pt x="124" y="16"/>
                  </a:lnTo>
                  <a:lnTo>
                    <a:pt x="117" y="19"/>
                  </a:lnTo>
                  <a:lnTo>
                    <a:pt x="111" y="21"/>
                  </a:lnTo>
                  <a:lnTo>
                    <a:pt x="105" y="25"/>
                  </a:lnTo>
                  <a:lnTo>
                    <a:pt x="98" y="28"/>
                  </a:lnTo>
                  <a:lnTo>
                    <a:pt x="92" y="33"/>
                  </a:lnTo>
                  <a:lnTo>
                    <a:pt x="87" y="36"/>
                  </a:lnTo>
                  <a:lnTo>
                    <a:pt x="81" y="40"/>
                  </a:lnTo>
                  <a:lnTo>
                    <a:pt x="75" y="45"/>
                  </a:lnTo>
                  <a:lnTo>
                    <a:pt x="70" y="49"/>
                  </a:lnTo>
                  <a:lnTo>
                    <a:pt x="64" y="54"/>
                  </a:lnTo>
                  <a:lnTo>
                    <a:pt x="59" y="60"/>
                  </a:lnTo>
                  <a:lnTo>
                    <a:pt x="54" y="64"/>
                  </a:lnTo>
                  <a:lnTo>
                    <a:pt x="50" y="70"/>
                  </a:lnTo>
                  <a:lnTo>
                    <a:pt x="45" y="75"/>
                  </a:lnTo>
                  <a:lnTo>
                    <a:pt x="41" y="81"/>
                  </a:lnTo>
                  <a:lnTo>
                    <a:pt x="36" y="87"/>
                  </a:lnTo>
                  <a:lnTo>
                    <a:pt x="32" y="93"/>
                  </a:lnTo>
                  <a:lnTo>
                    <a:pt x="28" y="99"/>
                  </a:lnTo>
                  <a:lnTo>
                    <a:pt x="25" y="106"/>
                  </a:lnTo>
                  <a:lnTo>
                    <a:pt x="21" y="111"/>
                  </a:lnTo>
                  <a:lnTo>
                    <a:pt x="18" y="118"/>
                  </a:lnTo>
                  <a:lnTo>
                    <a:pt x="16" y="125"/>
                  </a:lnTo>
                  <a:lnTo>
                    <a:pt x="12" y="132"/>
                  </a:lnTo>
                  <a:lnTo>
                    <a:pt x="10" y="138"/>
                  </a:lnTo>
                  <a:lnTo>
                    <a:pt x="8" y="145"/>
                  </a:lnTo>
                  <a:lnTo>
                    <a:pt x="7" y="152"/>
                  </a:lnTo>
                  <a:lnTo>
                    <a:pt x="5" y="159"/>
                  </a:lnTo>
                  <a:lnTo>
                    <a:pt x="3" y="165"/>
                  </a:lnTo>
                  <a:lnTo>
                    <a:pt x="2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86" name="Line 30"/>
            <p:cNvSpPr>
              <a:spLocks noChangeShapeType="1"/>
            </p:cNvSpPr>
            <p:nvPr/>
          </p:nvSpPr>
          <p:spPr bwMode="auto">
            <a:xfrm>
              <a:off x="2894" y="1634"/>
              <a:ext cx="2" cy="66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87" name="Line 31"/>
            <p:cNvSpPr>
              <a:spLocks noChangeShapeType="1"/>
            </p:cNvSpPr>
            <p:nvPr/>
          </p:nvSpPr>
          <p:spPr bwMode="auto">
            <a:xfrm>
              <a:off x="2944" y="2346"/>
              <a:ext cx="435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88" name="Line 32"/>
            <p:cNvSpPr>
              <a:spLocks noChangeShapeType="1"/>
            </p:cNvSpPr>
            <p:nvPr/>
          </p:nvSpPr>
          <p:spPr bwMode="auto">
            <a:xfrm flipV="1">
              <a:off x="3431" y="1634"/>
              <a:ext cx="2" cy="66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89" name="Line 33"/>
            <p:cNvSpPr>
              <a:spLocks noChangeShapeType="1"/>
            </p:cNvSpPr>
            <p:nvPr/>
          </p:nvSpPr>
          <p:spPr bwMode="auto">
            <a:xfrm flipH="1">
              <a:off x="2944" y="1583"/>
              <a:ext cx="435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90" name="Freeform 34"/>
            <p:cNvSpPr>
              <a:spLocks/>
            </p:cNvSpPr>
            <p:nvPr/>
          </p:nvSpPr>
          <p:spPr bwMode="auto">
            <a:xfrm>
              <a:off x="2894" y="2295"/>
              <a:ext cx="50" cy="51"/>
            </a:xfrm>
            <a:custGeom>
              <a:avLst/>
              <a:gdLst>
                <a:gd name="T0" fmla="*/ 0 w 200"/>
                <a:gd name="T1" fmla="*/ 0 h 201"/>
                <a:gd name="T2" fmla="*/ 0 w 200"/>
                <a:gd name="T3" fmla="*/ 6 h 201"/>
                <a:gd name="T4" fmla="*/ 0 w 200"/>
                <a:gd name="T5" fmla="*/ 14 h 201"/>
                <a:gd name="T6" fmla="*/ 1 w 200"/>
                <a:gd name="T7" fmla="*/ 21 h 201"/>
                <a:gd name="T8" fmla="*/ 1 w 200"/>
                <a:gd name="T9" fmla="*/ 28 h 201"/>
                <a:gd name="T10" fmla="*/ 2 w 200"/>
                <a:gd name="T11" fmla="*/ 36 h 201"/>
                <a:gd name="T12" fmla="*/ 4 w 200"/>
                <a:gd name="T13" fmla="*/ 42 h 201"/>
                <a:gd name="T14" fmla="*/ 6 w 200"/>
                <a:gd name="T15" fmla="*/ 49 h 201"/>
                <a:gd name="T16" fmla="*/ 8 w 200"/>
                <a:gd name="T17" fmla="*/ 56 h 201"/>
                <a:gd name="T18" fmla="*/ 10 w 200"/>
                <a:gd name="T19" fmla="*/ 63 h 201"/>
                <a:gd name="T20" fmla="*/ 12 w 200"/>
                <a:gd name="T21" fmla="*/ 69 h 201"/>
                <a:gd name="T22" fmla="*/ 15 w 200"/>
                <a:gd name="T23" fmla="*/ 76 h 201"/>
                <a:gd name="T24" fmla="*/ 18 w 200"/>
                <a:gd name="T25" fmla="*/ 83 h 201"/>
                <a:gd name="T26" fmla="*/ 20 w 200"/>
                <a:gd name="T27" fmla="*/ 90 h 201"/>
                <a:gd name="T28" fmla="*/ 24 w 200"/>
                <a:gd name="T29" fmla="*/ 95 h 201"/>
                <a:gd name="T30" fmla="*/ 28 w 200"/>
                <a:gd name="T31" fmla="*/ 102 h 201"/>
                <a:gd name="T32" fmla="*/ 31 w 200"/>
                <a:gd name="T33" fmla="*/ 108 h 201"/>
                <a:gd name="T34" fmla="*/ 35 w 200"/>
                <a:gd name="T35" fmla="*/ 114 h 201"/>
                <a:gd name="T36" fmla="*/ 39 w 200"/>
                <a:gd name="T37" fmla="*/ 120 h 201"/>
                <a:gd name="T38" fmla="*/ 44 w 200"/>
                <a:gd name="T39" fmla="*/ 126 h 201"/>
                <a:gd name="T40" fmla="*/ 48 w 200"/>
                <a:gd name="T41" fmla="*/ 131 h 201"/>
                <a:gd name="T42" fmla="*/ 53 w 200"/>
                <a:gd name="T43" fmla="*/ 137 h 201"/>
                <a:gd name="T44" fmla="*/ 58 w 200"/>
                <a:gd name="T45" fmla="*/ 141 h 201"/>
                <a:gd name="T46" fmla="*/ 64 w 200"/>
                <a:gd name="T47" fmla="*/ 147 h 201"/>
                <a:gd name="T48" fmla="*/ 69 w 200"/>
                <a:gd name="T49" fmla="*/ 152 h 201"/>
                <a:gd name="T50" fmla="*/ 74 w 200"/>
                <a:gd name="T51" fmla="*/ 156 h 201"/>
                <a:gd name="T52" fmla="*/ 80 w 200"/>
                <a:gd name="T53" fmla="*/ 160 h 201"/>
                <a:gd name="T54" fmla="*/ 85 w 200"/>
                <a:gd name="T55" fmla="*/ 165 h 201"/>
                <a:gd name="T56" fmla="*/ 92 w 200"/>
                <a:gd name="T57" fmla="*/ 168 h 201"/>
                <a:gd name="T58" fmla="*/ 98 w 200"/>
                <a:gd name="T59" fmla="*/ 173 h 201"/>
                <a:gd name="T60" fmla="*/ 105 w 200"/>
                <a:gd name="T61" fmla="*/ 176 h 201"/>
                <a:gd name="T62" fmla="*/ 110 w 200"/>
                <a:gd name="T63" fmla="*/ 180 h 201"/>
                <a:gd name="T64" fmla="*/ 117 w 200"/>
                <a:gd name="T65" fmla="*/ 182 h 201"/>
                <a:gd name="T66" fmla="*/ 124 w 200"/>
                <a:gd name="T67" fmla="*/ 185 h 201"/>
                <a:gd name="T68" fmla="*/ 130 w 200"/>
                <a:gd name="T69" fmla="*/ 187 h 201"/>
                <a:gd name="T70" fmla="*/ 137 w 200"/>
                <a:gd name="T71" fmla="*/ 190 h 201"/>
                <a:gd name="T72" fmla="*/ 144 w 200"/>
                <a:gd name="T73" fmla="*/ 192 h 201"/>
                <a:gd name="T74" fmla="*/ 151 w 200"/>
                <a:gd name="T75" fmla="*/ 194 h 201"/>
                <a:gd name="T76" fmla="*/ 157 w 200"/>
                <a:gd name="T77" fmla="*/ 195 h 201"/>
                <a:gd name="T78" fmla="*/ 165 w 200"/>
                <a:gd name="T79" fmla="*/ 198 h 201"/>
                <a:gd name="T80" fmla="*/ 172 w 200"/>
                <a:gd name="T81" fmla="*/ 199 h 201"/>
                <a:gd name="T82" fmla="*/ 179 w 200"/>
                <a:gd name="T83" fmla="*/ 200 h 201"/>
                <a:gd name="T84" fmla="*/ 187 w 200"/>
                <a:gd name="T85" fmla="*/ 200 h 201"/>
                <a:gd name="T86" fmla="*/ 193 w 200"/>
                <a:gd name="T87" fmla="*/ 200 h 201"/>
                <a:gd name="T88" fmla="*/ 200 w 200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201">
                  <a:moveTo>
                    <a:pt x="0" y="0"/>
                  </a:moveTo>
                  <a:lnTo>
                    <a:pt x="0" y="6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1" y="28"/>
                  </a:lnTo>
                  <a:lnTo>
                    <a:pt x="2" y="36"/>
                  </a:lnTo>
                  <a:lnTo>
                    <a:pt x="4" y="42"/>
                  </a:lnTo>
                  <a:lnTo>
                    <a:pt x="6" y="49"/>
                  </a:lnTo>
                  <a:lnTo>
                    <a:pt x="8" y="56"/>
                  </a:lnTo>
                  <a:lnTo>
                    <a:pt x="10" y="63"/>
                  </a:lnTo>
                  <a:lnTo>
                    <a:pt x="12" y="69"/>
                  </a:lnTo>
                  <a:lnTo>
                    <a:pt x="15" y="76"/>
                  </a:lnTo>
                  <a:lnTo>
                    <a:pt x="18" y="83"/>
                  </a:lnTo>
                  <a:lnTo>
                    <a:pt x="20" y="90"/>
                  </a:lnTo>
                  <a:lnTo>
                    <a:pt x="24" y="95"/>
                  </a:lnTo>
                  <a:lnTo>
                    <a:pt x="28" y="102"/>
                  </a:lnTo>
                  <a:lnTo>
                    <a:pt x="31" y="108"/>
                  </a:lnTo>
                  <a:lnTo>
                    <a:pt x="35" y="114"/>
                  </a:lnTo>
                  <a:lnTo>
                    <a:pt x="39" y="120"/>
                  </a:lnTo>
                  <a:lnTo>
                    <a:pt x="44" y="126"/>
                  </a:lnTo>
                  <a:lnTo>
                    <a:pt x="48" y="131"/>
                  </a:lnTo>
                  <a:lnTo>
                    <a:pt x="53" y="137"/>
                  </a:lnTo>
                  <a:lnTo>
                    <a:pt x="58" y="141"/>
                  </a:lnTo>
                  <a:lnTo>
                    <a:pt x="64" y="147"/>
                  </a:lnTo>
                  <a:lnTo>
                    <a:pt x="69" y="152"/>
                  </a:lnTo>
                  <a:lnTo>
                    <a:pt x="74" y="156"/>
                  </a:lnTo>
                  <a:lnTo>
                    <a:pt x="80" y="160"/>
                  </a:lnTo>
                  <a:lnTo>
                    <a:pt x="85" y="165"/>
                  </a:lnTo>
                  <a:lnTo>
                    <a:pt x="92" y="168"/>
                  </a:lnTo>
                  <a:lnTo>
                    <a:pt x="98" y="173"/>
                  </a:lnTo>
                  <a:lnTo>
                    <a:pt x="105" y="176"/>
                  </a:lnTo>
                  <a:lnTo>
                    <a:pt x="110" y="180"/>
                  </a:lnTo>
                  <a:lnTo>
                    <a:pt x="117" y="182"/>
                  </a:lnTo>
                  <a:lnTo>
                    <a:pt x="124" y="185"/>
                  </a:lnTo>
                  <a:lnTo>
                    <a:pt x="130" y="187"/>
                  </a:lnTo>
                  <a:lnTo>
                    <a:pt x="137" y="190"/>
                  </a:lnTo>
                  <a:lnTo>
                    <a:pt x="144" y="192"/>
                  </a:lnTo>
                  <a:lnTo>
                    <a:pt x="151" y="194"/>
                  </a:lnTo>
                  <a:lnTo>
                    <a:pt x="157" y="195"/>
                  </a:lnTo>
                  <a:lnTo>
                    <a:pt x="165" y="198"/>
                  </a:lnTo>
                  <a:lnTo>
                    <a:pt x="172" y="199"/>
                  </a:lnTo>
                  <a:lnTo>
                    <a:pt x="179" y="200"/>
                  </a:lnTo>
                  <a:lnTo>
                    <a:pt x="187" y="200"/>
                  </a:lnTo>
                  <a:lnTo>
                    <a:pt x="193" y="200"/>
                  </a:lnTo>
                  <a:lnTo>
                    <a:pt x="200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91" name="Freeform 35"/>
            <p:cNvSpPr>
              <a:spLocks/>
            </p:cNvSpPr>
            <p:nvPr/>
          </p:nvSpPr>
          <p:spPr bwMode="auto">
            <a:xfrm>
              <a:off x="3379" y="2295"/>
              <a:ext cx="52" cy="51"/>
            </a:xfrm>
            <a:custGeom>
              <a:avLst/>
              <a:gdLst>
                <a:gd name="T0" fmla="*/ 0 w 201"/>
                <a:gd name="T1" fmla="*/ 201 h 201"/>
                <a:gd name="T2" fmla="*/ 7 w 201"/>
                <a:gd name="T3" fmla="*/ 200 h 201"/>
                <a:gd name="T4" fmla="*/ 15 w 201"/>
                <a:gd name="T5" fmla="*/ 200 h 201"/>
                <a:gd name="T6" fmla="*/ 21 w 201"/>
                <a:gd name="T7" fmla="*/ 200 h 201"/>
                <a:gd name="T8" fmla="*/ 28 w 201"/>
                <a:gd name="T9" fmla="*/ 199 h 201"/>
                <a:gd name="T10" fmla="*/ 36 w 201"/>
                <a:gd name="T11" fmla="*/ 198 h 201"/>
                <a:gd name="T12" fmla="*/ 43 w 201"/>
                <a:gd name="T13" fmla="*/ 195 h 201"/>
                <a:gd name="T14" fmla="*/ 50 w 201"/>
                <a:gd name="T15" fmla="*/ 194 h 201"/>
                <a:gd name="T16" fmla="*/ 56 w 201"/>
                <a:gd name="T17" fmla="*/ 192 h 201"/>
                <a:gd name="T18" fmla="*/ 63 w 201"/>
                <a:gd name="T19" fmla="*/ 190 h 201"/>
                <a:gd name="T20" fmla="*/ 70 w 201"/>
                <a:gd name="T21" fmla="*/ 187 h 201"/>
                <a:gd name="T22" fmla="*/ 77 w 201"/>
                <a:gd name="T23" fmla="*/ 185 h 201"/>
                <a:gd name="T24" fmla="*/ 83 w 201"/>
                <a:gd name="T25" fmla="*/ 182 h 201"/>
                <a:gd name="T26" fmla="*/ 90 w 201"/>
                <a:gd name="T27" fmla="*/ 180 h 201"/>
                <a:gd name="T28" fmla="*/ 97 w 201"/>
                <a:gd name="T29" fmla="*/ 176 h 201"/>
                <a:gd name="T30" fmla="*/ 102 w 201"/>
                <a:gd name="T31" fmla="*/ 173 h 201"/>
                <a:gd name="T32" fmla="*/ 109 w 201"/>
                <a:gd name="T33" fmla="*/ 168 h 201"/>
                <a:gd name="T34" fmla="*/ 115 w 201"/>
                <a:gd name="T35" fmla="*/ 165 h 201"/>
                <a:gd name="T36" fmla="*/ 120 w 201"/>
                <a:gd name="T37" fmla="*/ 160 h 201"/>
                <a:gd name="T38" fmla="*/ 126 w 201"/>
                <a:gd name="T39" fmla="*/ 156 h 201"/>
                <a:gd name="T40" fmla="*/ 132 w 201"/>
                <a:gd name="T41" fmla="*/ 152 h 201"/>
                <a:gd name="T42" fmla="*/ 137 w 201"/>
                <a:gd name="T43" fmla="*/ 147 h 201"/>
                <a:gd name="T44" fmla="*/ 142 w 201"/>
                <a:gd name="T45" fmla="*/ 141 h 201"/>
                <a:gd name="T46" fmla="*/ 147 w 201"/>
                <a:gd name="T47" fmla="*/ 137 h 201"/>
                <a:gd name="T48" fmla="*/ 152 w 201"/>
                <a:gd name="T49" fmla="*/ 131 h 201"/>
                <a:gd name="T50" fmla="*/ 156 w 201"/>
                <a:gd name="T51" fmla="*/ 126 h 201"/>
                <a:gd name="T52" fmla="*/ 161 w 201"/>
                <a:gd name="T53" fmla="*/ 120 h 201"/>
                <a:gd name="T54" fmla="*/ 165 w 201"/>
                <a:gd name="T55" fmla="*/ 114 h 201"/>
                <a:gd name="T56" fmla="*/ 169 w 201"/>
                <a:gd name="T57" fmla="*/ 108 h 201"/>
                <a:gd name="T58" fmla="*/ 173 w 201"/>
                <a:gd name="T59" fmla="*/ 102 h 201"/>
                <a:gd name="T60" fmla="*/ 177 w 201"/>
                <a:gd name="T61" fmla="*/ 95 h 201"/>
                <a:gd name="T62" fmla="*/ 180 w 201"/>
                <a:gd name="T63" fmla="*/ 90 h 201"/>
                <a:gd name="T64" fmla="*/ 183 w 201"/>
                <a:gd name="T65" fmla="*/ 83 h 201"/>
                <a:gd name="T66" fmla="*/ 186 w 201"/>
                <a:gd name="T67" fmla="*/ 76 h 201"/>
                <a:gd name="T68" fmla="*/ 188 w 201"/>
                <a:gd name="T69" fmla="*/ 69 h 201"/>
                <a:gd name="T70" fmla="*/ 191 w 201"/>
                <a:gd name="T71" fmla="*/ 63 h 201"/>
                <a:gd name="T72" fmla="*/ 192 w 201"/>
                <a:gd name="T73" fmla="*/ 56 h 201"/>
                <a:gd name="T74" fmla="*/ 195 w 201"/>
                <a:gd name="T75" fmla="*/ 49 h 201"/>
                <a:gd name="T76" fmla="*/ 197 w 201"/>
                <a:gd name="T77" fmla="*/ 42 h 201"/>
                <a:gd name="T78" fmla="*/ 198 w 201"/>
                <a:gd name="T79" fmla="*/ 36 h 201"/>
                <a:gd name="T80" fmla="*/ 199 w 201"/>
                <a:gd name="T81" fmla="*/ 28 h 201"/>
                <a:gd name="T82" fmla="*/ 200 w 201"/>
                <a:gd name="T83" fmla="*/ 21 h 201"/>
                <a:gd name="T84" fmla="*/ 200 w 201"/>
                <a:gd name="T85" fmla="*/ 14 h 201"/>
                <a:gd name="T86" fmla="*/ 201 w 201"/>
                <a:gd name="T87" fmla="*/ 6 h 201"/>
                <a:gd name="T88" fmla="*/ 201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0" y="201"/>
                  </a:moveTo>
                  <a:lnTo>
                    <a:pt x="7" y="200"/>
                  </a:lnTo>
                  <a:lnTo>
                    <a:pt x="15" y="200"/>
                  </a:lnTo>
                  <a:lnTo>
                    <a:pt x="21" y="200"/>
                  </a:lnTo>
                  <a:lnTo>
                    <a:pt x="28" y="199"/>
                  </a:lnTo>
                  <a:lnTo>
                    <a:pt x="36" y="198"/>
                  </a:lnTo>
                  <a:lnTo>
                    <a:pt x="43" y="195"/>
                  </a:lnTo>
                  <a:lnTo>
                    <a:pt x="50" y="194"/>
                  </a:lnTo>
                  <a:lnTo>
                    <a:pt x="56" y="192"/>
                  </a:lnTo>
                  <a:lnTo>
                    <a:pt x="63" y="190"/>
                  </a:lnTo>
                  <a:lnTo>
                    <a:pt x="70" y="187"/>
                  </a:lnTo>
                  <a:lnTo>
                    <a:pt x="77" y="185"/>
                  </a:lnTo>
                  <a:lnTo>
                    <a:pt x="83" y="182"/>
                  </a:lnTo>
                  <a:lnTo>
                    <a:pt x="90" y="180"/>
                  </a:lnTo>
                  <a:lnTo>
                    <a:pt x="97" y="176"/>
                  </a:lnTo>
                  <a:lnTo>
                    <a:pt x="102" y="173"/>
                  </a:lnTo>
                  <a:lnTo>
                    <a:pt x="109" y="168"/>
                  </a:lnTo>
                  <a:lnTo>
                    <a:pt x="115" y="165"/>
                  </a:lnTo>
                  <a:lnTo>
                    <a:pt x="120" y="160"/>
                  </a:lnTo>
                  <a:lnTo>
                    <a:pt x="126" y="156"/>
                  </a:lnTo>
                  <a:lnTo>
                    <a:pt x="132" y="152"/>
                  </a:lnTo>
                  <a:lnTo>
                    <a:pt x="137" y="147"/>
                  </a:lnTo>
                  <a:lnTo>
                    <a:pt x="142" y="141"/>
                  </a:lnTo>
                  <a:lnTo>
                    <a:pt x="147" y="137"/>
                  </a:lnTo>
                  <a:lnTo>
                    <a:pt x="152" y="131"/>
                  </a:lnTo>
                  <a:lnTo>
                    <a:pt x="156" y="126"/>
                  </a:lnTo>
                  <a:lnTo>
                    <a:pt x="161" y="120"/>
                  </a:lnTo>
                  <a:lnTo>
                    <a:pt x="165" y="114"/>
                  </a:lnTo>
                  <a:lnTo>
                    <a:pt x="169" y="108"/>
                  </a:lnTo>
                  <a:lnTo>
                    <a:pt x="173" y="102"/>
                  </a:lnTo>
                  <a:lnTo>
                    <a:pt x="177" y="95"/>
                  </a:lnTo>
                  <a:lnTo>
                    <a:pt x="180" y="90"/>
                  </a:lnTo>
                  <a:lnTo>
                    <a:pt x="183" y="83"/>
                  </a:lnTo>
                  <a:lnTo>
                    <a:pt x="186" y="76"/>
                  </a:lnTo>
                  <a:lnTo>
                    <a:pt x="188" y="69"/>
                  </a:lnTo>
                  <a:lnTo>
                    <a:pt x="191" y="63"/>
                  </a:lnTo>
                  <a:lnTo>
                    <a:pt x="192" y="56"/>
                  </a:lnTo>
                  <a:lnTo>
                    <a:pt x="195" y="49"/>
                  </a:lnTo>
                  <a:lnTo>
                    <a:pt x="197" y="42"/>
                  </a:lnTo>
                  <a:lnTo>
                    <a:pt x="198" y="36"/>
                  </a:lnTo>
                  <a:lnTo>
                    <a:pt x="199" y="28"/>
                  </a:lnTo>
                  <a:lnTo>
                    <a:pt x="200" y="21"/>
                  </a:lnTo>
                  <a:lnTo>
                    <a:pt x="200" y="14"/>
                  </a:lnTo>
                  <a:lnTo>
                    <a:pt x="201" y="6"/>
                  </a:lnTo>
                  <a:lnTo>
                    <a:pt x="201" y="0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92" name="Freeform 36"/>
            <p:cNvSpPr>
              <a:spLocks/>
            </p:cNvSpPr>
            <p:nvPr/>
          </p:nvSpPr>
          <p:spPr bwMode="auto">
            <a:xfrm>
              <a:off x="3379" y="1583"/>
              <a:ext cx="52" cy="51"/>
            </a:xfrm>
            <a:custGeom>
              <a:avLst/>
              <a:gdLst>
                <a:gd name="T0" fmla="*/ 201 w 201"/>
                <a:gd name="T1" fmla="*/ 201 h 201"/>
                <a:gd name="T2" fmla="*/ 201 w 201"/>
                <a:gd name="T3" fmla="*/ 194 h 201"/>
                <a:gd name="T4" fmla="*/ 200 w 201"/>
                <a:gd name="T5" fmla="*/ 187 h 201"/>
                <a:gd name="T6" fmla="*/ 200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7 w 201"/>
                <a:gd name="T13" fmla="*/ 159 h 201"/>
                <a:gd name="T14" fmla="*/ 195 w 201"/>
                <a:gd name="T15" fmla="*/ 152 h 201"/>
                <a:gd name="T16" fmla="*/ 192 w 201"/>
                <a:gd name="T17" fmla="*/ 145 h 201"/>
                <a:gd name="T18" fmla="*/ 191 w 201"/>
                <a:gd name="T19" fmla="*/ 138 h 201"/>
                <a:gd name="T20" fmla="*/ 188 w 201"/>
                <a:gd name="T21" fmla="*/ 132 h 201"/>
                <a:gd name="T22" fmla="*/ 186 w 201"/>
                <a:gd name="T23" fmla="*/ 125 h 201"/>
                <a:gd name="T24" fmla="*/ 183 w 201"/>
                <a:gd name="T25" fmla="*/ 118 h 201"/>
                <a:gd name="T26" fmla="*/ 180 w 201"/>
                <a:gd name="T27" fmla="*/ 111 h 201"/>
                <a:gd name="T28" fmla="*/ 177 w 201"/>
                <a:gd name="T29" fmla="*/ 106 h 201"/>
                <a:gd name="T30" fmla="*/ 173 w 201"/>
                <a:gd name="T31" fmla="*/ 99 h 201"/>
                <a:gd name="T32" fmla="*/ 169 w 201"/>
                <a:gd name="T33" fmla="*/ 93 h 201"/>
                <a:gd name="T34" fmla="*/ 165 w 201"/>
                <a:gd name="T35" fmla="*/ 87 h 201"/>
                <a:gd name="T36" fmla="*/ 161 w 201"/>
                <a:gd name="T37" fmla="*/ 81 h 201"/>
                <a:gd name="T38" fmla="*/ 156 w 201"/>
                <a:gd name="T39" fmla="*/ 75 h 201"/>
                <a:gd name="T40" fmla="*/ 152 w 201"/>
                <a:gd name="T41" fmla="*/ 70 h 201"/>
                <a:gd name="T42" fmla="*/ 147 w 201"/>
                <a:gd name="T43" fmla="*/ 64 h 201"/>
                <a:gd name="T44" fmla="*/ 142 w 201"/>
                <a:gd name="T45" fmla="*/ 60 h 201"/>
                <a:gd name="T46" fmla="*/ 137 w 201"/>
                <a:gd name="T47" fmla="*/ 54 h 201"/>
                <a:gd name="T48" fmla="*/ 132 w 201"/>
                <a:gd name="T49" fmla="*/ 49 h 201"/>
                <a:gd name="T50" fmla="*/ 126 w 201"/>
                <a:gd name="T51" fmla="*/ 45 h 201"/>
                <a:gd name="T52" fmla="*/ 120 w 201"/>
                <a:gd name="T53" fmla="*/ 40 h 201"/>
                <a:gd name="T54" fmla="*/ 115 w 201"/>
                <a:gd name="T55" fmla="*/ 36 h 201"/>
                <a:gd name="T56" fmla="*/ 109 w 201"/>
                <a:gd name="T57" fmla="*/ 33 h 201"/>
                <a:gd name="T58" fmla="*/ 102 w 201"/>
                <a:gd name="T59" fmla="*/ 28 h 201"/>
                <a:gd name="T60" fmla="*/ 97 w 201"/>
                <a:gd name="T61" fmla="*/ 25 h 201"/>
                <a:gd name="T62" fmla="*/ 90 w 201"/>
                <a:gd name="T63" fmla="*/ 21 h 201"/>
                <a:gd name="T64" fmla="*/ 83 w 201"/>
                <a:gd name="T65" fmla="*/ 19 h 201"/>
                <a:gd name="T66" fmla="*/ 77 w 201"/>
                <a:gd name="T67" fmla="*/ 16 h 201"/>
                <a:gd name="T68" fmla="*/ 70 w 201"/>
                <a:gd name="T69" fmla="*/ 13 h 201"/>
                <a:gd name="T70" fmla="*/ 63 w 201"/>
                <a:gd name="T71" fmla="*/ 11 h 201"/>
                <a:gd name="T72" fmla="*/ 56 w 201"/>
                <a:gd name="T73" fmla="*/ 9 h 201"/>
                <a:gd name="T74" fmla="*/ 50 w 201"/>
                <a:gd name="T75" fmla="*/ 7 h 201"/>
                <a:gd name="T76" fmla="*/ 43 w 201"/>
                <a:gd name="T77" fmla="*/ 6 h 201"/>
                <a:gd name="T78" fmla="*/ 36 w 201"/>
                <a:gd name="T79" fmla="*/ 3 h 201"/>
                <a:gd name="T80" fmla="*/ 28 w 201"/>
                <a:gd name="T81" fmla="*/ 2 h 201"/>
                <a:gd name="T82" fmla="*/ 21 w 201"/>
                <a:gd name="T83" fmla="*/ 1 h 201"/>
                <a:gd name="T84" fmla="*/ 15 w 201"/>
                <a:gd name="T85" fmla="*/ 1 h 201"/>
                <a:gd name="T86" fmla="*/ 7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1" y="194"/>
                  </a:lnTo>
                  <a:lnTo>
                    <a:pt x="200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5" y="152"/>
                  </a:lnTo>
                  <a:lnTo>
                    <a:pt x="192" y="145"/>
                  </a:lnTo>
                  <a:lnTo>
                    <a:pt x="191" y="138"/>
                  </a:lnTo>
                  <a:lnTo>
                    <a:pt x="188" y="132"/>
                  </a:lnTo>
                  <a:lnTo>
                    <a:pt x="186" y="125"/>
                  </a:lnTo>
                  <a:lnTo>
                    <a:pt x="183" y="118"/>
                  </a:lnTo>
                  <a:lnTo>
                    <a:pt x="180" y="111"/>
                  </a:lnTo>
                  <a:lnTo>
                    <a:pt x="177" y="106"/>
                  </a:lnTo>
                  <a:lnTo>
                    <a:pt x="173" y="99"/>
                  </a:lnTo>
                  <a:lnTo>
                    <a:pt x="169" y="93"/>
                  </a:lnTo>
                  <a:lnTo>
                    <a:pt x="165" y="87"/>
                  </a:lnTo>
                  <a:lnTo>
                    <a:pt x="161" y="81"/>
                  </a:lnTo>
                  <a:lnTo>
                    <a:pt x="156" y="75"/>
                  </a:lnTo>
                  <a:lnTo>
                    <a:pt x="152" y="70"/>
                  </a:lnTo>
                  <a:lnTo>
                    <a:pt x="147" y="64"/>
                  </a:lnTo>
                  <a:lnTo>
                    <a:pt x="142" y="60"/>
                  </a:lnTo>
                  <a:lnTo>
                    <a:pt x="137" y="54"/>
                  </a:lnTo>
                  <a:lnTo>
                    <a:pt x="132" y="49"/>
                  </a:lnTo>
                  <a:lnTo>
                    <a:pt x="126" y="45"/>
                  </a:lnTo>
                  <a:lnTo>
                    <a:pt x="120" y="40"/>
                  </a:lnTo>
                  <a:lnTo>
                    <a:pt x="115" y="36"/>
                  </a:lnTo>
                  <a:lnTo>
                    <a:pt x="109" y="33"/>
                  </a:lnTo>
                  <a:lnTo>
                    <a:pt x="102" y="28"/>
                  </a:lnTo>
                  <a:lnTo>
                    <a:pt x="97" y="25"/>
                  </a:lnTo>
                  <a:lnTo>
                    <a:pt x="90" y="21"/>
                  </a:lnTo>
                  <a:lnTo>
                    <a:pt x="83" y="19"/>
                  </a:lnTo>
                  <a:lnTo>
                    <a:pt x="77" y="16"/>
                  </a:lnTo>
                  <a:lnTo>
                    <a:pt x="70" y="13"/>
                  </a:lnTo>
                  <a:lnTo>
                    <a:pt x="63" y="11"/>
                  </a:lnTo>
                  <a:lnTo>
                    <a:pt x="56" y="9"/>
                  </a:lnTo>
                  <a:lnTo>
                    <a:pt x="50" y="7"/>
                  </a:lnTo>
                  <a:lnTo>
                    <a:pt x="43" y="6"/>
                  </a:lnTo>
                  <a:lnTo>
                    <a:pt x="36" y="3"/>
                  </a:lnTo>
                  <a:lnTo>
                    <a:pt x="28" y="2"/>
                  </a:lnTo>
                  <a:lnTo>
                    <a:pt x="21" y="1"/>
                  </a:ln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93" name="Freeform 37"/>
            <p:cNvSpPr>
              <a:spLocks/>
            </p:cNvSpPr>
            <p:nvPr/>
          </p:nvSpPr>
          <p:spPr bwMode="auto">
            <a:xfrm>
              <a:off x="2894" y="1583"/>
              <a:ext cx="50" cy="51"/>
            </a:xfrm>
            <a:custGeom>
              <a:avLst/>
              <a:gdLst>
                <a:gd name="T0" fmla="*/ 200 w 200"/>
                <a:gd name="T1" fmla="*/ 0 h 201"/>
                <a:gd name="T2" fmla="*/ 193 w 200"/>
                <a:gd name="T3" fmla="*/ 1 h 201"/>
                <a:gd name="T4" fmla="*/ 187 w 200"/>
                <a:gd name="T5" fmla="*/ 1 h 201"/>
                <a:gd name="T6" fmla="*/ 179 w 200"/>
                <a:gd name="T7" fmla="*/ 1 h 201"/>
                <a:gd name="T8" fmla="*/ 172 w 200"/>
                <a:gd name="T9" fmla="*/ 2 h 201"/>
                <a:gd name="T10" fmla="*/ 165 w 200"/>
                <a:gd name="T11" fmla="*/ 3 h 201"/>
                <a:gd name="T12" fmla="*/ 157 w 200"/>
                <a:gd name="T13" fmla="*/ 6 h 201"/>
                <a:gd name="T14" fmla="*/ 151 w 200"/>
                <a:gd name="T15" fmla="*/ 7 h 201"/>
                <a:gd name="T16" fmla="*/ 144 w 200"/>
                <a:gd name="T17" fmla="*/ 9 h 201"/>
                <a:gd name="T18" fmla="*/ 137 w 200"/>
                <a:gd name="T19" fmla="*/ 11 h 201"/>
                <a:gd name="T20" fmla="*/ 130 w 200"/>
                <a:gd name="T21" fmla="*/ 13 h 201"/>
                <a:gd name="T22" fmla="*/ 124 w 200"/>
                <a:gd name="T23" fmla="*/ 16 h 201"/>
                <a:gd name="T24" fmla="*/ 117 w 200"/>
                <a:gd name="T25" fmla="*/ 19 h 201"/>
                <a:gd name="T26" fmla="*/ 110 w 200"/>
                <a:gd name="T27" fmla="*/ 21 h 201"/>
                <a:gd name="T28" fmla="*/ 105 w 200"/>
                <a:gd name="T29" fmla="*/ 25 h 201"/>
                <a:gd name="T30" fmla="*/ 98 w 200"/>
                <a:gd name="T31" fmla="*/ 28 h 201"/>
                <a:gd name="T32" fmla="*/ 92 w 200"/>
                <a:gd name="T33" fmla="*/ 33 h 201"/>
                <a:gd name="T34" fmla="*/ 85 w 200"/>
                <a:gd name="T35" fmla="*/ 36 h 201"/>
                <a:gd name="T36" fmla="*/ 80 w 200"/>
                <a:gd name="T37" fmla="*/ 40 h 201"/>
                <a:gd name="T38" fmla="*/ 74 w 200"/>
                <a:gd name="T39" fmla="*/ 45 h 201"/>
                <a:gd name="T40" fmla="*/ 69 w 200"/>
                <a:gd name="T41" fmla="*/ 49 h 201"/>
                <a:gd name="T42" fmla="*/ 64 w 200"/>
                <a:gd name="T43" fmla="*/ 54 h 201"/>
                <a:gd name="T44" fmla="*/ 58 w 200"/>
                <a:gd name="T45" fmla="*/ 60 h 201"/>
                <a:gd name="T46" fmla="*/ 53 w 200"/>
                <a:gd name="T47" fmla="*/ 64 h 201"/>
                <a:gd name="T48" fmla="*/ 48 w 200"/>
                <a:gd name="T49" fmla="*/ 70 h 201"/>
                <a:gd name="T50" fmla="*/ 44 w 200"/>
                <a:gd name="T51" fmla="*/ 75 h 201"/>
                <a:gd name="T52" fmla="*/ 39 w 200"/>
                <a:gd name="T53" fmla="*/ 81 h 201"/>
                <a:gd name="T54" fmla="*/ 35 w 200"/>
                <a:gd name="T55" fmla="*/ 87 h 201"/>
                <a:gd name="T56" fmla="*/ 31 w 200"/>
                <a:gd name="T57" fmla="*/ 93 h 201"/>
                <a:gd name="T58" fmla="*/ 28 w 200"/>
                <a:gd name="T59" fmla="*/ 99 h 201"/>
                <a:gd name="T60" fmla="*/ 24 w 200"/>
                <a:gd name="T61" fmla="*/ 106 h 201"/>
                <a:gd name="T62" fmla="*/ 20 w 200"/>
                <a:gd name="T63" fmla="*/ 111 h 201"/>
                <a:gd name="T64" fmla="*/ 18 w 200"/>
                <a:gd name="T65" fmla="*/ 118 h 201"/>
                <a:gd name="T66" fmla="*/ 15 w 200"/>
                <a:gd name="T67" fmla="*/ 125 h 201"/>
                <a:gd name="T68" fmla="*/ 12 w 200"/>
                <a:gd name="T69" fmla="*/ 132 h 201"/>
                <a:gd name="T70" fmla="*/ 10 w 200"/>
                <a:gd name="T71" fmla="*/ 138 h 201"/>
                <a:gd name="T72" fmla="*/ 8 w 200"/>
                <a:gd name="T73" fmla="*/ 145 h 201"/>
                <a:gd name="T74" fmla="*/ 6 w 200"/>
                <a:gd name="T75" fmla="*/ 152 h 201"/>
                <a:gd name="T76" fmla="*/ 4 w 200"/>
                <a:gd name="T77" fmla="*/ 159 h 201"/>
                <a:gd name="T78" fmla="*/ 2 w 200"/>
                <a:gd name="T79" fmla="*/ 165 h 201"/>
                <a:gd name="T80" fmla="*/ 1 w 200"/>
                <a:gd name="T81" fmla="*/ 173 h 201"/>
                <a:gd name="T82" fmla="*/ 1 w 200"/>
                <a:gd name="T83" fmla="*/ 180 h 201"/>
                <a:gd name="T84" fmla="*/ 0 w 200"/>
                <a:gd name="T85" fmla="*/ 187 h 201"/>
                <a:gd name="T86" fmla="*/ 0 w 200"/>
                <a:gd name="T87" fmla="*/ 194 h 201"/>
                <a:gd name="T88" fmla="*/ 0 w 200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201">
                  <a:moveTo>
                    <a:pt x="200" y="0"/>
                  </a:moveTo>
                  <a:lnTo>
                    <a:pt x="193" y="1"/>
                  </a:lnTo>
                  <a:lnTo>
                    <a:pt x="187" y="1"/>
                  </a:lnTo>
                  <a:lnTo>
                    <a:pt x="179" y="1"/>
                  </a:lnTo>
                  <a:lnTo>
                    <a:pt x="172" y="2"/>
                  </a:lnTo>
                  <a:lnTo>
                    <a:pt x="165" y="3"/>
                  </a:lnTo>
                  <a:lnTo>
                    <a:pt x="157" y="6"/>
                  </a:lnTo>
                  <a:lnTo>
                    <a:pt x="151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0" y="13"/>
                  </a:lnTo>
                  <a:lnTo>
                    <a:pt x="124" y="16"/>
                  </a:lnTo>
                  <a:lnTo>
                    <a:pt x="117" y="19"/>
                  </a:lnTo>
                  <a:lnTo>
                    <a:pt x="110" y="21"/>
                  </a:lnTo>
                  <a:lnTo>
                    <a:pt x="105" y="25"/>
                  </a:lnTo>
                  <a:lnTo>
                    <a:pt x="98" y="28"/>
                  </a:lnTo>
                  <a:lnTo>
                    <a:pt x="92" y="33"/>
                  </a:lnTo>
                  <a:lnTo>
                    <a:pt x="85" y="36"/>
                  </a:lnTo>
                  <a:lnTo>
                    <a:pt x="80" y="40"/>
                  </a:lnTo>
                  <a:lnTo>
                    <a:pt x="74" y="45"/>
                  </a:lnTo>
                  <a:lnTo>
                    <a:pt x="69" y="49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3" y="64"/>
                  </a:lnTo>
                  <a:lnTo>
                    <a:pt x="48" y="70"/>
                  </a:lnTo>
                  <a:lnTo>
                    <a:pt x="44" y="75"/>
                  </a:lnTo>
                  <a:lnTo>
                    <a:pt x="39" y="81"/>
                  </a:lnTo>
                  <a:lnTo>
                    <a:pt x="35" y="87"/>
                  </a:lnTo>
                  <a:lnTo>
                    <a:pt x="31" y="93"/>
                  </a:lnTo>
                  <a:lnTo>
                    <a:pt x="28" y="99"/>
                  </a:lnTo>
                  <a:lnTo>
                    <a:pt x="24" y="106"/>
                  </a:lnTo>
                  <a:lnTo>
                    <a:pt x="20" y="111"/>
                  </a:lnTo>
                  <a:lnTo>
                    <a:pt x="18" y="118"/>
                  </a:lnTo>
                  <a:lnTo>
                    <a:pt x="15" y="125"/>
                  </a:lnTo>
                  <a:lnTo>
                    <a:pt x="12" y="132"/>
                  </a:lnTo>
                  <a:lnTo>
                    <a:pt x="10" y="138"/>
                  </a:lnTo>
                  <a:lnTo>
                    <a:pt x="8" y="145"/>
                  </a:lnTo>
                  <a:lnTo>
                    <a:pt x="6" y="152"/>
                  </a:lnTo>
                  <a:lnTo>
                    <a:pt x="4" y="159"/>
                  </a:lnTo>
                  <a:lnTo>
                    <a:pt x="2" y="165"/>
                  </a:lnTo>
                  <a:lnTo>
                    <a:pt x="1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94" name="Line 38"/>
            <p:cNvSpPr>
              <a:spLocks noChangeShapeType="1"/>
            </p:cNvSpPr>
            <p:nvPr/>
          </p:nvSpPr>
          <p:spPr bwMode="auto">
            <a:xfrm>
              <a:off x="2323" y="1634"/>
              <a:ext cx="2" cy="66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95" name="Line 39"/>
            <p:cNvSpPr>
              <a:spLocks noChangeShapeType="1"/>
            </p:cNvSpPr>
            <p:nvPr/>
          </p:nvSpPr>
          <p:spPr bwMode="auto">
            <a:xfrm>
              <a:off x="2373" y="2346"/>
              <a:ext cx="435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96" name="Line 40"/>
            <p:cNvSpPr>
              <a:spLocks noChangeShapeType="1"/>
            </p:cNvSpPr>
            <p:nvPr/>
          </p:nvSpPr>
          <p:spPr bwMode="auto">
            <a:xfrm flipV="1">
              <a:off x="2858" y="1634"/>
              <a:ext cx="2" cy="66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97" name="Line 41"/>
            <p:cNvSpPr>
              <a:spLocks noChangeShapeType="1"/>
            </p:cNvSpPr>
            <p:nvPr/>
          </p:nvSpPr>
          <p:spPr bwMode="auto">
            <a:xfrm flipH="1">
              <a:off x="2373" y="1583"/>
              <a:ext cx="435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98" name="Freeform 42"/>
            <p:cNvSpPr>
              <a:spLocks/>
            </p:cNvSpPr>
            <p:nvPr/>
          </p:nvSpPr>
          <p:spPr bwMode="auto">
            <a:xfrm>
              <a:off x="2323" y="2295"/>
              <a:ext cx="50" cy="51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6 h 201"/>
                <a:gd name="T4" fmla="*/ 0 w 202"/>
                <a:gd name="T5" fmla="*/ 14 h 201"/>
                <a:gd name="T6" fmla="*/ 2 w 202"/>
                <a:gd name="T7" fmla="*/ 21 h 201"/>
                <a:gd name="T8" fmla="*/ 3 w 202"/>
                <a:gd name="T9" fmla="*/ 28 h 201"/>
                <a:gd name="T10" fmla="*/ 4 w 202"/>
                <a:gd name="T11" fmla="*/ 36 h 201"/>
                <a:gd name="T12" fmla="*/ 5 w 202"/>
                <a:gd name="T13" fmla="*/ 42 h 201"/>
                <a:gd name="T14" fmla="*/ 6 w 202"/>
                <a:gd name="T15" fmla="*/ 49 h 201"/>
                <a:gd name="T16" fmla="*/ 8 w 202"/>
                <a:gd name="T17" fmla="*/ 56 h 201"/>
                <a:gd name="T18" fmla="*/ 11 w 202"/>
                <a:gd name="T19" fmla="*/ 63 h 201"/>
                <a:gd name="T20" fmla="*/ 13 w 202"/>
                <a:gd name="T21" fmla="*/ 69 h 201"/>
                <a:gd name="T22" fmla="*/ 15 w 202"/>
                <a:gd name="T23" fmla="*/ 76 h 201"/>
                <a:gd name="T24" fmla="*/ 18 w 202"/>
                <a:gd name="T25" fmla="*/ 83 h 201"/>
                <a:gd name="T26" fmla="*/ 22 w 202"/>
                <a:gd name="T27" fmla="*/ 90 h 201"/>
                <a:gd name="T28" fmla="*/ 25 w 202"/>
                <a:gd name="T29" fmla="*/ 95 h 201"/>
                <a:gd name="T30" fmla="*/ 29 w 202"/>
                <a:gd name="T31" fmla="*/ 102 h 201"/>
                <a:gd name="T32" fmla="*/ 32 w 202"/>
                <a:gd name="T33" fmla="*/ 108 h 201"/>
                <a:gd name="T34" fmla="*/ 36 w 202"/>
                <a:gd name="T35" fmla="*/ 114 h 201"/>
                <a:gd name="T36" fmla="*/ 40 w 202"/>
                <a:gd name="T37" fmla="*/ 120 h 201"/>
                <a:gd name="T38" fmla="*/ 44 w 202"/>
                <a:gd name="T39" fmla="*/ 126 h 201"/>
                <a:gd name="T40" fmla="*/ 49 w 202"/>
                <a:gd name="T41" fmla="*/ 131 h 201"/>
                <a:gd name="T42" fmla="*/ 54 w 202"/>
                <a:gd name="T43" fmla="*/ 137 h 201"/>
                <a:gd name="T44" fmla="*/ 59 w 202"/>
                <a:gd name="T45" fmla="*/ 141 h 201"/>
                <a:gd name="T46" fmla="*/ 65 w 202"/>
                <a:gd name="T47" fmla="*/ 147 h 201"/>
                <a:gd name="T48" fmla="*/ 69 w 202"/>
                <a:gd name="T49" fmla="*/ 152 h 201"/>
                <a:gd name="T50" fmla="*/ 75 w 202"/>
                <a:gd name="T51" fmla="*/ 156 h 201"/>
                <a:gd name="T52" fmla="*/ 80 w 202"/>
                <a:gd name="T53" fmla="*/ 160 h 201"/>
                <a:gd name="T54" fmla="*/ 87 w 202"/>
                <a:gd name="T55" fmla="*/ 165 h 201"/>
                <a:gd name="T56" fmla="*/ 93 w 202"/>
                <a:gd name="T57" fmla="*/ 168 h 201"/>
                <a:gd name="T58" fmla="*/ 98 w 202"/>
                <a:gd name="T59" fmla="*/ 173 h 201"/>
                <a:gd name="T60" fmla="*/ 105 w 202"/>
                <a:gd name="T61" fmla="*/ 176 h 201"/>
                <a:gd name="T62" fmla="*/ 112 w 202"/>
                <a:gd name="T63" fmla="*/ 180 h 201"/>
                <a:gd name="T64" fmla="*/ 117 w 202"/>
                <a:gd name="T65" fmla="*/ 182 h 201"/>
                <a:gd name="T66" fmla="*/ 124 w 202"/>
                <a:gd name="T67" fmla="*/ 185 h 201"/>
                <a:gd name="T68" fmla="*/ 131 w 202"/>
                <a:gd name="T69" fmla="*/ 187 h 201"/>
                <a:gd name="T70" fmla="*/ 138 w 202"/>
                <a:gd name="T71" fmla="*/ 190 h 201"/>
                <a:gd name="T72" fmla="*/ 144 w 202"/>
                <a:gd name="T73" fmla="*/ 192 h 201"/>
                <a:gd name="T74" fmla="*/ 151 w 202"/>
                <a:gd name="T75" fmla="*/ 194 h 201"/>
                <a:gd name="T76" fmla="*/ 159 w 202"/>
                <a:gd name="T77" fmla="*/ 195 h 201"/>
                <a:gd name="T78" fmla="*/ 166 w 202"/>
                <a:gd name="T79" fmla="*/ 198 h 201"/>
                <a:gd name="T80" fmla="*/ 173 w 202"/>
                <a:gd name="T81" fmla="*/ 199 h 201"/>
                <a:gd name="T82" fmla="*/ 179 w 202"/>
                <a:gd name="T83" fmla="*/ 200 h 201"/>
                <a:gd name="T84" fmla="*/ 187 w 202"/>
                <a:gd name="T85" fmla="*/ 200 h 201"/>
                <a:gd name="T86" fmla="*/ 194 w 202"/>
                <a:gd name="T87" fmla="*/ 200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6"/>
                  </a:lnTo>
                  <a:lnTo>
                    <a:pt x="0" y="14"/>
                  </a:lnTo>
                  <a:lnTo>
                    <a:pt x="2" y="21"/>
                  </a:lnTo>
                  <a:lnTo>
                    <a:pt x="3" y="28"/>
                  </a:lnTo>
                  <a:lnTo>
                    <a:pt x="4" y="36"/>
                  </a:lnTo>
                  <a:lnTo>
                    <a:pt x="5" y="42"/>
                  </a:lnTo>
                  <a:lnTo>
                    <a:pt x="6" y="49"/>
                  </a:lnTo>
                  <a:lnTo>
                    <a:pt x="8" y="56"/>
                  </a:lnTo>
                  <a:lnTo>
                    <a:pt x="11" y="63"/>
                  </a:lnTo>
                  <a:lnTo>
                    <a:pt x="13" y="69"/>
                  </a:lnTo>
                  <a:lnTo>
                    <a:pt x="15" y="76"/>
                  </a:lnTo>
                  <a:lnTo>
                    <a:pt x="18" y="83"/>
                  </a:lnTo>
                  <a:lnTo>
                    <a:pt x="22" y="90"/>
                  </a:lnTo>
                  <a:lnTo>
                    <a:pt x="25" y="95"/>
                  </a:lnTo>
                  <a:lnTo>
                    <a:pt x="29" y="102"/>
                  </a:lnTo>
                  <a:lnTo>
                    <a:pt x="32" y="108"/>
                  </a:lnTo>
                  <a:lnTo>
                    <a:pt x="36" y="114"/>
                  </a:lnTo>
                  <a:lnTo>
                    <a:pt x="40" y="120"/>
                  </a:lnTo>
                  <a:lnTo>
                    <a:pt x="44" y="126"/>
                  </a:lnTo>
                  <a:lnTo>
                    <a:pt x="49" y="131"/>
                  </a:lnTo>
                  <a:lnTo>
                    <a:pt x="54" y="137"/>
                  </a:lnTo>
                  <a:lnTo>
                    <a:pt x="59" y="141"/>
                  </a:lnTo>
                  <a:lnTo>
                    <a:pt x="65" y="147"/>
                  </a:lnTo>
                  <a:lnTo>
                    <a:pt x="69" y="152"/>
                  </a:lnTo>
                  <a:lnTo>
                    <a:pt x="75" y="156"/>
                  </a:lnTo>
                  <a:lnTo>
                    <a:pt x="80" y="160"/>
                  </a:lnTo>
                  <a:lnTo>
                    <a:pt x="87" y="165"/>
                  </a:lnTo>
                  <a:lnTo>
                    <a:pt x="93" y="168"/>
                  </a:lnTo>
                  <a:lnTo>
                    <a:pt x="98" y="173"/>
                  </a:lnTo>
                  <a:lnTo>
                    <a:pt x="105" y="176"/>
                  </a:lnTo>
                  <a:lnTo>
                    <a:pt x="112" y="180"/>
                  </a:lnTo>
                  <a:lnTo>
                    <a:pt x="117" y="182"/>
                  </a:lnTo>
                  <a:lnTo>
                    <a:pt x="124" y="185"/>
                  </a:lnTo>
                  <a:lnTo>
                    <a:pt x="131" y="187"/>
                  </a:lnTo>
                  <a:lnTo>
                    <a:pt x="138" y="190"/>
                  </a:lnTo>
                  <a:lnTo>
                    <a:pt x="144" y="192"/>
                  </a:lnTo>
                  <a:lnTo>
                    <a:pt x="151" y="194"/>
                  </a:lnTo>
                  <a:lnTo>
                    <a:pt x="159" y="195"/>
                  </a:lnTo>
                  <a:lnTo>
                    <a:pt x="166" y="198"/>
                  </a:lnTo>
                  <a:lnTo>
                    <a:pt x="173" y="199"/>
                  </a:lnTo>
                  <a:lnTo>
                    <a:pt x="179" y="200"/>
                  </a:lnTo>
                  <a:lnTo>
                    <a:pt x="187" y="200"/>
                  </a:lnTo>
                  <a:lnTo>
                    <a:pt x="194" y="200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99" name="Freeform 43"/>
            <p:cNvSpPr>
              <a:spLocks/>
            </p:cNvSpPr>
            <p:nvPr/>
          </p:nvSpPr>
          <p:spPr bwMode="auto">
            <a:xfrm>
              <a:off x="2808" y="2295"/>
              <a:ext cx="50" cy="51"/>
            </a:xfrm>
            <a:custGeom>
              <a:avLst/>
              <a:gdLst>
                <a:gd name="T0" fmla="*/ 0 w 201"/>
                <a:gd name="T1" fmla="*/ 201 h 201"/>
                <a:gd name="T2" fmla="*/ 7 w 201"/>
                <a:gd name="T3" fmla="*/ 200 h 201"/>
                <a:gd name="T4" fmla="*/ 14 w 201"/>
                <a:gd name="T5" fmla="*/ 200 h 201"/>
                <a:gd name="T6" fmla="*/ 21 w 201"/>
                <a:gd name="T7" fmla="*/ 200 h 201"/>
                <a:gd name="T8" fmla="*/ 29 w 201"/>
                <a:gd name="T9" fmla="*/ 199 h 201"/>
                <a:gd name="T10" fmla="*/ 36 w 201"/>
                <a:gd name="T11" fmla="*/ 198 h 201"/>
                <a:gd name="T12" fmla="*/ 42 w 201"/>
                <a:gd name="T13" fmla="*/ 195 h 201"/>
                <a:gd name="T14" fmla="*/ 49 w 201"/>
                <a:gd name="T15" fmla="*/ 194 h 201"/>
                <a:gd name="T16" fmla="*/ 57 w 201"/>
                <a:gd name="T17" fmla="*/ 192 h 201"/>
                <a:gd name="T18" fmla="*/ 64 w 201"/>
                <a:gd name="T19" fmla="*/ 190 h 201"/>
                <a:gd name="T20" fmla="*/ 70 w 201"/>
                <a:gd name="T21" fmla="*/ 187 h 201"/>
                <a:gd name="T22" fmla="*/ 77 w 201"/>
                <a:gd name="T23" fmla="*/ 185 h 201"/>
                <a:gd name="T24" fmla="*/ 83 w 201"/>
                <a:gd name="T25" fmla="*/ 182 h 201"/>
                <a:gd name="T26" fmla="*/ 90 w 201"/>
                <a:gd name="T27" fmla="*/ 180 h 201"/>
                <a:gd name="T28" fmla="*/ 96 w 201"/>
                <a:gd name="T29" fmla="*/ 176 h 201"/>
                <a:gd name="T30" fmla="*/ 102 w 201"/>
                <a:gd name="T31" fmla="*/ 173 h 201"/>
                <a:gd name="T32" fmla="*/ 109 w 201"/>
                <a:gd name="T33" fmla="*/ 168 h 201"/>
                <a:gd name="T34" fmla="*/ 114 w 201"/>
                <a:gd name="T35" fmla="*/ 165 h 201"/>
                <a:gd name="T36" fmla="*/ 120 w 201"/>
                <a:gd name="T37" fmla="*/ 160 h 201"/>
                <a:gd name="T38" fmla="*/ 126 w 201"/>
                <a:gd name="T39" fmla="*/ 156 h 201"/>
                <a:gd name="T40" fmla="*/ 131 w 201"/>
                <a:gd name="T41" fmla="*/ 152 h 201"/>
                <a:gd name="T42" fmla="*/ 137 w 201"/>
                <a:gd name="T43" fmla="*/ 147 h 201"/>
                <a:gd name="T44" fmla="*/ 142 w 201"/>
                <a:gd name="T45" fmla="*/ 141 h 201"/>
                <a:gd name="T46" fmla="*/ 147 w 201"/>
                <a:gd name="T47" fmla="*/ 137 h 201"/>
                <a:gd name="T48" fmla="*/ 151 w 201"/>
                <a:gd name="T49" fmla="*/ 131 h 201"/>
                <a:gd name="T50" fmla="*/ 156 w 201"/>
                <a:gd name="T51" fmla="*/ 126 h 201"/>
                <a:gd name="T52" fmla="*/ 160 w 201"/>
                <a:gd name="T53" fmla="*/ 120 h 201"/>
                <a:gd name="T54" fmla="*/ 165 w 201"/>
                <a:gd name="T55" fmla="*/ 114 h 201"/>
                <a:gd name="T56" fmla="*/ 169 w 201"/>
                <a:gd name="T57" fmla="*/ 108 h 201"/>
                <a:gd name="T58" fmla="*/ 173 w 201"/>
                <a:gd name="T59" fmla="*/ 102 h 201"/>
                <a:gd name="T60" fmla="*/ 176 w 201"/>
                <a:gd name="T61" fmla="*/ 95 h 201"/>
                <a:gd name="T62" fmla="*/ 180 w 201"/>
                <a:gd name="T63" fmla="*/ 90 h 201"/>
                <a:gd name="T64" fmla="*/ 183 w 201"/>
                <a:gd name="T65" fmla="*/ 83 h 201"/>
                <a:gd name="T66" fmla="*/ 185 w 201"/>
                <a:gd name="T67" fmla="*/ 76 h 201"/>
                <a:gd name="T68" fmla="*/ 189 w 201"/>
                <a:gd name="T69" fmla="*/ 69 h 201"/>
                <a:gd name="T70" fmla="*/ 191 w 201"/>
                <a:gd name="T71" fmla="*/ 63 h 201"/>
                <a:gd name="T72" fmla="*/ 193 w 201"/>
                <a:gd name="T73" fmla="*/ 56 h 201"/>
                <a:gd name="T74" fmla="*/ 194 w 201"/>
                <a:gd name="T75" fmla="*/ 49 h 201"/>
                <a:gd name="T76" fmla="*/ 196 w 201"/>
                <a:gd name="T77" fmla="*/ 42 h 201"/>
                <a:gd name="T78" fmla="*/ 198 w 201"/>
                <a:gd name="T79" fmla="*/ 36 h 201"/>
                <a:gd name="T80" fmla="*/ 199 w 201"/>
                <a:gd name="T81" fmla="*/ 28 h 201"/>
                <a:gd name="T82" fmla="*/ 200 w 201"/>
                <a:gd name="T83" fmla="*/ 21 h 201"/>
                <a:gd name="T84" fmla="*/ 200 w 201"/>
                <a:gd name="T85" fmla="*/ 14 h 201"/>
                <a:gd name="T86" fmla="*/ 201 w 201"/>
                <a:gd name="T87" fmla="*/ 6 h 201"/>
                <a:gd name="T88" fmla="*/ 201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0" y="201"/>
                  </a:moveTo>
                  <a:lnTo>
                    <a:pt x="7" y="200"/>
                  </a:lnTo>
                  <a:lnTo>
                    <a:pt x="14" y="200"/>
                  </a:lnTo>
                  <a:lnTo>
                    <a:pt x="21" y="200"/>
                  </a:lnTo>
                  <a:lnTo>
                    <a:pt x="29" y="199"/>
                  </a:lnTo>
                  <a:lnTo>
                    <a:pt x="36" y="198"/>
                  </a:lnTo>
                  <a:lnTo>
                    <a:pt x="42" y="195"/>
                  </a:lnTo>
                  <a:lnTo>
                    <a:pt x="49" y="194"/>
                  </a:lnTo>
                  <a:lnTo>
                    <a:pt x="57" y="192"/>
                  </a:lnTo>
                  <a:lnTo>
                    <a:pt x="64" y="190"/>
                  </a:lnTo>
                  <a:lnTo>
                    <a:pt x="70" y="187"/>
                  </a:lnTo>
                  <a:lnTo>
                    <a:pt x="77" y="185"/>
                  </a:lnTo>
                  <a:lnTo>
                    <a:pt x="83" y="182"/>
                  </a:lnTo>
                  <a:lnTo>
                    <a:pt x="90" y="180"/>
                  </a:lnTo>
                  <a:lnTo>
                    <a:pt x="96" y="176"/>
                  </a:lnTo>
                  <a:lnTo>
                    <a:pt x="102" y="173"/>
                  </a:lnTo>
                  <a:lnTo>
                    <a:pt x="109" y="168"/>
                  </a:lnTo>
                  <a:lnTo>
                    <a:pt x="114" y="165"/>
                  </a:lnTo>
                  <a:lnTo>
                    <a:pt x="120" y="160"/>
                  </a:lnTo>
                  <a:lnTo>
                    <a:pt x="126" y="156"/>
                  </a:lnTo>
                  <a:lnTo>
                    <a:pt x="131" y="152"/>
                  </a:lnTo>
                  <a:lnTo>
                    <a:pt x="137" y="147"/>
                  </a:lnTo>
                  <a:lnTo>
                    <a:pt x="142" y="141"/>
                  </a:lnTo>
                  <a:lnTo>
                    <a:pt x="147" y="137"/>
                  </a:lnTo>
                  <a:lnTo>
                    <a:pt x="151" y="131"/>
                  </a:lnTo>
                  <a:lnTo>
                    <a:pt x="156" y="126"/>
                  </a:lnTo>
                  <a:lnTo>
                    <a:pt x="160" y="120"/>
                  </a:lnTo>
                  <a:lnTo>
                    <a:pt x="165" y="114"/>
                  </a:lnTo>
                  <a:lnTo>
                    <a:pt x="169" y="108"/>
                  </a:lnTo>
                  <a:lnTo>
                    <a:pt x="173" y="102"/>
                  </a:lnTo>
                  <a:lnTo>
                    <a:pt x="176" y="95"/>
                  </a:lnTo>
                  <a:lnTo>
                    <a:pt x="180" y="90"/>
                  </a:lnTo>
                  <a:lnTo>
                    <a:pt x="183" y="83"/>
                  </a:lnTo>
                  <a:lnTo>
                    <a:pt x="185" y="76"/>
                  </a:lnTo>
                  <a:lnTo>
                    <a:pt x="189" y="69"/>
                  </a:lnTo>
                  <a:lnTo>
                    <a:pt x="191" y="63"/>
                  </a:lnTo>
                  <a:lnTo>
                    <a:pt x="193" y="56"/>
                  </a:lnTo>
                  <a:lnTo>
                    <a:pt x="194" y="49"/>
                  </a:lnTo>
                  <a:lnTo>
                    <a:pt x="196" y="42"/>
                  </a:lnTo>
                  <a:lnTo>
                    <a:pt x="198" y="36"/>
                  </a:lnTo>
                  <a:lnTo>
                    <a:pt x="199" y="28"/>
                  </a:lnTo>
                  <a:lnTo>
                    <a:pt x="200" y="21"/>
                  </a:lnTo>
                  <a:lnTo>
                    <a:pt x="200" y="14"/>
                  </a:lnTo>
                  <a:lnTo>
                    <a:pt x="201" y="6"/>
                  </a:lnTo>
                  <a:lnTo>
                    <a:pt x="201" y="0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00" name="Freeform 44"/>
            <p:cNvSpPr>
              <a:spLocks/>
            </p:cNvSpPr>
            <p:nvPr/>
          </p:nvSpPr>
          <p:spPr bwMode="auto">
            <a:xfrm>
              <a:off x="2808" y="1583"/>
              <a:ext cx="50" cy="51"/>
            </a:xfrm>
            <a:custGeom>
              <a:avLst/>
              <a:gdLst>
                <a:gd name="T0" fmla="*/ 201 w 201"/>
                <a:gd name="T1" fmla="*/ 201 h 201"/>
                <a:gd name="T2" fmla="*/ 201 w 201"/>
                <a:gd name="T3" fmla="*/ 194 h 201"/>
                <a:gd name="T4" fmla="*/ 200 w 201"/>
                <a:gd name="T5" fmla="*/ 187 h 201"/>
                <a:gd name="T6" fmla="*/ 200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6 w 201"/>
                <a:gd name="T13" fmla="*/ 159 h 201"/>
                <a:gd name="T14" fmla="*/ 194 w 201"/>
                <a:gd name="T15" fmla="*/ 152 h 201"/>
                <a:gd name="T16" fmla="*/ 193 w 201"/>
                <a:gd name="T17" fmla="*/ 145 h 201"/>
                <a:gd name="T18" fmla="*/ 191 w 201"/>
                <a:gd name="T19" fmla="*/ 138 h 201"/>
                <a:gd name="T20" fmla="*/ 189 w 201"/>
                <a:gd name="T21" fmla="*/ 132 h 201"/>
                <a:gd name="T22" fmla="*/ 185 w 201"/>
                <a:gd name="T23" fmla="*/ 125 h 201"/>
                <a:gd name="T24" fmla="*/ 183 w 201"/>
                <a:gd name="T25" fmla="*/ 118 h 201"/>
                <a:gd name="T26" fmla="*/ 180 w 201"/>
                <a:gd name="T27" fmla="*/ 111 h 201"/>
                <a:gd name="T28" fmla="*/ 176 w 201"/>
                <a:gd name="T29" fmla="*/ 106 h 201"/>
                <a:gd name="T30" fmla="*/ 173 w 201"/>
                <a:gd name="T31" fmla="*/ 99 h 201"/>
                <a:gd name="T32" fmla="*/ 169 w 201"/>
                <a:gd name="T33" fmla="*/ 93 h 201"/>
                <a:gd name="T34" fmla="*/ 165 w 201"/>
                <a:gd name="T35" fmla="*/ 87 h 201"/>
                <a:gd name="T36" fmla="*/ 160 w 201"/>
                <a:gd name="T37" fmla="*/ 81 h 201"/>
                <a:gd name="T38" fmla="*/ 156 w 201"/>
                <a:gd name="T39" fmla="*/ 75 h 201"/>
                <a:gd name="T40" fmla="*/ 151 w 201"/>
                <a:gd name="T41" fmla="*/ 70 h 201"/>
                <a:gd name="T42" fmla="*/ 147 w 201"/>
                <a:gd name="T43" fmla="*/ 64 h 201"/>
                <a:gd name="T44" fmla="*/ 142 w 201"/>
                <a:gd name="T45" fmla="*/ 60 h 201"/>
                <a:gd name="T46" fmla="*/ 137 w 201"/>
                <a:gd name="T47" fmla="*/ 54 h 201"/>
                <a:gd name="T48" fmla="*/ 131 w 201"/>
                <a:gd name="T49" fmla="*/ 49 h 201"/>
                <a:gd name="T50" fmla="*/ 126 w 201"/>
                <a:gd name="T51" fmla="*/ 45 h 201"/>
                <a:gd name="T52" fmla="*/ 120 w 201"/>
                <a:gd name="T53" fmla="*/ 40 h 201"/>
                <a:gd name="T54" fmla="*/ 114 w 201"/>
                <a:gd name="T55" fmla="*/ 36 h 201"/>
                <a:gd name="T56" fmla="*/ 109 w 201"/>
                <a:gd name="T57" fmla="*/ 33 h 201"/>
                <a:gd name="T58" fmla="*/ 102 w 201"/>
                <a:gd name="T59" fmla="*/ 28 h 201"/>
                <a:gd name="T60" fmla="*/ 96 w 201"/>
                <a:gd name="T61" fmla="*/ 25 h 201"/>
                <a:gd name="T62" fmla="*/ 90 w 201"/>
                <a:gd name="T63" fmla="*/ 21 h 201"/>
                <a:gd name="T64" fmla="*/ 83 w 201"/>
                <a:gd name="T65" fmla="*/ 19 h 201"/>
                <a:gd name="T66" fmla="*/ 77 w 201"/>
                <a:gd name="T67" fmla="*/ 16 h 201"/>
                <a:gd name="T68" fmla="*/ 70 w 201"/>
                <a:gd name="T69" fmla="*/ 13 h 201"/>
                <a:gd name="T70" fmla="*/ 64 w 201"/>
                <a:gd name="T71" fmla="*/ 11 h 201"/>
                <a:gd name="T72" fmla="*/ 57 w 201"/>
                <a:gd name="T73" fmla="*/ 9 h 201"/>
                <a:gd name="T74" fmla="*/ 49 w 201"/>
                <a:gd name="T75" fmla="*/ 7 h 201"/>
                <a:gd name="T76" fmla="*/ 42 w 201"/>
                <a:gd name="T77" fmla="*/ 6 h 201"/>
                <a:gd name="T78" fmla="*/ 36 w 201"/>
                <a:gd name="T79" fmla="*/ 3 h 201"/>
                <a:gd name="T80" fmla="*/ 29 w 201"/>
                <a:gd name="T81" fmla="*/ 2 h 201"/>
                <a:gd name="T82" fmla="*/ 21 w 201"/>
                <a:gd name="T83" fmla="*/ 1 h 201"/>
                <a:gd name="T84" fmla="*/ 14 w 201"/>
                <a:gd name="T85" fmla="*/ 1 h 201"/>
                <a:gd name="T86" fmla="*/ 7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1" y="194"/>
                  </a:lnTo>
                  <a:lnTo>
                    <a:pt x="200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6" y="159"/>
                  </a:lnTo>
                  <a:lnTo>
                    <a:pt x="194" y="152"/>
                  </a:lnTo>
                  <a:lnTo>
                    <a:pt x="193" y="145"/>
                  </a:lnTo>
                  <a:lnTo>
                    <a:pt x="191" y="138"/>
                  </a:lnTo>
                  <a:lnTo>
                    <a:pt x="189" y="132"/>
                  </a:lnTo>
                  <a:lnTo>
                    <a:pt x="185" y="125"/>
                  </a:lnTo>
                  <a:lnTo>
                    <a:pt x="183" y="118"/>
                  </a:lnTo>
                  <a:lnTo>
                    <a:pt x="180" y="111"/>
                  </a:lnTo>
                  <a:lnTo>
                    <a:pt x="176" y="106"/>
                  </a:lnTo>
                  <a:lnTo>
                    <a:pt x="173" y="99"/>
                  </a:lnTo>
                  <a:lnTo>
                    <a:pt x="169" y="93"/>
                  </a:lnTo>
                  <a:lnTo>
                    <a:pt x="165" y="87"/>
                  </a:lnTo>
                  <a:lnTo>
                    <a:pt x="160" y="81"/>
                  </a:lnTo>
                  <a:lnTo>
                    <a:pt x="156" y="75"/>
                  </a:lnTo>
                  <a:lnTo>
                    <a:pt x="151" y="70"/>
                  </a:lnTo>
                  <a:lnTo>
                    <a:pt x="147" y="64"/>
                  </a:lnTo>
                  <a:lnTo>
                    <a:pt x="142" y="60"/>
                  </a:lnTo>
                  <a:lnTo>
                    <a:pt x="137" y="54"/>
                  </a:lnTo>
                  <a:lnTo>
                    <a:pt x="131" y="49"/>
                  </a:lnTo>
                  <a:lnTo>
                    <a:pt x="126" y="45"/>
                  </a:lnTo>
                  <a:lnTo>
                    <a:pt x="120" y="40"/>
                  </a:lnTo>
                  <a:lnTo>
                    <a:pt x="114" y="36"/>
                  </a:lnTo>
                  <a:lnTo>
                    <a:pt x="109" y="33"/>
                  </a:lnTo>
                  <a:lnTo>
                    <a:pt x="102" y="28"/>
                  </a:lnTo>
                  <a:lnTo>
                    <a:pt x="96" y="25"/>
                  </a:lnTo>
                  <a:lnTo>
                    <a:pt x="90" y="21"/>
                  </a:lnTo>
                  <a:lnTo>
                    <a:pt x="83" y="19"/>
                  </a:lnTo>
                  <a:lnTo>
                    <a:pt x="77" y="16"/>
                  </a:lnTo>
                  <a:lnTo>
                    <a:pt x="70" y="13"/>
                  </a:lnTo>
                  <a:lnTo>
                    <a:pt x="64" y="11"/>
                  </a:lnTo>
                  <a:lnTo>
                    <a:pt x="57" y="9"/>
                  </a:lnTo>
                  <a:lnTo>
                    <a:pt x="49" y="7"/>
                  </a:lnTo>
                  <a:lnTo>
                    <a:pt x="42" y="6"/>
                  </a:lnTo>
                  <a:lnTo>
                    <a:pt x="36" y="3"/>
                  </a:lnTo>
                  <a:lnTo>
                    <a:pt x="29" y="2"/>
                  </a:lnTo>
                  <a:lnTo>
                    <a:pt x="21" y="1"/>
                  </a:lnTo>
                  <a:lnTo>
                    <a:pt x="14" y="1"/>
                  </a:lnTo>
                  <a:lnTo>
                    <a:pt x="7" y="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01" name="Freeform 45"/>
            <p:cNvSpPr>
              <a:spLocks/>
            </p:cNvSpPr>
            <p:nvPr/>
          </p:nvSpPr>
          <p:spPr bwMode="auto">
            <a:xfrm>
              <a:off x="2323" y="1583"/>
              <a:ext cx="50" cy="51"/>
            </a:xfrm>
            <a:custGeom>
              <a:avLst/>
              <a:gdLst>
                <a:gd name="T0" fmla="*/ 202 w 202"/>
                <a:gd name="T1" fmla="*/ 0 h 201"/>
                <a:gd name="T2" fmla="*/ 194 w 202"/>
                <a:gd name="T3" fmla="*/ 1 h 201"/>
                <a:gd name="T4" fmla="*/ 187 w 202"/>
                <a:gd name="T5" fmla="*/ 1 h 201"/>
                <a:gd name="T6" fmla="*/ 179 w 202"/>
                <a:gd name="T7" fmla="*/ 1 h 201"/>
                <a:gd name="T8" fmla="*/ 173 w 202"/>
                <a:gd name="T9" fmla="*/ 2 h 201"/>
                <a:gd name="T10" fmla="*/ 166 w 202"/>
                <a:gd name="T11" fmla="*/ 3 h 201"/>
                <a:gd name="T12" fmla="*/ 159 w 202"/>
                <a:gd name="T13" fmla="*/ 6 h 201"/>
                <a:gd name="T14" fmla="*/ 151 w 202"/>
                <a:gd name="T15" fmla="*/ 7 h 201"/>
                <a:gd name="T16" fmla="*/ 144 w 202"/>
                <a:gd name="T17" fmla="*/ 9 h 201"/>
                <a:gd name="T18" fmla="*/ 138 w 202"/>
                <a:gd name="T19" fmla="*/ 11 h 201"/>
                <a:gd name="T20" fmla="*/ 131 w 202"/>
                <a:gd name="T21" fmla="*/ 13 h 201"/>
                <a:gd name="T22" fmla="*/ 124 w 202"/>
                <a:gd name="T23" fmla="*/ 16 h 201"/>
                <a:gd name="T24" fmla="*/ 117 w 202"/>
                <a:gd name="T25" fmla="*/ 19 h 201"/>
                <a:gd name="T26" fmla="*/ 112 w 202"/>
                <a:gd name="T27" fmla="*/ 21 h 201"/>
                <a:gd name="T28" fmla="*/ 105 w 202"/>
                <a:gd name="T29" fmla="*/ 25 h 201"/>
                <a:gd name="T30" fmla="*/ 98 w 202"/>
                <a:gd name="T31" fmla="*/ 28 h 201"/>
                <a:gd name="T32" fmla="*/ 93 w 202"/>
                <a:gd name="T33" fmla="*/ 33 h 201"/>
                <a:gd name="T34" fmla="*/ 87 w 202"/>
                <a:gd name="T35" fmla="*/ 36 h 201"/>
                <a:gd name="T36" fmla="*/ 80 w 202"/>
                <a:gd name="T37" fmla="*/ 40 h 201"/>
                <a:gd name="T38" fmla="*/ 75 w 202"/>
                <a:gd name="T39" fmla="*/ 45 h 201"/>
                <a:gd name="T40" fmla="*/ 69 w 202"/>
                <a:gd name="T41" fmla="*/ 49 h 201"/>
                <a:gd name="T42" fmla="*/ 65 w 202"/>
                <a:gd name="T43" fmla="*/ 54 h 201"/>
                <a:gd name="T44" fmla="*/ 59 w 202"/>
                <a:gd name="T45" fmla="*/ 60 h 201"/>
                <a:gd name="T46" fmla="*/ 54 w 202"/>
                <a:gd name="T47" fmla="*/ 64 h 201"/>
                <a:gd name="T48" fmla="*/ 49 w 202"/>
                <a:gd name="T49" fmla="*/ 70 h 201"/>
                <a:gd name="T50" fmla="*/ 44 w 202"/>
                <a:gd name="T51" fmla="*/ 75 h 201"/>
                <a:gd name="T52" fmla="*/ 40 w 202"/>
                <a:gd name="T53" fmla="*/ 81 h 201"/>
                <a:gd name="T54" fmla="*/ 36 w 202"/>
                <a:gd name="T55" fmla="*/ 87 h 201"/>
                <a:gd name="T56" fmla="*/ 32 w 202"/>
                <a:gd name="T57" fmla="*/ 93 h 201"/>
                <a:gd name="T58" fmla="*/ 29 w 202"/>
                <a:gd name="T59" fmla="*/ 99 h 201"/>
                <a:gd name="T60" fmla="*/ 25 w 202"/>
                <a:gd name="T61" fmla="*/ 106 h 201"/>
                <a:gd name="T62" fmla="*/ 22 w 202"/>
                <a:gd name="T63" fmla="*/ 111 h 201"/>
                <a:gd name="T64" fmla="*/ 18 w 202"/>
                <a:gd name="T65" fmla="*/ 118 h 201"/>
                <a:gd name="T66" fmla="*/ 15 w 202"/>
                <a:gd name="T67" fmla="*/ 125 h 201"/>
                <a:gd name="T68" fmla="*/ 13 w 202"/>
                <a:gd name="T69" fmla="*/ 132 h 201"/>
                <a:gd name="T70" fmla="*/ 11 w 202"/>
                <a:gd name="T71" fmla="*/ 138 h 201"/>
                <a:gd name="T72" fmla="*/ 8 w 202"/>
                <a:gd name="T73" fmla="*/ 145 h 201"/>
                <a:gd name="T74" fmla="*/ 6 w 202"/>
                <a:gd name="T75" fmla="*/ 152 h 201"/>
                <a:gd name="T76" fmla="*/ 5 w 202"/>
                <a:gd name="T77" fmla="*/ 159 h 201"/>
                <a:gd name="T78" fmla="*/ 4 w 202"/>
                <a:gd name="T79" fmla="*/ 165 h 201"/>
                <a:gd name="T80" fmla="*/ 3 w 202"/>
                <a:gd name="T81" fmla="*/ 173 h 201"/>
                <a:gd name="T82" fmla="*/ 2 w 202"/>
                <a:gd name="T83" fmla="*/ 180 h 201"/>
                <a:gd name="T84" fmla="*/ 0 w 202"/>
                <a:gd name="T85" fmla="*/ 187 h 201"/>
                <a:gd name="T86" fmla="*/ 0 w 202"/>
                <a:gd name="T87" fmla="*/ 194 h 201"/>
                <a:gd name="T88" fmla="*/ 0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202" y="0"/>
                  </a:moveTo>
                  <a:lnTo>
                    <a:pt x="194" y="1"/>
                  </a:lnTo>
                  <a:lnTo>
                    <a:pt x="187" y="1"/>
                  </a:lnTo>
                  <a:lnTo>
                    <a:pt x="179" y="1"/>
                  </a:lnTo>
                  <a:lnTo>
                    <a:pt x="173" y="2"/>
                  </a:lnTo>
                  <a:lnTo>
                    <a:pt x="166" y="3"/>
                  </a:lnTo>
                  <a:lnTo>
                    <a:pt x="159" y="6"/>
                  </a:lnTo>
                  <a:lnTo>
                    <a:pt x="151" y="7"/>
                  </a:lnTo>
                  <a:lnTo>
                    <a:pt x="144" y="9"/>
                  </a:lnTo>
                  <a:lnTo>
                    <a:pt x="138" y="11"/>
                  </a:lnTo>
                  <a:lnTo>
                    <a:pt x="131" y="13"/>
                  </a:lnTo>
                  <a:lnTo>
                    <a:pt x="124" y="16"/>
                  </a:lnTo>
                  <a:lnTo>
                    <a:pt x="117" y="19"/>
                  </a:lnTo>
                  <a:lnTo>
                    <a:pt x="112" y="21"/>
                  </a:lnTo>
                  <a:lnTo>
                    <a:pt x="105" y="25"/>
                  </a:lnTo>
                  <a:lnTo>
                    <a:pt x="98" y="28"/>
                  </a:lnTo>
                  <a:lnTo>
                    <a:pt x="93" y="33"/>
                  </a:lnTo>
                  <a:lnTo>
                    <a:pt x="87" y="36"/>
                  </a:lnTo>
                  <a:lnTo>
                    <a:pt x="80" y="40"/>
                  </a:lnTo>
                  <a:lnTo>
                    <a:pt x="75" y="45"/>
                  </a:lnTo>
                  <a:lnTo>
                    <a:pt x="69" y="49"/>
                  </a:lnTo>
                  <a:lnTo>
                    <a:pt x="65" y="54"/>
                  </a:lnTo>
                  <a:lnTo>
                    <a:pt x="59" y="60"/>
                  </a:lnTo>
                  <a:lnTo>
                    <a:pt x="54" y="64"/>
                  </a:lnTo>
                  <a:lnTo>
                    <a:pt x="49" y="70"/>
                  </a:lnTo>
                  <a:lnTo>
                    <a:pt x="44" y="75"/>
                  </a:lnTo>
                  <a:lnTo>
                    <a:pt x="40" y="81"/>
                  </a:lnTo>
                  <a:lnTo>
                    <a:pt x="36" y="87"/>
                  </a:lnTo>
                  <a:lnTo>
                    <a:pt x="32" y="93"/>
                  </a:lnTo>
                  <a:lnTo>
                    <a:pt x="29" y="99"/>
                  </a:lnTo>
                  <a:lnTo>
                    <a:pt x="25" y="106"/>
                  </a:lnTo>
                  <a:lnTo>
                    <a:pt x="22" y="111"/>
                  </a:lnTo>
                  <a:lnTo>
                    <a:pt x="18" y="118"/>
                  </a:lnTo>
                  <a:lnTo>
                    <a:pt x="15" y="125"/>
                  </a:lnTo>
                  <a:lnTo>
                    <a:pt x="13" y="132"/>
                  </a:lnTo>
                  <a:lnTo>
                    <a:pt x="11" y="138"/>
                  </a:lnTo>
                  <a:lnTo>
                    <a:pt x="8" y="145"/>
                  </a:lnTo>
                  <a:lnTo>
                    <a:pt x="6" y="152"/>
                  </a:lnTo>
                  <a:lnTo>
                    <a:pt x="5" y="159"/>
                  </a:lnTo>
                  <a:lnTo>
                    <a:pt x="4" y="165"/>
                  </a:lnTo>
                  <a:lnTo>
                    <a:pt x="3" y="173"/>
                  </a:lnTo>
                  <a:lnTo>
                    <a:pt x="2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02" name="Line 46"/>
            <p:cNvSpPr>
              <a:spLocks noChangeShapeType="1"/>
            </p:cNvSpPr>
            <p:nvPr/>
          </p:nvSpPr>
          <p:spPr bwMode="auto">
            <a:xfrm>
              <a:off x="1753" y="1634"/>
              <a:ext cx="2" cy="66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03" name="Line 47"/>
            <p:cNvSpPr>
              <a:spLocks noChangeShapeType="1"/>
            </p:cNvSpPr>
            <p:nvPr/>
          </p:nvSpPr>
          <p:spPr bwMode="auto">
            <a:xfrm>
              <a:off x="1803" y="2346"/>
              <a:ext cx="435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04" name="Line 48"/>
            <p:cNvSpPr>
              <a:spLocks noChangeShapeType="1"/>
            </p:cNvSpPr>
            <p:nvPr/>
          </p:nvSpPr>
          <p:spPr bwMode="auto">
            <a:xfrm flipV="1">
              <a:off x="2288" y="1634"/>
              <a:ext cx="2" cy="66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05" name="Line 49"/>
            <p:cNvSpPr>
              <a:spLocks noChangeShapeType="1"/>
            </p:cNvSpPr>
            <p:nvPr/>
          </p:nvSpPr>
          <p:spPr bwMode="auto">
            <a:xfrm flipH="1">
              <a:off x="1803" y="1583"/>
              <a:ext cx="435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06" name="Freeform 50"/>
            <p:cNvSpPr>
              <a:spLocks/>
            </p:cNvSpPr>
            <p:nvPr/>
          </p:nvSpPr>
          <p:spPr bwMode="auto">
            <a:xfrm>
              <a:off x="1753" y="2295"/>
              <a:ext cx="50" cy="51"/>
            </a:xfrm>
            <a:custGeom>
              <a:avLst/>
              <a:gdLst>
                <a:gd name="T0" fmla="*/ 0 w 201"/>
                <a:gd name="T1" fmla="*/ 0 h 201"/>
                <a:gd name="T2" fmla="*/ 0 w 201"/>
                <a:gd name="T3" fmla="*/ 6 h 201"/>
                <a:gd name="T4" fmla="*/ 0 w 201"/>
                <a:gd name="T5" fmla="*/ 14 h 201"/>
                <a:gd name="T6" fmla="*/ 1 w 201"/>
                <a:gd name="T7" fmla="*/ 21 h 201"/>
                <a:gd name="T8" fmla="*/ 2 w 201"/>
                <a:gd name="T9" fmla="*/ 28 h 201"/>
                <a:gd name="T10" fmla="*/ 3 w 201"/>
                <a:gd name="T11" fmla="*/ 36 h 201"/>
                <a:gd name="T12" fmla="*/ 4 w 201"/>
                <a:gd name="T13" fmla="*/ 42 h 201"/>
                <a:gd name="T14" fmla="*/ 7 w 201"/>
                <a:gd name="T15" fmla="*/ 49 h 201"/>
                <a:gd name="T16" fmla="*/ 8 w 201"/>
                <a:gd name="T17" fmla="*/ 56 h 201"/>
                <a:gd name="T18" fmla="*/ 10 w 201"/>
                <a:gd name="T19" fmla="*/ 63 h 201"/>
                <a:gd name="T20" fmla="*/ 12 w 201"/>
                <a:gd name="T21" fmla="*/ 69 h 201"/>
                <a:gd name="T22" fmla="*/ 16 w 201"/>
                <a:gd name="T23" fmla="*/ 76 h 201"/>
                <a:gd name="T24" fmla="*/ 18 w 201"/>
                <a:gd name="T25" fmla="*/ 83 h 201"/>
                <a:gd name="T26" fmla="*/ 21 w 201"/>
                <a:gd name="T27" fmla="*/ 90 h 201"/>
                <a:gd name="T28" fmla="*/ 25 w 201"/>
                <a:gd name="T29" fmla="*/ 95 h 201"/>
                <a:gd name="T30" fmla="*/ 28 w 201"/>
                <a:gd name="T31" fmla="*/ 102 h 201"/>
                <a:gd name="T32" fmla="*/ 31 w 201"/>
                <a:gd name="T33" fmla="*/ 108 h 201"/>
                <a:gd name="T34" fmla="*/ 36 w 201"/>
                <a:gd name="T35" fmla="*/ 114 h 201"/>
                <a:gd name="T36" fmla="*/ 40 w 201"/>
                <a:gd name="T37" fmla="*/ 120 h 201"/>
                <a:gd name="T38" fmla="*/ 45 w 201"/>
                <a:gd name="T39" fmla="*/ 126 h 201"/>
                <a:gd name="T40" fmla="*/ 49 w 201"/>
                <a:gd name="T41" fmla="*/ 131 h 201"/>
                <a:gd name="T42" fmla="*/ 54 w 201"/>
                <a:gd name="T43" fmla="*/ 137 h 201"/>
                <a:gd name="T44" fmla="*/ 58 w 201"/>
                <a:gd name="T45" fmla="*/ 141 h 201"/>
                <a:gd name="T46" fmla="*/ 64 w 201"/>
                <a:gd name="T47" fmla="*/ 147 h 201"/>
                <a:gd name="T48" fmla="*/ 70 w 201"/>
                <a:gd name="T49" fmla="*/ 152 h 201"/>
                <a:gd name="T50" fmla="*/ 75 w 201"/>
                <a:gd name="T51" fmla="*/ 156 h 201"/>
                <a:gd name="T52" fmla="*/ 81 w 201"/>
                <a:gd name="T53" fmla="*/ 160 h 201"/>
                <a:gd name="T54" fmla="*/ 87 w 201"/>
                <a:gd name="T55" fmla="*/ 165 h 201"/>
                <a:gd name="T56" fmla="*/ 92 w 201"/>
                <a:gd name="T57" fmla="*/ 168 h 201"/>
                <a:gd name="T58" fmla="*/ 99 w 201"/>
                <a:gd name="T59" fmla="*/ 173 h 201"/>
                <a:gd name="T60" fmla="*/ 105 w 201"/>
                <a:gd name="T61" fmla="*/ 176 h 201"/>
                <a:gd name="T62" fmla="*/ 111 w 201"/>
                <a:gd name="T63" fmla="*/ 180 h 201"/>
                <a:gd name="T64" fmla="*/ 118 w 201"/>
                <a:gd name="T65" fmla="*/ 182 h 201"/>
                <a:gd name="T66" fmla="*/ 124 w 201"/>
                <a:gd name="T67" fmla="*/ 185 h 201"/>
                <a:gd name="T68" fmla="*/ 130 w 201"/>
                <a:gd name="T69" fmla="*/ 187 h 201"/>
                <a:gd name="T70" fmla="*/ 137 w 201"/>
                <a:gd name="T71" fmla="*/ 190 h 201"/>
                <a:gd name="T72" fmla="*/ 144 w 201"/>
                <a:gd name="T73" fmla="*/ 192 h 201"/>
                <a:gd name="T74" fmla="*/ 152 w 201"/>
                <a:gd name="T75" fmla="*/ 194 h 201"/>
                <a:gd name="T76" fmla="*/ 159 w 201"/>
                <a:gd name="T77" fmla="*/ 195 h 201"/>
                <a:gd name="T78" fmla="*/ 165 w 201"/>
                <a:gd name="T79" fmla="*/ 198 h 201"/>
                <a:gd name="T80" fmla="*/ 172 w 201"/>
                <a:gd name="T81" fmla="*/ 199 h 201"/>
                <a:gd name="T82" fmla="*/ 180 w 201"/>
                <a:gd name="T83" fmla="*/ 200 h 201"/>
                <a:gd name="T84" fmla="*/ 187 w 201"/>
                <a:gd name="T85" fmla="*/ 200 h 201"/>
                <a:gd name="T86" fmla="*/ 193 w 201"/>
                <a:gd name="T87" fmla="*/ 200 h 201"/>
                <a:gd name="T88" fmla="*/ 201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0" y="0"/>
                  </a:moveTo>
                  <a:lnTo>
                    <a:pt x="0" y="6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2" y="28"/>
                  </a:lnTo>
                  <a:lnTo>
                    <a:pt x="3" y="36"/>
                  </a:lnTo>
                  <a:lnTo>
                    <a:pt x="4" y="42"/>
                  </a:lnTo>
                  <a:lnTo>
                    <a:pt x="7" y="49"/>
                  </a:lnTo>
                  <a:lnTo>
                    <a:pt x="8" y="56"/>
                  </a:lnTo>
                  <a:lnTo>
                    <a:pt x="10" y="63"/>
                  </a:lnTo>
                  <a:lnTo>
                    <a:pt x="12" y="69"/>
                  </a:lnTo>
                  <a:lnTo>
                    <a:pt x="16" y="76"/>
                  </a:lnTo>
                  <a:lnTo>
                    <a:pt x="18" y="83"/>
                  </a:lnTo>
                  <a:lnTo>
                    <a:pt x="21" y="90"/>
                  </a:lnTo>
                  <a:lnTo>
                    <a:pt x="25" y="95"/>
                  </a:lnTo>
                  <a:lnTo>
                    <a:pt x="28" y="102"/>
                  </a:lnTo>
                  <a:lnTo>
                    <a:pt x="31" y="108"/>
                  </a:lnTo>
                  <a:lnTo>
                    <a:pt x="36" y="114"/>
                  </a:lnTo>
                  <a:lnTo>
                    <a:pt x="40" y="120"/>
                  </a:lnTo>
                  <a:lnTo>
                    <a:pt x="45" y="126"/>
                  </a:lnTo>
                  <a:lnTo>
                    <a:pt x="49" y="131"/>
                  </a:lnTo>
                  <a:lnTo>
                    <a:pt x="54" y="137"/>
                  </a:lnTo>
                  <a:lnTo>
                    <a:pt x="58" y="141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6"/>
                  </a:lnTo>
                  <a:lnTo>
                    <a:pt x="81" y="160"/>
                  </a:lnTo>
                  <a:lnTo>
                    <a:pt x="87" y="165"/>
                  </a:lnTo>
                  <a:lnTo>
                    <a:pt x="92" y="168"/>
                  </a:lnTo>
                  <a:lnTo>
                    <a:pt x="99" y="173"/>
                  </a:lnTo>
                  <a:lnTo>
                    <a:pt x="105" y="176"/>
                  </a:lnTo>
                  <a:lnTo>
                    <a:pt x="111" y="180"/>
                  </a:lnTo>
                  <a:lnTo>
                    <a:pt x="118" y="182"/>
                  </a:lnTo>
                  <a:lnTo>
                    <a:pt x="124" y="185"/>
                  </a:lnTo>
                  <a:lnTo>
                    <a:pt x="130" y="187"/>
                  </a:lnTo>
                  <a:lnTo>
                    <a:pt x="137" y="190"/>
                  </a:lnTo>
                  <a:lnTo>
                    <a:pt x="144" y="192"/>
                  </a:lnTo>
                  <a:lnTo>
                    <a:pt x="152" y="194"/>
                  </a:lnTo>
                  <a:lnTo>
                    <a:pt x="159" y="195"/>
                  </a:lnTo>
                  <a:lnTo>
                    <a:pt x="165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0"/>
                  </a:lnTo>
                  <a:lnTo>
                    <a:pt x="193" y="200"/>
                  </a:lnTo>
                  <a:lnTo>
                    <a:pt x="201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07" name="Freeform 51"/>
            <p:cNvSpPr>
              <a:spLocks/>
            </p:cNvSpPr>
            <p:nvPr/>
          </p:nvSpPr>
          <p:spPr bwMode="auto">
            <a:xfrm>
              <a:off x="2238" y="2295"/>
              <a:ext cx="50" cy="51"/>
            </a:xfrm>
            <a:custGeom>
              <a:avLst/>
              <a:gdLst>
                <a:gd name="T0" fmla="*/ 0 w 201"/>
                <a:gd name="T1" fmla="*/ 201 h 201"/>
                <a:gd name="T2" fmla="*/ 8 w 201"/>
                <a:gd name="T3" fmla="*/ 200 h 201"/>
                <a:gd name="T4" fmla="*/ 15 w 201"/>
                <a:gd name="T5" fmla="*/ 200 h 201"/>
                <a:gd name="T6" fmla="*/ 21 w 201"/>
                <a:gd name="T7" fmla="*/ 200 h 201"/>
                <a:gd name="T8" fmla="*/ 29 w 201"/>
                <a:gd name="T9" fmla="*/ 199 h 201"/>
                <a:gd name="T10" fmla="*/ 36 w 201"/>
                <a:gd name="T11" fmla="*/ 198 h 201"/>
                <a:gd name="T12" fmla="*/ 43 w 201"/>
                <a:gd name="T13" fmla="*/ 195 h 201"/>
                <a:gd name="T14" fmla="*/ 51 w 201"/>
                <a:gd name="T15" fmla="*/ 194 h 201"/>
                <a:gd name="T16" fmla="*/ 57 w 201"/>
                <a:gd name="T17" fmla="*/ 192 h 201"/>
                <a:gd name="T18" fmla="*/ 64 w 201"/>
                <a:gd name="T19" fmla="*/ 190 h 201"/>
                <a:gd name="T20" fmla="*/ 71 w 201"/>
                <a:gd name="T21" fmla="*/ 187 h 201"/>
                <a:gd name="T22" fmla="*/ 78 w 201"/>
                <a:gd name="T23" fmla="*/ 185 h 201"/>
                <a:gd name="T24" fmla="*/ 84 w 201"/>
                <a:gd name="T25" fmla="*/ 182 h 201"/>
                <a:gd name="T26" fmla="*/ 90 w 201"/>
                <a:gd name="T27" fmla="*/ 180 h 201"/>
                <a:gd name="T28" fmla="*/ 97 w 201"/>
                <a:gd name="T29" fmla="*/ 176 h 201"/>
                <a:gd name="T30" fmla="*/ 104 w 201"/>
                <a:gd name="T31" fmla="*/ 173 h 201"/>
                <a:gd name="T32" fmla="*/ 109 w 201"/>
                <a:gd name="T33" fmla="*/ 168 h 201"/>
                <a:gd name="T34" fmla="*/ 115 w 201"/>
                <a:gd name="T35" fmla="*/ 165 h 201"/>
                <a:gd name="T36" fmla="*/ 122 w 201"/>
                <a:gd name="T37" fmla="*/ 160 h 201"/>
                <a:gd name="T38" fmla="*/ 127 w 201"/>
                <a:gd name="T39" fmla="*/ 156 h 201"/>
                <a:gd name="T40" fmla="*/ 132 w 201"/>
                <a:gd name="T41" fmla="*/ 152 h 201"/>
                <a:gd name="T42" fmla="*/ 137 w 201"/>
                <a:gd name="T43" fmla="*/ 147 h 201"/>
                <a:gd name="T44" fmla="*/ 143 w 201"/>
                <a:gd name="T45" fmla="*/ 141 h 201"/>
                <a:gd name="T46" fmla="*/ 147 w 201"/>
                <a:gd name="T47" fmla="*/ 137 h 201"/>
                <a:gd name="T48" fmla="*/ 152 w 201"/>
                <a:gd name="T49" fmla="*/ 131 h 201"/>
                <a:gd name="T50" fmla="*/ 158 w 201"/>
                <a:gd name="T51" fmla="*/ 126 h 201"/>
                <a:gd name="T52" fmla="*/ 161 w 201"/>
                <a:gd name="T53" fmla="*/ 120 h 201"/>
                <a:gd name="T54" fmla="*/ 165 w 201"/>
                <a:gd name="T55" fmla="*/ 114 h 201"/>
                <a:gd name="T56" fmla="*/ 170 w 201"/>
                <a:gd name="T57" fmla="*/ 108 h 201"/>
                <a:gd name="T58" fmla="*/ 173 w 201"/>
                <a:gd name="T59" fmla="*/ 102 h 201"/>
                <a:gd name="T60" fmla="*/ 177 w 201"/>
                <a:gd name="T61" fmla="*/ 95 h 201"/>
                <a:gd name="T62" fmla="*/ 180 w 201"/>
                <a:gd name="T63" fmla="*/ 90 h 201"/>
                <a:gd name="T64" fmla="*/ 183 w 201"/>
                <a:gd name="T65" fmla="*/ 83 h 201"/>
                <a:gd name="T66" fmla="*/ 187 w 201"/>
                <a:gd name="T67" fmla="*/ 76 h 201"/>
                <a:gd name="T68" fmla="*/ 189 w 201"/>
                <a:gd name="T69" fmla="*/ 69 h 201"/>
                <a:gd name="T70" fmla="*/ 191 w 201"/>
                <a:gd name="T71" fmla="*/ 63 h 201"/>
                <a:gd name="T72" fmla="*/ 194 w 201"/>
                <a:gd name="T73" fmla="*/ 56 h 201"/>
                <a:gd name="T74" fmla="*/ 196 w 201"/>
                <a:gd name="T75" fmla="*/ 49 h 201"/>
                <a:gd name="T76" fmla="*/ 197 w 201"/>
                <a:gd name="T77" fmla="*/ 42 h 201"/>
                <a:gd name="T78" fmla="*/ 198 w 201"/>
                <a:gd name="T79" fmla="*/ 36 h 201"/>
                <a:gd name="T80" fmla="*/ 199 w 201"/>
                <a:gd name="T81" fmla="*/ 28 h 201"/>
                <a:gd name="T82" fmla="*/ 200 w 201"/>
                <a:gd name="T83" fmla="*/ 21 h 201"/>
                <a:gd name="T84" fmla="*/ 201 w 201"/>
                <a:gd name="T85" fmla="*/ 14 h 201"/>
                <a:gd name="T86" fmla="*/ 201 w 201"/>
                <a:gd name="T87" fmla="*/ 6 h 201"/>
                <a:gd name="T88" fmla="*/ 201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0" y="201"/>
                  </a:moveTo>
                  <a:lnTo>
                    <a:pt x="8" y="200"/>
                  </a:lnTo>
                  <a:lnTo>
                    <a:pt x="15" y="200"/>
                  </a:lnTo>
                  <a:lnTo>
                    <a:pt x="21" y="200"/>
                  </a:lnTo>
                  <a:lnTo>
                    <a:pt x="29" y="199"/>
                  </a:lnTo>
                  <a:lnTo>
                    <a:pt x="36" y="198"/>
                  </a:lnTo>
                  <a:lnTo>
                    <a:pt x="43" y="195"/>
                  </a:lnTo>
                  <a:lnTo>
                    <a:pt x="51" y="194"/>
                  </a:lnTo>
                  <a:lnTo>
                    <a:pt x="57" y="192"/>
                  </a:lnTo>
                  <a:lnTo>
                    <a:pt x="64" y="190"/>
                  </a:lnTo>
                  <a:lnTo>
                    <a:pt x="71" y="187"/>
                  </a:lnTo>
                  <a:lnTo>
                    <a:pt x="78" y="185"/>
                  </a:lnTo>
                  <a:lnTo>
                    <a:pt x="84" y="182"/>
                  </a:lnTo>
                  <a:lnTo>
                    <a:pt x="90" y="180"/>
                  </a:lnTo>
                  <a:lnTo>
                    <a:pt x="97" y="176"/>
                  </a:lnTo>
                  <a:lnTo>
                    <a:pt x="104" y="173"/>
                  </a:lnTo>
                  <a:lnTo>
                    <a:pt x="109" y="168"/>
                  </a:lnTo>
                  <a:lnTo>
                    <a:pt x="115" y="165"/>
                  </a:lnTo>
                  <a:lnTo>
                    <a:pt x="122" y="160"/>
                  </a:lnTo>
                  <a:lnTo>
                    <a:pt x="127" y="156"/>
                  </a:lnTo>
                  <a:lnTo>
                    <a:pt x="132" y="152"/>
                  </a:lnTo>
                  <a:lnTo>
                    <a:pt x="137" y="147"/>
                  </a:lnTo>
                  <a:lnTo>
                    <a:pt x="143" y="141"/>
                  </a:lnTo>
                  <a:lnTo>
                    <a:pt x="147" y="137"/>
                  </a:lnTo>
                  <a:lnTo>
                    <a:pt x="152" y="131"/>
                  </a:lnTo>
                  <a:lnTo>
                    <a:pt x="158" y="126"/>
                  </a:lnTo>
                  <a:lnTo>
                    <a:pt x="161" y="120"/>
                  </a:lnTo>
                  <a:lnTo>
                    <a:pt x="165" y="114"/>
                  </a:lnTo>
                  <a:lnTo>
                    <a:pt x="170" y="108"/>
                  </a:lnTo>
                  <a:lnTo>
                    <a:pt x="173" y="102"/>
                  </a:lnTo>
                  <a:lnTo>
                    <a:pt x="177" y="95"/>
                  </a:lnTo>
                  <a:lnTo>
                    <a:pt x="180" y="90"/>
                  </a:lnTo>
                  <a:lnTo>
                    <a:pt x="183" y="83"/>
                  </a:lnTo>
                  <a:lnTo>
                    <a:pt x="187" y="76"/>
                  </a:lnTo>
                  <a:lnTo>
                    <a:pt x="189" y="69"/>
                  </a:lnTo>
                  <a:lnTo>
                    <a:pt x="191" y="63"/>
                  </a:lnTo>
                  <a:lnTo>
                    <a:pt x="194" y="56"/>
                  </a:lnTo>
                  <a:lnTo>
                    <a:pt x="196" y="49"/>
                  </a:lnTo>
                  <a:lnTo>
                    <a:pt x="197" y="42"/>
                  </a:lnTo>
                  <a:lnTo>
                    <a:pt x="198" y="36"/>
                  </a:lnTo>
                  <a:lnTo>
                    <a:pt x="199" y="28"/>
                  </a:lnTo>
                  <a:lnTo>
                    <a:pt x="200" y="21"/>
                  </a:lnTo>
                  <a:lnTo>
                    <a:pt x="201" y="14"/>
                  </a:lnTo>
                  <a:lnTo>
                    <a:pt x="201" y="6"/>
                  </a:lnTo>
                  <a:lnTo>
                    <a:pt x="201" y="0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08" name="Freeform 52"/>
            <p:cNvSpPr>
              <a:spLocks/>
            </p:cNvSpPr>
            <p:nvPr/>
          </p:nvSpPr>
          <p:spPr bwMode="auto">
            <a:xfrm>
              <a:off x="2238" y="1583"/>
              <a:ext cx="50" cy="51"/>
            </a:xfrm>
            <a:custGeom>
              <a:avLst/>
              <a:gdLst>
                <a:gd name="T0" fmla="*/ 201 w 201"/>
                <a:gd name="T1" fmla="*/ 201 h 201"/>
                <a:gd name="T2" fmla="*/ 201 w 201"/>
                <a:gd name="T3" fmla="*/ 194 h 201"/>
                <a:gd name="T4" fmla="*/ 201 w 201"/>
                <a:gd name="T5" fmla="*/ 187 h 201"/>
                <a:gd name="T6" fmla="*/ 200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7 w 201"/>
                <a:gd name="T13" fmla="*/ 159 h 201"/>
                <a:gd name="T14" fmla="*/ 196 w 201"/>
                <a:gd name="T15" fmla="*/ 152 h 201"/>
                <a:gd name="T16" fmla="*/ 194 w 201"/>
                <a:gd name="T17" fmla="*/ 145 h 201"/>
                <a:gd name="T18" fmla="*/ 191 w 201"/>
                <a:gd name="T19" fmla="*/ 138 h 201"/>
                <a:gd name="T20" fmla="*/ 189 w 201"/>
                <a:gd name="T21" fmla="*/ 132 h 201"/>
                <a:gd name="T22" fmla="*/ 187 w 201"/>
                <a:gd name="T23" fmla="*/ 125 h 201"/>
                <a:gd name="T24" fmla="*/ 183 w 201"/>
                <a:gd name="T25" fmla="*/ 118 h 201"/>
                <a:gd name="T26" fmla="*/ 180 w 201"/>
                <a:gd name="T27" fmla="*/ 111 h 201"/>
                <a:gd name="T28" fmla="*/ 177 w 201"/>
                <a:gd name="T29" fmla="*/ 106 h 201"/>
                <a:gd name="T30" fmla="*/ 173 w 201"/>
                <a:gd name="T31" fmla="*/ 99 h 201"/>
                <a:gd name="T32" fmla="*/ 170 w 201"/>
                <a:gd name="T33" fmla="*/ 93 h 201"/>
                <a:gd name="T34" fmla="*/ 165 w 201"/>
                <a:gd name="T35" fmla="*/ 87 h 201"/>
                <a:gd name="T36" fmla="*/ 161 w 201"/>
                <a:gd name="T37" fmla="*/ 81 h 201"/>
                <a:gd name="T38" fmla="*/ 158 w 201"/>
                <a:gd name="T39" fmla="*/ 75 h 201"/>
                <a:gd name="T40" fmla="*/ 152 w 201"/>
                <a:gd name="T41" fmla="*/ 70 h 201"/>
                <a:gd name="T42" fmla="*/ 147 w 201"/>
                <a:gd name="T43" fmla="*/ 64 h 201"/>
                <a:gd name="T44" fmla="*/ 143 w 201"/>
                <a:gd name="T45" fmla="*/ 60 h 201"/>
                <a:gd name="T46" fmla="*/ 137 w 201"/>
                <a:gd name="T47" fmla="*/ 54 h 201"/>
                <a:gd name="T48" fmla="*/ 132 w 201"/>
                <a:gd name="T49" fmla="*/ 49 h 201"/>
                <a:gd name="T50" fmla="*/ 127 w 201"/>
                <a:gd name="T51" fmla="*/ 45 h 201"/>
                <a:gd name="T52" fmla="*/ 122 w 201"/>
                <a:gd name="T53" fmla="*/ 40 h 201"/>
                <a:gd name="T54" fmla="*/ 115 w 201"/>
                <a:gd name="T55" fmla="*/ 36 h 201"/>
                <a:gd name="T56" fmla="*/ 109 w 201"/>
                <a:gd name="T57" fmla="*/ 33 h 201"/>
                <a:gd name="T58" fmla="*/ 104 w 201"/>
                <a:gd name="T59" fmla="*/ 28 h 201"/>
                <a:gd name="T60" fmla="*/ 97 w 201"/>
                <a:gd name="T61" fmla="*/ 25 h 201"/>
                <a:gd name="T62" fmla="*/ 90 w 201"/>
                <a:gd name="T63" fmla="*/ 21 h 201"/>
                <a:gd name="T64" fmla="*/ 84 w 201"/>
                <a:gd name="T65" fmla="*/ 19 h 201"/>
                <a:gd name="T66" fmla="*/ 78 w 201"/>
                <a:gd name="T67" fmla="*/ 16 h 201"/>
                <a:gd name="T68" fmla="*/ 71 w 201"/>
                <a:gd name="T69" fmla="*/ 13 h 201"/>
                <a:gd name="T70" fmla="*/ 64 w 201"/>
                <a:gd name="T71" fmla="*/ 11 h 201"/>
                <a:gd name="T72" fmla="*/ 57 w 201"/>
                <a:gd name="T73" fmla="*/ 9 h 201"/>
                <a:gd name="T74" fmla="*/ 51 w 201"/>
                <a:gd name="T75" fmla="*/ 7 h 201"/>
                <a:gd name="T76" fmla="*/ 43 w 201"/>
                <a:gd name="T77" fmla="*/ 6 h 201"/>
                <a:gd name="T78" fmla="*/ 36 w 201"/>
                <a:gd name="T79" fmla="*/ 3 h 201"/>
                <a:gd name="T80" fmla="*/ 29 w 201"/>
                <a:gd name="T81" fmla="*/ 2 h 201"/>
                <a:gd name="T82" fmla="*/ 21 w 201"/>
                <a:gd name="T83" fmla="*/ 1 h 201"/>
                <a:gd name="T84" fmla="*/ 15 w 201"/>
                <a:gd name="T85" fmla="*/ 1 h 201"/>
                <a:gd name="T86" fmla="*/ 8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1" y="194"/>
                  </a:lnTo>
                  <a:lnTo>
                    <a:pt x="201" y="187"/>
                  </a:lnTo>
                  <a:lnTo>
                    <a:pt x="200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6" y="152"/>
                  </a:lnTo>
                  <a:lnTo>
                    <a:pt x="194" y="145"/>
                  </a:lnTo>
                  <a:lnTo>
                    <a:pt x="191" y="138"/>
                  </a:lnTo>
                  <a:lnTo>
                    <a:pt x="189" y="132"/>
                  </a:lnTo>
                  <a:lnTo>
                    <a:pt x="187" y="125"/>
                  </a:lnTo>
                  <a:lnTo>
                    <a:pt x="183" y="118"/>
                  </a:lnTo>
                  <a:lnTo>
                    <a:pt x="180" y="111"/>
                  </a:lnTo>
                  <a:lnTo>
                    <a:pt x="177" y="106"/>
                  </a:lnTo>
                  <a:lnTo>
                    <a:pt x="173" y="99"/>
                  </a:lnTo>
                  <a:lnTo>
                    <a:pt x="170" y="93"/>
                  </a:lnTo>
                  <a:lnTo>
                    <a:pt x="165" y="87"/>
                  </a:lnTo>
                  <a:lnTo>
                    <a:pt x="161" y="81"/>
                  </a:lnTo>
                  <a:lnTo>
                    <a:pt x="158" y="75"/>
                  </a:lnTo>
                  <a:lnTo>
                    <a:pt x="152" y="70"/>
                  </a:lnTo>
                  <a:lnTo>
                    <a:pt x="147" y="64"/>
                  </a:lnTo>
                  <a:lnTo>
                    <a:pt x="143" y="60"/>
                  </a:lnTo>
                  <a:lnTo>
                    <a:pt x="137" y="54"/>
                  </a:lnTo>
                  <a:lnTo>
                    <a:pt x="132" y="49"/>
                  </a:lnTo>
                  <a:lnTo>
                    <a:pt x="127" y="45"/>
                  </a:lnTo>
                  <a:lnTo>
                    <a:pt x="122" y="40"/>
                  </a:lnTo>
                  <a:lnTo>
                    <a:pt x="115" y="36"/>
                  </a:lnTo>
                  <a:lnTo>
                    <a:pt x="109" y="33"/>
                  </a:lnTo>
                  <a:lnTo>
                    <a:pt x="104" y="28"/>
                  </a:lnTo>
                  <a:lnTo>
                    <a:pt x="97" y="25"/>
                  </a:lnTo>
                  <a:lnTo>
                    <a:pt x="90" y="21"/>
                  </a:lnTo>
                  <a:lnTo>
                    <a:pt x="84" y="19"/>
                  </a:lnTo>
                  <a:lnTo>
                    <a:pt x="78" y="16"/>
                  </a:lnTo>
                  <a:lnTo>
                    <a:pt x="71" y="13"/>
                  </a:lnTo>
                  <a:lnTo>
                    <a:pt x="64" y="11"/>
                  </a:lnTo>
                  <a:lnTo>
                    <a:pt x="57" y="9"/>
                  </a:lnTo>
                  <a:lnTo>
                    <a:pt x="51" y="7"/>
                  </a:lnTo>
                  <a:lnTo>
                    <a:pt x="43" y="6"/>
                  </a:lnTo>
                  <a:lnTo>
                    <a:pt x="36" y="3"/>
                  </a:lnTo>
                  <a:lnTo>
                    <a:pt x="29" y="2"/>
                  </a:lnTo>
                  <a:lnTo>
                    <a:pt x="21" y="1"/>
                  </a:lnTo>
                  <a:lnTo>
                    <a:pt x="15" y="1"/>
                  </a:lnTo>
                  <a:lnTo>
                    <a:pt x="8" y="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09" name="Freeform 53"/>
            <p:cNvSpPr>
              <a:spLocks/>
            </p:cNvSpPr>
            <p:nvPr/>
          </p:nvSpPr>
          <p:spPr bwMode="auto">
            <a:xfrm>
              <a:off x="1753" y="1583"/>
              <a:ext cx="50" cy="51"/>
            </a:xfrm>
            <a:custGeom>
              <a:avLst/>
              <a:gdLst>
                <a:gd name="T0" fmla="*/ 201 w 201"/>
                <a:gd name="T1" fmla="*/ 0 h 201"/>
                <a:gd name="T2" fmla="*/ 193 w 201"/>
                <a:gd name="T3" fmla="*/ 1 h 201"/>
                <a:gd name="T4" fmla="*/ 187 w 201"/>
                <a:gd name="T5" fmla="*/ 1 h 201"/>
                <a:gd name="T6" fmla="*/ 180 w 201"/>
                <a:gd name="T7" fmla="*/ 1 h 201"/>
                <a:gd name="T8" fmla="*/ 172 w 201"/>
                <a:gd name="T9" fmla="*/ 2 h 201"/>
                <a:gd name="T10" fmla="*/ 165 w 201"/>
                <a:gd name="T11" fmla="*/ 3 h 201"/>
                <a:gd name="T12" fmla="*/ 159 w 201"/>
                <a:gd name="T13" fmla="*/ 6 h 201"/>
                <a:gd name="T14" fmla="*/ 152 w 201"/>
                <a:gd name="T15" fmla="*/ 7 h 201"/>
                <a:gd name="T16" fmla="*/ 144 w 201"/>
                <a:gd name="T17" fmla="*/ 9 h 201"/>
                <a:gd name="T18" fmla="*/ 137 w 201"/>
                <a:gd name="T19" fmla="*/ 11 h 201"/>
                <a:gd name="T20" fmla="*/ 130 w 201"/>
                <a:gd name="T21" fmla="*/ 13 h 201"/>
                <a:gd name="T22" fmla="*/ 124 w 201"/>
                <a:gd name="T23" fmla="*/ 16 h 201"/>
                <a:gd name="T24" fmla="*/ 118 w 201"/>
                <a:gd name="T25" fmla="*/ 19 h 201"/>
                <a:gd name="T26" fmla="*/ 111 w 201"/>
                <a:gd name="T27" fmla="*/ 21 h 201"/>
                <a:gd name="T28" fmla="*/ 105 w 201"/>
                <a:gd name="T29" fmla="*/ 25 h 201"/>
                <a:gd name="T30" fmla="*/ 99 w 201"/>
                <a:gd name="T31" fmla="*/ 28 h 201"/>
                <a:gd name="T32" fmla="*/ 92 w 201"/>
                <a:gd name="T33" fmla="*/ 33 h 201"/>
                <a:gd name="T34" fmla="*/ 87 w 201"/>
                <a:gd name="T35" fmla="*/ 36 h 201"/>
                <a:gd name="T36" fmla="*/ 81 w 201"/>
                <a:gd name="T37" fmla="*/ 40 h 201"/>
                <a:gd name="T38" fmla="*/ 75 w 201"/>
                <a:gd name="T39" fmla="*/ 45 h 201"/>
                <a:gd name="T40" fmla="*/ 70 w 201"/>
                <a:gd name="T41" fmla="*/ 49 h 201"/>
                <a:gd name="T42" fmla="*/ 64 w 201"/>
                <a:gd name="T43" fmla="*/ 54 h 201"/>
                <a:gd name="T44" fmla="*/ 58 w 201"/>
                <a:gd name="T45" fmla="*/ 60 h 201"/>
                <a:gd name="T46" fmla="*/ 54 w 201"/>
                <a:gd name="T47" fmla="*/ 64 h 201"/>
                <a:gd name="T48" fmla="*/ 49 w 201"/>
                <a:gd name="T49" fmla="*/ 70 h 201"/>
                <a:gd name="T50" fmla="*/ 45 w 201"/>
                <a:gd name="T51" fmla="*/ 75 h 201"/>
                <a:gd name="T52" fmla="*/ 40 w 201"/>
                <a:gd name="T53" fmla="*/ 81 h 201"/>
                <a:gd name="T54" fmla="*/ 36 w 201"/>
                <a:gd name="T55" fmla="*/ 87 h 201"/>
                <a:gd name="T56" fmla="*/ 31 w 201"/>
                <a:gd name="T57" fmla="*/ 93 h 201"/>
                <a:gd name="T58" fmla="*/ 28 w 201"/>
                <a:gd name="T59" fmla="*/ 99 h 201"/>
                <a:gd name="T60" fmla="*/ 25 w 201"/>
                <a:gd name="T61" fmla="*/ 106 h 201"/>
                <a:gd name="T62" fmla="*/ 21 w 201"/>
                <a:gd name="T63" fmla="*/ 111 h 201"/>
                <a:gd name="T64" fmla="*/ 18 w 201"/>
                <a:gd name="T65" fmla="*/ 118 h 201"/>
                <a:gd name="T66" fmla="*/ 16 w 201"/>
                <a:gd name="T67" fmla="*/ 125 h 201"/>
                <a:gd name="T68" fmla="*/ 12 w 201"/>
                <a:gd name="T69" fmla="*/ 132 h 201"/>
                <a:gd name="T70" fmla="*/ 10 w 201"/>
                <a:gd name="T71" fmla="*/ 138 h 201"/>
                <a:gd name="T72" fmla="*/ 8 w 201"/>
                <a:gd name="T73" fmla="*/ 145 h 201"/>
                <a:gd name="T74" fmla="*/ 7 w 201"/>
                <a:gd name="T75" fmla="*/ 152 h 201"/>
                <a:gd name="T76" fmla="*/ 4 w 201"/>
                <a:gd name="T77" fmla="*/ 159 h 201"/>
                <a:gd name="T78" fmla="*/ 3 w 201"/>
                <a:gd name="T79" fmla="*/ 165 h 201"/>
                <a:gd name="T80" fmla="*/ 2 w 201"/>
                <a:gd name="T81" fmla="*/ 173 h 201"/>
                <a:gd name="T82" fmla="*/ 1 w 201"/>
                <a:gd name="T83" fmla="*/ 180 h 201"/>
                <a:gd name="T84" fmla="*/ 0 w 201"/>
                <a:gd name="T85" fmla="*/ 187 h 201"/>
                <a:gd name="T86" fmla="*/ 0 w 201"/>
                <a:gd name="T87" fmla="*/ 194 h 201"/>
                <a:gd name="T88" fmla="*/ 0 w 201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0"/>
                  </a:moveTo>
                  <a:lnTo>
                    <a:pt x="193" y="1"/>
                  </a:lnTo>
                  <a:lnTo>
                    <a:pt x="187" y="1"/>
                  </a:lnTo>
                  <a:lnTo>
                    <a:pt x="180" y="1"/>
                  </a:lnTo>
                  <a:lnTo>
                    <a:pt x="172" y="2"/>
                  </a:lnTo>
                  <a:lnTo>
                    <a:pt x="165" y="3"/>
                  </a:lnTo>
                  <a:lnTo>
                    <a:pt x="159" y="6"/>
                  </a:lnTo>
                  <a:lnTo>
                    <a:pt x="152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0" y="13"/>
                  </a:lnTo>
                  <a:lnTo>
                    <a:pt x="124" y="16"/>
                  </a:lnTo>
                  <a:lnTo>
                    <a:pt x="118" y="19"/>
                  </a:lnTo>
                  <a:lnTo>
                    <a:pt x="111" y="21"/>
                  </a:lnTo>
                  <a:lnTo>
                    <a:pt x="105" y="25"/>
                  </a:lnTo>
                  <a:lnTo>
                    <a:pt x="99" y="28"/>
                  </a:lnTo>
                  <a:lnTo>
                    <a:pt x="92" y="33"/>
                  </a:lnTo>
                  <a:lnTo>
                    <a:pt x="87" y="36"/>
                  </a:lnTo>
                  <a:lnTo>
                    <a:pt x="81" y="40"/>
                  </a:lnTo>
                  <a:lnTo>
                    <a:pt x="75" y="45"/>
                  </a:lnTo>
                  <a:lnTo>
                    <a:pt x="70" y="49"/>
                  </a:lnTo>
                  <a:lnTo>
                    <a:pt x="64" y="54"/>
                  </a:lnTo>
                  <a:lnTo>
                    <a:pt x="58" y="60"/>
                  </a:lnTo>
                  <a:lnTo>
                    <a:pt x="54" y="64"/>
                  </a:lnTo>
                  <a:lnTo>
                    <a:pt x="49" y="70"/>
                  </a:lnTo>
                  <a:lnTo>
                    <a:pt x="45" y="75"/>
                  </a:lnTo>
                  <a:lnTo>
                    <a:pt x="40" y="81"/>
                  </a:lnTo>
                  <a:lnTo>
                    <a:pt x="36" y="87"/>
                  </a:lnTo>
                  <a:lnTo>
                    <a:pt x="31" y="93"/>
                  </a:lnTo>
                  <a:lnTo>
                    <a:pt x="28" y="99"/>
                  </a:lnTo>
                  <a:lnTo>
                    <a:pt x="25" y="106"/>
                  </a:lnTo>
                  <a:lnTo>
                    <a:pt x="21" y="111"/>
                  </a:lnTo>
                  <a:lnTo>
                    <a:pt x="18" y="118"/>
                  </a:lnTo>
                  <a:lnTo>
                    <a:pt x="16" y="125"/>
                  </a:lnTo>
                  <a:lnTo>
                    <a:pt x="12" y="132"/>
                  </a:lnTo>
                  <a:lnTo>
                    <a:pt x="10" y="138"/>
                  </a:lnTo>
                  <a:lnTo>
                    <a:pt x="8" y="145"/>
                  </a:lnTo>
                  <a:lnTo>
                    <a:pt x="7" y="152"/>
                  </a:lnTo>
                  <a:lnTo>
                    <a:pt x="4" y="159"/>
                  </a:lnTo>
                  <a:lnTo>
                    <a:pt x="3" y="165"/>
                  </a:lnTo>
                  <a:lnTo>
                    <a:pt x="2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10" name="Line 54"/>
            <p:cNvSpPr>
              <a:spLocks noChangeShapeType="1"/>
            </p:cNvSpPr>
            <p:nvPr/>
          </p:nvSpPr>
          <p:spPr bwMode="auto">
            <a:xfrm>
              <a:off x="1184" y="1634"/>
              <a:ext cx="2" cy="66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11" name="Line 55"/>
            <p:cNvSpPr>
              <a:spLocks noChangeShapeType="1"/>
            </p:cNvSpPr>
            <p:nvPr/>
          </p:nvSpPr>
          <p:spPr bwMode="auto">
            <a:xfrm>
              <a:off x="1234" y="2346"/>
              <a:ext cx="435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12" name="Line 56"/>
            <p:cNvSpPr>
              <a:spLocks noChangeShapeType="1"/>
            </p:cNvSpPr>
            <p:nvPr/>
          </p:nvSpPr>
          <p:spPr bwMode="auto">
            <a:xfrm flipV="1">
              <a:off x="1721" y="1634"/>
              <a:ext cx="2" cy="66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13" name="Line 57"/>
            <p:cNvSpPr>
              <a:spLocks noChangeShapeType="1"/>
            </p:cNvSpPr>
            <p:nvPr/>
          </p:nvSpPr>
          <p:spPr bwMode="auto">
            <a:xfrm flipH="1">
              <a:off x="1234" y="1583"/>
              <a:ext cx="435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14" name="Freeform 58"/>
            <p:cNvSpPr>
              <a:spLocks/>
            </p:cNvSpPr>
            <p:nvPr/>
          </p:nvSpPr>
          <p:spPr bwMode="auto">
            <a:xfrm>
              <a:off x="1184" y="2295"/>
              <a:ext cx="50" cy="51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6 h 201"/>
                <a:gd name="T4" fmla="*/ 0 w 202"/>
                <a:gd name="T5" fmla="*/ 14 h 201"/>
                <a:gd name="T6" fmla="*/ 1 w 202"/>
                <a:gd name="T7" fmla="*/ 21 h 201"/>
                <a:gd name="T8" fmla="*/ 2 w 202"/>
                <a:gd name="T9" fmla="*/ 28 h 201"/>
                <a:gd name="T10" fmla="*/ 4 w 202"/>
                <a:gd name="T11" fmla="*/ 36 h 201"/>
                <a:gd name="T12" fmla="*/ 5 w 202"/>
                <a:gd name="T13" fmla="*/ 42 h 201"/>
                <a:gd name="T14" fmla="*/ 6 w 202"/>
                <a:gd name="T15" fmla="*/ 49 h 201"/>
                <a:gd name="T16" fmla="*/ 8 w 202"/>
                <a:gd name="T17" fmla="*/ 56 h 201"/>
                <a:gd name="T18" fmla="*/ 10 w 202"/>
                <a:gd name="T19" fmla="*/ 63 h 201"/>
                <a:gd name="T20" fmla="*/ 13 w 202"/>
                <a:gd name="T21" fmla="*/ 69 h 201"/>
                <a:gd name="T22" fmla="*/ 15 w 202"/>
                <a:gd name="T23" fmla="*/ 76 h 201"/>
                <a:gd name="T24" fmla="*/ 18 w 202"/>
                <a:gd name="T25" fmla="*/ 83 h 201"/>
                <a:gd name="T26" fmla="*/ 22 w 202"/>
                <a:gd name="T27" fmla="*/ 90 h 201"/>
                <a:gd name="T28" fmla="*/ 25 w 202"/>
                <a:gd name="T29" fmla="*/ 95 h 201"/>
                <a:gd name="T30" fmla="*/ 28 w 202"/>
                <a:gd name="T31" fmla="*/ 102 h 201"/>
                <a:gd name="T32" fmla="*/ 32 w 202"/>
                <a:gd name="T33" fmla="*/ 108 h 201"/>
                <a:gd name="T34" fmla="*/ 36 w 202"/>
                <a:gd name="T35" fmla="*/ 114 h 201"/>
                <a:gd name="T36" fmla="*/ 41 w 202"/>
                <a:gd name="T37" fmla="*/ 120 h 201"/>
                <a:gd name="T38" fmla="*/ 44 w 202"/>
                <a:gd name="T39" fmla="*/ 126 h 201"/>
                <a:gd name="T40" fmla="*/ 50 w 202"/>
                <a:gd name="T41" fmla="*/ 131 h 201"/>
                <a:gd name="T42" fmla="*/ 54 w 202"/>
                <a:gd name="T43" fmla="*/ 137 h 201"/>
                <a:gd name="T44" fmla="*/ 59 w 202"/>
                <a:gd name="T45" fmla="*/ 141 h 201"/>
                <a:gd name="T46" fmla="*/ 64 w 202"/>
                <a:gd name="T47" fmla="*/ 147 h 201"/>
                <a:gd name="T48" fmla="*/ 70 w 202"/>
                <a:gd name="T49" fmla="*/ 152 h 201"/>
                <a:gd name="T50" fmla="*/ 74 w 202"/>
                <a:gd name="T51" fmla="*/ 156 h 201"/>
                <a:gd name="T52" fmla="*/ 81 w 202"/>
                <a:gd name="T53" fmla="*/ 160 h 201"/>
                <a:gd name="T54" fmla="*/ 87 w 202"/>
                <a:gd name="T55" fmla="*/ 165 h 201"/>
                <a:gd name="T56" fmla="*/ 92 w 202"/>
                <a:gd name="T57" fmla="*/ 168 h 201"/>
                <a:gd name="T58" fmla="*/ 98 w 202"/>
                <a:gd name="T59" fmla="*/ 173 h 201"/>
                <a:gd name="T60" fmla="*/ 105 w 202"/>
                <a:gd name="T61" fmla="*/ 176 h 201"/>
                <a:gd name="T62" fmla="*/ 112 w 202"/>
                <a:gd name="T63" fmla="*/ 180 h 201"/>
                <a:gd name="T64" fmla="*/ 117 w 202"/>
                <a:gd name="T65" fmla="*/ 182 h 201"/>
                <a:gd name="T66" fmla="*/ 124 w 202"/>
                <a:gd name="T67" fmla="*/ 185 h 201"/>
                <a:gd name="T68" fmla="*/ 131 w 202"/>
                <a:gd name="T69" fmla="*/ 187 h 201"/>
                <a:gd name="T70" fmla="*/ 137 w 202"/>
                <a:gd name="T71" fmla="*/ 190 h 201"/>
                <a:gd name="T72" fmla="*/ 144 w 202"/>
                <a:gd name="T73" fmla="*/ 192 h 201"/>
                <a:gd name="T74" fmla="*/ 151 w 202"/>
                <a:gd name="T75" fmla="*/ 194 h 201"/>
                <a:gd name="T76" fmla="*/ 159 w 202"/>
                <a:gd name="T77" fmla="*/ 195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0 h 201"/>
                <a:gd name="T86" fmla="*/ 194 w 202"/>
                <a:gd name="T87" fmla="*/ 200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6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2" y="28"/>
                  </a:lnTo>
                  <a:lnTo>
                    <a:pt x="4" y="36"/>
                  </a:lnTo>
                  <a:lnTo>
                    <a:pt x="5" y="42"/>
                  </a:lnTo>
                  <a:lnTo>
                    <a:pt x="6" y="49"/>
                  </a:lnTo>
                  <a:lnTo>
                    <a:pt x="8" y="56"/>
                  </a:lnTo>
                  <a:lnTo>
                    <a:pt x="10" y="63"/>
                  </a:lnTo>
                  <a:lnTo>
                    <a:pt x="13" y="69"/>
                  </a:lnTo>
                  <a:lnTo>
                    <a:pt x="15" y="76"/>
                  </a:lnTo>
                  <a:lnTo>
                    <a:pt x="18" y="83"/>
                  </a:lnTo>
                  <a:lnTo>
                    <a:pt x="22" y="90"/>
                  </a:lnTo>
                  <a:lnTo>
                    <a:pt x="25" y="95"/>
                  </a:lnTo>
                  <a:lnTo>
                    <a:pt x="28" y="102"/>
                  </a:lnTo>
                  <a:lnTo>
                    <a:pt x="32" y="108"/>
                  </a:lnTo>
                  <a:lnTo>
                    <a:pt x="36" y="114"/>
                  </a:lnTo>
                  <a:lnTo>
                    <a:pt x="41" y="120"/>
                  </a:lnTo>
                  <a:lnTo>
                    <a:pt x="44" y="126"/>
                  </a:lnTo>
                  <a:lnTo>
                    <a:pt x="50" y="131"/>
                  </a:lnTo>
                  <a:lnTo>
                    <a:pt x="54" y="137"/>
                  </a:lnTo>
                  <a:lnTo>
                    <a:pt x="59" y="141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4" y="156"/>
                  </a:lnTo>
                  <a:lnTo>
                    <a:pt x="81" y="160"/>
                  </a:lnTo>
                  <a:lnTo>
                    <a:pt x="87" y="165"/>
                  </a:lnTo>
                  <a:lnTo>
                    <a:pt x="92" y="168"/>
                  </a:lnTo>
                  <a:lnTo>
                    <a:pt x="98" y="173"/>
                  </a:lnTo>
                  <a:lnTo>
                    <a:pt x="105" y="176"/>
                  </a:lnTo>
                  <a:lnTo>
                    <a:pt x="112" y="180"/>
                  </a:lnTo>
                  <a:lnTo>
                    <a:pt x="117" y="182"/>
                  </a:lnTo>
                  <a:lnTo>
                    <a:pt x="124" y="185"/>
                  </a:lnTo>
                  <a:lnTo>
                    <a:pt x="131" y="187"/>
                  </a:lnTo>
                  <a:lnTo>
                    <a:pt x="137" y="190"/>
                  </a:lnTo>
                  <a:lnTo>
                    <a:pt x="144" y="192"/>
                  </a:lnTo>
                  <a:lnTo>
                    <a:pt x="151" y="194"/>
                  </a:lnTo>
                  <a:lnTo>
                    <a:pt x="159" y="195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0"/>
                  </a:lnTo>
                  <a:lnTo>
                    <a:pt x="194" y="200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15" name="Freeform 59"/>
            <p:cNvSpPr>
              <a:spLocks/>
            </p:cNvSpPr>
            <p:nvPr/>
          </p:nvSpPr>
          <p:spPr bwMode="auto">
            <a:xfrm>
              <a:off x="1669" y="2295"/>
              <a:ext cx="52" cy="51"/>
            </a:xfrm>
            <a:custGeom>
              <a:avLst/>
              <a:gdLst>
                <a:gd name="T0" fmla="*/ 0 w 202"/>
                <a:gd name="T1" fmla="*/ 201 h 201"/>
                <a:gd name="T2" fmla="*/ 8 w 202"/>
                <a:gd name="T3" fmla="*/ 200 h 201"/>
                <a:gd name="T4" fmla="*/ 15 w 202"/>
                <a:gd name="T5" fmla="*/ 200 h 201"/>
                <a:gd name="T6" fmla="*/ 22 w 202"/>
                <a:gd name="T7" fmla="*/ 200 h 201"/>
                <a:gd name="T8" fmla="*/ 30 w 202"/>
                <a:gd name="T9" fmla="*/ 199 h 201"/>
                <a:gd name="T10" fmla="*/ 36 w 202"/>
                <a:gd name="T11" fmla="*/ 198 h 201"/>
                <a:gd name="T12" fmla="*/ 43 w 202"/>
                <a:gd name="T13" fmla="*/ 195 h 201"/>
                <a:gd name="T14" fmla="*/ 50 w 202"/>
                <a:gd name="T15" fmla="*/ 194 h 201"/>
                <a:gd name="T16" fmla="*/ 58 w 202"/>
                <a:gd name="T17" fmla="*/ 192 h 201"/>
                <a:gd name="T18" fmla="*/ 64 w 202"/>
                <a:gd name="T19" fmla="*/ 190 h 201"/>
                <a:gd name="T20" fmla="*/ 71 w 202"/>
                <a:gd name="T21" fmla="*/ 187 h 201"/>
                <a:gd name="T22" fmla="*/ 78 w 202"/>
                <a:gd name="T23" fmla="*/ 185 h 201"/>
                <a:gd name="T24" fmla="*/ 84 w 202"/>
                <a:gd name="T25" fmla="*/ 182 h 201"/>
                <a:gd name="T26" fmla="*/ 90 w 202"/>
                <a:gd name="T27" fmla="*/ 180 h 201"/>
                <a:gd name="T28" fmla="*/ 97 w 202"/>
                <a:gd name="T29" fmla="*/ 176 h 201"/>
                <a:gd name="T30" fmla="*/ 103 w 202"/>
                <a:gd name="T31" fmla="*/ 173 h 201"/>
                <a:gd name="T32" fmla="*/ 109 w 202"/>
                <a:gd name="T33" fmla="*/ 168 h 201"/>
                <a:gd name="T34" fmla="*/ 115 w 202"/>
                <a:gd name="T35" fmla="*/ 165 h 201"/>
                <a:gd name="T36" fmla="*/ 121 w 202"/>
                <a:gd name="T37" fmla="*/ 160 h 201"/>
                <a:gd name="T38" fmla="*/ 126 w 202"/>
                <a:gd name="T39" fmla="*/ 156 h 201"/>
                <a:gd name="T40" fmla="*/ 132 w 202"/>
                <a:gd name="T41" fmla="*/ 152 h 201"/>
                <a:gd name="T42" fmla="*/ 138 w 202"/>
                <a:gd name="T43" fmla="*/ 147 h 201"/>
                <a:gd name="T44" fmla="*/ 143 w 202"/>
                <a:gd name="T45" fmla="*/ 141 h 201"/>
                <a:gd name="T46" fmla="*/ 148 w 202"/>
                <a:gd name="T47" fmla="*/ 137 h 201"/>
                <a:gd name="T48" fmla="*/ 152 w 202"/>
                <a:gd name="T49" fmla="*/ 131 h 201"/>
                <a:gd name="T50" fmla="*/ 157 w 202"/>
                <a:gd name="T51" fmla="*/ 126 h 201"/>
                <a:gd name="T52" fmla="*/ 161 w 202"/>
                <a:gd name="T53" fmla="*/ 120 h 201"/>
                <a:gd name="T54" fmla="*/ 166 w 202"/>
                <a:gd name="T55" fmla="*/ 114 h 201"/>
                <a:gd name="T56" fmla="*/ 170 w 202"/>
                <a:gd name="T57" fmla="*/ 108 h 201"/>
                <a:gd name="T58" fmla="*/ 174 w 202"/>
                <a:gd name="T59" fmla="*/ 102 h 201"/>
                <a:gd name="T60" fmla="*/ 177 w 202"/>
                <a:gd name="T61" fmla="*/ 95 h 201"/>
                <a:gd name="T62" fmla="*/ 180 w 202"/>
                <a:gd name="T63" fmla="*/ 90 h 201"/>
                <a:gd name="T64" fmla="*/ 184 w 202"/>
                <a:gd name="T65" fmla="*/ 83 h 201"/>
                <a:gd name="T66" fmla="*/ 186 w 202"/>
                <a:gd name="T67" fmla="*/ 76 h 201"/>
                <a:gd name="T68" fmla="*/ 189 w 202"/>
                <a:gd name="T69" fmla="*/ 69 h 201"/>
                <a:gd name="T70" fmla="*/ 192 w 202"/>
                <a:gd name="T71" fmla="*/ 63 h 201"/>
                <a:gd name="T72" fmla="*/ 194 w 202"/>
                <a:gd name="T73" fmla="*/ 56 h 201"/>
                <a:gd name="T74" fmla="*/ 195 w 202"/>
                <a:gd name="T75" fmla="*/ 49 h 201"/>
                <a:gd name="T76" fmla="*/ 197 w 202"/>
                <a:gd name="T77" fmla="*/ 42 h 201"/>
                <a:gd name="T78" fmla="*/ 198 w 202"/>
                <a:gd name="T79" fmla="*/ 36 h 201"/>
                <a:gd name="T80" fmla="*/ 199 w 202"/>
                <a:gd name="T81" fmla="*/ 28 h 201"/>
                <a:gd name="T82" fmla="*/ 201 w 202"/>
                <a:gd name="T83" fmla="*/ 21 h 201"/>
                <a:gd name="T84" fmla="*/ 202 w 202"/>
                <a:gd name="T85" fmla="*/ 14 h 201"/>
                <a:gd name="T86" fmla="*/ 202 w 202"/>
                <a:gd name="T87" fmla="*/ 6 h 201"/>
                <a:gd name="T88" fmla="*/ 202 w 202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201"/>
                  </a:moveTo>
                  <a:lnTo>
                    <a:pt x="8" y="200"/>
                  </a:lnTo>
                  <a:lnTo>
                    <a:pt x="15" y="200"/>
                  </a:lnTo>
                  <a:lnTo>
                    <a:pt x="22" y="200"/>
                  </a:lnTo>
                  <a:lnTo>
                    <a:pt x="30" y="199"/>
                  </a:lnTo>
                  <a:lnTo>
                    <a:pt x="36" y="198"/>
                  </a:lnTo>
                  <a:lnTo>
                    <a:pt x="43" y="195"/>
                  </a:lnTo>
                  <a:lnTo>
                    <a:pt x="50" y="194"/>
                  </a:lnTo>
                  <a:lnTo>
                    <a:pt x="58" y="192"/>
                  </a:lnTo>
                  <a:lnTo>
                    <a:pt x="64" y="190"/>
                  </a:lnTo>
                  <a:lnTo>
                    <a:pt x="71" y="187"/>
                  </a:lnTo>
                  <a:lnTo>
                    <a:pt x="78" y="185"/>
                  </a:lnTo>
                  <a:lnTo>
                    <a:pt x="84" y="182"/>
                  </a:lnTo>
                  <a:lnTo>
                    <a:pt x="90" y="180"/>
                  </a:lnTo>
                  <a:lnTo>
                    <a:pt x="97" y="176"/>
                  </a:lnTo>
                  <a:lnTo>
                    <a:pt x="103" y="173"/>
                  </a:lnTo>
                  <a:lnTo>
                    <a:pt x="109" y="168"/>
                  </a:lnTo>
                  <a:lnTo>
                    <a:pt x="115" y="165"/>
                  </a:lnTo>
                  <a:lnTo>
                    <a:pt x="121" y="160"/>
                  </a:lnTo>
                  <a:lnTo>
                    <a:pt x="126" y="156"/>
                  </a:lnTo>
                  <a:lnTo>
                    <a:pt x="132" y="152"/>
                  </a:lnTo>
                  <a:lnTo>
                    <a:pt x="138" y="147"/>
                  </a:lnTo>
                  <a:lnTo>
                    <a:pt x="143" y="141"/>
                  </a:lnTo>
                  <a:lnTo>
                    <a:pt x="148" y="137"/>
                  </a:lnTo>
                  <a:lnTo>
                    <a:pt x="152" y="131"/>
                  </a:lnTo>
                  <a:lnTo>
                    <a:pt x="157" y="126"/>
                  </a:lnTo>
                  <a:lnTo>
                    <a:pt x="161" y="120"/>
                  </a:lnTo>
                  <a:lnTo>
                    <a:pt x="166" y="114"/>
                  </a:lnTo>
                  <a:lnTo>
                    <a:pt x="170" y="108"/>
                  </a:lnTo>
                  <a:lnTo>
                    <a:pt x="174" y="102"/>
                  </a:lnTo>
                  <a:lnTo>
                    <a:pt x="177" y="95"/>
                  </a:lnTo>
                  <a:lnTo>
                    <a:pt x="180" y="90"/>
                  </a:lnTo>
                  <a:lnTo>
                    <a:pt x="184" y="83"/>
                  </a:lnTo>
                  <a:lnTo>
                    <a:pt x="186" y="76"/>
                  </a:lnTo>
                  <a:lnTo>
                    <a:pt x="189" y="69"/>
                  </a:lnTo>
                  <a:lnTo>
                    <a:pt x="192" y="63"/>
                  </a:lnTo>
                  <a:lnTo>
                    <a:pt x="194" y="56"/>
                  </a:lnTo>
                  <a:lnTo>
                    <a:pt x="195" y="49"/>
                  </a:lnTo>
                  <a:lnTo>
                    <a:pt x="197" y="42"/>
                  </a:lnTo>
                  <a:lnTo>
                    <a:pt x="198" y="36"/>
                  </a:lnTo>
                  <a:lnTo>
                    <a:pt x="199" y="28"/>
                  </a:lnTo>
                  <a:lnTo>
                    <a:pt x="201" y="21"/>
                  </a:lnTo>
                  <a:lnTo>
                    <a:pt x="202" y="14"/>
                  </a:lnTo>
                  <a:lnTo>
                    <a:pt x="202" y="6"/>
                  </a:lnTo>
                  <a:lnTo>
                    <a:pt x="202" y="0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16" name="Freeform 60"/>
            <p:cNvSpPr>
              <a:spLocks/>
            </p:cNvSpPr>
            <p:nvPr/>
          </p:nvSpPr>
          <p:spPr bwMode="auto">
            <a:xfrm>
              <a:off x="1669" y="1583"/>
              <a:ext cx="52" cy="51"/>
            </a:xfrm>
            <a:custGeom>
              <a:avLst/>
              <a:gdLst>
                <a:gd name="T0" fmla="*/ 202 w 202"/>
                <a:gd name="T1" fmla="*/ 201 h 201"/>
                <a:gd name="T2" fmla="*/ 202 w 202"/>
                <a:gd name="T3" fmla="*/ 194 h 201"/>
                <a:gd name="T4" fmla="*/ 202 w 202"/>
                <a:gd name="T5" fmla="*/ 187 h 201"/>
                <a:gd name="T6" fmla="*/ 201 w 202"/>
                <a:gd name="T7" fmla="*/ 180 h 201"/>
                <a:gd name="T8" fmla="*/ 199 w 202"/>
                <a:gd name="T9" fmla="*/ 173 h 201"/>
                <a:gd name="T10" fmla="*/ 198 w 202"/>
                <a:gd name="T11" fmla="*/ 165 h 201"/>
                <a:gd name="T12" fmla="*/ 197 w 202"/>
                <a:gd name="T13" fmla="*/ 159 h 201"/>
                <a:gd name="T14" fmla="*/ 195 w 202"/>
                <a:gd name="T15" fmla="*/ 152 h 201"/>
                <a:gd name="T16" fmla="*/ 194 w 202"/>
                <a:gd name="T17" fmla="*/ 145 h 201"/>
                <a:gd name="T18" fmla="*/ 192 w 202"/>
                <a:gd name="T19" fmla="*/ 138 h 201"/>
                <a:gd name="T20" fmla="*/ 189 w 202"/>
                <a:gd name="T21" fmla="*/ 132 h 201"/>
                <a:gd name="T22" fmla="*/ 186 w 202"/>
                <a:gd name="T23" fmla="*/ 125 h 201"/>
                <a:gd name="T24" fmla="*/ 184 w 202"/>
                <a:gd name="T25" fmla="*/ 118 h 201"/>
                <a:gd name="T26" fmla="*/ 180 w 202"/>
                <a:gd name="T27" fmla="*/ 111 h 201"/>
                <a:gd name="T28" fmla="*/ 177 w 202"/>
                <a:gd name="T29" fmla="*/ 106 h 201"/>
                <a:gd name="T30" fmla="*/ 174 w 202"/>
                <a:gd name="T31" fmla="*/ 99 h 201"/>
                <a:gd name="T32" fmla="*/ 170 w 202"/>
                <a:gd name="T33" fmla="*/ 93 h 201"/>
                <a:gd name="T34" fmla="*/ 166 w 202"/>
                <a:gd name="T35" fmla="*/ 87 h 201"/>
                <a:gd name="T36" fmla="*/ 161 w 202"/>
                <a:gd name="T37" fmla="*/ 81 h 201"/>
                <a:gd name="T38" fmla="*/ 157 w 202"/>
                <a:gd name="T39" fmla="*/ 75 h 201"/>
                <a:gd name="T40" fmla="*/ 152 w 202"/>
                <a:gd name="T41" fmla="*/ 70 h 201"/>
                <a:gd name="T42" fmla="*/ 148 w 202"/>
                <a:gd name="T43" fmla="*/ 64 h 201"/>
                <a:gd name="T44" fmla="*/ 143 w 202"/>
                <a:gd name="T45" fmla="*/ 60 h 201"/>
                <a:gd name="T46" fmla="*/ 138 w 202"/>
                <a:gd name="T47" fmla="*/ 54 h 201"/>
                <a:gd name="T48" fmla="*/ 132 w 202"/>
                <a:gd name="T49" fmla="*/ 49 h 201"/>
                <a:gd name="T50" fmla="*/ 126 w 202"/>
                <a:gd name="T51" fmla="*/ 45 h 201"/>
                <a:gd name="T52" fmla="*/ 121 w 202"/>
                <a:gd name="T53" fmla="*/ 40 h 201"/>
                <a:gd name="T54" fmla="*/ 115 w 202"/>
                <a:gd name="T55" fmla="*/ 36 h 201"/>
                <a:gd name="T56" fmla="*/ 109 w 202"/>
                <a:gd name="T57" fmla="*/ 33 h 201"/>
                <a:gd name="T58" fmla="*/ 103 w 202"/>
                <a:gd name="T59" fmla="*/ 28 h 201"/>
                <a:gd name="T60" fmla="*/ 97 w 202"/>
                <a:gd name="T61" fmla="*/ 25 h 201"/>
                <a:gd name="T62" fmla="*/ 90 w 202"/>
                <a:gd name="T63" fmla="*/ 21 h 201"/>
                <a:gd name="T64" fmla="*/ 84 w 202"/>
                <a:gd name="T65" fmla="*/ 19 h 201"/>
                <a:gd name="T66" fmla="*/ 78 w 202"/>
                <a:gd name="T67" fmla="*/ 16 h 201"/>
                <a:gd name="T68" fmla="*/ 71 w 202"/>
                <a:gd name="T69" fmla="*/ 13 h 201"/>
                <a:gd name="T70" fmla="*/ 64 w 202"/>
                <a:gd name="T71" fmla="*/ 11 h 201"/>
                <a:gd name="T72" fmla="*/ 58 w 202"/>
                <a:gd name="T73" fmla="*/ 9 h 201"/>
                <a:gd name="T74" fmla="*/ 50 w 202"/>
                <a:gd name="T75" fmla="*/ 7 h 201"/>
                <a:gd name="T76" fmla="*/ 43 w 202"/>
                <a:gd name="T77" fmla="*/ 6 h 201"/>
                <a:gd name="T78" fmla="*/ 36 w 202"/>
                <a:gd name="T79" fmla="*/ 3 h 201"/>
                <a:gd name="T80" fmla="*/ 30 w 202"/>
                <a:gd name="T81" fmla="*/ 2 h 201"/>
                <a:gd name="T82" fmla="*/ 22 w 202"/>
                <a:gd name="T83" fmla="*/ 1 h 201"/>
                <a:gd name="T84" fmla="*/ 15 w 202"/>
                <a:gd name="T85" fmla="*/ 1 h 201"/>
                <a:gd name="T86" fmla="*/ 8 w 202"/>
                <a:gd name="T87" fmla="*/ 1 h 201"/>
                <a:gd name="T88" fmla="*/ 0 w 202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202" y="201"/>
                  </a:moveTo>
                  <a:lnTo>
                    <a:pt x="202" y="194"/>
                  </a:lnTo>
                  <a:lnTo>
                    <a:pt x="202" y="187"/>
                  </a:lnTo>
                  <a:lnTo>
                    <a:pt x="201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7" y="159"/>
                  </a:lnTo>
                  <a:lnTo>
                    <a:pt x="195" y="152"/>
                  </a:lnTo>
                  <a:lnTo>
                    <a:pt x="194" y="145"/>
                  </a:lnTo>
                  <a:lnTo>
                    <a:pt x="192" y="138"/>
                  </a:lnTo>
                  <a:lnTo>
                    <a:pt x="189" y="132"/>
                  </a:lnTo>
                  <a:lnTo>
                    <a:pt x="186" y="125"/>
                  </a:lnTo>
                  <a:lnTo>
                    <a:pt x="184" y="118"/>
                  </a:lnTo>
                  <a:lnTo>
                    <a:pt x="180" y="111"/>
                  </a:lnTo>
                  <a:lnTo>
                    <a:pt x="177" y="106"/>
                  </a:lnTo>
                  <a:lnTo>
                    <a:pt x="174" y="99"/>
                  </a:lnTo>
                  <a:lnTo>
                    <a:pt x="170" y="93"/>
                  </a:lnTo>
                  <a:lnTo>
                    <a:pt x="166" y="87"/>
                  </a:lnTo>
                  <a:lnTo>
                    <a:pt x="161" y="81"/>
                  </a:lnTo>
                  <a:lnTo>
                    <a:pt x="157" y="75"/>
                  </a:lnTo>
                  <a:lnTo>
                    <a:pt x="152" y="70"/>
                  </a:lnTo>
                  <a:lnTo>
                    <a:pt x="148" y="64"/>
                  </a:lnTo>
                  <a:lnTo>
                    <a:pt x="143" y="60"/>
                  </a:lnTo>
                  <a:lnTo>
                    <a:pt x="138" y="54"/>
                  </a:lnTo>
                  <a:lnTo>
                    <a:pt x="132" y="49"/>
                  </a:lnTo>
                  <a:lnTo>
                    <a:pt x="126" y="45"/>
                  </a:lnTo>
                  <a:lnTo>
                    <a:pt x="121" y="40"/>
                  </a:lnTo>
                  <a:lnTo>
                    <a:pt x="115" y="36"/>
                  </a:lnTo>
                  <a:lnTo>
                    <a:pt x="109" y="33"/>
                  </a:lnTo>
                  <a:lnTo>
                    <a:pt x="103" y="28"/>
                  </a:lnTo>
                  <a:lnTo>
                    <a:pt x="97" y="25"/>
                  </a:lnTo>
                  <a:lnTo>
                    <a:pt x="90" y="21"/>
                  </a:lnTo>
                  <a:lnTo>
                    <a:pt x="84" y="19"/>
                  </a:lnTo>
                  <a:lnTo>
                    <a:pt x="78" y="16"/>
                  </a:lnTo>
                  <a:lnTo>
                    <a:pt x="71" y="13"/>
                  </a:lnTo>
                  <a:lnTo>
                    <a:pt x="64" y="11"/>
                  </a:lnTo>
                  <a:lnTo>
                    <a:pt x="58" y="9"/>
                  </a:lnTo>
                  <a:lnTo>
                    <a:pt x="50" y="7"/>
                  </a:lnTo>
                  <a:lnTo>
                    <a:pt x="43" y="6"/>
                  </a:lnTo>
                  <a:lnTo>
                    <a:pt x="36" y="3"/>
                  </a:lnTo>
                  <a:lnTo>
                    <a:pt x="30" y="2"/>
                  </a:lnTo>
                  <a:lnTo>
                    <a:pt x="22" y="1"/>
                  </a:lnTo>
                  <a:lnTo>
                    <a:pt x="15" y="1"/>
                  </a:lnTo>
                  <a:lnTo>
                    <a:pt x="8" y="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17" name="Freeform 61"/>
            <p:cNvSpPr>
              <a:spLocks/>
            </p:cNvSpPr>
            <p:nvPr/>
          </p:nvSpPr>
          <p:spPr bwMode="auto">
            <a:xfrm>
              <a:off x="1184" y="1583"/>
              <a:ext cx="50" cy="51"/>
            </a:xfrm>
            <a:custGeom>
              <a:avLst/>
              <a:gdLst>
                <a:gd name="T0" fmla="*/ 202 w 202"/>
                <a:gd name="T1" fmla="*/ 0 h 201"/>
                <a:gd name="T2" fmla="*/ 194 w 202"/>
                <a:gd name="T3" fmla="*/ 1 h 201"/>
                <a:gd name="T4" fmla="*/ 187 w 202"/>
                <a:gd name="T5" fmla="*/ 1 h 201"/>
                <a:gd name="T6" fmla="*/ 180 w 202"/>
                <a:gd name="T7" fmla="*/ 1 h 201"/>
                <a:gd name="T8" fmla="*/ 172 w 202"/>
                <a:gd name="T9" fmla="*/ 2 h 201"/>
                <a:gd name="T10" fmla="*/ 166 w 202"/>
                <a:gd name="T11" fmla="*/ 3 h 201"/>
                <a:gd name="T12" fmla="*/ 159 w 202"/>
                <a:gd name="T13" fmla="*/ 6 h 201"/>
                <a:gd name="T14" fmla="*/ 151 w 202"/>
                <a:gd name="T15" fmla="*/ 7 h 201"/>
                <a:gd name="T16" fmla="*/ 144 w 202"/>
                <a:gd name="T17" fmla="*/ 9 h 201"/>
                <a:gd name="T18" fmla="*/ 137 w 202"/>
                <a:gd name="T19" fmla="*/ 11 h 201"/>
                <a:gd name="T20" fmla="*/ 131 w 202"/>
                <a:gd name="T21" fmla="*/ 13 h 201"/>
                <a:gd name="T22" fmla="*/ 124 w 202"/>
                <a:gd name="T23" fmla="*/ 16 h 201"/>
                <a:gd name="T24" fmla="*/ 117 w 202"/>
                <a:gd name="T25" fmla="*/ 19 h 201"/>
                <a:gd name="T26" fmla="*/ 112 w 202"/>
                <a:gd name="T27" fmla="*/ 21 h 201"/>
                <a:gd name="T28" fmla="*/ 105 w 202"/>
                <a:gd name="T29" fmla="*/ 25 h 201"/>
                <a:gd name="T30" fmla="*/ 98 w 202"/>
                <a:gd name="T31" fmla="*/ 28 h 201"/>
                <a:gd name="T32" fmla="*/ 92 w 202"/>
                <a:gd name="T33" fmla="*/ 33 h 201"/>
                <a:gd name="T34" fmla="*/ 87 w 202"/>
                <a:gd name="T35" fmla="*/ 36 h 201"/>
                <a:gd name="T36" fmla="*/ 81 w 202"/>
                <a:gd name="T37" fmla="*/ 40 h 201"/>
                <a:gd name="T38" fmla="*/ 74 w 202"/>
                <a:gd name="T39" fmla="*/ 45 h 201"/>
                <a:gd name="T40" fmla="*/ 70 w 202"/>
                <a:gd name="T41" fmla="*/ 49 h 201"/>
                <a:gd name="T42" fmla="*/ 64 w 202"/>
                <a:gd name="T43" fmla="*/ 54 h 201"/>
                <a:gd name="T44" fmla="*/ 59 w 202"/>
                <a:gd name="T45" fmla="*/ 60 h 201"/>
                <a:gd name="T46" fmla="*/ 54 w 202"/>
                <a:gd name="T47" fmla="*/ 64 h 201"/>
                <a:gd name="T48" fmla="*/ 50 w 202"/>
                <a:gd name="T49" fmla="*/ 70 h 201"/>
                <a:gd name="T50" fmla="*/ 44 w 202"/>
                <a:gd name="T51" fmla="*/ 75 h 201"/>
                <a:gd name="T52" fmla="*/ 41 w 202"/>
                <a:gd name="T53" fmla="*/ 81 h 201"/>
                <a:gd name="T54" fmla="*/ 36 w 202"/>
                <a:gd name="T55" fmla="*/ 87 h 201"/>
                <a:gd name="T56" fmla="*/ 32 w 202"/>
                <a:gd name="T57" fmla="*/ 93 h 201"/>
                <a:gd name="T58" fmla="*/ 28 w 202"/>
                <a:gd name="T59" fmla="*/ 99 h 201"/>
                <a:gd name="T60" fmla="*/ 25 w 202"/>
                <a:gd name="T61" fmla="*/ 106 h 201"/>
                <a:gd name="T62" fmla="*/ 22 w 202"/>
                <a:gd name="T63" fmla="*/ 111 h 201"/>
                <a:gd name="T64" fmla="*/ 18 w 202"/>
                <a:gd name="T65" fmla="*/ 118 h 201"/>
                <a:gd name="T66" fmla="*/ 15 w 202"/>
                <a:gd name="T67" fmla="*/ 125 h 201"/>
                <a:gd name="T68" fmla="*/ 13 w 202"/>
                <a:gd name="T69" fmla="*/ 132 h 201"/>
                <a:gd name="T70" fmla="*/ 10 w 202"/>
                <a:gd name="T71" fmla="*/ 138 h 201"/>
                <a:gd name="T72" fmla="*/ 8 w 202"/>
                <a:gd name="T73" fmla="*/ 145 h 201"/>
                <a:gd name="T74" fmla="*/ 6 w 202"/>
                <a:gd name="T75" fmla="*/ 152 h 201"/>
                <a:gd name="T76" fmla="*/ 5 w 202"/>
                <a:gd name="T77" fmla="*/ 159 h 201"/>
                <a:gd name="T78" fmla="*/ 4 w 202"/>
                <a:gd name="T79" fmla="*/ 165 h 201"/>
                <a:gd name="T80" fmla="*/ 2 w 202"/>
                <a:gd name="T81" fmla="*/ 173 h 201"/>
                <a:gd name="T82" fmla="*/ 1 w 202"/>
                <a:gd name="T83" fmla="*/ 180 h 201"/>
                <a:gd name="T84" fmla="*/ 0 w 202"/>
                <a:gd name="T85" fmla="*/ 187 h 201"/>
                <a:gd name="T86" fmla="*/ 0 w 202"/>
                <a:gd name="T87" fmla="*/ 194 h 201"/>
                <a:gd name="T88" fmla="*/ 0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202" y="0"/>
                  </a:moveTo>
                  <a:lnTo>
                    <a:pt x="194" y="1"/>
                  </a:lnTo>
                  <a:lnTo>
                    <a:pt x="187" y="1"/>
                  </a:lnTo>
                  <a:lnTo>
                    <a:pt x="180" y="1"/>
                  </a:lnTo>
                  <a:lnTo>
                    <a:pt x="172" y="2"/>
                  </a:lnTo>
                  <a:lnTo>
                    <a:pt x="166" y="3"/>
                  </a:lnTo>
                  <a:lnTo>
                    <a:pt x="159" y="6"/>
                  </a:lnTo>
                  <a:lnTo>
                    <a:pt x="151" y="7"/>
                  </a:lnTo>
                  <a:lnTo>
                    <a:pt x="144" y="9"/>
                  </a:lnTo>
                  <a:lnTo>
                    <a:pt x="137" y="11"/>
                  </a:lnTo>
                  <a:lnTo>
                    <a:pt x="131" y="13"/>
                  </a:lnTo>
                  <a:lnTo>
                    <a:pt x="124" y="16"/>
                  </a:lnTo>
                  <a:lnTo>
                    <a:pt x="117" y="19"/>
                  </a:lnTo>
                  <a:lnTo>
                    <a:pt x="112" y="21"/>
                  </a:lnTo>
                  <a:lnTo>
                    <a:pt x="105" y="25"/>
                  </a:lnTo>
                  <a:lnTo>
                    <a:pt x="98" y="28"/>
                  </a:lnTo>
                  <a:lnTo>
                    <a:pt x="92" y="33"/>
                  </a:lnTo>
                  <a:lnTo>
                    <a:pt x="87" y="36"/>
                  </a:lnTo>
                  <a:lnTo>
                    <a:pt x="81" y="40"/>
                  </a:lnTo>
                  <a:lnTo>
                    <a:pt x="74" y="45"/>
                  </a:lnTo>
                  <a:lnTo>
                    <a:pt x="70" y="49"/>
                  </a:lnTo>
                  <a:lnTo>
                    <a:pt x="64" y="54"/>
                  </a:lnTo>
                  <a:lnTo>
                    <a:pt x="59" y="60"/>
                  </a:lnTo>
                  <a:lnTo>
                    <a:pt x="54" y="64"/>
                  </a:lnTo>
                  <a:lnTo>
                    <a:pt x="50" y="70"/>
                  </a:lnTo>
                  <a:lnTo>
                    <a:pt x="44" y="75"/>
                  </a:lnTo>
                  <a:lnTo>
                    <a:pt x="41" y="81"/>
                  </a:lnTo>
                  <a:lnTo>
                    <a:pt x="36" y="87"/>
                  </a:lnTo>
                  <a:lnTo>
                    <a:pt x="32" y="93"/>
                  </a:lnTo>
                  <a:lnTo>
                    <a:pt x="28" y="99"/>
                  </a:lnTo>
                  <a:lnTo>
                    <a:pt x="25" y="106"/>
                  </a:lnTo>
                  <a:lnTo>
                    <a:pt x="22" y="111"/>
                  </a:lnTo>
                  <a:lnTo>
                    <a:pt x="18" y="118"/>
                  </a:lnTo>
                  <a:lnTo>
                    <a:pt x="15" y="125"/>
                  </a:lnTo>
                  <a:lnTo>
                    <a:pt x="13" y="132"/>
                  </a:lnTo>
                  <a:lnTo>
                    <a:pt x="10" y="138"/>
                  </a:lnTo>
                  <a:lnTo>
                    <a:pt x="8" y="145"/>
                  </a:lnTo>
                  <a:lnTo>
                    <a:pt x="6" y="152"/>
                  </a:lnTo>
                  <a:lnTo>
                    <a:pt x="5" y="159"/>
                  </a:lnTo>
                  <a:lnTo>
                    <a:pt x="4" y="165"/>
                  </a:lnTo>
                  <a:lnTo>
                    <a:pt x="2" y="173"/>
                  </a:lnTo>
                  <a:lnTo>
                    <a:pt x="1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0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18" name="Line 62"/>
            <p:cNvSpPr>
              <a:spLocks noChangeShapeType="1"/>
            </p:cNvSpPr>
            <p:nvPr/>
          </p:nvSpPr>
          <p:spPr bwMode="auto">
            <a:xfrm>
              <a:off x="614" y="1634"/>
              <a:ext cx="2" cy="66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19" name="Line 63"/>
            <p:cNvSpPr>
              <a:spLocks noChangeShapeType="1"/>
            </p:cNvSpPr>
            <p:nvPr/>
          </p:nvSpPr>
          <p:spPr bwMode="auto">
            <a:xfrm>
              <a:off x="664" y="2346"/>
              <a:ext cx="435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20" name="Line 64"/>
            <p:cNvSpPr>
              <a:spLocks noChangeShapeType="1"/>
            </p:cNvSpPr>
            <p:nvPr/>
          </p:nvSpPr>
          <p:spPr bwMode="auto">
            <a:xfrm flipV="1">
              <a:off x="1149" y="1634"/>
              <a:ext cx="2" cy="66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21" name="Line 65"/>
            <p:cNvSpPr>
              <a:spLocks noChangeShapeType="1"/>
            </p:cNvSpPr>
            <p:nvPr/>
          </p:nvSpPr>
          <p:spPr bwMode="auto">
            <a:xfrm flipH="1">
              <a:off x="664" y="1583"/>
              <a:ext cx="435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22" name="Freeform 66"/>
            <p:cNvSpPr>
              <a:spLocks/>
            </p:cNvSpPr>
            <p:nvPr/>
          </p:nvSpPr>
          <p:spPr bwMode="auto">
            <a:xfrm>
              <a:off x="614" y="2295"/>
              <a:ext cx="50" cy="51"/>
            </a:xfrm>
            <a:custGeom>
              <a:avLst/>
              <a:gdLst>
                <a:gd name="T0" fmla="*/ 0 w 202"/>
                <a:gd name="T1" fmla="*/ 0 h 201"/>
                <a:gd name="T2" fmla="*/ 2 w 202"/>
                <a:gd name="T3" fmla="*/ 6 h 201"/>
                <a:gd name="T4" fmla="*/ 2 w 202"/>
                <a:gd name="T5" fmla="*/ 14 h 201"/>
                <a:gd name="T6" fmla="*/ 2 w 202"/>
                <a:gd name="T7" fmla="*/ 21 h 201"/>
                <a:gd name="T8" fmla="*/ 3 w 202"/>
                <a:gd name="T9" fmla="*/ 28 h 201"/>
                <a:gd name="T10" fmla="*/ 4 w 202"/>
                <a:gd name="T11" fmla="*/ 36 h 201"/>
                <a:gd name="T12" fmla="*/ 5 w 202"/>
                <a:gd name="T13" fmla="*/ 42 h 201"/>
                <a:gd name="T14" fmla="*/ 7 w 202"/>
                <a:gd name="T15" fmla="*/ 49 h 201"/>
                <a:gd name="T16" fmla="*/ 9 w 202"/>
                <a:gd name="T17" fmla="*/ 56 h 201"/>
                <a:gd name="T18" fmla="*/ 12 w 202"/>
                <a:gd name="T19" fmla="*/ 63 h 201"/>
                <a:gd name="T20" fmla="*/ 14 w 202"/>
                <a:gd name="T21" fmla="*/ 69 h 201"/>
                <a:gd name="T22" fmla="*/ 16 w 202"/>
                <a:gd name="T23" fmla="*/ 76 h 201"/>
                <a:gd name="T24" fmla="*/ 20 w 202"/>
                <a:gd name="T25" fmla="*/ 83 h 201"/>
                <a:gd name="T26" fmla="*/ 22 w 202"/>
                <a:gd name="T27" fmla="*/ 90 h 201"/>
                <a:gd name="T28" fmla="*/ 25 w 202"/>
                <a:gd name="T29" fmla="*/ 95 h 201"/>
                <a:gd name="T30" fmla="*/ 29 w 202"/>
                <a:gd name="T31" fmla="*/ 102 h 201"/>
                <a:gd name="T32" fmla="*/ 33 w 202"/>
                <a:gd name="T33" fmla="*/ 108 h 201"/>
                <a:gd name="T34" fmla="*/ 36 w 202"/>
                <a:gd name="T35" fmla="*/ 114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1 h 201"/>
                <a:gd name="T42" fmla="*/ 54 w 202"/>
                <a:gd name="T43" fmla="*/ 137 h 201"/>
                <a:gd name="T44" fmla="*/ 60 w 202"/>
                <a:gd name="T45" fmla="*/ 141 h 201"/>
                <a:gd name="T46" fmla="*/ 65 w 202"/>
                <a:gd name="T47" fmla="*/ 147 h 201"/>
                <a:gd name="T48" fmla="*/ 70 w 202"/>
                <a:gd name="T49" fmla="*/ 152 h 201"/>
                <a:gd name="T50" fmla="*/ 76 w 202"/>
                <a:gd name="T51" fmla="*/ 156 h 201"/>
                <a:gd name="T52" fmla="*/ 81 w 202"/>
                <a:gd name="T53" fmla="*/ 160 h 201"/>
                <a:gd name="T54" fmla="*/ 87 w 202"/>
                <a:gd name="T55" fmla="*/ 165 h 201"/>
                <a:gd name="T56" fmla="*/ 94 w 202"/>
                <a:gd name="T57" fmla="*/ 168 h 201"/>
                <a:gd name="T58" fmla="*/ 99 w 202"/>
                <a:gd name="T59" fmla="*/ 173 h 201"/>
                <a:gd name="T60" fmla="*/ 105 w 202"/>
                <a:gd name="T61" fmla="*/ 176 h 201"/>
                <a:gd name="T62" fmla="*/ 112 w 202"/>
                <a:gd name="T63" fmla="*/ 180 h 201"/>
                <a:gd name="T64" fmla="*/ 119 w 202"/>
                <a:gd name="T65" fmla="*/ 182 h 201"/>
                <a:gd name="T66" fmla="*/ 125 w 202"/>
                <a:gd name="T67" fmla="*/ 185 h 201"/>
                <a:gd name="T68" fmla="*/ 132 w 202"/>
                <a:gd name="T69" fmla="*/ 187 h 201"/>
                <a:gd name="T70" fmla="*/ 139 w 202"/>
                <a:gd name="T71" fmla="*/ 190 h 201"/>
                <a:gd name="T72" fmla="*/ 146 w 202"/>
                <a:gd name="T73" fmla="*/ 192 h 201"/>
                <a:gd name="T74" fmla="*/ 152 w 202"/>
                <a:gd name="T75" fmla="*/ 194 h 201"/>
                <a:gd name="T76" fmla="*/ 159 w 202"/>
                <a:gd name="T77" fmla="*/ 195 h 201"/>
                <a:gd name="T78" fmla="*/ 166 w 202"/>
                <a:gd name="T79" fmla="*/ 198 h 201"/>
                <a:gd name="T80" fmla="*/ 174 w 202"/>
                <a:gd name="T81" fmla="*/ 199 h 201"/>
                <a:gd name="T82" fmla="*/ 180 w 202"/>
                <a:gd name="T83" fmla="*/ 200 h 201"/>
                <a:gd name="T84" fmla="*/ 187 w 202"/>
                <a:gd name="T85" fmla="*/ 200 h 201"/>
                <a:gd name="T86" fmla="*/ 195 w 202"/>
                <a:gd name="T87" fmla="*/ 200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2" y="6"/>
                  </a:lnTo>
                  <a:lnTo>
                    <a:pt x="2" y="14"/>
                  </a:lnTo>
                  <a:lnTo>
                    <a:pt x="2" y="21"/>
                  </a:lnTo>
                  <a:lnTo>
                    <a:pt x="3" y="28"/>
                  </a:lnTo>
                  <a:lnTo>
                    <a:pt x="4" y="36"/>
                  </a:lnTo>
                  <a:lnTo>
                    <a:pt x="5" y="42"/>
                  </a:lnTo>
                  <a:lnTo>
                    <a:pt x="7" y="49"/>
                  </a:lnTo>
                  <a:lnTo>
                    <a:pt x="9" y="56"/>
                  </a:lnTo>
                  <a:lnTo>
                    <a:pt x="12" y="63"/>
                  </a:lnTo>
                  <a:lnTo>
                    <a:pt x="14" y="69"/>
                  </a:lnTo>
                  <a:lnTo>
                    <a:pt x="16" y="76"/>
                  </a:lnTo>
                  <a:lnTo>
                    <a:pt x="20" y="83"/>
                  </a:lnTo>
                  <a:lnTo>
                    <a:pt x="22" y="90"/>
                  </a:lnTo>
                  <a:lnTo>
                    <a:pt x="25" y="95"/>
                  </a:lnTo>
                  <a:lnTo>
                    <a:pt x="29" y="102"/>
                  </a:lnTo>
                  <a:lnTo>
                    <a:pt x="33" y="108"/>
                  </a:lnTo>
                  <a:lnTo>
                    <a:pt x="36" y="114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1"/>
                  </a:lnTo>
                  <a:lnTo>
                    <a:pt x="54" y="137"/>
                  </a:lnTo>
                  <a:lnTo>
                    <a:pt x="60" y="141"/>
                  </a:lnTo>
                  <a:lnTo>
                    <a:pt x="65" y="147"/>
                  </a:lnTo>
                  <a:lnTo>
                    <a:pt x="70" y="152"/>
                  </a:lnTo>
                  <a:lnTo>
                    <a:pt x="76" y="156"/>
                  </a:lnTo>
                  <a:lnTo>
                    <a:pt x="81" y="160"/>
                  </a:lnTo>
                  <a:lnTo>
                    <a:pt x="87" y="165"/>
                  </a:lnTo>
                  <a:lnTo>
                    <a:pt x="94" y="168"/>
                  </a:lnTo>
                  <a:lnTo>
                    <a:pt x="99" y="173"/>
                  </a:lnTo>
                  <a:lnTo>
                    <a:pt x="105" y="176"/>
                  </a:lnTo>
                  <a:lnTo>
                    <a:pt x="112" y="180"/>
                  </a:lnTo>
                  <a:lnTo>
                    <a:pt x="119" y="182"/>
                  </a:lnTo>
                  <a:lnTo>
                    <a:pt x="125" y="185"/>
                  </a:lnTo>
                  <a:lnTo>
                    <a:pt x="132" y="187"/>
                  </a:lnTo>
                  <a:lnTo>
                    <a:pt x="139" y="190"/>
                  </a:lnTo>
                  <a:lnTo>
                    <a:pt x="146" y="192"/>
                  </a:lnTo>
                  <a:lnTo>
                    <a:pt x="152" y="194"/>
                  </a:lnTo>
                  <a:lnTo>
                    <a:pt x="159" y="195"/>
                  </a:lnTo>
                  <a:lnTo>
                    <a:pt x="166" y="198"/>
                  </a:lnTo>
                  <a:lnTo>
                    <a:pt x="174" y="199"/>
                  </a:lnTo>
                  <a:lnTo>
                    <a:pt x="180" y="200"/>
                  </a:lnTo>
                  <a:lnTo>
                    <a:pt x="187" y="200"/>
                  </a:lnTo>
                  <a:lnTo>
                    <a:pt x="195" y="200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23" name="Freeform 67"/>
            <p:cNvSpPr>
              <a:spLocks/>
            </p:cNvSpPr>
            <p:nvPr/>
          </p:nvSpPr>
          <p:spPr bwMode="auto">
            <a:xfrm>
              <a:off x="1099" y="2295"/>
              <a:ext cx="50" cy="51"/>
            </a:xfrm>
            <a:custGeom>
              <a:avLst/>
              <a:gdLst>
                <a:gd name="T0" fmla="*/ 0 w 201"/>
                <a:gd name="T1" fmla="*/ 201 h 201"/>
                <a:gd name="T2" fmla="*/ 6 w 201"/>
                <a:gd name="T3" fmla="*/ 200 h 201"/>
                <a:gd name="T4" fmla="*/ 14 w 201"/>
                <a:gd name="T5" fmla="*/ 200 h 201"/>
                <a:gd name="T6" fmla="*/ 21 w 201"/>
                <a:gd name="T7" fmla="*/ 200 h 201"/>
                <a:gd name="T8" fmla="*/ 28 w 201"/>
                <a:gd name="T9" fmla="*/ 199 h 201"/>
                <a:gd name="T10" fmla="*/ 36 w 201"/>
                <a:gd name="T11" fmla="*/ 198 h 201"/>
                <a:gd name="T12" fmla="*/ 42 w 201"/>
                <a:gd name="T13" fmla="*/ 195 h 201"/>
                <a:gd name="T14" fmla="*/ 49 w 201"/>
                <a:gd name="T15" fmla="*/ 194 h 201"/>
                <a:gd name="T16" fmla="*/ 56 w 201"/>
                <a:gd name="T17" fmla="*/ 192 h 201"/>
                <a:gd name="T18" fmla="*/ 63 w 201"/>
                <a:gd name="T19" fmla="*/ 190 h 201"/>
                <a:gd name="T20" fmla="*/ 69 w 201"/>
                <a:gd name="T21" fmla="*/ 187 h 201"/>
                <a:gd name="T22" fmla="*/ 76 w 201"/>
                <a:gd name="T23" fmla="*/ 185 h 201"/>
                <a:gd name="T24" fmla="*/ 83 w 201"/>
                <a:gd name="T25" fmla="*/ 182 h 201"/>
                <a:gd name="T26" fmla="*/ 90 w 201"/>
                <a:gd name="T27" fmla="*/ 180 h 201"/>
                <a:gd name="T28" fmla="*/ 95 w 201"/>
                <a:gd name="T29" fmla="*/ 176 h 201"/>
                <a:gd name="T30" fmla="*/ 102 w 201"/>
                <a:gd name="T31" fmla="*/ 173 h 201"/>
                <a:gd name="T32" fmla="*/ 108 w 201"/>
                <a:gd name="T33" fmla="*/ 168 h 201"/>
                <a:gd name="T34" fmla="*/ 114 w 201"/>
                <a:gd name="T35" fmla="*/ 165 h 201"/>
                <a:gd name="T36" fmla="*/ 120 w 201"/>
                <a:gd name="T37" fmla="*/ 160 h 201"/>
                <a:gd name="T38" fmla="*/ 126 w 201"/>
                <a:gd name="T39" fmla="*/ 156 h 201"/>
                <a:gd name="T40" fmla="*/ 131 w 201"/>
                <a:gd name="T41" fmla="*/ 152 h 201"/>
                <a:gd name="T42" fmla="*/ 137 w 201"/>
                <a:gd name="T43" fmla="*/ 147 h 201"/>
                <a:gd name="T44" fmla="*/ 141 w 201"/>
                <a:gd name="T45" fmla="*/ 141 h 201"/>
                <a:gd name="T46" fmla="*/ 147 w 201"/>
                <a:gd name="T47" fmla="*/ 137 h 201"/>
                <a:gd name="T48" fmla="*/ 152 w 201"/>
                <a:gd name="T49" fmla="*/ 131 h 201"/>
                <a:gd name="T50" fmla="*/ 156 w 201"/>
                <a:gd name="T51" fmla="*/ 126 h 201"/>
                <a:gd name="T52" fmla="*/ 161 w 201"/>
                <a:gd name="T53" fmla="*/ 120 h 201"/>
                <a:gd name="T54" fmla="*/ 165 w 201"/>
                <a:gd name="T55" fmla="*/ 114 h 201"/>
                <a:gd name="T56" fmla="*/ 168 w 201"/>
                <a:gd name="T57" fmla="*/ 108 h 201"/>
                <a:gd name="T58" fmla="*/ 172 w 201"/>
                <a:gd name="T59" fmla="*/ 102 h 201"/>
                <a:gd name="T60" fmla="*/ 176 w 201"/>
                <a:gd name="T61" fmla="*/ 95 h 201"/>
                <a:gd name="T62" fmla="*/ 180 w 201"/>
                <a:gd name="T63" fmla="*/ 90 h 201"/>
                <a:gd name="T64" fmla="*/ 182 w 201"/>
                <a:gd name="T65" fmla="*/ 83 h 201"/>
                <a:gd name="T66" fmla="*/ 185 w 201"/>
                <a:gd name="T67" fmla="*/ 76 h 201"/>
                <a:gd name="T68" fmla="*/ 188 w 201"/>
                <a:gd name="T69" fmla="*/ 69 h 201"/>
                <a:gd name="T70" fmla="*/ 190 w 201"/>
                <a:gd name="T71" fmla="*/ 63 h 201"/>
                <a:gd name="T72" fmla="*/ 192 w 201"/>
                <a:gd name="T73" fmla="*/ 56 h 201"/>
                <a:gd name="T74" fmla="*/ 194 w 201"/>
                <a:gd name="T75" fmla="*/ 49 h 201"/>
                <a:gd name="T76" fmla="*/ 195 w 201"/>
                <a:gd name="T77" fmla="*/ 42 h 201"/>
                <a:gd name="T78" fmla="*/ 198 w 201"/>
                <a:gd name="T79" fmla="*/ 36 h 201"/>
                <a:gd name="T80" fmla="*/ 199 w 201"/>
                <a:gd name="T81" fmla="*/ 28 h 201"/>
                <a:gd name="T82" fmla="*/ 199 w 201"/>
                <a:gd name="T83" fmla="*/ 21 h 201"/>
                <a:gd name="T84" fmla="*/ 200 w 201"/>
                <a:gd name="T85" fmla="*/ 14 h 201"/>
                <a:gd name="T86" fmla="*/ 200 w 201"/>
                <a:gd name="T87" fmla="*/ 6 h 201"/>
                <a:gd name="T88" fmla="*/ 201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0" y="201"/>
                  </a:moveTo>
                  <a:lnTo>
                    <a:pt x="6" y="200"/>
                  </a:lnTo>
                  <a:lnTo>
                    <a:pt x="14" y="200"/>
                  </a:lnTo>
                  <a:lnTo>
                    <a:pt x="21" y="200"/>
                  </a:lnTo>
                  <a:lnTo>
                    <a:pt x="28" y="199"/>
                  </a:lnTo>
                  <a:lnTo>
                    <a:pt x="36" y="198"/>
                  </a:lnTo>
                  <a:lnTo>
                    <a:pt x="42" y="195"/>
                  </a:lnTo>
                  <a:lnTo>
                    <a:pt x="49" y="194"/>
                  </a:lnTo>
                  <a:lnTo>
                    <a:pt x="56" y="192"/>
                  </a:lnTo>
                  <a:lnTo>
                    <a:pt x="63" y="190"/>
                  </a:lnTo>
                  <a:lnTo>
                    <a:pt x="69" y="187"/>
                  </a:lnTo>
                  <a:lnTo>
                    <a:pt x="76" y="185"/>
                  </a:lnTo>
                  <a:lnTo>
                    <a:pt x="83" y="182"/>
                  </a:lnTo>
                  <a:lnTo>
                    <a:pt x="90" y="180"/>
                  </a:lnTo>
                  <a:lnTo>
                    <a:pt x="95" y="176"/>
                  </a:lnTo>
                  <a:lnTo>
                    <a:pt x="102" y="173"/>
                  </a:lnTo>
                  <a:lnTo>
                    <a:pt x="108" y="168"/>
                  </a:lnTo>
                  <a:lnTo>
                    <a:pt x="114" y="165"/>
                  </a:lnTo>
                  <a:lnTo>
                    <a:pt x="120" y="160"/>
                  </a:lnTo>
                  <a:lnTo>
                    <a:pt x="126" y="156"/>
                  </a:lnTo>
                  <a:lnTo>
                    <a:pt x="131" y="152"/>
                  </a:lnTo>
                  <a:lnTo>
                    <a:pt x="137" y="147"/>
                  </a:lnTo>
                  <a:lnTo>
                    <a:pt x="141" y="141"/>
                  </a:lnTo>
                  <a:lnTo>
                    <a:pt x="147" y="137"/>
                  </a:lnTo>
                  <a:lnTo>
                    <a:pt x="152" y="131"/>
                  </a:lnTo>
                  <a:lnTo>
                    <a:pt x="156" y="126"/>
                  </a:lnTo>
                  <a:lnTo>
                    <a:pt x="161" y="120"/>
                  </a:lnTo>
                  <a:lnTo>
                    <a:pt x="165" y="114"/>
                  </a:lnTo>
                  <a:lnTo>
                    <a:pt x="168" y="108"/>
                  </a:lnTo>
                  <a:lnTo>
                    <a:pt x="172" y="102"/>
                  </a:lnTo>
                  <a:lnTo>
                    <a:pt x="176" y="95"/>
                  </a:lnTo>
                  <a:lnTo>
                    <a:pt x="180" y="90"/>
                  </a:lnTo>
                  <a:lnTo>
                    <a:pt x="182" y="83"/>
                  </a:lnTo>
                  <a:lnTo>
                    <a:pt x="185" y="76"/>
                  </a:lnTo>
                  <a:lnTo>
                    <a:pt x="188" y="69"/>
                  </a:lnTo>
                  <a:lnTo>
                    <a:pt x="190" y="63"/>
                  </a:lnTo>
                  <a:lnTo>
                    <a:pt x="192" y="56"/>
                  </a:lnTo>
                  <a:lnTo>
                    <a:pt x="194" y="49"/>
                  </a:lnTo>
                  <a:lnTo>
                    <a:pt x="195" y="42"/>
                  </a:lnTo>
                  <a:lnTo>
                    <a:pt x="198" y="36"/>
                  </a:lnTo>
                  <a:lnTo>
                    <a:pt x="199" y="28"/>
                  </a:lnTo>
                  <a:lnTo>
                    <a:pt x="199" y="21"/>
                  </a:lnTo>
                  <a:lnTo>
                    <a:pt x="200" y="14"/>
                  </a:lnTo>
                  <a:lnTo>
                    <a:pt x="200" y="6"/>
                  </a:lnTo>
                  <a:lnTo>
                    <a:pt x="201" y="0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24" name="Freeform 68"/>
            <p:cNvSpPr>
              <a:spLocks/>
            </p:cNvSpPr>
            <p:nvPr/>
          </p:nvSpPr>
          <p:spPr bwMode="auto">
            <a:xfrm>
              <a:off x="1099" y="1583"/>
              <a:ext cx="50" cy="51"/>
            </a:xfrm>
            <a:custGeom>
              <a:avLst/>
              <a:gdLst>
                <a:gd name="T0" fmla="*/ 201 w 201"/>
                <a:gd name="T1" fmla="*/ 201 h 201"/>
                <a:gd name="T2" fmla="*/ 200 w 201"/>
                <a:gd name="T3" fmla="*/ 194 h 201"/>
                <a:gd name="T4" fmla="*/ 200 w 201"/>
                <a:gd name="T5" fmla="*/ 187 h 201"/>
                <a:gd name="T6" fmla="*/ 199 w 201"/>
                <a:gd name="T7" fmla="*/ 180 h 201"/>
                <a:gd name="T8" fmla="*/ 199 w 201"/>
                <a:gd name="T9" fmla="*/ 173 h 201"/>
                <a:gd name="T10" fmla="*/ 198 w 201"/>
                <a:gd name="T11" fmla="*/ 165 h 201"/>
                <a:gd name="T12" fmla="*/ 195 w 201"/>
                <a:gd name="T13" fmla="*/ 159 h 201"/>
                <a:gd name="T14" fmla="*/ 194 w 201"/>
                <a:gd name="T15" fmla="*/ 152 h 201"/>
                <a:gd name="T16" fmla="*/ 192 w 201"/>
                <a:gd name="T17" fmla="*/ 145 h 201"/>
                <a:gd name="T18" fmla="*/ 190 w 201"/>
                <a:gd name="T19" fmla="*/ 138 h 201"/>
                <a:gd name="T20" fmla="*/ 188 w 201"/>
                <a:gd name="T21" fmla="*/ 132 h 201"/>
                <a:gd name="T22" fmla="*/ 185 w 201"/>
                <a:gd name="T23" fmla="*/ 125 h 201"/>
                <a:gd name="T24" fmla="*/ 182 w 201"/>
                <a:gd name="T25" fmla="*/ 118 h 201"/>
                <a:gd name="T26" fmla="*/ 180 w 201"/>
                <a:gd name="T27" fmla="*/ 111 h 201"/>
                <a:gd name="T28" fmla="*/ 176 w 201"/>
                <a:gd name="T29" fmla="*/ 106 h 201"/>
                <a:gd name="T30" fmla="*/ 172 w 201"/>
                <a:gd name="T31" fmla="*/ 99 h 201"/>
                <a:gd name="T32" fmla="*/ 168 w 201"/>
                <a:gd name="T33" fmla="*/ 93 h 201"/>
                <a:gd name="T34" fmla="*/ 165 w 201"/>
                <a:gd name="T35" fmla="*/ 87 h 201"/>
                <a:gd name="T36" fmla="*/ 161 w 201"/>
                <a:gd name="T37" fmla="*/ 81 h 201"/>
                <a:gd name="T38" fmla="*/ 156 w 201"/>
                <a:gd name="T39" fmla="*/ 75 h 201"/>
                <a:gd name="T40" fmla="*/ 152 w 201"/>
                <a:gd name="T41" fmla="*/ 70 h 201"/>
                <a:gd name="T42" fmla="*/ 147 w 201"/>
                <a:gd name="T43" fmla="*/ 64 h 201"/>
                <a:gd name="T44" fmla="*/ 141 w 201"/>
                <a:gd name="T45" fmla="*/ 60 h 201"/>
                <a:gd name="T46" fmla="*/ 137 w 201"/>
                <a:gd name="T47" fmla="*/ 54 h 201"/>
                <a:gd name="T48" fmla="*/ 131 w 201"/>
                <a:gd name="T49" fmla="*/ 49 h 201"/>
                <a:gd name="T50" fmla="*/ 126 w 201"/>
                <a:gd name="T51" fmla="*/ 45 h 201"/>
                <a:gd name="T52" fmla="*/ 120 w 201"/>
                <a:gd name="T53" fmla="*/ 40 h 201"/>
                <a:gd name="T54" fmla="*/ 114 w 201"/>
                <a:gd name="T55" fmla="*/ 36 h 201"/>
                <a:gd name="T56" fmla="*/ 108 w 201"/>
                <a:gd name="T57" fmla="*/ 33 h 201"/>
                <a:gd name="T58" fmla="*/ 102 w 201"/>
                <a:gd name="T59" fmla="*/ 28 h 201"/>
                <a:gd name="T60" fmla="*/ 95 w 201"/>
                <a:gd name="T61" fmla="*/ 25 h 201"/>
                <a:gd name="T62" fmla="*/ 90 w 201"/>
                <a:gd name="T63" fmla="*/ 21 h 201"/>
                <a:gd name="T64" fmla="*/ 83 w 201"/>
                <a:gd name="T65" fmla="*/ 19 h 201"/>
                <a:gd name="T66" fmla="*/ 76 w 201"/>
                <a:gd name="T67" fmla="*/ 16 h 201"/>
                <a:gd name="T68" fmla="*/ 69 w 201"/>
                <a:gd name="T69" fmla="*/ 13 h 201"/>
                <a:gd name="T70" fmla="*/ 63 w 201"/>
                <a:gd name="T71" fmla="*/ 11 h 201"/>
                <a:gd name="T72" fmla="*/ 56 w 201"/>
                <a:gd name="T73" fmla="*/ 9 h 201"/>
                <a:gd name="T74" fmla="*/ 49 w 201"/>
                <a:gd name="T75" fmla="*/ 7 h 201"/>
                <a:gd name="T76" fmla="*/ 42 w 201"/>
                <a:gd name="T77" fmla="*/ 6 h 201"/>
                <a:gd name="T78" fmla="*/ 36 w 201"/>
                <a:gd name="T79" fmla="*/ 3 h 201"/>
                <a:gd name="T80" fmla="*/ 28 w 201"/>
                <a:gd name="T81" fmla="*/ 2 h 201"/>
                <a:gd name="T82" fmla="*/ 21 w 201"/>
                <a:gd name="T83" fmla="*/ 1 h 201"/>
                <a:gd name="T84" fmla="*/ 14 w 201"/>
                <a:gd name="T85" fmla="*/ 1 h 201"/>
                <a:gd name="T86" fmla="*/ 6 w 201"/>
                <a:gd name="T87" fmla="*/ 1 h 201"/>
                <a:gd name="T88" fmla="*/ 0 w 201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201">
                  <a:moveTo>
                    <a:pt x="201" y="201"/>
                  </a:moveTo>
                  <a:lnTo>
                    <a:pt x="200" y="194"/>
                  </a:lnTo>
                  <a:lnTo>
                    <a:pt x="200" y="187"/>
                  </a:lnTo>
                  <a:lnTo>
                    <a:pt x="199" y="180"/>
                  </a:lnTo>
                  <a:lnTo>
                    <a:pt x="199" y="173"/>
                  </a:lnTo>
                  <a:lnTo>
                    <a:pt x="198" y="165"/>
                  </a:lnTo>
                  <a:lnTo>
                    <a:pt x="195" y="159"/>
                  </a:lnTo>
                  <a:lnTo>
                    <a:pt x="194" y="152"/>
                  </a:lnTo>
                  <a:lnTo>
                    <a:pt x="192" y="145"/>
                  </a:lnTo>
                  <a:lnTo>
                    <a:pt x="190" y="138"/>
                  </a:lnTo>
                  <a:lnTo>
                    <a:pt x="188" y="132"/>
                  </a:lnTo>
                  <a:lnTo>
                    <a:pt x="185" y="125"/>
                  </a:lnTo>
                  <a:lnTo>
                    <a:pt x="182" y="118"/>
                  </a:lnTo>
                  <a:lnTo>
                    <a:pt x="180" y="111"/>
                  </a:lnTo>
                  <a:lnTo>
                    <a:pt x="176" y="106"/>
                  </a:lnTo>
                  <a:lnTo>
                    <a:pt x="172" y="99"/>
                  </a:lnTo>
                  <a:lnTo>
                    <a:pt x="168" y="93"/>
                  </a:lnTo>
                  <a:lnTo>
                    <a:pt x="165" y="87"/>
                  </a:lnTo>
                  <a:lnTo>
                    <a:pt x="161" y="81"/>
                  </a:lnTo>
                  <a:lnTo>
                    <a:pt x="156" y="75"/>
                  </a:lnTo>
                  <a:lnTo>
                    <a:pt x="152" y="70"/>
                  </a:lnTo>
                  <a:lnTo>
                    <a:pt x="147" y="64"/>
                  </a:lnTo>
                  <a:lnTo>
                    <a:pt x="141" y="60"/>
                  </a:lnTo>
                  <a:lnTo>
                    <a:pt x="137" y="54"/>
                  </a:lnTo>
                  <a:lnTo>
                    <a:pt x="131" y="49"/>
                  </a:lnTo>
                  <a:lnTo>
                    <a:pt x="126" y="45"/>
                  </a:lnTo>
                  <a:lnTo>
                    <a:pt x="120" y="40"/>
                  </a:lnTo>
                  <a:lnTo>
                    <a:pt x="114" y="36"/>
                  </a:lnTo>
                  <a:lnTo>
                    <a:pt x="108" y="33"/>
                  </a:lnTo>
                  <a:lnTo>
                    <a:pt x="102" y="28"/>
                  </a:lnTo>
                  <a:lnTo>
                    <a:pt x="95" y="25"/>
                  </a:lnTo>
                  <a:lnTo>
                    <a:pt x="90" y="21"/>
                  </a:lnTo>
                  <a:lnTo>
                    <a:pt x="83" y="19"/>
                  </a:lnTo>
                  <a:lnTo>
                    <a:pt x="76" y="16"/>
                  </a:lnTo>
                  <a:lnTo>
                    <a:pt x="69" y="13"/>
                  </a:lnTo>
                  <a:lnTo>
                    <a:pt x="63" y="11"/>
                  </a:lnTo>
                  <a:lnTo>
                    <a:pt x="56" y="9"/>
                  </a:lnTo>
                  <a:lnTo>
                    <a:pt x="49" y="7"/>
                  </a:lnTo>
                  <a:lnTo>
                    <a:pt x="42" y="6"/>
                  </a:lnTo>
                  <a:lnTo>
                    <a:pt x="36" y="3"/>
                  </a:lnTo>
                  <a:lnTo>
                    <a:pt x="28" y="2"/>
                  </a:lnTo>
                  <a:lnTo>
                    <a:pt x="21" y="1"/>
                  </a:lnTo>
                  <a:lnTo>
                    <a:pt x="14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25" name="Line 69"/>
            <p:cNvSpPr>
              <a:spLocks noChangeShapeType="1"/>
            </p:cNvSpPr>
            <p:nvPr/>
          </p:nvSpPr>
          <p:spPr bwMode="auto">
            <a:xfrm>
              <a:off x="1059" y="759"/>
              <a:ext cx="2" cy="700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26" name="Line 70"/>
            <p:cNvSpPr>
              <a:spLocks noChangeShapeType="1"/>
            </p:cNvSpPr>
            <p:nvPr/>
          </p:nvSpPr>
          <p:spPr bwMode="auto">
            <a:xfrm>
              <a:off x="1109" y="1510"/>
              <a:ext cx="3542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27" name="Line 71"/>
            <p:cNvSpPr>
              <a:spLocks noChangeShapeType="1"/>
            </p:cNvSpPr>
            <p:nvPr/>
          </p:nvSpPr>
          <p:spPr bwMode="auto">
            <a:xfrm flipV="1">
              <a:off x="4701" y="759"/>
              <a:ext cx="2" cy="700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28" name="Line 72"/>
            <p:cNvSpPr>
              <a:spLocks noChangeShapeType="1"/>
            </p:cNvSpPr>
            <p:nvPr/>
          </p:nvSpPr>
          <p:spPr bwMode="auto">
            <a:xfrm flipH="1">
              <a:off x="1109" y="708"/>
              <a:ext cx="3542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29" name="Freeform 73"/>
            <p:cNvSpPr>
              <a:spLocks/>
            </p:cNvSpPr>
            <p:nvPr/>
          </p:nvSpPr>
          <p:spPr bwMode="auto">
            <a:xfrm>
              <a:off x="1059" y="1459"/>
              <a:ext cx="50" cy="51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8 h 201"/>
                <a:gd name="T4" fmla="*/ 1 w 202"/>
                <a:gd name="T5" fmla="*/ 15 h 201"/>
                <a:gd name="T6" fmla="*/ 1 w 202"/>
                <a:gd name="T7" fmla="*/ 21 h 201"/>
                <a:gd name="T8" fmla="*/ 2 w 202"/>
                <a:gd name="T9" fmla="*/ 29 h 201"/>
                <a:gd name="T10" fmla="*/ 3 w 202"/>
                <a:gd name="T11" fmla="*/ 36 h 201"/>
                <a:gd name="T12" fmla="*/ 5 w 202"/>
                <a:gd name="T13" fmla="*/ 43 h 201"/>
                <a:gd name="T14" fmla="*/ 7 w 202"/>
                <a:gd name="T15" fmla="*/ 51 h 201"/>
                <a:gd name="T16" fmla="*/ 8 w 202"/>
                <a:gd name="T17" fmla="*/ 57 h 201"/>
                <a:gd name="T18" fmla="*/ 10 w 202"/>
                <a:gd name="T19" fmla="*/ 64 h 201"/>
                <a:gd name="T20" fmla="*/ 12 w 202"/>
                <a:gd name="T21" fmla="*/ 71 h 201"/>
                <a:gd name="T22" fmla="*/ 16 w 202"/>
                <a:gd name="T23" fmla="*/ 78 h 201"/>
                <a:gd name="T24" fmla="*/ 18 w 202"/>
                <a:gd name="T25" fmla="*/ 84 h 201"/>
                <a:gd name="T26" fmla="*/ 21 w 202"/>
                <a:gd name="T27" fmla="*/ 90 h 201"/>
                <a:gd name="T28" fmla="*/ 25 w 202"/>
                <a:gd name="T29" fmla="*/ 97 h 201"/>
                <a:gd name="T30" fmla="*/ 28 w 202"/>
                <a:gd name="T31" fmla="*/ 104 h 201"/>
                <a:gd name="T32" fmla="*/ 33 w 202"/>
                <a:gd name="T33" fmla="*/ 109 h 201"/>
                <a:gd name="T34" fmla="*/ 36 w 202"/>
                <a:gd name="T35" fmla="*/ 115 h 201"/>
                <a:gd name="T36" fmla="*/ 41 w 202"/>
                <a:gd name="T37" fmla="*/ 120 h 201"/>
                <a:gd name="T38" fmla="*/ 45 w 202"/>
                <a:gd name="T39" fmla="*/ 126 h 201"/>
                <a:gd name="T40" fmla="*/ 50 w 202"/>
                <a:gd name="T41" fmla="*/ 132 h 201"/>
                <a:gd name="T42" fmla="*/ 54 w 202"/>
                <a:gd name="T43" fmla="*/ 137 h 201"/>
                <a:gd name="T44" fmla="*/ 60 w 202"/>
                <a:gd name="T45" fmla="*/ 143 h 201"/>
                <a:gd name="T46" fmla="*/ 64 w 202"/>
                <a:gd name="T47" fmla="*/ 147 h 201"/>
                <a:gd name="T48" fmla="*/ 70 w 202"/>
                <a:gd name="T49" fmla="*/ 152 h 201"/>
                <a:gd name="T50" fmla="*/ 75 w 202"/>
                <a:gd name="T51" fmla="*/ 158 h 201"/>
                <a:gd name="T52" fmla="*/ 81 w 202"/>
                <a:gd name="T53" fmla="*/ 161 h 201"/>
                <a:gd name="T54" fmla="*/ 87 w 202"/>
                <a:gd name="T55" fmla="*/ 165 h 201"/>
                <a:gd name="T56" fmla="*/ 92 w 202"/>
                <a:gd name="T57" fmla="*/ 170 h 201"/>
                <a:gd name="T58" fmla="*/ 99 w 202"/>
                <a:gd name="T59" fmla="*/ 173 h 201"/>
                <a:gd name="T60" fmla="*/ 105 w 202"/>
                <a:gd name="T61" fmla="*/ 177 h 201"/>
                <a:gd name="T62" fmla="*/ 111 w 202"/>
                <a:gd name="T63" fmla="*/ 180 h 201"/>
                <a:gd name="T64" fmla="*/ 118 w 202"/>
                <a:gd name="T65" fmla="*/ 183 h 201"/>
                <a:gd name="T66" fmla="*/ 125 w 202"/>
                <a:gd name="T67" fmla="*/ 186 h 201"/>
                <a:gd name="T68" fmla="*/ 131 w 202"/>
                <a:gd name="T69" fmla="*/ 189 h 201"/>
                <a:gd name="T70" fmla="*/ 137 w 202"/>
                <a:gd name="T71" fmla="*/ 191 h 201"/>
                <a:gd name="T72" fmla="*/ 145 w 202"/>
                <a:gd name="T73" fmla="*/ 193 h 201"/>
                <a:gd name="T74" fmla="*/ 152 w 202"/>
                <a:gd name="T75" fmla="*/ 196 h 201"/>
                <a:gd name="T76" fmla="*/ 159 w 202"/>
                <a:gd name="T77" fmla="*/ 197 h 201"/>
                <a:gd name="T78" fmla="*/ 166 w 202"/>
                <a:gd name="T79" fmla="*/ 198 h 201"/>
                <a:gd name="T80" fmla="*/ 172 w 202"/>
                <a:gd name="T81" fmla="*/ 199 h 201"/>
                <a:gd name="T82" fmla="*/ 180 w 202"/>
                <a:gd name="T83" fmla="*/ 200 h 201"/>
                <a:gd name="T84" fmla="*/ 187 w 202"/>
                <a:gd name="T85" fmla="*/ 201 h 201"/>
                <a:gd name="T86" fmla="*/ 195 w 202"/>
                <a:gd name="T87" fmla="*/ 201 h 201"/>
                <a:gd name="T88" fmla="*/ 202 w 202"/>
                <a:gd name="T8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0"/>
                  </a:moveTo>
                  <a:lnTo>
                    <a:pt x="0" y="8"/>
                  </a:lnTo>
                  <a:lnTo>
                    <a:pt x="1" y="15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3" y="36"/>
                  </a:lnTo>
                  <a:lnTo>
                    <a:pt x="5" y="43"/>
                  </a:lnTo>
                  <a:lnTo>
                    <a:pt x="7" y="51"/>
                  </a:lnTo>
                  <a:lnTo>
                    <a:pt x="8" y="57"/>
                  </a:lnTo>
                  <a:lnTo>
                    <a:pt x="10" y="64"/>
                  </a:lnTo>
                  <a:lnTo>
                    <a:pt x="12" y="71"/>
                  </a:lnTo>
                  <a:lnTo>
                    <a:pt x="16" y="78"/>
                  </a:lnTo>
                  <a:lnTo>
                    <a:pt x="18" y="84"/>
                  </a:lnTo>
                  <a:lnTo>
                    <a:pt x="21" y="90"/>
                  </a:lnTo>
                  <a:lnTo>
                    <a:pt x="25" y="97"/>
                  </a:lnTo>
                  <a:lnTo>
                    <a:pt x="28" y="104"/>
                  </a:lnTo>
                  <a:lnTo>
                    <a:pt x="33" y="109"/>
                  </a:lnTo>
                  <a:lnTo>
                    <a:pt x="36" y="115"/>
                  </a:lnTo>
                  <a:lnTo>
                    <a:pt x="41" y="120"/>
                  </a:lnTo>
                  <a:lnTo>
                    <a:pt x="45" y="126"/>
                  </a:lnTo>
                  <a:lnTo>
                    <a:pt x="50" y="132"/>
                  </a:lnTo>
                  <a:lnTo>
                    <a:pt x="54" y="137"/>
                  </a:lnTo>
                  <a:lnTo>
                    <a:pt x="60" y="143"/>
                  </a:lnTo>
                  <a:lnTo>
                    <a:pt x="64" y="147"/>
                  </a:lnTo>
                  <a:lnTo>
                    <a:pt x="70" y="152"/>
                  </a:lnTo>
                  <a:lnTo>
                    <a:pt x="75" y="158"/>
                  </a:lnTo>
                  <a:lnTo>
                    <a:pt x="81" y="161"/>
                  </a:lnTo>
                  <a:lnTo>
                    <a:pt x="87" y="165"/>
                  </a:lnTo>
                  <a:lnTo>
                    <a:pt x="92" y="170"/>
                  </a:lnTo>
                  <a:lnTo>
                    <a:pt x="99" y="173"/>
                  </a:lnTo>
                  <a:lnTo>
                    <a:pt x="105" y="177"/>
                  </a:lnTo>
                  <a:lnTo>
                    <a:pt x="111" y="180"/>
                  </a:lnTo>
                  <a:lnTo>
                    <a:pt x="118" y="183"/>
                  </a:lnTo>
                  <a:lnTo>
                    <a:pt x="125" y="186"/>
                  </a:lnTo>
                  <a:lnTo>
                    <a:pt x="131" y="189"/>
                  </a:lnTo>
                  <a:lnTo>
                    <a:pt x="137" y="191"/>
                  </a:lnTo>
                  <a:lnTo>
                    <a:pt x="145" y="193"/>
                  </a:lnTo>
                  <a:lnTo>
                    <a:pt x="152" y="196"/>
                  </a:lnTo>
                  <a:lnTo>
                    <a:pt x="159" y="197"/>
                  </a:lnTo>
                  <a:lnTo>
                    <a:pt x="166" y="198"/>
                  </a:lnTo>
                  <a:lnTo>
                    <a:pt x="172" y="199"/>
                  </a:lnTo>
                  <a:lnTo>
                    <a:pt x="180" y="200"/>
                  </a:lnTo>
                  <a:lnTo>
                    <a:pt x="187" y="201"/>
                  </a:lnTo>
                  <a:lnTo>
                    <a:pt x="195" y="201"/>
                  </a:lnTo>
                  <a:lnTo>
                    <a:pt x="202" y="201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30" name="Freeform 74"/>
            <p:cNvSpPr>
              <a:spLocks/>
            </p:cNvSpPr>
            <p:nvPr/>
          </p:nvSpPr>
          <p:spPr bwMode="auto">
            <a:xfrm>
              <a:off x="4651" y="1459"/>
              <a:ext cx="50" cy="51"/>
            </a:xfrm>
            <a:custGeom>
              <a:avLst/>
              <a:gdLst>
                <a:gd name="T0" fmla="*/ 0 w 202"/>
                <a:gd name="T1" fmla="*/ 201 h 201"/>
                <a:gd name="T2" fmla="*/ 7 w 202"/>
                <a:gd name="T3" fmla="*/ 201 h 201"/>
                <a:gd name="T4" fmla="*/ 15 w 202"/>
                <a:gd name="T5" fmla="*/ 201 h 201"/>
                <a:gd name="T6" fmla="*/ 22 w 202"/>
                <a:gd name="T7" fmla="*/ 200 h 201"/>
                <a:gd name="T8" fmla="*/ 30 w 202"/>
                <a:gd name="T9" fmla="*/ 199 h 201"/>
                <a:gd name="T10" fmla="*/ 36 w 202"/>
                <a:gd name="T11" fmla="*/ 198 h 201"/>
                <a:gd name="T12" fmla="*/ 43 w 202"/>
                <a:gd name="T13" fmla="*/ 197 h 201"/>
                <a:gd name="T14" fmla="*/ 50 w 202"/>
                <a:gd name="T15" fmla="*/ 196 h 201"/>
                <a:gd name="T16" fmla="*/ 57 w 202"/>
                <a:gd name="T17" fmla="*/ 193 h 201"/>
                <a:gd name="T18" fmla="*/ 65 w 202"/>
                <a:gd name="T19" fmla="*/ 191 h 201"/>
                <a:gd name="T20" fmla="*/ 71 w 202"/>
                <a:gd name="T21" fmla="*/ 189 h 201"/>
                <a:gd name="T22" fmla="*/ 77 w 202"/>
                <a:gd name="T23" fmla="*/ 186 h 201"/>
                <a:gd name="T24" fmla="*/ 84 w 202"/>
                <a:gd name="T25" fmla="*/ 183 h 201"/>
                <a:gd name="T26" fmla="*/ 91 w 202"/>
                <a:gd name="T27" fmla="*/ 180 h 201"/>
                <a:gd name="T28" fmla="*/ 97 w 202"/>
                <a:gd name="T29" fmla="*/ 177 h 201"/>
                <a:gd name="T30" fmla="*/ 103 w 202"/>
                <a:gd name="T31" fmla="*/ 173 h 201"/>
                <a:gd name="T32" fmla="*/ 110 w 202"/>
                <a:gd name="T33" fmla="*/ 170 h 201"/>
                <a:gd name="T34" fmla="*/ 115 w 202"/>
                <a:gd name="T35" fmla="*/ 165 h 201"/>
                <a:gd name="T36" fmla="*/ 121 w 202"/>
                <a:gd name="T37" fmla="*/ 161 h 201"/>
                <a:gd name="T38" fmla="*/ 127 w 202"/>
                <a:gd name="T39" fmla="*/ 158 h 201"/>
                <a:gd name="T40" fmla="*/ 132 w 202"/>
                <a:gd name="T41" fmla="*/ 152 h 201"/>
                <a:gd name="T42" fmla="*/ 138 w 202"/>
                <a:gd name="T43" fmla="*/ 147 h 201"/>
                <a:gd name="T44" fmla="*/ 142 w 202"/>
                <a:gd name="T45" fmla="*/ 143 h 201"/>
                <a:gd name="T46" fmla="*/ 148 w 202"/>
                <a:gd name="T47" fmla="*/ 137 h 201"/>
                <a:gd name="T48" fmla="*/ 152 w 202"/>
                <a:gd name="T49" fmla="*/ 132 h 201"/>
                <a:gd name="T50" fmla="*/ 157 w 202"/>
                <a:gd name="T51" fmla="*/ 126 h 201"/>
                <a:gd name="T52" fmla="*/ 161 w 202"/>
                <a:gd name="T53" fmla="*/ 120 h 201"/>
                <a:gd name="T54" fmla="*/ 166 w 202"/>
                <a:gd name="T55" fmla="*/ 115 h 201"/>
                <a:gd name="T56" fmla="*/ 169 w 202"/>
                <a:gd name="T57" fmla="*/ 109 h 201"/>
                <a:gd name="T58" fmla="*/ 174 w 202"/>
                <a:gd name="T59" fmla="*/ 104 h 201"/>
                <a:gd name="T60" fmla="*/ 177 w 202"/>
                <a:gd name="T61" fmla="*/ 97 h 201"/>
                <a:gd name="T62" fmla="*/ 181 w 202"/>
                <a:gd name="T63" fmla="*/ 90 h 201"/>
                <a:gd name="T64" fmla="*/ 184 w 202"/>
                <a:gd name="T65" fmla="*/ 84 h 201"/>
                <a:gd name="T66" fmla="*/ 186 w 202"/>
                <a:gd name="T67" fmla="*/ 78 h 201"/>
                <a:gd name="T68" fmla="*/ 190 w 202"/>
                <a:gd name="T69" fmla="*/ 71 h 201"/>
                <a:gd name="T70" fmla="*/ 192 w 202"/>
                <a:gd name="T71" fmla="*/ 64 h 201"/>
                <a:gd name="T72" fmla="*/ 194 w 202"/>
                <a:gd name="T73" fmla="*/ 57 h 201"/>
                <a:gd name="T74" fmla="*/ 195 w 202"/>
                <a:gd name="T75" fmla="*/ 51 h 201"/>
                <a:gd name="T76" fmla="*/ 197 w 202"/>
                <a:gd name="T77" fmla="*/ 43 h 201"/>
                <a:gd name="T78" fmla="*/ 199 w 202"/>
                <a:gd name="T79" fmla="*/ 36 h 201"/>
                <a:gd name="T80" fmla="*/ 200 w 202"/>
                <a:gd name="T81" fmla="*/ 29 h 201"/>
                <a:gd name="T82" fmla="*/ 201 w 202"/>
                <a:gd name="T83" fmla="*/ 21 h 201"/>
                <a:gd name="T84" fmla="*/ 201 w 202"/>
                <a:gd name="T85" fmla="*/ 15 h 201"/>
                <a:gd name="T86" fmla="*/ 202 w 202"/>
                <a:gd name="T87" fmla="*/ 8 h 201"/>
                <a:gd name="T88" fmla="*/ 202 w 202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201">
                  <a:moveTo>
                    <a:pt x="0" y="201"/>
                  </a:moveTo>
                  <a:lnTo>
                    <a:pt x="7" y="201"/>
                  </a:lnTo>
                  <a:lnTo>
                    <a:pt x="15" y="201"/>
                  </a:lnTo>
                  <a:lnTo>
                    <a:pt x="22" y="200"/>
                  </a:lnTo>
                  <a:lnTo>
                    <a:pt x="30" y="199"/>
                  </a:lnTo>
                  <a:lnTo>
                    <a:pt x="36" y="198"/>
                  </a:lnTo>
                  <a:lnTo>
                    <a:pt x="43" y="197"/>
                  </a:lnTo>
                  <a:lnTo>
                    <a:pt x="50" y="196"/>
                  </a:lnTo>
                  <a:lnTo>
                    <a:pt x="57" y="193"/>
                  </a:lnTo>
                  <a:lnTo>
                    <a:pt x="65" y="191"/>
                  </a:lnTo>
                  <a:lnTo>
                    <a:pt x="71" y="189"/>
                  </a:lnTo>
                  <a:lnTo>
                    <a:pt x="77" y="186"/>
                  </a:lnTo>
                  <a:lnTo>
                    <a:pt x="84" y="183"/>
                  </a:lnTo>
                  <a:lnTo>
                    <a:pt x="91" y="180"/>
                  </a:lnTo>
                  <a:lnTo>
                    <a:pt x="97" y="177"/>
                  </a:lnTo>
                  <a:lnTo>
                    <a:pt x="103" y="173"/>
                  </a:lnTo>
                  <a:lnTo>
                    <a:pt x="110" y="170"/>
                  </a:lnTo>
                  <a:lnTo>
                    <a:pt x="115" y="165"/>
                  </a:lnTo>
                  <a:lnTo>
                    <a:pt x="121" y="161"/>
                  </a:lnTo>
                  <a:lnTo>
                    <a:pt x="127" y="158"/>
                  </a:lnTo>
                  <a:lnTo>
                    <a:pt x="132" y="152"/>
                  </a:lnTo>
                  <a:lnTo>
                    <a:pt x="138" y="147"/>
                  </a:lnTo>
                  <a:lnTo>
                    <a:pt x="142" y="143"/>
                  </a:lnTo>
                  <a:lnTo>
                    <a:pt x="148" y="137"/>
                  </a:lnTo>
                  <a:lnTo>
                    <a:pt x="152" y="132"/>
                  </a:lnTo>
                  <a:lnTo>
                    <a:pt x="157" y="126"/>
                  </a:lnTo>
                  <a:lnTo>
                    <a:pt x="161" y="120"/>
                  </a:lnTo>
                  <a:lnTo>
                    <a:pt x="166" y="115"/>
                  </a:lnTo>
                  <a:lnTo>
                    <a:pt x="169" y="109"/>
                  </a:lnTo>
                  <a:lnTo>
                    <a:pt x="174" y="104"/>
                  </a:lnTo>
                  <a:lnTo>
                    <a:pt x="177" y="97"/>
                  </a:lnTo>
                  <a:lnTo>
                    <a:pt x="181" y="90"/>
                  </a:lnTo>
                  <a:lnTo>
                    <a:pt x="184" y="84"/>
                  </a:lnTo>
                  <a:lnTo>
                    <a:pt x="186" y="78"/>
                  </a:lnTo>
                  <a:lnTo>
                    <a:pt x="190" y="71"/>
                  </a:lnTo>
                  <a:lnTo>
                    <a:pt x="192" y="64"/>
                  </a:lnTo>
                  <a:lnTo>
                    <a:pt x="194" y="57"/>
                  </a:lnTo>
                  <a:lnTo>
                    <a:pt x="195" y="51"/>
                  </a:lnTo>
                  <a:lnTo>
                    <a:pt x="197" y="43"/>
                  </a:lnTo>
                  <a:lnTo>
                    <a:pt x="199" y="36"/>
                  </a:lnTo>
                  <a:lnTo>
                    <a:pt x="200" y="29"/>
                  </a:lnTo>
                  <a:lnTo>
                    <a:pt x="201" y="21"/>
                  </a:lnTo>
                  <a:lnTo>
                    <a:pt x="201" y="15"/>
                  </a:lnTo>
                  <a:lnTo>
                    <a:pt x="202" y="8"/>
                  </a:lnTo>
                  <a:lnTo>
                    <a:pt x="202" y="0"/>
                  </a:lnTo>
                </a:path>
              </a:pathLst>
            </a:custGeom>
            <a:no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31" name="Line 75"/>
            <p:cNvSpPr>
              <a:spLocks noChangeShapeType="1"/>
            </p:cNvSpPr>
            <p:nvPr/>
          </p:nvSpPr>
          <p:spPr bwMode="auto">
            <a:xfrm>
              <a:off x="2310" y="1437"/>
              <a:ext cx="97" cy="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32" name="Freeform 76"/>
            <p:cNvSpPr>
              <a:spLocks/>
            </p:cNvSpPr>
            <p:nvPr/>
          </p:nvSpPr>
          <p:spPr bwMode="auto">
            <a:xfrm>
              <a:off x="2355" y="1483"/>
              <a:ext cx="52" cy="53"/>
            </a:xfrm>
            <a:custGeom>
              <a:avLst/>
              <a:gdLst>
                <a:gd name="T0" fmla="*/ 80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0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33" name="Line 77"/>
            <p:cNvSpPr>
              <a:spLocks noChangeShapeType="1"/>
            </p:cNvSpPr>
            <p:nvPr/>
          </p:nvSpPr>
          <p:spPr bwMode="auto">
            <a:xfrm flipH="1">
              <a:off x="1069" y="1437"/>
              <a:ext cx="98" cy="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34" name="Freeform 78"/>
            <p:cNvSpPr>
              <a:spLocks/>
            </p:cNvSpPr>
            <p:nvPr/>
          </p:nvSpPr>
          <p:spPr bwMode="auto">
            <a:xfrm>
              <a:off x="1069" y="1483"/>
              <a:ext cx="52" cy="53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35" name="Line 79"/>
            <p:cNvSpPr>
              <a:spLocks noChangeShapeType="1"/>
            </p:cNvSpPr>
            <p:nvPr/>
          </p:nvSpPr>
          <p:spPr bwMode="auto">
            <a:xfrm flipH="1">
              <a:off x="1642" y="1144"/>
              <a:ext cx="95" cy="1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36" name="Freeform 80"/>
            <p:cNvSpPr>
              <a:spLocks/>
            </p:cNvSpPr>
            <p:nvPr/>
          </p:nvSpPr>
          <p:spPr bwMode="auto">
            <a:xfrm>
              <a:off x="1642" y="1193"/>
              <a:ext cx="49" cy="51"/>
            </a:xfrm>
            <a:custGeom>
              <a:avLst/>
              <a:gdLst>
                <a:gd name="T0" fmla="*/ 203 w 203"/>
                <a:gd name="T1" fmla="*/ 80 h 203"/>
                <a:gd name="T2" fmla="*/ 0 w 203"/>
                <a:gd name="T3" fmla="*/ 203 h 203"/>
                <a:gd name="T4" fmla="*/ 123 w 203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" h="203">
                  <a:moveTo>
                    <a:pt x="203" y="80"/>
                  </a:moveTo>
                  <a:lnTo>
                    <a:pt x="0" y="203"/>
                  </a:lnTo>
                  <a:lnTo>
                    <a:pt x="123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37" name="Line 81"/>
            <p:cNvSpPr>
              <a:spLocks noChangeShapeType="1"/>
            </p:cNvSpPr>
            <p:nvPr/>
          </p:nvSpPr>
          <p:spPr bwMode="auto">
            <a:xfrm>
              <a:off x="4023" y="1144"/>
              <a:ext cx="95" cy="1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38" name="Freeform 82"/>
            <p:cNvSpPr>
              <a:spLocks/>
            </p:cNvSpPr>
            <p:nvPr/>
          </p:nvSpPr>
          <p:spPr bwMode="auto">
            <a:xfrm>
              <a:off x="4069" y="1193"/>
              <a:ext cx="49" cy="51"/>
            </a:xfrm>
            <a:custGeom>
              <a:avLst/>
              <a:gdLst>
                <a:gd name="T0" fmla="*/ 80 w 203"/>
                <a:gd name="T1" fmla="*/ 0 h 203"/>
                <a:gd name="T2" fmla="*/ 203 w 203"/>
                <a:gd name="T3" fmla="*/ 203 h 203"/>
                <a:gd name="T4" fmla="*/ 0 w 203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" h="203">
                  <a:moveTo>
                    <a:pt x="80" y="0"/>
                  </a:moveTo>
                  <a:lnTo>
                    <a:pt x="203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39" name="Line 83"/>
            <p:cNvSpPr>
              <a:spLocks noChangeShapeType="1"/>
            </p:cNvSpPr>
            <p:nvPr/>
          </p:nvSpPr>
          <p:spPr bwMode="auto">
            <a:xfrm flipH="1">
              <a:off x="3926" y="1144"/>
              <a:ext cx="97" cy="1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40" name="Freeform 84"/>
            <p:cNvSpPr>
              <a:spLocks/>
            </p:cNvSpPr>
            <p:nvPr/>
          </p:nvSpPr>
          <p:spPr bwMode="auto">
            <a:xfrm>
              <a:off x="3926" y="1193"/>
              <a:ext cx="49" cy="51"/>
            </a:xfrm>
            <a:custGeom>
              <a:avLst/>
              <a:gdLst>
                <a:gd name="T0" fmla="*/ 203 w 203"/>
                <a:gd name="T1" fmla="*/ 80 h 203"/>
                <a:gd name="T2" fmla="*/ 0 w 203"/>
                <a:gd name="T3" fmla="*/ 203 h 203"/>
                <a:gd name="T4" fmla="*/ 123 w 203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" h="203">
                  <a:moveTo>
                    <a:pt x="203" y="80"/>
                  </a:moveTo>
                  <a:lnTo>
                    <a:pt x="0" y="203"/>
                  </a:lnTo>
                  <a:lnTo>
                    <a:pt x="123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41" name="Line 85"/>
            <p:cNvSpPr>
              <a:spLocks noChangeShapeType="1"/>
            </p:cNvSpPr>
            <p:nvPr/>
          </p:nvSpPr>
          <p:spPr bwMode="auto">
            <a:xfrm>
              <a:off x="3450" y="1437"/>
              <a:ext cx="98" cy="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42" name="Freeform 86"/>
            <p:cNvSpPr>
              <a:spLocks/>
            </p:cNvSpPr>
            <p:nvPr/>
          </p:nvSpPr>
          <p:spPr bwMode="auto">
            <a:xfrm>
              <a:off x="3498" y="1483"/>
              <a:ext cx="50" cy="53"/>
            </a:xfrm>
            <a:custGeom>
              <a:avLst/>
              <a:gdLst>
                <a:gd name="T0" fmla="*/ 81 w 203"/>
                <a:gd name="T1" fmla="*/ 0 h 203"/>
                <a:gd name="T2" fmla="*/ 203 w 203"/>
                <a:gd name="T3" fmla="*/ 203 h 203"/>
                <a:gd name="T4" fmla="*/ 0 w 203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" h="203">
                  <a:moveTo>
                    <a:pt x="81" y="0"/>
                  </a:moveTo>
                  <a:lnTo>
                    <a:pt x="203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43" name="Line 87"/>
            <p:cNvSpPr>
              <a:spLocks noChangeShapeType="1"/>
            </p:cNvSpPr>
            <p:nvPr/>
          </p:nvSpPr>
          <p:spPr bwMode="auto">
            <a:xfrm flipH="1">
              <a:off x="3353" y="1437"/>
              <a:ext cx="97" cy="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44" name="Freeform 88"/>
            <p:cNvSpPr>
              <a:spLocks/>
            </p:cNvSpPr>
            <p:nvPr/>
          </p:nvSpPr>
          <p:spPr bwMode="auto">
            <a:xfrm>
              <a:off x="3353" y="1483"/>
              <a:ext cx="52" cy="53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2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45" name="Line 89"/>
            <p:cNvSpPr>
              <a:spLocks noChangeShapeType="1"/>
            </p:cNvSpPr>
            <p:nvPr/>
          </p:nvSpPr>
          <p:spPr bwMode="auto">
            <a:xfrm>
              <a:off x="1167" y="1437"/>
              <a:ext cx="97" cy="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46" name="Freeform 90"/>
            <p:cNvSpPr>
              <a:spLocks/>
            </p:cNvSpPr>
            <p:nvPr/>
          </p:nvSpPr>
          <p:spPr bwMode="auto">
            <a:xfrm>
              <a:off x="1214" y="1483"/>
              <a:ext cx="50" cy="53"/>
            </a:xfrm>
            <a:custGeom>
              <a:avLst/>
              <a:gdLst>
                <a:gd name="T0" fmla="*/ 81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1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47" name="Line 91"/>
            <p:cNvSpPr>
              <a:spLocks noChangeShapeType="1"/>
            </p:cNvSpPr>
            <p:nvPr/>
          </p:nvSpPr>
          <p:spPr bwMode="auto">
            <a:xfrm>
              <a:off x="4164" y="1983"/>
              <a:ext cx="72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48" name="Line 92"/>
            <p:cNvSpPr>
              <a:spLocks noChangeShapeType="1"/>
            </p:cNvSpPr>
            <p:nvPr/>
          </p:nvSpPr>
          <p:spPr bwMode="auto">
            <a:xfrm flipH="1">
              <a:off x="4379" y="1983"/>
              <a:ext cx="7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49" name="Line 93"/>
            <p:cNvSpPr>
              <a:spLocks noChangeShapeType="1"/>
            </p:cNvSpPr>
            <p:nvPr/>
          </p:nvSpPr>
          <p:spPr bwMode="auto">
            <a:xfrm>
              <a:off x="4450" y="1983"/>
              <a:ext cx="72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50" name="Line 94"/>
            <p:cNvSpPr>
              <a:spLocks noChangeShapeType="1"/>
            </p:cNvSpPr>
            <p:nvPr/>
          </p:nvSpPr>
          <p:spPr bwMode="auto">
            <a:xfrm flipH="1">
              <a:off x="3808" y="1983"/>
              <a:ext cx="72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51" name="Line 95"/>
            <p:cNvSpPr>
              <a:spLocks noChangeShapeType="1"/>
            </p:cNvSpPr>
            <p:nvPr/>
          </p:nvSpPr>
          <p:spPr bwMode="auto">
            <a:xfrm>
              <a:off x="3450" y="1400"/>
              <a:ext cx="287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52" name="Line 96"/>
            <p:cNvSpPr>
              <a:spLocks noChangeShapeType="1"/>
            </p:cNvSpPr>
            <p:nvPr/>
          </p:nvSpPr>
          <p:spPr bwMode="auto">
            <a:xfrm flipH="1">
              <a:off x="3450" y="1108"/>
              <a:ext cx="573" cy="2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53" name="Line 97"/>
            <p:cNvSpPr>
              <a:spLocks noChangeShapeType="1"/>
            </p:cNvSpPr>
            <p:nvPr/>
          </p:nvSpPr>
          <p:spPr bwMode="auto">
            <a:xfrm flipH="1">
              <a:off x="1737" y="818"/>
              <a:ext cx="1143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54" name="Line 98"/>
            <p:cNvSpPr>
              <a:spLocks noChangeShapeType="1"/>
            </p:cNvSpPr>
            <p:nvPr/>
          </p:nvSpPr>
          <p:spPr bwMode="auto">
            <a:xfrm flipH="1">
              <a:off x="1167" y="1108"/>
              <a:ext cx="570" cy="2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55" name="Line 99"/>
            <p:cNvSpPr>
              <a:spLocks noChangeShapeType="1"/>
            </p:cNvSpPr>
            <p:nvPr/>
          </p:nvSpPr>
          <p:spPr bwMode="auto">
            <a:xfrm>
              <a:off x="1167" y="1400"/>
              <a:ext cx="286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56" name="Line 100"/>
            <p:cNvSpPr>
              <a:spLocks noChangeShapeType="1"/>
            </p:cNvSpPr>
            <p:nvPr/>
          </p:nvSpPr>
          <p:spPr bwMode="auto">
            <a:xfrm>
              <a:off x="1596" y="1983"/>
              <a:ext cx="7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57" name="Line 101"/>
            <p:cNvSpPr>
              <a:spLocks noChangeShapeType="1"/>
            </p:cNvSpPr>
            <p:nvPr/>
          </p:nvSpPr>
          <p:spPr bwMode="auto">
            <a:xfrm>
              <a:off x="2880" y="818"/>
              <a:ext cx="1143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58" name="Line 102"/>
            <p:cNvSpPr>
              <a:spLocks noChangeShapeType="1"/>
            </p:cNvSpPr>
            <p:nvPr/>
          </p:nvSpPr>
          <p:spPr bwMode="auto">
            <a:xfrm>
              <a:off x="3309" y="1983"/>
              <a:ext cx="70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59" name="Line 103"/>
            <p:cNvSpPr>
              <a:spLocks noChangeShapeType="1"/>
            </p:cNvSpPr>
            <p:nvPr/>
          </p:nvSpPr>
          <p:spPr bwMode="auto">
            <a:xfrm flipH="1">
              <a:off x="3522" y="1983"/>
              <a:ext cx="72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60" name="Line 104"/>
            <p:cNvSpPr>
              <a:spLocks noChangeShapeType="1"/>
            </p:cNvSpPr>
            <p:nvPr/>
          </p:nvSpPr>
          <p:spPr bwMode="auto">
            <a:xfrm>
              <a:off x="1737" y="1108"/>
              <a:ext cx="573" cy="2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61" name="Line 105"/>
            <p:cNvSpPr>
              <a:spLocks noChangeShapeType="1"/>
            </p:cNvSpPr>
            <p:nvPr/>
          </p:nvSpPr>
          <p:spPr bwMode="auto">
            <a:xfrm>
              <a:off x="4023" y="1108"/>
              <a:ext cx="570" cy="2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62" name="Line 106"/>
            <p:cNvSpPr>
              <a:spLocks noChangeShapeType="1"/>
            </p:cNvSpPr>
            <p:nvPr/>
          </p:nvSpPr>
          <p:spPr bwMode="auto">
            <a:xfrm flipH="1">
              <a:off x="882" y="1400"/>
              <a:ext cx="285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63" name="Line 107"/>
            <p:cNvSpPr>
              <a:spLocks noChangeShapeType="1"/>
            </p:cNvSpPr>
            <p:nvPr/>
          </p:nvSpPr>
          <p:spPr bwMode="auto">
            <a:xfrm flipH="1">
              <a:off x="2023" y="1400"/>
              <a:ext cx="287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64" name="Line 108"/>
            <p:cNvSpPr>
              <a:spLocks noChangeShapeType="1"/>
            </p:cNvSpPr>
            <p:nvPr/>
          </p:nvSpPr>
          <p:spPr bwMode="auto">
            <a:xfrm>
              <a:off x="2310" y="1400"/>
              <a:ext cx="284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65" name="Line 109"/>
            <p:cNvSpPr>
              <a:spLocks noChangeShapeType="1"/>
            </p:cNvSpPr>
            <p:nvPr/>
          </p:nvSpPr>
          <p:spPr bwMode="auto">
            <a:xfrm flipH="1">
              <a:off x="3166" y="1400"/>
              <a:ext cx="284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66" name="Line 110"/>
            <p:cNvSpPr>
              <a:spLocks noChangeShapeType="1"/>
            </p:cNvSpPr>
            <p:nvPr/>
          </p:nvSpPr>
          <p:spPr bwMode="auto">
            <a:xfrm flipH="1">
              <a:off x="4307" y="1400"/>
              <a:ext cx="286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67" name="Line 111"/>
            <p:cNvSpPr>
              <a:spLocks noChangeShapeType="1"/>
            </p:cNvSpPr>
            <p:nvPr/>
          </p:nvSpPr>
          <p:spPr bwMode="auto">
            <a:xfrm>
              <a:off x="4593" y="1400"/>
              <a:ext cx="285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68" name="Line 112"/>
            <p:cNvSpPr>
              <a:spLocks noChangeShapeType="1"/>
            </p:cNvSpPr>
            <p:nvPr/>
          </p:nvSpPr>
          <p:spPr bwMode="auto">
            <a:xfrm flipH="1">
              <a:off x="4737" y="1690"/>
              <a:ext cx="141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69" name="Line 113"/>
            <p:cNvSpPr>
              <a:spLocks noChangeShapeType="1"/>
            </p:cNvSpPr>
            <p:nvPr/>
          </p:nvSpPr>
          <p:spPr bwMode="auto">
            <a:xfrm>
              <a:off x="4878" y="1690"/>
              <a:ext cx="143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70" name="Line 114"/>
            <p:cNvSpPr>
              <a:spLocks noChangeShapeType="1"/>
            </p:cNvSpPr>
            <p:nvPr/>
          </p:nvSpPr>
          <p:spPr bwMode="auto">
            <a:xfrm flipH="1">
              <a:off x="4164" y="1690"/>
              <a:ext cx="143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71" name="Line 115"/>
            <p:cNvSpPr>
              <a:spLocks noChangeShapeType="1"/>
            </p:cNvSpPr>
            <p:nvPr/>
          </p:nvSpPr>
          <p:spPr bwMode="auto">
            <a:xfrm>
              <a:off x="4307" y="1690"/>
              <a:ext cx="143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72" name="Line 116"/>
            <p:cNvSpPr>
              <a:spLocks noChangeShapeType="1"/>
            </p:cNvSpPr>
            <p:nvPr/>
          </p:nvSpPr>
          <p:spPr bwMode="auto">
            <a:xfrm flipH="1">
              <a:off x="3594" y="1690"/>
              <a:ext cx="143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73" name="Line 117"/>
            <p:cNvSpPr>
              <a:spLocks noChangeShapeType="1"/>
            </p:cNvSpPr>
            <p:nvPr/>
          </p:nvSpPr>
          <p:spPr bwMode="auto">
            <a:xfrm>
              <a:off x="3166" y="1690"/>
              <a:ext cx="143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74" name="Line 118"/>
            <p:cNvSpPr>
              <a:spLocks noChangeShapeType="1"/>
            </p:cNvSpPr>
            <p:nvPr/>
          </p:nvSpPr>
          <p:spPr bwMode="auto">
            <a:xfrm flipH="1">
              <a:off x="3023" y="1690"/>
              <a:ext cx="143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75" name="Line 119"/>
            <p:cNvSpPr>
              <a:spLocks noChangeShapeType="1"/>
            </p:cNvSpPr>
            <p:nvPr/>
          </p:nvSpPr>
          <p:spPr bwMode="auto">
            <a:xfrm>
              <a:off x="2594" y="1690"/>
              <a:ext cx="143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76" name="Line 120"/>
            <p:cNvSpPr>
              <a:spLocks noChangeShapeType="1"/>
            </p:cNvSpPr>
            <p:nvPr/>
          </p:nvSpPr>
          <p:spPr bwMode="auto">
            <a:xfrm flipH="1">
              <a:off x="2451" y="1690"/>
              <a:ext cx="143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77" name="Line 121"/>
            <p:cNvSpPr>
              <a:spLocks noChangeShapeType="1"/>
            </p:cNvSpPr>
            <p:nvPr/>
          </p:nvSpPr>
          <p:spPr bwMode="auto">
            <a:xfrm>
              <a:off x="2023" y="1690"/>
              <a:ext cx="143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78" name="Line 122"/>
            <p:cNvSpPr>
              <a:spLocks noChangeShapeType="1"/>
            </p:cNvSpPr>
            <p:nvPr/>
          </p:nvSpPr>
          <p:spPr bwMode="auto">
            <a:xfrm flipH="1">
              <a:off x="1880" y="1690"/>
              <a:ext cx="143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79" name="Line 123"/>
            <p:cNvSpPr>
              <a:spLocks noChangeShapeType="1"/>
            </p:cNvSpPr>
            <p:nvPr/>
          </p:nvSpPr>
          <p:spPr bwMode="auto">
            <a:xfrm flipH="1">
              <a:off x="1310" y="1690"/>
              <a:ext cx="143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80" name="Line 124"/>
            <p:cNvSpPr>
              <a:spLocks noChangeShapeType="1"/>
            </p:cNvSpPr>
            <p:nvPr/>
          </p:nvSpPr>
          <p:spPr bwMode="auto">
            <a:xfrm>
              <a:off x="882" y="1690"/>
              <a:ext cx="141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81" name="Line 125"/>
            <p:cNvSpPr>
              <a:spLocks noChangeShapeType="1"/>
            </p:cNvSpPr>
            <p:nvPr/>
          </p:nvSpPr>
          <p:spPr bwMode="auto">
            <a:xfrm flipH="1">
              <a:off x="739" y="1690"/>
              <a:ext cx="143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82" name="Line 126"/>
            <p:cNvSpPr>
              <a:spLocks noChangeShapeType="1"/>
            </p:cNvSpPr>
            <p:nvPr/>
          </p:nvSpPr>
          <p:spPr bwMode="auto">
            <a:xfrm flipH="1">
              <a:off x="668" y="1983"/>
              <a:ext cx="7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83" name="Line 127"/>
            <p:cNvSpPr>
              <a:spLocks noChangeShapeType="1"/>
            </p:cNvSpPr>
            <p:nvPr/>
          </p:nvSpPr>
          <p:spPr bwMode="auto">
            <a:xfrm>
              <a:off x="739" y="1983"/>
              <a:ext cx="72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84" name="Line 128"/>
            <p:cNvSpPr>
              <a:spLocks noChangeShapeType="1"/>
            </p:cNvSpPr>
            <p:nvPr/>
          </p:nvSpPr>
          <p:spPr bwMode="auto">
            <a:xfrm flipH="1">
              <a:off x="952" y="1983"/>
              <a:ext cx="7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85" name="Line 129"/>
            <p:cNvSpPr>
              <a:spLocks noChangeShapeType="1"/>
            </p:cNvSpPr>
            <p:nvPr/>
          </p:nvSpPr>
          <p:spPr bwMode="auto">
            <a:xfrm>
              <a:off x="1023" y="1983"/>
              <a:ext cx="72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86" name="Line 130"/>
            <p:cNvSpPr>
              <a:spLocks noChangeShapeType="1"/>
            </p:cNvSpPr>
            <p:nvPr/>
          </p:nvSpPr>
          <p:spPr bwMode="auto">
            <a:xfrm>
              <a:off x="1310" y="1983"/>
              <a:ext cx="7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87" name="Line 131"/>
            <p:cNvSpPr>
              <a:spLocks noChangeShapeType="1"/>
            </p:cNvSpPr>
            <p:nvPr/>
          </p:nvSpPr>
          <p:spPr bwMode="auto">
            <a:xfrm flipH="1">
              <a:off x="1524" y="1983"/>
              <a:ext cx="72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88" name="Freeform 132"/>
            <p:cNvSpPr>
              <a:spLocks/>
            </p:cNvSpPr>
            <p:nvPr/>
          </p:nvSpPr>
          <p:spPr bwMode="auto">
            <a:xfrm>
              <a:off x="1809" y="1983"/>
              <a:ext cx="71" cy="290"/>
            </a:xfrm>
            <a:custGeom>
              <a:avLst/>
              <a:gdLst>
                <a:gd name="T0" fmla="*/ 288 w 288"/>
                <a:gd name="T1" fmla="*/ 0 h 1148"/>
                <a:gd name="T2" fmla="*/ 0 w 288"/>
                <a:gd name="T3" fmla="*/ 1148 h 1148"/>
                <a:gd name="T4" fmla="*/ 0 w 288"/>
                <a:gd name="T5" fmla="*/ 1005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148">
                  <a:moveTo>
                    <a:pt x="288" y="0"/>
                  </a:moveTo>
                  <a:lnTo>
                    <a:pt x="0" y="1148"/>
                  </a:lnTo>
                  <a:lnTo>
                    <a:pt x="0" y="100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89" name="Line 133"/>
            <p:cNvSpPr>
              <a:spLocks noChangeShapeType="1"/>
            </p:cNvSpPr>
            <p:nvPr/>
          </p:nvSpPr>
          <p:spPr bwMode="auto">
            <a:xfrm>
              <a:off x="1880" y="1983"/>
              <a:ext cx="72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90" name="Line 134"/>
            <p:cNvSpPr>
              <a:spLocks noChangeShapeType="1"/>
            </p:cNvSpPr>
            <p:nvPr/>
          </p:nvSpPr>
          <p:spPr bwMode="auto">
            <a:xfrm flipH="1">
              <a:off x="2095" y="1983"/>
              <a:ext cx="7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91" name="Line 135"/>
            <p:cNvSpPr>
              <a:spLocks noChangeShapeType="1"/>
            </p:cNvSpPr>
            <p:nvPr/>
          </p:nvSpPr>
          <p:spPr bwMode="auto">
            <a:xfrm>
              <a:off x="2166" y="1983"/>
              <a:ext cx="72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92" name="Line 136"/>
            <p:cNvSpPr>
              <a:spLocks noChangeShapeType="1"/>
            </p:cNvSpPr>
            <p:nvPr/>
          </p:nvSpPr>
          <p:spPr bwMode="auto">
            <a:xfrm flipH="1">
              <a:off x="2381" y="1983"/>
              <a:ext cx="70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93" name="Line 137"/>
            <p:cNvSpPr>
              <a:spLocks noChangeShapeType="1"/>
            </p:cNvSpPr>
            <p:nvPr/>
          </p:nvSpPr>
          <p:spPr bwMode="auto">
            <a:xfrm>
              <a:off x="2451" y="1983"/>
              <a:ext cx="7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94" name="Line 138"/>
            <p:cNvSpPr>
              <a:spLocks noChangeShapeType="1"/>
            </p:cNvSpPr>
            <p:nvPr/>
          </p:nvSpPr>
          <p:spPr bwMode="auto">
            <a:xfrm flipH="1">
              <a:off x="2665" y="1983"/>
              <a:ext cx="72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95" name="Line 139"/>
            <p:cNvSpPr>
              <a:spLocks noChangeShapeType="1"/>
            </p:cNvSpPr>
            <p:nvPr/>
          </p:nvSpPr>
          <p:spPr bwMode="auto">
            <a:xfrm>
              <a:off x="2737" y="1983"/>
              <a:ext cx="7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96" name="Line 140"/>
            <p:cNvSpPr>
              <a:spLocks noChangeShapeType="1"/>
            </p:cNvSpPr>
            <p:nvPr/>
          </p:nvSpPr>
          <p:spPr bwMode="auto">
            <a:xfrm flipH="1">
              <a:off x="2952" y="1983"/>
              <a:ext cx="7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97" name="Line 141"/>
            <p:cNvSpPr>
              <a:spLocks noChangeShapeType="1"/>
            </p:cNvSpPr>
            <p:nvPr/>
          </p:nvSpPr>
          <p:spPr bwMode="auto">
            <a:xfrm>
              <a:off x="3023" y="1983"/>
              <a:ext cx="72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98" name="Line 142"/>
            <p:cNvSpPr>
              <a:spLocks noChangeShapeType="1"/>
            </p:cNvSpPr>
            <p:nvPr/>
          </p:nvSpPr>
          <p:spPr bwMode="auto">
            <a:xfrm flipH="1">
              <a:off x="3238" y="1983"/>
              <a:ext cx="7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99" name="Line 143"/>
            <p:cNvSpPr>
              <a:spLocks noChangeShapeType="1"/>
            </p:cNvSpPr>
            <p:nvPr/>
          </p:nvSpPr>
          <p:spPr bwMode="auto">
            <a:xfrm flipH="1">
              <a:off x="4496" y="1437"/>
              <a:ext cx="97" cy="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00" name="Freeform 144"/>
            <p:cNvSpPr>
              <a:spLocks/>
            </p:cNvSpPr>
            <p:nvPr/>
          </p:nvSpPr>
          <p:spPr bwMode="auto">
            <a:xfrm>
              <a:off x="4496" y="1483"/>
              <a:ext cx="50" cy="53"/>
            </a:xfrm>
            <a:custGeom>
              <a:avLst/>
              <a:gdLst>
                <a:gd name="T0" fmla="*/ 202 w 202"/>
                <a:gd name="T1" fmla="*/ 80 h 203"/>
                <a:gd name="T2" fmla="*/ 0 w 202"/>
                <a:gd name="T3" fmla="*/ 203 h 203"/>
                <a:gd name="T4" fmla="*/ 121 w 202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202" y="80"/>
                  </a:moveTo>
                  <a:lnTo>
                    <a:pt x="0" y="203"/>
                  </a:lnTo>
                  <a:lnTo>
                    <a:pt x="121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01" name="Line 145"/>
            <p:cNvSpPr>
              <a:spLocks noChangeShapeType="1"/>
            </p:cNvSpPr>
            <p:nvPr/>
          </p:nvSpPr>
          <p:spPr bwMode="auto">
            <a:xfrm>
              <a:off x="1737" y="1144"/>
              <a:ext cx="97" cy="1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02" name="Freeform 146"/>
            <p:cNvSpPr>
              <a:spLocks/>
            </p:cNvSpPr>
            <p:nvPr/>
          </p:nvSpPr>
          <p:spPr bwMode="auto">
            <a:xfrm>
              <a:off x="1785" y="1193"/>
              <a:ext cx="49" cy="51"/>
            </a:xfrm>
            <a:custGeom>
              <a:avLst/>
              <a:gdLst>
                <a:gd name="T0" fmla="*/ 80 w 203"/>
                <a:gd name="T1" fmla="*/ 0 h 203"/>
                <a:gd name="T2" fmla="*/ 203 w 203"/>
                <a:gd name="T3" fmla="*/ 203 h 203"/>
                <a:gd name="T4" fmla="*/ 0 w 203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" h="203">
                  <a:moveTo>
                    <a:pt x="80" y="0"/>
                  </a:moveTo>
                  <a:lnTo>
                    <a:pt x="203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03" name="Line 147"/>
            <p:cNvSpPr>
              <a:spLocks noChangeShapeType="1"/>
            </p:cNvSpPr>
            <p:nvPr/>
          </p:nvSpPr>
          <p:spPr bwMode="auto">
            <a:xfrm>
              <a:off x="3594" y="1983"/>
              <a:ext cx="7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04" name="Line 148"/>
            <p:cNvSpPr>
              <a:spLocks noChangeShapeType="1"/>
            </p:cNvSpPr>
            <p:nvPr/>
          </p:nvSpPr>
          <p:spPr bwMode="auto">
            <a:xfrm flipH="1">
              <a:off x="4093" y="1983"/>
              <a:ext cx="7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05" name="Line 149"/>
            <p:cNvSpPr>
              <a:spLocks noChangeShapeType="1"/>
            </p:cNvSpPr>
            <p:nvPr/>
          </p:nvSpPr>
          <p:spPr bwMode="auto">
            <a:xfrm>
              <a:off x="4593" y="1437"/>
              <a:ext cx="98" cy="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06" name="Freeform 150"/>
            <p:cNvSpPr>
              <a:spLocks/>
            </p:cNvSpPr>
            <p:nvPr/>
          </p:nvSpPr>
          <p:spPr bwMode="auto">
            <a:xfrm>
              <a:off x="4639" y="1483"/>
              <a:ext cx="52" cy="53"/>
            </a:xfrm>
            <a:custGeom>
              <a:avLst/>
              <a:gdLst>
                <a:gd name="T0" fmla="*/ 80 w 202"/>
                <a:gd name="T1" fmla="*/ 0 h 203"/>
                <a:gd name="T2" fmla="*/ 202 w 202"/>
                <a:gd name="T3" fmla="*/ 203 h 203"/>
                <a:gd name="T4" fmla="*/ 0 w 202"/>
                <a:gd name="T5" fmla="*/ 8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203">
                  <a:moveTo>
                    <a:pt x="80" y="0"/>
                  </a:moveTo>
                  <a:lnTo>
                    <a:pt x="202" y="203"/>
                  </a:lnTo>
                  <a:lnTo>
                    <a:pt x="0" y="8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07" name="Line 151"/>
            <p:cNvSpPr>
              <a:spLocks noChangeShapeType="1"/>
            </p:cNvSpPr>
            <p:nvPr/>
          </p:nvSpPr>
          <p:spPr bwMode="auto">
            <a:xfrm>
              <a:off x="3880" y="1983"/>
              <a:ext cx="7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08" name="Line 152"/>
            <p:cNvSpPr>
              <a:spLocks noChangeShapeType="1"/>
            </p:cNvSpPr>
            <p:nvPr/>
          </p:nvSpPr>
          <p:spPr bwMode="auto">
            <a:xfrm>
              <a:off x="3737" y="1690"/>
              <a:ext cx="143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09" name="Line 153"/>
            <p:cNvSpPr>
              <a:spLocks noChangeShapeType="1"/>
            </p:cNvSpPr>
            <p:nvPr/>
          </p:nvSpPr>
          <p:spPr bwMode="auto">
            <a:xfrm flipH="1">
              <a:off x="4665" y="1983"/>
              <a:ext cx="72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10" name="Line 154"/>
            <p:cNvSpPr>
              <a:spLocks noChangeShapeType="1"/>
            </p:cNvSpPr>
            <p:nvPr/>
          </p:nvSpPr>
          <p:spPr bwMode="auto">
            <a:xfrm>
              <a:off x="4737" y="1983"/>
              <a:ext cx="7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11" name="Line 155"/>
            <p:cNvSpPr>
              <a:spLocks noChangeShapeType="1"/>
            </p:cNvSpPr>
            <p:nvPr/>
          </p:nvSpPr>
          <p:spPr bwMode="auto">
            <a:xfrm flipH="1">
              <a:off x="4949" y="1983"/>
              <a:ext cx="72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12" name="Line 156"/>
            <p:cNvSpPr>
              <a:spLocks noChangeShapeType="1"/>
            </p:cNvSpPr>
            <p:nvPr/>
          </p:nvSpPr>
          <p:spPr bwMode="auto">
            <a:xfrm>
              <a:off x="5021" y="1983"/>
              <a:ext cx="71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13" name="Freeform 157"/>
            <p:cNvSpPr>
              <a:spLocks/>
            </p:cNvSpPr>
            <p:nvPr/>
          </p:nvSpPr>
          <p:spPr bwMode="auto">
            <a:xfrm>
              <a:off x="2743" y="854"/>
              <a:ext cx="137" cy="96"/>
            </a:xfrm>
            <a:custGeom>
              <a:avLst/>
              <a:gdLst>
                <a:gd name="T0" fmla="*/ 551 w 551"/>
                <a:gd name="T1" fmla="*/ 0 h 379"/>
                <a:gd name="T2" fmla="*/ 119 w 551"/>
                <a:gd name="T3" fmla="*/ 144 h 379"/>
                <a:gd name="T4" fmla="*/ 0 w 551"/>
                <a:gd name="T5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1" h="379">
                  <a:moveTo>
                    <a:pt x="551" y="0"/>
                  </a:moveTo>
                  <a:lnTo>
                    <a:pt x="119" y="144"/>
                  </a:lnTo>
                  <a:lnTo>
                    <a:pt x="0" y="37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14" name="Freeform 158"/>
            <p:cNvSpPr>
              <a:spLocks/>
            </p:cNvSpPr>
            <p:nvPr/>
          </p:nvSpPr>
          <p:spPr bwMode="auto">
            <a:xfrm>
              <a:off x="2743" y="891"/>
              <a:ext cx="38" cy="59"/>
            </a:xfrm>
            <a:custGeom>
              <a:avLst/>
              <a:gdLst>
                <a:gd name="T0" fmla="*/ 153 w 153"/>
                <a:gd name="T1" fmla="*/ 52 h 232"/>
                <a:gd name="T2" fmla="*/ 0 w 153"/>
                <a:gd name="T3" fmla="*/ 232 h 232"/>
                <a:gd name="T4" fmla="*/ 52 w 153"/>
                <a:gd name="T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" h="232">
                  <a:moveTo>
                    <a:pt x="153" y="52"/>
                  </a:moveTo>
                  <a:lnTo>
                    <a:pt x="0" y="232"/>
                  </a:lnTo>
                  <a:lnTo>
                    <a:pt x="5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15" name="Line 159"/>
            <p:cNvSpPr>
              <a:spLocks noChangeShapeType="1"/>
            </p:cNvSpPr>
            <p:nvPr/>
          </p:nvSpPr>
          <p:spPr bwMode="auto">
            <a:xfrm flipH="1">
              <a:off x="1238" y="1983"/>
              <a:ext cx="72" cy="2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16" name="Line 160"/>
            <p:cNvSpPr>
              <a:spLocks noChangeShapeType="1"/>
            </p:cNvSpPr>
            <p:nvPr/>
          </p:nvSpPr>
          <p:spPr bwMode="auto">
            <a:xfrm>
              <a:off x="1453" y="1690"/>
              <a:ext cx="143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17" name="Line 161"/>
            <p:cNvSpPr>
              <a:spLocks noChangeShapeType="1"/>
            </p:cNvSpPr>
            <p:nvPr/>
          </p:nvSpPr>
          <p:spPr bwMode="auto">
            <a:xfrm flipH="1">
              <a:off x="2212" y="1437"/>
              <a:ext cx="98" cy="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18" name="Freeform 162"/>
            <p:cNvSpPr>
              <a:spLocks/>
            </p:cNvSpPr>
            <p:nvPr/>
          </p:nvSpPr>
          <p:spPr bwMode="auto">
            <a:xfrm>
              <a:off x="2212" y="1483"/>
              <a:ext cx="50" cy="53"/>
            </a:xfrm>
            <a:custGeom>
              <a:avLst/>
              <a:gdLst>
                <a:gd name="T0" fmla="*/ 203 w 203"/>
                <a:gd name="T1" fmla="*/ 80 h 203"/>
                <a:gd name="T2" fmla="*/ 0 w 203"/>
                <a:gd name="T3" fmla="*/ 203 h 203"/>
                <a:gd name="T4" fmla="*/ 122 w 203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" h="203">
                  <a:moveTo>
                    <a:pt x="203" y="80"/>
                  </a:moveTo>
                  <a:lnTo>
                    <a:pt x="0" y="203"/>
                  </a:lnTo>
                  <a:lnTo>
                    <a:pt x="122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19" name="Rectangle 163"/>
            <p:cNvSpPr>
              <a:spLocks noChangeArrowheads="1"/>
            </p:cNvSpPr>
            <p:nvPr/>
          </p:nvSpPr>
          <p:spPr bwMode="auto">
            <a:xfrm>
              <a:off x="3202" y="2238"/>
              <a:ext cx="72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20" name="Rectangle 164"/>
            <p:cNvSpPr>
              <a:spLocks noChangeArrowheads="1"/>
            </p:cNvSpPr>
            <p:nvPr/>
          </p:nvSpPr>
          <p:spPr bwMode="auto">
            <a:xfrm>
              <a:off x="3343" y="2238"/>
              <a:ext cx="72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21" name="Oval 165"/>
            <p:cNvSpPr>
              <a:spLocks noChangeArrowheads="1"/>
            </p:cNvSpPr>
            <p:nvPr/>
          </p:nvSpPr>
          <p:spPr bwMode="auto">
            <a:xfrm>
              <a:off x="688" y="1930"/>
              <a:ext cx="101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22" name="Rectangle 166"/>
            <p:cNvSpPr>
              <a:spLocks noChangeArrowheads="1"/>
            </p:cNvSpPr>
            <p:nvPr/>
          </p:nvSpPr>
          <p:spPr bwMode="auto">
            <a:xfrm>
              <a:off x="3629" y="2238"/>
              <a:ext cx="72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23" name="Rectangle 167"/>
            <p:cNvSpPr>
              <a:spLocks noChangeArrowheads="1"/>
            </p:cNvSpPr>
            <p:nvPr/>
          </p:nvSpPr>
          <p:spPr bwMode="auto">
            <a:xfrm>
              <a:off x="3916" y="2238"/>
              <a:ext cx="71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24" name="Rectangle 168"/>
            <p:cNvSpPr>
              <a:spLocks noChangeArrowheads="1"/>
            </p:cNvSpPr>
            <p:nvPr/>
          </p:nvSpPr>
          <p:spPr bwMode="auto">
            <a:xfrm>
              <a:off x="2916" y="2238"/>
              <a:ext cx="71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25" name="Rectangle 169"/>
            <p:cNvSpPr>
              <a:spLocks noChangeArrowheads="1"/>
            </p:cNvSpPr>
            <p:nvPr/>
          </p:nvSpPr>
          <p:spPr bwMode="auto">
            <a:xfrm>
              <a:off x="3059" y="2238"/>
              <a:ext cx="71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26" name="Rectangle 170"/>
            <p:cNvSpPr>
              <a:spLocks noChangeArrowheads="1"/>
            </p:cNvSpPr>
            <p:nvPr/>
          </p:nvSpPr>
          <p:spPr bwMode="auto">
            <a:xfrm>
              <a:off x="4343" y="2238"/>
              <a:ext cx="72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27" name="Rectangle 171"/>
            <p:cNvSpPr>
              <a:spLocks noChangeArrowheads="1"/>
            </p:cNvSpPr>
            <p:nvPr/>
          </p:nvSpPr>
          <p:spPr bwMode="auto">
            <a:xfrm>
              <a:off x="4486" y="2238"/>
              <a:ext cx="72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28" name="Rectangle 172"/>
            <p:cNvSpPr>
              <a:spLocks noChangeArrowheads="1"/>
            </p:cNvSpPr>
            <p:nvPr/>
          </p:nvSpPr>
          <p:spPr bwMode="auto">
            <a:xfrm>
              <a:off x="4772" y="2238"/>
              <a:ext cx="72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29" name="Oval 173"/>
            <p:cNvSpPr>
              <a:spLocks noChangeArrowheads="1"/>
            </p:cNvSpPr>
            <p:nvPr/>
          </p:nvSpPr>
          <p:spPr bwMode="auto">
            <a:xfrm>
              <a:off x="4114" y="1930"/>
              <a:ext cx="102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30" name="Rectangle 174"/>
            <p:cNvSpPr>
              <a:spLocks noChangeArrowheads="1"/>
            </p:cNvSpPr>
            <p:nvPr/>
          </p:nvSpPr>
          <p:spPr bwMode="auto">
            <a:xfrm>
              <a:off x="4200" y="2238"/>
              <a:ext cx="71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31" name="Rectangle 175"/>
            <p:cNvSpPr>
              <a:spLocks noChangeArrowheads="1"/>
            </p:cNvSpPr>
            <p:nvPr/>
          </p:nvSpPr>
          <p:spPr bwMode="auto">
            <a:xfrm>
              <a:off x="4059" y="2238"/>
              <a:ext cx="69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32" name="Rectangle 176"/>
            <p:cNvSpPr>
              <a:spLocks noChangeArrowheads="1"/>
            </p:cNvSpPr>
            <p:nvPr/>
          </p:nvSpPr>
          <p:spPr bwMode="auto">
            <a:xfrm>
              <a:off x="3486" y="2238"/>
              <a:ext cx="72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33" name="Oval 177"/>
            <p:cNvSpPr>
              <a:spLocks noChangeArrowheads="1"/>
            </p:cNvSpPr>
            <p:nvPr/>
          </p:nvSpPr>
          <p:spPr bwMode="auto">
            <a:xfrm>
              <a:off x="974" y="1930"/>
              <a:ext cx="101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34" name="Oval 178"/>
            <p:cNvSpPr>
              <a:spLocks noChangeArrowheads="1"/>
            </p:cNvSpPr>
            <p:nvPr/>
          </p:nvSpPr>
          <p:spPr bwMode="auto">
            <a:xfrm>
              <a:off x="2830" y="765"/>
              <a:ext cx="100" cy="103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35" name="Rectangle 179"/>
            <p:cNvSpPr>
              <a:spLocks noChangeArrowheads="1"/>
            </p:cNvSpPr>
            <p:nvPr/>
          </p:nvSpPr>
          <p:spPr bwMode="auto">
            <a:xfrm>
              <a:off x="1345" y="2238"/>
              <a:ext cx="72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36" name="Rectangle 180"/>
            <p:cNvSpPr>
              <a:spLocks noChangeArrowheads="1"/>
            </p:cNvSpPr>
            <p:nvPr/>
          </p:nvSpPr>
          <p:spPr bwMode="auto">
            <a:xfrm>
              <a:off x="1489" y="2238"/>
              <a:ext cx="71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37" name="Rectangle 181"/>
            <p:cNvSpPr>
              <a:spLocks noChangeArrowheads="1"/>
            </p:cNvSpPr>
            <p:nvPr/>
          </p:nvSpPr>
          <p:spPr bwMode="auto">
            <a:xfrm>
              <a:off x="1632" y="2238"/>
              <a:ext cx="69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38" name="Rectangle 182"/>
            <p:cNvSpPr>
              <a:spLocks noChangeArrowheads="1"/>
            </p:cNvSpPr>
            <p:nvPr/>
          </p:nvSpPr>
          <p:spPr bwMode="auto">
            <a:xfrm>
              <a:off x="1773" y="2238"/>
              <a:ext cx="71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39" name="Rectangle 183"/>
            <p:cNvSpPr>
              <a:spLocks noChangeArrowheads="1"/>
            </p:cNvSpPr>
            <p:nvPr/>
          </p:nvSpPr>
          <p:spPr bwMode="auto">
            <a:xfrm>
              <a:off x="1916" y="2238"/>
              <a:ext cx="72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40" name="Rectangle 184"/>
            <p:cNvSpPr>
              <a:spLocks noChangeArrowheads="1"/>
            </p:cNvSpPr>
            <p:nvPr/>
          </p:nvSpPr>
          <p:spPr bwMode="auto">
            <a:xfrm>
              <a:off x="2059" y="2238"/>
              <a:ext cx="72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41" name="Rectangle 185"/>
            <p:cNvSpPr>
              <a:spLocks noChangeArrowheads="1"/>
            </p:cNvSpPr>
            <p:nvPr/>
          </p:nvSpPr>
          <p:spPr bwMode="auto">
            <a:xfrm>
              <a:off x="2202" y="2238"/>
              <a:ext cx="72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42" name="Rectangle 186"/>
            <p:cNvSpPr>
              <a:spLocks noChangeArrowheads="1"/>
            </p:cNvSpPr>
            <p:nvPr/>
          </p:nvSpPr>
          <p:spPr bwMode="auto">
            <a:xfrm>
              <a:off x="2345" y="2238"/>
              <a:ext cx="72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43" name="Rectangle 187"/>
            <p:cNvSpPr>
              <a:spLocks noChangeArrowheads="1"/>
            </p:cNvSpPr>
            <p:nvPr/>
          </p:nvSpPr>
          <p:spPr bwMode="auto">
            <a:xfrm>
              <a:off x="2486" y="2238"/>
              <a:ext cx="72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44" name="Rectangle 188"/>
            <p:cNvSpPr>
              <a:spLocks noChangeArrowheads="1"/>
            </p:cNvSpPr>
            <p:nvPr/>
          </p:nvSpPr>
          <p:spPr bwMode="auto">
            <a:xfrm>
              <a:off x="2630" y="2238"/>
              <a:ext cx="71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45" name="Rectangle 189"/>
            <p:cNvSpPr>
              <a:spLocks noChangeArrowheads="1"/>
            </p:cNvSpPr>
            <p:nvPr/>
          </p:nvSpPr>
          <p:spPr bwMode="auto">
            <a:xfrm>
              <a:off x="2773" y="2238"/>
              <a:ext cx="71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46" name="Oval 190"/>
            <p:cNvSpPr>
              <a:spLocks noChangeArrowheads="1"/>
            </p:cNvSpPr>
            <p:nvPr/>
          </p:nvSpPr>
          <p:spPr bwMode="auto">
            <a:xfrm>
              <a:off x="1260" y="1930"/>
              <a:ext cx="99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47" name="Oval 191"/>
            <p:cNvSpPr>
              <a:spLocks noChangeArrowheads="1"/>
            </p:cNvSpPr>
            <p:nvPr/>
          </p:nvSpPr>
          <p:spPr bwMode="auto">
            <a:xfrm>
              <a:off x="4257" y="1640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48" name="Oval 192"/>
            <p:cNvSpPr>
              <a:spLocks noChangeArrowheads="1"/>
            </p:cNvSpPr>
            <p:nvPr/>
          </p:nvSpPr>
          <p:spPr bwMode="auto">
            <a:xfrm>
              <a:off x="4542" y="1347"/>
              <a:ext cx="101" cy="10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49" name="Oval 193"/>
            <p:cNvSpPr>
              <a:spLocks noChangeArrowheads="1"/>
            </p:cNvSpPr>
            <p:nvPr/>
          </p:nvSpPr>
          <p:spPr bwMode="auto">
            <a:xfrm>
              <a:off x="3828" y="1930"/>
              <a:ext cx="102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50" name="Oval 194"/>
            <p:cNvSpPr>
              <a:spLocks noChangeArrowheads="1"/>
            </p:cNvSpPr>
            <p:nvPr/>
          </p:nvSpPr>
          <p:spPr bwMode="auto">
            <a:xfrm>
              <a:off x="3544" y="1930"/>
              <a:ext cx="99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51" name="Oval 195"/>
            <p:cNvSpPr>
              <a:spLocks noChangeArrowheads="1"/>
            </p:cNvSpPr>
            <p:nvPr/>
          </p:nvSpPr>
          <p:spPr bwMode="auto">
            <a:xfrm>
              <a:off x="3687" y="1640"/>
              <a:ext cx="99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52" name="Oval 196"/>
            <p:cNvSpPr>
              <a:spLocks noChangeArrowheads="1"/>
            </p:cNvSpPr>
            <p:nvPr/>
          </p:nvSpPr>
          <p:spPr bwMode="auto">
            <a:xfrm>
              <a:off x="3258" y="1930"/>
              <a:ext cx="101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53" name="Oval 197"/>
            <p:cNvSpPr>
              <a:spLocks noChangeArrowheads="1"/>
            </p:cNvSpPr>
            <p:nvPr/>
          </p:nvSpPr>
          <p:spPr bwMode="auto">
            <a:xfrm>
              <a:off x="2971" y="1930"/>
              <a:ext cx="102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54" name="Oval 198"/>
            <p:cNvSpPr>
              <a:spLocks noChangeArrowheads="1"/>
            </p:cNvSpPr>
            <p:nvPr/>
          </p:nvSpPr>
          <p:spPr bwMode="auto">
            <a:xfrm>
              <a:off x="3115" y="1640"/>
              <a:ext cx="101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55" name="Oval 199"/>
            <p:cNvSpPr>
              <a:spLocks noChangeArrowheads="1"/>
            </p:cNvSpPr>
            <p:nvPr/>
          </p:nvSpPr>
          <p:spPr bwMode="auto">
            <a:xfrm>
              <a:off x="3401" y="1347"/>
              <a:ext cx="101" cy="10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56" name="Oval 200"/>
            <p:cNvSpPr>
              <a:spLocks noChangeArrowheads="1"/>
            </p:cNvSpPr>
            <p:nvPr/>
          </p:nvSpPr>
          <p:spPr bwMode="auto">
            <a:xfrm>
              <a:off x="2687" y="1930"/>
              <a:ext cx="102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57" name="Oval 201"/>
            <p:cNvSpPr>
              <a:spLocks noChangeArrowheads="1"/>
            </p:cNvSpPr>
            <p:nvPr/>
          </p:nvSpPr>
          <p:spPr bwMode="auto">
            <a:xfrm>
              <a:off x="1399" y="1645"/>
              <a:ext cx="101" cy="10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58" name="Rectangle 202"/>
            <p:cNvSpPr>
              <a:spLocks noChangeArrowheads="1"/>
            </p:cNvSpPr>
            <p:nvPr/>
          </p:nvSpPr>
          <p:spPr bwMode="auto">
            <a:xfrm>
              <a:off x="3770" y="2242"/>
              <a:ext cx="71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59" name="Oval 203"/>
            <p:cNvSpPr>
              <a:spLocks noChangeArrowheads="1"/>
            </p:cNvSpPr>
            <p:nvPr/>
          </p:nvSpPr>
          <p:spPr bwMode="auto">
            <a:xfrm>
              <a:off x="2399" y="1935"/>
              <a:ext cx="101" cy="10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60" name="Oval 204"/>
            <p:cNvSpPr>
              <a:spLocks noChangeArrowheads="1"/>
            </p:cNvSpPr>
            <p:nvPr/>
          </p:nvSpPr>
          <p:spPr bwMode="auto">
            <a:xfrm>
              <a:off x="2542" y="1634"/>
              <a:ext cx="101" cy="10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61" name="Oval 205"/>
            <p:cNvSpPr>
              <a:spLocks noChangeArrowheads="1"/>
            </p:cNvSpPr>
            <p:nvPr/>
          </p:nvSpPr>
          <p:spPr bwMode="auto">
            <a:xfrm>
              <a:off x="2112" y="1935"/>
              <a:ext cx="102" cy="10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62" name="Oval 206"/>
            <p:cNvSpPr>
              <a:spLocks noChangeArrowheads="1"/>
            </p:cNvSpPr>
            <p:nvPr/>
          </p:nvSpPr>
          <p:spPr bwMode="auto">
            <a:xfrm>
              <a:off x="1828" y="1935"/>
              <a:ext cx="102" cy="10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63" name="Oval 207"/>
            <p:cNvSpPr>
              <a:spLocks noChangeArrowheads="1"/>
            </p:cNvSpPr>
            <p:nvPr/>
          </p:nvSpPr>
          <p:spPr bwMode="auto">
            <a:xfrm>
              <a:off x="1971" y="1645"/>
              <a:ext cx="100" cy="10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64" name="Oval 208"/>
            <p:cNvSpPr>
              <a:spLocks noChangeArrowheads="1"/>
            </p:cNvSpPr>
            <p:nvPr/>
          </p:nvSpPr>
          <p:spPr bwMode="auto">
            <a:xfrm>
              <a:off x="2255" y="1344"/>
              <a:ext cx="102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65" name="Oval 209"/>
            <p:cNvSpPr>
              <a:spLocks noChangeArrowheads="1"/>
            </p:cNvSpPr>
            <p:nvPr/>
          </p:nvSpPr>
          <p:spPr bwMode="auto">
            <a:xfrm>
              <a:off x="1542" y="1935"/>
              <a:ext cx="101" cy="10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66" name="Rectangle 210"/>
            <p:cNvSpPr>
              <a:spLocks noChangeArrowheads="1"/>
            </p:cNvSpPr>
            <p:nvPr/>
          </p:nvSpPr>
          <p:spPr bwMode="auto">
            <a:xfrm>
              <a:off x="4626" y="2242"/>
              <a:ext cx="72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67" name="Freeform 211"/>
            <p:cNvSpPr>
              <a:spLocks/>
            </p:cNvSpPr>
            <p:nvPr/>
          </p:nvSpPr>
          <p:spPr bwMode="auto">
            <a:xfrm>
              <a:off x="1565" y="1247"/>
              <a:ext cx="141" cy="147"/>
            </a:xfrm>
            <a:custGeom>
              <a:avLst/>
              <a:gdLst>
                <a:gd name="T0" fmla="*/ 287 w 574"/>
                <a:gd name="T1" fmla="*/ 0 h 575"/>
                <a:gd name="T2" fmla="*/ 574 w 574"/>
                <a:gd name="T3" fmla="*/ 575 h 575"/>
                <a:gd name="T4" fmla="*/ 0 w 574"/>
                <a:gd name="T5" fmla="*/ 575 h 575"/>
                <a:gd name="T6" fmla="*/ 287 w 574"/>
                <a:gd name="T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4" h="575">
                  <a:moveTo>
                    <a:pt x="287" y="0"/>
                  </a:moveTo>
                  <a:lnTo>
                    <a:pt x="574" y="575"/>
                  </a:lnTo>
                  <a:lnTo>
                    <a:pt x="0" y="575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68" name="Freeform 212"/>
            <p:cNvSpPr>
              <a:spLocks/>
            </p:cNvSpPr>
            <p:nvPr/>
          </p:nvSpPr>
          <p:spPr bwMode="auto">
            <a:xfrm>
              <a:off x="1778" y="1247"/>
              <a:ext cx="143" cy="147"/>
            </a:xfrm>
            <a:custGeom>
              <a:avLst/>
              <a:gdLst>
                <a:gd name="T0" fmla="*/ 286 w 573"/>
                <a:gd name="T1" fmla="*/ 0 h 575"/>
                <a:gd name="T2" fmla="*/ 0 w 573"/>
                <a:gd name="T3" fmla="*/ 575 h 575"/>
                <a:gd name="T4" fmla="*/ 573 w 573"/>
                <a:gd name="T5" fmla="*/ 575 h 575"/>
                <a:gd name="T6" fmla="*/ 286 w 573"/>
                <a:gd name="T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575">
                  <a:moveTo>
                    <a:pt x="286" y="0"/>
                  </a:moveTo>
                  <a:lnTo>
                    <a:pt x="0" y="575"/>
                  </a:lnTo>
                  <a:lnTo>
                    <a:pt x="573" y="575"/>
                  </a:lnTo>
                  <a:lnTo>
                    <a:pt x="286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69" name="Freeform 213"/>
            <p:cNvSpPr>
              <a:spLocks/>
            </p:cNvSpPr>
            <p:nvPr/>
          </p:nvSpPr>
          <p:spPr bwMode="auto">
            <a:xfrm>
              <a:off x="3841" y="1247"/>
              <a:ext cx="143" cy="147"/>
            </a:xfrm>
            <a:custGeom>
              <a:avLst/>
              <a:gdLst>
                <a:gd name="T0" fmla="*/ 287 w 573"/>
                <a:gd name="T1" fmla="*/ 0 h 575"/>
                <a:gd name="T2" fmla="*/ 573 w 573"/>
                <a:gd name="T3" fmla="*/ 575 h 575"/>
                <a:gd name="T4" fmla="*/ 0 w 573"/>
                <a:gd name="T5" fmla="*/ 575 h 575"/>
                <a:gd name="T6" fmla="*/ 287 w 573"/>
                <a:gd name="T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575">
                  <a:moveTo>
                    <a:pt x="287" y="0"/>
                  </a:moveTo>
                  <a:lnTo>
                    <a:pt x="573" y="575"/>
                  </a:lnTo>
                  <a:lnTo>
                    <a:pt x="0" y="575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70" name="Freeform 214"/>
            <p:cNvSpPr>
              <a:spLocks/>
            </p:cNvSpPr>
            <p:nvPr/>
          </p:nvSpPr>
          <p:spPr bwMode="auto">
            <a:xfrm>
              <a:off x="4063" y="1247"/>
              <a:ext cx="141" cy="147"/>
            </a:xfrm>
            <a:custGeom>
              <a:avLst/>
              <a:gdLst>
                <a:gd name="T0" fmla="*/ 287 w 574"/>
                <a:gd name="T1" fmla="*/ 0 h 575"/>
                <a:gd name="T2" fmla="*/ 0 w 574"/>
                <a:gd name="T3" fmla="*/ 575 h 575"/>
                <a:gd name="T4" fmla="*/ 574 w 574"/>
                <a:gd name="T5" fmla="*/ 575 h 575"/>
                <a:gd name="T6" fmla="*/ 287 w 574"/>
                <a:gd name="T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4" h="575">
                  <a:moveTo>
                    <a:pt x="287" y="0"/>
                  </a:moveTo>
                  <a:lnTo>
                    <a:pt x="0" y="575"/>
                  </a:lnTo>
                  <a:lnTo>
                    <a:pt x="574" y="575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71" name="Rectangle 215"/>
            <p:cNvSpPr>
              <a:spLocks noChangeArrowheads="1"/>
            </p:cNvSpPr>
            <p:nvPr/>
          </p:nvSpPr>
          <p:spPr bwMode="auto">
            <a:xfrm>
              <a:off x="917" y="2240"/>
              <a:ext cx="71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72" name="Freeform 216"/>
            <p:cNvSpPr>
              <a:spLocks/>
            </p:cNvSpPr>
            <p:nvPr/>
          </p:nvSpPr>
          <p:spPr bwMode="auto">
            <a:xfrm>
              <a:off x="988" y="1548"/>
              <a:ext cx="143" cy="144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73" name="Freeform 217"/>
            <p:cNvSpPr>
              <a:spLocks/>
            </p:cNvSpPr>
            <p:nvPr/>
          </p:nvSpPr>
          <p:spPr bwMode="auto">
            <a:xfrm>
              <a:off x="988" y="1548"/>
              <a:ext cx="143" cy="144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74" name="Freeform 218"/>
            <p:cNvSpPr>
              <a:spLocks/>
            </p:cNvSpPr>
            <p:nvPr/>
          </p:nvSpPr>
          <p:spPr bwMode="auto">
            <a:xfrm>
              <a:off x="1203" y="1548"/>
              <a:ext cx="143" cy="144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57FF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75" name="Freeform 219"/>
            <p:cNvSpPr>
              <a:spLocks/>
            </p:cNvSpPr>
            <p:nvPr/>
          </p:nvSpPr>
          <p:spPr bwMode="auto">
            <a:xfrm>
              <a:off x="1203" y="1548"/>
              <a:ext cx="143" cy="144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solidFill>
              <a:srgbClr val="FFFF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76" name="Freeform 220"/>
            <p:cNvSpPr>
              <a:spLocks/>
            </p:cNvSpPr>
            <p:nvPr/>
          </p:nvSpPr>
          <p:spPr bwMode="auto">
            <a:xfrm>
              <a:off x="2131" y="1548"/>
              <a:ext cx="143" cy="144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77" name="Freeform 221"/>
            <p:cNvSpPr>
              <a:spLocks/>
            </p:cNvSpPr>
            <p:nvPr/>
          </p:nvSpPr>
          <p:spPr bwMode="auto">
            <a:xfrm>
              <a:off x="2131" y="1548"/>
              <a:ext cx="143" cy="144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78" name="Freeform 222"/>
            <p:cNvSpPr>
              <a:spLocks/>
            </p:cNvSpPr>
            <p:nvPr/>
          </p:nvSpPr>
          <p:spPr bwMode="auto">
            <a:xfrm>
              <a:off x="4415" y="1548"/>
              <a:ext cx="143" cy="144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79" name="Freeform 223"/>
            <p:cNvSpPr>
              <a:spLocks/>
            </p:cNvSpPr>
            <p:nvPr/>
          </p:nvSpPr>
          <p:spPr bwMode="auto">
            <a:xfrm>
              <a:off x="4415" y="1548"/>
              <a:ext cx="143" cy="144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80" name="Freeform 224"/>
            <p:cNvSpPr>
              <a:spLocks/>
            </p:cNvSpPr>
            <p:nvPr/>
          </p:nvSpPr>
          <p:spPr bwMode="auto">
            <a:xfrm>
              <a:off x="4629" y="1548"/>
              <a:ext cx="143" cy="144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81" name="Freeform 225"/>
            <p:cNvSpPr>
              <a:spLocks/>
            </p:cNvSpPr>
            <p:nvPr/>
          </p:nvSpPr>
          <p:spPr bwMode="auto">
            <a:xfrm>
              <a:off x="4629" y="1548"/>
              <a:ext cx="143" cy="144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82" name="Rectangle 226"/>
            <p:cNvSpPr>
              <a:spLocks noChangeArrowheads="1"/>
            </p:cNvSpPr>
            <p:nvPr/>
          </p:nvSpPr>
          <p:spPr bwMode="auto">
            <a:xfrm>
              <a:off x="775" y="2240"/>
              <a:ext cx="72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83" name="Rectangle 227"/>
            <p:cNvSpPr>
              <a:spLocks noChangeArrowheads="1"/>
            </p:cNvSpPr>
            <p:nvPr/>
          </p:nvSpPr>
          <p:spPr bwMode="auto">
            <a:xfrm>
              <a:off x="4914" y="2240"/>
              <a:ext cx="71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84" name="Oval 228"/>
            <p:cNvSpPr>
              <a:spLocks noChangeArrowheads="1"/>
            </p:cNvSpPr>
            <p:nvPr/>
          </p:nvSpPr>
          <p:spPr bwMode="auto">
            <a:xfrm>
              <a:off x="831" y="1641"/>
              <a:ext cx="101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85" name="Oval 229"/>
            <p:cNvSpPr>
              <a:spLocks noChangeArrowheads="1"/>
            </p:cNvSpPr>
            <p:nvPr/>
          </p:nvSpPr>
          <p:spPr bwMode="auto">
            <a:xfrm>
              <a:off x="4401" y="1931"/>
              <a:ext cx="99" cy="10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86" name="Freeform 230"/>
            <p:cNvSpPr>
              <a:spLocks/>
            </p:cNvSpPr>
            <p:nvPr/>
          </p:nvSpPr>
          <p:spPr bwMode="auto">
            <a:xfrm>
              <a:off x="3274" y="1548"/>
              <a:ext cx="141" cy="144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87" name="Freeform 231"/>
            <p:cNvSpPr>
              <a:spLocks/>
            </p:cNvSpPr>
            <p:nvPr/>
          </p:nvSpPr>
          <p:spPr bwMode="auto">
            <a:xfrm>
              <a:off x="3274" y="1548"/>
              <a:ext cx="141" cy="144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88" name="Freeform 232"/>
            <p:cNvSpPr>
              <a:spLocks/>
            </p:cNvSpPr>
            <p:nvPr/>
          </p:nvSpPr>
          <p:spPr bwMode="auto">
            <a:xfrm>
              <a:off x="3486" y="1548"/>
              <a:ext cx="144" cy="144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89" name="Freeform 233"/>
            <p:cNvSpPr>
              <a:spLocks/>
            </p:cNvSpPr>
            <p:nvPr/>
          </p:nvSpPr>
          <p:spPr bwMode="auto">
            <a:xfrm>
              <a:off x="3486" y="1548"/>
              <a:ext cx="144" cy="144"/>
            </a:xfrm>
            <a:custGeom>
              <a:avLst/>
              <a:gdLst>
                <a:gd name="T0" fmla="*/ 287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7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90" name="Oval 234"/>
            <p:cNvSpPr>
              <a:spLocks noChangeArrowheads="1"/>
            </p:cNvSpPr>
            <p:nvPr/>
          </p:nvSpPr>
          <p:spPr bwMode="auto">
            <a:xfrm>
              <a:off x="1117" y="1349"/>
              <a:ext cx="100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91" name="Oval 235"/>
            <p:cNvSpPr>
              <a:spLocks noChangeArrowheads="1"/>
            </p:cNvSpPr>
            <p:nvPr/>
          </p:nvSpPr>
          <p:spPr bwMode="auto">
            <a:xfrm>
              <a:off x="1688" y="1058"/>
              <a:ext cx="101" cy="10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92" name="Oval 236"/>
            <p:cNvSpPr>
              <a:spLocks noChangeArrowheads="1"/>
            </p:cNvSpPr>
            <p:nvPr/>
          </p:nvSpPr>
          <p:spPr bwMode="auto">
            <a:xfrm>
              <a:off x="4971" y="1931"/>
              <a:ext cx="102" cy="10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93" name="Oval 237"/>
            <p:cNvSpPr>
              <a:spLocks noChangeArrowheads="1"/>
            </p:cNvSpPr>
            <p:nvPr/>
          </p:nvSpPr>
          <p:spPr bwMode="auto">
            <a:xfrm>
              <a:off x="4685" y="1931"/>
              <a:ext cx="101" cy="10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94" name="Rectangle 238"/>
            <p:cNvSpPr>
              <a:spLocks noChangeArrowheads="1"/>
            </p:cNvSpPr>
            <p:nvPr/>
          </p:nvSpPr>
          <p:spPr bwMode="auto">
            <a:xfrm>
              <a:off x="1203" y="2240"/>
              <a:ext cx="71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95" name="Oval 239"/>
            <p:cNvSpPr>
              <a:spLocks noChangeArrowheads="1"/>
            </p:cNvSpPr>
            <p:nvPr/>
          </p:nvSpPr>
          <p:spPr bwMode="auto">
            <a:xfrm>
              <a:off x="4828" y="1641"/>
              <a:ext cx="101" cy="103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96" name="Rectangle 240"/>
            <p:cNvSpPr>
              <a:spLocks noChangeArrowheads="1"/>
            </p:cNvSpPr>
            <p:nvPr/>
          </p:nvSpPr>
          <p:spPr bwMode="auto">
            <a:xfrm>
              <a:off x="5057" y="2240"/>
              <a:ext cx="71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97" name="Freeform 241"/>
            <p:cNvSpPr>
              <a:spLocks/>
            </p:cNvSpPr>
            <p:nvPr/>
          </p:nvSpPr>
          <p:spPr bwMode="auto">
            <a:xfrm>
              <a:off x="2346" y="1548"/>
              <a:ext cx="141" cy="144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98" name="Freeform 242"/>
            <p:cNvSpPr>
              <a:spLocks/>
            </p:cNvSpPr>
            <p:nvPr/>
          </p:nvSpPr>
          <p:spPr bwMode="auto">
            <a:xfrm>
              <a:off x="2346" y="1548"/>
              <a:ext cx="141" cy="144"/>
            </a:xfrm>
            <a:custGeom>
              <a:avLst/>
              <a:gdLst>
                <a:gd name="T0" fmla="*/ 288 w 575"/>
                <a:gd name="T1" fmla="*/ 0 h 574"/>
                <a:gd name="T2" fmla="*/ 575 w 575"/>
                <a:gd name="T3" fmla="*/ 574 h 574"/>
                <a:gd name="T4" fmla="*/ 0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575" y="574"/>
                  </a:lnTo>
                  <a:lnTo>
                    <a:pt x="0" y="574"/>
                  </a:lnTo>
                  <a:lnTo>
                    <a:pt x="288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99" name="Rectangle 243"/>
            <p:cNvSpPr>
              <a:spLocks noChangeArrowheads="1"/>
            </p:cNvSpPr>
            <p:nvPr/>
          </p:nvSpPr>
          <p:spPr bwMode="auto">
            <a:xfrm>
              <a:off x="632" y="2240"/>
              <a:ext cx="72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100" name="Oval 244"/>
            <p:cNvSpPr>
              <a:spLocks noChangeArrowheads="1"/>
            </p:cNvSpPr>
            <p:nvPr/>
          </p:nvSpPr>
          <p:spPr bwMode="auto">
            <a:xfrm>
              <a:off x="3971" y="1058"/>
              <a:ext cx="102" cy="104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101" name="Rectangle 245"/>
            <p:cNvSpPr>
              <a:spLocks noChangeArrowheads="1"/>
            </p:cNvSpPr>
            <p:nvPr/>
          </p:nvSpPr>
          <p:spPr bwMode="auto">
            <a:xfrm>
              <a:off x="1060" y="2240"/>
              <a:ext cx="71" cy="7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102" name="Freeform 246"/>
            <p:cNvSpPr>
              <a:spLocks/>
            </p:cNvSpPr>
            <p:nvPr/>
          </p:nvSpPr>
          <p:spPr bwMode="auto">
            <a:xfrm>
              <a:off x="2666" y="965"/>
              <a:ext cx="143" cy="144"/>
            </a:xfrm>
            <a:custGeom>
              <a:avLst/>
              <a:gdLst>
                <a:gd name="T0" fmla="*/ 288 w 575"/>
                <a:gd name="T1" fmla="*/ 0 h 574"/>
                <a:gd name="T2" fmla="*/ 0 w 575"/>
                <a:gd name="T3" fmla="*/ 574 h 574"/>
                <a:gd name="T4" fmla="*/ 575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0" y="574"/>
                  </a:lnTo>
                  <a:lnTo>
                    <a:pt x="575" y="57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03" name="Freeform 247"/>
            <p:cNvSpPr>
              <a:spLocks/>
            </p:cNvSpPr>
            <p:nvPr/>
          </p:nvSpPr>
          <p:spPr bwMode="auto">
            <a:xfrm>
              <a:off x="2666" y="965"/>
              <a:ext cx="143" cy="144"/>
            </a:xfrm>
            <a:custGeom>
              <a:avLst/>
              <a:gdLst>
                <a:gd name="T0" fmla="*/ 288 w 575"/>
                <a:gd name="T1" fmla="*/ 0 h 574"/>
                <a:gd name="T2" fmla="*/ 0 w 575"/>
                <a:gd name="T3" fmla="*/ 574 h 574"/>
                <a:gd name="T4" fmla="*/ 575 w 575"/>
                <a:gd name="T5" fmla="*/ 574 h 574"/>
                <a:gd name="T6" fmla="*/ 288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8" y="0"/>
                  </a:moveTo>
                  <a:lnTo>
                    <a:pt x="0" y="574"/>
                  </a:lnTo>
                  <a:lnTo>
                    <a:pt x="575" y="574"/>
                  </a:lnTo>
                  <a:lnTo>
                    <a:pt x="288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04" name="Freeform 248"/>
            <p:cNvSpPr>
              <a:spLocks/>
            </p:cNvSpPr>
            <p:nvPr/>
          </p:nvSpPr>
          <p:spPr bwMode="auto">
            <a:xfrm>
              <a:off x="2952" y="965"/>
              <a:ext cx="143" cy="144"/>
            </a:xfrm>
            <a:custGeom>
              <a:avLst/>
              <a:gdLst>
                <a:gd name="T0" fmla="*/ 287 w 575"/>
                <a:gd name="T1" fmla="*/ 0 h 574"/>
                <a:gd name="T2" fmla="*/ 0 w 575"/>
                <a:gd name="T3" fmla="*/ 574 h 574"/>
                <a:gd name="T4" fmla="*/ 575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0" y="574"/>
                  </a:lnTo>
                  <a:lnTo>
                    <a:pt x="575" y="57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05" name="Freeform 249"/>
            <p:cNvSpPr>
              <a:spLocks/>
            </p:cNvSpPr>
            <p:nvPr/>
          </p:nvSpPr>
          <p:spPr bwMode="auto">
            <a:xfrm>
              <a:off x="2952" y="965"/>
              <a:ext cx="143" cy="144"/>
            </a:xfrm>
            <a:custGeom>
              <a:avLst/>
              <a:gdLst>
                <a:gd name="T0" fmla="*/ 287 w 575"/>
                <a:gd name="T1" fmla="*/ 0 h 574"/>
                <a:gd name="T2" fmla="*/ 0 w 575"/>
                <a:gd name="T3" fmla="*/ 574 h 574"/>
                <a:gd name="T4" fmla="*/ 575 w 575"/>
                <a:gd name="T5" fmla="*/ 574 h 574"/>
                <a:gd name="T6" fmla="*/ 287 w 575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574">
                  <a:moveTo>
                    <a:pt x="287" y="0"/>
                  </a:moveTo>
                  <a:lnTo>
                    <a:pt x="0" y="574"/>
                  </a:lnTo>
                  <a:lnTo>
                    <a:pt x="575" y="574"/>
                  </a:lnTo>
                  <a:lnTo>
                    <a:pt x="287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06" name="Line 250"/>
            <p:cNvSpPr>
              <a:spLocks noChangeShapeType="1"/>
            </p:cNvSpPr>
            <p:nvPr/>
          </p:nvSpPr>
          <p:spPr bwMode="auto">
            <a:xfrm>
              <a:off x="1596" y="2426"/>
              <a:ext cx="2284" cy="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07" name="Line 251"/>
            <p:cNvSpPr>
              <a:spLocks noChangeShapeType="1"/>
            </p:cNvSpPr>
            <p:nvPr/>
          </p:nvSpPr>
          <p:spPr bwMode="auto">
            <a:xfrm>
              <a:off x="1596" y="2384"/>
              <a:ext cx="2" cy="7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08" name="Line 252"/>
            <p:cNvSpPr>
              <a:spLocks noChangeShapeType="1"/>
            </p:cNvSpPr>
            <p:nvPr/>
          </p:nvSpPr>
          <p:spPr bwMode="auto">
            <a:xfrm>
              <a:off x="3880" y="2384"/>
              <a:ext cx="2" cy="73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09" name="Line 253"/>
            <p:cNvSpPr>
              <a:spLocks noChangeShapeType="1"/>
            </p:cNvSpPr>
            <p:nvPr/>
          </p:nvSpPr>
          <p:spPr bwMode="auto">
            <a:xfrm>
              <a:off x="2875" y="909"/>
              <a:ext cx="0" cy="1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10" name="Line 254"/>
            <p:cNvSpPr>
              <a:spLocks noChangeShapeType="1"/>
            </p:cNvSpPr>
            <p:nvPr/>
          </p:nvSpPr>
          <p:spPr bwMode="auto">
            <a:xfrm>
              <a:off x="1738" y="1199"/>
              <a:ext cx="0" cy="1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11" name="Line 255"/>
            <p:cNvSpPr>
              <a:spLocks noChangeShapeType="1"/>
            </p:cNvSpPr>
            <p:nvPr/>
          </p:nvSpPr>
          <p:spPr bwMode="auto">
            <a:xfrm>
              <a:off x="4029" y="1199"/>
              <a:ext cx="0" cy="1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12" name="Line 256"/>
            <p:cNvSpPr>
              <a:spLocks noChangeShapeType="1"/>
            </p:cNvSpPr>
            <p:nvPr/>
          </p:nvSpPr>
          <p:spPr bwMode="auto">
            <a:xfrm>
              <a:off x="1167" y="1489"/>
              <a:ext cx="0" cy="8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13" name="Line 257"/>
            <p:cNvSpPr>
              <a:spLocks noChangeShapeType="1"/>
            </p:cNvSpPr>
            <p:nvPr/>
          </p:nvSpPr>
          <p:spPr bwMode="auto">
            <a:xfrm>
              <a:off x="2305" y="1489"/>
              <a:ext cx="0" cy="8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14" name="Line 258"/>
            <p:cNvSpPr>
              <a:spLocks noChangeShapeType="1"/>
            </p:cNvSpPr>
            <p:nvPr/>
          </p:nvSpPr>
          <p:spPr bwMode="auto">
            <a:xfrm>
              <a:off x="3448" y="1488"/>
              <a:ext cx="0" cy="8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15" name="Line 259"/>
            <p:cNvSpPr>
              <a:spLocks noChangeShapeType="1"/>
            </p:cNvSpPr>
            <p:nvPr/>
          </p:nvSpPr>
          <p:spPr bwMode="auto">
            <a:xfrm>
              <a:off x="4586" y="1488"/>
              <a:ext cx="0" cy="8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16" name="Line 260"/>
            <p:cNvSpPr>
              <a:spLocks noChangeShapeType="1"/>
            </p:cNvSpPr>
            <p:nvPr/>
          </p:nvSpPr>
          <p:spPr bwMode="auto">
            <a:xfrm flipH="1">
              <a:off x="882" y="1767"/>
              <a:ext cx="7" cy="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17" name="Line 261"/>
            <p:cNvSpPr>
              <a:spLocks noChangeShapeType="1"/>
            </p:cNvSpPr>
            <p:nvPr/>
          </p:nvSpPr>
          <p:spPr bwMode="auto">
            <a:xfrm flipH="1">
              <a:off x="1455" y="1766"/>
              <a:ext cx="7" cy="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18" name="Line 262"/>
            <p:cNvSpPr>
              <a:spLocks noChangeShapeType="1"/>
            </p:cNvSpPr>
            <p:nvPr/>
          </p:nvSpPr>
          <p:spPr bwMode="auto">
            <a:xfrm flipH="1">
              <a:off x="2022" y="1766"/>
              <a:ext cx="7" cy="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19" name="Line 263"/>
            <p:cNvSpPr>
              <a:spLocks noChangeShapeType="1"/>
            </p:cNvSpPr>
            <p:nvPr/>
          </p:nvSpPr>
          <p:spPr bwMode="auto">
            <a:xfrm flipH="1">
              <a:off x="2595" y="1765"/>
              <a:ext cx="7" cy="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20" name="Line 264"/>
            <p:cNvSpPr>
              <a:spLocks noChangeShapeType="1"/>
            </p:cNvSpPr>
            <p:nvPr/>
          </p:nvSpPr>
          <p:spPr bwMode="auto">
            <a:xfrm flipH="1">
              <a:off x="3170" y="1766"/>
              <a:ext cx="7" cy="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21" name="Line 265"/>
            <p:cNvSpPr>
              <a:spLocks noChangeShapeType="1"/>
            </p:cNvSpPr>
            <p:nvPr/>
          </p:nvSpPr>
          <p:spPr bwMode="auto">
            <a:xfrm flipH="1">
              <a:off x="3743" y="1765"/>
              <a:ext cx="7" cy="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22" name="Line 266"/>
            <p:cNvSpPr>
              <a:spLocks noChangeShapeType="1"/>
            </p:cNvSpPr>
            <p:nvPr/>
          </p:nvSpPr>
          <p:spPr bwMode="auto">
            <a:xfrm flipH="1">
              <a:off x="4310" y="1765"/>
              <a:ext cx="7" cy="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23" name="Line 267"/>
            <p:cNvSpPr>
              <a:spLocks noChangeShapeType="1"/>
            </p:cNvSpPr>
            <p:nvPr/>
          </p:nvSpPr>
          <p:spPr bwMode="auto">
            <a:xfrm flipH="1">
              <a:off x="4883" y="1764"/>
              <a:ext cx="7" cy="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4124" name="Group 268"/>
          <p:cNvGrpSpPr>
            <a:grpSpLocks/>
          </p:cNvGrpSpPr>
          <p:nvPr/>
        </p:nvGrpSpPr>
        <p:grpSpPr bwMode="auto">
          <a:xfrm>
            <a:off x="962025" y="1273175"/>
            <a:ext cx="7191375" cy="2535238"/>
            <a:chOff x="606" y="732"/>
            <a:chExt cx="4530" cy="1597"/>
          </a:xfrm>
        </p:grpSpPr>
        <p:sp>
          <p:nvSpPr>
            <p:cNvPr id="634125" name="Rectangle 269"/>
            <p:cNvSpPr>
              <a:spLocks noChangeArrowheads="1"/>
            </p:cNvSpPr>
            <p:nvPr/>
          </p:nvSpPr>
          <p:spPr bwMode="auto">
            <a:xfrm>
              <a:off x="993" y="732"/>
              <a:ext cx="3774" cy="751"/>
            </a:xfrm>
            <a:prstGeom prst="rect">
              <a:avLst/>
            </a:prstGeom>
            <a:noFill/>
            <a:ln w="17463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126" name="Rectangle 270"/>
            <p:cNvSpPr>
              <a:spLocks noChangeArrowheads="1"/>
            </p:cNvSpPr>
            <p:nvPr/>
          </p:nvSpPr>
          <p:spPr bwMode="auto">
            <a:xfrm>
              <a:off x="606" y="1618"/>
              <a:ext cx="542" cy="711"/>
            </a:xfrm>
            <a:prstGeom prst="rect">
              <a:avLst/>
            </a:prstGeom>
            <a:noFill/>
            <a:ln w="17463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127" name="Rectangle 271"/>
            <p:cNvSpPr>
              <a:spLocks noChangeArrowheads="1"/>
            </p:cNvSpPr>
            <p:nvPr/>
          </p:nvSpPr>
          <p:spPr bwMode="auto">
            <a:xfrm>
              <a:off x="1187" y="1618"/>
              <a:ext cx="528" cy="711"/>
            </a:xfrm>
            <a:prstGeom prst="rect">
              <a:avLst/>
            </a:prstGeom>
            <a:noFill/>
            <a:ln w="17463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128" name="Rectangle 272"/>
            <p:cNvSpPr>
              <a:spLocks noChangeArrowheads="1"/>
            </p:cNvSpPr>
            <p:nvPr/>
          </p:nvSpPr>
          <p:spPr bwMode="auto">
            <a:xfrm>
              <a:off x="1760" y="1617"/>
              <a:ext cx="528" cy="711"/>
            </a:xfrm>
            <a:prstGeom prst="rect">
              <a:avLst/>
            </a:prstGeom>
            <a:noFill/>
            <a:ln w="17463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129" name="Rectangle 273"/>
            <p:cNvSpPr>
              <a:spLocks noChangeArrowheads="1"/>
            </p:cNvSpPr>
            <p:nvPr/>
          </p:nvSpPr>
          <p:spPr bwMode="auto">
            <a:xfrm>
              <a:off x="2327" y="1617"/>
              <a:ext cx="528" cy="711"/>
            </a:xfrm>
            <a:prstGeom prst="rect">
              <a:avLst/>
            </a:prstGeom>
            <a:noFill/>
            <a:ln w="17463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130" name="Rectangle 274"/>
            <p:cNvSpPr>
              <a:spLocks noChangeArrowheads="1"/>
            </p:cNvSpPr>
            <p:nvPr/>
          </p:nvSpPr>
          <p:spPr bwMode="auto">
            <a:xfrm>
              <a:off x="2894" y="1617"/>
              <a:ext cx="535" cy="711"/>
            </a:xfrm>
            <a:prstGeom prst="rect">
              <a:avLst/>
            </a:prstGeom>
            <a:noFill/>
            <a:ln w="17463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131" name="Rectangle 275"/>
            <p:cNvSpPr>
              <a:spLocks noChangeArrowheads="1"/>
            </p:cNvSpPr>
            <p:nvPr/>
          </p:nvSpPr>
          <p:spPr bwMode="auto">
            <a:xfrm>
              <a:off x="3475" y="1617"/>
              <a:ext cx="528" cy="711"/>
            </a:xfrm>
            <a:prstGeom prst="rect">
              <a:avLst/>
            </a:prstGeom>
            <a:noFill/>
            <a:ln w="17463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132" name="Rectangle 276"/>
            <p:cNvSpPr>
              <a:spLocks noChangeArrowheads="1"/>
            </p:cNvSpPr>
            <p:nvPr/>
          </p:nvSpPr>
          <p:spPr bwMode="auto">
            <a:xfrm>
              <a:off x="4048" y="1616"/>
              <a:ext cx="521" cy="711"/>
            </a:xfrm>
            <a:prstGeom prst="rect">
              <a:avLst/>
            </a:prstGeom>
            <a:noFill/>
            <a:ln w="17463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133" name="Rectangle 277"/>
            <p:cNvSpPr>
              <a:spLocks noChangeArrowheads="1"/>
            </p:cNvSpPr>
            <p:nvPr/>
          </p:nvSpPr>
          <p:spPr bwMode="auto">
            <a:xfrm>
              <a:off x="4608" y="1616"/>
              <a:ext cx="528" cy="711"/>
            </a:xfrm>
            <a:prstGeom prst="rect">
              <a:avLst/>
            </a:prstGeom>
            <a:noFill/>
            <a:ln w="17463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4134" name="Rectangle 278"/>
          <p:cNvSpPr>
            <a:spLocks noGrp="1" noChangeArrowheads="1"/>
          </p:cNvSpPr>
          <p:nvPr>
            <p:ph type="body" idx="1"/>
          </p:nvPr>
        </p:nvSpPr>
        <p:spPr>
          <a:xfrm>
            <a:off x="533400" y="4056063"/>
            <a:ext cx="8077200" cy="22256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Natural idea</a:t>
            </a:r>
            <a:r>
              <a:rPr lang="en-US"/>
              <a:t>:</a:t>
            </a:r>
          </a:p>
          <a:p>
            <a:pPr lvl="1"/>
            <a:r>
              <a:rPr lang="en-US"/>
              <a:t>Block tree</a:t>
            </a:r>
          </a:p>
          <a:p>
            <a:pPr lvl="1"/>
            <a:r>
              <a:rPr lang="en-US"/>
              <a:t>Use B-tree for </a:t>
            </a:r>
            <a:r>
              <a:rPr lang="en-US">
                <a:solidFill>
                  <a:schemeClr val="accent2"/>
                </a:solidFill>
              </a:rPr>
              <a:t>slab lists</a:t>
            </a:r>
          </a:p>
          <a:p>
            <a:r>
              <a:rPr lang="en-US"/>
              <a:t>Number of stabbed intervals in large slab list may be small (or zero)</a:t>
            </a:r>
          </a:p>
          <a:p>
            <a:pPr lvl="1"/>
            <a:r>
              <a:rPr lang="en-US"/>
              <a:t>We can be forced to do I/O in each of </a:t>
            </a:r>
            <a:r>
              <a:rPr lang="en-US" i="1"/>
              <a:t>O</a:t>
            </a:r>
            <a:r>
              <a:rPr lang="en-US"/>
              <a:t>(log</a:t>
            </a:r>
            <a:r>
              <a:rPr lang="en-US" i="1"/>
              <a:t> N</a:t>
            </a:r>
            <a:r>
              <a:rPr lang="en-US"/>
              <a:t>)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134" grpId="0" build="p"/>
    </p:bldLst>
  </p:timing>
</p:sld>
</file>

<file path=ppt/theme/theme1.xml><?xml version="1.0" encoding="utf-8"?>
<a:theme xmlns:a="http://schemas.openxmlformats.org/drawingml/2006/main" name="CacheQueue">
  <a:themeElements>
    <a:clrScheme name="CacheQueu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cheQueu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7463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7013" marR="0" indent="-227013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7463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7013" marR="0" indent="-227013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cheQue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heQue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heQue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heQue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heQue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heQue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heQue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CacheQueue</Template>
  <TotalTime>19467</TotalTime>
  <Words>2003</Words>
  <Application>Microsoft Office PowerPoint</Application>
  <PresentationFormat>On-screen Show (4:3)</PresentationFormat>
  <Paragraphs>707</Paragraphs>
  <Slides>40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Symbol</vt:lpstr>
      <vt:lpstr>Times New Roman</vt:lpstr>
      <vt:lpstr>CacheQueue</vt:lpstr>
      <vt:lpstr>Equation</vt:lpstr>
      <vt:lpstr>Ligning</vt:lpstr>
      <vt:lpstr>I/O-Algorithms</vt:lpstr>
      <vt:lpstr>I/O-Model</vt:lpstr>
      <vt:lpstr>Fundamental Bounds</vt:lpstr>
      <vt:lpstr>Fundamental Data Structures</vt:lpstr>
      <vt:lpstr>Interval Management</vt:lpstr>
      <vt:lpstr>Interval Management: Static Solution</vt:lpstr>
      <vt:lpstr>Internal Interval Tree</vt:lpstr>
      <vt:lpstr>Internal Interval Tree</vt:lpstr>
      <vt:lpstr>Externalizing Interval Tree</vt:lpstr>
      <vt:lpstr>Externalizing Interval Tree</vt:lpstr>
      <vt:lpstr>External Interval Tree</vt:lpstr>
      <vt:lpstr>External Interval tree</vt:lpstr>
      <vt:lpstr>External Interval Tree</vt:lpstr>
      <vt:lpstr>External Interval Tree</vt:lpstr>
      <vt:lpstr>External Interval Tree</vt:lpstr>
      <vt:lpstr>Base Tree Update</vt:lpstr>
      <vt:lpstr>Splitting Interval Tree Node</vt:lpstr>
      <vt:lpstr>Splitting Interval Tree Node</vt:lpstr>
      <vt:lpstr>Splitting Interval Tree Node</vt:lpstr>
      <vt:lpstr>External Interval Tree</vt:lpstr>
      <vt:lpstr>External Interval Tree</vt:lpstr>
      <vt:lpstr>Summary/Conclusion: Interval Management</vt:lpstr>
      <vt:lpstr>Summary/Conclusion: Interval Management </vt:lpstr>
      <vt:lpstr>Three-Sided Range Queries</vt:lpstr>
      <vt:lpstr>Three-Sided Range Queries</vt:lpstr>
      <vt:lpstr>Internal Priority Search Tree</vt:lpstr>
      <vt:lpstr>Internal Priority Search Tree</vt:lpstr>
      <vt:lpstr>Internal Priority Search Tree</vt:lpstr>
      <vt:lpstr>Externalizing Priority Search Tree</vt:lpstr>
      <vt:lpstr>Externalizing Priority Search Tree</vt:lpstr>
      <vt:lpstr>External Priority Search Tree</vt:lpstr>
      <vt:lpstr>External Priority Search Tree</vt:lpstr>
      <vt:lpstr>External Priority Search Tree</vt:lpstr>
      <vt:lpstr>External Priority Search Tree</vt:lpstr>
      <vt:lpstr>External Priority Search Tree</vt:lpstr>
      <vt:lpstr>Dynamic Base Tree</vt:lpstr>
      <vt:lpstr>Dynamic Base Tree</vt:lpstr>
      <vt:lpstr>Dynamic Base Tree</vt:lpstr>
      <vt:lpstr>Summary/Conclusion: Priority Search Tree</vt:lpstr>
      <vt:lpstr>References</vt:lpstr>
    </vt:vector>
  </TitlesOfParts>
  <Company>Duke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Cache-Oblivious Priority Queue and Graph Algorithm Applications</dc:title>
  <dc:creator>Lars Arge</dc:creator>
  <dc:description>unix compatible title</dc:description>
  <cp:lastModifiedBy>large</cp:lastModifiedBy>
  <cp:revision>956</cp:revision>
  <dcterms:created xsi:type="dcterms:W3CDTF">2002-05-14T18:45:48Z</dcterms:created>
  <dcterms:modified xsi:type="dcterms:W3CDTF">2015-09-29T08:53:27Z</dcterms:modified>
</cp:coreProperties>
</file>