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64"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BEE9-6678-2CFC-3751-75A5D0338B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74FC3A9D-44AE-96B4-747C-B421CCD08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6FB2202E-0A1E-8885-517F-F1FE8B2CFF25}"/>
              </a:ext>
            </a:extLst>
          </p:cNvPr>
          <p:cNvSpPr>
            <a:spLocks noGrp="1"/>
          </p:cNvSpPr>
          <p:nvPr>
            <p:ph type="dt" sz="half" idx="10"/>
          </p:nvPr>
        </p:nvSpPr>
        <p:spPr/>
        <p:txBody>
          <a:bodyPr/>
          <a:lstStyle/>
          <a:p>
            <a:fld id="{B49207BB-5164-43FD-9BBD-971F11163E6E}" type="datetimeFigureOut">
              <a:rPr lang="en-AE" smtClean="0"/>
              <a:t>25/04/2025</a:t>
            </a:fld>
            <a:endParaRPr lang="en-AE"/>
          </a:p>
        </p:txBody>
      </p:sp>
      <p:sp>
        <p:nvSpPr>
          <p:cNvPr id="5" name="Footer Placeholder 4">
            <a:extLst>
              <a:ext uri="{FF2B5EF4-FFF2-40B4-BE49-F238E27FC236}">
                <a16:creationId xmlns:a16="http://schemas.microsoft.com/office/drawing/2014/main" id="{C0E250F6-57DA-81EA-F035-E57867A7BF6D}"/>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788A1499-826A-5EF7-9DE4-6D0969F222EB}"/>
              </a:ext>
            </a:extLst>
          </p:cNvPr>
          <p:cNvSpPr>
            <a:spLocks noGrp="1"/>
          </p:cNvSpPr>
          <p:nvPr>
            <p:ph type="sldNum" sz="quarter" idx="12"/>
          </p:nvPr>
        </p:nvSpPr>
        <p:spPr/>
        <p:txBody>
          <a:bodyPr/>
          <a:lstStyle/>
          <a:p>
            <a:fld id="{7BB6D6C6-A664-46BB-9B60-DC156E17FDDB}" type="slidenum">
              <a:rPr lang="en-AE" smtClean="0"/>
              <a:t>‹#›</a:t>
            </a:fld>
            <a:endParaRPr lang="en-AE"/>
          </a:p>
        </p:txBody>
      </p:sp>
    </p:spTree>
    <p:extLst>
      <p:ext uri="{BB962C8B-B14F-4D97-AF65-F5344CB8AC3E}">
        <p14:creationId xmlns:p14="http://schemas.microsoft.com/office/powerpoint/2010/main" val="610248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3AFDD-9356-8063-6094-59198D89A4E6}"/>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5B8DDC8F-E4BC-2A77-8563-4BCAB9B52A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0C1B30FE-835C-9B9B-F1C5-D200027561D6}"/>
              </a:ext>
            </a:extLst>
          </p:cNvPr>
          <p:cNvSpPr>
            <a:spLocks noGrp="1"/>
          </p:cNvSpPr>
          <p:nvPr>
            <p:ph type="dt" sz="half" idx="10"/>
          </p:nvPr>
        </p:nvSpPr>
        <p:spPr/>
        <p:txBody>
          <a:bodyPr/>
          <a:lstStyle/>
          <a:p>
            <a:fld id="{B49207BB-5164-43FD-9BBD-971F11163E6E}" type="datetimeFigureOut">
              <a:rPr lang="en-AE" smtClean="0"/>
              <a:t>25/04/2025</a:t>
            </a:fld>
            <a:endParaRPr lang="en-AE"/>
          </a:p>
        </p:txBody>
      </p:sp>
      <p:sp>
        <p:nvSpPr>
          <p:cNvPr id="5" name="Footer Placeholder 4">
            <a:extLst>
              <a:ext uri="{FF2B5EF4-FFF2-40B4-BE49-F238E27FC236}">
                <a16:creationId xmlns:a16="http://schemas.microsoft.com/office/drawing/2014/main" id="{D6A16555-A1BB-588C-0C8A-D3F1461ACE2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B8540C0-29FF-D9AD-F148-3626D4A7C29B}"/>
              </a:ext>
            </a:extLst>
          </p:cNvPr>
          <p:cNvSpPr>
            <a:spLocks noGrp="1"/>
          </p:cNvSpPr>
          <p:nvPr>
            <p:ph type="sldNum" sz="quarter" idx="12"/>
          </p:nvPr>
        </p:nvSpPr>
        <p:spPr/>
        <p:txBody>
          <a:bodyPr/>
          <a:lstStyle/>
          <a:p>
            <a:fld id="{7BB6D6C6-A664-46BB-9B60-DC156E17FDDB}" type="slidenum">
              <a:rPr lang="en-AE" smtClean="0"/>
              <a:t>‹#›</a:t>
            </a:fld>
            <a:endParaRPr lang="en-AE"/>
          </a:p>
        </p:txBody>
      </p:sp>
    </p:spTree>
    <p:extLst>
      <p:ext uri="{BB962C8B-B14F-4D97-AF65-F5344CB8AC3E}">
        <p14:creationId xmlns:p14="http://schemas.microsoft.com/office/powerpoint/2010/main" val="310997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A9A15E-42EB-F165-C48C-1B9030088E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76420AF7-7908-903F-D452-0F6D617DA2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CA3D4AB7-EED3-5009-971A-11B43CD58E51}"/>
              </a:ext>
            </a:extLst>
          </p:cNvPr>
          <p:cNvSpPr>
            <a:spLocks noGrp="1"/>
          </p:cNvSpPr>
          <p:nvPr>
            <p:ph type="dt" sz="half" idx="10"/>
          </p:nvPr>
        </p:nvSpPr>
        <p:spPr/>
        <p:txBody>
          <a:bodyPr/>
          <a:lstStyle/>
          <a:p>
            <a:fld id="{B49207BB-5164-43FD-9BBD-971F11163E6E}" type="datetimeFigureOut">
              <a:rPr lang="en-AE" smtClean="0"/>
              <a:t>25/04/2025</a:t>
            </a:fld>
            <a:endParaRPr lang="en-AE"/>
          </a:p>
        </p:txBody>
      </p:sp>
      <p:sp>
        <p:nvSpPr>
          <p:cNvPr id="5" name="Footer Placeholder 4">
            <a:extLst>
              <a:ext uri="{FF2B5EF4-FFF2-40B4-BE49-F238E27FC236}">
                <a16:creationId xmlns:a16="http://schemas.microsoft.com/office/drawing/2014/main" id="{B31B71C9-2C6A-94F8-DEFB-0072E154BB69}"/>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A2C80D9E-04F6-2C37-4160-144E2EB34F0A}"/>
              </a:ext>
            </a:extLst>
          </p:cNvPr>
          <p:cNvSpPr>
            <a:spLocks noGrp="1"/>
          </p:cNvSpPr>
          <p:nvPr>
            <p:ph type="sldNum" sz="quarter" idx="12"/>
          </p:nvPr>
        </p:nvSpPr>
        <p:spPr/>
        <p:txBody>
          <a:bodyPr/>
          <a:lstStyle/>
          <a:p>
            <a:fld id="{7BB6D6C6-A664-46BB-9B60-DC156E17FDDB}" type="slidenum">
              <a:rPr lang="en-AE" smtClean="0"/>
              <a:t>‹#›</a:t>
            </a:fld>
            <a:endParaRPr lang="en-AE"/>
          </a:p>
        </p:txBody>
      </p:sp>
    </p:spTree>
    <p:extLst>
      <p:ext uri="{BB962C8B-B14F-4D97-AF65-F5344CB8AC3E}">
        <p14:creationId xmlns:p14="http://schemas.microsoft.com/office/powerpoint/2010/main" val="192416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040C-1C94-7A3F-692C-2A186E46D045}"/>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18205BC7-AF6A-2679-A9DD-D93DE3F039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B7D82E0-14AA-CC1F-6CF1-5CE02B77EBB6}"/>
              </a:ext>
            </a:extLst>
          </p:cNvPr>
          <p:cNvSpPr>
            <a:spLocks noGrp="1"/>
          </p:cNvSpPr>
          <p:nvPr>
            <p:ph type="dt" sz="half" idx="10"/>
          </p:nvPr>
        </p:nvSpPr>
        <p:spPr/>
        <p:txBody>
          <a:bodyPr/>
          <a:lstStyle/>
          <a:p>
            <a:fld id="{B49207BB-5164-43FD-9BBD-971F11163E6E}" type="datetimeFigureOut">
              <a:rPr lang="en-AE" smtClean="0"/>
              <a:t>25/04/2025</a:t>
            </a:fld>
            <a:endParaRPr lang="en-AE"/>
          </a:p>
        </p:txBody>
      </p:sp>
      <p:sp>
        <p:nvSpPr>
          <p:cNvPr id="5" name="Footer Placeholder 4">
            <a:extLst>
              <a:ext uri="{FF2B5EF4-FFF2-40B4-BE49-F238E27FC236}">
                <a16:creationId xmlns:a16="http://schemas.microsoft.com/office/drawing/2014/main" id="{EF93401E-1641-5E8B-6391-B63CB2B1053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D6057D87-A255-B3B0-3332-7A4A58D8DA6D}"/>
              </a:ext>
            </a:extLst>
          </p:cNvPr>
          <p:cNvSpPr>
            <a:spLocks noGrp="1"/>
          </p:cNvSpPr>
          <p:nvPr>
            <p:ph type="sldNum" sz="quarter" idx="12"/>
          </p:nvPr>
        </p:nvSpPr>
        <p:spPr/>
        <p:txBody>
          <a:bodyPr/>
          <a:lstStyle/>
          <a:p>
            <a:fld id="{7BB6D6C6-A664-46BB-9B60-DC156E17FDDB}" type="slidenum">
              <a:rPr lang="en-AE" smtClean="0"/>
              <a:t>‹#›</a:t>
            </a:fld>
            <a:endParaRPr lang="en-AE"/>
          </a:p>
        </p:txBody>
      </p:sp>
    </p:spTree>
    <p:extLst>
      <p:ext uri="{BB962C8B-B14F-4D97-AF65-F5344CB8AC3E}">
        <p14:creationId xmlns:p14="http://schemas.microsoft.com/office/powerpoint/2010/main" val="2501692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44573-0913-2B94-37F3-734057ABB8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788C9434-B02D-8C9A-A79F-88A92A446E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A8BA16-E42A-5653-523C-2C8882B115A8}"/>
              </a:ext>
            </a:extLst>
          </p:cNvPr>
          <p:cNvSpPr>
            <a:spLocks noGrp="1"/>
          </p:cNvSpPr>
          <p:nvPr>
            <p:ph type="dt" sz="half" idx="10"/>
          </p:nvPr>
        </p:nvSpPr>
        <p:spPr/>
        <p:txBody>
          <a:bodyPr/>
          <a:lstStyle/>
          <a:p>
            <a:fld id="{B49207BB-5164-43FD-9BBD-971F11163E6E}" type="datetimeFigureOut">
              <a:rPr lang="en-AE" smtClean="0"/>
              <a:t>25/04/2025</a:t>
            </a:fld>
            <a:endParaRPr lang="en-AE"/>
          </a:p>
        </p:txBody>
      </p:sp>
      <p:sp>
        <p:nvSpPr>
          <p:cNvPr id="5" name="Footer Placeholder 4">
            <a:extLst>
              <a:ext uri="{FF2B5EF4-FFF2-40B4-BE49-F238E27FC236}">
                <a16:creationId xmlns:a16="http://schemas.microsoft.com/office/drawing/2014/main" id="{25451D23-C851-CE0B-A0A1-E484D7C17871}"/>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81584080-3E91-FB20-2932-6E30D72557CC}"/>
              </a:ext>
            </a:extLst>
          </p:cNvPr>
          <p:cNvSpPr>
            <a:spLocks noGrp="1"/>
          </p:cNvSpPr>
          <p:nvPr>
            <p:ph type="sldNum" sz="quarter" idx="12"/>
          </p:nvPr>
        </p:nvSpPr>
        <p:spPr/>
        <p:txBody>
          <a:bodyPr/>
          <a:lstStyle/>
          <a:p>
            <a:fld id="{7BB6D6C6-A664-46BB-9B60-DC156E17FDDB}" type="slidenum">
              <a:rPr lang="en-AE" smtClean="0"/>
              <a:t>‹#›</a:t>
            </a:fld>
            <a:endParaRPr lang="en-AE"/>
          </a:p>
        </p:txBody>
      </p:sp>
    </p:spTree>
    <p:extLst>
      <p:ext uri="{BB962C8B-B14F-4D97-AF65-F5344CB8AC3E}">
        <p14:creationId xmlns:p14="http://schemas.microsoft.com/office/powerpoint/2010/main" val="41044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9E0A-E54E-32A2-61E3-96C626488951}"/>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231C7156-5E90-800C-4A89-497822E234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14C0E65E-E576-022D-FB9D-BB31AFC34D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6F046DE4-F5CD-0509-EC5B-0E0E83460ABA}"/>
              </a:ext>
            </a:extLst>
          </p:cNvPr>
          <p:cNvSpPr>
            <a:spLocks noGrp="1"/>
          </p:cNvSpPr>
          <p:nvPr>
            <p:ph type="dt" sz="half" idx="10"/>
          </p:nvPr>
        </p:nvSpPr>
        <p:spPr/>
        <p:txBody>
          <a:bodyPr/>
          <a:lstStyle/>
          <a:p>
            <a:fld id="{B49207BB-5164-43FD-9BBD-971F11163E6E}" type="datetimeFigureOut">
              <a:rPr lang="en-AE" smtClean="0"/>
              <a:t>25/04/2025</a:t>
            </a:fld>
            <a:endParaRPr lang="en-AE"/>
          </a:p>
        </p:txBody>
      </p:sp>
      <p:sp>
        <p:nvSpPr>
          <p:cNvPr id="6" name="Footer Placeholder 5">
            <a:extLst>
              <a:ext uri="{FF2B5EF4-FFF2-40B4-BE49-F238E27FC236}">
                <a16:creationId xmlns:a16="http://schemas.microsoft.com/office/drawing/2014/main" id="{1C45CD85-9047-6890-BF59-62E67E458BDF}"/>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6F54F5BA-79C8-67F3-29A1-02D2703FC4B4}"/>
              </a:ext>
            </a:extLst>
          </p:cNvPr>
          <p:cNvSpPr>
            <a:spLocks noGrp="1"/>
          </p:cNvSpPr>
          <p:nvPr>
            <p:ph type="sldNum" sz="quarter" idx="12"/>
          </p:nvPr>
        </p:nvSpPr>
        <p:spPr/>
        <p:txBody>
          <a:bodyPr/>
          <a:lstStyle/>
          <a:p>
            <a:fld id="{7BB6D6C6-A664-46BB-9B60-DC156E17FDDB}" type="slidenum">
              <a:rPr lang="en-AE" smtClean="0"/>
              <a:t>‹#›</a:t>
            </a:fld>
            <a:endParaRPr lang="en-AE"/>
          </a:p>
        </p:txBody>
      </p:sp>
    </p:spTree>
    <p:extLst>
      <p:ext uri="{BB962C8B-B14F-4D97-AF65-F5344CB8AC3E}">
        <p14:creationId xmlns:p14="http://schemas.microsoft.com/office/powerpoint/2010/main" val="354944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F1726-E612-AB15-1933-309B6FB2EFB1}"/>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7AA301B8-BC15-DC40-2490-922EAD1A1F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480029-334F-29C9-30C3-4E7945FBD8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01231C97-39CB-7FA4-8E4C-9F73C50C02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F9CF97-C379-F00B-B1E2-542F9B6E43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FF2E80C5-C168-0F8C-870B-0FD069DF6EC0}"/>
              </a:ext>
            </a:extLst>
          </p:cNvPr>
          <p:cNvSpPr>
            <a:spLocks noGrp="1"/>
          </p:cNvSpPr>
          <p:nvPr>
            <p:ph type="dt" sz="half" idx="10"/>
          </p:nvPr>
        </p:nvSpPr>
        <p:spPr/>
        <p:txBody>
          <a:bodyPr/>
          <a:lstStyle/>
          <a:p>
            <a:fld id="{B49207BB-5164-43FD-9BBD-971F11163E6E}" type="datetimeFigureOut">
              <a:rPr lang="en-AE" smtClean="0"/>
              <a:t>25/04/2025</a:t>
            </a:fld>
            <a:endParaRPr lang="en-AE"/>
          </a:p>
        </p:txBody>
      </p:sp>
      <p:sp>
        <p:nvSpPr>
          <p:cNvPr id="8" name="Footer Placeholder 7">
            <a:extLst>
              <a:ext uri="{FF2B5EF4-FFF2-40B4-BE49-F238E27FC236}">
                <a16:creationId xmlns:a16="http://schemas.microsoft.com/office/drawing/2014/main" id="{ED6EC0F5-ADA3-F8D7-2B71-A5A0E1D383E4}"/>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760403B8-2FBA-872D-D549-7E6CAD03B689}"/>
              </a:ext>
            </a:extLst>
          </p:cNvPr>
          <p:cNvSpPr>
            <a:spLocks noGrp="1"/>
          </p:cNvSpPr>
          <p:nvPr>
            <p:ph type="sldNum" sz="quarter" idx="12"/>
          </p:nvPr>
        </p:nvSpPr>
        <p:spPr/>
        <p:txBody>
          <a:bodyPr/>
          <a:lstStyle/>
          <a:p>
            <a:fld id="{7BB6D6C6-A664-46BB-9B60-DC156E17FDDB}" type="slidenum">
              <a:rPr lang="en-AE" smtClean="0"/>
              <a:t>‹#›</a:t>
            </a:fld>
            <a:endParaRPr lang="en-AE"/>
          </a:p>
        </p:txBody>
      </p:sp>
    </p:spTree>
    <p:extLst>
      <p:ext uri="{BB962C8B-B14F-4D97-AF65-F5344CB8AC3E}">
        <p14:creationId xmlns:p14="http://schemas.microsoft.com/office/powerpoint/2010/main" val="1068610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DC31-3959-3DD7-6C91-86F98045F673}"/>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FD28079A-ECDA-A2B5-0B06-C50023113071}"/>
              </a:ext>
            </a:extLst>
          </p:cNvPr>
          <p:cNvSpPr>
            <a:spLocks noGrp="1"/>
          </p:cNvSpPr>
          <p:nvPr>
            <p:ph type="dt" sz="half" idx="10"/>
          </p:nvPr>
        </p:nvSpPr>
        <p:spPr/>
        <p:txBody>
          <a:bodyPr/>
          <a:lstStyle/>
          <a:p>
            <a:fld id="{B49207BB-5164-43FD-9BBD-971F11163E6E}" type="datetimeFigureOut">
              <a:rPr lang="en-AE" smtClean="0"/>
              <a:t>25/04/2025</a:t>
            </a:fld>
            <a:endParaRPr lang="en-AE"/>
          </a:p>
        </p:txBody>
      </p:sp>
      <p:sp>
        <p:nvSpPr>
          <p:cNvPr id="4" name="Footer Placeholder 3">
            <a:extLst>
              <a:ext uri="{FF2B5EF4-FFF2-40B4-BE49-F238E27FC236}">
                <a16:creationId xmlns:a16="http://schemas.microsoft.com/office/drawing/2014/main" id="{39A1AFD8-7487-F834-65AD-B7A91F884347}"/>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D29D11AE-FCC0-A4C9-0FC1-D8783350EFE2}"/>
              </a:ext>
            </a:extLst>
          </p:cNvPr>
          <p:cNvSpPr>
            <a:spLocks noGrp="1"/>
          </p:cNvSpPr>
          <p:nvPr>
            <p:ph type="sldNum" sz="quarter" idx="12"/>
          </p:nvPr>
        </p:nvSpPr>
        <p:spPr/>
        <p:txBody>
          <a:bodyPr/>
          <a:lstStyle/>
          <a:p>
            <a:fld id="{7BB6D6C6-A664-46BB-9B60-DC156E17FDDB}" type="slidenum">
              <a:rPr lang="en-AE" smtClean="0"/>
              <a:t>‹#›</a:t>
            </a:fld>
            <a:endParaRPr lang="en-AE"/>
          </a:p>
        </p:txBody>
      </p:sp>
    </p:spTree>
    <p:extLst>
      <p:ext uri="{BB962C8B-B14F-4D97-AF65-F5344CB8AC3E}">
        <p14:creationId xmlns:p14="http://schemas.microsoft.com/office/powerpoint/2010/main" val="329935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8EA485-DF21-F519-1977-3D5C9882FB7C}"/>
              </a:ext>
            </a:extLst>
          </p:cNvPr>
          <p:cNvSpPr>
            <a:spLocks noGrp="1"/>
          </p:cNvSpPr>
          <p:nvPr>
            <p:ph type="dt" sz="half" idx="10"/>
          </p:nvPr>
        </p:nvSpPr>
        <p:spPr/>
        <p:txBody>
          <a:bodyPr/>
          <a:lstStyle/>
          <a:p>
            <a:fld id="{B49207BB-5164-43FD-9BBD-971F11163E6E}" type="datetimeFigureOut">
              <a:rPr lang="en-AE" smtClean="0"/>
              <a:t>25/04/2025</a:t>
            </a:fld>
            <a:endParaRPr lang="en-AE"/>
          </a:p>
        </p:txBody>
      </p:sp>
      <p:sp>
        <p:nvSpPr>
          <p:cNvPr id="3" name="Footer Placeholder 2">
            <a:extLst>
              <a:ext uri="{FF2B5EF4-FFF2-40B4-BE49-F238E27FC236}">
                <a16:creationId xmlns:a16="http://schemas.microsoft.com/office/drawing/2014/main" id="{38063578-441A-0AAF-4E84-1A2F70554298}"/>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0784574D-64F1-E7C0-0459-432A1F503B55}"/>
              </a:ext>
            </a:extLst>
          </p:cNvPr>
          <p:cNvSpPr>
            <a:spLocks noGrp="1"/>
          </p:cNvSpPr>
          <p:nvPr>
            <p:ph type="sldNum" sz="quarter" idx="12"/>
          </p:nvPr>
        </p:nvSpPr>
        <p:spPr/>
        <p:txBody>
          <a:bodyPr/>
          <a:lstStyle/>
          <a:p>
            <a:fld id="{7BB6D6C6-A664-46BB-9B60-DC156E17FDDB}" type="slidenum">
              <a:rPr lang="en-AE" smtClean="0"/>
              <a:t>‹#›</a:t>
            </a:fld>
            <a:endParaRPr lang="en-AE"/>
          </a:p>
        </p:txBody>
      </p:sp>
    </p:spTree>
    <p:extLst>
      <p:ext uri="{BB962C8B-B14F-4D97-AF65-F5344CB8AC3E}">
        <p14:creationId xmlns:p14="http://schemas.microsoft.com/office/powerpoint/2010/main" val="242941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118AF-CF8D-3078-F3CA-FE4E9CC11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0CAA7988-B854-DF48-EB77-2EEE7C5241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16E4B16D-5214-7DD7-C939-DB9B4BF1A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DDF5BB-618E-9352-2B43-410A3CAE1C61}"/>
              </a:ext>
            </a:extLst>
          </p:cNvPr>
          <p:cNvSpPr>
            <a:spLocks noGrp="1"/>
          </p:cNvSpPr>
          <p:nvPr>
            <p:ph type="dt" sz="half" idx="10"/>
          </p:nvPr>
        </p:nvSpPr>
        <p:spPr/>
        <p:txBody>
          <a:bodyPr/>
          <a:lstStyle/>
          <a:p>
            <a:fld id="{B49207BB-5164-43FD-9BBD-971F11163E6E}" type="datetimeFigureOut">
              <a:rPr lang="en-AE" smtClean="0"/>
              <a:t>25/04/2025</a:t>
            </a:fld>
            <a:endParaRPr lang="en-AE"/>
          </a:p>
        </p:txBody>
      </p:sp>
      <p:sp>
        <p:nvSpPr>
          <p:cNvPr id="6" name="Footer Placeholder 5">
            <a:extLst>
              <a:ext uri="{FF2B5EF4-FFF2-40B4-BE49-F238E27FC236}">
                <a16:creationId xmlns:a16="http://schemas.microsoft.com/office/drawing/2014/main" id="{BBA59627-6F97-2C54-1FB9-9C3D2BDFCA4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EF1575BC-B9D8-686C-BBF7-56241B58DCD8}"/>
              </a:ext>
            </a:extLst>
          </p:cNvPr>
          <p:cNvSpPr>
            <a:spLocks noGrp="1"/>
          </p:cNvSpPr>
          <p:nvPr>
            <p:ph type="sldNum" sz="quarter" idx="12"/>
          </p:nvPr>
        </p:nvSpPr>
        <p:spPr/>
        <p:txBody>
          <a:bodyPr/>
          <a:lstStyle/>
          <a:p>
            <a:fld id="{7BB6D6C6-A664-46BB-9B60-DC156E17FDDB}" type="slidenum">
              <a:rPr lang="en-AE" smtClean="0"/>
              <a:t>‹#›</a:t>
            </a:fld>
            <a:endParaRPr lang="en-AE"/>
          </a:p>
        </p:txBody>
      </p:sp>
    </p:spTree>
    <p:extLst>
      <p:ext uri="{BB962C8B-B14F-4D97-AF65-F5344CB8AC3E}">
        <p14:creationId xmlns:p14="http://schemas.microsoft.com/office/powerpoint/2010/main" val="4231085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5148-1535-4153-3A8E-F426849D2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270E3B26-3DA1-D842-8EA0-1B7EAD3CE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A7C9643B-DC36-CED4-A6DC-CA8E1C14B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CAC35-F8B0-C05D-66AE-F085FF543ECC}"/>
              </a:ext>
            </a:extLst>
          </p:cNvPr>
          <p:cNvSpPr>
            <a:spLocks noGrp="1"/>
          </p:cNvSpPr>
          <p:nvPr>
            <p:ph type="dt" sz="half" idx="10"/>
          </p:nvPr>
        </p:nvSpPr>
        <p:spPr/>
        <p:txBody>
          <a:bodyPr/>
          <a:lstStyle/>
          <a:p>
            <a:fld id="{B49207BB-5164-43FD-9BBD-971F11163E6E}" type="datetimeFigureOut">
              <a:rPr lang="en-AE" smtClean="0"/>
              <a:t>25/04/2025</a:t>
            </a:fld>
            <a:endParaRPr lang="en-AE"/>
          </a:p>
        </p:txBody>
      </p:sp>
      <p:sp>
        <p:nvSpPr>
          <p:cNvPr id="6" name="Footer Placeholder 5">
            <a:extLst>
              <a:ext uri="{FF2B5EF4-FFF2-40B4-BE49-F238E27FC236}">
                <a16:creationId xmlns:a16="http://schemas.microsoft.com/office/drawing/2014/main" id="{720E17BD-2FA2-4224-4DC6-41E9BE40F90A}"/>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08C13E17-2B79-9C32-FC20-1E74ADFD9683}"/>
              </a:ext>
            </a:extLst>
          </p:cNvPr>
          <p:cNvSpPr>
            <a:spLocks noGrp="1"/>
          </p:cNvSpPr>
          <p:nvPr>
            <p:ph type="sldNum" sz="quarter" idx="12"/>
          </p:nvPr>
        </p:nvSpPr>
        <p:spPr/>
        <p:txBody>
          <a:bodyPr/>
          <a:lstStyle/>
          <a:p>
            <a:fld id="{7BB6D6C6-A664-46BB-9B60-DC156E17FDDB}" type="slidenum">
              <a:rPr lang="en-AE" smtClean="0"/>
              <a:t>‹#›</a:t>
            </a:fld>
            <a:endParaRPr lang="en-AE"/>
          </a:p>
        </p:txBody>
      </p:sp>
    </p:spTree>
    <p:extLst>
      <p:ext uri="{BB962C8B-B14F-4D97-AF65-F5344CB8AC3E}">
        <p14:creationId xmlns:p14="http://schemas.microsoft.com/office/powerpoint/2010/main" val="1890191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7D2DA9-CA85-F578-3F2D-B49532F536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ACF441EA-4CF2-FF26-01F6-B25CB6BECC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312AB100-71F2-1704-2838-3E58B96F8E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9207BB-5164-43FD-9BBD-971F11163E6E}" type="datetimeFigureOut">
              <a:rPr lang="en-AE" smtClean="0"/>
              <a:t>25/04/2025</a:t>
            </a:fld>
            <a:endParaRPr lang="en-AE"/>
          </a:p>
        </p:txBody>
      </p:sp>
      <p:sp>
        <p:nvSpPr>
          <p:cNvPr id="5" name="Footer Placeholder 4">
            <a:extLst>
              <a:ext uri="{FF2B5EF4-FFF2-40B4-BE49-F238E27FC236}">
                <a16:creationId xmlns:a16="http://schemas.microsoft.com/office/drawing/2014/main" id="{A5A214EE-036A-E61E-E76A-E517DEC280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E"/>
          </a:p>
        </p:txBody>
      </p:sp>
      <p:sp>
        <p:nvSpPr>
          <p:cNvPr id="6" name="Slide Number Placeholder 5">
            <a:extLst>
              <a:ext uri="{FF2B5EF4-FFF2-40B4-BE49-F238E27FC236}">
                <a16:creationId xmlns:a16="http://schemas.microsoft.com/office/drawing/2014/main" id="{C93A9D18-A561-C46F-00CB-779B2A64C4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B6D6C6-A664-46BB-9B60-DC156E17FDDB}" type="slidenum">
              <a:rPr lang="en-AE" smtClean="0"/>
              <a:t>‹#›</a:t>
            </a:fld>
            <a:endParaRPr lang="en-AE"/>
          </a:p>
        </p:txBody>
      </p:sp>
    </p:spTree>
    <p:extLst>
      <p:ext uri="{BB962C8B-B14F-4D97-AF65-F5344CB8AC3E}">
        <p14:creationId xmlns:p14="http://schemas.microsoft.com/office/powerpoint/2010/main" val="2460606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A14F-373C-78B7-67E8-038CB9ED86A4}"/>
              </a:ext>
            </a:extLst>
          </p:cNvPr>
          <p:cNvSpPr>
            <a:spLocks noGrp="1"/>
          </p:cNvSpPr>
          <p:nvPr>
            <p:ph type="ctrTitle"/>
          </p:nvPr>
        </p:nvSpPr>
        <p:spPr/>
        <p:txBody>
          <a:bodyPr>
            <a:normAutofit fontScale="90000"/>
          </a:bodyPr>
          <a:lstStyle/>
          <a:p>
            <a:r>
              <a:rPr lang="en-US" dirty="0">
                <a:latin typeface="Arial" panose="020B0604020202020204" pitchFamily="34" charset="0"/>
                <a:cs typeface="Arial" panose="020B0604020202020204" pitchFamily="34" charset="0"/>
              </a:rPr>
              <a:t>Online Library System for Senior High School Students in ACLC College of Taytay</a:t>
            </a:r>
            <a:endParaRPr lang="en-AE"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BED5ACED-17A0-8FA9-3206-91973AD8510D}"/>
              </a:ext>
            </a:extLst>
          </p:cNvPr>
          <p:cNvSpPr>
            <a:spLocks noGrp="1"/>
          </p:cNvSpPr>
          <p:nvPr>
            <p:ph type="subTitle" idx="1"/>
          </p:nvPr>
        </p:nvSpPr>
        <p:spPr>
          <a:xfrm>
            <a:off x="1524000" y="3602038"/>
            <a:ext cx="9144000" cy="3255962"/>
          </a:xfrm>
        </p:spPr>
        <p:txBody>
          <a:bodyPr>
            <a:normAutofit fontScale="77500" lnSpcReduction="20000"/>
          </a:bodyPr>
          <a:lstStyle/>
          <a:p>
            <a:pPr>
              <a:lnSpc>
                <a:spcPct val="100000"/>
              </a:lnSpc>
            </a:pPr>
            <a:r>
              <a:rPr lang="en-US" dirty="0"/>
              <a:t>To be presented by:</a:t>
            </a:r>
          </a:p>
          <a:p>
            <a:pPr>
              <a:lnSpc>
                <a:spcPct val="100000"/>
              </a:lnSpc>
            </a:pPr>
            <a:r>
              <a:rPr lang="en-US" dirty="0" err="1"/>
              <a:t>Adap</a:t>
            </a:r>
            <a:r>
              <a:rPr lang="en-US" dirty="0"/>
              <a:t>, Wilfredo</a:t>
            </a:r>
          </a:p>
          <a:p>
            <a:pPr>
              <a:lnSpc>
                <a:spcPct val="100000"/>
              </a:lnSpc>
            </a:pPr>
            <a:r>
              <a:rPr lang="en-US" dirty="0"/>
              <a:t>Alcantara, Prince Edrick</a:t>
            </a:r>
          </a:p>
          <a:p>
            <a:pPr>
              <a:lnSpc>
                <a:spcPct val="100000"/>
              </a:lnSpc>
            </a:pPr>
            <a:r>
              <a:rPr lang="en-US" dirty="0"/>
              <a:t>Balbuena, Nica Mae</a:t>
            </a:r>
          </a:p>
          <a:p>
            <a:pPr>
              <a:lnSpc>
                <a:spcPct val="100000"/>
              </a:lnSpc>
            </a:pPr>
            <a:r>
              <a:rPr lang="en-US" dirty="0"/>
              <a:t>Bueno, </a:t>
            </a:r>
            <a:r>
              <a:rPr lang="en-US" dirty="0" err="1"/>
              <a:t>Reygene</a:t>
            </a:r>
            <a:endParaRPr lang="en-US" dirty="0"/>
          </a:p>
          <a:p>
            <a:pPr>
              <a:lnSpc>
                <a:spcPct val="100000"/>
              </a:lnSpc>
            </a:pPr>
            <a:r>
              <a:rPr lang="en-US" dirty="0" err="1"/>
              <a:t>Dagpin</a:t>
            </a:r>
            <a:r>
              <a:rPr lang="en-US" dirty="0"/>
              <a:t>, Alfred</a:t>
            </a:r>
          </a:p>
          <a:p>
            <a:pPr>
              <a:lnSpc>
                <a:spcPct val="100000"/>
              </a:lnSpc>
            </a:pPr>
            <a:r>
              <a:rPr lang="en-US" dirty="0"/>
              <a:t>Lopez, Mark Adrian</a:t>
            </a:r>
          </a:p>
          <a:p>
            <a:pPr>
              <a:lnSpc>
                <a:spcPct val="100000"/>
              </a:lnSpc>
            </a:pPr>
            <a:r>
              <a:rPr lang="en-US" dirty="0"/>
              <a:t>Mendoza, Bernard Gabriel</a:t>
            </a:r>
          </a:p>
          <a:p>
            <a:pPr>
              <a:lnSpc>
                <a:spcPct val="100000"/>
              </a:lnSpc>
            </a:pPr>
            <a:r>
              <a:rPr lang="en-US" dirty="0" err="1"/>
              <a:t>Palles</a:t>
            </a:r>
            <a:r>
              <a:rPr lang="en-US" dirty="0"/>
              <a:t>, Frederick Tony</a:t>
            </a:r>
          </a:p>
        </p:txBody>
      </p:sp>
    </p:spTree>
    <p:extLst>
      <p:ext uri="{BB962C8B-B14F-4D97-AF65-F5344CB8AC3E}">
        <p14:creationId xmlns:p14="http://schemas.microsoft.com/office/powerpoint/2010/main" val="863719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p:txBody>
          <a:bodyPr>
            <a:noAutofit/>
          </a:bodyPr>
          <a:lstStyle/>
          <a:p>
            <a:pPr marL="0" indent="457200" algn="just">
              <a:lnSpc>
                <a:spcPct val="200000"/>
              </a:lnSpc>
              <a:spcBef>
                <a:spcPts val="0"/>
              </a:spcBef>
            </a:pPr>
            <a:r>
              <a:rPr lang="en-US" sz="2400" b="1" dirty="0">
                <a:solidFill>
                  <a:srgbClr val="000000"/>
                </a:solidFill>
                <a:effectLst/>
                <a:latin typeface="Arial" panose="020B0604020202020204" pitchFamily="34" charset="0"/>
                <a:ea typeface="Times New Roman" panose="02020603050405020304" pitchFamily="18" charset="0"/>
              </a:rPr>
              <a:t>Objective No. 2: </a:t>
            </a:r>
            <a:r>
              <a:rPr lang="en-US" sz="2400" dirty="0">
                <a:solidFill>
                  <a:srgbClr val="000000"/>
                </a:solidFill>
                <a:effectLst/>
                <a:latin typeface="Arial" panose="020B0604020202020204" pitchFamily="34" charset="0"/>
                <a:ea typeface="Times New Roman" panose="02020603050405020304" pitchFamily="18" charset="0"/>
              </a:rPr>
              <a:t>To assess how the system enhances students' access to reading.</a:t>
            </a:r>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a:xfrm>
            <a:off x="838200" y="1825624"/>
            <a:ext cx="10515600" cy="5032375"/>
          </a:xfrm>
        </p:spPr>
        <p:txBody>
          <a:bodyPr>
            <a:noAutofit/>
          </a:bodyPr>
          <a:lstStyle/>
          <a:p>
            <a:pPr marL="0" marR="0" indent="0" algn="just">
              <a:lnSpc>
                <a:spcPct val="200000"/>
              </a:lnSpc>
              <a:spcBef>
                <a:spcPts val="0"/>
              </a:spcBef>
              <a:spcAft>
                <a:spcPts val="0"/>
              </a:spcAft>
              <a:buNone/>
            </a:pPr>
            <a:endParaRPr lang="en-US" sz="2400" dirty="0">
              <a:solidFill>
                <a:srgbClr val="000000"/>
              </a:solidFill>
              <a:effectLst/>
              <a:latin typeface="Arial" panose="020B0604020202020204" pitchFamily="34" charset="0"/>
              <a:ea typeface="Times New Roman" panose="02020603050405020304" pitchFamily="18" charset="0"/>
            </a:endParaRPr>
          </a:p>
          <a:p>
            <a:pPr marL="0" marR="0" indent="457200" algn="just">
              <a:lnSpc>
                <a:spcPct val="200000"/>
              </a:lnSpc>
              <a:spcBef>
                <a:spcPts val="0"/>
              </a:spcBef>
              <a:spcAft>
                <a:spcPts val="0"/>
              </a:spcAft>
            </a:pPr>
            <a:endParaRPr lang="en-US" sz="2400" dirty="0">
              <a:solidFill>
                <a:srgbClr val="000000"/>
              </a:solidFill>
              <a:effectLst/>
              <a:latin typeface="Arial" panose="020B0604020202020204" pitchFamily="34" charset="0"/>
              <a:ea typeface="Times New Roman" panose="02020603050405020304" pitchFamily="18" charset="0"/>
            </a:endParaRPr>
          </a:p>
        </p:txBody>
      </p:sp>
      <p:graphicFrame>
        <p:nvGraphicFramePr>
          <p:cNvPr id="5" name="Table 4">
            <a:extLst>
              <a:ext uri="{FF2B5EF4-FFF2-40B4-BE49-F238E27FC236}">
                <a16:creationId xmlns:a16="http://schemas.microsoft.com/office/drawing/2014/main" id="{68C4F722-F8C3-0B3A-893B-B9C32C3125F4}"/>
              </a:ext>
            </a:extLst>
          </p:cNvPr>
          <p:cNvGraphicFramePr>
            <a:graphicFrameLocks noGrp="1"/>
          </p:cNvGraphicFramePr>
          <p:nvPr>
            <p:extLst>
              <p:ext uri="{D42A27DB-BD31-4B8C-83A1-F6EECF244321}">
                <p14:modId xmlns:p14="http://schemas.microsoft.com/office/powerpoint/2010/main" val="202301087"/>
              </p:ext>
            </p:extLst>
          </p:nvPr>
        </p:nvGraphicFramePr>
        <p:xfrm>
          <a:off x="2458570" y="1620277"/>
          <a:ext cx="7274859" cy="5134864"/>
        </p:xfrm>
        <a:graphic>
          <a:graphicData uri="http://schemas.openxmlformats.org/drawingml/2006/table">
            <a:tbl>
              <a:tblPr firstRow="1" firstCol="1" bandRow="1"/>
              <a:tblGrid>
                <a:gridCol w="3819511">
                  <a:extLst>
                    <a:ext uri="{9D8B030D-6E8A-4147-A177-3AD203B41FA5}">
                      <a16:colId xmlns:a16="http://schemas.microsoft.com/office/drawing/2014/main" val="1704859986"/>
                    </a:ext>
                  </a:extLst>
                </a:gridCol>
                <a:gridCol w="955932">
                  <a:extLst>
                    <a:ext uri="{9D8B030D-6E8A-4147-A177-3AD203B41FA5}">
                      <a16:colId xmlns:a16="http://schemas.microsoft.com/office/drawing/2014/main" val="294748837"/>
                    </a:ext>
                  </a:extLst>
                </a:gridCol>
                <a:gridCol w="2499416">
                  <a:extLst>
                    <a:ext uri="{9D8B030D-6E8A-4147-A177-3AD203B41FA5}">
                      <a16:colId xmlns:a16="http://schemas.microsoft.com/office/drawing/2014/main" val="3941494795"/>
                    </a:ext>
                  </a:extLst>
                </a:gridCol>
              </a:tblGrid>
              <a:tr h="347547">
                <a:tc>
                  <a:txBody>
                    <a:bodyPr/>
                    <a:lstStyle/>
                    <a:p>
                      <a:pPr marL="0" marR="0" algn="ctr">
                        <a:lnSpc>
                          <a:spcPct val="200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Question</a:t>
                      </a:r>
                      <a:endParaRPr lang="en-AE" sz="1400" dirty="0">
                        <a:solidFill>
                          <a:srgbClr val="000000"/>
                        </a:solidFill>
                        <a:effectLst/>
                        <a:latin typeface="Arial" panose="020B0604020202020204" pitchFamily="34" charset="0"/>
                        <a:ea typeface="Times New Roman" panose="02020603050405020304" pitchFamily="18" charset="0"/>
                      </a:endParaRPr>
                    </a:p>
                  </a:txBody>
                  <a:tcPr marL="65088" marR="650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b="1">
                          <a:solidFill>
                            <a:srgbClr val="000000"/>
                          </a:solidFill>
                          <a:effectLst/>
                          <a:latin typeface="Arial" panose="020B0604020202020204" pitchFamily="34" charset="0"/>
                          <a:ea typeface="Times New Roman" panose="02020603050405020304" pitchFamily="18" charset="0"/>
                        </a:rPr>
                        <a:t>Mean</a:t>
                      </a:r>
                      <a:endParaRPr lang="en-AE" sz="1400">
                        <a:solidFill>
                          <a:srgbClr val="000000"/>
                        </a:solidFill>
                        <a:effectLst/>
                        <a:latin typeface="Arial" panose="020B0604020202020204" pitchFamily="34" charset="0"/>
                        <a:ea typeface="Times New Roman" panose="02020603050405020304" pitchFamily="18" charset="0"/>
                      </a:endParaRPr>
                    </a:p>
                  </a:txBody>
                  <a:tcPr marL="65088" marR="650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b="1">
                          <a:solidFill>
                            <a:srgbClr val="000000"/>
                          </a:solidFill>
                          <a:effectLst/>
                          <a:latin typeface="Arial" panose="020B0604020202020204" pitchFamily="34" charset="0"/>
                          <a:ea typeface="Times New Roman" panose="02020603050405020304" pitchFamily="18" charset="0"/>
                        </a:rPr>
                        <a:t>Verbal Interpretation</a:t>
                      </a:r>
                      <a:endParaRPr lang="en-AE" sz="1400">
                        <a:solidFill>
                          <a:srgbClr val="000000"/>
                        </a:solidFill>
                        <a:effectLst/>
                        <a:latin typeface="Arial" panose="020B0604020202020204" pitchFamily="34" charset="0"/>
                        <a:ea typeface="Times New Roman" panose="02020603050405020304" pitchFamily="18" charset="0"/>
                      </a:endParaRPr>
                    </a:p>
                  </a:txBody>
                  <a:tcPr marL="65088" marR="650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0027682"/>
                  </a:ext>
                </a:extLst>
              </a:tr>
              <a:tr h="2404544">
                <a:tc>
                  <a:txBody>
                    <a:bodyPr/>
                    <a:lstStyle/>
                    <a:p>
                      <a:pPr marL="0" marR="0" algn="just">
                        <a:lnSpc>
                          <a:spcPct val="200000"/>
                        </a:lnSpc>
                        <a:spcBef>
                          <a:spcPts val="0"/>
                        </a:spcBef>
                        <a:spcAft>
                          <a:spcPts val="1000"/>
                        </a:spcAft>
                      </a:pPr>
                      <a:r>
                        <a:rPr lang="en-US" sz="1400" dirty="0">
                          <a:solidFill>
                            <a:srgbClr val="000000"/>
                          </a:solidFill>
                          <a:effectLst/>
                          <a:latin typeface="Arial" panose="020B0604020202020204" pitchFamily="34" charset="0"/>
                          <a:ea typeface="Calibri" panose="020F0502020204030204" pitchFamily="34" charset="0"/>
                        </a:rPr>
                        <a:t>6. The online library makes it easy for me to find different kinds of books and reading materials. (</a:t>
                      </a:r>
                      <a:r>
                        <a:rPr lang="en-US" sz="1400" dirty="0" err="1">
                          <a:solidFill>
                            <a:srgbClr val="000000"/>
                          </a:solidFill>
                          <a:effectLst/>
                          <a:latin typeface="Arial" panose="020B0604020202020204" pitchFamily="34" charset="0"/>
                          <a:ea typeface="Calibri" panose="020F0502020204030204" pitchFamily="34" charset="0"/>
                        </a:rPr>
                        <a:t>Ginagawang</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madali</a:t>
                      </a:r>
                      <a:r>
                        <a:rPr lang="en-US" sz="1400" dirty="0">
                          <a:solidFill>
                            <a:srgbClr val="000000"/>
                          </a:solidFill>
                          <a:effectLst/>
                          <a:latin typeface="Arial" panose="020B0604020202020204" pitchFamily="34" charset="0"/>
                          <a:ea typeface="Calibri" panose="020F0502020204030204" pitchFamily="34" charset="0"/>
                        </a:rPr>
                        <a:t> ng online library para </a:t>
                      </a:r>
                      <a:r>
                        <a:rPr lang="en-US" sz="1400" dirty="0" err="1">
                          <a:solidFill>
                            <a:srgbClr val="000000"/>
                          </a:solidFill>
                          <a:effectLst/>
                          <a:latin typeface="Arial" panose="020B0604020202020204" pitchFamily="34" charset="0"/>
                          <a:ea typeface="Calibri" panose="020F0502020204030204" pitchFamily="34" charset="0"/>
                        </a:rPr>
                        <a:t>sa</a:t>
                      </a:r>
                      <a:r>
                        <a:rPr lang="en-US" sz="1400" dirty="0">
                          <a:solidFill>
                            <a:srgbClr val="000000"/>
                          </a:solidFill>
                          <a:effectLst/>
                          <a:latin typeface="Arial" panose="020B0604020202020204" pitchFamily="34" charset="0"/>
                          <a:ea typeface="Calibri" panose="020F0502020204030204" pitchFamily="34" charset="0"/>
                        </a:rPr>
                        <a:t> akin </a:t>
                      </a:r>
                      <a:r>
                        <a:rPr lang="en-US" sz="1400" dirty="0" err="1">
                          <a:solidFill>
                            <a:srgbClr val="000000"/>
                          </a:solidFill>
                          <a:effectLst/>
                          <a:latin typeface="Arial" panose="020B0604020202020204" pitchFamily="34" charset="0"/>
                          <a:ea typeface="Calibri" panose="020F0502020204030204" pitchFamily="34" charset="0"/>
                        </a:rPr>
                        <a:t>na</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makahanap</a:t>
                      </a:r>
                      <a:r>
                        <a:rPr lang="en-US" sz="1400" dirty="0">
                          <a:solidFill>
                            <a:srgbClr val="000000"/>
                          </a:solidFill>
                          <a:effectLst/>
                          <a:latin typeface="Arial" panose="020B0604020202020204" pitchFamily="34" charset="0"/>
                          <a:ea typeface="Calibri" panose="020F0502020204030204" pitchFamily="34" charset="0"/>
                        </a:rPr>
                        <a:t> ng </a:t>
                      </a:r>
                      <a:r>
                        <a:rPr lang="en-US" sz="1400" dirty="0" err="1">
                          <a:solidFill>
                            <a:srgbClr val="000000"/>
                          </a:solidFill>
                          <a:effectLst/>
                          <a:latin typeface="Arial" panose="020B0604020202020204" pitchFamily="34" charset="0"/>
                          <a:ea typeface="Calibri" panose="020F0502020204030204" pitchFamily="34" charset="0"/>
                        </a:rPr>
                        <a:t>iba't</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ibang</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uri</a:t>
                      </a:r>
                      <a:r>
                        <a:rPr lang="en-US" sz="1400" dirty="0">
                          <a:solidFill>
                            <a:srgbClr val="000000"/>
                          </a:solidFill>
                          <a:effectLst/>
                          <a:latin typeface="Arial" panose="020B0604020202020204" pitchFamily="34" charset="0"/>
                          <a:ea typeface="Calibri" panose="020F0502020204030204" pitchFamily="34" charset="0"/>
                        </a:rPr>
                        <a:t> ng </a:t>
                      </a:r>
                      <a:r>
                        <a:rPr lang="en-US" sz="1400" dirty="0" err="1">
                          <a:solidFill>
                            <a:srgbClr val="000000"/>
                          </a:solidFill>
                          <a:effectLst/>
                          <a:latin typeface="Arial" panose="020B0604020202020204" pitchFamily="34" charset="0"/>
                          <a:ea typeface="Calibri" panose="020F0502020204030204" pitchFamily="34" charset="0"/>
                        </a:rPr>
                        <a:t>mga</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libro</a:t>
                      </a:r>
                      <a:r>
                        <a:rPr lang="en-US" sz="1400" dirty="0">
                          <a:solidFill>
                            <a:srgbClr val="000000"/>
                          </a:solidFill>
                          <a:effectLst/>
                          <a:latin typeface="Arial" panose="020B0604020202020204" pitchFamily="34" charset="0"/>
                          <a:ea typeface="Calibri" panose="020F0502020204030204" pitchFamily="34" charset="0"/>
                        </a:rPr>
                        <a:t> at </a:t>
                      </a:r>
                      <a:r>
                        <a:rPr lang="en-US" sz="1400" dirty="0" err="1">
                          <a:solidFill>
                            <a:srgbClr val="000000"/>
                          </a:solidFill>
                          <a:effectLst/>
                          <a:latin typeface="Arial" panose="020B0604020202020204" pitchFamily="34" charset="0"/>
                          <a:ea typeface="Calibri" panose="020F0502020204030204" pitchFamily="34" charset="0"/>
                        </a:rPr>
                        <a:t>mga</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materyales</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sa</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pagbasa</a:t>
                      </a:r>
                      <a:r>
                        <a:rPr lang="en-US" sz="1400" dirty="0">
                          <a:solidFill>
                            <a:srgbClr val="000000"/>
                          </a:solidFill>
                          <a:effectLst/>
                          <a:latin typeface="Arial" panose="020B0604020202020204" pitchFamily="34" charset="0"/>
                          <a:ea typeface="Calibri" panose="020F0502020204030204" pitchFamily="34" charset="0"/>
                        </a:rPr>
                        <a:t>.)</a:t>
                      </a:r>
                      <a:endParaRPr lang="en-AE" sz="1400" dirty="0">
                        <a:solidFill>
                          <a:srgbClr val="000000"/>
                        </a:solidFill>
                        <a:effectLst/>
                        <a:latin typeface="Arial" panose="020B0604020202020204" pitchFamily="34" charset="0"/>
                        <a:ea typeface="Times New Roman" panose="02020603050405020304" pitchFamily="18" charset="0"/>
                      </a:endParaRPr>
                    </a:p>
                  </a:txBody>
                  <a:tcPr marL="65088" marR="650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4.46</a:t>
                      </a:r>
                      <a:endParaRPr lang="en-AE" sz="1400">
                        <a:solidFill>
                          <a:srgbClr val="000000"/>
                        </a:solidFill>
                        <a:effectLst/>
                        <a:latin typeface="Arial" panose="020B0604020202020204" pitchFamily="34" charset="0"/>
                        <a:ea typeface="Times New Roman" panose="02020603050405020304" pitchFamily="18" charset="0"/>
                      </a:endParaRPr>
                    </a:p>
                  </a:txBody>
                  <a:tcPr marL="65088" marR="650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Strongly Agree</a:t>
                      </a:r>
                      <a:endParaRPr lang="en-AE" sz="1400">
                        <a:solidFill>
                          <a:srgbClr val="000000"/>
                        </a:solidFill>
                        <a:effectLst/>
                        <a:latin typeface="Arial" panose="020B0604020202020204" pitchFamily="34" charset="0"/>
                        <a:ea typeface="Times New Roman" panose="02020603050405020304" pitchFamily="18" charset="0"/>
                      </a:endParaRPr>
                    </a:p>
                  </a:txBody>
                  <a:tcPr marL="65088" marR="650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1244141"/>
                  </a:ext>
                </a:extLst>
              </a:tr>
              <a:tr h="2280284">
                <a:tc>
                  <a:txBody>
                    <a:bodyPr/>
                    <a:lstStyle/>
                    <a:p>
                      <a:pPr marL="0" marR="0" algn="just">
                        <a:lnSpc>
                          <a:spcPct val="200000"/>
                        </a:lnSpc>
                        <a:spcBef>
                          <a:spcPts val="0"/>
                        </a:spcBef>
                        <a:spcAft>
                          <a:spcPts val="1000"/>
                        </a:spcAft>
                      </a:pPr>
                      <a:r>
                        <a:rPr lang="en-US" sz="1400">
                          <a:solidFill>
                            <a:srgbClr val="000000"/>
                          </a:solidFill>
                          <a:effectLst/>
                          <a:latin typeface="Arial" panose="020B0604020202020204" pitchFamily="34" charset="0"/>
                          <a:ea typeface="Calibri" panose="020F0502020204030204" pitchFamily="34" charset="0"/>
                        </a:rPr>
                        <a:t>7.</a:t>
                      </a:r>
                      <a:r>
                        <a:rPr lang="en-US" sz="1400">
                          <a:solidFill>
                            <a:srgbClr val="000000"/>
                          </a:solidFill>
                          <a:effectLst/>
                          <a:latin typeface="Arial" panose="020B0604020202020204" pitchFamily="34" charset="0"/>
                          <a:ea typeface="Times New Roman" panose="02020603050405020304" pitchFamily="18" charset="0"/>
                        </a:rPr>
                        <a:t> </a:t>
                      </a:r>
                      <a:r>
                        <a:rPr lang="en-US" sz="1400">
                          <a:solidFill>
                            <a:srgbClr val="000000"/>
                          </a:solidFill>
                          <a:effectLst/>
                          <a:latin typeface="Arial" panose="020B0604020202020204" pitchFamily="34" charset="0"/>
                          <a:ea typeface="Calibri" panose="020F0502020204030204" pitchFamily="34" charset="0"/>
                        </a:rPr>
                        <a:t>The online library allows me to find lessons much quicker than traditional libraries. (Pinapayagan ako ng online library na makahanap ng mga aralin nang mas mabilis kaysa sa tradisyonal na mga aklatan.)</a:t>
                      </a:r>
                      <a:endParaRPr lang="en-AE" sz="1400">
                        <a:solidFill>
                          <a:srgbClr val="000000"/>
                        </a:solidFill>
                        <a:effectLst/>
                        <a:latin typeface="Arial" panose="020B0604020202020204" pitchFamily="34" charset="0"/>
                        <a:ea typeface="Times New Roman" panose="02020603050405020304" pitchFamily="18" charset="0"/>
                      </a:endParaRPr>
                    </a:p>
                  </a:txBody>
                  <a:tcPr marL="65088" marR="650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4.48</a:t>
                      </a:r>
                      <a:endParaRPr lang="en-AE" sz="1400">
                        <a:solidFill>
                          <a:srgbClr val="000000"/>
                        </a:solidFill>
                        <a:effectLst/>
                        <a:latin typeface="Arial" panose="020B0604020202020204" pitchFamily="34" charset="0"/>
                        <a:ea typeface="Times New Roman" panose="02020603050405020304" pitchFamily="18" charset="0"/>
                      </a:endParaRPr>
                    </a:p>
                  </a:txBody>
                  <a:tcPr marL="65088" marR="650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Strongly Agree</a:t>
                      </a:r>
                      <a:endParaRPr lang="en-AE" sz="1400" dirty="0">
                        <a:solidFill>
                          <a:srgbClr val="000000"/>
                        </a:solidFill>
                        <a:effectLst/>
                        <a:latin typeface="Arial" panose="020B0604020202020204" pitchFamily="34" charset="0"/>
                        <a:ea typeface="Times New Roman" panose="02020603050405020304" pitchFamily="18" charset="0"/>
                      </a:endParaRPr>
                    </a:p>
                  </a:txBody>
                  <a:tcPr marL="65088" marR="650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7890054"/>
                  </a:ext>
                </a:extLst>
              </a:tr>
            </a:tbl>
          </a:graphicData>
        </a:graphic>
      </p:graphicFrame>
    </p:spTree>
    <p:extLst>
      <p:ext uri="{BB962C8B-B14F-4D97-AF65-F5344CB8AC3E}">
        <p14:creationId xmlns:p14="http://schemas.microsoft.com/office/powerpoint/2010/main" val="3820156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a:xfrm>
            <a:off x="12936069" y="312084"/>
            <a:ext cx="367553" cy="92075"/>
          </a:xfrm>
        </p:spPr>
        <p:txBody>
          <a:bodyPr>
            <a:noAutofit/>
          </a:bodyPr>
          <a:lstStyle/>
          <a:p>
            <a:pPr marL="0" marR="0" indent="457200" algn="just">
              <a:lnSpc>
                <a:spcPct val="200000"/>
              </a:lnSpc>
              <a:spcBef>
                <a:spcPts val="0"/>
              </a:spcBef>
              <a:spcAft>
                <a:spcPts val="0"/>
              </a:spcAft>
            </a:pPr>
            <a:endParaRPr lang="en-US" sz="2400" dirty="0">
              <a:solidFill>
                <a:srgbClr val="000000"/>
              </a:solidFill>
              <a:effectLst/>
              <a:latin typeface="Arial" panose="020B0604020202020204" pitchFamily="34"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a:xfrm>
            <a:off x="838200" y="1825624"/>
            <a:ext cx="10515600" cy="5032375"/>
          </a:xfrm>
        </p:spPr>
        <p:txBody>
          <a:bodyPr>
            <a:noAutofit/>
          </a:bodyPr>
          <a:lstStyle/>
          <a:p>
            <a:pPr marL="0" marR="0" indent="0" algn="just">
              <a:lnSpc>
                <a:spcPct val="200000"/>
              </a:lnSpc>
              <a:spcBef>
                <a:spcPts val="0"/>
              </a:spcBef>
              <a:spcAft>
                <a:spcPts val="0"/>
              </a:spcAft>
              <a:buNone/>
            </a:pPr>
            <a:endParaRPr lang="en-US" sz="2400" dirty="0">
              <a:solidFill>
                <a:srgbClr val="000000"/>
              </a:solidFill>
              <a:effectLst/>
              <a:latin typeface="Arial" panose="020B0604020202020204" pitchFamily="34" charset="0"/>
              <a:ea typeface="Times New Roman" panose="02020603050405020304" pitchFamily="18" charset="0"/>
            </a:endParaRPr>
          </a:p>
          <a:p>
            <a:pPr marL="0" marR="0" indent="457200" algn="just">
              <a:lnSpc>
                <a:spcPct val="200000"/>
              </a:lnSpc>
              <a:spcBef>
                <a:spcPts val="0"/>
              </a:spcBef>
              <a:spcAft>
                <a:spcPts val="0"/>
              </a:spcAft>
            </a:pPr>
            <a:endParaRPr lang="en-US" sz="2400" dirty="0">
              <a:solidFill>
                <a:srgbClr val="000000"/>
              </a:solidFill>
              <a:effectLst/>
              <a:latin typeface="Arial" panose="020B0604020202020204" pitchFamily="34" charset="0"/>
              <a:ea typeface="Times New Roman" panose="02020603050405020304" pitchFamily="18" charset="0"/>
            </a:endParaRPr>
          </a:p>
        </p:txBody>
      </p:sp>
      <p:graphicFrame>
        <p:nvGraphicFramePr>
          <p:cNvPr id="6" name="Table 5">
            <a:extLst>
              <a:ext uri="{FF2B5EF4-FFF2-40B4-BE49-F238E27FC236}">
                <a16:creationId xmlns:a16="http://schemas.microsoft.com/office/drawing/2014/main" id="{5D610D74-24BC-4CEB-DD10-C53CF02B2AD0}"/>
              </a:ext>
            </a:extLst>
          </p:cNvPr>
          <p:cNvGraphicFramePr>
            <a:graphicFrameLocks noGrp="1"/>
          </p:cNvGraphicFramePr>
          <p:nvPr>
            <p:extLst>
              <p:ext uri="{D42A27DB-BD31-4B8C-83A1-F6EECF244321}">
                <p14:modId xmlns:p14="http://schemas.microsoft.com/office/powerpoint/2010/main" val="4223772674"/>
              </p:ext>
            </p:extLst>
          </p:nvPr>
        </p:nvGraphicFramePr>
        <p:xfrm>
          <a:off x="3301993" y="240832"/>
          <a:ext cx="5588013" cy="6574860"/>
        </p:xfrm>
        <a:graphic>
          <a:graphicData uri="http://schemas.openxmlformats.org/drawingml/2006/table">
            <a:tbl>
              <a:tblPr firstRow="1" firstCol="1" bandRow="1"/>
              <a:tblGrid>
                <a:gridCol w="2933869">
                  <a:extLst>
                    <a:ext uri="{9D8B030D-6E8A-4147-A177-3AD203B41FA5}">
                      <a16:colId xmlns:a16="http://schemas.microsoft.com/office/drawing/2014/main" val="2486176185"/>
                    </a:ext>
                  </a:extLst>
                </a:gridCol>
                <a:gridCol w="734276">
                  <a:extLst>
                    <a:ext uri="{9D8B030D-6E8A-4147-A177-3AD203B41FA5}">
                      <a16:colId xmlns:a16="http://schemas.microsoft.com/office/drawing/2014/main" val="899111142"/>
                    </a:ext>
                  </a:extLst>
                </a:gridCol>
                <a:gridCol w="1919868">
                  <a:extLst>
                    <a:ext uri="{9D8B030D-6E8A-4147-A177-3AD203B41FA5}">
                      <a16:colId xmlns:a16="http://schemas.microsoft.com/office/drawing/2014/main" val="3523055169"/>
                    </a:ext>
                  </a:extLst>
                </a:gridCol>
              </a:tblGrid>
              <a:tr h="1680817">
                <a:tc>
                  <a:txBody>
                    <a:bodyPr/>
                    <a:lstStyle/>
                    <a:p>
                      <a:pPr marL="0" marR="0" algn="just">
                        <a:lnSpc>
                          <a:spcPct val="200000"/>
                        </a:lnSpc>
                        <a:spcBef>
                          <a:spcPts val="0"/>
                        </a:spcBef>
                        <a:spcAft>
                          <a:spcPts val="1000"/>
                        </a:spcAft>
                      </a:pPr>
                      <a:r>
                        <a:rPr lang="en-US" sz="1200">
                          <a:solidFill>
                            <a:srgbClr val="000000"/>
                          </a:solidFill>
                          <a:effectLst/>
                          <a:latin typeface="Arial" panose="020B0604020202020204" pitchFamily="34" charset="0"/>
                          <a:ea typeface="Calibri" panose="020F0502020204030204" pitchFamily="34" charset="0"/>
                        </a:rPr>
                        <a:t>8. The online library has plenty of learning materials that are related to my strand. (Ang online library ay may maraming mga materyales sa pag-aaral na nauugnay sa aking strand.)</a:t>
                      </a:r>
                      <a:endParaRPr lang="en-AE" sz="1200">
                        <a:solidFill>
                          <a:srgbClr val="000000"/>
                        </a:solidFill>
                        <a:effectLst/>
                        <a:latin typeface="Arial" panose="020B0604020202020204" pitchFamily="34" charset="0"/>
                        <a:ea typeface="Times New Roman" panose="02020603050405020304" pitchFamily="18" charset="0"/>
                      </a:endParaRPr>
                    </a:p>
                  </a:txBody>
                  <a:tcPr marL="44390" marR="443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200">
                          <a:solidFill>
                            <a:srgbClr val="000000"/>
                          </a:solidFill>
                          <a:effectLst/>
                          <a:latin typeface="Arial" panose="020B0604020202020204" pitchFamily="34" charset="0"/>
                          <a:ea typeface="Times New Roman" panose="02020603050405020304" pitchFamily="18" charset="0"/>
                        </a:rPr>
                        <a:t>4.14</a:t>
                      </a:r>
                      <a:endParaRPr lang="en-AE" sz="1200">
                        <a:solidFill>
                          <a:srgbClr val="000000"/>
                        </a:solidFill>
                        <a:effectLst/>
                        <a:latin typeface="Arial" panose="020B0604020202020204" pitchFamily="34" charset="0"/>
                        <a:ea typeface="Times New Roman" panose="02020603050405020304" pitchFamily="18" charset="0"/>
                      </a:endParaRPr>
                    </a:p>
                  </a:txBody>
                  <a:tcPr marL="44390" marR="443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200">
                          <a:solidFill>
                            <a:srgbClr val="000000"/>
                          </a:solidFill>
                          <a:effectLst/>
                          <a:latin typeface="Arial" panose="020B0604020202020204" pitchFamily="34" charset="0"/>
                          <a:ea typeface="Times New Roman" panose="02020603050405020304" pitchFamily="18" charset="0"/>
                        </a:rPr>
                        <a:t>Agree</a:t>
                      </a:r>
                      <a:endParaRPr lang="en-AE" sz="1200">
                        <a:solidFill>
                          <a:srgbClr val="000000"/>
                        </a:solidFill>
                        <a:effectLst/>
                        <a:latin typeface="Arial" panose="020B0604020202020204" pitchFamily="34" charset="0"/>
                        <a:ea typeface="Times New Roman" panose="02020603050405020304" pitchFamily="18" charset="0"/>
                      </a:endParaRPr>
                    </a:p>
                  </a:txBody>
                  <a:tcPr marL="44390" marR="443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66932053"/>
                  </a:ext>
                </a:extLst>
              </a:tr>
              <a:tr h="2721615">
                <a:tc>
                  <a:txBody>
                    <a:bodyPr/>
                    <a:lstStyle/>
                    <a:p>
                      <a:pPr marL="0" marR="0" algn="just">
                        <a:lnSpc>
                          <a:spcPct val="200000"/>
                        </a:lnSpc>
                        <a:spcBef>
                          <a:spcPts val="0"/>
                        </a:spcBef>
                        <a:spcAft>
                          <a:spcPts val="1000"/>
                        </a:spcAft>
                      </a:pPr>
                      <a:r>
                        <a:rPr lang="en-PH" sz="1200" dirty="0">
                          <a:solidFill>
                            <a:srgbClr val="000000"/>
                          </a:solidFill>
                          <a:effectLst/>
                          <a:latin typeface="Arial" panose="020B0604020202020204" pitchFamily="34" charset="0"/>
                          <a:ea typeface="Calibri" panose="020F0502020204030204" pitchFamily="34" charset="0"/>
                        </a:rPr>
                        <a:t>9. </a:t>
                      </a:r>
                      <a:r>
                        <a:rPr lang="en-US" sz="1200" dirty="0">
                          <a:solidFill>
                            <a:srgbClr val="000000"/>
                          </a:solidFill>
                          <a:effectLst/>
                          <a:latin typeface="Arial" panose="020B0604020202020204" pitchFamily="34" charset="0"/>
                          <a:ea typeface="Calibri" panose="020F0502020204030204" pitchFamily="34" charset="0"/>
                        </a:rPr>
                        <a:t>The broad selection of books available in the online library encourages me to research topics that I am unfamiliar with. (Ang </a:t>
                      </a:r>
                      <a:r>
                        <a:rPr lang="en-US" sz="1200" dirty="0" err="1">
                          <a:solidFill>
                            <a:srgbClr val="000000"/>
                          </a:solidFill>
                          <a:effectLst/>
                          <a:latin typeface="Arial" panose="020B0604020202020204" pitchFamily="34" charset="0"/>
                          <a:ea typeface="Calibri" panose="020F0502020204030204" pitchFamily="34" charset="0"/>
                        </a:rPr>
                        <a:t>malawak</a:t>
                      </a:r>
                      <a:r>
                        <a:rPr lang="en-US" sz="1200" dirty="0">
                          <a:solidFill>
                            <a:srgbClr val="000000"/>
                          </a:solidFill>
                          <a:effectLst/>
                          <a:latin typeface="Arial" panose="020B0604020202020204" pitchFamily="34" charset="0"/>
                          <a:ea typeface="Calibri" panose="020F0502020204030204" pitchFamily="34" charset="0"/>
                        </a:rPr>
                        <a:t> </a:t>
                      </a:r>
                      <a:r>
                        <a:rPr lang="en-US" sz="1200" dirty="0" err="1">
                          <a:solidFill>
                            <a:srgbClr val="000000"/>
                          </a:solidFill>
                          <a:effectLst/>
                          <a:latin typeface="Arial" panose="020B0604020202020204" pitchFamily="34" charset="0"/>
                          <a:ea typeface="Calibri" panose="020F0502020204030204" pitchFamily="34" charset="0"/>
                        </a:rPr>
                        <a:t>na</a:t>
                      </a:r>
                      <a:r>
                        <a:rPr lang="en-US" sz="1200" dirty="0">
                          <a:solidFill>
                            <a:srgbClr val="000000"/>
                          </a:solidFill>
                          <a:effectLst/>
                          <a:latin typeface="Arial" panose="020B0604020202020204" pitchFamily="34" charset="0"/>
                          <a:ea typeface="Calibri" panose="020F0502020204030204" pitchFamily="34" charset="0"/>
                        </a:rPr>
                        <a:t> </a:t>
                      </a:r>
                      <a:r>
                        <a:rPr lang="en-US" sz="1200" dirty="0" err="1">
                          <a:solidFill>
                            <a:srgbClr val="000000"/>
                          </a:solidFill>
                          <a:effectLst/>
                          <a:latin typeface="Arial" panose="020B0604020202020204" pitchFamily="34" charset="0"/>
                          <a:ea typeface="Calibri" panose="020F0502020204030204" pitchFamily="34" charset="0"/>
                        </a:rPr>
                        <a:t>pagpili</a:t>
                      </a:r>
                      <a:r>
                        <a:rPr lang="en-US" sz="1200" dirty="0">
                          <a:solidFill>
                            <a:srgbClr val="000000"/>
                          </a:solidFill>
                          <a:effectLst/>
                          <a:latin typeface="Arial" panose="020B0604020202020204" pitchFamily="34" charset="0"/>
                          <a:ea typeface="Calibri" panose="020F0502020204030204" pitchFamily="34" charset="0"/>
                        </a:rPr>
                        <a:t> ng </a:t>
                      </a:r>
                      <a:r>
                        <a:rPr lang="en-US" sz="1200" dirty="0" err="1">
                          <a:solidFill>
                            <a:srgbClr val="000000"/>
                          </a:solidFill>
                          <a:effectLst/>
                          <a:latin typeface="Arial" panose="020B0604020202020204" pitchFamily="34" charset="0"/>
                          <a:ea typeface="Calibri" panose="020F0502020204030204" pitchFamily="34" charset="0"/>
                        </a:rPr>
                        <a:t>mga</a:t>
                      </a:r>
                      <a:r>
                        <a:rPr lang="en-US" sz="1200" dirty="0">
                          <a:solidFill>
                            <a:srgbClr val="000000"/>
                          </a:solidFill>
                          <a:effectLst/>
                          <a:latin typeface="Arial" panose="020B0604020202020204" pitchFamily="34" charset="0"/>
                          <a:ea typeface="Calibri" panose="020F0502020204030204" pitchFamily="34" charset="0"/>
                        </a:rPr>
                        <a:t> </a:t>
                      </a:r>
                      <a:r>
                        <a:rPr lang="en-US" sz="1200" dirty="0" err="1">
                          <a:solidFill>
                            <a:srgbClr val="000000"/>
                          </a:solidFill>
                          <a:effectLst/>
                          <a:latin typeface="Arial" panose="020B0604020202020204" pitchFamily="34" charset="0"/>
                          <a:ea typeface="Calibri" panose="020F0502020204030204" pitchFamily="34" charset="0"/>
                        </a:rPr>
                        <a:t>libro</a:t>
                      </a:r>
                      <a:r>
                        <a:rPr lang="en-US" sz="1200" dirty="0">
                          <a:solidFill>
                            <a:srgbClr val="000000"/>
                          </a:solidFill>
                          <a:effectLst/>
                          <a:latin typeface="Arial" panose="020B0604020202020204" pitchFamily="34" charset="0"/>
                          <a:ea typeface="Calibri" panose="020F0502020204030204" pitchFamily="34" charset="0"/>
                        </a:rPr>
                        <a:t> </a:t>
                      </a:r>
                      <a:r>
                        <a:rPr lang="en-US" sz="1200" dirty="0" err="1">
                          <a:solidFill>
                            <a:srgbClr val="000000"/>
                          </a:solidFill>
                          <a:effectLst/>
                          <a:latin typeface="Arial" panose="020B0604020202020204" pitchFamily="34" charset="0"/>
                          <a:ea typeface="Calibri" panose="020F0502020204030204" pitchFamily="34" charset="0"/>
                        </a:rPr>
                        <a:t>na</a:t>
                      </a:r>
                      <a:r>
                        <a:rPr lang="en-US" sz="1200" dirty="0">
                          <a:solidFill>
                            <a:srgbClr val="000000"/>
                          </a:solidFill>
                          <a:effectLst/>
                          <a:latin typeface="Arial" panose="020B0604020202020204" pitchFamily="34" charset="0"/>
                          <a:ea typeface="Calibri" panose="020F0502020204030204" pitchFamily="34" charset="0"/>
                        </a:rPr>
                        <a:t> </a:t>
                      </a:r>
                      <a:r>
                        <a:rPr lang="en-US" sz="1200" dirty="0" err="1">
                          <a:solidFill>
                            <a:srgbClr val="000000"/>
                          </a:solidFill>
                          <a:effectLst/>
                          <a:latin typeface="Arial" panose="020B0604020202020204" pitchFamily="34" charset="0"/>
                          <a:ea typeface="Calibri" panose="020F0502020204030204" pitchFamily="34" charset="0"/>
                        </a:rPr>
                        <a:t>magagamit</a:t>
                      </a:r>
                      <a:r>
                        <a:rPr lang="en-US" sz="1200" dirty="0">
                          <a:solidFill>
                            <a:srgbClr val="000000"/>
                          </a:solidFill>
                          <a:effectLst/>
                          <a:latin typeface="Arial" panose="020B0604020202020204" pitchFamily="34" charset="0"/>
                          <a:ea typeface="Calibri" panose="020F0502020204030204" pitchFamily="34" charset="0"/>
                        </a:rPr>
                        <a:t> </a:t>
                      </a:r>
                      <a:r>
                        <a:rPr lang="en-US" sz="1200" dirty="0" err="1">
                          <a:solidFill>
                            <a:srgbClr val="000000"/>
                          </a:solidFill>
                          <a:effectLst/>
                          <a:latin typeface="Arial" panose="020B0604020202020204" pitchFamily="34" charset="0"/>
                          <a:ea typeface="Calibri" panose="020F0502020204030204" pitchFamily="34" charset="0"/>
                        </a:rPr>
                        <a:t>sa</a:t>
                      </a:r>
                      <a:r>
                        <a:rPr lang="en-US" sz="1200" dirty="0">
                          <a:solidFill>
                            <a:srgbClr val="000000"/>
                          </a:solidFill>
                          <a:effectLst/>
                          <a:latin typeface="Arial" panose="020B0604020202020204" pitchFamily="34" charset="0"/>
                          <a:ea typeface="Calibri" panose="020F0502020204030204" pitchFamily="34" charset="0"/>
                        </a:rPr>
                        <a:t> online library ay </a:t>
                      </a:r>
                      <a:r>
                        <a:rPr lang="en-US" sz="1200" dirty="0" err="1">
                          <a:solidFill>
                            <a:srgbClr val="000000"/>
                          </a:solidFill>
                          <a:effectLst/>
                          <a:latin typeface="Arial" panose="020B0604020202020204" pitchFamily="34" charset="0"/>
                          <a:ea typeface="Calibri" panose="020F0502020204030204" pitchFamily="34" charset="0"/>
                        </a:rPr>
                        <a:t>naghihikayat</a:t>
                      </a:r>
                      <a:r>
                        <a:rPr lang="en-US" sz="1200" dirty="0">
                          <a:solidFill>
                            <a:srgbClr val="000000"/>
                          </a:solidFill>
                          <a:effectLst/>
                          <a:latin typeface="Arial" panose="020B0604020202020204" pitchFamily="34" charset="0"/>
                          <a:ea typeface="Calibri" panose="020F0502020204030204" pitchFamily="34" charset="0"/>
                        </a:rPr>
                        <a:t> </a:t>
                      </a:r>
                      <a:r>
                        <a:rPr lang="en-US" sz="1200" dirty="0" err="1">
                          <a:solidFill>
                            <a:srgbClr val="000000"/>
                          </a:solidFill>
                          <a:effectLst/>
                          <a:latin typeface="Arial" panose="020B0604020202020204" pitchFamily="34" charset="0"/>
                          <a:ea typeface="Calibri" panose="020F0502020204030204" pitchFamily="34" charset="0"/>
                        </a:rPr>
                        <a:t>sa</a:t>
                      </a:r>
                      <a:r>
                        <a:rPr lang="en-US" sz="1200" dirty="0">
                          <a:solidFill>
                            <a:srgbClr val="000000"/>
                          </a:solidFill>
                          <a:effectLst/>
                          <a:latin typeface="Arial" panose="020B0604020202020204" pitchFamily="34" charset="0"/>
                          <a:ea typeface="Calibri" panose="020F0502020204030204" pitchFamily="34" charset="0"/>
                        </a:rPr>
                        <a:t> akin </a:t>
                      </a:r>
                      <a:r>
                        <a:rPr lang="en-US" sz="1200" dirty="0" err="1">
                          <a:solidFill>
                            <a:srgbClr val="000000"/>
                          </a:solidFill>
                          <a:effectLst/>
                          <a:latin typeface="Arial" panose="020B0604020202020204" pitchFamily="34" charset="0"/>
                          <a:ea typeface="Calibri" panose="020F0502020204030204" pitchFamily="34" charset="0"/>
                        </a:rPr>
                        <a:t>na</a:t>
                      </a:r>
                      <a:r>
                        <a:rPr lang="en-US" sz="1200" dirty="0">
                          <a:solidFill>
                            <a:srgbClr val="000000"/>
                          </a:solidFill>
                          <a:effectLst/>
                          <a:latin typeface="Arial" panose="020B0604020202020204" pitchFamily="34" charset="0"/>
                          <a:ea typeface="Calibri" panose="020F0502020204030204" pitchFamily="34" charset="0"/>
                        </a:rPr>
                        <a:t> </a:t>
                      </a:r>
                      <a:r>
                        <a:rPr lang="en-US" sz="1200" dirty="0" err="1">
                          <a:solidFill>
                            <a:srgbClr val="000000"/>
                          </a:solidFill>
                          <a:effectLst/>
                          <a:latin typeface="Arial" panose="020B0604020202020204" pitchFamily="34" charset="0"/>
                          <a:ea typeface="Calibri" panose="020F0502020204030204" pitchFamily="34" charset="0"/>
                        </a:rPr>
                        <a:t>magsaliksik</a:t>
                      </a:r>
                      <a:r>
                        <a:rPr lang="en-US" sz="1200" dirty="0">
                          <a:solidFill>
                            <a:srgbClr val="000000"/>
                          </a:solidFill>
                          <a:effectLst/>
                          <a:latin typeface="Arial" panose="020B0604020202020204" pitchFamily="34" charset="0"/>
                          <a:ea typeface="Calibri" panose="020F0502020204030204" pitchFamily="34" charset="0"/>
                        </a:rPr>
                        <a:t> ng </a:t>
                      </a:r>
                      <a:r>
                        <a:rPr lang="en-US" sz="1200" dirty="0" err="1">
                          <a:solidFill>
                            <a:srgbClr val="000000"/>
                          </a:solidFill>
                          <a:effectLst/>
                          <a:latin typeface="Arial" panose="020B0604020202020204" pitchFamily="34" charset="0"/>
                          <a:ea typeface="Calibri" panose="020F0502020204030204" pitchFamily="34" charset="0"/>
                        </a:rPr>
                        <a:t>mga</a:t>
                      </a:r>
                      <a:r>
                        <a:rPr lang="en-US" sz="1200" dirty="0">
                          <a:solidFill>
                            <a:srgbClr val="000000"/>
                          </a:solidFill>
                          <a:effectLst/>
                          <a:latin typeface="Arial" panose="020B0604020202020204" pitchFamily="34" charset="0"/>
                          <a:ea typeface="Calibri" panose="020F0502020204030204" pitchFamily="34" charset="0"/>
                        </a:rPr>
                        <a:t> </a:t>
                      </a:r>
                      <a:r>
                        <a:rPr lang="en-US" sz="1200" dirty="0" err="1">
                          <a:solidFill>
                            <a:srgbClr val="000000"/>
                          </a:solidFill>
                          <a:effectLst/>
                          <a:latin typeface="Arial" panose="020B0604020202020204" pitchFamily="34" charset="0"/>
                          <a:ea typeface="Calibri" panose="020F0502020204030204" pitchFamily="34" charset="0"/>
                        </a:rPr>
                        <a:t>paksa</a:t>
                      </a:r>
                      <a:r>
                        <a:rPr lang="en-US" sz="1200" dirty="0">
                          <a:solidFill>
                            <a:srgbClr val="000000"/>
                          </a:solidFill>
                          <a:effectLst/>
                          <a:latin typeface="Arial" panose="020B0604020202020204" pitchFamily="34" charset="0"/>
                          <a:ea typeface="Calibri" panose="020F0502020204030204" pitchFamily="34" charset="0"/>
                        </a:rPr>
                        <a:t> </a:t>
                      </a:r>
                      <a:r>
                        <a:rPr lang="en-US" sz="1200" dirty="0" err="1">
                          <a:solidFill>
                            <a:srgbClr val="000000"/>
                          </a:solidFill>
                          <a:effectLst/>
                          <a:latin typeface="Arial" panose="020B0604020202020204" pitchFamily="34" charset="0"/>
                          <a:ea typeface="Calibri" panose="020F0502020204030204" pitchFamily="34" charset="0"/>
                        </a:rPr>
                        <a:t>na</a:t>
                      </a:r>
                      <a:r>
                        <a:rPr lang="en-US" sz="1200" dirty="0">
                          <a:solidFill>
                            <a:srgbClr val="000000"/>
                          </a:solidFill>
                          <a:effectLst/>
                          <a:latin typeface="Arial" panose="020B0604020202020204" pitchFamily="34" charset="0"/>
                          <a:ea typeface="Calibri" panose="020F0502020204030204" pitchFamily="34" charset="0"/>
                        </a:rPr>
                        <a:t> </a:t>
                      </a:r>
                      <a:r>
                        <a:rPr lang="en-US" sz="1200" dirty="0" err="1">
                          <a:solidFill>
                            <a:srgbClr val="000000"/>
                          </a:solidFill>
                          <a:effectLst/>
                          <a:latin typeface="Arial" panose="020B0604020202020204" pitchFamily="34" charset="0"/>
                          <a:ea typeface="Calibri" panose="020F0502020204030204" pitchFamily="34" charset="0"/>
                        </a:rPr>
                        <a:t>hindi</a:t>
                      </a:r>
                      <a:r>
                        <a:rPr lang="en-US" sz="1200" dirty="0">
                          <a:solidFill>
                            <a:srgbClr val="000000"/>
                          </a:solidFill>
                          <a:effectLst/>
                          <a:latin typeface="Arial" panose="020B0604020202020204" pitchFamily="34" charset="0"/>
                          <a:ea typeface="Calibri" panose="020F0502020204030204" pitchFamily="34" charset="0"/>
                        </a:rPr>
                        <a:t> </a:t>
                      </a:r>
                      <a:r>
                        <a:rPr lang="en-US" sz="1200" dirty="0" err="1">
                          <a:solidFill>
                            <a:srgbClr val="000000"/>
                          </a:solidFill>
                          <a:effectLst/>
                          <a:latin typeface="Arial" panose="020B0604020202020204" pitchFamily="34" charset="0"/>
                          <a:ea typeface="Calibri" panose="020F0502020204030204" pitchFamily="34" charset="0"/>
                        </a:rPr>
                        <a:t>ako</a:t>
                      </a:r>
                      <a:r>
                        <a:rPr lang="en-US" sz="1200" dirty="0">
                          <a:solidFill>
                            <a:srgbClr val="000000"/>
                          </a:solidFill>
                          <a:effectLst/>
                          <a:latin typeface="Arial" panose="020B0604020202020204" pitchFamily="34" charset="0"/>
                          <a:ea typeface="Calibri" panose="020F0502020204030204" pitchFamily="34" charset="0"/>
                        </a:rPr>
                        <a:t> </a:t>
                      </a:r>
                      <a:r>
                        <a:rPr lang="en-US" sz="1200" dirty="0" err="1">
                          <a:solidFill>
                            <a:srgbClr val="000000"/>
                          </a:solidFill>
                          <a:effectLst/>
                          <a:latin typeface="Arial" panose="020B0604020202020204" pitchFamily="34" charset="0"/>
                          <a:ea typeface="Calibri" panose="020F0502020204030204" pitchFamily="34" charset="0"/>
                        </a:rPr>
                        <a:t>pamilyar</a:t>
                      </a:r>
                      <a:r>
                        <a:rPr lang="en-US" sz="1200" dirty="0">
                          <a:solidFill>
                            <a:srgbClr val="000000"/>
                          </a:solidFill>
                          <a:effectLst/>
                          <a:latin typeface="Arial" panose="020B0604020202020204" pitchFamily="34" charset="0"/>
                          <a:ea typeface="Calibri" panose="020F0502020204030204" pitchFamily="34" charset="0"/>
                        </a:rPr>
                        <a:t>.)</a:t>
                      </a:r>
                      <a:endParaRPr lang="en-AE" sz="1200" dirty="0">
                        <a:solidFill>
                          <a:srgbClr val="000000"/>
                        </a:solidFill>
                        <a:effectLst/>
                        <a:latin typeface="Arial" panose="020B0604020202020204" pitchFamily="34" charset="0"/>
                        <a:ea typeface="Times New Roman" panose="02020603050405020304" pitchFamily="18" charset="0"/>
                      </a:endParaRPr>
                    </a:p>
                  </a:txBody>
                  <a:tcPr marL="44390" marR="443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200">
                          <a:solidFill>
                            <a:srgbClr val="000000"/>
                          </a:solidFill>
                          <a:effectLst/>
                          <a:latin typeface="Arial" panose="020B0604020202020204" pitchFamily="34" charset="0"/>
                          <a:ea typeface="Times New Roman" panose="02020603050405020304" pitchFamily="18" charset="0"/>
                        </a:rPr>
                        <a:t>4.08</a:t>
                      </a:r>
                      <a:endParaRPr lang="en-AE" sz="1200">
                        <a:solidFill>
                          <a:srgbClr val="000000"/>
                        </a:solidFill>
                        <a:effectLst/>
                        <a:latin typeface="Arial" panose="020B0604020202020204" pitchFamily="34" charset="0"/>
                        <a:ea typeface="Times New Roman" panose="02020603050405020304" pitchFamily="18" charset="0"/>
                      </a:endParaRPr>
                    </a:p>
                  </a:txBody>
                  <a:tcPr marL="44390" marR="443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200">
                          <a:solidFill>
                            <a:srgbClr val="000000"/>
                          </a:solidFill>
                          <a:effectLst/>
                          <a:latin typeface="Arial" panose="020B0604020202020204" pitchFamily="34" charset="0"/>
                          <a:ea typeface="Times New Roman" panose="02020603050405020304" pitchFamily="18" charset="0"/>
                        </a:rPr>
                        <a:t>Agree</a:t>
                      </a:r>
                      <a:endParaRPr lang="en-AE" sz="1200">
                        <a:solidFill>
                          <a:srgbClr val="000000"/>
                        </a:solidFill>
                        <a:effectLst/>
                        <a:latin typeface="Arial" panose="020B0604020202020204" pitchFamily="34" charset="0"/>
                        <a:ea typeface="Times New Roman" panose="02020603050405020304" pitchFamily="18" charset="0"/>
                      </a:endParaRPr>
                    </a:p>
                  </a:txBody>
                  <a:tcPr marL="44390" marR="443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18167540"/>
                  </a:ext>
                </a:extLst>
              </a:tr>
              <a:tr h="1680817">
                <a:tc>
                  <a:txBody>
                    <a:bodyPr/>
                    <a:lstStyle/>
                    <a:p>
                      <a:pPr marL="0" marR="0" algn="just">
                        <a:lnSpc>
                          <a:spcPct val="200000"/>
                        </a:lnSpc>
                        <a:spcBef>
                          <a:spcPts val="0"/>
                        </a:spcBef>
                        <a:spcAft>
                          <a:spcPts val="1000"/>
                        </a:spcAft>
                      </a:pPr>
                      <a:r>
                        <a:rPr lang="en-US" sz="1200">
                          <a:solidFill>
                            <a:srgbClr val="000000"/>
                          </a:solidFill>
                          <a:effectLst/>
                          <a:latin typeface="Arial" panose="020B0604020202020204" pitchFamily="34" charset="0"/>
                          <a:ea typeface="Calibri" panose="020F0502020204030204" pitchFamily="34" charset="0"/>
                        </a:rPr>
                        <a:t>10. I prefer reading from the online library rather than borrowing physical books. (Mas gusto ko ang pagbabasa mula sa online library kaysa sa paghiram ng mga pisikal na libro.)</a:t>
                      </a:r>
                      <a:endParaRPr lang="en-AE" sz="1200">
                        <a:solidFill>
                          <a:srgbClr val="000000"/>
                        </a:solidFill>
                        <a:effectLst/>
                        <a:latin typeface="Arial" panose="020B0604020202020204" pitchFamily="34" charset="0"/>
                        <a:ea typeface="Times New Roman" panose="02020603050405020304" pitchFamily="18" charset="0"/>
                      </a:endParaRPr>
                    </a:p>
                  </a:txBody>
                  <a:tcPr marL="44390" marR="443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200">
                          <a:solidFill>
                            <a:srgbClr val="000000"/>
                          </a:solidFill>
                          <a:effectLst/>
                          <a:latin typeface="Arial" panose="020B0604020202020204" pitchFamily="34" charset="0"/>
                          <a:ea typeface="Times New Roman" panose="02020603050405020304" pitchFamily="18" charset="0"/>
                        </a:rPr>
                        <a:t>3.94</a:t>
                      </a:r>
                      <a:endParaRPr lang="en-AE" sz="1200">
                        <a:solidFill>
                          <a:srgbClr val="000000"/>
                        </a:solidFill>
                        <a:effectLst/>
                        <a:latin typeface="Arial" panose="020B0604020202020204" pitchFamily="34" charset="0"/>
                        <a:ea typeface="Times New Roman" panose="02020603050405020304" pitchFamily="18" charset="0"/>
                      </a:endParaRPr>
                    </a:p>
                  </a:txBody>
                  <a:tcPr marL="44390" marR="443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200">
                          <a:solidFill>
                            <a:srgbClr val="000000"/>
                          </a:solidFill>
                          <a:effectLst/>
                          <a:latin typeface="Arial" panose="020B0604020202020204" pitchFamily="34" charset="0"/>
                          <a:ea typeface="Times New Roman" panose="02020603050405020304" pitchFamily="18" charset="0"/>
                        </a:rPr>
                        <a:t>Agree</a:t>
                      </a:r>
                      <a:endParaRPr lang="en-AE" sz="1200">
                        <a:solidFill>
                          <a:srgbClr val="000000"/>
                        </a:solidFill>
                        <a:effectLst/>
                        <a:latin typeface="Arial" panose="020B0604020202020204" pitchFamily="34" charset="0"/>
                        <a:ea typeface="Times New Roman" panose="02020603050405020304" pitchFamily="18" charset="0"/>
                      </a:endParaRPr>
                    </a:p>
                  </a:txBody>
                  <a:tcPr marL="44390" marR="443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10856097"/>
                  </a:ext>
                </a:extLst>
              </a:tr>
              <a:tr h="293086">
                <a:tc>
                  <a:txBody>
                    <a:bodyPr/>
                    <a:lstStyle/>
                    <a:p>
                      <a:pPr marL="0" marR="0" algn="ctr">
                        <a:lnSpc>
                          <a:spcPct val="200000"/>
                        </a:lnSpc>
                        <a:spcBef>
                          <a:spcPts val="0"/>
                        </a:spcBef>
                        <a:spcAft>
                          <a:spcPts val="1000"/>
                        </a:spcAft>
                      </a:pPr>
                      <a:r>
                        <a:rPr lang="en-US" sz="1200" b="1">
                          <a:solidFill>
                            <a:srgbClr val="000000"/>
                          </a:solidFill>
                          <a:effectLst/>
                          <a:latin typeface="Arial" panose="020B0604020202020204" pitchFamily="34" charset="0"/>
                          <a:ea typeface="Calibri" panose="020F0502020204030204" pitchFamily="34" charset="0"/>
                        </a:rPr>
                        <a:t>General Weighted Mean</a:t>
                      </a:r>
                      <a:endParaRPr lang="en-AE" sz="1200">
                        <a:solidFill>
                          <a:srgbClr val="000000"/>
                        </a:solidFill>
                        <a:effectLst/>
                        <a:latin typeface="Arial" panose="020B0604020202020204" pitchFamily="34" charset="0"/>
                        <a:ea typeface="Times New Roman" panose="02020603050405020304" pitchFamily="18" charset="0"/>
                      </a:endParaRPr>
                    </a:p>
                  </a:txBody>
                  <a:tcPr marL="44390" marR="443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200" b="1">
                          <a:solidFill>
                            <a:srgbClr val="000000"/>
                          </a:solidFill>
                          <a:effectLst/>
                          <a:latin typeface="Arial" panose="020B0604020202020204" pitchFamily="34" charset="0"/>
                          <a:ea typeface="Times New Roman" panose="02020603050405020304" pitchFamily="18" charset="0"/>
                        </a:rPr>
                        <a:t>4.22</a:t>
                      </a:r>
                      <a:endParaRPr lang="en-AE" sz="1200">
                        <a:solidFill>
                          <a:srgbClr val="000000"/>
                        </a:solidFill>
                        <a:effectLst/>
                        <a:latin typeface="Arial" panose="020B0604020202020204" pitchFamily="34" charset="0"/>
                        <a:ea typeface="Times New Roman" panose="02020603050405020304" pitchFamily="18" charset="0"/>
                      </a:endParaRPr>
                    </a:p>
                  </a:txBody>
                  <a:tcPr marL="44390" marR="443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200" b="1" dirty="0">
                          <a:solidFill>
                            <a:srgbClr val="000000"/>
                          </a:solidFill>
                          <a:effectLst/>
                          <a:latin typeface="Arial" panose="020B0604020202020204" pitchFamily="34" charset="0"/>
                          <a:ea typeface="Times New Roman" panose="02020603050405020304" pitchFamily="18" charset="0"/>
                        </a:rPr>
                        <a:t>Agree</a:t>
                      </a:r>
                      <a:endParaRPr lang="en-AE" sz="1200" dirty="0">
                        <a:solidFill>
                          <a:srgbClr val="000000"/>
                        </a:solidFill>
                        <a:effectLst/>
                        <a:latin typeface="Arial" panose="020B0604020202020204" pitchFamily="34" charset="0"/>
                        <a:ea typeface="Times New Roman" panose="02020603050405020304" pitchFamily="18" charset="0"/>
                      </a:endParaRPr>
                    </a:p>
                  </a:txBody>
                  <a:tcPr marL="44390" marR="443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90742873"/>
                  </a:ext>
                </a:extLst>
              </a:tr>
            </a:tbl>
          </a:graphicData>
        </a:graphic>
      </p:graphicFrame>
    </p:spTree>
    <p:extLst>
      <p:ext uri="{BB962C8B-B14F-4D97-AF65-F5344CB8AC3E}">
        <p14:creationId xmlns:p14="http://schemas.microsoft.com/office/powerpoint/2010/main" val="3804776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p:txBody>
          <a:bodyPr>
            <a:noAutofit/>
          </a:bodyPr>
          <a:lstStyle/>
          <a:p>
            <a:pPr marL="0" indent="457200" algn="just">
              <a:lnSpc>
                <a:spcPct val="200000"/>
              </a:lnSpc>
              <a:spcBef>
                <a:spcPts val="0"/>
              </a:spcBef>
            </a:pPr>
            <a:r>
              <a:rPr lang="en-US" sz="2400" b="1" dirty="0">
                <a:solidFill>
                  <a:srgbClr val="000000"/>
                </a:solidFill>
                <a:effectLst/>
                <a:latin typeface="Arial" panose="020B0604020202020204" pitchFamily="34" charset="0"/>
                <a:ea typeface="Times New Roman" panose="02020603050405020304" pitchFamily="18" charset="0"/>
              </a:rPr>
              <a:t>Objective No. 3:</a:t>
            </a:r>
            <a:r>
              <a:rPr lang="en-US" sz="2400" dirty="0">
                <a:solidFill>
                  <a:srgbClr val="000000"/>
                </a:solidFill>
                <a:effectLst/>
                <a:latin typeface="Arial" panose="020B0604020202020204" pitchFamily="34" charset="0"/>
                <a:ea typeface="Times New Roman" panose="02020603050405020304" pitchFamily="18" charset="0"/>
              </a:rPr>
              <a:t> To assess the ease of use for both the librarians and the students.</a:t>
            </a:r>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a:xfrm>
            <a:off x="838200" y="1825624"/>
            <a:ext cx="10515600" cy="5032375"/>
          </a:xfrm>
        </p:spPr>
        <p:txBody>
          <a:bodyPr>
            <a:noAutofit/>
          </a:bodyPr>
          <a:lstStyle/>
          <a:p>
            <a:pPr marL="0" marR="0" indent="0" algn="just">
              <a:lnSpc>
                <a:spcPct val="200000"/>
              </a:lnSpc>
              <a:spcBef>
                <a:spcPts val="0"/>
              </a:spcBef>
              <a:spcAft>
                <a:spcPts val="0"/>
              </a:spcAft>
              <a:buNone/>
            </a:pPr>
            <a:endParaRPr lang="en-US" sz="2400" dirty="0">
              <a:solidFill>
                <a:srgbClr val="000000"/>
              </a:solidFill>
              <a:effectLst/>
              <a:latin typeface="Arial" panose="020B0604020202020204" pitchFamily="34" charset="0"/>
              <a:ea typeface="Times New Roman" panose="02020603050405020304" pitchFamily="18" charset="0"/>
            </a:endParaRPr>
          </a:p>
          <a:p>
            <a:pPr marL="0" marR="0" indent="457200" algn="just">
              <a:lnSpc>
                <a:spcPct val="200000"/>
              </a:lnSpc>
              <a:spcBef>
                <a:spcPts val="0"/>
              </a:spcBef>
              <a:spcAft>
                <a:spcPts val="0"/>
              </a:spcAft>
            </a:pPr>
            <a:endParaRPr lang="en-US" sz="2400" dirty="0">
              <a:solidFill>
                <a:srgbClr val="000000"/>
              </a:solidFill>
              <a:effectLst/>
              <a:latin typeface="Arial" panose="020B0604020202020204" pitchFamily="34" charset="0"/>
              <a:ea typeface="Times New Roman" panose="02020603050405020304" pitchFamily="18" charset="0"/>
            </a:endParaRPr>
          </a:p>
        </p:txBody>
      </p:sp>
      <p:graphicFrame>
        <p:nvGraphicFramePr>
          <p:cNvPr id="6" name="Table 5">
            <a:extLst>
              <a:ext uri="{FF2B5EF4-FFF2-40B4-BE49-F238E27FC236}">
                <a16:creationId xmlns:a16="http://schemas.microsoft.com/office/drawing/2014/main" id="{55CFEBB0-8164-E61B-9408-61F04F5785C0}"/>
              </a:ext>
            </a:extLst>
          </p:cNvPr>
          <p:cNvGraphicFramePr>
            <a:graphicFrameLocks noGrp="1"/>
          </p:cNvGraphicFramePr>
          <p:nvPr>
            <p:extLst>
              <p:ext uri="{D42A27DB-BD31-4B8C-83A1-F6EECF244321}">
                <p14:modId xmlns:p14="http://schemas.microsoft.com/office/powerpoint/2010/main" val="3695702909"/>
              </p:ext>
            </p:extLst>
          </p:nvPr>
        </p:nvGraphicFramePr>
        <p:xfrm>
          <a:off x="2301034" y="2393171"/>
          <a:ext cx="7589932" cy="3897280"/>
        </p:xfrm>
        <a:graphic>
          <a:graphicData uri="http://schemas.openxmlformats.org/drawingml/2006/table">
            <a:tbl>
              <a:tblPr firstRow="1" firstCol="1" bandRow="1"/>
              <a:tblGrid>
                <a:gridCol w="3984934">
                  <a:extLst>
                    <a:ext uri="{9D8B030D-6E8A-4147-A177-3AD203B41FA5}">
                      <a16:colId xmlns:a16="http://schemas.microsoft.com/office/drawing/2014/main" val="3076729740"/>
                    </a:ext>
                  </a:extLst>
                </a:gridCol>
                <a:gridCol w="997333">
                  <a:extLst>
                    <a:ext uri="{9D8B030D-6E8A-4147-A177-3AD203B41FA5}">
                      <a16:colId xmlns:a16="http://schemas.microsoft.com/office/drawing/2014/main" val="3796791219"/>
                    </a:ext>
                  </a:extLst>
                </a:gridCol>
                <a:gridCol w="2607665">
                  <a:extLst>
                    <a:ext uri="{9D8B030D-6E8A-4147-A177-3AD203B41FA5}">
                      <a16:colId xmlns:a16="http://schemas.microsoft.com/office/drawing/2014/main" val="3007245970"/>
                    </a:ext>
                  </a:extLst>
                </a:gridCol>
              </a:tblGrid>
              <a:tr h="1948640">
                <a:tc>
                  <a:txBody>
                    <a:bodyPr/>
                    <a:lstStyle/>
                    <a:p>
                      <a:pPr marL="0" marR="0" algn="just">
                        <a:lnSpc>
                          <a:spcPct val="200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11. The user interface is intuitive (</a:t>
                      </a:r>
                      <a:r>
                        <a:rPr lang="en-US" sz="1800" dirty="0" err="1">
                          <a:solidFill>
                            <a:srgbClr val="000000"/>
                          </a:solidFill>
                          <a:effectLst/>
                          <a:latin typeface="Arial" panose="020B0604020202020204" pitchFamily="34" charset="0"/>
                          <a:ea typeface="Times New Roman" panose="02020603050405020304" pitchFamily="18" charset="0"/>
                        </a:rPr>
                        <a:t>Madaling</a:t>
                      </a:r>
                      <a:r>
                        <a:rPr lang="en-US" sz="1800" dirty="0">
                          <a:solidFill>
                            <a:srgbClr val="000000"/>
                          </a:solidFill>
                          <a:effectLst/>
                          <a:latin typeface="Arial" panose="020B0604020202020204" pitchFamily="34" charset="0"/>
                          <a:ea typeface="Times New Roman" panose="02020603050405020304" pitchFamily="18" charset="0"/>
                        </a:rPr>
                        <a:t> </a:t>
                      </a:r>
                      <a:r>
                        <a:rPr lang="en-US" sz="1800" dirty="0" err="1">
                          <a:solidFill>
                            <a:srgbClr val="000000"/>
                          </a:solidFill>
                          <a:effectLst/>
                          <a:latin typeface="Arial" panose="020B0604020202020204" pitchFamily="34" charset="0"/>
                          <a:ea typeface="Times New Roman" panose="02020603050405020304" pitchFamily="18" charset="0"/>
                        </a:rPr>
                        <a:t>maintindihan</a:t>
                      </a:r>
                      <a:r>
                        <a:rPr lang="en-US" sz="1800" dirty="0">
                          <a:solidFill>
                            <a:srgbClr val="000000"/>
                          </a:solidFill>
                          <a:effectLst/>
                          <a:latin typeface="Arial" panose="020B0604020202020204" pitchFamily="34" charset="0"/>
                          <a:ea typeface="Times New Roman" panose="02020603050405020304" pitchFamily="18" charset="0"/>
                        </a:rPr>
                        <a:t> at </a:t>
                      </a:r>
                      <a:r>
                        <a:rPr lang="en-US" sz="1800" dirty="0" err="1">
                          <a:solidFill>
                            <a:srgbClr val="000000"/>
                          </a:solidFill>
                          <a:effectLst/>
                          <a:latin typeface="Arial" panose="020B0604020202020204" pitchFamily="34" charset="0"/>
                          <a:ea typeface="Times New Roman" panose="02020603050405020304" pitchFamily="18" charset="0"/>
                        </a:rPr>
                        <a:t>gamitin</a:t>
                      </a:r>
                      <a:r>
                        <a:rPr lang="en-US" sz="1800" dirty="0">
                          <a:solidFill>
                            <a:srgbClr val="000000"/>
                          </a:solidFill>
                          <a:effectLst/>
                          <a:latin typeface="Arial" panose="020B0604020202020204" pitchFamily="34" charset="0"/>
                          <a:ea typeface="Times New Roman" panose="02020603050405020304" pitchFamily="18" charset="0"/>
                        </a:rPr>
                        <a:t> ang user interface) </a:t>
                      </a:r>
                      <a:endParaRPr lang="en-AE" sz="1800" dirty="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rPr>
                        <a:t>4.14</a:t>
                      </a:r>
                      <a:endParaRPr lang="en-AE" sz="180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rPr>
                        <a:t>Agree</a:t>
                      </a:r>
                      <a:endParaRPr lang="en-AE" sz="180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1183570"/>
                  </a:ext>
                </a:extLst>
              </a:tr>
              <a:tr h="1948640">
                <a:tc>
                  <a:txBody>
                    <a:bodyPr/>
                    <a:lstStyle/>
                    <a:p>
                      <a:pPr marL="0" marR="0" algn="just">
                        <a:lnSpc>
                          <a:spcPct val="200000"/>
                        </a:lnSpc>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rPr>
                        <a:t>12. The functions are straight to the point (Ang mga gamit ay direktang gumagana)</a:t>
                      </a:r>
                      <a:endParaRPr lang="en-AE" sz="180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rPr>
                        <a:t>4.2</a:t>
                      </a:r>
                      <a:endParaRPr lang="en-AE" sz="180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Agree</a:t>
                      </a:r>
                      <a:endParaRPr lang="en-AE" sz="1800" dirty="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5926432"/>
                  </a:ext>
                </a:extLst>
              </a:tr>
            </a:tbl>
          </a:graphicData>
        </a:graphic>
      </p:graphicFrame>
    </p:spTree>
    <p:extLst>
      <p:ext uri="{BB962C8B-B14F-4D97-AF65-F5344CB8AC3E}">
        <p14:creationId xmlns:p14="http://schemas.microsoft.com/office/powerpoint/2010/main" val="2861716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a:xfrm>
            <a:off x="12936069" y="312084"/>
            <a:ext cx="367553" cy="92075"/>
          </a:xfrm>
        </p:spPr>
        <p:txBody>
          <a:bodyPr>
            <a:noAutofit/>
          </a:bodyPr>
          <a:lstStyle/>
          <a:p>
            <a:pPr marL="0" marR="0" indent="457200" algn="just">
              <a:lnSpc>
                <a:spcPct val="200000"/>
              </a:lnSpc>
              <a:spcBef>
                <a:spcPts val="0"/>
              </a:spcBef>
              <a:spcAft>
                <a:spcPts val="0"/>
              </a:spcAft>
            </a:pPr>
            <a:endParaRPr lang="en-US" sz="2400" dirty="0">
              <a:solidFill>
                <a:srgbClr val="000000"/>
              </a:solidFill>
              <a:effectLst/>
              <a:latin typeface="Arial" panose="020B0604020202020204" pitchFamily="34"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a:xfrm>
            <a:off x="838200" y="1825624"/>
            <a:ext cx="10515600" cy="5032375"/>
          </a:xfrm>
        </p:spPr>
        <p:txBody>
          <a:bodyPr>
            <a:noAutofit/>
          </a:bodyPr>
          <a:lstStyle/>
          <a:p>
            <a:pPr marL="0" marR="0" indent="0" algn="just">
              <a:lnSpc>
                <a:spcPct val="200000"/>
              </a:lnSpc>
              <a:spcBef>
                <a:spcPts val="0"/>
              </a:spcBef>
              <a:spcAft>
                <a:spcPts val="0"/>
              </a:spcAft>
              <a:buNone/>
            </a:pPr>
            <a:endParaRPr lang="en-US" sz="2400" dirty="0">
              <a:solidFill>
                <a:srgbClr val="000000"/>
              </a:solidFill>
              <a:effectLst/>
              <a:latin typeface="Arial" panose="020B0604020202020204" pitchFamily="34" charset="0"/>
              <a:ea typeface="Times New Roman" panose="02020603050405020304" pitchFamily="18" charset="0"/>
            </a:endParaRPr>
          </a:p>
          <a:p>
            <a:pPr marL="0" marR="0" indent="457200" algn="just">
              <a:lnSpc>
                <a:spcPct val="200000"/>
              </a:lnSpc>
              <a:spcBef>
                <a:spcPts val="0"/>
              </a:spcBef>
              <a:spcAft>
                <a:spcPts val="0"/>
              </a:spcAft>
            </a:pPr>
            <a:endParaRPr lang="en-US" sz="2400" dirty="0">
              <a:solidFill>
                <a:srgbClr val="000000"/>
              </a:solidFill>
              <a:effectLst/>
              <a:latin typeface="Arial" panose="020B0604020202020204" pitchFamily="34" charset="0"/>
              <a:ea typeface="Times New Roman" panose="02020603050405020304" pitchFamily="18" charset="0"/>
            </a:endParaRPr>
          </a:p>
        </p:txBody>
      </p:sp>
      <p:graphicFrame>
        <p:nvGraphicFramePr>
          <p:cNvPr id="5" name="Table 4">
            <a:extLst>
              <a:ext uri="{FF2B5EF4-FFF2-40B4-BE49-F238E27FC236}">
                <a16:creationId xmlns:a16="http://schemas.microsoft.com/office/drawing/2014/main" id="{C5C7BEE7-44FE-61EC-34BF-E86A1D03AE7F}"/>
              </a:ext>
            </a:extLst>
          </p:cNvPr>
          <p:cNvGraphicFramePr>
            <a:graphicFrameLocks noGrp="1"/>
          </p:cNvGraphicFramePr>
          <p:nvPr>
            <p:extLst>
              <p:ext uri="{D42A27DB-BD31-4B8C-83A1-F6EECF244321}">
                <p14:modId xmlns:p14="http://schemas.microsoft.com/office/powerpoint/2010/main" val="1717622324"/>
              </p:ext>
            </p:extLst>
          </p:nvPr>
        </p:nvGraphicFramePr>
        <p:xfrm>
          <a:off x="1828800" y="404159"/>
          <a:ext cx="8054788" cy="6346265"/>
        </p:xfrm>
        <a:graphic>
          <a:graphicData uri="http://schemas.openxmlformats.org/drawingml/2006/table">
            <a:tbl>
              <a:tblPr firstRow="1" firstCol="1" bandRow="1"/>
              <a:tblGrid>
                <a:gridCol w="4228997">
                  <a:extLst>
                    <a:ext uri="{9D8B030D-6E8A-4147-A177-3AD203B41FA5}">
                      <a16:colId xmlns:a16="http://schemas.microsoft.com/office/drawing/2014/main" val="1608472349"/>
                    </a:ext>
                  </a:extLst>
                </a:gridCol>
                <a:gridCol w="1058416">
                  <a:extLst>
                    <a:ext uri="{9D8B030D-6E8A-4147-A177-3AD203B41FA5}">
                      <a16:colId xmlns:a16="http://schemas.microsoft.com/office/drawing/2014/main" val="3110631261"/>
                    </a:ext>
                  </a:extLst>
                </a:gridCol>
                <a:gridCol w="2767375">
                  <a:extLst>
                    <a:ext uri="{9D8B030D-6E8A-4147-A177-3AD203B41FA5}">
                      <a16:colId xmlns:a16="http://schemas.microsoft.com/office/drawing/2014/main" val="1828252759"/>
                    </a:ext>
                  </a:extLst>
                </a:gridCol>
              </a:tblGrid>
              <a:tr h="1128015">
                <a:tc>
                  <a:txBody>
                    <a:bodyPr/>
                    <a:lstStyle/>
                    <a:p>
                      <a:pPr marL="0" marR="0" algn="just">
                        <a:lnSpc>
                          <a:spcPct val="200000"/>
                        </a:lnSpc>
                        <a:spcBef>
                          <a:spcPts val="0"/>
                        </a:spcBef>
                        <a:spcAft>
                          <a:spcPts val="0"/>
                        </a:spcAft>
                      </a:pPr>
                      <a:r>
                        <a:rPr lang="en-US" sz="1800">
                          <a:solidFill>
                            <a:srgbClr val="000000"/>
                          </a:solidFill>
                          <a:effectLst/>
                          <a:latin typeface="Arial" panose="020B0604020202020204" pitchFamily="34" charset="0"/>
                          <a:ea typeface="Calibri" panose="020F0502020204030204" pitchFamily="34" charset="0"/>
                        </a:rPr>
                        <a:t>13. The books are easily accessible (Madaling magamit ang mga libro)</a:t>
                      </a:r>
                      <a:endParaRPr lang="en-AE" sz="180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rPr>
                        <a:t>4.42</a:t>
                      </a:r>
                      <a:endParaRPr lang="en-AE" sz="180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rPr>
                        <a:t>Agree</a:t>
                      </a:r>
                      <a:endParaRPr lang="en-AE" sz="180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3152896"/>
                  </a:ext>
                </a:extLst>
              </a:tr>
              <a:tr h="1739417">
                <a:tc>
                  <a:txBody>
                    <a:bodyPr/>
                    <a:lstStyle/>
                    <a:p>
                      <a:pPr marL="0" marR="0" algn="just">
                        <a:lnSpc>
                          <a:spcPct val="200000"/>
                        </a:lnSpc>
                        <a:spcBef>
                          <a:spcPts val="0"/>
                        </a:spcBef>
                        <a:spcAft>
                          <a:spcPts val="1000"/>
                        </a:spcAft>
                      </a:pPr>
                      <a:r>
                        <a:rPr lang="en-US" sz="1800">
                          <a:solidFill>
                            <a:srgbClr val="000000"/>
                          </a:solidFill>
                          <a:effectLst/>
                          <a:latin typeface="Arial" panose="020B0604020202020204" pitchFamily="34" charset="0"/>
                          <a:ea typeface="Calibri" panose="020F0502020204030204" pitchFamily="34" charset="0"/>
                        </a:rPr>
                        <a:t>14. (For Admin Only) The admin panel is easy to control (Madaling paganahin ang admin panel)</a:t>
                      </a:r>
                      <a:endParaRPr lang="en-AE" sz="180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rPr>
                        <a:t>3.52</a:t>
                      </a:r>
                      <a:endParaRPr lang="en-AE" sz="180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rPr>
                        <a:t>Agree</a:t>
                      </a:r>
                      <a:endParaRPr lang="en-AE" sz="180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0698403"/>
                  </a:ext>
                </a:extLst>
              </a:tr>
              <a:tr h="2962219">
                <a:tc>
                  <a:txBody>
                    <a:bodyPr/>
                    <a:lstStyle/>
                    <a:p>
                      <a:pPr marL="0" marR="0" algn="just">
                        <a:lnSpc>
                          <a:spcPct val="200000"/>
                        </a:lnSpc>
                        <a:spcBef>
                          <a:spcPts val="0"/>
                        </a:spcBef>
                        <a:spcAft>
                          <a:spcPts val="1000"/>
                        </a:spcAft>
                      </a:pPr>
                      <a:r>
                        <a:rPr lang="en-US" sz="1800" dirty="0">
                          <a:solidFill>
                            <a:srgbClr val="000000"/>
                          </a:solidFill>
                          <a:effectLst/>
                          <a:latin typeface="Arial" panose="020B0604020202020204" pitchFamily="34" charset="0"/>
                          <a:ea typeface="Calibri" panose="020F0502020204030204" pitchFamily="34" charset="0"/>
                        </a:rPr>
                        <a:t>15. (For admin only). It is easy to add, edit, or remove books in the admin panel (</a:t>
                      </a:r>
                      <a:r>
                        <a:rPr lang="en-US" sz="1800" dirty="0" err="1">
                          <a:solidFill>
                            <a:srgbClr val="000000"/>
                          </a:solidFill>
                          <a:effectLst/>
                          <a:latin typeface="Arial" panose="020B0604020202020204" pitchFamily="34" charset="0"/>
                          <a:ea typeface="Calibri" panose="020F0502020204030204" pitchFamily="34" charset="0"/>
                        </a:rPr>
                        <a:t>Madaling</a:t>
                      </a:r>
                      <a:r>
                        <a:rPr lang="en-US" sz="1800" dirty="0">
                          <a:solidFill>
                            <a:srgbClr val="000000"/>
                          </a:solidFill>
                          <a:effectLst/>
                          <a:latin typeface="Arial" panose="020B0604020202020204" pitchFamily="34" charset="0"/>
                          <a:ea typeface="Calibri" panose="020F0502020204030204" pitchFamily="34" charset="0"/>
                        </a:rPr>
                        <a:t> mag </a:t>
                      </a:r>
                      <a:r>
                        <a:rPr lang="en-US" sz="1800" dirty="0" err="1">
                          <a:solidFill>
                            <a:srgbClr val="000000"/>
                          </a:solidFill>
                          <a:effectLst/>
                          <a:latin typeface="Arial" panose="020B0604020202020204" pitchFamily="34" charset="0"/>
                          <a:ea typeface="Calibri" panose="020F0502020204030204" pitchFamily="34" charset="0"/>
                        </a:rPr>
                        <a:t>dagdag</a:t>
                      </a:r>
                      <a:r>
                        <a:rPr lang="en-US" sz="1800" dirty="0">
                          <a:solidFill>
                            <a:srgbClr val="000000"/>
                          </a:solidFill>
                          <a:effectLst/>
                          <a:latin typeface="Arial" panose="020B0604020202020204" pitchFamily="34" charset="0"/>
                          <a:ea typeface="Calibri" panose="020F0502020204030204" pitchFamily="34" charset="0"/>
                        </a:rPr>
                        <a:t>, mag </a:t>
                      </a:r>
                      <a:r>
                        <a:rPr lang="en-US" sz="1800" dirty="0" err="1">
                          <a:solidFill>
                            <a:srgbClr val="000000"/>
                          </a:solidFill>
                          <a:effectLst/>
                          <a:latin typeface="Arial" panose="020B0604020202020204" pitchFamily="34" charset="0"/>
                          <a:ea typeface="Calibri" panose="020F0502020204030204" pitchFamily="34" charset="0"/>
                        </a:rPr>
                        <a:t>iba</a:t>
                      </a:r>
                      <a:r>
                        <a:rPr lang="en-US" sz="1800" dirty="0">
                          <a:solidFill>
                            <a:srgbClr val="000000"/>
                          </a:solidFill>
                          <a:effectLst/>
                          <a:latin typeface="Arial" panose="020B0604020202020204" pitchFamily="34" charset="0"/>
                          <a:ea typeface="Calibri" panose="020F0502020204030204" pitchFamily="34" charset="0"/>
                        </a:rPr>
                        <a:t>, o mag </a:t>
                      </a:r>
                      <a:r>
                        <a:rPr lang="en-US" sz="1800" dirty="0" err="1">
                          <a:solidFill>
                            <a:srgbClr val="000000"/>
                          </a:solidFill>
                          <a:effectLst/>
                          <a:latin typeface="Arial" panose="020B0604020202020204" pitchFamily="34" charset="0"/>
                          <a:ea typeface="Calibri" panose="020F0502020204030204" pitchFamily="34" charset="0"/>
                        </a:rPr>
                        <a:t>bawas</a:t>
                      </a:r>
                      <a:r>
                        <a:rPr lang="en-US" sz="1800" dirty="0">
                          <a:solidFill>
                            <a:srgbClr val="000000"/>
                          </a:solidFill>
                          <a:effectLst/>
                          <a:latin typeface="Arial" panose="020B0604020202020204" pitchFamily="34" charset="0"/>
                          <a:ea typeface="Calibri" panose="020F0502020204030204" pitchFamily="34" charset="0"/>
                        </a:rPr>
                        <a:t> ng </a:t>
                      </a:r>
                      <a:r>
                        <a:rPr lang="en-US" sz="1800" dirty="0" err="1">
                          <a:solidFill>
                            <a:srgbClr val="000000"/>
                          </a:solidFill>
                          <a:effectLst/>
                          <a:latin typeface="Arial" panose="020B0604020202020204" pitchFamily="34" charset="0"/>
                          <a:ea typeface="Calibri" panose="020F0502020204030204" pitchFamily="34" charset="0"/>
                        </a:rPr>
                        <a:t>mga</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libro</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sa</a:t>
                      </a:r>
                      <a:r>
                        <a:rPr lang="en-US" sz="1800" dirty="0">
                          <a:solidFill>
                            <a:srgbClr val="000000"/>
                          </a:solidFill>
                          <a:effectLst/>
                          <a:latin typeface="Arial" panose="020B0604020202020204" pitchFamily="34" charset="0"/>
                          <a:ea typeface="Calibri" panose="020F0502020204030204" pitchFamily="34" charset="0"/>
                        </a:rPr>
                        <a:t> admin panel)</a:t>
                      </a:r>
                      <a:endParaRPr lang="en-AE" sz="1800" dirty="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rPr>
                        <a:t>3.6</a:t>
                      </a:r>
                      <a:endParaRPr lang="en-AE" sz="180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rPr>
                        <a:t>Agree</a:t>
                      </a:r>
                      <a:endParaRPr lang="en-AE" sz="180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994602"/>
                  </a:ext>
                </a:extLst>
              </a:tr>
              <a:tr h="516614">
                <a:tc>
                  <a:txBody>
                    <a:bodyPr/>
                    <a:lstStyle/>
                    <a:p>
                      <a:pPr marL="0" marR="0" algn="ctr">
                        <a:lnSpc>
                          <a:spcPct val="200000"/>
                        </a:lnSpc>
                        <a:spcBef>
                          <a:spcPts val="0"/>
                        </a:spcBef>
                        <a:spcAft>
                          <a:spcPts val="0"/>
                        </a:spcAft>
                      </a:pPr>
                      <a:r>
                        <a:rPr lang="en-US" sz="1800" b="1">
                          <a:solidFill>
                            <a:srgbClr val="000000"/>
                          </a:solidFill>
                          <a:effectLst/>
                          <a:latin typeface="Arial" panose="020B0604020202020204" pitchFamily="34" charset="0"/>
                          <a:ea typeface="Times New Roman" panose="02020603050405020304" pitchFamily="18" charset="0"/>
                        </a:rPr>
                        <a:t>General Weighted Mean</a:t>
                      </a:r>
                      <a:endParaRPr lang="en-AE" sz="180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800" b="1">
                          <a:solidFill>
                            <a:srgbClr val="000000"/>
                          </a:solidFill>
                          <a:effectLst/>
                          <a:latin typeface="Arial" panose="020B0604020202020204" pitchFamily="34" charset="0"/>
                          <a:ea typeface="Times New Roman" panose="02020603050405020304" pitchFamily="18" charset="0"/>
                        </a:rPr>
                        <a:t>3.976</a:t>
                      </a:r>
                      <a:endParaRPr lang="en-AE" sz="180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Agree</a:t>
                      </a:r>
                      <a:endParaRPr lang="en-AE" sz="1800" dirty="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56619808"/>
                  </a:ext>
                </a:extLst>
              </a:tr>
            </a:tbl>
          </a:graphicData>
        </a:graphic>
      </p:graphicFrame>
    </p:spTree>
    <p:extLst>
      <p:ext uri="{BB962C8B-B14F-4D97-AF65-F5344CB8AC3E}">
        <p14:creationId xmlns:p14="http://schemas.microsoft.com/office/powerpoint/2010/main" val="1736479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p:txBody>
          <a:bodyPr>
            <a:noAutofit/>
          </a:bodyPr>
          <a:lstStyle/>
          <a:p>
            <a:pPr marL="0" indent="457200" algn="just">
              <a:lnSpc>
                <a:spcPct val="200000"/>
              </a:lnSpc>
              <a:spcBef>
                <a:spcPts val="0"/>
              </a:spcBef>
            </a:pPr>
            <a:r>
              <a:rPr lang="en-US" sz="2400" b="1" dirty="0">
                <a:solidFill>
                  <a:srgbClr val="000000"/>
                </a:solidFill>
                <a:effectLst/>
                <a:latin typeface="Arial" panose="020B0604020202020204" pitchFamily="34" charset="0"/>
                <a:ea typeface="Times New Roman" panose="02020603050405020304" pitchFamily="18" charset="0"/>
              </a:rPr>
              <a:t>Objective No. 4:</a:t>
            </a:r>
            <a:r>
              <a:rPr lang="en-US" sz="2400" dirty="0">
                <a:solidFill>
                  <a:srgbClr val="000000"/>
                </a:solidFill>
                <a:effectLst/>
                <a:latin typeface="Arial" panose="020B0604020202020204" pitchFamily="34" charset="0"/>
                <a:ea typeface="Times New Roman" panose="02020603050405020304" pitchFamily="18" charset="0"/>
              </a:rPr>
              <a:t> To investigate the library's overall effectiveness in serving the needs of both administrator and students.</a:t>
            </a:r>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a:xfrm>
            <a:off x="838200" y="1825624"/>
            <a:ext cx="10515600" cy="5032375"/>
          </a:xfrm>
        </p:spPr>
        <p:txBody>
          <a:bodyPr>
            <a:noAutofit/>
          </a:bodyPr>
          <a:lstStyle/>
          <a:p>
            <a:pPr marL="0" marR="0" indent="0" algn="just">
              <a:lnSpc>
                <a:spcPct val="200000"/>
              </a:lnSpc>
              <a:spcBef>
                <a:spcPts val="0"/>
              </a:spcBef>
              <a:spcAft>
                <a:spcPts val="0"/>
              </a:spcAft>
              <a:buNone/>
            </a:pPr>
            <a:endParaRPr lang="en-US" sz="2400" dirty="0">
              <a:solidFill>
                <a:srgbClr val="000000"/>
              </a:solidFill>
              <a:effectLst/>
              <a:latin typeface="Arial" panose="020B0604020202020204" pitchFamily="34" charset="0"/>
              <a:ea typeface="Times New Roman" panose="02020603050405020304" pitchFamily="18" charset="0"/>
            </a:endParaRPr>
          </a:p>
          <a:p>
            <a:pPr marL="0" marR="0" indent="457200" algn="just">
              <a:lnSpc>
                <a:spcPct val="200000"/>
              </a:lnSpc>
              <a:spcBef>
                <a:spcPts val="0"/>
              </a:spcBef>
              <a:spcAft>
                <a:spcPts val="0"/>
              </a:spcAft>
            </a:pPr>
            <a:endParaRPr lang="en-US" sz="2400" dirty="0">
              <a:solidFill>
                <a:srgbClr val="000000"/>
              </a:solidFill>
              <a:effectLst/>
              <a:latin typeface="Arial" panose="020B0604020202020204" pitchFamily="34" charset="0"/>
              <a:ea typeface="Times New Roman" panose="02020603050405020304" pitchFamily="18" charset="0"/>
            </a:endParaRPr>
          </a:p>
        </p:txBody>
      </p:sp>
      <p:graphicFrame>
        <p:nvGraphicFramePr>
          <p:cNvPr id="5" name="Table 4">
            <a:extLst>
              <a:ext uri="{FF2B5EF4-FFF2-40B4-BE49-F238E27FC236}">
                <a16:creationId xmlns:a16="http://schemas.microsoft.com/office/drawing/2014/main" id="{5230C736-5665-DA99-EC86-E731F8462861}"/>
              </a:ext>
            </a:extLst>
          </p:cNvPr>
          <p:cNvGraphicFramePr>
            <a:graphicFrameLocks noGrp="1"/>
          </p:cNvGraphicFramePr>
          <p:nvPr>
            <p:extLst>
              <p:ext uri="{D42A27DB-BD31-4B8C-83A1-F6EECF244321}">
                <p14:modId xmlns:p14="http://schemas.microsoft.com/office/powerpoint/2010/main" val="3532620853"/>
              </p:ext>
            </p:extLst>
          </p:nvPr>
        </p:nvGraphicFramePr>
        <p:xfrm>
          <a:off x="2926323" y="1825624"/>
          <a:ext cx="6339353" cy="4811680"/>
        </p:xfrm>
        <a:graphic>
          <a:graphicData uri="http://schemas.openxmlformats.org/drawingml/2006/table">
            <a:tbl>
              <a:tblPr firstRow="1" firstCol="1" bandRow="1"/>
              <a:tblGrid>
                <a:gridCol w="3328344">
                  <a:extLst>
                    <a:ext uri="{9D8B030D-6E8A-4147-A177-3AD203B41FA5}">
                      <a16:colId xmlns:a16="http://schemas.microsoft.com/office/drawing/2014/main" val="3106978351"/>
                    </a:ext>
                  </a:extLst>
                </a:gridCol>
                <a:gridCol w="833004">
                  <a:extLst>
                    <a:ext uri="{9D8B030D-6E8A-4147-A177-3AD203B41FA5}">
                      <a16:colId xmlns:a16="http://schemas.microsoft.com/office/drawing/2014/main" val="3576554001"/>
                    </a:ext>
                  </a:extLst>
                </a:gridCol>
                <a:gridCol w="2178005">
                  <a:extLst>
                    <a:ext uri="{9D8B030D-6E8A-4147-A177-3AD203B41FA5}">
                      <a16:colId xmlns:a16="http://schemas.microsoft.com/office/drawing/2014/main" val="4108541054"/>
                    </a:ext>
                  </a:extLst>
                </a:gridCol>
              </a:tblGrid>
              <a:tr h="2630897">
                <a:tc>
                  <a:txBody>
                    <a:bodyPr/>
                    <a:lstStyle/>
                    <a:p>
                      <a:pPr marL="0" marR="0" algn="just">
                        <a:lnSpc>
                          <a:spcPct val="200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16. </a:t>
                      </a:r>
                      <a:r>
                        <a:rPr lang="en-US" sz="1400" dirty="0">
                          <a:solidFill>
                            <a:srgbClr val="000000"/>
                          </a:solidFill>
                          <a:effectLst/>
                          <a:latin typeface="Arial" panose="020B0604020202020204" pitchFamily="34" charset="0"/>
                          <a:ea typeface="Calibri" panose="020F0502020204030204" pitchFamily="34" charset="0"/>
                        </a:rPr>
                        <a:t> The E-library System effectively allow user to get books or learning materials (Ang E-library System ay nag </a:t>
                      </a:r>
                      <a:r>
                        <a:rPr lang="en-US" sz="1400" dirty="0" err="1">
                          <a:solidFill>
                            <a:srgbClr val="000000"/>
                          </a:solidFill>
                          <a:effectLst/>
                          <a:latin typeface="Arial" panose="020B0604020202020204" pitchFamily="34" charset="0"/>
                          <a:ea typeface="Calibri" panose="020F0502020204030204" pitchFamily="34" charset="0"/>
                        </a:rPr>
                        <a:t>bibigay</a:t>
                      </a:r>
                      <a:r>
                        <a:rPr lang="en-US" sz="1400" dirty="0">
                          <a:solidFill>
                            <a:srgbClr val="000000"/>
                          </a:solidFill>
                          <a:effectLst/>
                          <a:latin typeface="Arial" panose="020B0604020202020204" pitchFamily="34" charset="0"/>
                          <a:ea typeface="Calibri" panose="020F0502020204030204" pitchFamily="34" charset="0"/>
                        </a:rPr>
                        <a:t> ng </a:t>
                      </a:r>
                      <a:r>
                        <a:rPr lang="en-US" sz="1400" dirty="0" err="1">
                          <a:solidFill>
                            <a:srgbClr val="000000"/>
                          </a:solidFill>
                          <a:effectLst/>
                          <a:latin typeface="Arial" panose="020B0604020202020204" pitchFamily="34" charset="0"/>
                          <a:ea typeface="Calibri" panose="020F0502020204030204" pitchFamily="34" charset="0"/>
                        </a:rPr>
                        <a:t>epektibong</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paraan</a:t>
                      </a:r>
                      <a:r>
                        <a:rPr lang="en-US" sz="1400" dirty="0">
                          <a:solidFill>
                            <a:srgbClr val="000000"/>
                          </a:solidFill>
                          <a:effectLst/>
                          <a:latin typeface="Arial" panose="020B0604020202020204" pitchFamily="34" charset="0"/>
                          <a:ea typeface="Calibri" panose="020F0502020204030204" pitchFamily="34" charset="0"/>
                        </a:rPr>
                        <a:t> para </a:t>
                      </a:r>
                      <a:r>
                        <a:rPr lang="en-US" sz="1400" dirty="0" err="1">
                          <a:solidFill>
                            <a:srgbClr val="000000"/>
                          </a:solidFill>
                          <a:effectLst/>
                          <a:latin typeface="Arial" panose="020B0604020202020204" pitchFamily="34" charset="0"/>
                          <a:ea typeface="Calibri" panose="020F0502020204030204" pitchFamily="34" charset="0"/>
                        </a:rPr>
                        <a:t>magamit</a:t>
                      </a:r>
                      <a:r>
                        <a:rPr lang="en-US" sz="1400" dirty="0">
                          <a:solidFill>
                            <a:srgbClr val="000000"/>
                          </a:solidFill>
                          <a:effectLst/>
                          <a:latin typeface="Arial" panose="020B0604020202020204" pitchFamily="34" charset="0"/>
                          <a:ea typeface="Calibri" panose="020F0502020204030204" pitchFamily="34" charset="0"/>
                        </a:rPr>
                        <a:t> ng </a:t>
                      </a:r>
                      <a:r>
                        <a:rPr lang="en-US" sz="1400" dirty="0" err="1">
                          <a:solidFill>
                            <a:srgbClr val="000000"/>
                          </a:solidFill>
                          <a:effectLst/>
                          <a:latin typeface="Arial" panose="020B0604020202020204" pitchFamily="34" charset="0"/>
                          <a:ea typeface="Calibri" panose="020F0502020204030204" pitchFamily="34" charset="0"/>
                        </a:rPr>
                        <a:t>mga</a:t>
                      </a:r>
                      <a:r>
                        <a:rPr lang="en-US" sz="1400" dirty="0">
                          <a:solidFill>
                            <a:srgbClr val="000000"/>
                          </a:solidFill>
                          <a:effectLst/>
                          <a:latin typeface="Arial" panose="020B0604020202020204" pitchFamily="34" charset="0"/>
                          <a:ea typeface="Calibri" panose="020F0502020204030204" pitchFamily="34" charset="0"/>
                        </a:rPr>
                        <a:t> users ang learning materials)</a:t>
                      </a:r>
                      <a:endParaRPr lang="en-AE" sz="1400" dirty="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4.52</a:t>
                      </a:r>
                      <a:endParaRPr lang="en-AE" sz="140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Strongly Agree</a:t>
                      </a:r>
                      <a:endParaRPr lang="en-AE" sz="140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247521"/>
                  </a:ext>
                </a:extLst>
              </a:tr>
              <a:tr h="2180783">
                <a:tc>
                  <a:txBody>
                    <a:bodyPr/>
                    <a:lstStyle/>
                    <a:p>
                      <a:pPr marL="0" marR="0" algn="just">
                        <a:lnSpc>
                          <a:spcPct val="200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17. The E-library System provides administrators with an easy-to-use admin panel (Ang Elibrary System ay nagbibigay sa mga administrators ng madaling gamitin na admin panel)</a:t>
                      </a:r>
                      <a:endParaRPr lang="en-AE" sz="140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4.54</a:t>
                      </a:r>
                      <a:endParaRPr lang="en-AE" sz="140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Strongly Agree</a:t>
                      </a:r>
                      <a:endParaRPr lang="en-AE" sz="1400" dirty="0">
                        <a:solidFill>
                          <a:srgbClr val="00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9433437"/>
                  </a:ext>
                </a:extLst>
              </a:tr>
            </a:tbl>
          </a:graphicData>
        </a:graphic>
      </p:graphicFrame>
    </p:spTree>
    <p:extLst>
      <p:ext uri="{BB962C8B-B14F-4D97-AF65-F5344CB8AC3E}">
        <p14:creationId xmlns:p14="http://schemas.microsoft.com/office/powerpoint/2010/main" val="91213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a:xfrm>
            <a:off x="12936069" y="312084"/>
            <a:ext cx="367553" cy="92075"/>
          </a:xfrm>
        </p:spPr>
        <p:txBody>
          <a:bodyPr>
            <a:noAutofit/>
          </a:bodyPr>
          <a:lstStyle/>
          <a:p>
            <a:pPr marL="0" marR="0" indent="457200" algn="just">
              <a:lnSpc>
                <a:spcPct val="200000"/>
              </a:lnSpc>
              <a:spcBef>
                <a:spcPts val="0"/>
              </a:spcBef>
              <a:spcAft>
                <a:spcPts val="0"/>
              </a:spcAft>
            </a:pPr>
            <a:endParaRPr lang="en-US" sz="2400" dirty="0">
              <a:solidFill>
                <a:srgbClr val="000000"/>
              </a:solidFill>
              <a:effectLst/>
              <a:latin typeface="Arial" panose="020B0604020202020204" pitchFamily="34"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a:xfrm>
            <a:off x="838200" y="1825624"/>
            <a:ext cx="10515600" cy="5032375"/>
          </a:xfrm>
        </p:spPr>
        <p:txBody>
          <a:bodyPr>
            <a:noAutofit/>
          </a:bodyPr>
          <a:lstStyle/>
          <a:p>
            <a:pPr marL="0" marR="0" indent="0" algn="just">
              <a:lnSpc>
                <a:spcPct val="200000"/>
              </a:lnSpc>
              <a:spcBef>
                <a:spcPts val="0"/>
              </a:spcBef>
              <a:spcAft>
                <a:spcPts val="0"/>
              </a:spcAft>
              <a:buNone/>
            </a:pPr>
            <a:endParaRPr lang="en-US" sz="2400" dirty="0">
              <a:solidFill>
                <a:srgbClr val="000000"/>
              </a:solidFill>
              <a:effectLst/>
              <a:latin typeface="Arial" panose="020B0604020202020204" pitchFamily="34" charset="0"/>
              <a:ea typeface="Times New Roman" panose="02020603050405020304" pitchFamily="18" charset="0"/>
            </a:endParaRPr>
          </a:p>
          <a:p>
            <a:pPr marL="0" marR="0" indent="457200" algn="just">
              <a:lnSpc>
                <a:spcPct val="200000"/>
              </a:lnSpc>
              <a:spcBef>
                <a:spcPts val="0"/>
              </a:spcBef>
              <a:spcAft>
                <a:spcPts val="0"/>
              </a:spcAft>
            </a:pPr>
            <a:endParaRPr lang="en-US" sz="2400" dirty="0">
              <a:solidFill>
                <a:srgbClr val="000000"/>
              </a:solidFill>
              <a:effectLst/>
              <a:latin typeface="Arial" panose="020B0604020202020204" pitchFamily="34" charset="0"/>
              <a:ea typeface="Times New Roman" panose="02020603050405020304" pitchFamily="18" charset="0"/>
            </a:endParaRPr>
          </a:p>
        </p:txBody>
      </p:sp>
      <p:graphicFrame>
        <p:nvGraphicFramePr>
          <p:cNvPr id="6" name="Table 5">
            <a:extLst>
              <a:ext uri="{FF2B5EF4-FFF2-40B4-BE49-F238E27FC236}">
                <a16:creationId xmlns:a16="http://schemas.microsoft.com/office/drawing/2014/main" id="{8FEB2F16-F8FD-EA94-93E7-F1CA7B904222}"/>
              </a:ext>
            </a:extLst>
          </p:cNvPr>
          <p:cNvGraphicFramePr>
            <a:graphicFrameLocks noGrp="1"/>
          </p:cNvGraphicFramePr>
          <p:nvPr>
            <p:extLst>
              <p:ext uri="{D42A27DB-BD31-4B8C-83A1-F6EECF244321}">
                <p14:modId xmlns:p14="http://schemas.microsoft.com/office/powerpoint/2010/main" val="1579408284"/>
              </p:ext>
            </p:extLst>
          </p:nvPr>
        </p:nvGraphicFramePr>
        <p:xfrm>
          <a:off x="1990165" y="312084"/>
          <a:ext cx="6831106" cy="6416494"/>
        </p:xfrm>
        <a:graphic>
          <a:graphicData uri="http://schemas.openxmlformats.org/drawingml/2006/table">
            <a:tbl>
              <a:tblPr firstRow="1" firstCol="1" bandRow="1"/>
              <a:tblGrid>
                <a:gridCol w="3586529">
                  <a:extLst>
                    <a:ext uri="{9D8B030D-6E8A-4147-A177-3AD203B41FA5}">
                      <a16:colId xmlns:a16="http://schemas.microsoft.com/office/drawing/2014/main" val="287347724"/>
                    </a:ext>
                  </a:extLst>
                </a:gridCol>
                <a:gridCol w="897622">
                  <a:extLst>
                    <a:ext uri="{9D8B030D-6E8A-4147-A177-3AD203B41FA5}">
                      <a16:colId xmlns:a16="http://schemas.microsoft.com/office/drawing/2014/main" val="748380059"/>
                    </a:ext>
                  </a:extLst>
                </a:gridCol>
                <a:gridCol w="2346955">
                  <a:extLst>
                    <a:ext uri="{9D8B030D-6E8A-4147-A177-3AD203B41FA5}">
                      <a16:colId xmlns:a16="http://schemas.microsoft.com/office/drawing/2014/main" val="3341483012"/>
                    </a:ext>
                  </a:extLst>
                </a:gridCol>
              </a:tblGrid>
              <a:tr h="2405944">
                <a:tc>
                  <a:txBody>
                    <a:bodyPr/>
                    <a:lstStyle/>
                    <a:p>
                      <a:pPr marL="0" marR="0" algn="just">
                        <a:lnSpc>
                          <a:spcPct val="200000"/>
                        </a:lnSpc>
                        <a:spcBef>
                          <a:spcPts val="0"/>
                        </a:spcBef>
                        <a:spcAft>
                          <a:spcPts val="0"/>
                        </a:spcAft>
                      </a:pPr>
                      <a:r>
                        <a:rPr lang="en-US" sz="1400" dirty="0">
                          <a:solidFill>
                            <a:srgbClr val="000000"/>
                          </a:solidFill>
                          <a:effectLst/>
                          <a:latin typeface="Arial" panose="020B0604020202020204" pitchFamily="34" charset="0"/>
                          <a:ea typeface="Calibri" panose="020F0502020204030204" pitchFamily="34" charset="0"/>
                        </a:rPr>
                        <a:t>18. The instructions or guidelines for using the library system are clear and easy to understand. (Ang </a:t>
                      </a:r>
                      <a:r>
                        <a:rPr lang="en-US" sz="1400" dirty="0" err="1">
                          <a:solidFill>
                            <a:srgbClr val="000000"/>
                          </a:solidFill>
                          <a:effectLst/>
                          <a:latin typeface="Arial" panose="020B0604020202020204" pitchFamily="34" charset="0"/>
                          <a:ea typeface="Calibri" panose="020F0502020204030204" pitchFamily="34" charset="0"/>
                        </a:rPr>
                        <a:t>mga</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tagubilin</a:t>
                      </a:r>
                      <a:r>
                        <a:rPr lang="en-US" sz="1400" dirty="0">
                          <a:solidFill>
                            <a:srgbClr val="000000"/>
                          </a:solidFill>
                          <a:effectLst/>
                          <a:latin typeface="Arial" panose="020B0604020202020204" pitchFamily="34" charset="0"/>
                          <a:ea typeface="Calibri" panose="020F0502020204030204" pitchFamily="34" charset="0"/>
                        </a:rPr>
                        <a:t> o </a:t>
                      </a:r>
                      <a:r>
                        <a:rPr lang="en-US" sz="1400" dirty="0" err="1">
                          <a:solidFill>
                            <a:srgbClr val="000000"/>
                          </a:solidFill>
                          <a:effectLst/>
                          <a:latin typeface="Arial" panose="020B0604020202020204" pitchFamily="34" charset="0"/>
                          <a:ea typeface="Calibri" panose="020F0502020204030204" pitchFamily="34" charset="0"/>
                        </a:rPr>
                        <a:t>patnubay</a:t>
                      </a:r>
                      <a:r>
                        <a:rPr lang="en-US" sz="1400" dirty="0">
                          <a:solidFill>
                            <a:srgbClr val="000000"/>
                          </a:solidFill>
                          <a:effectLst/>
                          <a:latin typeface="Arial" panose="020B0604020202020204" pitchFamily="34" charset="0"/>
                          <a:ea typeface="Calibri" panose="020F0502020204030204" pitchFamily="34" charset="0"/>
                        </a:rPr>
                        <a:t> para </a:t>
                      </a:r>
                      <a:r>
                        <a:rPr lang="en-US" sz="1400" dirty="0" err="1">
                          <a:solidFill>
                            <a:srgbClr val="000000"/>
                          </a:solidFill>
                          <a:effectLst/>
                          <a:latin typeface="Arial" panose="020B0604020202020204" pitchFamily="34" charset="0"/>
                          <a:ea typeface="Calibri" panose="020F0502020204030204" pitchFamily="34" charset="0"/>
                        </a:rPr>
                        <a:t>sa</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paggamit</a:t>
                      </a:r>
                      <a:r>
                        <a:rPr lang="en-US" sz="1400" dirty="0">
                          <a:solidFill>
                            <a:srgbClr val="000000"/>
                          </a:solidFill>
                          <a:effectLst/>
                          <a:latin typeface="Arial" panose="020B0604020202020204" pitchFamily="34" charset="0"/>
                          <a:ea typeface="Calibri" panose="020F0502020204030204" pitchFamily="34" charset="0"/>
                        </a:rPr>
                        <a:t> ng </a:t>
                      </a:r>
                      <a:r>
                        <a:rPr lang="en-US" sz="1400" dirty="0" err="1">
                          <a:solidFill>
                            <a:srgbClr val="000000"/>
                          </a:solidFill>
                          <a:effectLst/>
                          <a:latin typeface="Arial" panose="020B0604020202020204" pitchFamily="34" charset="0"/>
                          <a:ea typeface="Calibri" panose="020F0502020204030204" pitchFamily="34" charset="0"/>
                        </a:rPr>
                        <a:t>sistema</a:t>
                      </a:r>
                      <a:r>
                        <a:rPr lang="en-US" sz="1400" dirty="0">
                          <a:solidFill>
                            <a:srgbClr val="000000"/>
                          </a:solidFill>
                          <a:effectLst/>
                          <a:latin typeface="Arial" panose="020B0604020202020204" pitchFamily="34" charset="0"/>
                          <a:ea typeface="Calibri" panose="020F0502020204030204" pitchFamily="34" charset="0"/>
                        </a:rPr>
                        <a:t> ng </a:t>
                      </a:r>
                      <a:r>
                        <a:rPr lang="en-US" sz="1400" dirty="0" err="1">
                          <a:solidFill>
                            <a:srgbClr val="000000"/>
                          </a:solidFill>
                          <a:effectLst/>
                          <a:latin typeface="Arial" panose="020B0604020202020204" pitchFamily="34" charset="0"/>
                          <a:ea typeface="Calibri" panose="020F0502020204030204" pitchFamily="34" charset="0"/>
                        </a:rPr>
                        <a:t>aklatan</a:t>
                      </a:r>
                      <a:r>
                        <a:rPr lang="en-US" sz="1400" dirty="0">
                          <a:solidFill>
                            <a:srgbClr val="000000"/>
                          </a:solidFill>
                          <a:effectLst/>
                          <a:latin typeface="Arial" panose="020B0604020202020204" pitchFamily="34" charset="0"/>
                          <a:ea typeface="Calibri" panose="020F0502020204030204" pitchFamily="34" charset="0"/>
                        </a:rPr>
                        <a:t> ay </a:t>
                      </a:r>
                      <a:r>
                        <a:rPr lang="en-US" sz="1400" dirty="0" err="1">
                          <a:solidFill>
                            <a:srgbClr val="000000"/>
                          </a:solidFill>
                          <a:effectLst/>
                          <a:latin typeface="Arial" panose="020B0604020202020204" pitchFamily="34" charset="0"/>
                          <a:ea typeface="Calibri" panose="020F0502020204030204" pitchFamily="34" charset="0"/>
                        </a:rPr>
                        <a:t>malinaw</a:t>
                      </a:r>
                      <a:r>
                        <a:rPr lang="en-US" sz="1400" dirty="0">
                          <a:solidFill>
                            <a:srgbClr val="000000"/>
                          </a:solidFill>
                          <a:effectLst/>
                          <a:latin typeface="Arial" panose="020B0604020202020204" pitchFamily="34" charset="0"/>
                          <a:ea typeface="Calibri" panose="020F0502020204030204" pitchFamily="34" charset="0"/>
                        </a:rPr>
                        <a:t> at </a:t>
                      </a:r>
                      <a:r>
                        <a:rPr lang="en-US" sz="1400" dirty="0" err="1">
                          <a:solidFill>
                            <a:srgbClr val="000000"/>
                          </a:solidFill>
                          <a:effectLst/>
                          <a:latin typeface="Arial" panose="020B0604020202020204" pitchFamily="34" charset="0"/>
                          <a:ea typeface="Calibri" panose="020F0502020204030204" pitchFamily="34" charset="0"/>
                        </a:rPr>
                        <a:t>madaling</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maunawaan</a:t>
                      </a:r>
                      <a:r>
                        <a:rPr lang="en-US" sz="1400" dirty="0">
                          <a:solidFill>
                            <a:srgbClr val="000000"/>
                          </a:solidFill>
                          <a:effectLst/>
                          <a:latin typeface="Arial" panose="020B0604020202020204" pitchFamily="34" charset="0"/>
                          <a:ea typeface="Calibri" panose="020F0502020204030204" pitchFamily="34" charset="0"/>
                        </a:rPr>
                        <a:t>.)</a:t>
                      </a:r>
                      <a:endParaRPr lang="en-AE" sz="1400" dirty="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4.5</a:t>
                      </a:r>
                      <a:endParaRPr lang="en-AE" sz="140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Strongly Agree</a:t>
                      </a:r>
                      <a:endParaRPr lang="en-AE" sz="140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74334917"/>
                  </a:ext>
                </a:extLst>
              </a:tr>
              <a:tr h="1582690">
                <a:tc>
                  <a:txBody>
                    <a:bodyPr/>
                    <a:lstStyle/>
                    <a:p>
                      <a:pPr marL="0" marR="0" algn="just">
                        <a:lnSpc>
                          <a:spcPct val="200000"/>
                        </a:lnSpc>
                        <a:spcBef>
                          <a:spcPts val="0"/>
                        </a:spcBef>
                        <a:spcAft>
                          <a:spcPts val="1000"/>
                        </a:spcAft>
                      </a:pPr>
                      <a:r>
                        <a:rPr lang="en-US" sz="1400">
                          <a:solidFill>
                            <a:srgbClr val="000000"/>
                          </a:solidFill>
                          <a:effectLst/>
                          <a:latin typeface="Arial" panose="020B0604020202020204" pitchFamily="34" charset="0"/>
                          <a:ea typeface="Calibri" panose="020F0502020204030204" pitchFamily="34" charset="0"/>
                        </a:rPr>
                        <a:t>19. Users and administrators can log in and out easily (Ang mga user at administrator ay madaling nakakapag log in at log out)</a:t>
                      </a:r>
                      <a:endParaRPr lang="en-AE" sz="140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4.5</a:t>
                      </a:r>
                      <a:endParaRPr lang="en-AE" sz="140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Strongly Agree</a:t>
                      </a:r>
                      <a:endParaRPr lang="en-AE" sz="140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8399373"/>
                  </a:ext>
                </a:extLst>
              </a:tr>
              <a:tr h="1994318">
                <a:tc>
                  <a:txBody>
                    <a:bodyPr/>
                    <a:lstStyle/>
                    <a:p>
                      <a:pPr marL="0" marR="0" algn="just">
                        <a:lnSpc>
                          <a:spcPct val="200000"/>
                        </a:lnSpc>
                        <a:spcBef>
                          <a:spcPts val="0"/>
                        </a:spcBef>
                        <a:spcAft>
                          <a:spcPts val="1000"/>
                        </a:spcAft>
                      </a:pPr>
                      <a:r>
                        <a:rPr lang="en-US" sz="1400">
                          <a:solidFill>
                            <a:srgbClr val="000000"/>
                          </a:solidFill>
                          <a:effectLst/>
                          <a:latin typeface="Arial" panose="020B0604020202020204" pitchFamily="34" charset="0"/>
                          <a:ea typeface="Calibri" panose="020F0502020204030204" pitchFamily="34" charset="0"/>
                        </a:rPr>
                        <a:t>20. (For Admins only). Administrators can update old books and learning materials with ease (Madaling i-update ng administrator ang mga lumang libro at learning materials)</a:t>
                      </a:r>
                      <a:endParaRPr lang="en-AE" sz="140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3.6</a:t>
                      </a:r>
                      <a:endParaRPr lang="en-AE" sz="140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Agree</a:t>
                      </a:r>
                      <a:endParaRPr lang="en-AE" sz="140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7325797"/>
                  </a:ext>
                </a:extLst>
              </a:tr>
              <a:tr h="347812">
                <a:tc>
                  <a:txBody>
                    <a:bodyPr/>
                    <a:lstStyle/>
                    <a:p>
                      <a:pPr marL="0" marR="0" algn="ctr">
                        <a:lnSpc>
                          <a:spcPct val="200000"/>
                        </a:lnSpc>
                        <a:spcBef>
                          <a:spcPts val="0"/>
                        </a:spcBef>
                        <a:spcAft>
                          <a:spcPts val="0"/>
                        </a:spcAft>
                      </a:pPr>
                      <a:r>
                        <a:rPr lang="en-US" sz="1400" b="1">
                          <a:solidFill>
                            <a:srgbClr val="000000"/>
                          </a:solidFill>
                          <a:effectLst/>
                          <a:latin typeface="Arial" panose="020B0604020202020204" pitchFamily="34" charset="0"/>
                          <a:ea typeface="Times New Roman" panose="02020603050405020304" pitchFamily="18" charset="0"/>
                        </a:rPr>
                        <a:t>General Weighted Mean</a:t>
                      </a:r>
                      <a:endParaRPr lang="en-AE" sz="140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b="1">
                          <a:solidFill>
                            <a:srgbClr val="000000"/>
                          </a:solidFill>
                          <a:effectLst/>
                          <a:latin typeface="Arial" panose="020B0604020202020204" pitchFamily="34" charset="0"/>
                          <a:ea typeface="Times New Roman" panose="02020603050405020304" pitchFamily="18" charset="0"/>
                        </a:rPr>
                        <a:t>4.332</a:t>
                      </a:r>
                      <a:endParaRPr lang="en-AE" sz="140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Agree</a:t>
                      </a:r>
                      <a:endParaRPr lang="en-AE" sz="1400" dirty="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73171210"/>
                  </a:ext>
                </a:extLst>
              </a:tr>
            </a:tbl>
          </a:graphicData>
        </a:graphic>
      </p:graphicFrame>
    </p:spTree>
    <p:extLst>
      <p:ext uri="{BB962C8B-B14F-4D97-AF65-F5344CB8AC3E}">
        <p14:creationId xmlns:p14="http://schemas.microsoft.com/office/powerpoint/2010/main" val="3006638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p:txBody>
          <a:bodyPr/>
          <a:lstStyle/>
          <a:p>
            <a:r>
              <a:rPr lang="en-US" dirty="0"/>
              <a:t>Chapter 5: Conclusion</a:t>
            </a:r>
            <a:endParaRPr lang="en-AE" dirty="0"/>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a:xfrm>
            <a:off x="838200" y="1690688"/>
            <a:ext cx="10515600" cy="5032375"/>
          </a:xfrm>
        </p:spPr>
        <p:txBody>
          <a:bodyPr>
            <a:noAutofit/>
          </a:bodyPr>
          <a:lstStyle/>
          <a:p>
            <a:pPr marL="0" marR="0" indent="0" algn="just">
              <a:lnSpc>
                <a:spcPct val="200000"/>
              </a:lnSpc>
              <a:spcBef>
                <a:spcPts val="0"/>
              </a:spcBef>
              <a:spcAft>
                <a:spcPts val="0"/>
              </a:spcAft>
              <a:buNone/>
            </a:pPr>
            <a:r>
              <a:rPr lang="en-US" sz="2000" dirty="0">
                <a:solidFill>
                  <a:srgbClr val="000000"/>
                </a:solidFill>
                <a:effectLst/>
                <a:latin typeface="Arial" panose="020B0604020202020204" pitchFamily="34" charset="0"/>
                <a:ea typeface="Times New Roman" panose="02020603050405020304" pitchFamily="18" charset="0"/>
              </a:rPr>
              <a:t>The conclusion drawn from the analysis of the study "Online Library System For Senior High School Students At ACLC College Of Taytay" found the system to be efficient, was user-friendly, and fulfilled all the educational needs of both students and administrators. Job knowledge from the preceding initial survey of applied learning can conclude that the online library system is meeting its original intention of providing greater access to learning materials and improving reading with the ultimate goal of fulfilling the digital learning objectives of the school.</a:t>
            </a:r>
          </a:p>
        </p:txBody>
      </p:sp>
    </p:spTree>
    <p:extLst>
      <p:ext uri="{BB962C8B-B14F-4D97-AF65-F5344CB8AC3E}">
        <p14:creationId xmlns:p14="http://schemas.microsoft.com/office/powerpoint/2010/main" val="212816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p:txBody>
          <a:bodyPr/>
          <a:lstStyle/>
          <a:p>
            <a:r>
              <a:rPr lang="en-US" dirty="0"/>
              <a:t>Chapter 5: Conclusion</a:t>
            </a:r>
            <a:endParaRPr lang="en-AE" dirty="0"/>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a:xfrm>
            <a:off x="838200" y="1690688"/>
            <a:ext cx="10515600" cy="5032375"/>
          </a:xfrm>
        </p:spPr>
        <p:txBody>
          <a:bodyPr>
            <a:noAutofit/>
          </a:bodyPr>
          <a:lstStyle/>
          <a:p>
            <a:pPr marL="0" marR="0" indent="0" algn="just">
              <a:lnSpc>
                <a:spcPct val="200000"/>
              </a:lnSpc>
              <a:spcBef>
                <a:spcPts val="0"/>
              </a:spcBef>
              <a:spcAft>
                <a:spcPts val="0"/>
              </a:spcAft>
              <a:buNone/>
            </a:pPr>
            <a:r>
              <a:rPr lang="en-US" sz="2000" dirty="0">
                <a:solidFill>
                  <a:srgbClr val="000000"/>
                </a:solidFill>
                <a:effectLst/>
                <a:latin typeface="Arial" panose="020B0604020202020204" pitchFamily="34" charset="0"/>
                <a:ea typeface="Times New Roman" panose="02020603050405020304" pitchFamily="18" charset="0"/>
              </a:rPr>
              <a:t>1. Evaluate how the online library improves student learning and access to</a:t>
            </a:r>
          </a:p>
          <a:p>
            <a:pPr marL="0" marR="0" indent="0" algn="just">
              <a:lnSpc>
                <a:spcPct val="200000"/>
              </a:lnSpc>
              <a:spcBef>
                <a:spcPts val="0"/>
              </a:spcBef>
              <a:spcAft>
                <a:spcPts val="0"/>
              </a:spcAft>
              <a:buNone/>
            </a:pPr>
            <a:r>
              <a:rPr lang="en-US" sz="2000" dirty="0">
                <a:solidFill>
                  <a:srgbClr val="000000"/>
                </a:solidFill>
                <a:effectLst/>
                <a:latin typeface="Arial" panose="020B0604020202020204" pitchFamily="34" charset="0"/>
                <a:ea typeface="Times New Roman" panose="02020603050405020304" pitchFamily="18" charset="0"/>
              </a:rPr>
              <a:t>resources.</a:t>
            </a:r>
          </a:p>
          <a:p>
            <a:pPr marL="0" marR="0" indent="0" algn="just">
              <a:lnSpc>
                <a:spcPct val="200000"/>
              </a:lnSpc>
              <a:spcBef>
                <a:spcPts val="0"/>
              </a:spcBef>
              <a:spcAft>
                <a:spcPts val="0"/>
              </a:spcAft>
              <a:buNone/>
            </a:pPr>
            <a:r>
              <a:rPr lang="en-US" sz="2000" dirty="0">
                <a:solidFill>
                  <a:srgbClr val="000000"/>
                </a:solidFill>
                <a:effectLst/>
                <a:latin typeface="Arial" panose="020B0604020202020204" pitchFamily="34" charset="0"/>
                <a:ea typeface="Times New Roman" panose="02020603050405020304" pitchFamily="18" charset="0"/>
              </a:rPr>
              <a:t>The data findings suggest that the library was indeed beneficial in student learning. It was rated as a positive influence on student academic performance based their timely, systematic, availability of academic materials. The response rate to that statement was good, and a good number responded strongly agreed that they become more engaged in reading and studying due to the availability and flexible resources which allowed self-directed learning and independence for students.</a:t>
            </a:r>
          </a:p>
        </p:txBody>
      </p:sp>
    </p:spTree>
    <p:extLst>
      <p:ext uri="{BB962C8B-B14F-4D97-AF65-F5344CB8AC3E}">
        <p14:creationId xmlns:p14="http://schemas.microsoft.com/office/powerpoint/2010/main" val="1381251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p:txBody>
          <a:bodyPr/>
          <a:lstStyle/>
          <a:p>
            <a:r>
              <a:rPr lang="en-US" dirty="0"/>
              <a:t>Chapter 5: Conclusion</a:t>
            </a:r>
            <a:endParaRPr lang="en-AE" dirty="0"/>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a:xfrm>
            <a:off x="838200" y="1690688"/>
            <a:ext cx="10515600" cy="5032375"/>
          </a:xfrm>
        </p:spPr>
        <p:txBody>
          <a:bodyPr>
            <a:noAutofit/>
          </a:bodyPr>
          <a:lstStyle/>
          <a:p>
            <a:pPr marL="0" marR="0" indent="0" algn="just">
              <a:lnSpc>
                <a:spcPct val="200000"/>
              </a:lnSpc>
              <a:spcBef>
                <a:spcPts val="0"/>
              </a:spcBef>
              <a:spcAft>
                <a:spcPts val="0"/>
              </a:spcAft>
              <a:buNone/>
            </a:pPr>
            <a:r>
              <a:rPr lang="en-US" sz="2000" dirty="0">
                <a:solidFill>
                  <a:srgbClr val="000000"/>
                </a:solidFill>
                <a:effectLst/>
                <a:latin typeface="Arial" panose="020B0604020202020204" pitchFamily="34" charset="0"/>
                <a:ea typeface="Times New Roman" panose="02020603050405020304" pitchFamily="18" charset="0"/>
              </a:rPr>
              <a:t>2. To assess how the system enhances students' access to reading resources</a:t>
            </a:r>
          </a:p>
          <a:p>
            <a:pPr marL="0" marR="0" indent="0" algn="just">
              <a:lnSpc>
                <a:spcPct val="200000"/>
              </a:lnSpc>
              <a:spcBef>
                <a:spcPts val="0"/>
              </a:spcBef>
              <a:spcAft>
                <a:spcPts val="0"/>
              </a:spcAft>
              <a:buNone/>
            </a:pPr>
            <a:r>
              <a:rPr lang="en-US" sz="2000" dirty="0">
                <a:solidFill>
                  <a:srgbClr val="000000"/>
                </a:solidFill>
                <a:effectLst/>
                <a:latin typeface="Arial" panose="020B0604020202020204" pitchFamily="34" charset="0"/>
                <a:ea typeface="Times New Roman" panose="02020603050405020304" pitchFamily="18" charset="0"/>
              </a:rPr>
              <a:t>and necessary books.</a:t>
            </a:r>
          </a:p>
          <a:p>
            <a:pPr marL="0" marR="0" indent="0" algn="just">
              <a:lnSpc>
                <a:spcPct val="200000"/>
              </a:lnSpc>
              <a:spcBef>
                <a:spcPts val="0"/>
              </a:spcBef>
              <a:spcAft>
                <a:spcPts val="0"/>
              </a:spcAft>
              <a:buNone/>
            </a:pPr>
            <a:r>
              <a:rPr lang="en-US" sz="2000" dirty="0">
                <a:solidFill>
                  <a:srgbClr val="000000"/>
                </a:solidFill>
                <a:effectLst/>
                <a:latin typeface="Arial" panose="020B0604020202020204" pitchFamily="34" charset="0"/>
                <a:ea typeface="Times New Roman" panose="02020603050405020304" pitchFamily="18" charset="0"/>
              </a:rPr>
              <a:t>The findings demonstrate that the system has a wide variety of relevant (digital) books and modules availability. The result shows that students were more engaged because it was easy to search, browse and download any learning materials as needed. This expedient led to not only developing their reading interests but providing the students with an assortment of background knowledge and strategies that supported their academic tasks.</a:t>
            </a:r>
          </a:p>
        </p:txBody>
      </p:sp>
    </p:spTree>
    <p:extLst>
      <p:ext uri="{BB962C8B-B14F-4D97-AF65-F5344CB8AC3E}">
        <p14:creationId xmlns:p14="http://schemas.microsoft.com/office/powerpoint/2010/main" val="2124235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p:txBody>
          <a:bodyPr/>
          <a:lstStyle/>
          <a:p>
            <a:r>
              <a:rPr lang="en-US" dirty="0"/>
              <a:t>Chapter 5: Conclusion</a:t>
            </a:r>
            <a:endParaRPr lang="en-AE" dirty="0"/>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a:xfrm>
            <a:off x="838200" y="1690688"/>
            <a:ext cx="10515600" cy="5032375"/>
          </a:xfrm>
        </p:spPr>
        <p:txBody>
          <a:bodyPr>
            <a:noAutofit/>
          </a:bodyPr>
          <a:lstStyle/>
          <a:p>
            <a:pPr marL="0" marR="0" indent="0" algn="just">
              <a:lnSpc>
                <a:spcPct val="200000"/>
              </a:lnSpc>
              <a:spcBef>
                <a:spcPts val="0"/>
              </a:spcBef>
              <a:spcAft>
                <a:spcPts val="0"/>
              </a:spcAft>
              <a:buNone/>
            </a:pPr>
            <a:r>
              <a:rPr lang="en-US" sz="2000" dirty="0">
                <a:solidFill>
                  <a:srgbClr val="000000"/>
                </a:solidFill>
                <a:effectLst/>
                <a:latin typeface="Arial" panose="020B0604020202020204" pitchFamily="34" charset="0"/>
                <a:ea typeface="Times New Roman" panose="02020603050405020304" pitchFamily="18" charset="0"/>
              </a:rPr>
              <a:t>3. To assess the system's ease of use for both librarians and students.</a:t>
            </a:r>
          </a:p>
          <a:p>
            <a:pPr marL="0" marR="0" indent="0" algn="just">
              <a:lnSpc>
                <a:spcPct val="200000"/>
              </a:lnSpc>
              <a:spcBef>
                <a:spcPts val="0"/>
              </a:spcBef>
              <a:spcAft>
                <a:spcPts val="0"/>
              </a:spcAft>
              <a:buNone/>
            </a:pPr>
            <a:r>
              <a:rPr lang="en-US" sz="2000" dirty="0">
                <a:solidFill>
                  <a:srgbClr val="000000"/>
                </a:solidFill>
                <a:effectLst/>
                <a:latin typeface="Arial" panose="020B0604020202020204" pitchFamily="34" charset="0"/>
                <a:ea typeface="Times New Roman" panose="02020603050405020304" pitchFamily="18" charset="0"/>
              </a:rPr>
              <a:t>According to the study's findings, the system was considered user-friendly and intuitive by both administrators and students. Administrators found it easy to upload, update, and organize resources, and students found the interface easy to use. This system's ease of use encouraged users to keep using it and raised satisfaction levels.</a:t>
            </a:r>
          </a:p>
        </p:txBody>
      </p:sp>
    </p:spTree>
    <p:extLst>
      <p:ext uri="{BB962C8B-B14F-4D97-AF65-F5344CB8AC3E}">
        <p14:creationId xmlns:p14="http://schemas.microsoft.com/office/powerpoint/2010/main" val="99978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p:txBody>
          <a:bodyPr/>
          <a:lstStyle/>
          <a:p>
            <a:r>
              <a:rPr lang="en-US" dirty="0"/>
              <a:t>Chapter 1: Statement of the Problem</a:t>
            </a:r>
            <a:endParaRPr lang="en-AE" dirty="0"/>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p:txBody>
          <a:bodyPr/>
          <a:lstStyle/>
          <a:p>
            <a:pPr marL="342900" marR="0" lvl="0" indent="-342900" algn="just">
              <a:lnSpc>
                <a:spcPct val="200000"/>
              </a:lnSpc>
              <a:spcBef>
                <a:spcPts val="0"/>
              </a:spcBef>
              <a:spcAft>
                <a:spcPts val="0"/>
              </a:spcAft>
              <a:buFont typeface="+mj-lt"/>
              <a:buAutoNum type="arabicPeriod"/>
            </a:pPr>
            <a:r>
              <a:rPr lang="en-US" sz="2400" dirty="0">
                <a:solidFill>
                  <a:srgbClr val="252525"/>
                </a:solidFill>
                <a:effectLst/>
                <a:latin typeface="Arial" panose="020B0604020202020204" pitchFamily="34" charset="0"/>
                <a:ea typeface="Arial" panose="020B0604020202020204" pitchFamily="34" charset="0"/>
              </a:rPr>
              <a:t>How will the online library affect students?</a:t>
            </a:r>
            <a:endParaRPr lang="en-AE" sz="2400" dirty="0">
              <a:effectLst/>
              <a:latin typeface="Arial" panose="020B0604020202020204" pitchFamily="34" charset="0"/>
              <a:ea typeface="Arial" panose="020B0604020202020204" pitchFamily="34" charset="0"/>
            </a:endParaRPr>
          </a:p>
          <a:p>
            <a:pPr marL="342900" marR="0" lvl="0" indent="-342900" algn="just">
              <a:lnSpc>
                <a:spcPct val="200000"/>
              </a:lnSpc>
              <a:spcBef>
                <a:spcPts val="0"/>
              </a:spcBef>
              <a:spcAft>
                <a:spcPts val="0"/>
              </a:spcAft>
              <a:buFont typeface="+mj-lt"/>
              <a:buAutoNum type="arabicPeriod"/>
            </a:pPr>
            <a:r>
              <a:rPr lang="en-US" sz="2400" dirty="0">
                <a:effectLst/>
                <a:latin typeface="Arial" panose="020B0604020202020204" pitchFamily="34" charset="0"/>
                <a:ea typeface="Arial" panose="020B0604020202020204" pitchFamily="34" charset="0"/>
              </a:rPr>
              <a:t>Will the system be easy to use for both librarians and students?</a:t>
            </a:r>
            <a:endParaRPr lang="en-AE" sz="2400" dirty="0">
              <a:effectLst/>
              <a:latin typeface="Arial" panose="020B0604020202020204" pitchFamily="34" charset="0"/>
              <a:ea typeface="Arial" panose="020B0604020202020204" pitchFamily="34" charset="0"/>
            </a:endParaRPr>
          </a:p>
          <a:p>
            <a:pPr marL="342900" marR="0" lvl="0" indent="-342900" algn="just">
              <a:lnSpc>
                <a:spcPct val="200000"/>
              </a:lnSpc>
              <a:spcBef>
                <a:spcPts val="0"/>
              </a:spcBef>
              <a:spcAft>
                <a:spcPts val="0"/>
              </a:spcAft>
              <a:buFont typeface="+mj-lt"/>
              <a:buAutoNum type="arabicPeriod"/>
            </a:pPr>
            <a:r>
              <a:rPr lang="en-US" sz="2400" dirty="0">
                <a:effectLst/>
                <a:latin typeface="Arial" panose="020B0604020202020204" pitchFamily="34" charset="0"/>
                <a:ea typeface="Arial" panose="020B0604020202020204" pitchFamily="34" charset="0"/>
              </a:rPr>
              <a:t>How will the system make learning materials more accessible?</a:t>
            </a:r>
            <a:endParaRPr lang="en-AE" sz="2400" dirty="0">
              <a:effectLst/>
              <a:latin typeface="Arial" panose="020B0604020202020204" pitchFamily="34" charset="0"/>
              <a:ea typeface="Arial" panose="020B0604020202020204" pitchFamily="34" charset="0"/>
            </a:endParaRPr>
          </a:p>
          <a:p>
            <a:pPr marL="342900" marR="0" lvl="0" indent="-342900" algn="just">
              <a:lnSpc>
                <a:spcPct val="200000"/>
              </a:lnSpc>
              <a:spcBef>
                <a:spcPts val="0"/>
              </a:spcBef>
              <a:spcAft>
                <a:spcPts val="0"/>
              </a:spcAft>
              <a:buFont typeface="+mj-lt"/>
              <a:buAutoNum type="arabicPeriod"/>
            </a:pPr>
            <a:r>
              <a:rPr lang="en-US" sz="2400" dirty="0">
                <a:effectLst/>
                <a:latin typeface="Arial" panose="020B0604020202020204" pitchFamily="34" charset="0"/>
                <a:ea typeface="Arial" panose="020B0604020202020204" pitchFamily="34" charset="0"/>
              </a:rPr>
              <a:t>Will it be efficient for admins and students?</a:t>
            </a:r>
            <a:endParaRPr lang="en-AE" sz="2400" dirty="0">
              <a:effectLst/>
              <a:latin typeface="Arial" panose="020B0604020202020204" pitchFamily="34" charset="0"/>
              <a:ea typeface="Arial" panose="020B0604020202020204" pitchFamily="34" charset="0"/>
            </a:endParaRPr>
          </a:p>
          <a:p>
            <a:endParaRPr lang="en-AE" dirty="0"/>
          </a:p>
        </p:txBody>
      </p:sp>
    </p:spTree>
    <p:extLst>
      <p:ext uri="{BB962C8B-B14F-4D97-AF65-F5344CB8AC3E}">
        <p14:creationId xmlns:p14="http://schemas.microsoft.com/office/powerpoint/2010/main" val="1585914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p:txBody>
          <a:bodyPr/>
          <a:lstStyle/>
          <a:p>
            <a:r>
              <a:rPr lang="en-US" dirty="0"/>
              <a:t>Chapter 5: Conclusion</a:t>
            </a:r>
            <a:endParaRPr lang="en-AE" dirty="0"/>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a:xfrm>
            <a:off x="838200" y="1690688"/>
            <a:ext cx="10515600" cy="5032375"/>
          </a:xfrm>
        </p:spPr>
        <p:txBody>
          <a:bodyPr>
            <a:noAutofit/>
          </a:bodyPr>
          <a:lstStyle/>
          <a:p>
            <a:pPr marL="0" marR="0" indent="0" algn="just">
              <a:lnSpc>
                <a:spcPct val="200000"/>
              </a:lnSpc>
              <a:spcBef>
                <a:spcPts val="0"/>
              </a:spcBef>
              <a:spcAft>
                <a:spcPts val="0"/>
              </a:spcAft>
              <a:buNone/>
            </a:pPr>
            <a:r>
              <a:rPr lang="en-US" sz="2000" dirty="0">
                <a:solidFill>
                  <a:srgbClr val="000000"/>
                </a:solidFill>
                <a:effectLst/>
                <a:latin typeface="Arial" panose="020B0604020202020204" pitchFamily="34" charset="0"/>
                <a:ea typeface="Times New Roman" panose="02020603050405020304" pitchFamily="18" charset="0"/>
              </a:rPr>
              <a:t>4. To investigate the e-library's overall effectiveness in serving the needs of</a:t>
            </a:r>
          </a:p>
          <a:p>
            <a:pPr marL="0" marR="0" indent="0" algn="just">
              <a:lnSpc>
                <a:spcPct val="200000"/>
              </a:lnSpc>
              <a:spcBef>
                <a:spcPts val="0"/>
              </a:spcBef>
              <a:spcAft>
                <a:spcPts val="0"/>
              </a:spcAft>
              <a:buNone/>
            </a:pPr>
            <a:r>
              <a:rPr lang="en-US" sz="2000" dirty="0">
                <a:solidFill>
                  <a:srgbClr val="000000"/>
                </a:solidFill>
                <a:effectLst/>
                <a:latin typeface="Arial" panose="020B0604020202020204" pitchFamily="34" charset="0"/>
                <a:ea typeface="Times New Roman" panose="02020603050405020304" pitchFamily="18" charset="0"/>
              </a:rPr>
              <a:t>administrators and students.</a:t>
            </a:r>
          </a:p>
          <a:p>
            <a:pPr marL="0" marR="0" indent="0" algn="just">
              <a:lnSpc>
                <a:spcPct val="200000"/>
              </a:lnSpc>
              <a:spcBef>
                <a:spcPts val="0"/>
              </a:spcBef>
              <a:spcAft>
                <a:spcPts val="0"/>
              </a:spcAft>
              <a:buNone/>
            </a:pPr>
            <a:endParaRPr lang="en-US" sz="2000" dirty="0">
              <a:solidFill>
                <a:srgbClr val="000000"/>
              </a:solidFill>
              <a:effectLst/>
              <a:latin typeface="Arial" panose="020B0604020202020204" pitchFamily="34" charset="0"/>
              <a:ea typeface="Times New Roman" panose="02020603050405020304" pitchFamily="18" charset="0"/>
            </a:endParaRPr>
          </a:p>
          <a:p>
            <a:pPr marL="0" marR="0" indent="0" algn="just">
              <a:lnSpc>
                <a:spcPct val="200000"/>
              </a:lnSpc>
              <a:spcBef>
                <a:spcPts val="0"/>
              </a:spcBef>
              <a:spcAft>
                <a:spcPts val="0"/>
              </a:spcAft>
              <a:buNone/>
            </a:pPr>
            <a:r>
              <a:rPr lang="en-US" sz="2000" dirty="0">
                <a:solidFill>
                  <a:srgbClr val="000000"/>
                </a:solidFill>
                <a:effectLst/>
                <a:latin typeface="Arial" panose="020B0604020202020204" pitchFamily="34" charset="0"/>
                <a:ea typeface="Times New Roman" panose="02020603050405020304" pitchFamily="18" charset="0"/>
              </a:rPr>
              <a:t>The system's ability to effectively satisfy the demands of administrators and students is supported by the data. While administrators have access to methods for effectively managing users and materials, students are getting quick, free access to the information they need. With high ratings for dependability, usability, and usefulness, the system is a long-term resource for students participating in academic programming.</a:t>
            </a:r>
          </a:p>
        </p:txBody>
      </p:sp>
    </p:spTree>
    <p:extLst>
      <p:ext uri="{BB962C8B-B14F-4D97-AF65-F5344CB8AC3E}">
        <p14:creationId xmlns:p14="http://schemas.microsoft.com/office/powerpoint/2010/main" val="3528638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p:txBody>
          <a:bodyPr/>
          <a:lstStyle/>
          <a:p>
            <a:r>
              <a:rPr lang="en-US" dirty="0"/>
              <a:t>Chapter 5: Conclusion</a:t>
            </a:r>
            <a:endParaRPr lang="en-AE" dirty="0"/>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a:xfrm>
            <a:off x="838200" y="1690688"/>
            <a:ext cx="10515600" cy="5032375"/>
          </a:xfrm>
        </p:spPr>
        <p:txBody>
          <a:bodyPr>
            <a:noAutofit/>
          </a:bodyPr>
          <a:lstStyle/>
          <a:p>
            <a:pPr marL="0" marR="0" indent="0" algn="just">
              <a:lnSpc>
                <a:spcPct val="200000"/>
              </a:lnSpc>
              <a:spcBef>
                <a:spcPts val="0"/>
              </a:spcBef>
              <a:spcAft>
                <a:spcPts val="0"/>
              </a:spcAft>
              <a:buNone/>
            </a:pPr>
            <a:r>
              <a:rPr lang="en-US" sz="2000" dirty="0">
                <a:solidFill>
                  <a:srgbClr val="000000"/>
                </a:solidFill>
                <a:effectLst/>
                <a:latin typeface="Arial" panose="020B0604020202020204" pitchFamily="34" charset="0"/>
                <a:ea typeface="Times New Roman" panose="02020603050405020304" pitchFamily="18" charset="0"/>
              </a:rPr>
              <a:t>Overall, the study concludes that the Online Library System improves access to educational resources, promotes autonomous learning, and minimizes the burden of resource management. It represents an effective method for linking traditional librarianship to the demands of online learning in today's academic setting.</a:t>
            </a:r>
          </a:p>
        </p:txBody>
      </p:sp>
    </p:spTree>
    <p:extLst>
      <p:ext uri="{BB962C8B-B14F-4D97-AF65-F5344CB8AC3E}">
        <p14:creationId xmlns:p14="http://schemas.microsoft.com/office/powerpoint/2010/main" val="126808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p:txBody>
          <a:bodyPr/>
          <a:lstStyle/>
          <a:p>
            <a:r>
              <a:rPr lang="en-US" dirty="0"/>
              <a:t>Chapter 1: Objectives of the Study</a:t>
            </a:r>
            <a:endParaRPr lang="en-AE" dirty="0"/>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p:txBody>
          <a:bodyPr>
            <a:noAutofit/>
          </a:bodyPr>
          <a:lstStyle/>
          <a:p>
            <a:pPr marL="342900" marR="0" lvl="0" indent="-342900" algn="just">
              <a:lnSpc>
                <a:spcPct val="200000"/>
              </a:lnSpc>
              <a:spcBef>
                <a:spcPts val="0"/>
              </a:spcBef>
              <a:spcAft>
                <a:spcPts val="0"/>
              </a:spcAft>
              <a:buFont typeface="+mj-lt"/>
              <a:buAutoNum type="arabicPeriod"/>
            </a:pPr>
            <a:r>
              <a:rPr lang="en-US" sz="2400" dirty="0">
                <a:effectLst/>
                <a:latin typeface="Arial" panose="020B0604020202020204" pitchFamily="34" charset="0"/>
                <a:ea typeface="Arial" panose="020B0604020202020204" pitchFamily="34" charset="0"/>
              </a:rPr>
              <a:t>Evaluate how the online library improves student learning and access to resources.</a:t>
            </a:r>
            <a:endParaRPr lang="en-AE" sz="2400" dirty="0">
              <a:effectLst/>
              <a:latin typeface="Arial" panose="020B0604020202020204" pitchFamily="34" charset="0"/>
              <a:ea typeface="Arial" panose="020B0604020202020204" pitchFamily="34" charset="0"/>
            </a:endParaRPr>
          </a:p>
          <a:p>
            <a:pPr marL="342900" marR="0" lvl="0" indent="-342900" algn="just">
              <a:lnSpc>
                <a:spcPct val="200000"/>
              </a:lnSpc>
              <a:spcBef>
                <a:spcPts val="0"/>
              </a:spcBef>
              <a:spcAft>
                <a:spcPts val="0"/>
              </a:spcAft>
              <a:buFont typeface="+mj-lt"/>
              <a:buAutoNum type="arabicPeriod"/>
            </a:pPr>
            <a:r>
              <a:rPr lang="en-US" sz="2400" dirty="0">
                <a:effectLst/>
                <a:latin typeface="Arial" panose="020B0604020202020204" pitchFamily="34" charset="0"/>
                <a:ea typeface="Arial" panose="020B0604020202020204" pitchFamily="34" charset="0"/>
              </a:rPr>
              <a:t>To assess how the system enhances students' access to reading resources and necessary books.</a:t>
            </a:r>
            <a:endParaRPr lang="en-AE" sz="2400" dirty="0">
              <a:effectLst/>
              <a:latin typeface="Arial" panose="020B0604020202020204" pitchFamily="34" charset="0"/>
              <a:ea typeface="Arial" panose="020B0604020202020204" pitchFamily="34" charset="0"/>
            </a:endParaRPr>
          </a:p>
          <a:p>
            <a:pPr marL="342900" marR="0" lvl="0" indent="-342900" algn="just">
              <a:lnSpc>
                <a:spcPct val="200000"/>
              </a:lnSpc>
              <a:spcBef>
                <a:spcPts val="0"/>
              </a:spcBef>
              <a:spcAft>
                <a:spcPts val="0"/>
              </a:spcAft>
              <a:buFont typeface="+mj-lt"/>
              <a:buAutoNum type="arabicPeriod"/>
            </a:pPr>
            <a:r>
              <a:rPr lang="en-US" sz="2400" dirty="0">
                <a:effectLst/>
                <a:latin typeface="Arial" panose="020B0604020202020204" pitchFamily="34" charset="0"/>
                <a:ea typeface="Arial" panose="020B0604020202020204" pitchFamily="34" charset="0"/>
              </a:rPr>
              <a:t>To assess the system's ease of use for both librarians and students.</a:t>
            </a:r>
            <a:endParaRPr lang="en-AE" sz="2400" dirty="0">
              <a:effectLst/>
              <a:latin typeface="Arial" panose="020B0604020202020204" pitchFamily="34" charset="0"/>
              <a:ea typeface="Arial" panose="020B0604020202020204" pitchFamily="34" charset="0"/>
            </a:endParaRPr>
          </a:p>
          <a:p>
            <a:pPr marL="342900" marR="0" lvl="0" indent="-342900" algn="just">
              <a:lnSpc>
                <a:spcPct val="200000"/>
              </a:lnSpc>
              <a:spcBef>
                <a:spcPts val="0"/>
              </a:spcBef>
              <a:spcAft>
                <a:spcPts val="0"/>
              </a:spcAft>
              <a:buFont typeface="+mj-lt"/>
              <a:buAutoNum type="arabicPeriod"/>
            </a:pPr>
            <a:r>
              <a:rPr lang="en-US" sz="2400" dirty="0">
                <a:effectLst/>
                <a:latin typeface="Arial" panose="020B0604020202020204" pitchFamily="34" charset="0"/>
                <a:ea typeface="Arial" panose="020B0604020202020204" pitchFamily="34" charset="0"/>
              </a:rPr>
              <a:t>To investigate the e-library's overall effectiveness in serving the needs of administrators and students.</a:t>
            </a:r>
            <a:endParaRPr lang="en-AE"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50437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p:txBody>
          <a:bodyPr/>
          <a:lstStyle/>
          <a:p>
            <a:r>
              <a:rPr lang="en-US" dirty="0"/>
              <a:t>Chapter 3: Research Design</a:t>
            </a:r>
            <a:endParaRPr lang="en-AE" dirty="0"/>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p:txBody>
          <a:bodyPr>
            <a:noAutofit/>
          </a:bodyPr>
          <a:lstStyle/>
          <a:p>
            <a:pPr marL="0" marR="0" indent="457200" algn="just">
              <a:lnSpc>
                <a:spcPct val="200000"/>
              </a:lnSpc>
              <a:spcBef>
                <a:spcPts val="500"/>
              </a:spcBef>
              <a:spcAft>
                <a:spcPts val="500"/>
              </a:spcAft>
            </a:pPr>
            <a:r>
              <a:rPr lang="en-US" sz="2400" dirty="0">
                <a:solidFill>
                  <a:srgbClr val="000000"/>
                </a:solidFill>
                <a:effectLst/>
                <a:latin typeface="Arial" panose="020B0604020202020204" pitchFamily="34" charset="0"/>
                <a:ea typeface="Arial" panose="020B0604020202020204" pitchFamily="34" charset="0"/>
              </a:rPr>
              <a:t>This study will include both a descriptive and quantitative approach. The researchers will use the descriptive method to collect data regarding the ACLC College of Taytay Online Library System. </a:t>
            </a:r>
            <a:endParaRPr lang="en-AE"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76637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p:txBody>
          <a:bodyPr/>
          <a:lstStyle/>
          <a:p>
            <a:r>
              <a:rPr lang="en-US" dirty="0"/>
              <a:t>Chapter 3: Research Design</a:t>
            </a:r>
            <a:endParaRPr lang="en-AE" dirty="0"/>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p:txBody>
          <a:bodyPr>
            <a:noAutofit/>
          </a:bodyPr>
          <a:lstStyle/>
          <a:p>
            <a:pPr marL="0" marR="0" indent="457200" algn="just">
              <a:lnSpc>
                <a:spcPct val="200000"/>
              </a:lnSpc>
              <a:spcBef>
                <a:spcPts val="500"/>
              </a:spcBef>
              <a:spcAft>
                <a:spcPts val="500"/>
              </a:spcAft>
            </a:pPr>
            <a:r>
              <a:rPr lang="en-US" sz="2400" dirty="0">
                <a:solidFill>
                  <a:srgbClr val="000000"/>
                </a:solidFill>
                <a:effectLst/>
                <a:latin typeface="Arial" panose="020B0604020202020204" pitchFamily="34" charset="0"/>
                <a:ea typeface="Arial" panose="020B0604020202020204" pitchFamily="34" charset="0"/>
              </a:rPr>
              <a:t>The study used a questionnaire to collect data and feedback from participants, who were expected to complete the survey. All of the information gathered from respondents was organized, followed, arrange, and displayed in a series of tables and graphs. The data were analyzed and interpreted using frequency counts, percentage weight values, and weighted mean.</a:t>
            </a:r>
            <a:endParaRPr lang="en-AE"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1250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p:txBody>
          <a:bodyPr/>
          <a:lstStyle/>
          <a:p>
            <a:r>
              <a:rPr lang="en-US" dirty="0"/>
              <a:t>Chapter 4: Presentation of Objectives</a:t>
            </a:r>
            <a:endParaRPr lang="en-AE" dirty="0"/>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a:xfrm>
            <a:off x="838200" y="1825624"/>
            <a:ext cx="10515600" cy="5032375"/>
          </a:xfrm>
        </p:spPr>
        <p:txBody>
          <a:bodyPr>
            <a:noAutofit/>
          </a:bodyPr>
          <a:lstStyle/>
          <a:p>
            <a:pPr marL="0" marR="0" indent="457200" algn="just">
              <a:lnSpc>
                <a:spcPct val="200000"/>
              </a:lnSpc>
              <a:spcBef>
                <a:spcPts val="0"/>
              </a:spcBef>
              <a:spcAft>
                <a:spcPts val="0"/>
              </a:spcAft>
            </a:pPr>
            <a:r>
              <a:rPr lang="en-US" sz="2400" b="1" dirty="0">
                <a:solidFill>
                  <a:srgbClr val="000000"/>
                </a:solidFill>
                <a:effectLst/>
                <a:latin typeface="Arial" panose="020B0604020202020204" pitchFamily="34" charset="0"/>
                <a:ea typeface="Times New Roman" panose="02020603050405020304" pitchFamily="18" charset="0"/>
              </a:rPr>
              <a:t>Objective No. 1: </a:t>
            </a:r>
            <a:r>
              <a:rPr lang="en-US" sz="2400" dirty="0">
                <a:solidFill>
                  <a:srgbClr val="000000"/>
                </a:solidFill>
                <a:effectLst/>
                <a:latin typeface="Arial" panose="020B0604020202020204" pitchFamily="34" charset="0"/>
                <a:ea typeface="Times New Roman" panose="02020603050405020304" pitchFamily="18" charset="0"/>
              </a:rPr>
              <a:t>To evaluate how the online library improves student learning and access to resources.</a:t>
            </a:r>
          </a:p>
          <a:p>
            <a:pPr marL="0" marR="0" indent="0" algn="just">
              <a:lnSpc>
                <a:spcPct val="200000"/>
              </a:lnSpc>
              <a:spcBef>
                <a:spcPts val="0"/>
              </a:spcBef>
              <a:spcAft>
                <a:spcPts val="0"/>
              </a:spcAft>
              <a:buNone/>
            </a:pPr>
            <a:r>
              <a:rPr lang="en-US" sz="2400" dirty="0">
                <a:solidFill>
                  <a:srgbClr val="000000"/>
                </a:solidFill>
                <a:effectLst/>
                <a:latin typeface="Arial" panose="020B0604020202020204" pitchFamily="34" charset="0"/>
                <a:ea typeface="Times New Roman" panose="02020603050405020304" pitchFamily="18" charset="0"/>
              </a:rPr>
              <a:t>	-Questions 1-5</a:t>
            </a:r>
          </a:p>
          <a:p>
            <a:pPr marL="0" indent="457200" algn="just">
              <a:lnSpc>
                <a:spcPct val="200000"/>
              </a:lnSpc>
              <a:spcBef>
                <a:spcPts val="0"/>
              </a:spcBef>
            </a:pPr>
            <a:r>
              <a:rPr lang="en-US" sz="2400" b="1" dirty="0">
                <a:solidFill>
                  <a:srgbClr val="000000"/>
                </a:solidFill>
                <a:effectLst/>
                <a:latin typeface="Arial" panose="020B0604020202020204" pitchFamily="34" charset="0"/>
                <a:ea typeface="Times New Roman" panose="02020603050405020304" pitchFamily="18" charset="0"/>
              </a:rPr>
              <a:t>Objective No. 2: </a:t>
            </a:r>
            <a:r>
              <a:rPr lang="en-US" sz="2400" dirty="0">
                <a:solidFill>
                  <a:srgbClr val="000000"/>
                </a:solidFill>
                <a:effectLst/>
                <a:latin typeface="Arial" panose="020B0604020202020204" pitchFamily="34" charset="0"/>
                <a:ea typeface="Times New Roman" panose="02020603050405020304" pitchFamily="18" charset="0"/>
              </a:rPr>
              <a:t>To assess how the system enhances students' access to reading.</a:t>
            </a:r>
          </a:p>
          <a:p>
            <a:pPr marL="0" indent="0" algn="just">
              <a:lnSpc>
                <a:spcPct val="200000"/>
              </a:lnSpc>
              <a:spcBef>
                <a:spcPts val="0"/>
              </a:spcBef>
              <a:buNone/>
            </a:pPr>
            <a:r>
              <a:rPr lang="en-US" sz="2400" dirty="0">
                <a:solidFill>
                  <a:srgbClr val="000000"/>
                </a:solidFill>
                <a:latin typeface="Arial" panose="020B0604020202020204" pitchFamily="34" charset="0"/>
                <a:ea typeface="Times New Roman" panose="02020603050405020304" pitchFamily="18" charset="0"/>
              </a:rPr>
              <a:t>	-Questions 6-10</a:t>
            </a:r>
            <a:endParaRPr lang="en-AE" sz="2400" dirty="0">
              <a:solidFill>
                <a:srgbClr val="000000"/>
              </a:solidFill>
              <a:effectLst/>
              <a:latin typeface="Arial" panose="020B0604020202020204" pitchFamily="34" charset="0"/>
              <a:ea typeface="Times New Roman" panose="02020603050405020304" pitchFamily="18" charset="0"/>
            </a:endParaRPr>
          </a:p>
          <a:p>
            <a:pPr marL="0" marR="0" indent="0" algn="just">
              <a:lnSpc>
                <a:spcPct val="200000"/>
              </a:lnSpc>
              <a:spcBef>
                <a:spcPts val="0"/>
              </a:spcBef>
              <a:spcAft>
                <a:spcPts val="0"/>
              </a:spcAft>
              <a:buNone/>
            </a:pPr>
            <a:endParaRPr lang="en-AE" sz="1800" dirty="0">
              <a:solidFill>
                <a:srgbClr val="000000"/>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8570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p:txBody>
          <a:bodyPr/>
          <a:lstStyle/>
          <a:p>
            <a:r>
              <a:rPr lang="en-US" dirty="0"/>
              <a:t>Chapter 4: Presentation of Objectives</a:t>
            </a:r>
            <a:endParaRPr lang="en-AE" dirty="0"/>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a:xfrm>
            <a:off x="838200" y="1825624"/>
            <a:ext cx="10515600" cy="5032375"/>
          </a:xfrm>
        </p:spPr>
        <p:txBody>
          <a:bodyPr>
            <a:noAutofit/>
          </a:bodyPr>
          <a:lstStyle/>
          <a:p>
            <a:pPr marL="0" indent="457200" algn="just">
              <a:lnSpc>
                <a:spcPct val="200000"/>
              </a:lnSpc>
              <a:spcBef>
                <a:spcPts val="0"/>
              </a:spcBef>
            </a:pPr>
            <a:r>
              <a:rPr lang="en-US" sz="2400" b="1" dirty="0">
                <a:solidFill>
                  <a:srgbClr val="000000"/>
                </a:solidFill>
                <a:effectLst/>
                <a:latin typeface="Arial" panose="020B0604020202020204" pitchFamily="34" charset="0"/>
                <a:ea typeface="Times New Roman" panose="02020603050405020304" pitchFamily="18" charset="0"/>
              </a:rPr>
              <a:t>Objective No. 3:</a:t>
            </a:r>
            <a:r>
              <a:rPr lang="en-US" sz="2400" dirty="0">
                <a:solidFill>
                  <a:srgbClr val="000000"/>
                </a:solidFill>
                <a:effectLst/>
                <a:latin typeface="Arial" panose="020B0604020202020204" pitchFamily="34" charset="0"/>
                <a:ea typeface="Times New Roman" panose="02020603050405020304" pitchFamily="18" charset="0"/>
              </a:rPr>
              <a:t> To assess the ease of use for both the librarians and the students.</a:t>
            </a:r>
          </a:p>
          <a:p>
            <a:pPr marL="0" indent="0" algn="just">
              <a:lnSpc>
                <a:spcPct val="200000"/>
              </a:lnSpc>
              <a:spcBef>
                <a:spcPts val="0"/>
              </a:spcBef>
              <a:buNone/>
            </a:pPr>
            <a:r>
              <a:rPr lang="en-US" sz="2400" dirty="0">
                <a:solidFill>
                  <a:srgbClr val="000000"/>
                </a:solidFill>
                <a:latin typeface="Arial" panose="020B0604020202020204" pitchFamily="34" charset="0"/>
                <a:ea typeface="Times New Roman" panose="02020603050405020304" pitchFamily="18" charset="0"/>
              </a:rPr>
              <a:t>	-Questions 11-15</a:t>
            </a:r>
            <a:endParaRPr lang="en-AE" sz="2400" dirty="0">
              <a:solidFill>
                <a:srgbClr val="000000"/>
              </a:solidFill>
              <a:effectLst/>
              <a:latin typeface="Arial" panose="020B0604020202020204" pitchFamily="34" charset="0"/>
              <a:ea typeface="Times New Roman" panose="02020603050405020304" pitchFamily="18" charset="0"/>
            </a:endParaRPr>
          </a:p>
          <a:p>
            <a:pPr marL="0" indent="457200" algn="just">
              <a:lnSpc>
                <a:spcPct val="200000"/>
              </a:lnSpc>
              <a:spcBef>
                <a:spcPts val="0"/>
              </a:spcBef>
            </a:pPr>
            <a:r>
              <a:rPr lang="en-US" sz="2400" b="1" dirty="0">
                <a:solidFill>
                  <a:srgbClr val="000000"/>
                </a:solidFill>
                <a:effectLst/>
                <a:latin typeface="Arial" panose="020B0604020202020204" pitchFamily="34" charset="0"/>
                <a:ea typeface="Times New Roman" panose="02020603050405020304" pitchFamily="18" charset="0"/>
              </a:rPr>
              <a:t>Objective No. 4:</a:t>
            </a:r>
            <a:r>
              <a:rPr lang="en-US" sz="2400" dirty="0">
                <a:solidFill>
                  <a:srgbClr val="000000"/>
                </a:solidFill>
                <a:effectLst/>
                <a:latin typeface="Arial" panose="020B0604020202020204" pitchFamily="34" charset="0"/>
                <a:ea typeface="Times New Roman" panose="02020603050405020304" pitchFamily="18" charset="0"/>
              </a:rPr>
              <a:t> To investigate the library's overall effectiveness in serving the needs of both administrator and students.</a:t>
            </a:r>
          </a:p>
          <a:p>
            <a:pPr marL="0" indent="0" algn="just">
              <a:lnSpc>
                <a:spcPct val="200000"/>
              </a:lnSpc>
              <a:spcBef>
                <a:spcPts val="0"/>
              </a:spcBef>
              <a:buNone/>
            </a:pPr>
            <a:r>
              <a:rPr lang="en-US" sz="2400" dirty="0">
                <a:solidFill>
                  <a:srgbClr val="000000"/>
                </a:solidFill>
                <a:latin typeface="Arial" panose="020B0604020202020204" pitchFamily="34" charset="0"/>
                <a:ea typeface="Times New Roman" panose="02020603050405020304" pitchFamily="18" charset="0"/>
              </a:rPr>
              <a:t>	-Questions 16-20</a:t>
            </a:r>
            <a:endParaRPr lang="en-AE" sz="2400" dirty="0">
              <a:solidFill>
                <a:srgbClr val="000000"/>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00565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p:txBody>
          <a:bodyPr>
            <a:noAutofit/>
          </a:bodyPr>
          <a:lstStyle/>
          <a:p>
            <a:pPr marL="0" marR="0" indent="457200" algn="just">
              <a:lnSpc>
                <a:spcPct val="200000"/>
              </a:lnSpc>
              <a:spcBef>
                <a:spcPts val="0"/>
              </a:spcBef>
              <a:spcAft>
                <a:spcPts val="0"/>
              </a:spcAft>
            </a:pPr>
            <a:r>
              <a:rPr lang="en-US" sz="2400" b="1" dirty="0">
                <a:solidFill>
                  <a:srgbClr val="000000"/>
                </a:solidFill>
                <a:effectLst/>
                <a:latin typeface="Arial" panose="020B0604020202020204" pitchFamily="34" charset="0"/>
                <a:ea typeface="Times New Roman" panose="02020603050405020304" pitchFamily="18" charset="0"/>
              </a:rPr>
              <a:t>Objective No. 1: </a:t>
            </a:r>
            <a:r>
              <a:rPr lang="en-US" sz="2400" dirty="0">
                <a:solidFill>
                  <a:srgbClr val="000000"/>
                </a:solidFill>
                <a:effectLst/>
                <a:latin typeface="Arial" panose="020B0604020202020204" pitchFamily="34" charset="0"/>
                <a:ea typeface="Times New Roman" panose="02020603050405020304" pitchFamily="18" charset="0"/>
              </a:rPr>
              <a:t>To evaluate how the online library improves student learning and access to resources.</a:t>
            </a:r>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a:xfrm>
            <a:off x="838200" y="1825624"/>
            <a:ext cx="10515600" cy="5032375"/>
          </a:xfrm>
        </p:spPr>
        <p:txBody>
          <a:bodyPr>
            <a:noAutofit/>
          </a:bodyPr>
          <a:lstStyle/>
          <a:p>
            <a:pPr marL="0" marR="0" indent="0" algn="just">
              <a:lnSpc>
                <a:spcPct val="200000"/>
              </a:lnSpc>
              <a:spcBef>
                <a:spcPts val="0"/>
              </a:spcBef>
              <a:spcAft>
                <a:spcPts val="0"/>
              </a:spcAft>
              <a:buNone/>
            </a:pPr>
            <a:endParaRPr lang="en-US" sz="2400" dirty="0">
              <a:solidFill>
                <a:srgbClr val="000000"/>
              </a:solidFill>
              <a:effectLst/>
              <a:latin typeface="Arial" panose="020B0604020202020204" pitchFamily="34" charset="0"/>
              <a:ea typeface="Times New Roman" panose="02020603050405020304" pitchFamily="18" charset="0"/>
            </a:endParaRPr>
          </a:p>
          <a:p>
            <a:pPr marL="0" marR="0" indent="457200" algn="just">
              <a:lnSpc>
                <a:spcPct val="200000"/>
              </a:lnSpc>
              <a:spcBef>
                <a:spcPts val="0"/>
              </a:spcBef>
              <a:spcAft>
                <a:spcPts val="0"/>
              </a:spcAft>
            </a:pPr>
            <a:endParaRPr lang="en-US" sz="2400" dirty="0">
              <a:solidFill>
                <a:srgbClr val="000000"/>
              </a:solidFill>
              <a:effectLst/>
              <a:latin typeface="Arial" panose="020B0604020202020204" pitchFamily="34" charset="0"/>
              <a:ea typeface="Times New Roman" panose="02020603050405020304" pitchFamily="18" charset="0"/>
            </a:endParaRPr>
          </a:p>
        </p:txBody>
      </p:sp>
      <p:graphicFrame>
        <p:nvGraphicFramePr>
          <p:cNvPr id="9" name="Table 8">
            <a:extLst>
              <a:ext uri="{FF2B5EF4-FFF2-40B4-BE49-F238E27FC236}">
                <a16:creationId xmlns:a16="http://schemas.microsoft.com/office/drawing/2014/main" id="{0A395E0E-D074-8744-0386-EAF2A5A021FB}"/>
              </a:ext>
            </a:extLst>
          </p:cNvPr>
          <p:cNvGraphicFramePr>
            <a:graphicFrameLocks noGrp="1"/>
          </p:cNvGraphicFramePr>
          <p:nvPr>
            <p:extLst>
              <p:ext uri="{D42A27DB-BD31-4B8C-83A1-F6EECF244321}">
                <p14:modId xmlns:p14="http://schemas.microsoft.com/office/powerpoint/2010/main" val="3849868810"/>
              </p:ext>
            </p:extLst>
          </p:nvPr>
        </p:nvGraphicFramePr>
        <p:xfrm>
          <a:off x="2832021" y="2098578"/>
          <a:ext cx="6527958" cy="4512247"/>
        </p:xfrm>
        <a:graphic>
          <a:graphicData uri="http://schemas.openxmlformats.org/drawingml/2006/table">
            <a:tbl>
              <a:tblPr firstRow="1" firstCol="1" bandRow="1"/>
              <a:tblGrid>
                <a:gridCol w="3534780">
                  <a:extLst>
                    <a:ext uri="{9D8B030D-6E8A-4147-A177-3AD203B41FA5}">
                      <a16:colId xmlns:a16="http://schemas.microsoft.com/office/drawing/2014/main" val="53556118"/>
                    </a:ext>
                  </a:extLst>
                </a:gridCol>
                <a:gridCol w="816940">
                  <a:extLst>
                    <a:ext uri="{9D8B030D-6E8A-4147-A177-3AD203B41FA5}">
                      <a16:colId xmlns:a16="http://schemas.microsoft.com/office/drawing/2014/main" val="3615101046"/>
                    </a:ext>
                  </a:extLst>
                </a:gridCol>
                <a:gridCol w="2176238">
                  <a:extLst>
                    <a:ext uri="{9D8B030D-6E8A-4147-A177-3AD203B41FA5}">
                      <a16:colId xmlns:a16="http://schemas.microsoft.com/office/drawing/2014/main" val="3425643958"/>
                    </a:ext>
                  </a:extLst>
                </a:gridCol>
              </a:tblGrid>
              <a:tr h="241356">
                <a:tc>
                  <a:txBody>
                    <a:bodyPr/>
                    <a:lstStyle/>
                    <a:p>
                      <a:pPr marL="0" marR="0" algn="ctr">
                        <a:lnSpc>
                          <a:spcPct val="200000"/>
                        </a:lnSpc>
                        <a:spcBef>
                          <a:spcPts val="0"/>
                        </a:spcBef>
                        <a:spcAft>
                          <a:spcPts val="0"/>
                        </a:spcAft>
                      </a:pPr>
                      <a:r>
                        <a:rPr lang="en-US" sz="1200" b="0" i="0" baseline="0">
                          <a:solidFill>
                            <a:srgbClr val="000000"/>
                          </a:solidFill>
                          <a:effectLst/>
                          <a:latin typeface="Arial" panose="020B0604020202020204" pitchFamily="34" charset="0"/>
                          <a:ea typeface="Times New Roman" panose="02020603050405020304" pitchFamily="18" charset="0"/>
                        </a:rPr>
                        <a:t>Question</a:t>
                      </a:r>
                      <a:endParaRPr lang="en-AE" sz="1200" b="0" i="0" baseline="0">
                        <a:solidFill>
                          <a:srgbClr val="000000"/>
                        </a:solidFill>
                        <a:effectLst/>
                        <a:latin typeface="Arial" panose="020B0604020202020204" pitchFamily="34" charset="0"/>
                        <a:ea typeface="Times New Roman" panose="02020603050405020304" pitchFamily="18" charset="0"/>
                      </a:endParaRPr>
                    </a:p>
                  </a:txBody>
                  <a:tcPr marL="60174" marR="60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200" b="0" i="0" baseline="0">
                          <a:solidFill>
                            <a:srgbClr val="000000"/>
                          </a:solidFill>
                          <a:effectLst/>
                          <a:latin typeface="Arial" panose="020B0604020202020204" pitchFamily="34" charset="0"/>
                          <a:ea typeface="Times New Roman" panose="02020603050405020304" pitchFamily="18" charset="0"/>
                        </a:rPr>
                        <a:t>Mean</a:t>
                      </a:r>
                      <a:endParaRPr lang="en-AE" sz="1200" b="0" i="0" baseline="0">
                        <a:solidFill>
                          <a:srgbClr val="000000"/>
                        </a:solidFill>
                        <a:effectLst/>
                        <a:latin typeface="Arial" panose="020B0604020202020204" pitchFamily="34" charset="0"/>
                        <a:ea typeface="Times New Roman" panose="02020603050405020304" pitchFamily="18" charset="0"/>
                      </a:endParaRPr>
                    </a:p>
                  </a:txBody>
                  <a:tcPr marL="60174" marR="60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200" b="0" i="0" baseline="0">
                          <a:solidFill>
                            <a:srgbClr val="000000"/>
                          </a:solidFill>
                          <a:effectLst/>
                          <a:latin typeface="Arial" panose="020B0604020202020204" pitchFamily="34" charset="0"/>
                          <a:ea typeface="Times New Roman" panose="02020603050405020304" pitchFamily="18" charset="0"/>
                        </a:rPr>
                        <a:t>Verbal Interpretation</a:t>
                      </a:r>
                      <a:endParaRPr lang="en-AE" sz="1200" b="0" i="0" baseline="0">
                        <a:solidFill>
                          <a:srgbClr val="000000"/>
                        </a:solidFill>
                        <a:effectLst/>
                        <a:latin typeface="Arial" panose="020B0604020202020204" pitchFamily="34" charset="0"/>
                        <a:ea typeface="Times New Roman" panose="02020603050405020304" pitchFamily="18" charset="0"/>
                      </a:endParaRPr>
                    </a:p>
                  </a:txBody>
                  <a:tcPr marL="60174" marR="60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0132968"/>
                  </a:ext>
                </a:extLst>
              </a:tr>
              <a:tr h="1958763">
                <a:tc>
                  <a:txBody>
                    <a:bodyPr/>
                    <a:lstStyle/>
                    <a:p>
                      <a:pPr marL="342900" marR="0" lvl="0" indent="-342900" algn="just">
                        <a:lnSpc>
                          <a:spcPct val="200000"/>
                        </a:lnSpc>
                        <a:spcBef>
                          <a:spcPts val="0"/>
                        </a:spcBef>
                        <a:spcAft>
                          <a:spcPts val="1000"/>
                        </a:spcAft>
                        <a:buFont typeface="+mj-lt"/>
                        <a:buAutoNum type="arabicPeriod"/>
                      </a:pPr>
                      <a:r>
                        <a:rPr lang="en-US" sz="1200" b="0" i="0" baseline="0" dirty="0">
                          <a:solidFill>
                            <a:srgbClr val="000000"/>
                          </a:solidFill>
                          <a:effectLst/>
                          <a:latin typeface="Arial" panose="020B0604020202020204" pitchFamily="34" charset="0"/>
                          <a:ea typeface="Calibri" panose="020F0502020204030204" pitchFamily="34" charset="0"/>
                        </a:rPr>
                        <a:t>I appreciate reading more because the online library is simple to use and accessible. (</a:t>
                      </a:r>
                      <a:r>
                        <a:rPr lang="en-US" sz="1200" b="0" i="0" baseline="0" dirty="0" err="1">
                          <a:solidFill>
                            <a:srgbClr val="000000"/>
                          </a:solidFill>
                          <a:effectLst/>
                          <a:latin typeface="Arial" panose="020B0604020202020204" pitchFamily="34" charset="0"/>
                          <a:ea typeface="Calibri" panose="020F0502020204030204" pitchFamily="34" charset="0"/>
                        </a:rPr>
                        <a:t>Pinahahalagahan</a:t>
                      </a:r>
                      <a:r>
                        <a:rPr lang="en-US" sz="1200" b="0" i="0" baseline="0" dirty="0">
                          <a:solidFill>
                            <a:srgbClr val="000000"/>
                          </a:solidFill>
                          <a:effectLst/>
                          <a:latin typeface="Arial" panose="020B0604020202020204" pitchFamily="34" charset="0"/>
                          <a:ea typeface="Calibri" panose="020F0502020204030204" pitchFamily="34" charset="0"/>
                        </a:rPr>
                        <a:t> ko ang </a:t>
                      </a:r>
                      <a:r>
                        <a:rPr lang="en-US" sz="1200" b="0" i="0" baseline="0" dirty="0" err="1">
                          <a:solidFill>
                            <a:srgbClr val="000000"/>
                          </a:solidFill>
                          <a:effectLst/>
                          <a:latin typeface="Arial" panose="020B0604020202020204" pitchFamily="34" charset="0"/>
                          <a:ea typeface="Calibri" panose="020F0502020204030204" pitchFamily="34" charset="0"/>
                        </a:rPr>
                        <a:t>pagbabasa</a:t>
                      </a:r>
                      <a:r>
                        <a:rPr lang="en-US" sz="1200" b="0" i="0" baseline="0" dirty="0">
                          <a:solidFill>
                            <a:srgbClr val="000000"/>
                          </a:solidFill>
                          <a:effectLst/>
                          <a:latin typeface="Arial" panose="020B0604020202020204" pitchFamily="34" charset="0"/>
                          <a:ea typeface="Calibri" panose="020F0502020204030204" pitchFamily="34" charset="0"/>
                        </a:rPr>
                        <a:t> </a:t>
                      </a:r>
                      <a:r>
                        <a:rPr lang="en-US" sz="1200" b="0" i="0" baseline="0" dirty="0" err="1">
                          <a:solidFill>
                            <a:srgbClr val="000000"/>
                          </a:solidFill>
                          <a:effectLst/>
                          <a:latin typeface="Arial" panose="020B0604020202020204" pitchFamily="34" charset="0"/>
                          <a:ea typeface="Calibri" panose="020F0502020204030204" pitchFamily="34" charset="0"/>
                        </a:rPr>
                        <a:t>nang</a:t>
                      </a:r>
                      <a:r>
                        <a:rPr lang="en-US" sz="1200" b="0" i="0" baseline="0" dirty="0">
                          <a:solidFill>
                            <a:srgbClr val="000000"/>
                          </a:solidFill>
                          <a:effectLst/>
                          <a:latin typeface="Arial" panose="020B0604020202020204" pitchFamily="34" charset="0"/>
                          <a:ea typeface="Calibri" panose="020F0502020204030204" pitchFamily="34" charset="0"/>
                        </a:rPr>
                        <a:t> </a:t>
                      </a:r>
                      <a:r>
                        <a:rPr lang="en-US" sz="1200" b="0" i="0" baseline="0" dirty="0" err="1">
                          <a:solidFill>
                            <a:srgbClr val="000000"/>
                          </a:solidFill>
                          <a:effectLst/>
                          <a:latin typeface="Arial" panose="020B0604020202020204" pitchFamily="34" charset="0"/>
                          <a:ea typeface="Calibri" panose="020F0502020204030204" pitchFamily="34" charset="0"/>
                        </a:rPr>
                        <a:t>higit</a:t>
                      </a:r>
                      <a:r>
                        <a:rPr lang="en-US" sz="1200" b="0" i="0" baseline="0" dirty="0">
                          <a:solidFill>
                            <a:srgbClr val="000000"/>
                          </a:solidFill>
                          <a:effectLst/>
                          <a:latin typeface="Arial" panose="020B0604020202020204" pitchFamily="34" charset="0"/>
                          <a:ea typeface="Calibri" panose="020F0502020204030204" pitchFamily="34" charset="0"/>
                        </a:rPr>
                        <a:t> pa </a:t>
                      </a:r>
                      <a:r>
                        <a:rPr lang="en-US" sz="1200" b="0" i="0" baseline="0" dirty="0" err="1">
                          <a:solidFill>
                            <a:srgbClr val="000000"/>
                          </a:solidFill>
                          <a:effectLst/>
                          <a:latin typeface="Arial" panose="020B0604020202020204" pitchFamily="34" charset="0"/>
                          <a:ea typeface="Calibri" panose="020F0502020204030204" pitchFamily="34" charset="0"/>
                        </a:rPr>
                        <a:t>dahil</a:t>
                      </a:r>
                      <a:r>
                        <a:rPr lang="en-US" sz="1200" b="0" i="0" baseline="0" dirty="0">
                          <a:solidFill>
                            <a:srgbClr val="000000"/>
                          </a:solidFill>
                          <a:effectLst/>
                          <a:latin typeface="Arial" panose="020B0604020202020204" pitchFamily="34" charset="0"/>
                          <a:ea typeface="Calibri" panose="020F0502020204030204" pitchFamily="34" charset="0"/>
                        </a:rPr>
                        <a:t> ang online library ay </a:t>
                      </a:r>
                      <a:r>
                        <a:rPr lang="en-US" sz="1200" b="0" i="0" baseline="0" dirty="0" err="1">
                          <a:solidFill>
                            <a:srgbClr val="000000"/>
                          </a:solidFill>
                          <a:effectLst/>
                          <a:latin typeface="Arial" panose="020B0604020202020204" pitchFamily="34" charset="0"/>
                          <a:ea typeface="Calibri" panose="020F0502020204030204" pitchFamily="34" charset="0"/>
                        </a:rPr>
                        <a:t>simpleng</a:t>
                      </a:r>
                      <a:r>
                        <a:rPr lang="en-US" sz="1200" b="0" i="0" baseline="0" dirty="0">
                          <a:solidFill>
                            <a:srgbClr val="000000"/>
                          </a:solidFill>
                          <a:effectLst/>
                          <a:latin typeface="Arial" panose="020B0604020202020204" pitchFamily="34" charset="0"/>
                          <a:ea typeface="Calibri" panose="020F0502020204030204" pitchFamily="34" charset="0"/>
                        </a:rPr>
                        <a:t> </a:t>
                      </a:r>
                      <a:r>
                        <a:rPr lang="en-US" sz="1200" b="0" i="0" baseline="0" dirty="0" err="1">
                          <a:solidFill>
                            <a:srgbClr val="000000"/>
                          </a:solidFill>
                          <a:effectLst/>
                          <a:latin typeface="Arial" panose="020B0604020202020204" pitchFamily="34" charset="0"/>
                          <a:ea typeface="Calibri" panose="020F0502020204030204" pitchFamily="34" charset="0"/>
                        </a:rPr>
                        <a:t>gamitin</a:t>
                      </a:r>
                      <a:r>
                        <a:rPr lang="en-US" sz="1200" b="0" i="0" baseline="0" dirty="0">
                          <a:solidFill>
                            <a:srgbClr val="000000"/>
                          </a:solidFill>
                          <a:effectLst/>
                          <a:latin typeface="Arial" panose="020B0604020202020204" pitchFamily="34" charset="0"/>
                          <a:ea typeface="Calibri" panose="020F0502020204030204" pitchFamily="34" charset="0"/>
                        </a:rPr>
                        <a:t> at maa-access.)</a:t>
                      </a:r>
                      <a:endParaRPr lang="en-AE" sz="1200" b="0" i="0" baseline="0" dirty="0">
                        <a:solidFill>
                          <a:srgbClr val="000000"/>
                        </a:solidFill>
                        <a:effectLst/>
                        <a:latin typeface="Calibri" panose="020F0502020204030204" pitchFamily="34" charset="0"/>
                        <a:ea typeface="Calibri" panose="020F0502020204030204" pitchFamily="34" charset="0"/>
                      </a:endParaRPr>
                    </a:p>
                  </a:txBody>
                  <a:tcPr marL="60174" marR="60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200" b="0" i="0" baseline="0">
                          <a:solidFill>
                            <a:srgbClr val="000000"/>
                          </a:solidFill>
                          <a:effectLst/>
                          <a:latin typeface="Arial" panose="020B0604020202020204" pitchFamily="34" charset="0"/>
                          <a:ea typeface="Times New Roman" panose="02020603050405020304" pitchFamily="18" charset="0"/>
                        </a:rPr>
                        <a:t>4.48</a:t>
                      </a:r>
                      <a:endParaRPr lang="en-AE" sz="1200" b="0" i="0" baseline="0">
                        <a:solidFill>
                          <a:srgbClr val="000000"/>
                        </a:solidFill>
                        <a:effectLst/>
                        <a:latin typeface="Arial" panose="020B0604020202020204" pitchFamily="34" charset="0"/>
                        <a:ea typeface="Times New Roman" panose="02020603050405020304" pitchFamily="18" charset="0"/>
                      </a:endParaRPr>
                    </a:p>
                  </a:txBody>
                  <a:tcPr marL="60174" marR="60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200" b="0" i="0" baseline="0">
                          <a:solidFill>
                            <a:srgbClr val="000000"/>
                          </a:solidFill>
                          <a:effectLst/>
                          <a:latin typeface="Arial" panose="020B0604020202020204" pitchFamily="34" charset="0"/>
                          <a:ea typeface="Times New Roman" panose="02020603050405020304" pitchFamily="18" charset="0"/>
                        </a:rPr>
                        <a:t>Strongly Agree</a:t>
                      </a:r>
                      <a:endParaRPr lang="en-AE" sz="1200" b="0" i="0" baseline="0">
                        <a:solidFill>
                          <a:srgbClr val="000000"/>
                        </a:solidFill>
                        <a:effectLst/>
                        <a:latin typeface="Arial" panose="020B0604020202020204" pitchFamily="34" charset="0"/>
                        <a:ea typeface="Times New Roman" panose="02020603050405020304" pitchFamily="18" charset="0"/>
                      </a:endParaRPr>
                    </a:p>
                  </a:txBody>
                  <a:tcPr marL="60174" marR="60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5759516"/>
                  </a:ext>
                </a:extLst>
              </a:tr>
              <a:tr h="2244429">
                <a:tc>
                  <a:txBody>
                    <a:bodyPr/>
                    <a:lstStyle/>
                    <a:p>
                      <a:pPr marL="342900" marR="0" lvl="0" indent="-342900" algn="just">
                        <a:lnSpc>
                          <a:spcPct val="200000"/>
                        </a:lnSpc>
                        <a:spcBef>
                          <a:spcPts val="0"/>
                        </a:spcBef>
                        <a:spcAft>
                          <a:spcPts val="1000"/>
                        </a:spcAft>
                        <a:buFont typeface="+mj-lt"/>
                        <a:buAutoNum type="arabicPeriod" startAt="2"/>
                      </a:pPr>
                      <a:r>
                        <a:rPr lang="en-US" sz="1200" b="0" i="0" baseline="0">
                          <a:solidFill>
                            <a:srgbClr val="000000"/>
                          </a:solidFill>
                          <a:effectLst/>
                          <a:latin typeface="Arial" panose="020B0604020202020204" pitchFamily="34" charset="0"/>
                          <a:ea typeface="Calibri" panose="020F0502020204030204" pitchFamily="34" charset="0"/>
                        </a:rPr>
                        <a:t>Using the online library has helped me enhance my study habits and research abilities. (Ang paggamit ng online library ay nakatulong sa akin na mapahusay ang aking mga gawi sa pag-aaral at mga kakayahan sa pananaliksik.)</a:t>
                      </a:r>
                      <a:endParaRPr lang="en-AE" sz="1200" b="0" i="0" baseline="0">
                        <a:solidFill>
                          <a:srgbClr val="000000"/>
                        </a:solidFill>
                        <a:effectLst/>
                        <a:latin typeface="Calibri" panose="020F0502020204030204" pitchFamily="34" charset="0"/>
                        <a:ea typeface="Calibri" panose="020F0502020204030204" pitchFamily="34" charset="0"/>
                      </a:endParaRPr>
                    </a:p>
                  </a:txBody>
                  <a:tcPr marL="60174" marR="60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200" b="0" i="0" baseline="0">
                          <a:solidFill>
                            <a:srgbClr val="000000"/>
                          </a:solidFill>
                          <a:effectLst/>
                          <a:latin typeface="Arial" panose="020B0604020202020204" pitchFamily="34" charset="0"/>
                          <a:ea typeface="Times New Roman" panose="02020603050405020304" pitchFamily="18" charset="0"/>
                        </a:rPr>
                        <a:t>4.44</a:t>
                      </a:r>
                      <a:endParaRPr lang="en-AE" sz="1200" b="0" i="0" baseline="0">
                        <a:solidFill>
                          <a:srgbClr val="000000"/>
                        </a:solidFill>
                        <a:effectLst/>
                        <a:latin typeface="Arial" panose="020B0604020202020204" pitchFamily="34" charset="0"/>
                        <a:ea typeface="Times New Roman" panose="02020603050405020304" pitchFamily="18" charset="0"/>
                      </a:endParaRPr>
                    </a:p>
                  </a:txBody>
                  <a:tcPr marL="60174" marR="60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200" b="0" i="0" baseline="0" dirty="0">
                          <a:solidFill>
                            <a:srgbClr val="000000"/>
                          </a:solidFill>
                          <a:effectLst/>
                          <a:latin typeface="Arial" panose="020B0604020202020204" pitchFamily="34" charset="0"/>
                          <a:ea typeface="Times New Roman" panose="02020603050405020304" pitchFamily="18" charset="0"/>
                        </a:rPr>
                        <a:t>Agree</a:t>
                      </a:r>
                      <a:endParaRPr lang="en-AE" sz="1200" b="0" i="0" baseline="0" dirty="0">
                        <a:solidFill>
                          <a:srgbClr val="000000"/>
                        </a:solidFill>
                        <a:effectLst/>
                        <a:latin typeface="Arial" panose="020B0604020202020204" pitchFamily="34" charset="0"/>
                        <a:ea typeface="Times New Roman" panose="02020603050405020304" pitchFamily="18" charset="0"/>
                      </a:endParaRPr>
                    </a:p>
                  </a:txBody>
                  <a:tcPr marL="60174" marR="60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0657738"/>
                  </a:ext>
                </a:extLst>
              </a:tr>
            </a:tbl>
          </a:graphicData>
        </a:graphic>
      </p:graphicFrame>
    </p:spTree>
    <p:extLst>
      <p:ext uri="{BB962C8B-B14F-4D97-AF65-F5344CB8AC3E}">
        <p14:creationId xmlns:p14="http://schemas.microsoft.com/office/powerpoint/2010/main" val="302316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C8AB-94E0-7439-95EB-8D52CF9B1464}"/>
              </a:ext>
            </a:extLst>
          </p:cNvPr>
          <p:cNvSpPr>
            <a:spLocks noGrp="1"/>
          </p:cNvSpPr>
          <p:nvPr>
            <p:ph type="title"/>
          </p:nvPr>
        </p:nvSpPr>
        <p:spPr>
          <a:xfrm>
            <a:off x="12936069" y="312084"/>
            <a:ext cx="367553" cy="92075"/>
          </a:xfrm>
        </p:spPr>
        <p:txBody>
          <a:bodyPr>
            <a:noAutofit/>
          </a:bodyPr>
          <a:lstStyle/>
          <a:p>
            <a:pPr marL="0" marR="0" indent="457200" algn="just">
              <a:lnSpc>
                <a:spcPct val="200000"/>
              </a:lnSpc>
              <a:spcBef>
                <a:spcPts val="0"/>
              </a:spcBef>
              <a:spcAft>
                <a:spcPts val="0"/>
              </a:spcAft>
            </a:pPr>
            <a:endParaRPr lang="en-US" sz="2400" dirty="0">
              <a:solidFill>
                <a:srgbClr val="000000"/>
              </a:solidFill>
              <a:effectLst/>
              <a:latin typeface="Arial" panose="020B0604020202020204" pitchFamily="34"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24D76DD7-8C6A-65A8-62C8-5AA364ABA607}"/>
              </a:ext>
            </a:extLst>
          </p:cNvPr>
          <p:cNvSpPr>
            <a:spLocks noGrp="1"/>
          </p:cNvSpPr>
          <p:nvPr>
            <p:ph idx="1"/>
          </p:nvPr>
        </p:nvSpPr>
        <p:spPr>
          <a:xfrm>
            <a:off x="838200" y="1825624"/>
            <a:ext cx="10515600" cy="5032375"/>
          </a:xfrm>
        </p:spPr>
        <p:txBody>
          <a:bodyPr>
            <a:noAutofit/>
          </a:bodyPr>
          <a:lstStyle/>
          <a:p>
            <a:pPr marL="0" marR="0" indent="0" algn="just">
              <a:lnSpc>
                <a:spcPct val="200000"/>
              </a:lnSpc>
              <a:spcBef>
                <a:spcPts val="0"/>
              </a:spcBef>
              <a:spcAft>
                <a:spcPts val="0"/>
              </a:spcAft>
              <a:buNone/>
            </a:pPr>
            <a:endParaRPr lang="en-US" sz="2400" dirty="0">
              <a:solidFill>
                <a:srgbClr val="000000"/>
              </a:solidFill>
              <a:effectLst/>
              <a:latin typeface="Arial" panose="020B0604020202020204" pitchFamily="34" charset="0"/>
              <a:ea typeface="Times New Roman" panose="02020603050405020304" pitchFamily="18" charset="0"/>
            </a:endParaRPr>
          </a:p>
          <a:p>
            <a:pPr marL="0" marR="0" indent="457200" algn="just">
              <a:lnSpc>
                <a:spcPct val="200000"/>
              </a:lnSpc>
              <a:spcBef>
                <a:spcPts val="0"/>
              </a:spcBef>
              <a:spcAft>
                <a:spcPts val="0"/>
              </a:spcAft>
            </a:pPr>
            <a:endParaRPr lang="en-US" sz="2400" dirty="0">
              <a:solidFill>
                <a:srgbClr val="000000"/>
              </a:solidFill>
              <a:effectLst/>
              <a:latin typeface="Arial" panose="020B0604020202020204" pitchFamily="34" charset="0"/>
              <a:ea typeface="Times New Roman" panose="02020603050405020304" pitchFamily="18" charset="0"/>
            </a:endParaRPr>
          </a:p>
        </p:txBody>
      </p:sp>
      <p:graphicFrame>
        <p:nvGraphicFramePr>
          <p:cNvPr id="5" name="Table 4">
            <a:extLst>
              <a:ext uri="{FF2B5EF4-FFF2-40B4-BE49-F238E27FC236}">
                <a16:creationId xmlns:a16="http://schemas.microsoft.com/office/drawing/2014/main" id="{8215EA76-6AC2-6253-F2CA-D67C9465A49C}"/>
              </a:ext>
            </a:extLst>
          </p:cNvPr>
          <p:cNvGraphicFramePr>
            <a:graphicFrameLocks noGrp="1"/>
          </p:cNvGraphicFramePr>
          <p:nvPr>
            <p:extLst>
              <p:ext uri="{D42A27DB-BD31-4B8C-83A1-F6EECF244321}">
                <p14:modId xmlns:p14="http://schemas.microsoft.com/office/powerpoint/2010/main" val="2823315244"/>
              </p:ext>
            </p:extLst>
          </p:nvPr>
        </p:nvGraphicFramePr>
        <p:xfrm>
          <a:off x="1712259" y="302559"/>
          <a:ext cx="8767482" cy="6269839"/>
        </p:xfrm>
        <a:graphic>
          <a:graphicData uri="http://schemas.openxmlformats.org/drawingml/2006/table">
            <a:tbl>
              <a:tblPr firstRow="1" firstCol="1" bandRow="1"/>
              <a:tblGrid>
                <a:gridCol w="4747443">
                  <a:extLst>
                    <a:ext uri="{9D8B030D-6E8A-4147-A177-3AD203B41FA5}">
                      <a16:colId xmlns:a16="http://schemas.microsoft.com/office/drawing/2014/main" val="1580996933"/>
                    </a:ext>
                  </a:extLst>
                </a:gridCol>
                <a:gridCol w="1097206">
                  <a:extLst>
                    <a:ext uri="{9D8B030D-6E8A-4147-A177-3AD203B41FA5}">
                      <a16:colId xmlns:a16="http://schemas.microsoft.com/office/drawing/2014/main" val="2114961948"/>
                    </a:ext>
                  </a:extLst>
                </a:gridCol>
                <a:gridCol w="2922833">
                  <a:extLst>
                    <a:ext uri="{9D8B030D-6E8A-4147-A177-3AD203B41FA5}">
                      <a16:colId xmlns:a16="http://schemas.microsoft.com/office/drawing/2014/main" val="3947368484"/>
                    </a:ext>
                  </a:extLst>
                </a:gridCol>
              </a:tblGrid>
              <a:tr h="2376346">
                <a:tc>
                  <a:txBody>
                    <a:bodyPr/>
                    <a:lstStyle/>
                    <a:p>
                      <a:pPr marL="0" marR="0" algn="just">
                        <a:lnSpc>
                          <a:spcPct val="200000"/>
                        </a:lnSpc>
                        <a:spcBef>
                          <a:spcPts val="0"/>
                        </a:spcBef>
                        <a:spcAft>
                          <a:spcPts val="1000"/>
                        </a:spcAft>
                      </a:pPr>
                      <a:r>
                        <a:rPr lang="en-US" sz="1400" dirty="0">
                          <a:solidFill>
                            <a:srgbClr val="000000"/>
                          </a:solidFill>
                          <a:effectLst/>
                          <a:latin typeface="Arial" panose="020B0604020202020204" pitchFamily="34" charset="0"/>
                          <a:ea typeface="Calibri" panose="020F0502020204030204" pitchFamily="34" charset="0"/>
                        </a:rPr>
                        <a:t>3. I may use the online library at any time, allowing me to study on my own schedule. (</a:t>
                      </a:r>
                      <a:r>
                        <a:rPr lang="en-US" sz="1400" dirty="0" err="1">
                          <a:solidFill>
                            <a:srgbClr val="000000"/>
                          </a:solidFill>
                          <a:effectLst/>
                          <a:latin typeface="Arial" panose="020B0604020202020204" pitchFamily="34" charset="0"/>
                          <a:ea typeface="Calibri" panose="020F0502020204030204" pitchFamily="34" charset="0"/>
                        </a:rPr>
                        <a:t>Maaari</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kong</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gamitin</a:t>
                      </a:r>
                      <a:r>
                        <a:rPr lang="en-US" sz="1400" dirty="0">
                          <a:solidFill>
                            <a:srgbClr val="000000"/>
                          </a:solidFill>
                          <a:effectLst/>
                          <a:latin typeface="Arial" panose="020B0604020202020204" pitchFamily="34" charset="0"/>
                          <a:ea typeface="Calibri" panose="020F0502020204030204" pitchFamily="34" charset="0"/>
                        </a:rPr>
                        <a:t> ang online library </a:t>
                      </a:r>
                      <a:r>
                        <a:rPr lang="en-US" sz="1400" dirty="0" err="1">
                          <a:solidFill>
                            <a:srgbClr val="000000"/>
                          </a:solidFill>
                          <a:effectLst/>
                          <a:latin typeface="Arial" panose="020B0604020202020204" pitchFamily="34" charset="0"/>
                          <a:ea typeface="Calibri" panose="020F0502020204030204" pitchFamily="34" charset="0"/>
                        </a:rPr>
                        <a:t>sa</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anumang</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oras</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na</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nagpapahintulot</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sa</a:t>
                      </a:r>
                      <a:r>
                        <a:rPr lang="en-US" sz="1400" dirty="0">
                          <a:solidFill>
                            <a:srgbClr val="000000"/>
                          </a:solidFill>
                          <a:effectLst/>
                          <a:latin typeface="Arial" panose="020B0604020202020204" pitchFamily="34" charset="0"/>
                          <a:ea typeface="Calibri" panose="020F0502020204030204" pitchFamily="34" charset="0"/>
                        </a:rPr>
                        <a:t> akin </a:t>
                      </a:r>
                      <a:r>
                        <a:rPr lang="en-US" sz="1400" dirty="0" err="1">
                          <a:solidFill>
                            <a:srgbClr val="000000"/>
                          </a:solidFill>
                          <a:effectLst/>
                          <a:latin typeface="Arial" panose="020B0604020202020204" pitchFamily="34" charset="0"/>
                          <a:ea typeface="Calibri" panose="020F0502020204030204" pitchFamily="34" charset="0"/>
                        </a:rPr>
                        <a:t>na</a:t>
                      </a:r>
                      <a:r>
                        <a:rPr lang="en-US" sz="1400" dirty="0">
                          <a:solidFill>
                            <a:srgbClr val="000000"/>
                          </a:solidFill>
                          <a:effectLst/>
                          <a:latin typeface="Arial" panose="020B0604020202020204" pitchFamily="34" charset="0"/>
                          <a:ea typeface="Calibri" panose="020F0502020204030204" pitchFamily="34" charset="0"/>
                        </a:rPr>
                        <a:t> mag-</a:t>
                      </a:r>
                      <a:r>
                        <a:rPr lang="en-US" sz="1400" dirty="0" err="1">
                          <a:solidFill>
                            <a:srgbClr val="000000"/>
                          </a:solidFill>
                          <a:effectLst/>
                          <a:latin typeface="Arial" panose="020B0604020202020204" pitchFamily="34" charset="0"/>
                          <a:ea typeface="Calibri" panose="020F0502020204030204" pitchFamily="34" charset="0"/>
                        </a:rPr>
                        <a:t>aral</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sa</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aking</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sariling</a:t>
                      </a:r>
                      <a:r>
                        <a:rPr lang="en-US" sz="1400" dirty="0">
                          <a:solidFill>
                            <a:srgbClr val="000000"/>
                          </a:solidFill>
                          <a:effectLst/>
                          <a:latin typeface="Arial" panose="020B0604020202020204" pitchFamily="34" charset="0"/>
                          <a:ea typeface="Calibri" panose="020F0502020204030204" pitchFamily="34" charset="0"/>
                        </a:rPr>
                        <a:t> </a:t>
                      </a:r>
                      <a:r>
                        <a:rPr lang="en-US" sz="1400" dirty="0" err="1">
                          <a:solidFill>
                            <a:srgbClr val="000000"/>
                          </a:solidFill>
                          <a:effectLst/>
                          <a:latin typeface="Arial" panose="020B0604020202020204" pitchFamily="34" charset="0"/>
                          <a:ea typeface="Calibri" panose="020F0502020204030204" pitchFamily="34" charset="0"/>
                        </a:rPr>
                        <a:t>iskedyul</a:t>
                      </a:r>
                      <a:r>
                        <a:rPr lang="en-US" sz="1400" dirty="0">
                          <a:solidFill>
                            <a:srgbClr val="000000"/>
                          </a:solidFill>
                          <a:effectLst/>
                          <a:latin typeface="Arial" panose="020B0604020202020204" pitchFamily="34" charset="0"/>
                          <a:ea typeface="Calibri" panose="020F0502020204030204" pitchFamily="34" charset="0"/>
                        </a:rPr>
                        <a:t>.)</a:t>
                      </a:r>
                      <a:endParaRPr lang="en-AE" sz="1400" dirty="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4.52</a:t>
                      </a:r>
                      <a:endParaRPr lang="en-AE" sz="140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Strongly Agree</a:t>
                      </a:r>
                      <a:endParaRPr lang="en-AE" sz="1400" dirty="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13238233"/>
                  </a:ext>
                </a:extLst>
              </a:tr>
              <a:tr h="1969783">
                <a:tc>
                  <a:txBody>
                    <a:bodyPr/>
                    <a:lstStyle/>
                    <a:p>
                      <a:pPr marL="0" marR="0" algn="just">
                        <a:lnSpc>
                          <a:spcPct val="200000"/>
                        </a:lnSpc>
                        <a:spcBef>
                          <a:spcPts val="0"/>
                        </a:spcBef>
                        <a:spcAft>
                          <a:spcPts val="1000"/>
                        </a:spcAft>
                      </a:pPr>
                      <a:r>
                        <a:rPr lang="en-US" sz="1400">
                          <a:solidFill>
                            <a:srgbClr val="000000"/>
                          </a:solidFill>
                          <a:effectLst/>
                          <a:latin typeface="Arial" panose="020B0604020202020204" pitchFamily="34" charset="0"/>
                          <a:ea typeface="Calibri" panose="020F0502020204030204" pitchFamily="34" charset="0"/>
                        </a:rPr>
                        <a:t>4. The system influences me to read more regularly than before. (Ang sistema ay nakakaimpluwensya sa akin na magbasa nang mas regular kaysa sa dati.)</a:t>
                      </a:r>
                      <a:endParaRPr lang="en-AE" sz="140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3.94</a:t>
                      </a:r>
                      <a:endParaRPr lang="en-AE" sz="140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Agree</a:t>
                      </a:r>
                      <a:endParaRPr lang="en-AE" sz="140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08843"/>
                  </a:ext>
                </a:extLst>
              </a:tr>
              <a:tr h="1563220">
                <a:tc>
                  <a:txBody>
                    <a:bodyPr/>
                    <a:lstStyle/>
                    <a:p>
                      <a:pPr marL="0" marR="0" algn="just">
                        <a:lnSpc>
                          <a:spcPct val="200000"/>
                        </a:lnSpc>
                        <a:spcBef>
                          <a:spcPts val="0"/>
                        </a:spcBef>
                        <a:spcAft>
                          <a:spcPts val="1000"/>
                        </a:spcAft>
                      </a:pPr>
                      <a:r>
                        <a:rPr lang="en-US" sz="1400">
                          <a:solidFill>
                            <a:srgbClr val="000000"/>
                          </a:solidFill>
                          <a:effectLst/>
                          <a:latin typeface="Arial" panose="020B0604020202020204" pitchFamily="34" charset="0"/>
                          <a:ea typeface="Calibri" panose="020F0502020204030204" pitchFamily="34" charset="0"/>
                        </a:rPr>
                        <a:t>5. A feature for searching the system. is both user-friendly and effective. (Isang tampok para sa paghahanap ng system. ay parehong user-friendly at epektibo.)</a:t>
                      </a:r>
                      <a:endParaRPr lang="en-AE" sz="140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4.1</a:t>
                      </a:r>
                      <a:endParaRPr lang="en-AE" sz="140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Agree</a:t>
                      </a:r>
                      <a:endParaRPr lang="en-AE" sz="1400" dirty="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6990738"/>
                  </a:ext>
                </a:extLst>
              </a:tr>
              <a:tr h="343533">
                <a:tc>
                  <a:txBody>
                    <a:bodyPr/>
                    <a:lstStyle/>
                    <a:p>
                      <a:pPr marL="0" marR="0" algn="ctr">
                        <a:lnSpc>
                          <a:spcPct val="200000"/>
                        </a:lnSpc>
                        <a:spcBef>
                          <a:spcPts val="0"/>
                        </a:spcBef>
                        <a:spcAft>
                          <a:spcPts val="0"/>
                        </a:spcAft>
                      </a:pPr>
                      <a:r>
                        <a:rPr lang="en-US" sz="1400" b="1">
                          <a:solidFill>
                            <a:srgbClr val="000000"/>
                          </a:solidFill>
                          <a:effectLst/>
                          <a:latin typeface="Arial" panose="020B0604020202020204" pitchFamily="34" charset="0"/>
                          <a:ea typeface="Times New Roman" panose="02020603050405020304" pitchFamily="18" charset="0"/>
                        </a:rPr>
                        <a:t>General Weighted Mean</a:t>
                      </a:r>
                      <a:endParaRPr lang="en-AE" sz="140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b="1">
                          <a:solidFill>
                            <a:srgbClr val="000000"/>
                          </a:solidFill>
                          <a:effectLst/>
                          <a:latin typeface="Arial" panose="020B0604020202020204" pitchFamily="34" charset="0"/>
                          <a:ea typeface="Times New Roman" panose="02020603050405020304" pitchFamily="18" charset="0"/>
                        </a:rPr>
                        <a:t>4.296</a:t>
                      </a:r>
                      <a:endParaRPr lang="en-AE" sz="140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200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Agree</a:t>
                      </a:r>
                      <a:endParaRPr lang="en-AE" sz="1400" dirty="0">
                        <a:solidFill>
                          <a:srgbClr val="000000"/>
                        </a:solidFill>
                        <a:effectLst/>
                        <a:latin typeface="Arial" panose="020B0604020202020204" pitchFamily="34" charset="0"/>
                        <a:ea typeface="Times New Roman" panose="02020603050405020304" pitchFamily="18" charset="0"/>
                      </a:endParaRPr>
                    </a:p>
                  </a:txBody>
                  <a:tcPr marL="53048" marR="53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48236613"/>
                  </a:ext>
                </a:extLst>
              </a:tr>
            </a:tbl>
          </a:graphicData>
        </a:graphic>
      </p:graphicFrame>
    </p:spTree>
    <p:extLst>
      <p:ext uri="{BB962C8B-B14F-4D97-AF65-F5344CB8AC3E}">
        <p14:creationId xmlns:p14="http://schemas.microsoft.com/office/powerpoint/2010/main" val="718745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Research Presentation</Template>
  <TotalTime>0</TotalTime>
  <Words>1656</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Calibri</vt:lpstr>
      <vt:lpstr>Office Theme</vt:lpstr>
      <vt:lpstr>Online Library System for Senior High School Students in ACLC College of Taytay</vt:lpstr>
      <vt:lpstr>Chapter 1: Statement of the Problem</vt:lpstr>
      <vt:lpstr>Chapter 1: Objectives of the Study</vt:lpstr>
      <vt:lpstr>Chapter 3: Research Design</vt:lpstr>
      <vt:lpstr>Chapter 3: Research Design</vt:lpstr>
      <vt:lpstr>Chapter 4: Presentation of Objectives</vt:lpstr>
      <vt:lpstr>Chapter 4: Presentation of Objectives</vt:lpstr>
      <vt:lpstr>Objective No. 1: To evaluate how the online library improves student learning and access to resources.</vt:lpstr>
      <vt:lpstr>PowerPoint Presentation</vt:lpstr>
      <vt:lpstr>Objective No. 2: To assess how the system enhances students' access to reading.</vt:lpstr>
      <vt:lpstr>PowerPoint Presentation</vt:lpstr>
      <vt:lpstr>Objective No. 3: To assess the ease of use for both the librarians and the students.</vt:lpstr>
      <vt:lpstr>PowerPoint Presentation</vt:lpstr>
      <vt:lpstr>Objective No. 4: To investigate the library's overall effectiveness in serving the needs of both administrator and students.</vt:lpstr>
      <vt:lpstr>PowerPoint Presentation</vt:lpstr>
      <vt:lpstr>Chapter 5: Conclusion</vt:lpstr>
      <vt:lpstr>Chapter 5: Conclusion</vt:lpstr>
      <vt:lpstr>Chapter 5: Conclusion</vt:lpstr>
      <vt:lpstr>Chapter 5: Conclusion</vt:lpstr>
      <vt:lpstr>Chapter 5: Conclusion</vt:lpstr>
      <vt:lpstr>Chapter 5: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tzuyu minatozaki</dc:creator>
  <cp:lastModifiedBy>tzuyu minatozaki</cp:lastModifiedBy>
  <cp:revision>1</cp:revision>
  <dcterms:created xsi:type="dcterms:W3CDTF">2025-04-25T01:24:36Z</dcterms:created>
  <dcterms:modified xsi:type="dcterms:W3CDTF">2025-04-25T01:24:56Z</dcterms:modified>
</cp:coreProperties>
</file>