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57" r:id="rId4"/>
    <p:sldId id="258" r:id="rId5"/>
    <p:sldId id="259" r:id="rId6"/>
    <p:sldId id="2147482273" r:id="rId7"/>
    <p:sldId id="2147482279" r:id="rId8"/>
    <p:sldId id="261" r:id="rId9"/>
    <p:sldId id="2147482280" r:id="rId10"/>
    <p:sldId id="2147482281" r:id="rId11"/>
    <p:sldId id="437" r:id="rId12"/>
    <p:sldId id="2147482282" r:id="rId13"/>
    <p:sldId id="2147482284" r:id="rId14"/>
    <p:sldId id="2147482283" r:id="rId15"/>
    <p:sldId id="2147482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94635"/>
  </p:normalViewPr>
  <p:slideViewPr>
    <p:cSldViewPr snapToGrid="0">
      <p:cViewPr>
        <p:scale>
          <a:sx n="146" d="100"/>
          <a:sy n="146" d="100"/>
        </p:scale>
        <p:origin x="-272"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E9378-03D7-1145-B5FD-A7526CA1BC4B}" type="datetimeFigureOut">
              <a:rPr lang="en-US" smtClean="0"/>
              <a:t>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B7388-5994-6746-B530-DC77B5120F12}" type="slidenum">
              <a:rPr lang="en-US" smtClean="0"/>
              <a:t>‹#›</a:t>
            </a:fld>
            <a:endParaRPr lang="en-US"/>
          </a:p>
        </p:txBody>
      </p:sp>
    </p:spTree>
    <p:extLst>
      <p:ext uri="{BB962C8B-B14F-4D97-AF65-F5344CB8AC3E}">
        <p14:creationId xmlns:p14="http://schemas.microsoft.com/office/powerpoint/2010/main" val="281339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than meets the eye: Architecture diagrams, connecting components</a:t>
            </a:r>
          </a:p>
          <a:p>
            <a:endParaRPr lang="en-US" dirty="0"/>
          </a:p>
        </p:txBody>
      </p:sp>
      <p:sp>
        <p:nvSpPr>
          <p:cNvPr id="4" name="Slide Number Placeholder 3"/>
          <p:cNvSpPr>
            <a:spLocks noGrp="1"/>
          </p:cNvSpPr>
          <p:nvPr>
            <p:ph type="sldNum" sz="quarter" idx="5"/>
          </p:nvPr>
        </p:nvSpPr>
        <p:spPr/>
        <p:txBody>
          <a:bodyPr/>
          <a:lstStyle/>
          <a:p>
            <a:fld id="{5F4B7388-5994-6746-B530-DC77B5120F12}" type="slidenum">
              <a:rPr lang="en-US" smtClean="0"/>
              <a:t>3</a:t>
            </a:fld>
            <a:endParaRPr lang="en-US"/>
          </a:p>
        </p:txBody>
      </p:sp>
    </p:spTree>
    <p:extLst>
      <p:ext uri="{BB962C8B-B14F-4D97-AF65-F5344CB8AC3E}">
        <p14:creationId xmlns:p14="http://schemas.microsoft.com/office/powerpoint/2010/main" val="223910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a:spcAft>
                <a:spcPts val="0"/>
              </a:spcAft>
            </a:pPr>
            <a:r>
              <a:rPr lang="en-US" b="0" dirty="0">
                <a:latin typeface="+mn-lt"/>
              </a:rPr>
              <a:t>This slide highlights the typical process by which Retrieval Augmented Generation (RAG) is performed.</a:t>
            </a:r>
          </a:p>
          <a:p>
            <a:pPr>
              <a:spcAft>
                <a:spcPts val="0"/>
              </a:spcAft>
            </a:pPr>
            <a:endParaRPr lang="en-US" b="0" dirty="0">
              <a:latin typeface="+mn-lt"/>
            </a:endParaRPr>
          </a:p>
          <a:p>
            <a:pPr>
              <a:spcAft>
                <a:spcPts val="0"/>
              </a:spcAft>
            </a:pPr>
            <a:r>
              <a:rPr lang="en-US" b="0" dirty="0">
                <a:latin typeface="+mn-lt"/>
              </a:rPr>
              <a:t>First, a user asks their question (or enters their request… this is all done via a prompt). This is passed along to the Search and Retrieval system. The top search results are retrieved then combined with some instructions and the user's original question to form the final prompt. The final prompt is then sent to the large language model (LLM), which generates a response (completion) that is passed back to the user.</a:t>
            </a:r>
          </a:p>
          <a:p>
            <a:pPr>
              <a:spcAft>
                <a:spcPts val="0"/>
              </a:spcAft>
            </a:pPr>
            <a:endParaRPr lang="en-US" b="0" dirty="0">
              <a:latin typeface="+mn-lt"/>
            </a:endParaRPr>
          </a:p>
          <a:p>
            <a:pPr>
              <a:spcAft>
                <a:spcPts val="0"/>
              </a:spcAft>
            </a:pPr>
            <a:r>
              <a:rPr lang="en-US" b="0" dirty="0">
                <a:latin typeface="+mn-lt"/>
              </a:rPr>
              <a:t>This isn't a future use case; organizations are using this capability today. In a case of IBM "drinking their own champagne" using the RAG pattern, watsonx.ai is being used to answer user questions regarding its own product documentation. When </a:t>
            </a:r>
            <a:r>
              <a:rPr lang="en-US" b="0" dirty="0" err="1">
                <a:latin typeface="+mn-lt"/>
              </a:rPr>
              <a:t>watsonx.ai’s</a:t>
            </a:r>
            <a:r>
              <a:rPr lang="en-US" b="0" dirty="0">
                <a:latin typeface="+mn-lt"/>
              </a:rPr>
              <a:t> documentation is searched, an LLM generates a short answer to supplement the usual search results. It leverages the existing search functionality to find relevant topics in the documentation corpus (outside of the knowledge of the LLM) and then text from the top search results is combined with a question-answering prompt, which is sent to a model in watsonx.ai. Along with the generated answer, the system can provide a user with links to the source(s) of information passed along in the prompt.</a:t>
            </a:r>
          </a:p>
          <a:p>
            <a:pPr>
              <a:spcAft>
                <a:spcPts val="0"/>
              </a:spcAft>
            </a:pPr>
            <a:endParaRPr lang="en-US" b="0" dirty="0">
              <a:latin typeface="+mn-lt"/>
            </a:endParaRPr>
          </a:p>
          <a:p>
            <a:pPr>
              <a:spcAft>
                <a:spcPts val="0"/>
              </a:spcAft>
            </a:pPr>
            <a:r>
              <a:rPr lang="en-US" b="0" dirty="0">
                <a:latin typeface="+mn-lt"/>
              </a:rPr>
              <a:t>The prompt below is similar to what IBM uses in this scenario. The documentation text returned from the search is placed into the "[ Topic text goes here ]" area, instructions to the model on how to generate the output are provided there, the user's original question is specified, and finally the model is prompted to generate an answer. The model is even instructed to return an answer of "I don't know" when a good answer can't be found, which should minimize the occurrences of hallucinations and inaccurate answers.</a:t>
            </a:r>
          </a:p>
          <a:p>
            <a:pPr>
              <a:spcAft>
                <a:spcPts val="0"/>
              </a:spcAft>
            </a:pPr>
            <a:endParaRPr lang="en-US" b="0" dirty="0">
              <a:latin typeface="+mn-lt"/>
            </a:endParaRPr>
          </a:p>
          <a:p>
            <a:pPr marL="465690" marR="0" lvl="1" indent="0" algn="l" defTabSz="2438522" rtl="0" eaLnBrk="1" fontAlgn="auto" latinLnBrk="0" hangingPunct="1">
              <a:lnSpc>
                <a:spcPct val="110000"/>
              </a:lnSpc>
              <a:spcBef>
                <a:spcPts val="0"/>
              </a:spcBef>
              <a:spcAft>
                <a:spcPts val="0"/>
              </a:spcAft>
              <a:buClrTx/>
              <a:buSzTx/>
              <a:buFontTx/>
              <a:buNone/>
              <a:tabLst/>
              <a:defRPr/>
            </a:pPr>
            <a:r>
              <a:rPr lang="en-US" sz="900" dirty="0">
                <a:latin typeface="IBM Plex Mono Light" panose="020B0409050203000203" pitchFamily="49" charset="0"/>
              </a:rPr>
              <a:t>Article:</a:t>
            </a:r>
            <a:br>
              <a:rPr lang="en-US" sz="900" dirty="0">
                <a:latin typeface="IBM Plex Mono Light" panose="020B0409050203000203" pitchFamily="49" charset="0"/>
              </a:rPr>
            </a:br>
            <a:r>
              <a:rPr lang="en-US" sz="900" dirty="0">
                <a:latin typeface="IBM Plex Mono Light" panose="020B0409050203000203" pitchFamily="49" charset="0"/>
              </a:rPr>
              <a:t>###</a:t>
            </a:r>
            <a:br>
              <a:rPr lang="en-US" sz="900" dirty="0">
                <a:latin typeface="IBM Plex Mono Light" panose="020B0409050203000203" pitchFamily="49" charset="0"/>
              </a:rPr>
            </a:br>
            <a:r>
              <a:rPr lang="en-US" sz="900" dirty="0">
                <a:latin typeface="IBM Plex Mono Light" panose="020B0409050203000203" pitchFamily="49" charset="0"/>
              </a:rPr>
              <a:t>[ Topic text goes here ]</a:t>
            </a:r>
            <a:br>
              <a:rPr lang="en-US" sz="900" dirty="0">
                <a:latin typeface="IBM Plex Mono Light" panose="020B0409050203000203" pitchFamily="49" charset="0"/>
              </a:rPr>
            </a:br>
            <a:r>
              <a:rPr lang="en-US" sz="900" dirty="0">
                <a:latin typeface="IBM Plex Mono Light" panose="020B0409050203000203" pitchFamily="49" charset="0"/>
              </a:rPr>
              <a:t>###</a:t>
            </a:r>
            <a:br>
              <a:rPr lang="en-US" sz="900" dirty="0">
                <a:latin typeface="IBM Plex Mono Light" panose="020B0409050203000203" pitchFamily="49" charset="0"/>
              </a:rPr>
            </a:br>
            <a:br>
              <a:rPr lang="en-US" sz="900" dirty="0">
                <a:latin typeface="IBM Plex Mono Light" panose="020B0409050203000203" pitchFamily="49" charset="0"/>
              </a:rPr>
            </a:br>
            <a:r>
              <a:rPr lang="en-US" sz="900" dirty="0">
                <a:latin typeface="IBM Plex Mono Light" panose="020B0409050203000203" pitchFamily="49" charset="0"/>
              </a:rPr>
              <a:t>Answer the following question using only information from the article. </a:t>
            </a:r>
            <a:br>
              <a:rPr lang="en-US" sz="900" dirty="0">
                <a:latin typeface="IBM Plex Mono Light" panose="020B0409050203000203" pitchFamily="49" charset="0"/>
              </a:rPr>
            </a:br>
            <a:r>
              <a:rPr lang="en-US" sz="900" dirty="0">
                <a:latin typeface="IBM Plex Mono Light" panose="020B0409050203000203" pitchFamily="49" charset="0"/>
              </a:rPr>
              <a:t>Answer in a complete sentence, with proper capitalization and punctuation. </a:t>
            </a:r>
            <a:br>
              <a:rPr lang="en-US" sz="900" dirty="0">
                <a:latin typeface="IBM Plex Mono Light" panose="020B0409050203000203" pitchFamily="49" charset="0"/>
              </a:rPr>
            </a:br>
            <a:r>
              <a:rPr lang="en-US" sz="900" dirty="0">
                <a:latin typeface="IBM Plex Mono Light" panose="020B0409050203000203" pitchFamily="49" charset="0"/>
              </a:rPr>
              <a:t>If there is no good answer in the article, say "I don't know".</a:t>
            </a:r>
            <a:br>
              <a:rPr lang="en-US" sz="900" dirty="0">
                <a:latin typeface="IBM Plex Mono Light" panose="020B0409050203000203" pitchFamily="49" charset="0"/>
              </a:rPr>
            </a:br>
            <a:br>
              <a:rPr lang="en-US" sz="900" dirty="0">
                <a:latin typeface="IBM Plex Mono Light" panose="020B0409050203000203" pitchFamily="49" charset="0"/>
              </a:rPr>
            </a:br>
            <a:r>
              <a:rPr lang="en-US" sz="900" dirty="0">
                <a:latin typeface="IBM Plex Mono Light" panose="020B0409050203000203" pitchFamily="49" charset="0"/>
              </a:rPr>
              <a:t>Question: [ Customer question goes here ]</a:t>
            </a:r>
            <a:br>
              <a:rPr lang="en-US" sz="900" dirty="0">
                <a:latin typeface="IBM Plex Mono Light" panose="020B0409050203000203" pitchFamily="49" charset="0"/>
              </a:rPr>
            </a:br>
            <a:r>
              <a:rPr lang="en-US" sz="900" dirty="0">
                <a:latin typeface="IBM Plex Mono Light" panose="020B0409050203000203" pitchFamily="49" charset="0"/>
              </a:rPr>
              <a:t>Answer:</a:t>
            </a:r>
          </a:p>
          <a:p>
            <a:pPr>
              <a:spcAft>
                <a:spcPts val="0"/>
              </a:spcAft>
            </a:pPr>
            <a:endParaRPr lang="en-US" b="0" dirty="0">
              <a:latin typeface="+mn-lt"/>
            </a:endParaRPr>
          </a:p>
          <a:p>
            <a:pPr>
              <a:spcAft>
                <a:spcPts val="0"/>
              </a:spcAft>
            </a:pPr>
            <a:r>
              <a:rPr lang="en-US" b="0" dirty="0">
                <a:latin typeface="+mn-lt"/>
              </a:rPr>
              <a:t>For more details on this watsonx.ai RAG use case, see: </a:t>
            </a:r>
            <a:r>
              <a:rPr lang="en-US" dirty="0"/>
              <a:t>https://community.ibm.com/community/user/ai-datascience/blogs/sarah-packowski/2023/07/06/answering-watsonxai-questions.</a:t>
            </a: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Tree>
    <p:extLst>
      <p:ext uri="{BB962C8B-B14F-4D97-AF65-F5344CB8AC3E}">
        <p14:creationId xmlns:p14="http://schemas.microsoft.com/office/powerpoint/2010/main" val="829007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a:spcAft>
                <a:spcPts val="0"/>
              </a:spcAft>
            </a:pPr>
            <a:r>
              <a:rPr lang="en-US" dirty="0">
                <a:latin typeface="+mn-lt"/>
              </a:rPr>
              <a:t>As previously described, vector embedding is a long list of numbers, with each number representing a feature or attribute of a data object. Vector embeddings numerically capture the semantic meaning of objects in relation to other objects. Thus, similar objects are grouped together in the vector space, which means the "closer" (mathematically) two objects are in a high-dimensional space, the more similar they are.</a:t>
            </a:r>
          </a:p>
          <a:p>
            <a:pPr>
              <a:spcAft>
                <a:spcPts val="0"/>
              </a:spcAft>
            </a:pPr>
            <a:endParaRPr lang="en-US" dirty="0">
              <a:latin typeface="+mn-lt"/>
            </a:endParaRPr>
          </a:p>
          <a:p>
            <a:pPr>
              <a:spcAft>
                <a:spcPts val="0"/>
              </a:spcAft>
            </a:pPr>
            <a:r>
              <a:rPr lang="en-US" dirty="0">
                <a:latin typeface="+mn-lt"/>
              </a:rPr>
              <a:t>In practice, embeddings contain tens, hundreds, or even thousands of numbers (they are used to describe the dimensions of the objects being represented), making it impossible to visualize. Rather than using a complicated high-dimensional example (which would be impossible to draw in any understandable way), the examples on this slide show 3-dimensional vector spaces. And rather than passages of text being represented, individual words are to keep this simple; however, the same concepts used for words apply to sentences). Each point on this slide represents a word and its vector location within the vector space. Note that the actual dimensions (numbers) are unknown in this example, but they have been generated such that fruits (banana and apple) are grouped/clustered together and animals (wolf, dog, and cat) are as well. "Dog" is close to "Wolf" (for obvious reasons) and "Dog" is closer to "Cat" than "Wolf" is to "Cat", possibly because dogs and cats are both pets. Perhaps one of the dimensions reflects whether the object is a living thing, and another dimension represents whether it's food. Again, this is simply a contrived example intended to explain the concepts involved.</a:t>
            </a:r>
          </a:p>
          <a:p>
            <a:pPr>
              <a:spcAft>
                <a:spcPts val="0"/>
              </a:spcAft>
            </a:pPr>
            <a:endParaRPr lang="en-US" dirty="0">
              <a:latin typeface="+mn-lt"/>
            </a:endParaRPr>
          </a:p>
          <a:p>
            <a:pPr>
              <a:spcAft>
                <a:spcPts val="0"/>
              </a:spcAft>
            </a:pPr>
            <a:r>
              <a:rPr lang="en-US" dirty="0">
                <a:latin typeface="+mn-lt"/>
              </a:rPr>
              <a:t>Intuitively, it is obvious that a wolf is similar to a dog, but it is not similar to a banana. To perform this kind of comparison more generally with high-dimensional vector embeddings, vector databases employ algorithms to find similarities between objects. Common similarity measures include cosine similarity, and Euclidean distance, among others.</a:t>
            </a:r>
          </a:p>
          <a:p>
            <a:pPr>
              <a:spcAft>
                <a:spcPts val="0"/>
              </a:spcAft>
            </a:pPr>
            <a:endParaRPr lang="en-US" dirty="0">
              <a:latin typeface="+mn-lt"/>
            </a:endParaRPr>
          </a:p>
          <a:p>
            <a:pPr>
              <a:spcAft>
                <a:spcPts val="0"/>
              </a:spcAft>
            </a:pPr>
            <a:r>
              <a:rPr lang="en-US" dirty="0">
                <a:latin typeface="+mn-lt"/>
              </a:rPr>
              <a:t>A query to a vector database may ask it to find objects similar to an input object. In this example, a query might ask what a "Kitten" is most similar to. The vector database returns "Cat", as they are very alike. It may also return "Dog", depending on the search aperture (for example, if it the query was centered around pets).</a:t>
            </a:r>
          </a:p>
          <a:p>
            <a:pPr>
              <a:spcAft>
                <a:spcPts val="0"/>
              </a:spcAft>
            </a:pPr>
            <a:endParaRPr lang="en-US" dirty="0">
              <a:latin typeface="+mn-lt"/>
            </a:endParaRPr>
          </a:p>
          <a:p>
            <a:pPr>
              <a:spcAft>
                <a:spcPts val="0"/>
              </a:spcAft>
            </a:pPr>
            <a:r>
              <a:rPr lang="en-US" dirty="0">
                <a:latin typeface="+mn-lt"/>
              </a:rPr>
              <a:t>In a Retrieval Augmentation Generation (RAG) use case, what gets stored in the vector database are embeddings of sentences, paragraphs, or small documents. When a user asks a Large Language Model (LLM) question or makes a request, it is fed into the embedding model to create a vector embedding representing that input (using the same model used to enter the document embeddings into the vector database in the first place). The vector database is then queried to find embeddings similar to it, and the corresponding document(s) are retrieved and passed back to the caller, which then gets added to the prompt, and the LLM goes on to form the completion (final answer).</a:t>
            </a:r>
          </a:p>
          <a:p>
            <a:pPr>
              <a:spcAft>
                <a:spcPts val="0"/>
              </a:spcAft>
            </a:pPr>
            <a:endParaRPr lang="en-US" dirty="0">
              <a:latin typeface="+mn-lt"/>
            </a:endParaRPr>
          </a:p>
          <a:p>
            <a:pPr>
              <a:spcAft>
                <a:spcPts val="0"/>
              </a:spcAft>
            </a:pPr>
            <a:r>
              <a:rPr lang="en-US" dirty="0">
                <a:latin typeface="+mn-lt"/>
              </a:rPr>
              <a:t>A complication of natural language understanding (NLU) is the fact that some words have multiple meanings. For example, "bark" might refer to the wrapping around a tree trunk, or it might refer to the noise a dog makes. LLMs are based on a </a:t>
            </a:r>
            <a:r>
              <a:rPr lang="en-US" i="1" dirty="0">
                <a:latin typeface="+mn-lt"/>
              </a:rPr>
              <a:t>transformer</a:t>
            </a:r>
            <a:r>
              <a:rPr lang="en-US" dirty="0">
                <a:latin typeface="+mn-lt"/>
              </a:rPr>
              <a:t> architecture, which understands context and word positioning (that is why they are so critical to this new generative phase of AI). Embeddings created by these models have dimensions that can reflect the context and semantic meaning of the input text. This means that a semantic search can easily differentiate between the phrases "the bark was peeling off of the tree" and "my dog likes to bark at delivery people".</a:t>
            </a:r>
          </a:p>
          <a:p>
            <a:pPr>
              <a:spcAft>
                <a:spcPts val="0"/>
              </a:spcAft>
            </a:pPr>
            <a:endParaRPr lang="en-US" dirty="0">
              <a:latin typeface="+mn-lt"/>
            </a:endParaRPr>
          </a:p>
          <a:p>
            <a:pPr>
              <a:spcAft>
                <a:spcPts val="0"/>
              </a:spcAft>
            </a:pPr>
            <a:r>
              <a:rPr lang="en-US" b="1" dirty="0">
                <a:latin typeface="+mn-lt"/>
              </a:rPr>
              <a:t>Source of diagrams</a:t>
            </a:r>
            <a:r>
              <a:rPr lang="en-US" dirty="0">
                <a:latin typeface="+mn-lt"/>
              </a:rPr>
              <a:t>: https://weaviate.io/blog/what-is-a-vector-database</a:t>
            </a: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Tree>
    <p:extLst>
      <p:ext uri="{BB962C8B-B14F-4D97-AF65-F5344CB8AC3E}">
        <p14:creationId xmlns:p14="http://schemas.microsoft.com/office/powerpoint/2010/main" val="170260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than meets the eye: Architecture diagrams, connecting components</a:t>
            </a:r>
          </a:p>
          <a:p>
            <a:endParaRPr lang="en-US" dirty="0"/>
          </a:p>
        </p:txBody>
      </p:sp>
      <p:sp>
        <p:nvSpPr>
          <p:cNvPr id="4" name="Slide Number Placeholder 3"/>
          <p:cNvSpPr>
            <a:spLocks noGrp="1"/>
          </p:cNvSpPr>
          <p:nvPr>
            <p:ph type="sldNum" sz="quarter" idx="5"/>
          </p:nvPr>
        </p:nvSpPr>
        <p:spPr/>
        <p:txBody>
          <a:bodyPr/>
          <a:lstStyle/>
          <a:p>
            <a:fld id="{5F4B7388-5994-6746-B530-DC77B5120F12}" type="slidenum">
              <a:rPr lang="en-US" smtClean="0"/>
              <a:t>9</a:t>
            </a:fld>
            <a:endParaRPr lang="en-US"/>
          </a:p>
        </p:txBody>
      </p:sp>
    </p:spTree>
    <p:extLst>
      <p:ext uri="{BB962C8B-B14F-4D97-AF65-F5344CB8AC3E}">
        <p14:creationId xmlns:p14="http://schemas.microsoft.com/office/powerpoint/2010/main" val="185918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23E0-01E8-59FD-10DF-4E82C5564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A1A89-40B9-72A1-204A-59BC68643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2BBC6A-CA65-A56C-0A81-3DA667B944FE}"/>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5" name="Footer Placeholder 4">
            <a:extLst>
              <a:ext uri="{FF2B5EF4-FFF2-40B4-BE49-F238E27FC236}">
                <a16:creationId xmlns:a16="http://schemas.microsoft.com/office/drawing/2014/main" id="{205CBFC0-F7DD-B203-AF1C-383F8B127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E1569-5C48-181B-9BE9-A4C9954BCB2D}"/>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6045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CE2D-6E9C-5CB7-61B7-A2A7DECA10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E896C-D38E-4CFE-382B-1B95458F7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A3FED-E673-F126-9CD0-88BE1A7E6747}"/>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5" name="Footer Placeholder 4">
            <a:extLst>
              <a:ext uri="{FF2B5EF4-FFF2-40B4-BE49-F238E27FC236}">
                <a16:creationId xmlns:a16="http://schemas.microsoft.com/office/drawing/2014/main" id="{60B3C7A3-8C73-FA40-6729-15691339F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B5F99-9060-CD77-17D8-FF512CF51A3B}"/>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57814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E5DD8-7A0C-3918-597C-4585BAAB5E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9F0B4-C1DA-94EB-8FD3-D8B7BC883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259CF-26A9-723F-7A12-52D5E2419C80}"/>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5" name="Footer Placeholder 4">
            <a:extLst>
              <a:ext uri="{FF2B5EF4-FFF2-40B4-BE49-F238E27FC236}">
                <a16:creationId xmlns:a16="http://schemas.microsoft.com/office/drawing/2014/main" id="{0CEBFDBB-A275-292F-6288-0A6FB27DC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D3DE0-4594-31D3-60BA-2CA1F53E792F}"/>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85353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5524575" cy="2286794"/>
          </a:xfrm>
        </p:spPr>
        <p:txBody>
          <a:bodyPr/>
          <a:lstStyle>
            <a:lvl1pPr>
              <a:lnSpc>
                <a:spcPct val="100000"/>
              </a:lnSpc>
              <a:defRPr sz="4299" b="0" i="0">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272353886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ext, 2 wide columns">
    <p:spTree>
      <p:nvGrpSpPr>
        <p:cNvPr id="1" name=""/>
        <p:cNvGrpSpPr/>
        <p:nvPr/>
      </p:nvGrpSpPr>
      <p:grpSpPr>
        <a:xfrm>
          <a:off x="0" y="0"/>
          <a:ext cx="0" cy="0"/>
          <a:chOff x="0" y="0"/>
          <a:chExt cx="0" cy="0"/>
        </a:xfrm>
      </p:grpSpPr>
      <p:sp>
        <p:nvSpPr>
          <p:cNvPr id="875" name="Slide Number"/>
          <p:cNvSpPr txBox="1">
            <a:spLocks noGrp="1"/>
          </p:cNvSpPr>
          <p:nvPr>
            <p:ph type="sldNum" sz="quarter" idx="2"/>
          </p:nvPr>
        </p:nvSpPr>
        <p:spPr>
          <a:xfrm>
            <a:off x="11777980" y="6473952"/>
            <a:ext cx="128271" cy="127001"/>
          </a:xfrm>
          <a:prstGeom prst="rect">
            <a:avLst/>
          </a:prstGeom>
        </p:spPr>
        <p:txBody>
          <a:bodyPr/>
          <a:lstStyle/>
          <a:p>
            <a:fld id="{86CB4B4D-7CA3-9044-876B-883B54F8677D}" type="slidenum">
              <a:t>‹#›</a:t>
            </a:fld>
            <a:endParaRPr/>
          </a:p>
        </p:txBody>
      </p:sp>
      <p:sp>
        <p:nvSpPr>
          <p:cNvPr id="876" name="Text Placeholder 3"/>
          <p:cNvSpPr>
            <a:spLocks noGrp="1"/>
          </p:cNvSpPr>
          <p:nvPr>
            <p:ph type="body" sz="half" idx="21"/>
          </p:nvPr>
        </p:nvSpPr>
        <p:spPr>
          <a:xfrm>
            <a:off x="6381750" y="1714500"/>
            <a:ext cx="5048250" cy="4286250"/>
          </a:xfrm>
          <a:prstGeom prst="rect">
            <a:avLst/>
          </a:prstGeom>
        </p:spPr>
        <p:txBody>
          <a:bodyPr/>
          <a:lstStyle>
            <a:lvl1pPr>
              <a:defRPr sz="1600"/>
            </a:lvl1pPr>
          </a:lstStyle>
          <a:p>
            <a:r>
              <a:t>28/36pt text Lorem ipsum dolor sit amet, consectetur adipiscing elit. Sed at sem erat. Vivamus a pulvinar sapien. Orci varius natoque penatibus et magnis dis parturient montes, nascetur ridiculus mus. Quisque bibendum ornare urna sed elementum.</a:t>
            </a:r>
          </a:p>
        </p:txBody>
      </p:sp>
      <p:sp>
        <p:nvSpPr>
          <p:cNvPr id="877" name="Title 1"/>
          <p:cNvSpPr txBox="1">
            <a:spLocks noGrp="1"/>
          </p:cNvSpPr>
          <p:nvPr>
            <p:ph type="body" sz="quarter" idx="22"/>
          </p:nvPr>
        </p:nvSpPr>
        <p:spPr>
          <a:xfrm>
            <a:off x="283463" y="284956"/>
            <a:ext cx="3712465" cy="953295"/>
          </a:xfrm>
          <a:prstGeom prst="rect">
            <a:avLst/>
          </a:prstGeom>
        </p:spPr>
        <p:txBody>
          <a:bodyPr/>
          <a:lstStyle>
            <a:lvl1pPr>
              <a:defRPr sz="1600"/>
            </a:lvl1pPr>
          </a:lstStyle>
          <a:p>
            <a:r>
              <a:t>28/36/44pt headline, 3 lines maximum, sentence case</a:t>
            </a:r>
          </a:p>
        </p:txBody>
      </p:sp>
      <p:sp>
        <p:nvSpPr>
          <p:cNvPr id="878" name="Text Placeholder 2"/>
          <p:cNvSpPr txBox="1">
            <a:spLocks noGrp="1"/>
          </p:cNvSpPr>
          <p:nvPr>
            <p:ph type="body" sz="half" idx="23"/>
          </p:nvPr>
        </p:nvSpPr>
        <p:spPr>
          <a:xfrm>
            <a:off x="284162" y="1714500"/>
            <a:ext cx="5049838" cy="4286250"/>
          </a:xfrm>
          <a:prstGeom prst="rect">
            <a:avLst/>
          </a:prstGeom>
        </p:spPr>
        <p:txBody>
          <a:bodyPr/>
          <a:lstStyle>
            <a:lvl1pPr>
              <a:defRPr sz="1600"/>
            </a:lvl1pPr>
          </a:lstStyle>
          <a:p>
            <a:r>
              <a:t>28/36pt text Lorem ipsum dolor sit amet, consectetur adipiscing elit. Sed at sem erat. Vivamus a pulvinar sapien. Orci varius natoque penatibus et magnis dis parturient montes, nascetur ridiculus mus. Quisque bibendum ornare urna sed elementum.</a:t>
            </a:r>
          </a:p>
        </p:txBody>
      </p:sp>
      <p:sp>
        <p:nvSpPr>
          <p:cNvPr id="879" name="Footer Placeholder 4"/>
          <p:cNvSpPr txBox="1">
            <a:spLocks noGrp="1"/>
          </p:cNvSpPr>
          <p:nvPr>
            <p:ph type="body" sz="quarter" idx="24"/>
          </p:nvPr>
        </p:nvSpPr>
        <p:spPr>
          <a:xfrm>
            <a:off x="284161" y="6378648"/>
            <a:ext cx="4284664" cy="222305"/>
          </a:xfrm>
          <a:prstGeom prst="rect">
            <a:avLst/>
          </a:prstGeom>
        </p:spPr>
        <p:txBody>
          <a:bodyPr anchor="b">
            <a:spAutoFit/>
          </a:bodyPr>
          <a:lstStyle>
            <a:lvl1pPr defTabSz="914690">
              <a:lnSpc>
                <a:spcPct val="110000"/>
              </a:lnSpc>
              <a:defRPr sz="800">
                <a:latin typeface="+mj-lt"/>
                <a:ea typeface="+mj-ea"/>
                <a:cs typeface="+mj-cs"/>
                <a:sym typeface="IBM Plex Sans"/>
              </a:defRPr>
            </a:lvl1pPr>
          </a:lstStyle>
          <a:p>
            <a:r>
              <a:t>Footer text (optional)</a:t>
            </a:r>
          </a:p>
        </p:txBody>
      </p:sp>
    </p:spTree>
    <p:extLst>
      <p:ext uri="{BB962C8B-B14F-4D97-AF65-F5344CB8AC3E}">
        <p14:creationId xmlns:p14="http://schemas.microsoft.com/office/powerpoint/2010/main" val="14681157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D045-6C5D-5008-DF79-8ED8CFEDB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DDC45-9732-CAFB-A6A5-E67F22353E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BCAB7-C932-1B1E-569D-F03C447E2F5F}"/>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5" name="Footer Placeholder 4">
            <a:extLst>
              <a:ext uri="{FF2B5EF4-FFF2-40B4-BE49-F238E27FC236}">
                <a16:creationId xmlns:a16="http://schemas.microsoft.com/office/drawing/2014/main" id="{E46588F2-0B2F-6E1E-4A7D-ABB2A5894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B6E26-671E-47E5-FA6B-E86A9E44F1E7}"/>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159440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C341-9617-CF41-0F2C-E8724A1DB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DF24E9-7EBB-1C56-E8AB-CFDDFC9FF8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51CE7F-8784-E923-B59E-470B0EE2D7C6}"/>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5" name="Footer Placeholder 4">
            <a:extLst>
              <a:ext uri="{FF2B5EF4-FFF2-40B4-BE49-F238E27FC236}">
                <a16:creationId xmlns:a16="http://schemas.microsoft.com/office/drawing/2014/main" id="{C736BBE2-90E6-0714-DCDA-D47C77BAC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0181D-6801-4AC2-CCB7-DF15B0FB6D95}"/>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29089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BB0-E14A-96A8-963A-EB792DEF7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6B808-2BD5-9568-7DA4-466C1239A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09F4AE-71F1-536B-17D8-6258DE2CCF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378103-8830-AE56-0E8F-8E2B2E7450D8}"/>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6" name="Footer Placeholder 5">
            <a:extLst>
              <a:ext uri="{FF2B5EF4-FFF2-40B4-BE49-F238E27FC236}">
                <a16:creationId xmlns:a16="http://schemas.microsoft.com/office/drawing/2014/main" id="{D267224D-27DD-66F2-2087-94AA644E7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E4AB3-1443-FEC6-626F-934E7C73C0B4}"/>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344743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82EE-8996-16A0-93A3-44D98DCFD1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E80E1B-08BB-CF9B-1F12-78CE9F410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01DF0-17B5-B771-ACF0-D39194CA8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6A8BF7-B8A8-F469-8FF7-F8B17B9F9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A7D62-B9A5-5FF6-ECD5-0F773D1350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3AAC2-6332-ADDD-A393-5277219724B5}"/>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8" name="Footer Placeholder 7">
            <a:extLst>
              <a:ext uri="{FF2B5EF4-FFF2-40B4-BE49-F238E27FC236}">
                <a16:creationId xmlns:a16="http://schemas.microsoft.com/office/drawing/2014/main" id="{F4BD7FB5-77B2-CD6C-5822-A1F55574DC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24571E-E84B-44AC-6460-CD8EE8B6DC88}"/>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11721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9A04-E013-6EE3-C289-92F7E4AE8B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783F0-F8A1-4F95-5B43-FBF5D9120D8B}"/>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4" name="Footer Placeholder 3">
            <a:extLst>
              <a:ext uri="{FF2B5EF4-FFF2-40B4-BE49-F238E27FC236}">
                <a16:creationId xmlns:a16="http://schemas.microsoft.com/office/drawing/2014/main" id="{350B104A-0AFC-F1AF-9E49-AA1A3948E2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F9447-5D48-1C7D-D673-E91CC7FF40CB}"/>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2441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EFE44-10A9-0D87-974E-47338B215770}"/>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3" name="Footer Placeholder 2">
            <a:extLst>
              <a:ext uri="{FF2B5EF4-FFF2-40B4-BE49-F238E27FC236}">
                <a16:creationId xmlns:a16="http://schemas.microsoft.com/office/drawing/2014/main" id="{38F1034F-1E97-0C92-B407-FB065518A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C8A29-3371-5A8F-5DE1-E3A764997D21}"/>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289766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B0D4-B496-FF42-7B1F-93D6455A5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FC206-8D34-0E66-72C7-59DCFF60E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9045A4-36FE-54A7-A4BE-5A0B280F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6FC94-F9B8-D375-03C6-3C500432859E}"/>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6" name="Footer Placeholder 5">
            <a:extLst>
              <a:ext uri="{FF2B5EF4-FFF2-40B4-BE49-F238E27FC236}">
                <a16:creationId xmlns:a16="http://schemas.microsoft.com/office/drawing/2014/main" id="{988F5F10-5BCD-8B4D-44F4-A559B7629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59785-0B1C-5CA1-8450-179812EC9AC8}"/>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379970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C79B-88CF-9B9C-D382-D09B6CD96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2245C-269E-37D6-7A9C-50A60227D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BDE55-A2D0-A7A1-EF44-0C7816B52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0D585-4C72-B9FA-C2EA-C241292FDE11}"/>
              </a:ext>
            </a:extLst>
          </p:cNvPr>
          <p:cNvSpPr>
            <a:spLocks noGrp="1"/>
          </p:cNvSpPr>
          <p:nvPr>
            <p:ph type="dt" sz="half" idx="10"/>
          </p:nvPr>
        </p:nvSpPr>
        <p:spPr/>
        <p:txBody>
          <a:bodyPr/>
          <a:lstStyle/>
          <a:p>
            <a:fld id="{64EEEFE8-E972-8440-9054-62399E6BAB1B}" type="datetimeFigureOut">
              <a:rPr lang="en-US" smtClean="0"/>
              <a:t>11/4/24</a:t>
            </a:fld>
            <a:endParaRPr lang="en-US"/>
          </a:p>
        </p:txBody>
      </p:sp>
      <p:sp>
        <p:nvSpPr>
          <p:cNvPr id="6" name="Footer Placeholder 5">
            <a:extLst>
              <a:ext uri="{FF2B5EF4-FFF2-40B4-BE49-F238E27FC236}">
                <a16:creationId xmlns:a16="http://schemas.microsoft.com/office/drawing/2014/main" id="{63A61364-9621-1D44-5271-C3DE97059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594D4-22A7-CFC8-A24F-EFAFF11C794A}"/>
              </a:ext>
            </a:extLst>
          </p:cNvPr>
          <p:cNvSpPr>
            <a:spLocks noGrp="1"/>
          </p:cNvSpPr>
          <p:nvPr>
            <p:ph type="sldNum" sz="quarter" idx="12"/>
          </p:nvPr>
        </p:nvSpPr>
        <p:spPr/>
        <p:txBody>
          <a:bodyPr/>
          <a:lstStyle/>
          <a:p>
            <a:fld id="{8245D988-6DFD-1646-B9D3-2FB45FDCF43F}" type="slidenum">
              <a:rPr lang="en-US" smtClean="0"/>
              <a:t>‹#›</a:t>
            </a:fld>
            <a:endParaRPr lang="en-US"/>
          </a:p>
        </p:txBody>
      </p:sp>
    </p:spTree>
    <p:extLst>
      <p:ext uri="{BB962C8B-B14F-4D97-AF65-F5344CB8AC3E}">
        <p14:creationId xmlns:p14="http://schemas.microsoft.com/office/powerpoint/2010/main" val="252680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7DE6C-157B-F4FB-21DD-118174E2E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9A9A0F-16F1-839A-B14F-C0B3B3062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80425-1194-C026-579D-A6165EE5E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EEEFE8-E972-8440-9054-62399E6BAB1B}" type="datetimeFigureOut">
              <a:rPr lang="en-US" smtClean="0"/>
              <a:t>11/4/24</a:t>
            </a:fld>
            <a:endParaRPr lang="en-US"/>
          </a:p>
        </p:txBody>
      </p:sp>
      <p:sp>
        <p:nvSpPr>
          <p:cNvPr id="5" name="Footer Placeholder 4">
            <a:extLst>
              <a:ext uri="{FF2B5EF4-FFF2-40B4-BE49-F238E27FC236}">
                <a16:creationId xmlns:a16="http://schemas.microsoft.com/office/drawing/2014/main" id="{A91B1256-19E1-17C3-4E31-DCAFAE4AF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A29D936-4892-81ED-BFBB-2F0C9C525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45D988-6DFD-1646-B9D3-2FB45FDCF43F}" type="slidenum">
              <a:rPr lang="en-US" smtClean="0"/>
              <a:t>‹#›</a:t>
            </a:fld>
            <a:endParaRPr lang="en-US"/>
          </a:p>
        </p:txBody>
      </p:sp>
    </p:spTree>
    <p:extLst>
      <p:ext uri="{BB962C8B-B14F-4D97-AF65-F5344CB8AC3E}">
        <p14:creationId xmlns:p14="http://schemas.microsoft.com/office/powerpoint/2010/main" val="366903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4652-3BC6-F4C9-DE28-5039F1F33F11}"/>
              </a:ext>
            </a:extLst>
          </p:cNvPr>
          <p:cNvSpPr>
            <a:spLocks noGrp="1"/>
          </p:cNvSpPr>
          <p:nvPr>
            <p:ph type="ctrTitle"/>
          </p:nvPr>
        </p:nvSpPr>
        <p:spPr/>
        <p:txBody>
          <a:bodyPr/>
          <a:lstStyle/>
          <a:p>
            <a:r>
              <a:rPr lang="en-US" dirty="0"/>
              <a:t>AI in Practice</a:t>
            </a:r>
          </a:p>
        </p:txBody>
      </p:sp>
      <p:sp>
        <p:nvSpPr>
          <p:cNvPr id="3" name="Subtitle 2">
            <a:extLst>
              <a:ext uri="{FF2B5EF4-FFF2-40B4-BE49-F238E27FC236}">
                <a16:creationId xmlns:a16="http://schemas.microsoft.com/office/drawing/2014/main" id="{7E1FE041-F6B9-EE3E-4384-B5A35B71D04D}"/>
              </a:ext>
            </a:extLst>
          </p:cNvPr>
          <p:cNvSpPr>
            <a:spLocks noGrp="1"/>
          </p:cNvSpPr>
          <p:nvPr>
            <p:ph type="subTitle" idx="1"/>
          </p:nvPr>
        </p:nvSpPr>
        <p:spPr/>
        <p:txBody>
          <a:bodyPr/>
          <a:lstStyle/>
          <a:p>
            <a:r>
              <a:rPr lang="en-US" dirty="0"/>
              <a:t>Gabriel Gilling</a:t>
            </a:r>
          </a:p>
          <a:p>
            <a:r>
              <a:rPr lang="en-US" dirty="0"/>
              <a:t>Advisory AI Engineer, IBM Client Engineering</a:t>
            </a:r>
          </a:p>
        </p:txBody>
      </p:sp>
    </p:spTree>
    <p:extLst>
      <p:ext uri="{BB962C8B-B14F-4D97-AF65-F5344CB8AC3E}">
        <p14:creationId xmlns:p14="http://schemas.microsoft.com/office/powerpoint/2010/main" val="375336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162C-E6AE-49CA-E063-FEA05D811BC2}"/>
              </a:ext>
            </a:extLst>
          </p:cNvPr>
          <p:cNvSpPr>
            <a:spLocks noGrp="1"/>
          </p:cNvSpPr>
          <p:nvPr>
            <p:ph type="title"/>
          </p:nvPr>
        </p:nvSpPr>
        <p:spPr/>
        <p:txBody>
          <a:bodyPr/>
          <a:lstStyle/>
          <a:p>
            <a:r>
              <a:rPr lang="en-US" dirty="0"/>
              <a:t>Generation in Practice – (Another) University Use Case</a:t>
            </a:r>
          </a:p>
        </p:txBody>
      </p:sp>
      <p:sp>
        <p:nvSpPr>
          <p:cNvPr id="3" name="Content Placeholder 2">
            <a:extLst>
              <a:ext uri="{FF2B5EF4-FFF2-40B4-BE49-F238E27FC236}">
                <a16:creationId xmlns:a16="http://schemas.microsoft.com/office/drawing/2014/main" id="{D65D233C-AA59-4B50-F1B4-2059F3163CA3}"/>
              </a:ext>
            </a:extLst>
          </p:cNvPr>
          <p:cNvSpPr>
            <a:spLocks noGrp="1"/>
          </p:cNvSpPr>
          <p:nvPr>
            <p:ph idx="1"/>
          </p:nvPr>
        </p:nvSpPr>
        <p:spPr>
          <a:xfrm>
            <a:off x="838200" y="1825625"/>
            <a:ext cx="10515600" cy="4667250"/>
          </a:xfrm>
        </p:spPr>
        <p:txBody>
          <a:bodyPr>
            <a:normAutofit fontScale="77500" lnSpcReduction="20000"/>
          </a:bodyPr>
          <a:lstStyle/>
          <a:p>
            <a:r>
              <a:rPr lang="en-US" dirty="0"/>
              <a:t>Mission:</a:t>
            </a:r>
          </a:p>
          <a:p>
            <a:pPr lvl="1"/>
            <a:r>
              <a:rPr lang="en-US" dirty="0"/>
              <a:t>University Small to Medium Businesses (SMBs) do not have fully developed Job Postings</a:t>
            </a:r>
          </a:p>
          <a:p>
            <a:pPr lvl="1"/>
            <a:r>
              <a:rPr lang="en-US" dirty="0"/>
              <a:t>Career Office seeks to assist students find jobs and internships but</a:t>
            </a:r>
          </a:p>
          <a:p>
            <a:pPr lvl="1"/>
            <a:r>
              <a:rPr lang="en-US" dirty="0"/>
              <a:t>Forms created to help SMB create Job Postings, but...</a:t>
            </a:r>
          </a:p>
          <a:p>
            <a:pPr marL="1201420" lvl="2" indent="-300355">
              <a:buFontTx/>
              <a:buChar char="•"/>
              <a:defRPr sz="2000"/>
            </a:pPr>
            <a:r>
              <a:rPr lang="en-US" dirty="0"/>
              <a:t>Employers do not always complete forms,</a:t>
            </a:r>
          </a:p>
          <a:p>
            <a:pPr marL="1201420" lvl="2" indent="-300355">
              <a:buFontTx/>
              <a:buChar char="•"/>
              <a:defRPr sz="2000"/>
            </a:pPr>
            <a:r>
              <a:rPr lang="en-US" dirty="0"/>
              <a:t>Completed forms can be of varying quality (incomplete, inaccurate)</a:t>
            </a:r>
            <a:endParaRPr lang="en-US" sz="2800" dirty="0"/>
          </a:p>
          <a:p>
            <a:pPr marL="786765" lvl="1" indent="-342900">
              <a:defRPr sz="2000"/>
            </a:pPr>
            <a:r>
              <a:rPr lang="en-US" sz="2500" dirty="0">
                <a:cs typeface="Arial"/>
              </a:rPr>
              <a:t>Office of Careers </a:t>
            </a:r>
            <a:r>
              <a:rPr lang="en-US" sz="2500" dirty="0"/>
              <a:t>must reach out to employers to gather additional information to create a Job Posting</a:t>
            </a:r>
          </a:p>
          <a:p>
            <a:pPr marL="1201420" lvl="2" indent="-300355">
              <a:buFont typeface="Arial"/>
              <a:buChar char="•"/>
              <a:defRPr sz="2000"/>
            </a:pPr>
            <a:r>
              <a:rPr lang="en-US" sz="2100" dirty="0"/>
              <a:t>This can take up to two weeks</a:t>
            </a:r>
          </a:p>
          <a:p>
            <a:pPr marL="1201420" lvl="2" indent="-300355">
              <a:buFont typeface="Arial"/>
              <a:buChar char="•"/>
              <a:defRPr sz="2000"/>
            </a:pPr>
            <a:r>
              <a:rPr lang="en-US" sz="2100" dirty="0"/>
              <a:t>Office isn't able to prioritize increasing pipeline and relationships</a:t>
            </a:r>
          </a:p>
          <a:p>
            <a:pPr>
              <a:defRPr sz="2000"/>
            </a:pPr>
            <a:r>
              <a:rPr lang="en-US" sz="3200" dirty="0"/>
              <a:t>Technical Objectives:</a:t>
            </a:r>
          </a:p>
          <a:p>
            <a:pPr lvl="1">
              <a:defRPr sz="2000"/>
            </a:pPr>
            <a:r>
              <a:rPr lang="en-US" sz="2800" dirty="0">
                <a:ea typeface="+mn-lt"/>
                <a:cs typeface="+mn-lt"/>
              </a:rPr>
              <a:t>Demonstrate the power of </a:t>
            </a:r>
            <a:r>
              <a:rPr lang="en-US" sz="2800" dirty="0" err="1">
                <a:ea typeface="+mn-lt"/>
                <a:cs typeface="+mn-lt"/>
              </a:rPr>
              <a:t>watsonx.ai</a:t>
            </a:r>
            <a:r>
              <a:rPr lang="en-US" sz="2800" dirty="0">
                <a:ea typeface="+mn-lt"/>
                <a:cs typeface="+mn-lt"/>
              </a:rPr>
              <a:t> in processing job posting data to create consistent, high-quality job listings that enhance employers' success in filling positions, while effectively showcasing opportunities to CUNY talent.</a:t>
            </a:r>
          </a:p>
          <a:p>
            <a:pPr lvl="1">
              <a:defRPr sz="2000"/>
            </a:pPr>
            <a:r>
              <a:rPr lang="en-US" sz="2800" dirty="0">
                <a:ea typeface="+mn-lt"/>
                <a:cs typeface="+mn-lt"/>
              </a:rPr>
              <a:t>Integrate </a:t>
            </a:r>
            <a:r>
              <a:rPr lang="en-US" sz="2800" dirty="0" err="1">
                <a:ea typeface="+mn-lt"/>
                <a:cs typeface="+mn-lt"/>
              </a:rPr>
              <a:t>watsonx.ai</a:t>
            </a:r>
            <a:r>
              <a:rPr lang="en-US" sz="2800" dirty="0">
                <a:ea typeface="+mn-lt"/>
                <a:cs typeface="+mn-lt"/>
              </a:rPr>
              <a:t> with IBM Carbon to develop an intuitive interface that empowers employers to generate job postings tailored to attract the right candidates.</a:t>
            </a:r>
            <a:endParaRPr lang="en-US" sz="2800" dirty="0"/>
          </a:p>
          <a:p>
            <a:pPr>
              <a:defRPr sz="2000"/>
            </a:pPr>
            <a:endParaRPr lang="en-US" sz="3200" dirty="0"/>
          </a:p>
          <a:p>
            <a:pPr lvl="1"/>
            <a:endParaRPr lang="en-US" dirty="0"/>
          </a:p>
        </p:txBody>
      </p:sp>
    </p:spTree>
    <p:extLst>
      <p:ext uri="{BB962C8B-B14F-4D97-AF65-F5344CB8AC3E}">
        <p14:creationId xmlns:p14="http://schemas.microsoft.com/office/powerpoint/2010/main" val="336081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B1C676-CCC9-414B-6731-2C4E430979BF}"/>
              </a:ext>
            </a:extLst>
          </p:cNvPr>
          <p:cNvSpPr/>
          <p:nvPr/>
        </p:nvSpPr>
        <p:spPr>
          <a:xfrm>
            <a:off x="-2975" y="1335973"/>
            <a:ext cx="4926980" cy="369332"/>
          </a:xfrm>
          <a:prstGeom prst="rect">
            <a:avLst/>
          </a:prstGeom>
          <a:solidFill>
            <a:schemeClr val="bg2">
              <a:lumMod val="20000"/>
              <a:lumOff val="80000"/>
            </a:schemeClr>
          </a:solidFill>
          <a:ln w="25400" cap="flat">
            <a:solidFill>
              <a:schemeClr val="bg2">
                <a:lumMod val="20000"/>
                <a:lumOff val="8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defTabSz="914690" hangingPunct="0"/>
            <a:endParaRPr lang="en-US">
              <a:solidFill>
                <a:srgbClr val="FFFFFF"/>
              </a:solidFill>
              <a:sym typeface="IBM Plex Sans Light"/>
            </a:endParaRPr>
          </a:p>
        </p:txBody>
      </p:sp>
      <p:sp>
        <p:nvSpPr>
          <p:cNvPr id="35" name="Rectangle">
            <a:extLst>
              <a:ext uri="{FF2B5EF4-FFF2-40B4-BE49-F238E27FC236}">
                <a16:creationId xmlns:a16="http://schemas.microsoft.com/office/drawing/2014/main" id="{1FD81BC9-8949-783B-7B05-8D76E33D348A}"/>
              </a:ext>
            </a:extLst>
          </p:cNvPr>
          <p:cNvSpPr/>
          <p:nvPr/>
        </p:nvSpPr>
        <p:spPr>
          <a:xfrm>
            <a:off x="-1" y="-1"/>
            <a:ext cx="12192001" cy="1347112"/>
          </a:xfrm>
          <a:prstGeom prst="rect">
            <a:avLst/>
          </a:prstGeom>
          <a:solidFill>
            <a:srgbClr val="F2F4F8"/>
          </a:solidFill>
          <a:ln w="25400">
            <a:miter lim="400000"/>
          </a:ln>
        </p:spPr>
        <p:txBody>
          <a:bodyPr tIns="45720" bIns="45720"/>
          <a:lstStyle/>
          <a:p>
            <a:pPr>
              <a:defRPr sz="3200">
                <a:solidFill>
                  <a:srgbClr val="F2F4F8"/>
                </a:solidFill>
              </a:defRPr>
            </a:pPr>
            <a:endParaRPr sz="1600"/>
          </a:p>
        </p:txBody>
      </p:sp>
      <p:sp>
        <p:nvSpPr>
          <p:cNvPr id="4" name="Text Placeholder 3">
            <a:extLst>
              <a:ext uri="{FF2B5EF4-FFF2-40B4-BE49-F238E27FC236}">
                <a16:creationId xmlns:a16="http://schemas.microsoft.com/office/drawing/2014/main" id="{5263C596-5731-815F-4543-D5E5B47BCD90}"/>
              </a:ext>
            </a:extLst>
          </p:cNvPr>
          <p:cNvSpPr>
            <a:spLocks noGrp="1"/>
          </p:cNvSpPr>
          <p:nvPr>
            <p:ph type="body" sz="half" idx="23"/>
          </p:nvPr>
        </p:nvSpPr>
        <p:spPr>
          <a:xfrm>
            <a:off x="284162" y="1557588"/>
            <a:ext cx="5049838" cy="4286250"/>
          </a:xfrm>
        </p:spPr>
        <p:txBody>
          <a:bodyPr vert="horz" lIns="0" tIns="0" rIns="0" bIns="0" rtlCol="0" anchor="t">
            <a:normAutofit/>
          </a:bodyPr>
          <a:lstStyle/>
          <a:p>
            <a:pPr marL="0" indent="0">
              <a:buNone/>
            </a:pPr>
            <a:r>
              <a:rPr lang="en-US" sz="2000" b="1" dirty="0">
                <a:solidFill>
                  <a:schemeClr val="accent1"/>
                </a:solidFill>
                <a:latin typeface="IBM Plex Sans SmBld"/>
              </a:rPr>
              <a:t>		Current As-Is</a:t>
            </a:r>
          </a:p>
        </p:txBody>
      </p:sp>
      <p:pic>
        <p:nvPicPr>
          <p:cNvPr id="7" name="Picture 6">
            <a:extLst>
              <a:ext uri="{FF2B5EF4-FFF2-40B4-BE49-F238E27FC236}">
                <a16:creationId xmlns:a16="http://schemas.microsoft.com/office/drawing/2014/main" id="{A20869A8-C152-617C-1027-BC10932B6236}"/>
              </a:ext>
            </a:extLst>
          </p:cNvPr>
          <p:cNvPicPr>
            <a:picLocks noChangeAspect="1"/>
          </p:cNvPicPr>
          <p:nvPr/>
        </p:nvPicPr>
        <p:blipFill>
          <a:blip r:embed="rId2"/>
          <a:stretch>
            <a:fillRect/>
          </a:stretch>
        </p:blipFill>
        <p:spPr>
          <a:xfrm>
            <a:off x="1128091" y="2166996"/>
            <a:ext cx="3448050" cy="1924050"/>
          </a:xfrm>
          <a:prstGeom prst="rect">
            <a:avLst/>
          </a:prstGeom>
        </p:spPr>
      </p:pic>
      <p:pic>
        <p:nvPicPr>
          <p:cNvPr id="9" name="Picture 8">
            <a:extLst>
              <a:ext uri="{FF2B5EF4-FFF2-40B4-BE49-F238E27FC236}">
                <a16:creationId xmlns:a16="http://schemas.microsoft.com/office/drawing/2014/main" id="{0FB71512-D9A6-C55D-9702-AE5C0FE74A36}"/>
              </a:ext>
            </a:extLst>
          </p:cNvPr>
          <p:cNvPicPr>
            <a:picLocks noChangeAspect="1"/>
          </p:cNvPicPr>
          <p:nvPr/>
        </p:nvPicPr>
        <p:blipFill>
          <a:blip r:embed="rId3"/>
          <a:stretch>
            <a:fillRect/>
          </a:stretch>
        </p:blipFill>
        <p:spPr>
          <a:xfrm>
            <a:off x="906202" y="4444778"/>
            <a:ext cx="3791647" cy="1583474"/>
          </a:xfrm>
          <a:prstGeom prst="rect">
            <a:avLst/>
          </a:prstGeom>
        </p:spPr>
      </p:pic>
      <p:sp>
        <p:nvSpPr>
          <p:cNvPr id="12" name="Text Placeholder 3">
            <a:extLst>
              <a:ext uri="{FF2B5EF4-FFF2-40B4-BE49-F238E27FC236}">
                <a16:creationId xmlns:a16="http://schemas.microsoft.com/office/drawing/2014/main" id="{D9E5BECE-6BC4-0ADE-FE6C-DEF55BAAB964}"/>
              </a:ext>
            </a:extLst>
          </p:cNvPr>
          <p:cNvSpPr txBox="1">
            <a:spLocks/>
          </p:cNvSpPr>
          <p:nvPr/>
        </p:nvSpPr>
        <p:spPr>
          <a:xfrm>
            <a:off x="6424569" y="1559947"/>
            <a:ext cx="5049838" cy="4286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marL="0" marR="0" indent="0" algn="l" defTabSz="2438400" rtl="0" latinLnBrk="0">
              <a:lnSpc>
                <a:spcPct val="100000"/>
              </a:lnSpc>
              <a:spcBef>
                <a:spcPts val="0"/>
              </a:spcBef>
              <a:spcAft>
                <a:spcPts val="0"/>
              </a:spcAft>
              <a:buClrTx/>
              <a:buSzTx/>
              <a:buFontTx/>
              <a:buNone/>
              <a:tabLst/>
              <a:defRPr sz="3200" b="0" i="0" u="none" strike="noStrike" cap="none" spc="0" baseline="0">
                <a:solidFill>
                  <a:srgbClr val="000000"/>
                </a:solidFill>
                <a:uFillTx/>
                <a:latin typeface="+mn-lt"/>
                <a:ea typeface="+mn-ea"/>
                <a:cs typeface="+mn-cs"/>
                <a:sym typeface="IBM Plex Sans Light"/>
              </a:defRPr>
            </a:lvl1pPr>
            <a:lvl2pPr marL="444465"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2pPr>
            <a:lvl3pPr marL="615917"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3pPr>
            <a:lvl4pPr marL="901671"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4pPr>
            <a:lvl5pPr marL="1076297"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5pPr>
            <a:lvl6pPr marL="1843059"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6pPr>
            <a:lvl7pPr marL="2205631"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7pPr>
            <a:lvl8pPr marL="2568200"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8pPr>
            <a:lvl9pPr marL="2930768"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9pPr>
          </a:lstStyle>
          <a:p>
            <a:r>
              <a:rPr lang="en-US" sz="2000" b="1" dirty="0">
                <a:solidFill>
                  <a:schemeClr val="accent1"/>
                </a:solidFill>
                <a:latin typeface="IBM Plex Sans SmBld"/>
              </a:rPr>
              <a:t>                                To-Be Process</a:t>
            </a:r>
          </a:p>
        </p:txBody>
      </p:sp>
      <p:pic>
        <p:nvPicPr>
          <p:cNvPr id="13" name="Picture 12">
            <a:extLst>
              <a:ext uri="{FF2B5EF4-FFF2-40B4-BE49-F238E27FC236}">
                <a16:creationId xmlns:a16="http://schemas.microsoft.com/office/drawing/2014/main" id="{A16C79F8-BAD9-8501-B791-AD38C7A0BA87}"/>
              </a:ext>
            </a:extLst>
          </p:cNvPr>
          <p:cNvPicPr>
            <a:picLocks noChangeAspect="1"/>
          </p:cNvPicPr>
          <p:nvPr/>
        </p:nvPicPr>
        <p:blipFill>
          <a:blip r:embed="rId4"/>
          <a:stretch>
            <a:fillRect/>
          </a:stretch>
        </p:blipFill>
        <p:spPr>
          <a:xfrm>
            <a:off x="6121575" y="2166425"/>
            <a:ext cx="5238750" cy="4048125"/>
          </a:xfrm>
          <a:prstGeom prst="rect">
            <a:avLst/>
          </a:prstGeom>
        </p:spPr>
      </p:pic>
      <p:sp>
        <p:nvSpPr>
          <p:cNvPr id="14" name="TextBox 13">
            <a:extLst>
              <a:ext uri="{FF2B5EF4-FFF2-40B4-BE49-F238E27FC236}">
                <a16:creationId xmlns:a16="http://schemas.microsoft.com/office/drawing/2014/main" id="{4EF0FBE9-4386-7EB6-1521-1F1BC56E8DCC}"/>
              </a:ext>
            </a:extLst>
          </p:cNvPr>
          <p:cNvSpPr txBox="1"/>
          <p:nvPr/>
        </p:nvSpPr>
        <p:spPr>
          <a:xfrm>
            <a:off x="286134" y="2169085"/>
            <a:ext cx="747642"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914690"/>
            <a:r>
              <a:rPr lang="en-US" sz="900" dirty="0">
                <a:solidFill>
                  <a:schemeClr val="bg1"/>
                </a:solidFill>
                <a:latin typeface="IBM Plex Sans SmBld"/>
              </a:rPr>
              <a:t>Ideal</a:t>
            </a:r>
            <a:endParaRPr lang="en-US" sz="900">
              <a:solidFill>
                <a:schemeClr val="bg1"/>
              </a:solidFill>
              <a:latin typeface="IBM Plex Sans SmBld"/>
            </a:endParaRPr>
          </a:p>
        </p:txBody>
      </p:sp>
      <p:sp>
        <p:nvSpPr>
          <p:cNvPr id="15" name="TextBox 14">
            <a:extLst>
              <a:ext uri="{FF2B5EF4-FFF2-40B4-BE49-F238E27FC236}">
                <a16:creationId xmlns:a16="http://schemas.microsoft.com/office/drawing/2014/main" id="{AF8DD70E-3FD5-500D-CB0B-818BA6961E37}"/>
              </a:ext>
            </a:extLst>
          </p:cNvPr>
          <p:cNvSpPr txBox="1"/>
          <p:nvPr/>
        </p:nvSpPr>
        <p:spPr>
          <a:xfrm>
            <a:off x="287468" y="4181959"/>
            <a:ext cx="1250796" cy="1384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r>
              <a:rPr lang="en-US" sz="900" dirty="0">
                <a:solidFill>
                  <a:schemeClr val="bg1"/>
                </a:solidFill>
                <a:latin typeface="IBM Plex Sans SmBld"/>
              </a:rPr>
              <a:t>Not ideal</a:t>
            </a:r>
          </a:p>
        </p:txBody>
      </p:sp>
      <p:sp>
        <p:nvSpPr>
          <p:cNvPr id="8" name="Title 1">
            <a:extLst>
              <a:ext uri="{FF2B5EF4-FFF2-40B4-BE49-F238E27FC236}">
                <a16:creationId xmlns:a16="http://schemas.microsoft.com/office/drawing/2014/main" id="{EAFBF90E-142E-E8A3-A38A-EE7C7EEA5FFF}"/>
              </a:ext>
            </a:extLst>
          </p:cNvPr>
          <p:cNvSpPr txBox="1">
            <a:spLocks/>
          </p:cNvSpPr>
          <p:nvPr/>
        </p:nvSpPr>
        <p:spPr>
          <a:xfrm>
            <a:off x="213031" y="429231"/>
            <a:ext cx="11256211" cy="953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lvl1pPr marL="0" marR="0" indent="0" algn="l" defTabSz="2438400" rtl="0" latinLnBrk="0">
              <a:lnSpc>
                <a:spcPct val="100000"/>
              </a:lnSpc>
              <a:spcBef>
                <a:spcPts val="0"/>
              </a:spcBef>
              <a:spcAft>
                <a:spcPts val="0"/>
              </a:spcAft>
              <a:buClrTx/>
              <a:buSzTx/>
              <a:buFontTx/>
              <a:buNone/>
              <a:tabLst/>
              <a:defRPr sz="6400" b="0" i="0" u="none" strike="noStrike" cap="none" spc="0" baseline="0">
                <a:solidFill>
                  <a:schemeClr val="accent1"/>
                </a:solidFill>
                <a:uFillTx/>
                <a:latin typeface="+mn-lt"/>
                <a:ea typeface="+mn-ea"/>
                <a:cs typeface="+mn-cs"/>
                <a:sym typeface="IBM Plex Sans Light"/>
              </a:defRPr>
            </a:lvl1pPr>
            <a:lvl2pPr marL="444465"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2pPr>
            <a:lvl3pPr marL="615917"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3pPr>
            <a:lvl4pPr marL="901671"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4pPr>
            <a:lvl5pPr marL="1076297" marR="0" indent="-446748"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5pPr>
            <a:lvl6pPr marL="1843059"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6pPr>
            <a:lvl7pPr marL="2205631"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7pPr>
            <a:lvl8pPr marL="2568200"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8pPr>
            <a:lvl9pPr marL="2930768" marR="0" indent="-389009" algn="l" defTabSz="2438400" rtl="0" latinLnBrk="0">
              <a:lnSpc>
                <a:spcPct val="100000"/>
              </a:lnSpc>
              <a:spcBef>
                <a:spcPts val="0"/>
              </a:spcBef>
              <a:spcAft>
                <a:spcPts val="0"/>
              </a:spcAft>
              <a:buClrTx/>
              <a:buSzPct val="100000"/>
              <a:buFontTx/>
              <a:buChar char="»"/>
              <a:tabLst/>
              <a:defRPr sz="3600" b="0" i="0" u="none" strike="noStrike" cap="none" spc="0" baseline="0">
                <a:solidFill>
                  <a:srgbClr val="000000"/>
                </a:solidFill>
                <a:uFillTx/>
                <a:latin typeface="+mn-lt"/>
                <a:ea typeface="+mn-ea"/>
                <a:cs typeface="+mn-cs"/>
                <a:sym typeface="IBM Plex Sans Light"/>
              </a:defRPr>
            </a:lvl9pPr>
          </a:lstStyle>
          <a:p>
            <a:r>
              <a:rPr lang="en-US" sz="3200" dirty="0"/>
              <a:t>Employer Job Description Work Flow (As-Is &amp; To-Be)</a:t>
            </a:r>
          </a:p>
        </p:txBody>
      </p:sp>
      <p:sp>
        <p:nvSpPr>
          <p:cNvPr id="6" name="TextBox 5">
            <a:extLst>
              <a:ext uri="{FF2B5EF4-FFF2-40B4-BE49-F238E27FC236}">
                <a16:creationId xmlns:a16="http://schemas.microsoft.com/office/drawing/2014/main" id="{750A18D7-4768-254B-12F2-F5D6DB8B9BB5}"/>
              </a:ext>
            </a:extLst>
          </p:cNvPr>
          <p:cNvSpPr txBox="1"/>
          <p:nvPr/>
        </p:nvSpPr>
        <p:spPr>
          <a:xfrm>
            <a:off x="4053868" y="1376494"/>
            <a:ext cx="125079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r>
              <a:rPr lang="en-US" sz="1000" dirty="0">
                <a:solidFill>
                  <a:schemeClr val="bg1"/>
                </a:solidFill>
                <a:latin typeface="IBM Plex Sans SmBld"/>
              </a:rPr>
              <a:t>JP = Job Posting</a:t>
            </a:r>
            <a:endParaRPr lang="en-US" sz="900" dirty="0"/>
          </a:p>
        </p:txBody>
      </p:sp>
      <p:sp>
        <p:nvSpPr>
          <p:cNvPr id="10" name="TextBox 9">
            <a:extLst>
              <a:ext uri="{FF2B5EF4-FFF2-40B4-BE49-F238E27FC236}">
                <a16:creationId xmlns:a16="http://schemas.microsoft.com/office/drawing/2014/main" id="{98EEAA9F-CDBD-508E-C42E-ECDEAE56A430}"/>
              </a:ext>
            </a:extLst>
          </p:cNvPr>
          <p:cNvSpPr txBox="1"/>
          <p:nvPr/>
        </p:nvSpPr>
        <p:spPr>
          <a:xfrm>
            <a:off x="10506241" y="1340074"/>
            <a:ext cx="1250796"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r>
              <a:rPr lang="en-US" sz="1000" dirty="0">
                <a:solidFill>
                  <a:schemeClr val="bg1"/>
                </a:solidFill>
                <a:latin typeface="IBM Plex Sans SmBld"/>
              </a:rPr>
              <a:t>JP = Job Posting</a:t>
            </a:r>
            <a:endParaRPr lang="en-US" sz="900" dirty="0"/>
          </a:p>
        </p:txBody>
      </p:sp>
      <p:sp>
        <p:nvSpPr>
          <p:cNvPr id="5" name="Rectangle 4">
            <a:extLst>
              <a:ext uri="{FF2B5EF4-FFF2-40B4-BE49-F238E27FC236}">
                <a16:creationId xmlns:a16="http://schemas.microsoft.com/office/drawing/2014/main" id="{8668C532-DB5D-CEC9-7B53-0CB0D69752A3}"/>
              </a:ext>
            </a:extLst>
          </p:cNvPr>
          <p:cNvSpPr/>
          <p:nvPr/>
        </p:nvSpPr>
        <p:spPr>
          <a:xfrm>
            <a:off x="3735977" y="3344092"/>
            <a:ext cx="539932" cy="1306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74EF37F0-F4CF-D2FF-DB5D-347BEB4CB8C8}"/>
              </a:ext>
            </a:extLst>
          </p:cNvPr>
          <p:cNvSpPr/>
          <p:nvPr/>
        </p:nvSpPr>
        <p:spPr>
          <a:xfrm>
            <a:off x="3466011" y="5739296"/>
            <a:ext cx="539932" cy="1306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B4E15330-A055-B9BF-4284-DB1E53973777}"/>
              </a:ext>
            </a:extLst>
          </p:cNvPr>
          <p:cNvSpPr/>
          <p:nvPr/>
        </p:nvSpPr>
        <p:spPr>
          <a:xfrm>
            <a:off x="10553949" y="5892990"/>
            <a:ext cx="539932" cy="1306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551350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F76F-DD30-C469-C8ED-3E6AA42FED94}"/>
              </a:ext>
            </a:extLst>
          </p:cNvPr>
          <p:cNvSpPr>
            <a:spLocks noGrp="1"/>
          </p:cNvSpPr>
          <p:nvPr>
            <p:ph type="title"/>
          </p:nvPr>
        </p:nvSpPr>
        <p:spPr/>
        <p:txBody>
          <a:bodyPr/>
          <a:lstStyle/>
          <a:p>
            <a:r>
              <a:rPr lang="en-US" dirty="0"/>
              <a:t>Evaluating LLM Results – LLM as Judge</a:t>
            </a:r>
          </a:p>
        </p:txBody>
      </p:sp>
      <p:pic>
        <p:nvPicPr>
          <p:cNvPr id="4" name="Content Placeholder 3">
            <a:extLst>
              <a:ext uri="{FF2B5EF4-FFF2-40B4-BE49-F238E27FC236}">
                <a16:creationId xmlns:a16="http://schemas.microsoft.com/office/drawing/2014/main" id="{CA481A1D-6939-56DA-CC30-189E98241499}"/>
              </a:ext>
            </a:extLst>
          </p:cNvPr>
          <p:cNvPicPr>
            <a:picLocks noGrp="1" noChangeAspect="1"/>
          </p:cNvPicPr>
          <p:nvPr>
            <p:ph idx="1"/>
          </p:nvPr>
        </p:nvPicPr>
        <p:blipFill>
          <a:blip r:embed="rId2"/>
          <a:stretch>
            <a:fillRect/>
          </a:stretch>
        </p:blipFill>
        <p:spPr>
          <a:xfrm>
            <a:off x="1615622" y="1964214"/>
            <a:ext cx="8089900" cy="3098800"/>
          </a:xfrm>
          <a:prstGeom prst="rect">
            <a:avLst/>
          </a:prstGeom>
        </p:spPr>
      </p:pic>
    </p:spTree>
    <p:extLst>
      <p:ext uri="{BB962C8B-B14F-4D97-AF65-F5344CB8AC3E}">
        <p14:creationId xmlns:p14="http://schemas.microsoft.com/office/powerpoint/2010/main" val="13399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36C62-3028-878B-875A-26EEE7090097}"/>
            </a:ext>
          </a:extLst>
        </p:cNvPr>
        <p:cNvGrpSpPr/>
        <p:nvPr/>
      </p:nvGrpSpPr>
      <p:grpSpPr>
        <a:xfrm>
          <a:off x="0" y="0"/>
          <a:ext cx="0" cy="0"/>
          <a:chOff x="0" y="0"/>
          <a:chExt cx="0" cy="0"/>
        </a:xfrm>
      </p:grpSpPr>
      <p:pic>
        <p:nvPicPr>
          <p:cNvPr id="7" name="Content Placeholder 6" descr="A screenshot of a questionnaire&#10;&#10;Description automatically generated">
            <a:extLst>
              <a:ext uri="{FF2B5EF4-FFF2-40B4-BE49-F238E27FC236}">
                <a16:creationId xmlns:a16="http://schemas.microsoft.com/office/drawing/2014/main" id="{2C34987C-D596-4ABF-7EBF-9646B856A7FD}"/>
              </a:ext>
            </a:extLst>
          </p:cNvPr>
          <p:cNvPicPr>
            <a:picLocks noGrp="1" noChangeAspect="1"/>
          </p:cNvPicPr>
          <p:nvPr>
            <p:ph idx="1"/>
          </p:nvPr>
        </p:nvPicPr>
        <p:blipFill>
          <a:blip r:embed="rId2"/>
          <a:stretch>
            <a:fillRect/>
          </a:stretch>
        </p:blipFill>
        <p:spPr>
          <a:xfrm>
            <a:off x="176349" y="430050"/>
            <a:ext cx="10648405" cy="5736641"/>
          </a:xfrm>
        </p:spPr>
      </p:pic>
    </p:spTree>
    <p:extLst>
      <p:ext uri="{BB962C8B-B14F-4D97-AF65-F5344CB8AC3E}">
        <p14:creationId xmlns:p14="http://schemas.microsoft.com/office/powerpoint/2010/main" val="308596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323B-D444-891F-C54F-2CF095778DD1}"/>
              </a:ext>
            </a:extLst>
          </p:cNvPr>
          <p:cNvSpPr>
            <a:spLocks noGrp="1"/>
          </p:cNvSpPr>
          <p:nvPr>
            <p:ph type="title"/>
          </p:nvPr>
        </p:nvSpPr>
        <p:spPr/>
        <p:txBody>
          <a:bodyPr/>
          <a:lstStyle/>
          <a:p>
            <a:r>
              <a:rPr lang="en-US" dirty="0"/>
              <a:t>The Future – Agent Frameworks</a:t>
            </a:r>
          </a:p>
        </p:txBody>
      </p:sp>
      <p:pic>
        <p:nvPicPr>
          <p:cNvPr id="5" name="Content Placeholder 4" descr="A diagram of a process&#10;&#10;Description automatically generated">
            <a:extLst>
              <a:ext uri="{FF2B5EF4-FFF2-40B4-BE49-F238E27FC236}">
                <a16:creationId xmlns:a16="http://schemas.microsoft.com/office/drawing/2014/main" id="{B2BA5CF9-DD4C-6ED5-2FF1-9E6A29DFE980}"/>
              </a:ext>
            </a:extLst>
          </p:cNvPr>
          <p:cNvPicPr>
            <a:picLocks noGrp="1" noChangeAspect="1"/>
          </p:cNvPicPr>
          <p:nvPr>
            <p:ph idx="1"/>
          </p:nvPr>
        </p:nvPicPr>
        <p:blipFill>
          <a:blip r:embed="rId2"/>
          <a:stretch>
            <a:fillRect/>
          </a:stretch>
        </p:blipFill>
        <p:spPr>
          <a:xfrm>
            <a:off x="912417" y="1533933"/>
            <a:ext cx="9263437" cy="4849449"/>
          </a:xfrm>
        </p:spPr>
      </p:pic>
    </p:spTree>
    <p:extLst>
      <p:ext uri="{BB962C8B-B14F-4D97-AF65-F5344CB8AC3E}">
        <p14:creationId xmlns:p14="http://schemas.microsoft.com/office/powerpoint/2010/main" val="191998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84EC-8BD7-771C-B7F9-5F9A7A869970}"/>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A1B7D18F-630A-8CA6-5771-3D7DEA3757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6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2DEE-4CCB-CA84-6471-2621C2F2AC2C}"/>
              </a:ext>
            </a:extLst>
          </p:cNvPr>
          <p:cNvSpPr>
            <a:spLocks noGrp="1"/>
          </p:cNvSpPr>
          <p:nvPr>
            <p:ph type="title"/>
          </p:nvPr>
        </p:nvSpPr>
        <p:spPr/>
        <p:txBody>
          <a:bodyPr/>
          <a:lstStyle/>
          <a:p>
            <a:r>
              <a:rPr lang="en-US" dirty="0"/>
              <a:t>Overview of AI Use Cases in 2024</a:t>
            </a:r>
          </a:p>
        </p:txBody>
      </p:sp>
      <p:sp>
        <p:nvSpPr>
          <p:cNvPr id="3" name="Content Placeholder 2">
            <a:extLst>
              <a:ext uri="{FF2B5EF4-FFF2-40B4-BE49-F238E27FC236}">
                <a16:creationId xmlns:a16="http://schemas.microsoft.com/office/drawing/2014/main" id="{6526C7DA-8CB0-9774-29B7-DB1305BFFE8B}"/>
              </a:ext>
            </a:extLst>
          </p:cNvPr>
          <p:cNvSpPr>
            <a:spLocks noGrp="1"/>
          </p:cNvSpPr>
          <p:nvPr>
            <p:ph idx="1"/>
          </p:nvPr>
        </p:nvSpPr>
        <p:spPr>
          <a:xfrm>
            <a:off x="838200" y="1825625"/>
            <a:ext cx="10515600" cy="4777194"/>
          </a:xfrm>
        </p:spPr>
        <p:txBody>
          <a:bodyPr>
            <a:normAutofit fontScale="92500" lnSpcReduction="10000"/>
          </a:bodyPr>
          <a:lstStyle/>
          <a:p>
            <a:r>
              <a:rPr lang="en-US" dirty="0"/>
              <a:t>Most Generative AI applications revolve around using </a:t>
            </a:r>
            <a:r>
              <a:rPr lang="en-US" b="1" dirty="0"/>
              <a:t>Foundation Models</a:t>
            </a:r>
            <a:r>
              <a:rPr lang="en-US" dirty="0"/>
              <a:t>: models that are trained on a LOT of data, and often use deep Neural Networks to learn and reproduce patterns in the data</a:t>
            </a:r>
          </a:p>
          <a:p>
            <a:pPr lvl="1"/>
            <a:r>
              <a:rPr lang="en-US" dirty="0"/>
              <a:t>Different than what can be called the “machine learning” model, where the goal is to learn relationships in a dataset to model future outcomes</a:t>
            </a:r>
          </a:p>
          <a:p>
            <a:r>
              <a:rPr lang="en-US" dirty="0"/>
              <a:t>Today we’ll focus on text based Generative AI use cases</a:t>
            </a:r>
          </a:p>
          <a:p>
            <a:pPr lvl="1"/>
            <a:r>
              <a:rPr lang="en-US" dirty="0"/>
              <a:t>Non text-based foundation models can do music, image, movie, geospatial etc.</a:t>
            </a:r>
          </a:p>
          <a:p>
            <a:r>
              <a:rPr lang="en-US" dirty="0"/>
              <a:t>Differentiate between consumer applications (i.e. generating a fun poem) vs enterprise applications (modernizing a code base)</a:t>
            </a:r>
          </a:p>
          <a:p>
            <a:pPr lvl="1"/>
            <a:r>
              <a:rPr lang="en-US" dirty="0"/>
              <a:t>Both approaches are monetized very differently!</a:t>
            </a:r>
          </a:p>
          <a:p>
            <a:pPr lvl="1"/>
            <a:r>
              <a:rPr lang="en-US" dirty="0"/>
              <a:t>There can be substantial overlap between the categories, but enterprise applications are fundamentally interested in the bottom line (more productivity, lower costs)  </a:t>
            </a:r>
          </a:p>
          <a:p>
            <a:endParaRPr lang="en-US" dirty="0"/>
          </a:p>
        </p:txBody>
      </p:sp>
    </p:spTree>
    <p:extLst>
      <p:ext uri="{BB962C8B-B14F-4D97-AF65-F5344CB8AC3E}">
        <p14:creationId xmlns:p14="http://schemas.microsoft.com/office/powerpoint/2010/main" val="323265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E2C7-6C9B-E0EE-49B8-FEA894E1DF22}"/>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F1730F29-7D53-63B4-06F9-7724E966002B}"/>
              </a:ext>
            </a:extLst>
          </p:cNvPr>
          <p:cNvSpPr>
            <a:spLocks noGrp="1"/>
          </p:cNvSpPr>
          <p:nvPr>
            <p:ph idx="1"/>
          </p:nvPr>
        </p:nvSpPr>
        <p:spPr/>
        <p:txBody>
          <a:bodyPr>
            <a:normAutofit fontScale="85000" lnSpcReduction="10000"/>
          </a:bodyPr>
          <a:lstStyle/>
          <a:p>
            <a:r>
              <a:rPr lang="en-US" dirty="0"/>
              <a:t>Retrieval Augmented Generation </a:t>
            </a:r>
          </a:p>
          <a:p>
            <a:pPr lvl="1"/>
            <a:r>
              <a:rPr lang="en-US" dirty="0"/>
              <a:t>Why is it needed, what it is</a:t>
            </a:r>
          </a:p>
          <a:p>
            <a:pPr lvl="1"/>
            <a:r>
              <a:rPr lang="en-US" dirty="0"/>
              <a:t>IES – Document based</a:t>
            </a:r>
          </a:p>
          <a:p>
            <a:pPr lvl="1"/>
            <a:r>
              <a:rPr lang="en-US" dirty="0"/>
              <a:t>PSU – Website based</a:t>
            </a:r>
          </a:p>
          <a:p>
            <a:pPr lvl="1"/>
            <a:r>
              <a:rPr lang="en-US" dirty="0"/>
              <a:t>CUNY?</a:t>
            </a:r>
          </a:p>
          <a:p>
            <a:pPr lvl="1"/>
            <a:r>
              <a:rPr lang="en-US" dirty="0"/>
              <a:t>Evaluating results, LLM as RAG</a:t>
            </a:r>
          </a:p>
          <a:p>
            <a:pPr lvl="2"/>
            <a:r>
              <a:rPr lang="en-US" dirty="0"/>
              <a:t>Evaluation during development</a:t>
            </a:r>
          </a:p>
          <a:p>
            <a:pPr lvl="2"/>
            <a:r>
              <a:rPr lang="en-US" dirty="0"/>
              <a:t>Real time evals if we have time</a:t>
            </a:r>
          </a:p>
          <a:p>
            <a:pPr lvl="1"/>
            <a:r>
              <a:rPr lang="en-US" dirty="0"/>
              <a:t>Consuming via assistants</a:t>
            </a:r>
          </a:p>
          <a:p>
            <a:pPr lvl="2"/>
            <a:r>
              <a:rPr lang="en-US" dirty="0"/>
              <a:t>Tweaking PSU assistant to customize answers based on where a student lives and what they study</a:t>
            </a:r>
          </a:p>
          <a:p>
            <a:pPr lvl="2"/>
            <a:r>
              <a:rPr lang="en-US" dirty="0"/>
              <a:t>Preventing hallucinations in real time (guardrails) </a:t>
            </a:r>
          </a:p>
          <a:p>
            <a:pPr lvl="2"/>
            <a:endParaRPr lang="en-US" dirty="0"/>
          </a:p>
          <a:p>
            <a:r>
              <a:rPr lang="en-US" dirty="0"/>
              <a:t>The future: agentic frameworks, function/tool calling, advanced RAG, fine tuning</a:t>
            </a:r>
          </a:p>
          <a:p>
            <a:pPr lvl="1"/>
            <a:endParaRPr lang="en-US" dirty="0"/>
          </a:p>
          <a:p>
            <a:endParaRPr lang="en-US" dirty="0"/>
          </a:p>
        </p:txBody>
      </p:sp>
    </p:spTree>
    <p:extLst>
      <p:ext uri="{BB962C8B-B14F-4D97-AF65-F5344CB8AC3E}">
        <p14:creationId xmlns:p14="http://schemas.microsoft.com/office/powerpoint/2010/main" val="73350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ADD9-D2A4-534A-A79F-84A46DC54BCD}"/>
              </a:ext>
            </a:extLst>
          </p:cNvPr>
          <p:cNvSpPr>
            <a:spLocks noGrp="1"/>
          </p:cNvSpPr>
          <p:nvPr>
            <p:ph type="title"/>
          </p:nvPr>
        </p:nvSpPr>
        <p:spPr/>
        <p:txBody>
          <a:bodyPr/>
          <a:lstStyle/>
          <a:p>
            <a:r>
              <a:rPr lang="en-US" dirty="0"/>
              <a:t>Enterprise Applications</a:t>
            </a:r>
          </a:p>
        </p:txBody>
      </p:sp>
      <p:sp>
        <p:nvSpPr>
          <p:cNvPr id="3" name="Content Placeholder 2">
            <a:extLst>
              <a:ext uri="{FF2B5EF4-FFF2-40B4-BE49-F238E27FC236}">
                <a16:creationId xmlns:a16="http://schemas.microsoft.com/office/drawing/2014/main" id="{A8B1F023-79C5-6A91-B48D-35CF5BB9E66E}"/>
              </a:ext>
            </a:extLst>
          </p:cNvPr>
          <p:cNvSpPr>
            <a:spLocks noGrp="1"/>
          </p:cNvSpPr>
          <p:nvPr>
            <p:ph idx="1"/>
          </p:nvPr>
        </p:nvSpPr>
        <p:spPr/>
        <p:txBody>
          <a:bodyPr>
            <a:normAutofit/>
          </a:bodyPr>
          <a:lstStyle/>
          <a:p>
            <a:r>
              <a:rPr lang="en-US" dirty="0"/>
              <a:t>Customer Facing AI</a:t>
            </a:r>
          </a:p>
          <a:p>
            <a:pPr lvl="1"/>
            <a:r>
              <a:rPr lang="en-US" dirty="0"/>
              <a:t>Virtual Assistants (chatbots)</a:t>
            </a:r>
          </a:p>
          <a:p>
            <a:r>
              <a:rPr lang="en-US" dirty="0"/>
              <a:t>Technical AI</a:t>
            </a:r>
          </a:p>
          <a:p>
            <a:pPr lvl="1"/>
            <a:r>
              <a:rPr lang="en-US" dirty="0"/>
              <a:t>Coding and App Modernization</a:t>
            </a:r>
          </a:p>
          <a:p>
            <a:pPr lvl="1"/>
            <a:r>
              <a:rPr lang="en-US" dirty="0"/>
              <a:t>AI / IT Operations</a:t>
            </a:r>
          </a:p>
          <a:p>
            <a:r>
              <a:rPr lang="en-US" dirty="0"/>
              <a:t>Industry AI</a:t>
            </a:r>
          </a:p>
          <a:p>
            <a:pPr lvl="1"/>
            <a:r>
              <a:rPr lang="en-US" dirty="0"/>
              <a:t>Healthcare, Finance, Retail etc.</a:t>
            </a:r>
          </a:p>
          <a:p>
            <a:endParaRPr lang="en-US" dirty="0"/>
          </a:p>
        </p:txBody>
      </p:sp>
    </p:spTree>
    <p:extLst>
      <p:ext uri="{BB962C8B-B14F-4D97-AF65-F5344CB8AC3E}">
        <p14:creationId xmlns:p14="http://schemas.microsoft.com/office/powerpoint/2010/main" val="291677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A9D7-D114-5737-4F9F-B6E1A65B7DFB}"/>
              </a:ext>
            </a:extLst>
          </p:cNvPr>
          <p:cNvSpPr>
            <a:spLocks noGrp="1"/>
          </p:cNvSpPr>
          <p:nvPr>
            <p:ph type="title"/>
          </p:nvPr>
        </p:nvSpPr>
        <p:spPr/>
        <p:txBody>
          <a:bodyPr/>
          <a:lstStyle/>
          <a:p>
            <a:r>
              <a:rPr lang="en-US" dirty="0"/>
              <a:t>Large Language Model Skills</a:t>
            </a:r>
          </a:p>
        </p:txBody>
      </p:sp>
      <p:sp>
        <p:nvSpPr>
          <p:cNvPr id="3" name="Content Placeholder 2">
            <a:extLst>
              <a:ext uri="{FF2B5EF4-FFF2-40B4-BE49-F238E27FC236}">
                <a16:creationId xmlns:a16="http://schemas.microsoft.com/office/drawing/2014/main" id="{9D50B1E5-1114-B948-B28D-ACD7EDDA4E1B}"/>
              </a:ext>
            </a:extLst>
          </p:cNvPr>
          <p:cNvSpPr>
            <a:spLocks noGrp="1"/>
          </p:cNvSpPr>
          <p:nvPr>
            <p:ph idx="1"/>
          </p:nvPr>
        </p:nvSpPr>
        <p:spPr/>
        <p:txBody>
          <a:bodyPr>
            <a:normAutofit/>
          </a:bodyPr>
          <a:lstStyle/>
          <a:p>
            <a:pPr marL="0" indent="0">
              <a:buNone/>
            </a:pPr>
            <a:r>
              <a:rPr lang="en-US" dirty="0"/>
              <a:t>What an LLM can do for you:</a:t>
            </a:r>
          </a:p>
          <a:p>
            <a:pPr lvl="1"/>
            <a:r>
              <a:rPr lang="en-US" dirty="0"/>
              <a:t>Summarization</a:t>
            </a:r>
          </a:p>
          <a:p>
            <a:pPr lvl="1"/>
            <a:r>
              <a:rPr lang="en-US" dirty="0"/>
              <a:t>Fact Extraction</a:t>
            </a:r>
          </a:p>
          <a:p>
            <a:pPr lvl="1"/>
            <a:r>
              <a:rPr lang="en-US" dirty="0"/>
              <a:t>Question Answering</a:t>
            </a:r>
          </a:p>
          <a:p>
            <a:pPr lvl="1"/>
            <a:r>
              <a:rPr lang="en-US" dirty="0"/>
              <a:t>Document Analysis</a:t>
            </a:r>
          </a:p>
          <a:p>
            <a:pPr lvl="1"/>
            <a:r>
              <a:rPr lang="en-US" dirty="0"/>
              <a:t>Content Generation</a:t>
            </a:r>
          </a:p>
          <a:p>
            <a:pPr lvl="1"/>
            <a:r>
              <a:rPr lang="en-US" dirty="0"/>
              <a:t>Text classification</a:t>
            </a:r>
          </a:p>
          <a:p>
            <a:pPr lvl="1"/>
            <a:r>
              <a:rPr lang="en-US" dirty="0"/>
              <a:t>Code Generation</a:t>
            </a:r>
          </a:p>
          <a:p>
            <a:pPr marL="0" indent="0">
              <a:buNone/>
            </a:pPr>
            <a:endParaRPr lang="en-US" dirty="0"/>
          </a:p>
          <a:p>
            <a:pPr marL="0" indent="0">
              <a:buNone/>
            </a:pPr>
            <a:r>
              <a:rPr lang="en-US" dirty="0"/>
              <a:t>Remember there can be substantial overlap between these skills!</a:t>
            </a:r>
          </a:p>
          <a:p>
            <a:pPr marL="0" indent="0">
              <a:buNone/>
            </a:pPr>
            <a:endParaRPr lang="en-US" dirty="0"/>
          </a:p>
        </p:txBody>
      </p:sp>
    </p:spTree>
    <p:extLst>
      <p:ext uri="{BB962C8B-B14F-4D97-AF65-F5344CB8AC3E}">
        <p14:creationId xmlns:p14="http://schemas.microsoft.com/office/powerpoint/2010/main" val="268149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Rounded Corners 79">
            <a:extLst>
              <a:ext uri="{FF2B5EF4-FFF2-40B4-BE49-F238E27FC236}">
                <a16:creationId xmlns:a16="http://schemas.microsoft.com/office/drawing/2014/main" id="{4F05F944-3214-F90A-7982-E27BE920CE71}"/>
              </a:ext>
            </a:extLst>
          </p:cNvPr>
          <p:cNvSpPr/>
          <p:nvPr/>
        </p:nvSpPr>
        <p:spPr bwMode="auto">
          <a:xfrm>
            <a:off x="7587377" y="1489975"/>
            <a:ext cx="1422045" cy="1422045"/>
          </a:xfrm>
          <a:prstGeom prst="roundRect">
            <a:avLst>
              <a:gd name="adj" fmla="val 7142"/>
            </a:avLst>
          </a:prstGeom>
          <a:solidFill>
            <a:srgbClr val="FBFBFB"/>
          </a:solidFill>
          <a:ln w="19050">
            <a:solidFill>
              <a:srgbClr val="198038"/>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163767" indent="-163767" defTabSz="457109" fontAlgn="base">
              <a:spcBef>
                <a:spcPct val="0"/>
              </a:spcBef>
              <a:spcAft>
                <a:spcPct val="0"/>
              </a:spcAft>
              <a:buFont typeface="Arial" panose="020B0604020202020204" pitchFamily="34" charset="0"/>
              <a:buChar char="•"/>
            </a:pPr>
            <a:endParaRPr lang="en-CA" sz="1000" dirty="0">
              <a:solidFill>
                <a:schemeClr val="bg1"/>
              </a:solidFill>
            </a:endParaRPr>
          </a:p>
        </p:txBody>
      </p:sp>
      <p:sp>
        <p:nvSpPr>
          <p:cNvPr id="63" name="Rectangle: Rounded Corners 62">
            <a:extLst>
              <a:ext uri="{FF2B5EF4-FFF2-40B4-BE49-F238E27FC236}">
                <a16:creationId xmlns:a16="http://schemas.microsoft.com/office/drawing/2014/main" id="{B4DEE10D-7BA4-4F08-8485-13F95882B974}"/>
              </a:ext>
            </a:extLst>
          </p:cNvPr>
          <p:cNvSpPr/>
          <p:nvPr/>
        </p:nvSpPr>
        <p:spPr bwMode="auto">
          <a:xfrm>
            <a:off x="3435023" y="3488032"/>
            <a:ext cx="3049599" cy="1422045"/>
          </a:xfrm>
          <a:prstGeom prst="roundRect">
            <a:avLst>
              <a:gd name="adj" fmla="val 7142"/>
            </a:avLst>
          </a:prstGeom>
          <a:solidFill>
            <a:srgbClr val="FBFBFB"/>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163767" indent="-163767" defTabSz="457109" fontAlgn="base">
              <a:spcBef>
                <a:spcPct val="0"/>
              </a:spcBef>
              <a:spcAft>
                <a:spcPct val="0"/>
              </a:spcAft>
              <a:buFont typeface="Arial" panose="020B0604020202020204" pitchFamily="34" charset="0"/>
              <a:buChar char="•"/>
            </a:pPr>
            <a:endParaRPr lang="en-CA" sz="1000" dirty="0">
              <a:solidFill>
                <a:schemeClr val="bg1"/>
              </a:solidFill>
            </a:endParaRPr>
          </a:p>
        </p:txBody>
      </p:sp>
      <p:sp>
        <p:nvSpPr>
          <p:cNvPr id="52" name="Rectangle: Rounded Corners 51">
            <a:extLst>
              <a:ext uri="{FF2B5EF4-FFF2-40B4-BE49-F238E27FC236}">
                <a16:creationId xmlns:a16="http://schemas.microsoft.com/office/drawing/2014/main" id="{EBCE8893-0786-089D-0CF7-1416FC61BC39}"/>
              </a:ext>
            </a:extLst>
          </p:cNvPr>
          <p:cNvSpPr/>
          <p:nvPr/>
        </p:nvSpPr>
        <p:spPr bwMode="auto">
          <a:xfrm>
            <a:off x="846672" y="1513616"/>
            <a:ext cx="1422045" cy="1422045"/>
          </a:xfrm>
          <a:prstGeom prst="roundRect">
            <a:avLst>
              <a:gd name="adj" fmla="val 7142"/>
            </a:avLst>
          </a:prstGeom>
          <a:solidFill>
            <a:srgbClr val="FBFBFB"/>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163767" indent="-163767" defTabSz="457109" fontAlgn="base">
              <a:spcBef>
                <a:spcPct val="0"/>
              </a:spcBef>
              <a:spcAft>
                <a:spcPct val="0"/>
              </a:spcAft>
              <a:buFont typeface="Arial" panose="020B0604020202020204" pitchFamily="34" charset="0"/>
              <a:buChar char="•"/>
            </a:pPr>
            <a:endParaRPr lang="en-CA" sz="1000" dirty="0">
              <a:solidFill>
                <a:schemeClr val="bg1"/>
              </a:solidFill>
            </a:endParaRPr>
          </a:p>
        </p:txBody>
      </p:sp>
      <p:sp>
        <p:nvSpPr>
          <p:cNvPr id="56" name="Rectangle: Rounded Corners 55">
            <a:extLst>
              <a:ext uri="{FF2B5EF4-FFF2-40B4-BE49-F238E27FC236}">
                <a16:creationId xmlns:a16="http://schemas.microsoft.com/office/drawing/2014/main" id="{BA7772DF-E6CE-00C6-B81B-F139B9A53444}"/>
              </a:ext>
            </a:extLst>
          </p:cNvPr>
          <p:cNvSpPr/>
          <p:nvPr/>
        </p:nvSpPr>
        <p:spPr bwMode="auto">
          <a:xfrm>
            <a:off x="3091633" y="1513616"/>
            <a:ext cx="1422045" cy="1422045"/>
          </a:xfrm>
          <a:prstGeom prst="roundRect">
            <a:avLst>
              <a:gd name="adj" fmla="val 7142"/>
            </a:avLst>
          </a:prstGeom>
          <a:solidFill>
            <a:srgbClr val="FBFBFB"/>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163767" indent="-163767" defTabSz="457109" fontAlgn="base">
              <a:spcBef>
                <a:spcPct val="0"/>
              </a:spcBef>
              <a:spcAft>
                <a:spcPct val="0"/>
              </a:spcAft>
              <a:buFont typeface="Arial" panose="020B0604020202020204" pitchFamily="34" charset="0"/>
              <a:buChar char="•"/>
            </a:pPr>
            <a:endParaRPr lang="en-CA" sz="1000" dirty="0">
              <a:solidFill>
                <a:schemeClr val="bg1"/>
              </a:solidFill>
            </a:endParaRPr>
          </a:p>
        </p:txBody>
      </p:sp>
      <p:sp>
        <p:nvSpPr>
          <p:cNvPr id="10" name="Title 1">
            <a:extLst>
              <a:ext uri="{FF2B5EF4-FFF2-40B4-BE49-F238E27FC236}">
                <a16:creationId xmlns:a16="http://schemas.microsoft.com/office/drawing/2014/main" id="{DD89240A-B64E-69F0-521B-C40400A94FF6}"/>
              </a:ext>
            </a:extLst>
          </p:cNvPr>
          <p:cNvSpPr>
            <a:spLocks noGrp="1"/>
          </p:cNvSpPr>
          <p:nvPr>
            <p:ph type="title"/>
          </p:nvPr>
        </p:nvSpPr>
        <p:spPr>
          <a:xfrm>
            <a:off x="287999" y="192446"/>
            <a:ext cx="8905604" cy="854902"/>
          </a:xfrm>
        </p:spPr>
        <p:txBody>
          <a:bodyPr>
            <a:normAutofit fontScale="90000"/>
          </a:bodyPr>
          <a:lstStyle/>
          <a:p>
            <a:pPr>
              <a:lnSpc>
                <a:spcPct val="100000"/>
              </a:lnSpc>
            </a:pPr>
            <a:r>
              <a:rPr lang="en-US" sz="3200" dirty="0"/>
              <a:t>Introduction to Retrieval Augmented Generation (RAG)</a:t>
            </a:r>
            <a:endParaRPr lang="en-US" sz="3199" dirty="0">
              <a:solidFill>
                <a:schemeClr val="accent1"/>
              </a:solidFill>
            </a:endParaRPr>
          </a:p>
        </p:txBody>
      </p:sp>
      <p:pic>
        <p:nvPicPr>
          <p:cNvPr id="9" name="Picture 8" descr="User, Blue 60 pictogram">
            <a:extLst>
              <a:ext uri="{FF2B5EF4-FFF2-40B4-BE49-F238E27FC236}">
                <a16:creationId xmlns:a16="http://schemas.microsoft.com/office/drawing/2014/main" id="{639566FC-1C1D-17A5-5218-AEE2969FDA44}"/>
              </a:ext>
            </a:extLst>
          </p:cNvPr>
          <p:cNvPicPr>
            <a:picLocks noChangeAspect="1"/>
          </p:cNvPicPr>
          <p:nvPr/>
        </p:nvPicPr>
        <p:blipFill>
          <a:blip r:embed="rId3"/>
          <a:srcRect/>
          <a:stretch/>
        </p:blipFill>
        <p:spPr>
          <a:xfrm>
            <a:off x="1329124" y="2146773"/>
            <a:ext cx="457140" cy="457140"/>
          </a:xfrm>
          <a:prstGeom prst="rect">
            <a:avLst/>
          </a:prstGeom>
        </p:spPr>
      </p:pic>
      <p:sp>
        <p:nvSpPr>
          <p:cNvPr id="12" name="TextBox 11">
            <a:extLst>
              <a:ext uri="{FF2B5EF4-FFF2-40B4-BE49-F238E27FC236}">
                <a16:creationId xmlns:a16="http://schemas.microsoft.com/office/drawing/2014/main" id="{357BE1C0-35FF-4A8F-A1C4-891F3B8A703A}"/>
              </a:ext>
            </a:extLst>
          </p:cNvPr>
          <p:cNvSpPr txBox="1"/>
          <p:nvPr/>
        </p:nvSpPr>
        <p:spPr>
          <a:xfrm>
            <a:off x="1279222" y="1845999"/>
            <a:ext cx="556945" cy="205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400" dirty="0">
                <a:cs typeface="Arial" panose="020B0604020202020204" pitchFamily="34" charset="0"/>
              </a:rPr>
              <a:t>User</a:t>
            </a:r>
          </a:p>
        </p:txBody>
      </p:sp>
      <p:sp>
        <p:nvSpPr>
          <p:cNvPr id="15" name="TextBox 14">
            <a:extLst>
              <a:ext uri="{FF2B5EF4-FFF2-40B4-BE49-F238E27FC236}">
                <a16:creationId xmlns:a16="http://schemas.microsoft.com/office/drawing/2014/main" id="{9B3A7F88-B274-6ED6-9220-03498BC9BF29}"/>
              </a:ext>
            </a:extLst>
          </p:cNvPr>
          <p:cNvSpPr txBox="1"/>
          <p:nvPr/>
        </p:nvSpPr>
        <p:spPr>
          <a:xfrm>
            <a:off x="3249274" y="1833282"/>
            <a:ext cx="1106761" cy="205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400" dirty="0">
                <a:cs typeface="Arial" panose="020B0604020202020204" pitchFamily="34" charset="0"/>
              </a:rPr>
              <a:t>Question</a:t>
            </a:r>
          </a:p>
        </p:txBody>
      </p:sp>
      <p:pic>
        <p:nvPicPr>
          <p:cNvPr id="16" name="Picture 15" descr="Retrieve and rank, Blue 60 pictogram">
            <a:extLst>
              <a:ext uri="{FF2B5EF4-FFF2-40B4-BE49-F238E27FC236}">
                <a16:creationId xmlns:a16="http://schemas.microsoft.com/office/drawing/2014/main" id="{57D01598-4D30-D2B5-0432-B494FFB53149}"/>
              </a:ext>
            </a:extLst>
          </p:cNvPr>
          <p:cNvPicPr>
            <a:picLocks noChangeAspect="1"/>
          </p:cNvPicPr>
          <p:nvPr/>
        </p:nvPicPr>
        <p:blipFill>
          <a:blip r:embed="rId4"/>
          <a:srcRect/>
          <a:stretch/>
        </p:blipFill>
        <p:spPr>
          <a:xfrm>
            <a:off x="4053841" y="4199054"/>
            <a:ext cx="457140" cy="457140"/>
          </a:xfrm>
          <a:prstGeom prst="rect">
            <a:avLst/>
          </a:prstGeom>
        </p:spPr>
      </p:pic>
      <p:sp>
        <p:nvSpPr>
          <p:cNvPr id="17" name="TextBox 16">
            <a:extLst>
              <a:ext uri="{FF2B5EF4-FFF2-40B4-BE49-F238E27FC236}">
                <a16:creationId xmlns:a16="http://schemas.microsoft.com/office/drawing/2014/main" id="{956F5558-CCD5-F54F-713F-2111430E9DB8}"/>
              </a:ext>
            </a:extLst>
          </p:cNvPr>
          <p:cNvSpPr txBox="1"/>
          <p:nvPr/>
        </p:nvSpPr>
        <p:spPr>
          <a:xfrm>
            <a:off x="3729031" y="3675211"/>
            <a:ext cx="1106761" cy="4259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400" dirty="0">
                <a:cs typeface="Arial" panose="020B0604020202020204" pitchFamily="34" charset="0"/>
              </a:rPr>
              <a:t>Search &amp; Retrieval</a:t>
            </a:r>
          </a:p>
        </p:txBody>
      </p:sp>
      <p:pic>
        <p:nvPicPr>
          <p:cNvPr id="18" name="Picture 17" descr="Hard disk drive, Blue 60 pictogram">
            <a:extLst>
              <a:ext uri="{FF2B5EF4-FFF2-40B4-BE49-F238E27FC236}">
                <a16:creationId xmlns:a16="http://schemas.microsoft.com/office/drawing/2014/main" id="{762F0C2C-2458-38E3-688B-BBE4AFF19AB9}"/>
              </a:ext>
            </a:extLst>
          </p:cNvPr>
          <p:cNvPicPr>
            <a:picLocks noChangeAspect="1"/>
          </p:cNvPicPr>
          <p:nvPr/>
        </p:nvPicPr>
        <p:blipFill>
          <a:blip r:embed="rId5"/>
          <a:srcRect/>
          <a:stretch/>
        </p:blipFill>
        <p:spPr>
          <a:xfrm>
            <a:off x="5142988" y="4280456"/>
            <a:ext cx="443378" cy="443378"/>
          </a:xfrm>
          <a:prstGeom prst="rect">
            <a:avLst/>
          </a:prstGeom>
        </p:spPr>
      </p:pic>
      <p:pic>
        <p:nvPicPr>
          <p:cNvPr id="24" name="Picture 23" descr="Contract, Blue 60 pictogram">
            <a:extLst>
              <a:ext uri="{FF2B5EF4-FFF2-40B4-BE49-F238E27FC236}">
                <a16:creationId xmlns:a16="http://schemas.microsoft.com/office/drawing/2014/main" id="{D9309EA2-A5C6-7AE0-6B24-5BF5A2E0AFBE}"/>
              </a:ext>
            </a:extLst>
          </p:cNvPr>
          <p:cNvPicPr>
            <a:picLocks noChangeAspect="1"/>
          </p:cNvPicPr>
          <p:nvPr/>
        </p:nvPicPr>
        <p:blipFill>
          <a:blip r:embed="rId6"/>
          <a:srcRect/>
          <a:stretch/>
        </p:blipFill>
        <p:spPr>
          <a:xfrm>
            <a:off x="5657269" y="4280456"/>
            <a:ext cx="443378" cy="443378"/>
          </a:xfrm>
          <a:prstGeom prst="rect">
            <a:avLst/>
          </a:prstGeom>
        </p:spPr>
      </p:pic>
      <p:sp>
        <p:nvSpPr>
          <p:cNvPr id="67" name="Freeform: Shape 66">
            <a:extLst>
              <a:ext uri="{FF2B5EF4-FFF2-40B4-BE49-F238E27FC236}">
                <a16:creationId xmlns:a16="http://schemas.microsoft.com/office/drawing/2014/main" id="{EE385101-1434-C3A2-E430-C24DF864742C}"/>
              </a:ext>
            </a:extLst>
          </p:cNvPr>
          <p:cNvSpPr/>
          <p:nvPr/>
        </p:nvSpPr>
        <p:spPr>
          <a:xfrm>
            <a:off x="5205291" y="3719198"/>
            <a:ext cx="299731" cy="429062"/>
          </a:xfrm>
          <a:custGeom>
            <a:avLst/>
            <a:gdLst>
              <a:gd name="connsiteX0" fmla="*/ 1578001 w 1601321"/>
              <a:gd name="connsiteY0" fmla="*/ 1989992 h 1989991"/>
              <a:gd name="connsiteX1" fmla="*/ 23320 w 1601321"/>
              <a:gd name="connsiteY1" fmla="*/ 1989992 h 1989991"/>
              <a:gd name="connsiteX2" fmla="*/ 0 w 1601321"/>
              <a:gd name="connsiteY2" fmla="*/ 1966672 h 1989991"/>
              <a:gd name="connsiteX3" fmla="*/ 0 w 1601321"/>
              <a:gd name="connsiteY3" fmla="*/ 23320 h 1989991"/>
              <a:gd name="connsiteX4" fmla="*/ 23320 w 1601321"/>
              <a:gd name="connsiteY4" fmla="*/ 0 h 1989991"/>
              <a:gd name="connsiteX5" fmla="*/ 1189331 w 1601321"/>
              <a:gd name="connsiteY5" fmla="*/ 0 h 1989991"/>
              <a:gd name="connsiteX6" fmla="*/ 1205849 w 1601321"/>
              <a:gd name="connsiteY6" fmla="*/ 6802 h 1989991"/>
              <a:gd name="connsiteX7" fmla="*/ 1594520 w 1601321"/>
              <a:gd name="connsiteY7" fmla="*/ 395472 h 1989991"/>
              <a:gd name="connsiteX8" fmla="*/ 1601322 w 1601321"/>
              <a:gd name="connsiteY8" fmla="*/ 411990 h 1989991"/>
              <a:gd name="connsiteX9" fmla="*/ 1601322 w 1601321"/>
              <a:gd name="connsiteY9" fmla="*/ 1966672 h 1989991"/>
              <a:gd name="connsiteX10" fmla="*/ 1578001 w 1601321"/>
              <a:gd name="connsiteY10" fmla="*/ 1989992 h 1989991"/>
              <a:gd name="connsiteX11" fmla="*/ 46640 w 1601321"/>
              <a:gd name="connsiteY11" fmla="*/ 1943351 h 1989991"/>
              <a:gd name="connsiteX12" fmla="*/ 1554681 w 1601321"/>
              <a:gd name="connsiteY12" fmla="*/ 1943351 h 1989991"/>
              <a:gd name="connsiteX13" fmla="*/ 1554681 w 1601321"/>
              <a:gd name="connsiteY13" fmla="*/ 435311 h 1989991"/>
              <a:gd name="connsiteX14" fmla="*/ 1189331 w 1601321"/>
              <a:gd name="connsiteY14" fmla="*/ 435311 h 1989991"/>
              <a:gd name="connsiteX15" fmla="*/ 1166011 w 1601321"/>
              <a:gd name="connsiteY15" fmla="*/ 411990 h 1989991"/>
              <a:gd name="connsiteX16" fmla="*/ 1166011 w 1601321"/>
              <a:gd name="connsiteY16" fmla="*/ 46640 h 1989991"/>
              <a:gd name="connsiteX17" fmla="*/ 46640 w 1601321"/>
              <a:gd name="connsiteY17" fmla="*/ 46640 h 1989991"/>
              <a:gd name="connsiteX18" fmla="*/ 46640 w 1601321"/>
              <a:gd name="connsiteY18" fmla="*/ 1943351 h 1989991"/>
              <a:gd name="connsiteX19" fmla="*/ 1212651 w 1601321"/>
              <a:gd name="connsiteY19" fmla="*/ 388670 h 1989991"/>
              <a:gd name="connsiteX20" fmla="*/ 1521709 w 1601321"/>
              <a:gd name="connsiteY20" fmla="*/ 388670 h 1989991"/>
              <a:gd name="connsiteX21" fmla="*/ 1212651 w 1601321"/>
              <a:gd name="connsiteY21" fmla="*/ 79613 h 1989991"/>
              <a:gd name="connsiteX22" fmla="*/ 1212651 w 1601321"/>
              <a:gd name="connsiteY22" fmla="*/ 388670 h 1989991"/>
              <a:gd name="connsiteX23" fmla="*/ 1318888 w 1601321"/>
              <a:gd name="connsiteY23" fmla="*/ 1730878 h 1989991"/>
              <a:gd name="connsiteX24" fmla="*/ 282434 w 1601321"/>
              <a:gd name="connsiteY24" fmla="*/ 1730878 h 1989991"/>
              <a:gd name="connsiteX25" fmla="*/ 282434 w 1601321"/>
              <a:gd name="connsiteY25" fmla="*/ 1684238 h 1989991"/>
              <a:gd name="connsiteX26" fmla="*/ 1318888 w 1601321"/>
              <a:gd name="connsiteY26" fmla="*/ 1684238 h 1989991"/>
              <a:gd name="connsiteX27" fmla="*/ 1318888 w 1601321"/>
              <a:gd name="connsiteY27" fmla="*/ 1730878 h 1989991"/>
              <a:gd name="connsiteX28" fmla="*/ 1318888 w 1601321"/>
              <a:gd name="connsiteY28" fmla="*/ 1471765 h 1989991"/>
              <a:gd name="connsiteX29" fmla="*/ 282434 w 1601321"/>
              <a:gd name="connsiteY29" fmla="*/ 1471765 h 1989991"/>
              <a:gd name="connsiteX30" fmla="*/ 282434 w 1601321"/>
              <a:gd name="connsiteY30" fmla="*/ 1425124 h 1989991"/>
              <a:gd name="connsiteX31" fmla="*/ 1318888 w 1601321"/>
              <a:gd name="connsiteY31" fmla="*/ 1425124 h 1989991"/>
              <a:gd name="connsiteX32" fmla="*/ 1318888 w 1601321"/>
              <a:gd name="connsiteY32" fmla="*/ 1471765 h 1989991"/>
              <a:gd name="connsiteX33" fmla="*/ 1318888 w 1601321"/>
              <a:gd name="connsiteY33" fmla="*/ 1212651 h 1989991"/>
              <a:gd name="connsiteX34" fmla="*/ 282434 w 1601321"/>
              <a:gd name="connsiteY34" fmla="*/ 1212651 h 1989991"/>
              <a:gd name="connsiteX35" fmla="*/ 282434 w 1601321"/>
              <a:gd name="connsiteY35" fmla="*/ 1166011 h 1989991"/>
              <a:gd name="connsiteX36" fmla="*/ 1318888 w 1601321"/>
              <a:gd name="connsiteY36" fmla="*/ 1166011 h 1989991"/>
              <a:gd name="connsiteX37" fmla="*/ 1318888 w 1601321"/>
              <a:gd name="connsiteY37" fmla="*/ 1212651 h 1989991"/>
              <a:gd name="connsiteX38" fmla="*/ 1318888 w 1601321"/>
              <a:gd name="connsiteY38" fmla="*/ 953538 h 1989991"/>
              <a:gd name="connsiteX39" fmla="*/ 282434 w 1601321"/>
              <a:gd name="connsiteY39" fmla="*/ 953538 h 1989991"/>
              <a:gd name="connsiteX40" fmla="*/ 282434 w 1601321"/>
              <a:gd name="connsiteY40" fmla="*/ 906897 h 1989991"/>
              <a:gd name="connsiteX41" fmla="*/ 1318888 w 1601321"/>
              <a:gd name="connsiteY41" fmla="*/ 906897 h 1989991"/>
              <a:gd name="connsiteX42" fmla="*/ 1318888 w 1601321"/>
              <a:gd name="connsiteY42" fmla="*/ 953538 h 1989991"/>
              <a:gd name="connsiteX43" fmla="*/ 1318888 w 1601321"/>
              <a:gd name="connsiteY43" fmla="*/ 694424 h 1989991"/>
              <a:gd name="connsiteX44" fmla="*/ 282434 w 1601321"/>
              <a:gd name="connsiteY44" fmla="*/ 694424 h 1989991"/>
              <a:gd name="connsiteX45" fmla="*/ 282434 w 1601321"/>
              <a:gd name="connsiteY45" fmla="*/ 647784 h 1989991"/>
              <a:gd name="connsiteX46" fmla="*/ 1318888 w 1601321"/>
              <a:gd name="connsiteY46" fmla="*/ 647784 h 1989991"/>
              <a:gd name="connsiteX47" fmla="*/ 1318888 w 1601321"/>
              <a:gd name="connsiteY47" fmla="*/ 694424 h 198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01321" h="1989991">
                <a:moveTo>
                  <a:pt x="1578001" y="1989992"/>
                </a:moveTo>
                <a:lnTo>
                  <a:pt x="23320" y="1989992"/>
                </a:lnTo>
                <a:cubicBezTo>
                  <a:pt x="10429" y="1989992"/>
                  <a:pt x="0" y="1979562"/>
                  <a:pt x="0" y="1966672"/>
                </a:cubicBezTo>
                <a:lnTo>
                  <a:pt x="0" y="23320"/>
                </a:lnTo>
                <a:cubicBezTo>
                  <a:pt x="0" y="10429"/>
                  <a:pt x="10429" y="0"/>
                  <a:pt x="23320" y="0"/>
                </a:cubicBezTo>
                <a:lnTo>
                  <a:pt x="1189331" y="0"/>
                </a:lnTo>
                <a:cubicBezTo>
                  <a:pt x="1195550" y="0"/>
                  <a:pt x="1201509" y="2462"/>
                  <a:pt x="1205849" y="6802"/>
                </a:cubicBezTo>
                <a:lnTo>
                  <a:pt x="1594520" y="395472"/>
                </a:lnTo>
                <a:cubicBezTo>
                  <a:pt x="1598860" y="399877"/>
                  <a:pt x="1601322" y="405772"/>
                  <a:pt x="1601322" y="411990"/>
                </a:cubicBezTo>
                <a:lnTo>
                  <a:pt x="1601322" y="1966672"/>
                </a:lnTo>
                <a:cubicBezTo>
                  <a:pt x="1601322" y="1979562"/>
                  <a:pt x="1590892" y="1989992"/>
                  <a:pt x="1578001" y="1989992"/>
                </a:cubicBezTo>
                <a:close/>
                <a:moveTo>
                  <a:pt x="46640" y="1943351"/>
                </a:moveTo>
                <a:lnTo>
                  <a:pt x="1554681" y="1943351"/>
                </a:lnTo>
                <a:lnTo>
                  <a:pt x="1554681" y="435311"/>
                </a:lnTo>
                <a:lnTo>
                  <a:pt x="1189331" y="435311"/>
                </a:lnTo>
                <a:cubicBezTo>
                  <a:pt x="1176440" y="435311"/>
                  <a:pt x="1166011" y="424881"/>
                  <a:pt x="1166011" y="411990"/>
                </a:cubicBezTo>
                <a:lnTo>
                  <a:pt x="1166011" y="46640"/>
                </a:lnTo>
                <a:lnTo>
                  <a:pt x="46640" y="46640"/>
                </a:lnTo>
                <a:lnTo>
                  <a:pt x="46640" y="1943351"/>
                </a:lnTo>
                <a:close/>
                <a:moveTo>
                  <a:pt x="1212651" y="388670"/>
                </a:moveTo>
                <a:lnTo>
                  <a:pt x="1521709" y="388670"/>
                </a:lnTo>
                <a:lnTo>
                  <a:pt x="1212651" y="79613"/>
                </a:lnTo>
                <a:lnTo>
                  <a:pt x="1212651" y="388670"/>
                </a:lnTo>
                <a:close/>
                <a:moveTo>
                  <a:pt x="1318888" y="1730878"/>
                </a:moveTo>
                <a:lnTo>
                  <a:pt x="282434" y="1730878"/>
                </a:lnTo>
                <a:lnTo>
                  <a:pt x="282434" y="1684238"/>
                </a:lnTo>
                <a:lnTo>
                  <a:pt x="1318888" y="1684238"/>
                </a:lnTo>
                <a:lnTo>
                  <a:pt x="1318888" y="1730878"/>
                </a:lnTo>
                <a:close/>
                <a:moveTo>
                  <a:pt x="1318888" y="1471765"/>
                </a:moveTo>
                <a:lnTo>
                  <a:pt x="282434" y="1471765"/>
                </a:lnTo>
                <a:lnTo>
                  <a:pt x="282434" y="1425124"/>
                </a:lnTo>
                <a:lnTo>
                  <a:pt x="1318888" y="1425124"/>
                </a:lnTo>
                <a:lnTo>
                  <a:pt x="1318888" y="1471765"/>
                </a:lnTo>
                <a:close/>
                <a:moveTo>
                  <a:pt x="1318888" y="1212651"/>
                </a:moveTo>
                <a:lnTo>
                  <a:pt x="282434" y="1212651"/>
                </a:lnTo>
                <a:lnTo>
                  <a:pt x="282434" y="1166011"/>
                </a:lnTo>
                <a:lnTo>
                  <a:pt x="1318888" y="1166011"/>
                </a:lnTo>
                <a:lnTo>
                  <a:pt x="1318888" y="1212651"/>
                </a:lnTo>
                <a:close/>
                <a:moveTo>
                  <a:pt x="1318888" y="953538"/>
                </a:moveTo>
                <a:lnTo>
                  <a:pt x="282434" y="953538"/>
                </a:lnTo>
                <a:lnTo>
                  <a:pt x="282434" y="906897"/>
                </a:lnTo>
                <a:lnTo>
                  <a:pt x="1318888" y="906897"/>
                </a:lnTo>
                <a:lnTo>
                  <a:pt x="1318888" y="953538"/>
                </a:lnTo>
                <a:close/>
                <a:moveTo>
                  <a:pt x="1318888" y="694424"/>
                </a:moveTo>
                <a:lnTo>
                  <a:pt x="282434" y="694424"/>
                </a:lnTo>
                <a:lnTo>
                  <a:pt x="282434" y="647784"/>
                </a:lnTo>
                <a:lnTo>
                  <a:pt x="1318888" y="647784"/>
                </a:lnTo>
                <a:lnTo>
                  <a:pt x="1318888" y="694424"/>
                </a:lnTo>
                <a:close/>
              </a:path>
            </a:pathLst>
          </a:custGeom>
          <a:solidFill>
            <a:srgbClr val="0F62FE"/>
          </a:solidFill>
          <a:ln w="64591" cap="flat">
            <a:noFill/>
            <a:prstDash val="solid"/>
            <a:miter/>
          </a:ln>
        </p:spPr>
        <p:txBody>
          <a:bodyPr rtlCol="0" anchor="ctr"/>
          <a:lstStyle/>
          <a:p>
            <a:endParaRPr lang="en-CA" sz="900" dirty="0"/>
          </a:p>
        </p:txBody>
      </p:sp>
      <p:sp>
        <p:nvSpPr>
          <p:cNvPr id="50" name="Freeform: Shape 49">
            <a:extLst>
              <a:ext uri="{FF2B5EF4-FFF2-40B4-BE49-F238E27FC236}">
                <a16:creationId xmlns:a16="http://schemas.microsoft.com/office/drawing/2014/main" id="{61DF411F-CF70-85F3-AC1D-CDFC8E153574}"/>
              </a:ext>
            </a:extLst>
          </p:cNvPr>
          <p:cNvSpPr>
            <a:spLocks noChangeAspect="1"/>
          </p:cNvSpPr>
          <p:nvPr/>
        </p:nvSpPr>
        <p:spPr>
          <a:xfrm>
            <a:off x="3574655" y="2148117"/>
            <a:ext cx="455998" cy="457140"/>
          </a:xfrm>
          <a:custGeom>
            <a:avLst/>
            <a:gdLst>
              <a:gd name="connsiteX0" fmla="*/ 1491716 w 1989991"/>
              <a:gd name="connsiteY0" fmla="*/ 1857326 h 1934282"/>
              <a:gd name="connsiteX1" fmla="*/ 1468461 w 1989991"/>
              <a:gd name="connsiteY1" fmla="*/ 1816969 h 1934282"/>
              <a:gd name="connsiteX2" fmla="*/ 1943351 w 1989991"/>
              <a:gd name="connsiteY2" fmla="*/ 995061 h 1934282"/>
              <a:gd name="connsiteX3" fmla="*/ 994996 w 1989991"/>
              <a:gd name="connsiteY3" fmla="*/ 46705 h 1934282"/>
              <a:gd name="connsiteX4" fmla="*/ 46640 w 1989991"/>
              <a:gd name="connsiteY4" fmla="*/ 994996 h 1934282"/>
              <a:gd name="connsiteX5" fmla="*/ 521596 w 1989991"/>
              <a:gd name="connsiteY5" fmla="*/ 1816904 h 1934282"/>
              <a:gd name="connsiteX6" fmla="*/ 498275 w 1989991"/>
              <a:gd name="connsiteY6" fmla="*/ 1857261 h 1934282"/>
              <a:gd name="connsiteX7" fmla="*/ 0 w 1989991"/>
              <a:gd name="connsiteY7" fmla="*/ 994996 h 1934282"/>
              <a:gd name="connsiteX8" fmla="*/ 994996 w 1989991"/>
              <a:gd name="connsiteY8" fmla="*/ 0 h 1934282"/>
              <a:gd name="connsiteX9" fmla="*/ 1989992 w 1989991"/>
              <a:gd name="connsiteY9" fmla="*/ 994996 h 1934282"/>
              <a:gd name="connsiteX10" fmla="*/ 1491716 w 1989991"/>
              <a:gd name="connsiteY10" fmla="*/ 1857326 h 1934282"/>
              <a:gd name="connsiteX11" fmla="*/ 1017992 w 1989991"/>
              <a:gd name="connsiteY11" fmla="*/ 1512899 h 1934282"/>
              <a:gd name="connsiteX12" fmla="*/ 971352 w 1989991"/>
              <a:gd name="connsiteY12" fmla="*/ 1512899 h 1934282"/>
              <a:gd name="connsiteX13" fmla="*/ 1203582 w 1989991"/>
              <a:gd name="connsiteY13" fmla="*/ 1090868 h 1934282"/>
              <a:gd name="connsiteX14" fmla="*/ 1404913 w 1989991"/>
              <a:gd name="connsiteY14" fmla="*/ 740417 h 1934282"/>
              <a:gd name="connsiteX15" fmla="*/ 995579 w 1989991"/>
              <a:gd name="connsiteY15" fmla="*/ 370597 h 1934282"/>
              <a:gd name="connsiteX16" fmla="*/ 586180 w 1989991"/>
              <a:gd name="connsiteY16" fmla="*/ 781940 h 1934282"/>
              <a:gd name="connsiteX17" fmla="*/ 539604 w 1989991"/>
              <a:gd name="connsiteY17" fmla="*/ 781940 h 1934282"/>
              <a:gd name="connsiteX18" fmla="*/ 995644 w 1989991"/>
              <a:gd name="connsiteY18" fmla="*/ 323957 h 1934282"/>
              <a:gd name="connsiteX19" fmla="*/ 1451683 w 1989991"/>
              <a:gd name="connsiteY19" fmla="*/ 740417 h 1934282"/>
              <a:gd name="connsiteX20" fmla="*/ 1231567 w 1989991"/>
              <a:gd name="connsiteY20" fmla="*/ 1128245 h 1934282"/>
              <a:gd name="connsiteX21" fmla="*/ 1017992 w 1989991"/>
              <a:gd name="connsiteY21" fmla="*/ 1512899 h 1934282"/>
              <a:gd name="connsiteX22" fmla="*/ 994996 w 1989991"/>
              <a:gd name="connsiteY22" fmla="*/ 1804726 h 1934282"/>
              <a:gd name="connsiteX23" fmla="*/ 930217 w 1989991"/>
              <a:gd name="connsiteY23" fmla="*/ 1869504 h 1934282"/>
              <a:gd name="connsiteX24" fmla="*/ 994996 w 1989991"/>
              <a:gd name="connsiteY24" fmla="*/ 1934282 h 1934282"/>
              <a:gd name="connsiteX25" fmla="*/ 1059774 w 1989991"/>
              <a:gd name="connsiteY25" fmla="*/ 1869504 h 1934282"/>
              <a:gd name="connsiteX26" fmla="*/ 994996 w 1989991"/>
              <a:gd name="connsiteY26" fmla="*/ 1804726 h 193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9991" h="1934282">
                <a:moveTo>
                  <a:pt x="1491716" y="1857326"/>
                </a:moveTo>
                <a:lnTo>
                  <a:pt x="1468461" y="1816969"/>
                </a:lnTo>
                <a:cubicBezTo>
                  <a:pt x="1761389" y="1647897"/>
                  <a:pt x="1943351" y="1332880"/>
                  <a:pt x="1943351" y="995061"/>
                </a:cubicBezTo>
                <a:cubicBezTo>
                  <a:pt x="1943351" y="472105"/>
                  <a:pt x="1517952" y="46705"/>
                  <a:pt x="994996" y="46705"/>
                </a:cubicBezTo>
                <a:cubicBezTo>
                  <a:pt x="472040" y="46640"/>
                  <a:pt x="46640" y="472040"/>
                  <a:pt x="46640" y="994996"/>
                </a:cubicBezTo>
                <a:cubicBezTo>
                  <a:pt x="46640" y="1332880"/>
                  <a:pt x="228668" y="1647832"/>
                  <a:pt x="521596" y="1816904"/>
                </a:cubicBezTo>
                <a:lnTo>
                  <a:pt x="498275" y="1857261"/>
                </a:lnTo>
                <a:cubicBezTo>
                  <a:pt x="190902" y="1679898"/>
                  <a:pt x="0" y="1349528"/>
                  <a:pt x="0" y="994996"/>
                </a:cubicBezTo>
                <a:cubicBezTo>
                  <a:pt x="0" y="446323"/>
                  <a:pt x="446323" y="0"/>
                  <a:pt x="994996" y="0"/>
                </a:cubicBezTo>
                <a:cubicBezTo>
                  <a:pt x="1543669" y="0"/>
                  <a:pt x="1989992" y="446323"/>
                  <a:pt x="1989992" y="994996"/>
                </a:cubicBezTo>
                <a:cubicBezTo>
                  <a:pt x="1989992" y="1349528"/>
                  <a:pt x="1799090" y="1679898"/>
                  <a:pt x="1491716" y="1857326"/>
                </a:cubicBezTo>
                <a:close/>
                <a:moveTo>
                  <a:pt x="1017992" y="1512899"/>
                </a:moveTo>
                <a:lnTo>
                  <a:pt x="971352" y="1512899"/>
                </a:lnTo>
                <a:cubicBezTo>
                  <a:pt x="971352" y="1263891"/>
                  <a:pt x="1089443" y="1175987"/>
                  <a:pt x="1203582" y="1090868"/>
                </a:cubicBezTo>
                <a:cubicBezTo>
                  <a:pt x="1307163" y="1013782"/>
                  <a:pt x="1404913" y="940906"/>
                  <a:pt x="1404913" y="740417"/>
                </a:cubicBezTo>
                <a:cubicBezTo>
                  <a:pt x="1404913" y="526130"/>
                  <a:pt x="1232797" y="370597"/>
                  <a:pt x="995579" y="370597"/>
                </a:cubicBezTo>
                <a:cubicBezTo>
                  <a:pt x="769826" y="370597"/>
                  <a:pt x="586180" y="555151"/>
                  <a:pt x="586180" y="781940"/>
                </a:cubicBezTo>
                <a:lnTo>
                  <a:pt x="539604" y="781940"/>
                </a:lnTo>
                <a:cubicBezTo>
                  <a:pt x="539604" y="529434"/>
                  <a:pt x="744174" y="323957"/>
                  <a:pt x="995644" y="323957"/>
                </a:cubicBezTo>
                <a:cubicBezTo>
                  <a:pt x="1259875" y="323957"/>
                  <a:pt x="1451683" y="499117"/>
                  <a:pt x="1451683" y="740417"/>
                </a:cubicBezTo>
                <a:cubicBezTo>
                  <a:pt x="1451683" y="964291"/>
                  <a:pt x="1339682" y="1047661"/>
                  <a:pt x="1231567" y="1128245"/>
                </a:cubicBezTo>
                <a:cubicBezTo>
                  <a:pt x="1121702" y="1210060"/>
                  <a:pt x="1017992" y="1287341"/>
                  <a:pt x="1017992" y="1512899"/>
                </a:cubicBezTo>
                <a:close/>
                <a:moveTo>
                  <a:pt x="994996" y="1804726"/>
                </a:moveTo>
                <a:cubicBezTo>
                  <a:pt x="959238" y="1804726"/>
                  <a:pt x="930217" y="1833746"/>
                  <a:pt x="930217" y="1869504"/>
                </a:cubicBezTo>
                <a:cubicBezTo>
                  <a:pt x="930217" y="1905262"/>
                  <a:pt x="959238" y="1934282"/>
                  <a:pt x="994996" y="1934282"/>
                </a:cubicBezTo>
                <a:cubicBezTo>
                  <a:pt x="1030754" y="1934282"/>
                  <a:pt x="1059774" y="1905262"/>
                  <a:pt x="1059774" y="1869504"/>
                </a:cubicBezTo>
                <a:cubicBezTo>
                  <a:pt x="1059774" y="1833746"/>
                  <a:pt x="1030754" y="1804726"/>
                  <a:pt x="994996" y="1804726"/>
                </a:cubicBezTo>
                <a:close/>
              </a:path>
            </a:pathLst>
          </a:custGeom>
          <a:solidFill>
            <a:srgbClr val="0F62FE"/>
          </a:solidFill>
          <a:ln w="64591" cap="flat">
            <a:noFill/>
            <a:prstDash val="solid"/>
            <a:miter/>
          </a:ln>
        </p:spPr>
        <p:txBody>
          <a:bodyPr rtlCol="0" anchor="ctr"/>
          <a:lstStyle/>
          <a:p>
            <a:endParaRPr lang="en-CA" sz="900" dirty="0"/>
          </a:p>
        </p:txBody>
      </p:sp>
      <p:sp>
        <p:nvSpPr>
          <p:cNvPr id="51" name="Freeform: Shape 50">
            <a:extLst>
              <a:ext uri="{FF2B5EF4-FFF2-40B4-BE49-F238E27FC236}">
                <a16:creationId xmlns:a16="http://schemas.microsoft.com/office/drawing/2014/main" id="{67368A25-B927-7B81-99B9-679E40BC17C8}"/>
              </a:ext>
            </a:extLst>
          </p:cNvPr>
          <p:cNvSpPr/>
          <p:nvPr/>
        </p:nvSpPr>
        <p:spPr>
          <a:xfrm>
            <a:off x="14103292" y="5372333"/>
            <a:ext cx="1036319" cy="1036319"/>
          </a:xfrm>
          <a:custGeom>
            <a:avLst/>
            <a:gdLst>
              <a:gd name="connsiteX0" fmla="*/ 0 w 2072908"/>
              <a:gd name="connsiteY0" fmla="*/ 0 h 2072908"/>
              <a:gd name="connsiteX1" fmla="*/ 2072908 w 2072908"/>
              <a:gd name="connsiteY1" fmla="*/ 0 h 2072908"/>
              <a:gd name="connsiteX2" fmla="*/ 2072908 w 2072908"/>
              <a:gd name="connsiteY2" fmla="*/ 2072908 h 2072908"/>
              <a:gd name="connsiteX3" fmla="*/ 0 w 2072908"/>
              <a:gd name="connsiteY3" fmla="*/ 2072908 h 2072908"/>
            </a:gdLst>
            <a:ahLst/>
            <a:cxnLst>
              <a:cxn ang="0">
                <a:pos x="connsiteX0" y="connsiteY0"/>
              </a:cxn>
              <a:cxn ang="0">
                <a:pos x="connsiteX1" y="connsiteY1"/>
              </a:cxn>
              <a:cxn ang="0">
                <a:pos x="connsiteX2" y="connsiteY2"/>
              </a:cxn>
              <a:cxn ang="0">
                <a:pos x="connsiteX3" y="connsiteY3"/>
              </a:cxn>
            </a:cxnLst>
            <a:rect l="l" t="t" r="r" b="b"/>
            <a:pathLst>
              <a:path w="2072908" h="2072908">
                <a:moveTo>
                  <a:pt x="0" y="0"/>
                </a:moveTo>
                <a:lnTo>
                  <a:pt x="2072908" y="0"/>
                </a:lnTo>
                <a:lnTo>
                  <a:pt x="2072908" y="2072908"/>
                </a:lnTo>
                <a:lnTo>
                  <a:pt x="0" y="2072908"/>
                </a:lnTo>
                <a:close/>
              </a:path>
            </a:pathLst>
          </a:custGeom>
          <a:noFill/>
          <a:ln w="64591" cap="flat">
            <a:noFill/>
            <a:prstDash val="solid"/>
            <a:miter/>
          </a:ln>
        </p:spPr>
        <p:txBody>
          <a:bodyPr rtlCol="0" anchor="ctr"/>
          <a:lstStyle/>
          <a:p>
            <a:endParaRPr lang="en-CA" sz="900" dirty="0"/>
          </a:p>
        </p:txBody>
      </p:sp>
      <p:cxnSp>
        <p:nvCxnSpPr>
          <p:cNvPr id="58" name="Straight Arrow Connector 57">
            <a:extLst>
              <a:ext uri="{FF2B5EF4-FFF2-40B4-BE49-F238E27FC236}">
                <a16:creationId xmlns:a16="http://schemas.microsoft.com/office/drawing/2014/main" id="{645E253D-DE4C-D672-AB48-8E6F9DE25A7F}"/>
              </a:ext>
            </a:extLst>
          </p:cNvPr>
          <p:cNvCxnSpPr>
            <a:cxnSpLocks/>
            <a:stCxn id="52" idx="3"/>
            <a:endCxn id="56" idx="1"/>
          </p:cNvCxnSpPr>
          <p:nvPr/>
        </p:nvCxnSpPr>
        <p:spPr bwMode="auto">
          <a:xfrm flipV="1">
            <a:off x="2268717" y="2224639"/>
            <a:ext cx="822915" cy="0"/>
          </a:xfrm>
          <a:prstGeom prst="straightConnector1">
            <a:avLst/>
          </a:prstGeom>
          <a:ln w="5080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3A80D29-6DF7-B5B9-FBC8-2C55D73A4971}"/>
              </a:ext>
            </a:extLst>
          </p:cNvPr>
          <p:cNvCxnSpPr>
            <a:cxnSpLocks/>
          </p:cNvCxnSpPr>
          <p:nvPr/>
        </p:nvCxnSpPr>
        <p:spPr bwMode="auto">
          <a:xfrm>
            <a:off x="4521147" y="2224638"/>
            <a:ext cx="822853" cy="0"/>
          </a:xfrm>
          <a:prstGeom prst="straightConnector1">
            <a:avLst/>
          </a:prstGeom>
          <a:ln w="50800">
            <a:solidFill>
              <a:schemeClr val="tx1"/>
            </a:solidFill>
            <a:prstDash val="solid"/>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E583020-6C5F-3ACC-7B0E-BA7D72433989}"/>
              </a:ext>
            </a:extLst>
          </p:cNvPr>
          <p:cNvCxnSpPr>
            <a:cxnSpLocks/>
          </p:cNvCxnSpPr>
          <p:nvPr/>
        </p:nvCxnSpPr>
        <p:spPr bwMode="auto">
          <a:xfrm>
            <a:off x="3802653" y="2935661"/>
            <a:ext cx="0" cy="548569"/>
          </a:xfrm>
          <a:prstGeom prst="straightConnector1">
            <a:avLst/>
          </a:prstGeom>
          <a:ln w="5080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74" name="Freeform: Shape 73">
            <a:extLst>
              <a:ext uri="{FF2B5EF4-FFF2-40B4-BE49-F238E27FC236}">
                <a16:creationId xmlns:a16="http://schemas.microsoft.com/office/drawing/2014/main" id="{D60F9810-002C-9D73-DEBE-A2D28FB2B7EE}"/>
              </a:ext>
            </a:extLst>
          </p:cNvPr>
          <p:cNvSpPr/>
          <p:nvPr/>
        </p:nvSpPr>
        <p:spPr>
          <a:xfrm>
            <a:off x="5674702" y="3727779"/>
            <a:ext cx="411899" cy="411899"/>
          </a:xfrm>
          <a:custGeom>
            <a:avLst/>
            <a:gdLst>
              <a:gd name="connsiteX0" fmla="*/ 706971 w 823905"/>
              <a:gd name="connsiteY0" fmla="*/ 823906 h 823905"/>
              <a:gd name="connsiteX1" fmla="*/ 9655 w 823905"/>
              <a:gd name="connsiteY1" fmla="*/ 823906 h 823905"/>
              <a:gd name="connsiteX2" fmla="*/ 0 w 823905"/>
              <a:gd name="connsiteY2" fmla="*/ 814250 h 823905"/>
              <a:gd name="connsiteX3" fmla="*/ 0 w 823905"/>
              <a:gd name="connsiteY3" fmla="*/ 304673 h 823905"/>
              <a:gd name="connsiteX4" fmla="*/ 9655 w 823905"/>
              <a:gd name="connsiteY4" fmla="*/ 295018 h 823905"/>
              <a:gd name="connsiteX5" fmla="*/ 107279 w 823905"/>
              <a:gd name="connsiteY5" fmla="*/ 295018 h 823905"/>
              <a:gd name="connsiteX6" fmla="*/ 107279 w 823905"/>
              <a:gd name="connsiteY6" fmla="*/ 9655 h 823905"/>
              <a:gd name="connsiteX7" fmla="*/ 116935 w 823905"/>
              <a:gd name="connsiteY7" fmla="*/ 0 h 823905"/>
              <a:gd name="connsiteX8" fmla="*/ 814250 w 823905"/>
              <a:gd name="connsiteY8" fmla="*/ 0 h 823905"/>
              <a:gd name="connsiteX9" fmla="*/ 823906 w 823905"/>
              <a:gd name="connsiteY9" fmla="*/ 9655 h 823905"/>
              <a:gd name="connsiteX10" fmla="*/ 823906 w 823905"/>
              <a:gd name="connsiteY10" fmla="*/ 519232 h 823905"/>
              <a:gd name="connsiteX11" fmla="*/ 814250 w 823905"/>
              <a:gd name="connsiteY11" fmla="*/ 528887 h 823905"/>
              <a:gd name="connsiteX12" fmla="*/ 716626 w 823905"/>
              <a:gd name="connsiteY12" fmla="*/ 528887 h 823905"/>
              <a:gd name="connsiteX13" fmla="*/ 716626 w 823905"/>
              <a:gd name="connsiteY13" fmla="*/ 814250 h 823905"/>
              <a:gd name="connsiteX14" fmla="*/ 706971 w 823905"/>
              <a:gd name="connsiteY14" fmla="*/ 823906 h 823905"/>
              <a:gd name="connsiteX15" fmla="*/ 19310 w 823905"/>
              <a:gd name="connsiteY15" fmla="*/ 804595 h 823905"/>
              <a:gd name="connsiteX16" fmla="*/ 697316 w 823905"/>
              <a:gd name="connsiteY16" fmla="*/ 804595 h 823905"/>
              <a:gd name="connsiteX17" fmla="*/ 697316 w 823905"/>
              <a:gd name="connsiteY17" fmla="*/ 394788 h 823905"/>
              <a:gd name="connsiteX18" fmla="*/ 19310 w 823905"/>
              <a:gd name="connsiteY18" fmla="*/ 394788 h 823905"/>
              <a:gd name="connsiteX19" fmla="*/ 19310 w 823905"/>
              <a:gd name="connsiteY19" fmla="*/ 804595 h 823905"/>
              <a:gd name="connsiteX20" fmla="*/ 716626 w 823905"/>
              <a:gd name="connsiteY20" fmla="*/ 509577 h 823905"/>
              <a:gd name="connsiteX21" fmla="*/ 804569 w 823905"/>
              <a:gd name="connsiteY21" fmla="*/ 509577 h 823905"/>
              <a:gd name="connsiteX22" fmla="*/ 804569 w 823905"/>
              <a:gd name="connsiteY22" fmla="*/ 99770 h 823905"/>
              <a:gd name="connsiteX23" fmla="*/ 126590 w 823905"/>
              <a:gd name="connsiteY23" fmla="*/ 99770 h 823905"/>
              <a:gd name="connsiteX24" fmla="*/ 126590 w 823905"/>
              <a:gd name="connsiteY24" fmla="*/ 295018 h 823905"/>
              <a:gd name="connsiteX25" fmla="*/ 706971 w 823905"/>
              <a:gd name="connsiteY25" fmla="*/ 295018 h 823905"/>
              <a:gd name="connsiteX26" fmla="*/ 716626 w 823905"/>
              <a:gd name="connsiteY26" fmla="*/ 304673 h 823905"/>
              <a:gd name="connsiteX27" fmla="*/ 716626 w 823905"/>
              <a:gd name="connsiteY27" fmla="*/ 509577 h 823905"/>
              <a:gd name="connsiteX28" fmla="*/ 19310 w 823905"/>
              <a:gd name="connsiteY28" fmla="*/ 375478 h 823905"/>
              <a:gd name="connsiteX29" fmla="*/ 697316 w 823905"/>
              <a:gd name="connsiteY29" fmla="*/ 375478 h 823905"/>
              <a:gd name="connsiteX30" fmla="*/ 697316 w 823905"/>
              <a:gd name="connsiteY30" fmla="*/ 314329 h 823905"/>
              <a:gd name="connsiteX31" fmla="*/ 19310 w 823905"/>
              <a:gd name="connsiteY31" fmla="*/ 314329 h 823905"/>
              <a:gd name="connsiteX32" fmla="*/ 19310 w 823905"/>
              <a:gd name="connsiteY32" fmla="*/ 375478 h 823905"/>
              <a:gd name="connsiteX33" fmla="*/ 126590 w 823905"/>
              <a:gd name="connsiteY33" fmla="*/ 80460 h 823905"/>
              <a:gd name="connsiteX34" fmla="*/ 804595 w 823905"/>
              <a:gd name="connsiteY34" fmla="*/ 80460 h 823905"/>
              <a:gd name="connsiteX35" fmla="*/ 804595 w 823905"/>
              <a:gd name="connsiteY35" fmla="*/ 19310 h 823905"/>
              <a:gd name="connsiteX36" fmla="*/ 126590 w 823905"/>
              <a:gd name="connsiteY36" fmla="*/ 19310 h 823905"/>
              <a:gd name="connsiteX37" fmla="*/ 126590 w 823905"/>
              <a:gd name="connsiteY37" fmla="*/ 80460 h 823905"/>
              <a:gd name="connsiteX38" fmla="*/ 760611 w 823905"/>
              <a:gd name="connsiteY38" fmla="*/ 49885 h 823905"/>
              <a:gd name="connsiteX39" fmla="*/ 747201 w 823905"/>
              <a:gd name="connsiteY39" fmla="*/ 63295 h 823905"/>
              <a:gd name="connsiteX40" fmla="*/ 733791 w 823905"/>
              <a:gd name="connsiteY40" fmla="*/ 49885 h 823905"/>
              <a:gd name="connsiteX41" fmla="*/ 747201 w 823905"/>
              <a:gd name="connsiteY41" fmla="*/ 36475 h 823905"/>
              <a:gd name="connsiteX42" fmla="*/ 760611 w 823905"/>
              <a:gd name="connsiteY42" fmla="*/ 49885 h 823905"/>
              <a:gd name="connsiteX43" fmla="*/ 693561 w 823905"/>
              <a:gd name="connsiteY43" fmla="*/ 36475 h 823905"/>
              <a:gd name="connsiteX44" fmla="*/ 680151 w 823905"/>
              <a:gd name="connsiteY44" fmla="*/ 49885 h 823905"/>
              <a:gd name="connsiteX45" fmla="*/ 693561 w 823905"/>
              <a:gd name="connsiteY45" fmla="*/ 63295 h 823905"/>
              <a:gd name="connsiteX46" fmla="*/ 706971 w 823905"/>
              <a:gd name="connsiteY46" fmla="*/ 49885 h 823905"/>
              <a:gd name="connsiteX47" fmla="*/ 693561 w 823905"/>
              <a:gd name="connsiteY47" fmla="*/ 36475 h 823905"/>
              <a:gd name="connsiteX48" fmla="*/ 639922 w 823905"/>
              <a:gd name="connsiteY48" fmla="*/ 36475 h 823905"/>
              <a:gd name="connsiteX49" fmla="*/ 626512 w 823905"/>
              <a:gd name="connsiteY49" fmla="*/ 49885 h 823905"/>
              <a:gd name="connsiteX50" fmla="*/ 639922 w 823905"/>
              <a:gd name="connsiteY50" fmla="*/ 63295 h 823905"/>
              <a:gd name="connsiteX51" fmla="*/ 653331 w 823905"/>
              <a:gd name="connsiteY51" fmla="*/ 49885 h 823905"/>
              <a:gd name="connsiteX52" fmla="*/ 639922 w 823905"/>
              <a:gd name="connsiteY52" fmla="*/ 36475 h 823905"/>
              <a:gd name="connsiteX53" fmla="*/ 639922 w 823905"/>
              <a:gd name="connsiteY53" fmla="*/ 331493 h 823905"/>
              <a:gd name="connsiteX54" fmla="*/ 626512 w 823905"/>
              <a:gd name="connsiteY54" fmla="*/ 344903 h 823905"/>
              <a:gd name="connsiteX55" fmla="*/ 639922 w 823905"/>
              <a:gd name="connsiteY55" fmla="*/ 358313 h 823905"/>
              <a:gd name="connsiteX56" fmla="*/ 653331 w 823905"/>
              <a:gd name="connsiteY56" fmla="*/ 344903 h 823905"/>
              <a:gd name="connsiteX57" fmla="*/ 639922 w 823905"/>
              <a:gd name="connsiteY57" fmla="*/ 331493 h 823905"/>
              <a:gd name="connsiteX58" fmla="*/ 586282 w 823905"/>
              <a:gd name="connsiteY58" fmla="*/ 331493 h 823905"/>
              <a:gd name="connsiteX59" fmla="*/ 572872 w 823905"/>
              <a:gd name="connsiteY59" fmla="*/ 344903 h 823905"/>
              <a:gd name="connsiteX60" fmla="*/ 586282 w 823905"/>
              <a:gd name="connsiteY60" fmla="*/ 358313 h 823905"/>
              <a:gd name="connsiteX61" fmla="*/ 599692 w 823905"/>
              <a:gd name="connsiteY61" fmla="*/ 344903 h 823905"/>
              <a:gd name="connsiteX62" fmla="*/ 586282 w 823905"/>
              <a:gd name="connsiteY62" fmla="*/ 331493 h 823905"/>
              <a:gd name="connsiteX63" fmla="*/ 532642 w 823905"/>
              <a:gd name="connsiteY63" fmla="*/ 331493 h 823905"/>
              <a:gd name="connsiteX64" fmla="*/ 519232 w 823905"/>
              <a:gd name="connsiteY64" fmla="*/ 344903 h 823905"/>
              <a:gd name="connsiteX65" fmla="*/ 532642 w 823905"/>
              <a:gd name="connsiteY65" fmla="*/ 358313 h 823905"/>
              <a:gd name="connsiteX66" fmla="*/ 546052 w 823905"/>
              <a:gd name="connsiteY66" fmla="*/ 344903 h 823905"/>
              <a:gd name="connsiteX67" fmla="*/ 532642 w 823905"/>
              <a:gd name="connsiteY67" fmla="*/ 331493 h 82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23905" h="823905">
                <a:moveTo>
                  <a:pt x="706971" y="823906"/>
                </a:moveTo>
                <a:lnTo>
                  <a:pt x="9655" y="823906"/>
                </a:lnTo>
                <a:cubicBezTo>
                  <a:pt x="4318" y="823906"/>
                  <a:pt x="0" y="819588"/>
                  <a:pt x="0" y="814250"/>
                </a:cubicBezTo>
                <a:lnTo>
                  <a:pt x="0" y="304673"/>
                </a:lnTo>
                <a:cubicBezTo>
                  <a:pt x="0" y="299336"/>
                  <a:pt x="4318" y="295018"/>
                  <a:pt x="9655" y="295018"/>
                </a:cubicBezTo>
                <a:lnTo>
                  <a:pt x="107279" y="295018"/>
                </a:lnTo>
                <a:lnTo>
                  <a:pt x="107279" y="9655"/>
                </a:lnTo>
                <a:cubicBezTo>
                  <a:pt x="107279" y="4318"/>
                  <a:pt x="111597" y="0"/>
                  <a:pt x="116935" y="0"/>
                </a:cubicBezTo>
                <a:lnTo>
                  <a:pt x="814250" y="0"/>
                </a:lnTo>
                <a:cubicBezTo>
                  <a:pt x="819588" y="0"/>
                  <a:pt x="823906" y="4318"/>
                  <a:pt x="823906" y="9655"/>
                </a:cubicBezTo>
                <a:lnTo>
                  <a:pt x="823906" y="519232"/>
                </a:lnTo>
                <a:cubicBezTo>
                  <a:pt x="823906" y="524569"/>
                  <a:pt x="819588" y="528887"/>
                  <a:pt x="814250" y="528887"/>
                </a:cubicBezTo>
                <a:lnTo>
                  <a:pt x="716626" y="528887"/>
                </a:lnTo>
                <a:lnTo>
                  <a:pt x="716626" y="814250"/>
                </a:lnTo>
                <a:cubicBezTo>
                  <a:pt x="716626" y="819588"/>
                  <a:pt x="712308" y="823906"/>
                  <a:pt x="706971" y="823906"/>
                </a:cubicBezTo>
                <a:close/>
                <a:moveTo>
                  <a:pt x="19310" y="804595"/>
                </a:moveTo>
                <a:lnTo>
                  <a:pt x="697316" y="804595"/>
                </a:lnTo>
                <a:lnTo>
                  <a:pt x="697316" y="394788"/>
                </a:lnTo>
                <a:lnTo>
                  <a:pt x="19310" y="394788"/>
                </a:lnTo>
                <a:lnTo>
                  <a:pt x="19310" y="804595"/>
                </a:lnTo>
                <a:close/>
                <a:moveTo>
                  <a:pt x="716626" y="509577"/>
                </a:moveTo>
                <a:lnTo>
                  <a:pt x="804569" y="509577"/>
                </a:lnTo>
                <a:lnTo>
                  <a:pt x="804569" y="99770"/>
                </a:lnTo>
                <a:lnTo>
                  <a:pt x="126590" y="99770"/>
                </a:lnTo>
                <a:lnTo>
                  <a:pt x="126590" y="295018"/>
                </a:lnTo>
                <a:lnTo>
                  <a:pt x="706971" y="295018"/>
                </a:lnTo>
                <a:cubicBezTo>
                  <a:pt x="712308" y="295018"/>
                  <a:pt x="716626" y="299336"/>
                  <a:pt x="716626" y="304673"/>
                </a:cubicBezTo>
                <a:lnTo>
                  <a:pt x="716626" y="509577"/>
                </a:lnTo>
                <a:close/>
                <a:moveTo>
                  <a:pt x="19310" y="375478"/>
                </a:moveTo>
                <a:lnTo>
                  <a:pt x="697316" y="375478"/>
                </a:lnTo>
                <a:lnTo>
                  <a:pt x="697316" y="314329"/>
                </a:lnTo>
                <a:lnTo>
                  <a:pt x="19310" y="314329"/>
                </a:lnTo>
                <a:lnTo>
                  <a:pt x="19310" y="375478"/>
                </a:lnTo>
                <a:close/>
                <a:moveTo>
                  <a:pt x="126590" y="80460"/>
                </a:moveTo>
                <a:lnTo>
                  <a:pt x="804595" y="80460"/>
                </a:lnTo>
                <a:lnTo>
                  <a:pt x="804595" y="19310"/>
                </a:lnTo>
                <a:lnTo>
                  <a:pt x="126590" y="19310"/>
                </a:lnTo>
                <a:lnTo>
                  <a:pt x="126590" y="80460"/>
                </a:lnTo>
                <a:close/>
                <a:moveTo>
                  <a:pt x="760611" y="49885"/>
                </a:moveTo>
                <a:cubicBezTo>
                  <a:pt x="760611" y="57287"/>
                  <a:pt x="754603" y="63295"/>
                  <a:pt x="747201" y="63295"/>
                </a:cubicBezTo>
                <a:cubicBezTo>
                  <a:pt x="739799" y="63295"/>
                  <a:pt x="733791" y="57287"/>
                  <a:pt x="733791" y="49885"/>
                </a:cubicBezTo>
                <a:cubicBezTo>
                  <a:pt x="733791" y="42483"/>
                  <a:pt x="739799" y="36475"/>
                  <a:pt x="747201" y="36475"/>
                </a:cubicBezTo>
                <a:cubicBezTo>
                  <a:pt x="754603" y="36475"/>
                  <a:pt x="760611" y="42483"/>
                  <a:pt x="760611" y="49885"/>
                </a:cubicBezTo>
                <a:close/>
                <a:moveTo>
                  <a:pt x="693561" y="36475"/>
                </a:moveTo>
                <a:cubicBezTo>
                  <a:pt x="686159" y="36475"/>
                  <a:pt x="680151" y="42483"/>
                  <a:pt x="680151" y="49885"/>
                </a:cubicBezTo>
                <a:cubicBezTo>
                  <a:pt x="680151" y="57287"/>
                  <a:pt x="686159" y="63295"/>
                  <a:pt x="693561" y="63295"/>
                </a:cubicBezTo>
                <a:cubicBezTo>
                  <a:pt x="700963" y="63295"/>
                  <a:pt x="706971" y="57287"/>
                  <a:pt x="706971" y="49885"/>
                </a:cubicBezTo>
                <a:cubicBezTo>
                  <a:pt x="706971" y="42483"/>
                  <a:pt x="700963" y="36475"/>
                  <a:pt x="693561" y="36475"/>
                </a:cubicBezTo>
                <a:close/>
                <a:moveTo>
                  <a:pt x="639922" y="36475"/>
                </a:moveTo>
                <a:cubicBezTo>
                  <a:pt x="632519" y="36475"/>
                  <a:pt x="626512" y="42483"/>
                  <a:pt x="626512" y="49885"/>
                </a:cubicBezTo>
                <a:cubicBezTo>
                  <a:pt x="626512" y="57287"/>
                  <a:pt x="632519" y="63295"/>
                  <a:pt x="639922" y="63295"/>
                </a:cubicBezTo>
                <a:cubicBezTo>
                  <a:pt x="647324" y="63295"/>
                  <a:pt x="653331" y="57287"/>
                  <a:pt x="653331" y="49885"/>
                </a:cubicBezTo>
                <a:cubicBezTo>
                  <a:pt x="653331" y="42483"/>
                  <a:pt x="647324" y="36475"/>
                  <a:pt x="639922" y="36475"/>
                </a:cubicBezTo>
                <a:close/>
                <a:moveTo>
                  <a:pt x="639922" y="331493"/>
                </a:moveTo>
                <a:cubicBezTo>
                  <a:pt x="632519" y="331493"/>
                  <a:pt x="626512" y="337501"/>
                  <a:pt x="626512" y="344903"/>
                </a:cubicBezTo>
                <a:cubicBezTo>
                  <a:pt x="626512" y="352305"/>
                  <a:pt x="632519" y="358313"/>
                  <a:pt x="639922" y="358313"/>
                </a:cubicBezTo>
                <a:cubicBezTo>
                  <a:pt x="647324" y="358313"/>
                  <a:pt x="653331" y="352305"/>
                  <a:pt x="653331" y="344903"/>
                </a:cubicBezTo>
                <a:cubicBezTo>
                  <a:pt x="653331" y="337501"/>
                  <a:pt x="647324" y="331493"/>
                  <a:pt x="639922" y="331493"/>
                </a:cubicBezTo>
                <a:close/>
                <a:moveTo>
                  <a:pt x="586282" y="331493"/>
                </a:moveTo>
                <a:cubicBezTo>
                  <a:pt x="578880" y="331493"/>
                  <a:pt x="572872" y="337501"/>
                  <a:pt x="572872" y="344903"/>
                </a:cubicBezTo>
                <a:cubicBezTo>
                  <a:pt x="572872" y="352305"/>
                  <a:pt x="578880" y="358313"/>
                  <a:pt x="586282" y="358313"/>
                </a:cubicBezTo>
                <a:cubicBezTo>
                  <a:pt x="593684" y="358313"/>
                  <a:pt x="599692" y="352305"/>
                  <a:pt x="599692" y="344903"/>
                </a:cubicBezTo>
                <a:cubicBezTo>
                  <a:pt x="599692" y="337501"/>
                  <a:pt x="593684" y="331493"/>
                  <a:pt x="586282" y="331493"/>
                </a:cubicBezTo>
                <a:close/>
                <a:moveTo>
                  <a:pt x="532642" y="331493"/>
                </a:moveTo>
                <a:cubicBezTo>
                  <a:pt x="525240" y="331493"/>
                  <a:pt x="519232" y="337501"/>
                  <a:pt x="519232" y="344903"/>
                </a:cubicBezTo>
                <a:cubicBezTo>
                  <a:pt x="519232" y="352305"/>
                  <a:pt x="525240" y="358313"/>
                  <a:pt x="532642" y="358313"/>
                </a:cubicBezTo>
                <a:cubicBezTo>
                  <a:pt x="540044" y="358313"/>
                  <a:pt x="546052" y="352305"/>
                  <a:pt x="546052" y="344903"/>
                </a:cubicBezTo>
                <a:cubicBezTo>
                  <a:pt x="546052" y="337501"/>
                  <a:pt x="540044" y="331493"/>
                  <a:pt x="532642" y="331493"/>
                </a:cubicBezTo>
                <a:close/>
              </a:path>
            </a:pathLst>
          </a:custGeom>
          <a:solidFill>
            <a:srgbClr val="0F62FE"/>
          </a:solidFill>
          <a:ln w="26789" cap="flat">
            <a:noFill/>
            <a:prstDash val="solid"/>
            <a:miter/>
          </a:ln>
        </p:spPr>
        <p:txBody>
          <a:bodyPr rtlCol="0" anchor="ctr"/>
          <a:lstStyle/>
          <a:p>
            <a:endParaRPr lang="en-CA" sz="900" dirty="0"/>
          </a:p>
        </p:txBody>
      </p:sp>
      <p:sp>
        <p:nvSpPr>
          <p:cNvPr id="75" name="Freeform: Shape 74">
            <a:extLst>
              <a:ext uri="{FF2B5EF4-FFF2-40B4-BE49-F238E27FC236}">
                <a16:creationId xmlns:a16="http://schemas.microsoft.com/office/drawing/2014/main" id="{907F2042-EDE3-A7DB-F7F9-8AF5BE906AEB}"/>
              </a:ext>
            </a:extLst>
          </p:cNvPr>
          <p:cNvSpPr/>
          <p:nvPr/>
        </p:nvSpPr>
        <p:spPr>
          <a:xfrm>
            <a:off x="5666121" y="3719198"/>
            <a:ext cx="429062" cy="429062"/>
          </a:xfrm>
          <a:custGeom>
            <a:avLst/>
            <a:gdLst>
              <a:gd name="connsiteX0" fmla="*/ 0 w 858235"/>
              <a:gd name="connsiteY0" fmla="*/ 0 h 858235"/>
              <a:gd name="connsiteX1" fmla="*/ 858235 w 858235"/>
              <a:gd name="connsiteY1" fmla="*/ 0 h 858235"/>
              <a:gd name="connsiteX2" fmla="*/ 858235 w 858235"/>
              <a:gd name="connsiteY2" fmla="*/ 858235 h 858235"/>
              <a:gd name="connsiteX3" fmla="*/ 0 w 858235"/>
              <a:gd name="connsiteY3" fmla="*/ 858235 h 858235"/>
            </a:gdLst>
            <a:ahLst/>
            <a:cxnLst>
              <a:cxn ang="0">
                <a:pos x="connsiteX0" y="connsiteY0"/>
              </a:cxn>
              <a:cxn ang="0">
                <a:pos x="connsiteX1" y="connsiteY1"/>
              </a:cxn>
              <a:cxn ang="0">
                <a:pos x="connsiteX2" y="connsiteY2"/>
              </a:cxn>
              <a:cxn ang="0">
                <a:pos x="connsiteX3" y="connsiteY3"/>
              </a:cxn>
            </a:cxnLst>
            <a:rect l="l" t="t" r="r" b="b"/>
            <a:pathLst>
              <a:path w="858235" h="858235">
                <a:moveTo>
                  <a:pt x="0" y="0"/>
                </a:moveTo>
                <a:lnTo>
                  <a:pt x="858235" y="0"/>
                </a:lnTo>
                <a:lnTo>
                  <a:pt x="858235" y="858235"/>
                </a:lnTo>
                <a:lnTo>
                  <a:pt x="0" y="858235"/>
                </a:lnTo>
                <a:close/>
              </a:path>
            </a:pathLst>
          </a:custGeom>
          <a:noFill/>
          <a:ln w="26789" cap="flat">
            <a:noFill/>
            <a:prstDash val="solid"/>
            <a:miter/>
          </a:ln>
        </p:spPr>
        <p:txBody>
          <a:bodyPr rtlCol="0" anchor="ctr"/>
          <a:lstStyle/>
          <a:p>
            <a:endParaRPr lang="en-CA" sz="900" dirty="0"/>
          </a:p>
        </p:txBody>
      </p:sp>
      <p:sp>
        <p:nvSpPr>
          <p:cNvPr id="76" name="Rectangle: Rounded Corners 75">
            <a:extLst>
              <a:ext uri="{FF2B5EF4-FFF2-40B4-BE49-F238E27FC236}">
                <a16:creationId xmlns:a16="http://schemas.microsoft.com/office/drawing/2014/main" id="{5ED51725-FF64-7AD4-4568-BD1EC766391E}"/>
              </a:ext>
            </a:extLst>
          </p:cNvPr>
          <p:cNvSpPr/>
          <p:nvPr/>
        </p:nvSpPr>
        <p:spPr bwMode="auto">
          <a:xfrm>
            <a:off x="5340354" y="1489975"/>
            <a:ext cx="1422045" cy="1422045"/>
          </a:xfrm>
          <a:prstGeom prst="roundRect">
            <a:avLst>
              <a:gd name="adj" fmla="val 7142"/>
            </a:avLst>
          </a:prstGeom>
          <a:solidFill>
            <a:srgbClr val="FBFBFB"/>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163767" indent="-163767" defTabSz="457109" fontAlgn="base">
              <a:spcBef>
                <a:spcPct val="0"/>
              </a:spcBef>
              <a:spcAft>
                <a:spcPct val="0"/>
              </a:spcAft>
              <a:buFont typeface="Arial" panose="020B0604020202020204" pitchFamily="34" charset="0"/>
              <a:buChar char="•"/>
            </a:pPr>
            <a:endParaRPr lang="en-CA" sz="1000" dirty="0">
              <a:solidFill>
                <a:schemeClr val="bg1"/>
              </a:solidFill>
            </a:endParaRPr>
          </a:p>
        </p:txBody>
      </p:sp>
      <p:sp>
        <p:nvSpPr>
          <p:cNvPr id="77" name="TextBox 76">
            <a:extLst>
              <a:ext uri="{FF2B5EF4-FFF2-40B4-BE49-F238E27FC236}">
                <a16:creationId xmlns:a16="http://schemas.microsoft.com/office/drawing/2014/main" id="{D4139A55-B4D5-B06D-35C6-BF08DD75951E}"/>
              </a:ext>
            </a:extLst>
          </p:cNvPr>
          <p:cNvSpPr txBox="1"/>
          <p:nvPr/>
        </p:nvSpPr>
        <p:spPr>
          <a:xfrm>
            <a:off x="5497995" y="1655649"/>
            <a:ext cx="1106761" cy="11214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400" dirty="0">
                <a:cs typeface="Arial" panose="020B0604020202020204" pitchFamily="34" charset="0"/>
              </a:rPr>
              <a:t>Prompt =</a:t>
            </a:r>
          </a:p>
          <a:p>
            <a:pPr algn="ctr" defTabSz="1218956">
              <a:spcBef>
                <a:spcPts val="300"/>
              </a:spcBef>
              <a:buSzPct val="100000"/>
            </a:pPr>
            <a:r>
              <a:rPr lang="en-CA" sz="1400" dirty="0">
                <a:cs typeface="Arial" panose="020B0604020202020204" pitchFamily="34" charset="0"/>
              </a:rPr>
              <a:t>Instructions + Search Results + Question</a:t>
            </a:r>
          </a:p>
        </p:txBody>
      </p:sp>
      <p:cxnSp>
        <p:nvCxnSpPr>
          <p:cNvPr id="79" name="Straight Arrow Connector 78">
            <a:extLst>
              <a:ext uri="{FF2B5EF4-FFF2-40B4-BE49-F238E27FC236}">
                <a16:creationId xmlns:a16="http://schemas.microsoft.com/office/drawing/2014/main" id="{1F3972BD-D78E-7474-38D3-8F8CF8DDB197}"/>
              </a:ext>
            </a:extLst>
          </p:cNvPr>
          <p:cNvCxnSpPr>
            <a:cxnSpLocks/>
          </p:cNvCxnSpPr>
          <p:nvPr/>
        </p:nvCxnSpPr>
        <p:spPr bwMode="auto">
          <a:xfrm>
            <a:off x="6762399" y="2218692"/>
            <a:ext cx="822853" cy="0"/>
          </a:xfrm>
          <a:prstGeom prst="straightConnector1">
            <a:avLst/>
          </a:prstGeom>
          <a:ln w="50800">
            <a:solidFill>
              <a:schemeClr val="tx1"/>
            </a:solidFill>
            <a:prstDash val="solid"/>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FD841F89-1BFE-A899-E206-09AC42BE2C6C}"/>
              </a:ext>
            </a:extLst>
          </p:cNvPr>
          <p:cNvSpPr txBox="1"/>
          <p:nvPr/>
        </p:nvSpPr>
        <p:spPr>
          <a:xfrm>
            <a:off x="7745018" y="1804651"/>
            <a:ext cx="1106761" cy="205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400" dirty="0">
                <a:cs typeface="Arial" panose="020B0604020202020204" pitchFamily="34" charset="0"/>
              </a:rPr>
              <a:t>LLM</a:t>
            </a:r>
          </a:p>
        </p:txBody>
      </p:sp>
      <p:cxnSp>
        <p:nvCxnSpPr>
          <p:cNvPr id="82" name="Straight Arrow Connector 81">
            <a:extLst>
              <a:ext uri="{FF2B5EF4-FFF2-40B4-BE49-F238E27FC236}">
                <a16:creationId xmlns:a16="http://schemas.microsoft.com/office/drawing/2014/main" id="{5767E912-CB9A-42E1-D00D-717E4082938D}"/>
              </a:ext>
            </a:extLst>
          </p:cNvPr>
          <p:cNvCxnSpPr>
            <a:cxnSpLocks/>
          </p:cNvCxnSpPr>
          <p:nvPr/>
        </p:nvCxnSpPr>
        <p:spPr bwMode="auto">
          <a:xfrm>
            <a:off x="9009422" y="2242334"/>
            <a:ext cx="822853" cy="0"/>
          </a:xfrm>
          <a:prstGeom prst="straightConnector1">
            <a:avLst/>
          </a:prstGeom>
          <a:ln w="50800">
            <a:solidFill>
              <a:schemeClr val="tx1"/>
            </a:solidFill>
            <a:prstDash val="solid"/>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83" name="Rectangle: Rounded Corners 82">
            <a:extLst>
              <a:ext uri="{FF2B5EF4-FFF2-40B4-BE49-F238E27FC236}">
                <a16:creationId xmlns:a16="http://schemas.microsoft.com/office/drawing/2014/main" id="{6BEC78C0-F661-6326-23C2-7ED1CE235179}"/>
              </a:ext>
            </a:extLst>
          </p:cNvPr>
          <p:cNvSpPr/>
          <p:nvPr/>
        </p:nvSpPr>
        <p:spPr bwMode="auto">
          <a:xfrm>
            <a:off x="9834400" y="1513616"/>
            <a:ext cx="1422045" cy="1422045"/>
          </a:xfrm>
          <a:prstGeom prst="roundRect">
            <a:avLst>
              <a:gd name="adj" fmla="val 7142"/>
            </a:avLst>
          </a:prstGeom>
          <a:solidFill>
            <a:srgbClr val="FBFBFB"/>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163767" indent="-163767" defTabSz="457109" fontAlgn="base">
              <a:spcBef>
                <a:spcPct val="0"/>
              </a:spcBef>
              <a:spcAft>
                <a:spcPct val="0"/>
              </a:spcAft>
              <a:buFont typeface="Arial" panose="020B0604020202020204" pitchFamily="34" charset="0"/>
              <a:buChar char="•"/>
            </a:pPr>
            <a:endParaRPr lang="en-CA" sz="1000" dirty="0">
              <a:solidFill>
                <a:schemeClr val="bg1"/>
              </a:solidFill>
            </a:endParaRPr>
          </a:p>
        </p:txBody>
      </p:sp>
      <p:sp>
        <p:nvSpPr>
          <p:cNvPr id="84" name="TextBox 83">
            <a:extLst>
              <a:ext uri="{FF2B5EF4-FFF2-40B4-BE49-F238E27FC236}">
                <a16:creationId xmlns:a16="http://schemas.microsoft.com/office/drawing/2014/main" id="{DECD46B6-2375-CCEB-49D6-DDD20D19F4C9}"/>
              </a:ext>
            </a:extLst>
          </p:cNvPr>
          <p:cNvSpPr txBox="1"/>
          <p:nvPr/>
        </p:nvSpPr>
        <p:spPr>
          <a:xfrm>
            <a:off x="9992041" y="1661256"/>
            <a:ext cx="1106761" cy="205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400" dirty="0">
                <a:cs typeface="Arial" panose="020B0604020202020204" pitchFamily="34" charset="0"/>
              </a:rPr>
              <a:t>Generated output with sources</a:t>
            </a:r>
          </a:p>
        </p:txBody>
      </p:sp>
      <p:sp>
        <p:nvSpPr>
          <p:cNvPr id="86" name="Freeform: Shape 85">
            <a:extLst>
              <a:ext uri="{FF2B5EF4-FFF2-40B4-BE49-F238E27FC236}">
                <a16:creationId xmlns:a16="http://schemas.microsoft.com/office/drawing/2014/main" id="{ED84EF8A-796A-8CEE-54CF-2E03005AAF9D}"/>
              </a:ext>
            </a:extLst>
          </p:cNvPr>
          <p:cNvSpPr>
            <a:spLocks noChangeAspect="1"/>
          </p:cNvSpPr>
          <p:nvPr/>
        </p:nvSpPr>
        <p:spPr>
          <a:xfrm>
            <a:off x="8159109" y="2130169"/>
            <a:ext cx="278579" cy="457140"/>
          </a:xfrm>
          <a:custGeom>
            <a:avLst/>
            <a:gdLst>
              <a:gd name="connsiteX0" fmla="*/ 800661 w 1212651"/>
              <a:gd name="connsiteY0" fmla="*/ 1989927 h 1989926"/>
              <a:gd name="connsiteX1" fmla="*/ 411990 w 1212651"/>
              <a:gd name="connsiteY1" fmla="*/ 1989927 h 1989926"/>
              <a:gd name="connsiteX2" fmla="*/ 411990 w 1212651"/>
              <a:gd name="connsiteY2" fmla="*/ 1943286 h 1989926"/>
              <a:gd name="connsiteX3" fmla="*/ 800661 w 1212651"/>
              <a:gd name="connsiteY3" fmla="*/ 1943286 h 1989926"/>
              <a:gd name="connsiteX4" fmla="*/ 800661 w 1212651"/>
              <a:gd name="connsiteY4" fmla="*/ 1989927 h 1989926"/>
              <a:gd name="connsiteX5" fmla="*/ 865439 w 1212651"/>
              <a:gd name="connsiteY5" fmla="*/ 1860370 h 1989926"/>
              <a:gd name="connsiteX6" fmla="*/ 347212 w 1212651"/>
              <a:gd name="connsiteY6" fmla="*/ 1860370 h 1989926"/>
              <a:gd name="connsiteX7" fmla="*/ 347212 w 1212651"/>
              <a:gd name="connsiteY7" fmla="*/ 1813730 h 1989926"/>
              <a:gd name="connsiteX8" fmla="*/ 865439 w 1212651"/>
              <a:gd name="connsiteY8" fmla="*/ 1813730 h 1989926"/>
              <a:gd name="connsiteX9" fmla="*/ 865439 w 1212651"/>
              <a:gd name="connsiteY9" fmla="*/ 1860370 h 1989926"/>
              <a:gd name="connsiteX10" fmla="*/ 865439 w 1212651"/>
              <a:gd name="connsiteY10" fmla="*/ 1730814 h 1989926"/>
              <a:gd name="connsiteX11" fmla="*/ 347212 w 1212651"/>
              <a:gd name="connsiteY11" fmla="*/ 1730814 h 1989926"/>
              <a:gd name="connsiteX12" fmla="*/ 347212 w 1212651"/>
              <a:gd name="connsiteY12" fmla="*/ 1684173 h 1989926"/>
              <a:gd name="connsiteX13" fmla="*/ 865439 w 1212651"/>
              <a:gd name="connsiteY13" fmla="*/ 1684173 h 1989926"/>
              <a:gd name="connsiteX14" fmla="*/ 865439 w 1212651"/>
              <a:gd name="connsiteY14" fmla="*/ 1730814 h 1989926"/>
              <a:gd name="connsiteX15" fmla="*/ 865439 w 1212651"/>
              <a:gd name="connsiteY15" fmla="*/ 1601257 h 1989926"/>
              <a:gd name="connsiteX16" fmla="*/ 347212 w 1212651"/>
              <a:gd name="connsiteY16" fmla="*/ 1601257 h 1989926"/>
              <a:gd name="connsiteX17" fmla="*/ 323892 w 1212651"/>
              <a:gd name="connsiteY17" fmla="*/ 1577937 h 1989926"/>
              <a:gd name="connsiteX18" fmla="*/ 323892 w 1212651"/>
              <a:gd name="connsiteY18" fmla="*/ 1483814 h 1989926"/>
              <a:gd name="connsiteX19" fmla="*/ 191679 w 1212651"/>
              <a:gd name="connsiteY19" fmla="*/ 1082511 h 1989926"/>
              <a:gd name="connsiteX20" fmla="*/ 0 w 1212651"/>
              <a:gd name="connsiteY20" fmla="*/ 623427 h 1989926"/>
              <a:gd name="connsiteX21" fmla="*/ 606326 w 1212651"/>
              <a:gd name="connsiteY21" fmla="*/ 0 h 1989926"/>
              <a:gd name="connsiteX22" fmla="*/ 1212651 w 1212651"/>
              <a:gd name="connsiteY22" fmla="*/ 623427 h 1989926"/>
              <a:gd name="connsiteX23" fmla="*/ 1020972 w 1212651"/>
              <a:gd name="connsiteY23" fmla="*/ 1082447 h 1989926"/>
              <a:gd name="connsiteX24" fmla="*/ 888759 w 1212651"/>
              <a:gd name="connsiteY24" fmla="*/ 1483814 h 1989926"/>
              <a:gd name="connsiteX25" fmla="*/ 888759 w 1212651"/>
              <a:gd name="connsiteY25" fmla="*/ 1577937 h 1989926"/>
              <a:gd name="connsiteX26" fmla="*/ 865439 w 1212651"/>
              <a:gd name="connsiteY26" fmla="*/ 1601257 h 1989926"/>
              <a:gd name="connsiteX27" fmla="*/ 370532 w 1212651"/>
              <a:gd name="connsiteY27" fmla="*/ 1554616 h 1989926"/>
              <a:gd name="connsiteX28" fmla="*/ 842119 w 1212651"/>
              <a:gd name="connsiteY28" fmla="*/ 1554616 h 1989926"/>
              <a:gd name="connsiteX29" fmla="*/ 842119 w 1212651"/>
              <a:gd name="connsiteY29" fmla="*/ 1483814 h 1989926"/>
              <a:gd name="connsiteX30" fmla="*/ 987352 w 1212651"/>
              <a:gd name="connsiteY30" fmla="*/ 1050122 h 1989926"/>
              <a:gd name="connsiteX31" fmla="*/ 1166011 w 1212651"/>
              <a:gd name="connsiteY31" fmla="*/ 623362 h 1989926"/>
              <a:gd name="connsiteX32" fmla="*/ 606326 w 1212651"/>
              <a:gd name="connsiteY32" fmla="*/ 46576 h 1989926"/>
              <a:gd name="connsiteX33" fmla="*/ 46640 w 1212651"/>
              <a:gd name="connsiteY33" fmla="*/ 623362 h 1989926"/>
              <a:gd name="connsiteX34" fmla="*/ 225299 w 1212651"/>
              <a:gd name="connsiteY34" fmla="*/ 1050122 h 1989926"/>
              <a:gd name="connsiteX35" fmla="*/ 370532 w 1212651"/>
              <a:gd name="connsiteY35" fmla="*/ 1483814 h 1989926"/>
              <a:gd name="connsiteX36" fmla="*/ 370532 w 1212651"/>
              <a:gd name="connsiteY36" fmla="*/ 1554616 h 1989926"/>
              <a:gd name="connsiteX37" fmla="*/ 682958 w 1212651"/>
              <a:gd name="connsiteY37" fmla="*/ 1050641 h 1989926"/>
              <a:gd name="connsiteX38" fmla="*/ 529758 w 1212651"/>
              <a:gd name="connsiteY38" fmla="*/ 1050641 h 1989926"/>
              <a:gd name="connsiteX39" fmla="*/ 506437 w 1212651"/>
              <a:gd name="connsiteY39" fmla="*/ 1027320 h 1989926"/>
              <a:gd name="connsiteX40" fmla="*/ 506437 w 1212651"/>
              <a:gd name="connsiteY40" fmla="*/ 942525 h 1989926"/>
              <a:gd name="connsiteX41" fmla="*/ 462323 w 1212651"/>
              <a:gd name="connsiteY41" fmla="*/ 924064 h 1989926"/>
              <a:gd name="connsiteX42" fmla="*/ 402209 w 1212651"/>
              <a:gd name="connsiteY42" fmla="*/ 984178 h 1989926"/>
              <a:gd name="connsiteX43" fmla="*/ 385755 w 1212651"/>
              <a:gd name="connsiteY43" fmla="*/ 990980 h 1989926"/>
              <a:gd name="connsiteX44" fmla="*/ 385755 w 1212651"/>
              <a:gd name="connsiteY44" fmla="*/ 990980 h 1989926"/>
              <a:gd name="connsiteX45" fmla="*/ 369302 w 1212651"/>
              <a:gd name="connsiteY45" fmla="*/ 984178 h 1989926"/>
              <a:gd name="connsiteX46" fmla="*/ 260992 w 1212651"/>
              <a:gd name="connsiteY46" fmla="*/ 875804 h 1989926"/>
              <a:gd name="connsiteX47" fmla="*/ 260992 w 1212651"/>
              <a:gd name="connsiteY47" fmla="*/ 842831 h 1989926"/>
              <a:gd name="connsiteX48" fmla="*/ 320912 w 1212651"/>
              <a:gd name="connsiteY48" fmla="*/ 782847 h 1989926"/>
              <a:gd name="connsiteX49" fmla="*/ 302774 w 1212651"/>
              <a:gd name="connsiteY49" fmla="*/ 738603 h 1989926"/>
              <a:gd name="connsiteX50" fmla="*/ 217655 w 1212651"/>
              <a:gd name="connsiteY50" fmla="*/ 738603 h 1989926"/>
              <a:gd name="connsiteX51" fmla="*/ 194335 w 1212651"/>
              <a:gd name="connsiteY51" fmla="*/ 715283 h 1989926"/>
              <a:gd name="connsiteX52" fmla="*/ 194335 w 1212651"/>
              <a:gd name="connsiteY52" fmla="*/ 562017 h 1989926"/>
              <a:gd name="connsiteX53" fmla="*/ 217655 w 1212651"/>
              <a:gd name="connsiteY53" fmla="*/ 538697 h 1989926"/>
              <a:gd name="connsiteX54" fmla="*/ 302450 w 1212651"/>
              <a:gd name="connsiteY54" fmla="*/ 538697 h 1989926"/>
              <a:gd name="connsiteX55" fmla="*/ 320912 w 1212651"/>
              <a:gd name="connsiteY55" fmla="*/ 494583 h 1989926"/>
              <a:gd name="connsiteX56" fmla="*/ 260863 w 1212651"/>
              <a:gd name="connsiteY56" fmla="*/ 434469 h 1989926"/>
              <a:gd name="connsiteX57" fmla="*/ 260863 w 1212651"/>
              <a:gd name="connsiteY57" fmla="*/ 401496 h 1989926"/>
              <a:gd name="connsiteX58" fmla="*/ 369172 w 1212651"/>
              <a:gd name="connsiteY58" fmla="*/ 293122 h 1989926"/>
              <a:gd name="connsiteX59" fmla="*/ 402144 w 1212651"/>
              <a:gd name="connsiteY59" fmla="*/ 293122 h 1989926"/>
              <a:gd name="connsiteX60" fmla="*/ 462129 w 1212651"/>
              <a:gd name="connsiteY60" fmla="*/ 353107 h 1989926"/>
              <a:gd name="connsiteX61" fmla="*/ 506437 w 1212651"/>
              <a:gd name="connsiteY61" fmla="*/ 334969 h 1989926"/>
              <a:gd name="connsiteX62" fmla="*/ 506437 w 1212651"/>
              <a:gd name="connsiteY62" fmla="*/ 249980 h 1989926"/>
              <a:gd name="connsiteX63" fmla="*/ 529758 w 1212651"/>
              <a:gd name="connsiteY63" fmla="*/ 226660 h 1989926"/>
              <a:gd name="connsiteX64" fmla="*/ 682958 w 1212651"/>
              <a:gd name="connsiteY64" fmla="*/ 226660 h 1989926"/>
              <a:gd name="connsiteX65" fmla="*/ 706279 w 1212651"/>
              <a:gd name="connsiteY65" fmla="*/ 249980 h 1989926"/>
              <a:gd name="connsiteX66" fmla="*/ 706279 w 1212651"/>
              <a:gd name="connsiteY66" fmla="*/ 334775 h 1989926"/>
              <a:gd name="connsiteX67" fmla="*/ 750393 w 1212651"/>
              <a:gd name="connsiteY67" fmla="*/ 353236 h 1989926"/>
              <a:gd name="connsiteX68" fmla="*/ 810507 w 1212651"/>
              <a:gd name="connsiteY68" fmla="*/ 293122 h 1989926"/>
              <a:gd name="connsiteX69" fmla="*/ 843544 w 1212651"/>
              <a:gd name="connsiteY69" fmla="*/ 293122 h 1989926"/>
              <a:gd name="connsiteX70" fmla="*/ 951918 w 1212651"/>
              <a:gd name="connsiteY70" fmla="*/ 401496 h 1989926"/>
              <a:gd name="connsiteX71" fmla="*/ 951918 w 1212651"/>
              <a:gd name="connsiteY71" fmla="*/ 434469 h 1989926"/>
              <a:gd name="connsiteX72" fmla="*/ 891934 w 1212651"/>
              <a:gd name="connsiteY72" fmla="*/ 494453 h 1989926"/>
              <a:gd name="connsiteX73" fmla="*/ 910071 w 1212651"/>
              <a:gd name="connsiteY73" fmla="*/ 538697 h 1989926"/>
              <a:gd name="connsiteX74" fmla="*/ 994996 w 1212651"/>
              <a:gd name="connsiteY74" fmla="*/ 538697 h 1989926"/>
              <a:gd name="connsiteX75" fmla="*/ 1018316 w 1212651"/>
              <a:gd name="connsiteY75" fmla="*/ 562017 h 1989926"/>
              <a:gd name="connsiteX76" fmla="*/ 1018316 w 1212651"/>
              <a:gd name="connsiteY76" fmla="*/ 715283 h 1989926"/>
              <a:gd name="connsiteX77" fmla="*/ 994996 w 1212651"/>
              <a:gd name="connsiteY77" fmla="*/ 738603 h 1989926"/>
              <a:gd name="connsiteX78" fmla="*/ 910136 w 1212651"/>
              <a:gd name="connsiteY78" fmla="*/ 738603 h 1989926"/>
              <a:gd name="connsiteX79" fmla="*/ 891739 w 1212651"/>
              <a:gd name="connsiteY79" fmla="*/ 782717 h 1989926"/>
              <a:gd name="connsiteX80" fmla="*/ 951853 w 1212651"/>
              <a:gd name="connsiteY80" fmla="*/ 842831 h 1989926"/>
              <a:gd name="connsiteX81" fmla="*/ 951853 w 1212651"/>
              <a:gd name="connsiteY81" fmla="*/ 875804 h 1989926"/>
              <a:gd name="connsiteX82" fmla="*/ 843479 w 1212651"/>
              <a:gd name="connsiteY82" fmla="*/ 984178 h 1989926"/>
              <a:gd name="connsiteX83" fmla="*/ 826961 w 1212651"/>
              <a:gd name="connsiteY83" fmla="*/ 990980 h 1989926"/>
              <a:gd name="connsiteX84" fmla="*/ 826961 w 1212651"/>
              <a:gd name="connsiteY84" fmla="*/ 990980 h 1989926"/>
              <a:gd name="connsiteX85" fmla="*/ 810442 w 1212651"/>
              <a:gd name="connsiteY85" fmla="*/ 984178 h 1989926"/>
              <a:gd name="connsiteX86" fmla="*/ 750522 w 1212651"/>
              <a:gd name="connsiteY86" fmla="*/ 924193 h 1989926"/>
              <a:gd name="connsiteX87" fmla="*/ 706214 w 1212651"/>
              <a:gd name="connsiteY87" fmla="*/ 942331 h 1989926"/>
              <a:gd name="connsiteX88" fmla="*/ 706214 w 1212651"/>
              <a:gd name="connsiteY88" fmla="*/ 1027320 h 1989926"/>
              <a:gd name="connsiteX89" fmla="*/ 682958 w 1212651"/>
              <a:gd name="connsiteY89" fmla="*/ 1050641 h 1989926"/>
              <a:gd name="connsiteX90" fmla="*/ 553013 w 1212651"/>
              <a:gd name="connsiteY90" fmla="*/ 1004000 h 1989926"/>
              <a:gd name="connsiteX91" fmla="*/ 659638 w 1212651"/>
              <a:gd name="connsiteY91" fmla="*/ 1004000 h 1989926"/>
              <a:gd name="connsiteX92" fmla="*/ 659638 w 1212651"/>
              <a:gd name="connsiteY92" fmla="*/ 926655 h 1989926"/>
              <a:gd name="connsiteX93" fmla="*/ 674084 w 1212651"/>
              <a:gd name="connsiteY93" fmla="*/ 905083 h 1989926"/>
              <a:gd name="connsiteX94" fmla="*/ 747219 w 1212651"/>
              <a:gd name="connsiteY94" fmla="*/ 875156 h 1989926"/>
              <a:gd name="connsiteX95" fmla="*/ 772612 w 1212651"/>
              <a:gd name="connsiteY95" fmla="*/ 880273 h 1989926"/>
              <a:gd name="connsiteX96" fmla="*/ 827026 w 1212651"/>
              <a:gd name="connsiteY96" fmla="*/ 934687 h 1989926"/>
              <a:gd name="connsiteX97" fmla="*/ 902428 w 1212651"/>
              <a:gd name="connsiteY97" fmla="*/ 859285 h 1989926"/>
              <a:gd name="connsiteX98" fmla="*/ 847690 w 1212651"/>
              <a:gd name="connsiteY98" fmla="*/ 804612 h 1989926"/>
              <a:gd name="connsiteX99" fmla="*/ 842702 w 1212651"/>
              <a:gd name="connsiteY99" fmla="*/ 779090 h 1989926"/>
              <a:gd name="connsiteX100" fmla="*/ 873213 w 1212651"/>
              <a:gd name="connsiteY100" fmla="*/ 706214 h 1989926"/>
              <a:gd name="connsiteX101" fmla="*/ 894719 w 1212651"/>
              <a:gd name="connsiteY101" fmla="*/ 691898 h 1989926"/>
              <a:gd name="connsiteX102" fmla="*/ 971676 w 1212651"/>
              <a:gd name="connsiteY102" fmla="*/ 691898 h 1989926"/>
              <a:gd name="connsiteX103" fmla="*/ 971676 w 1212651"/>
              <a:gd name="connsiteY103" fmla="*/ 585337 h 1989926"/>
              <a:gd name="connsiteX104" fmla="*/ 894460 w 1212651"/>
              <a:gd name="connsiteY104" fmla="*/ 585337 h 1989926"/>
              <a:gd name="connsiteX105" fmla="*/ 872889 w 1212651"/>
              <a:gd name="connsiteY105" fmla="*/ 570892 h 1989926"/>
              <a:gd name="connsiteX106" fmla="*/ 842896 w 1212651"/>
              <a:gd name="connsiteY106" fmla="*/ 497822 h 1989926"/>
              <a:gd name="connsiteX107" fmla="*/ 847949 w 1212651"/>
              <a:gd name="connsiteY107" fmla="*/ 472493 h 1989926"/>
              <a:gd name="connsiteX108" fmla="*/ 902428 w 1212651"/>
              <a:gd name="connsiteY108" fmla="*/ 418015 h 1989926"/>
              <a:gd name="connsiteX109" fmla="*/ 826961 w 1212651"/>
              <a:gd name="connsiteY109" fmla="*/ 342613 h 1989926"/>
              <a:gd name="connsiteX110" fmla="*/ 772288 w 1212651"/>
              <a:gd name="connsiteY110" fmla="*/ 397286 h 1989926"/>
              <a:gd name="connsiteX111" fmla="*/ 746765 w 1212651"/>
              <a:gd name="connsiteY111" fmla="*/ 402339 h 1989926"/>
              <a:gd name="connsiteX112" fmla="*/ 673889 w 1212651"/>
              <a:gd name="connsiteY112" fmla="*/ 371828 h 1989926"/>
              <a:gd name="connsiteX113" fmla="*/ 659573 w 1212651"/>
              <a:gd name="connsiteY113" fmla="*/ 350321 h 1989926"/>
              <a:gd name="connsiteX114" fmla="*/ 659573 w 1212651"/>
              <a:gd name="connsiteY114" fmla="*/ 273300 h 1989926"/>
              <a:gd name="connsiteX115" fmla="*/ 552948 w 1212651"/>
              <a:gd name="connsiteY115" fmla="*/ 273300 h 1989926"/>
              <a:gd name="connsiteX116" fmla="*/ 552948 w 1212651"/>
              <a:gd name="connsiteY116" fmla="*/ 350581 h 1989926"/>
              <a:gd name="connsiteX117" fmla="*/ 538503 w 1212651"/>
              <a:gd name="connsiteY117" fmla="*/ 372152 h 1989926"/>
              <a:gd name="connsiteX118" fmla="*/ 465433 w 1212651"/>
              <a:gd name="connsiteY118" fmla="*/ 402144 h 1989926"/>
              <a:gd name="connsiteX119" fmla="*/ 440104 w 1212651"/>
              <a:gd name="connsiteY119" fmla="*/ 397027 h 1989926"/>
              <a:gd name="connsiteX120" fmla="*/ 385626 w 1212651"/>
              <a:gd name="connsiteY120" fmla="*/ 342613 h 1989926"/>
              <a:gd name="connsiteX121" fmla="*/ 310288 w 1212651"/>
              <a:gd name="connsiteY121" fmla="*/ 418015 h 1989926"/>
              <a:gd name="connsiteX122" fmla="*/ 364961 w 1212651"/>
              <a:gd name="connsiteY122" fmla="*/ 472688 h 1989926"/>
              <a:gd name="connsiteX123" fmla="*/ 370014 w 1212651"/>
              <a:gd name="connsiteY123" fmla="*/ 498210 h 1989926"/>
              <a:gd name="connsiteX124" fmla="*/ 339503 w 1212651"/>
              <a:gd name="connsiteY124" fmla="*/ 571086 h 1989926"/>
              <a:gd name="connsiteX125" fmla="*/ 317997 w 1212651"/>
              <a:gd name="connsiteY125" fmla="*/ 585402 h 1989926"/>
              <a:gd name="connsiteX126" fmla="*/ 240976 w 1212651"/>
              <a:gd name="connsiteY126" fmla="*/ 585402 h 1989926"/>
              <a:gd name="connsiteX127" fmla="*/ 240976 w 1212651"/>
              <a:gd name="connsiteY127" fmla="*/ 692027 h 1989926"/>
              <a:gd name="connsiteX128" fmla="*/ 318321 w 1212651"/>
              <a:gd name="connsiteY128" fmla="*/ 692027 h 1989926"/>
              <a:gd name="connsiteX129" fmla="*/ 339892 w 1212651"/>
              <a:gd name="connsiteY129" fmla="*/ 706473 h 1989926"/>
              <a:gd name="connsiteX130" fmla="*/ 369820 w 1212651"/>
              <a:gd name="connsiteY130" fmla="*/ 779543 h 1989926"/>
              <a:gd name="connsiteX131" fmla="*/ 364702 w 1212651"/>
              <a:gd name="connsiteY131" fmla="*/ 804871 h 1989926"/>
              <a:gd name="connsiteX132" fmla="*/ 310288 w 1212651"/>
              <a:gd name="connsiteY132" fmla="*/ 859350 h 1989926"/>
              <a:gd name="connsiteX133" fmla="*/ 385690 w 1212651"/>
              <a:gd name="connsiteY133" fmla="*/ 934752 h 1989926"/>
              <a:gd name="connsiteX134" fmla="*/ 440363 w 1212651"/>
              <a:gd name="connsiteY134" fmla="*/ 880079 h 1989926"/>
              <a:gd name="connsiteX135" fmla="*/ 465886 w 1212651"/>
              <a:gd name="connsiteY135" fmla="*/ 875026 h 1989926"/>
              <a:gd name="connsiteX136" fmla="*/ 538762 w 1212651"/>
              <a:gd name="connsiteY136" fmla="*/ 905537 h 1989926"/>
              <a:gd name="connsiteX137" fmla="*/ 553078 w 1212651"/>
              <a:gd name="connsiteY137" fmla="*/ 927043 h 1989926"/>
              <a:gd name="connsiteX138" fmla="*/ 553013 w 1212651"/>
              <a:gd name="connsiteY138" fmla="*/ 1004000 h 1989926"/>
              <a:gd name="connsiteX139" fmla="*/ 553013 w 1212651"/>
              <a:gd name="connsiteY139" fmla="*/ 1004000 h 1989926"/>
              <a:gd name="connsiteX140" fmla="*/ 606326 w 1212651"/>
              <a:gd name="connsiteY140" fmla="*/ 823916 h 1989926"/>
              <a:gd name="connsiteX141" fmla="*/ 421059 w 1212651"/>
              <a:gd name="connsiteY141" fmla="*/ 638650 h 1989926"/>
              <a:gd name="connsiteX142" fmla="*/ 606326 w 1212651"/>
              <a:gd name="connsiteY142" fmla="*/ 453384 h 1989926"/>
              <a:gd name="connsiteX143" fmla="*/ 791592 w 1212651"/>
              <a:gd name="connsiteY143" fmla="*/ 638650 h 1989926"/>
              <a:gd name="connsiteX144" fmla="*/ 606326 w 1212651"/>
              <a:gd name="connsiteY144" fmla="*/ 823916 h 1989926"/>
              <a:gd name="connsiteX145" fmla="*/ 606326 w 1212651"/>
              <a:gd name="connsiteY145" fmla="*/ 500024 h 1989926"/>
              <a:gd name="connsiteX146" fmla="*/ 467700 w 1212651"/>
              <a:gd name="connsiteY146" fmla="*/ 638650 h 1989926"/>
              <a:gd name="connsiteX147" fmla="*/ 606326 w 1212651"/>
              <a:gd name="connsiteY147" fmla="*/ 777276 h 1989926"/>
              <a:gd name="connsiteX148" fmla="*/ 744951 w 1212651"/>
              <a:gd name="connsiteY148" fmla="*/ 638650 h 1989926"/>
              <a:gd name="connsiteX149" fmla="*/ 606326 w 1212651"/>
              <a:gd name="connsiteY149" fmla="*/ 500024 h 198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212651" h="1989926">
                <a:moveTo>
                  <a:pt x="800661" y="1989927"/>
                </a:moveTo>
                <a:lnTo>
                  <a:pt x="411990" y="1989927"/>
                </a:lnTo>
                <a:lnTo>
                  <a:pt x="411990" y="1943286"/>
                </a:lnTo>
                <a:lnTo>
                  <a:pt x="800661" y="1943286"/>
                </a:lnTo>
                <a:lnTo>
                  <a:pt x="800661" y="1989927"/>
                </a:lnTo>
                <a:close/>
                <a:moveTo>
                  <a:pt x="865439" y="1860370"/>
                </a:moveTo>
                <a:lnTo>
                  <a:pt x="347212" y="1860370"/>
                </a:lnTo>
                <a:lnTo>
                  <a:pt x="347212" y="1813730"/>
                </a:lnTo>
                <a:lnTo>
                  <a:pt x="865439" y="1813730"/>
                </a:lnTo>
                <a:lnTo>
                  <a:pt x="865439" y="1860370"/>
                </a:lnTo>
                <a:close/>
                <a:moveTo>
                  <a:pt x="865439" y="1730814"/>
                </a:moveTo>
                <a:lnTo>
                  <a:pt x="347212" y="1730814"/>
                </a:lnTo>
                <a:lnTo>
                  <a:pt x="347212" y="1684173"/>
                </a:lnTo>
                <a:lnTo>
                  <a:pt x="865439" y="1684173"/>
                </a:lnTo>
                <a:lnTo>
                  <a:pt x="865439" y="1730814"/>
                </a:lnTo>
                <a:close/>
                <a:moveTo>
                  <a:pt x="865439" y="1601257"/>
                </a:moveTo>
                <a:lnTo>
                  <a:pt x="347212" y="1601257"/>
                </a:lnTo>
                <a:cubicBezTo>
                  <a:pt x="334321" y="1601257"/>
                  <a:pt x="323892" y="1590827"/>
                  <a:pt x="323892" y="1577937"/>
                </a:cubicBezTo>
                <a:lnTo>
                  <a:pt x="323892" y="1483814"/>
                </a:lnTo>
                <a:cubicBezTo>
                  <a:pt x="323892" y="1378743"/>
                  <a:pt x="323892" y="1219971"/>
                  <a:pt x="191679" y="1082511"/>
                </a:cubicBezTo>
                <a:cubicBezTo>
                  <a:pt x="68082" y="953862"/>
                  <a:pt x="0" y="790814"/>
                  <a:pt x="0" y="623427"/>
                </a:cubicBezTo>
                <a:cubicBezTo>
                  <a:pt x="0" y="273818"/>
                  <a:pt x="266304" y="0"/>
                  <a:pt x="606326" y="0"/>
                </a:cubicBezTo>
                <a:cubicBezTo>
                  <a:pt x="946347" y="0"/>
                  <a:pt x="1212651" y="273818"/>
                  <a:pt x="1212651" y="623427"/>
                </a:cubicBezTo>
                <a:cubicBezTo>
                  <a:pt x="1212651" y="790814"/>
                  <a:pt x="1144569" y="953926"/>
                  <a:pt x="1020972" y="1082447"/>
                </a:cubicBezTo>
                <a:cubicBezTo>
                  <a:pt x="888759" y="1219971"/>
                  <a:pt x="888759" y="1378743"/>
                  <a:pt x="888759" y="1483814"/>
                </a:cubicBezTo>
                <a:lnTo>
                  <a:pt x="888759" y="1577937"/>
                </a:lnTo>
                <a:cubicBezTo>
                  <a:pt x="888759" y="1590827"/>
                  <a:pt x="878330" y="1601257"/>
                  <a:pt x="865439" y="1601257"/>
                </a:cubicBezTo>
                <a:close/>
                <a:moveTo>
                  <a:pt x="370532" y="1554616"/>
                </a:moveTo>
                <a:lnTo>
                  <a:pt x="842119" y="1554616"/>
                </a:lnTo>
                <a:lnTo>
                  <a:pt x="842119" y="1483814"/>
                </a:lnTo>
                <a:cubicBezTo>
                  <a:pt x="842119" y="1378095"/>
                  <a:pt x="842119" y="1201185"/>
                  <a:pt x="987352" y="1050122"/>
                </a:cubicBezTo>
                <a:cubicBezTo>
                  <a:pt x="1102528" y="930218"/>
                  <a:pt x="1166011" y="778701"/>
                  <a:pt x="1166011" y="623362"/>
                </a:cubicBezTo>
                <a:cubicBezTo>
                  <a:pt x="1166011" y="299924"/>
                  <a:pt x="920177" y="46576"/>
                  <a:pt x="606326" y="46576"/>
                </a:cubicBezTo>
                <a:cubicBezTo>
                  <a:pt x="292474" y="46576"/>
                  <a:pt x="46640" y="299924"/>
                  <a:pt x="46640" y="623362"/>
                </a:cubicBezTo>
                <a:cubicBezTo>
                  <a:pt x="46640" y="778701"/>
                  <a:pt x="110058" y="930218"/>
                  <a:pt x="225299" y="1050122"/>
                </a:cubicBezTo>
                <a:cubicBezTo>
                  <a:pt x="370532" y="1201185"/>
                  <a:pt x="370532" y="1378095"/>
                  <a:pt x="370532" y="1483814"/>
                </a:cubicBezTo>
                <a:cubicBezTo>
                  <a:pt x="370532" y="1483814"/>
                  <a:pt x="370532" y="1554616"/>
                  <a:pt x="370532" y="1554616"/>
                </a:cubicBezTo>
                <a:close/>
                <a:moveTo>
                  <a:pt x="682958" y="1050641"/>
                </a:moveTo>
                <a:lnTo>
                  <a:pt x="529758" y="1050641"/>
                </a:lnTo>
                <a:cubicBezTo>
                  <a:pt x="516867" y="1050641"/>
                  <a:pt x="506437" y="1040211"/>
                  <a:pt x="506437" y="1027320"/>
                </a:cubicBezTo>
                <a:lnTo>
                  <a:pt x="506437" y="942525"/>
                </a:lnTo>
                <a:lnTo>
                  <a:pt x="462323" y="924064"/>
                </a:lnTo>
                <a:lnTo>
                  <a:pt x="402209" y="984178"/>
                </a:lnTo>
                <a:cubicBezTo>
                  <a:pt x="397869" y="988583"/>
                  <a:pt x="391909" y="990980"/>
                  <a:pt x="385755" y="990980"/>
                </a:cubicBezTo>
                <a:lnTo>
                  <a:pt x="385755" y="990980"/>
                </a:lnTo>
                <a:cubicBezTo>
                  <a:pt x="379536" y="990980"/>
                  <a:pt x="373642" y="988518"/>
                  <a:pt x="369302" y="984178"/>
                </a:cubicBezTo>
                <a:lnTo>
                  <a:pt x="260992" y="875804"/>
                </a:lnTo>
                <a:cubicBezTo>
                  <a:pt x="251858" y="866670"/>
                  <a:pt x="251858" y="851965"/>
                  <a:pt x="260992" y="842831"/>
                </a:cubicBezTo>
                <a:lnTo>
                  <a:pt x="320912" y="782847"/>
                </a:lnTo>
                <a:lnTo>
                  <a:pt x="302774" y="738603"/>
                </a:lnTo>
                <a:lnTo>
                  <a:pt x="217655" y="738603"/>
                </a:lnTo>
                <a:cubicBezTo>
                  <a:pt x="204764" y="738603"/>
                  <a:pt x="194335" y="728174"/>
                  <a:pt x="194335" y="715283"/>
                </a:cubicBezTo>
                <a:lnTo>
                  <a:pt x="194335" y="562017"/>
                </a:lnTo>
                <a:cubicBezTo>
                  <a:pt x="194335" y="549126"/>
                  <a:pt x="204764" y="538697"/>
                  <a:pt x="217655" y="538697"/>
                </a:cubicBezTo>
                <a:lnTo>
                  <a:pt x="302450" y="538697"/>
                </a:lnTo>
                <a:lnTo>
                  <a:pt x="320912" y="494583"/>
                </a:lnTo>
                <a:lnTo>
                  <a:pt x="260863" y="434469"/>
                </a:lnTo>
                <a:cubicBezTo>
                  <a:pt x="251729" y="425335"/>
                  <a:pt x="251729" y="410630"/>
                  <a:pt x="260863" y="401496"/>
                </a:cubicBezTo>
                <a:lnTo>
                  <a:pt x="369172" y="293122"/>
                </a:lnTo>
                <a:cubicBezTo>
                  <a:pt x="377917" y="284312"/>
                  <a:pt x="393399" y="284312"/>
                  <a:pt x="402144" y="293122"/>
                </a:cubicBezTo>
                <a:lnTo>
                  <a:pt x="462129" y="353107"/>
                </a:lnTo>
                <a:lnTo>
                  <a:pt x="506437" y="334969"/>
                </a:lnTo>
                <a:lnTo>
                  <a:pt x="506437" y="249980"/>
                </a:lnTo>
                <a:cubicBezTo>
                  <a:pt x="506437" y="237089"/>
                  <a:pt x="516867" y="226660"/>
                  <a:pt x="529758" y="226660"/>
                </a:cubicBezTo>
                <a:lnTo>
                  <a:pt x="682958" y="226660"/>
                </a:lnTo>
                <a:cubicBezTo>
                  <a:pt x="695849" y="226660"/>
                  <a:pt x="706279" y="237089"/>
                  <a:pt x="706279" y="249980"/>
                </a:cubicBezTo>
                <a:lnTo>
                  <a:pt x="706279" y="334775"/>
                </a:lnTo>
                <a:lnTo>
                  <a:pt x="750393" y="353236"/>
                </a:lnTo>
                <a:lnTo>
                  <a:pt x="810507" y="293122"/>
                </a:lnTo>
                <a:cubicBezTo>
                  <a:pt x="819641" y="283988"/>
                  <a:pt x="834410" y="283988"/>
                  <a:pt x="843544" y="293122"/>
                </a:cubicBezTo>
                <a:lnTo>
                  <a:pt x="951918" y="401496"/>
                </a:lnTo>
                <a:cubicBezTo>
                  <a:pt x="961052" y="410630"/>
                  <a:pt x="961052" y="425335"/>
                  <a:pt x="951918" y="434469"/>
                </a:cubicBezTo>
                <a:lnTo>
                  <a:pt x="891934" y="494453"/>
                </a:lnTo>
                <a:lnTo>
                  <a:pt x="910071" y="538697"/>
                </a:lnTo>
                <a:lnTo>
                  <a:pt x="994996" y="538697"/>
                </a:lnTo>
                <a:cubicBezTo>
                  <a:pt x="1007887" y="538697"/>
                  <a:pt x="1018316" y="549126"/>
                  <a:pt x="1018316" y="562017"/>
                </a:cubicBezTo>
                <a:lnTo>
                  <a:pt x="1018316" y="715283"/>
                </a:lnTo>
                <a:cubicBezTo>
                  <a:pt x="1018316" y="728174"/>
                  <a:pt x="1007887" y="738603"/>
                  <a:pt x="994996" y="738603"/>
                </a:cubicBezTo>
                <a:lnTo>
                  <a:pt x="910136" y="738603"/>
                </a:lnTo>
                <a:lnTo>
                  <a:pt x="891739" y="782717"/>
                </a:lnTo>
                <a:lnTo>
                  <a:pt x="951853" y="842831"/>
                </a:lnTo>
                <a:cubicBezTo>
                  <a:pt x="960987" y="851965"/>
                  <a:pt x="960987" y="866670"/>
                  <a:pt x="951853" y="875804"/>
                </a:cubicBezTo>
                <a:lnTo>
                  <a:pt x="843479" y="984178"/>
                </a:lnTo>
                <a:cubicBezTo>
                  <a:pt x="839139" y="988583"/>
                  <a:pt x="833180" y="990980"/>
                  <a:pt x="826961" y="990980"/>
                </a:cubicBezTo>
                <a:lnTo>
                  <a:pt x="826961" y="990980"/>
                </a:lnTo>
                <a:cubicBezTo>
                  <a:pt x="820742" y="990980"/>
                  <a:pt x="814782" y="988518"/>
                  <a:pt x="810442" y="984178"/>
                </a:cubicBezTo>
                <a:lnTo>
                  <a:pt x="750522" y="924193"/>
                </a:lnTo>
                <a:lnTo>
                  <a:pt x="706214" y="942331"/>
                </a:lnTo>
                <a:lnTo>
                  <a:pt x="706214" y="1027320"/>
                </a:lnTo>
                <a:cubicBezTo>
                  <a:pt x="706279" y="1040211"/>
                  <a:pt x="695849" y="1050641"/>
                  <a:pt x="682958" y="1050641"/>
                </a:cubicBezTo>
                <a:close/>
                <a:moveTo>
                  <a:pt x="553013" y="1004000"/>
                </a:moveTo>
                <a:lnTo>
                  <a:pt x="659638" y="1004000"/>
                </a:lnTo>
                <a:lnTo>
                  <a:pt x="659638" y="926655"/>
                </a:lnTo>
                <a:cubicBezTo>
                  <a:pt x="659638" y="917197"/>
                  <a:pt x="665339" y="908646"/>
                  <a:pt x="674084" y="905083"/>
                </a:cubicBezTo>
                <a:lnTo>
                  <a:pt x="747219" y="875156"/>
                </a:lnTo>
                <a:cubicBezTo>
                  <a:pt x="755899" y="871593"/>
                  <a:pt x="765940" y="873601"/>
                  <a:pt x="772612" y="880273"/>
                </a:cubicBezTo>
                <a:lnTo>
                  <a:pt x="827026" y="934687"/>
                </a:lnTo>
                <a:lnTo>
                  <a:pt x="902428" y="859285"/>
                </a:lnTo>
                <a:lnTo>
                  <a:pt x="847690" y="804612"/>
                </a:lnTo>
                <a:cubicBezTo>
                  <a:pt x="841018" y="797940"/>
                  <a:pt x="839009" y="787835"/>
                  <a:pt x="842702" y="779090"/>
                </a:cubicBezTo>
                <a:lnTo>
                  <a:pt x="873213" y="706214"/>
                </a:lnTo>
                <a:cubicBezTo>
                  <a:pt x="876840" y="697534"/>
                  <a:pt x="885326" y="691898"/>
                  <a:pt x="894719" y="691898"/>
                </a:cubicBezTo>
                <a:lnTo>
                  <a:pt x="971676" y="691898"/>
                </a:lnTo>
                <a:lnTo>
                  <a:pt x="971676" y="585337"/>
                </a:lnTo>
                <a:lnTo>
                  <a:pt x="894460" y="585337"/>
                </a:lnTo>
                <a:cubicBezTo>
                  <a:pt x="885002" y="585337"/>
                  <a:pt x="876516" y="579637"/>
                  <a:pt x="872889" y="570892"/>
                </a:cubicBezTo>
                <a:lnTo>
                  <a:pt x="842896" y="497822"/>
                </a:lnTo>
                <a:cubicBezTo>
                  <a:pt x="839333" y="489142"/>
                  <a:pt x="841342" y="479101"/>
                  <a:pt x="847949" y="472493"/>
                </a:cubicBezTo>
                <a:lnTo>
                  <a:pt x="902428" y="418015"/>
                </a:lnTo>
                <a:lnTo>
                  <a:pt x="826961" y="342613"/>
                </a:lnTo>
                <a:lnTo>
                  <a:pt x="772288" y="397286"/>
                </a:lnTo>
                <a:cubicBezTo>
                  <a:pt x="765551" y="404023"/>
                  <a:pt x="755445" y="405966"/>
                  <a:pt x="746765" y="402339"/>
                </a:cubicBezTo>
                <a:lnTo>
                  <a:pt x="673889" y="371828"/>
                </a:lnTo>
                <a:cubicBezTo>
                  <a:pt x="665209" y="368200"/>
                  <a:pt x="659573" y="359714"/>
                  <a:pt x="659573" y="350321"/>
                </a:cubicBezTo>
                <a:lnTo>
                  <a:pt x="659573" y="273300"/>
                </a:lnTo>
                <a:lnTo>
                  <a:pt x="552948" y="273300"/>
                </a:lnTo>
                <a:lnTo>
                  <a:pt x="552948" y="350581"/>
                </a:lnTo>
                <a:cubicBezTo>
                  <a:pt x="552948" y="360038"/>
                  <a:pt x="547248" y="368589"/>
                  <a:pt x="538503" y="372152"/>
                </a:cubicBezTo>
                <a:lnTo>
                  <a:pt x="465433" y="402144"/>
                </a:lnTo>
                <a:cubicBezTo>
                  <a:pt x="456623" y="405707"/>
                  <a:pt x="446712" y="403634"/>
                  <a:pt x="440104" y="397027"/>
                </a:cubicBezTo>
                <a:lnTo>
                  <a:pt x="385626" y="342613"/>
                </a:lnTo>
                <a:lnTo>
                  <a:pt x="310288" y="418015"/>
                </a:lnTo>
                <a:lnTo>
                  <a:pt x="364961" y="472688"/>
                </a:lnTo>
                <a:cubicBezTo>
                  <a:pt x="371698" y="479360"/>
                  <a:pt x="373642" y="489465"/>
                  <a:pt x="370014" y="498210"/>
                </a:cubicBezTo>
                <a:lnTo>
                  <a:pt x="339503" y="571086"/>
                </a:lnTo>
                <a:cubicBezTo>
                  <a:pt x="335876" y="579766"/>
                  <a:pt x="327390" y="585402"/>
                  <a:pt x="317997" y="585402"/>
                </a:cubicBezTo>
                <a:lnTo>
                  <a:pt x="240976" y="585402"/>
                </a:lnTo>
                <a:lnTo>
                  <a:pt x="240976" y="692027"/>
                </a:lnTo>
                <a:lnTo>
                  <a:pt x="318321" y="692027"/>
                </a:lnTo>
                <a:cubicBezTo>
                  <a:pt x="327779" y="692027"/>
                  <a:pt x="336329" y="697728"/>
                  <a:pt x="339892" y="706473"/>
                </a:cubicBezTo>
                <a:lnTo>
                  <a:pt x="369820" y="779543"/>
                </a:lnTo>
                <a:cubicBezTo>
                  <a:pt x="373383" y="788223"/>
                  <a:pt x="371374" y="798264"/>
                  <a:pt x="364702" y="804871"/>
                </a:cubicBezTo>
                <a:lnTo>
                  <a:pt x="310288" y="859350"/>
                </a:lnTo>
                <a:lnTo>
                  <a:pt x="385690" y="934752"/>
                </a:lnTo>
                <a:lnTo>
                  <a:pt x="440363" y="880079"/>
                </a:lnTo>
                <a:cubicBezTo>
                  <a:pt x="447036" y="873342"/>
                  <a:pt x="457076" y="871269"/>
                  <a:pt x="465886" y="875026"/>
                </a:cubicBezTo>
                <a:lnTo>
                  <a:pt x="538762" y="905537"/>
                </a:lnTo>
                <a:cubicBezTo>
                  <a:pt x="547442" y="909165"/>
                  <a:pt x="553078" y="917651"/>
                  <a:pt x="553078" y="927043"/>
                </a:cubicBezTo>
                <a:lnTo>
                  <a:pt x="553013" y="1004000"/>
                </a:lnTo>
                <a:lnTo>
                  <a:pt x="553013" y="1004000"/>
                </a:lnTo>
                <a:close/>
                <a:moveTo>
                  <a:pt x="606326" y="823916"/>
                </a:moveTo>
                <a:cubicBezTo>
                  <a:pt x="504170" y="823916"/>
                  <a:pt x="421059" y="740806"/>
                  <a:pt x="421059" y="638650"/>
                </a:cubicBezTo>
                <a:cubicBezTo>
                  <a:pt x="421059" y="536495"/>
                  <a:pt x="504170" y="453384"/>
                  <a:pt x="606326" y="453384"/>
                </a:cubicBezTo>
                <a:cubicBezTo>
                  <a:pt x="708481" y="453384"/>
                  <a:pt x="791592" y="536495"/>
                  <a:pt x="791592" y="638650"/>
                </a:cubicBezTo>
                <a:cubicBezTo>
                  <a:pt x="791592" y="740806"/>
                  <a:pt x="708481" y="823916"/>
                  <a:pt x="606326" y="823916"/>
                </a:cubicBezTo>
                <a:close/>
                <a:moveTo>
                  <a:pt x="606326" y="500024"/>
                </a:moveTo>
                <a:cubicBezTo>
                  <a:pt x="529887" y="500024"/>
                  <a:pt x="467700" y="562212"/>
                  <a:pt x="467700" y="638650"/>
                </a:cubicBezTo>
                <a:cubicBezTo>
                  <a:pt x="467700" y="715089"/>
                  <a:pt x="529887" y="777276"/>
                  <a:pt x="606326" y="777276"/>
                </a:cubicBezTo>
                <a:cubicBezTo>
                  <a:pt x="682764" y="777276"/>
                  <a:pt x="744951" y="715089"/>
                  <a:pt x="744951" y="638650"/>
                </a:cubicBezTo>
                <a:cubicBezTo>
                  <a:pt x="744951" y="562212"/>
                  <a:pt x="682764" y="500024"/>
                  <a:pt x="606326" y="500024"/>
                </a:cubicBezTo>
                <a:close/>
              </a:path>
            </a:pathLst>
          </a:custGeom>
          <a:solidFill>
            <a:srgbClr val="198038"/>
          </a:solidFill>
          <a:ln w="64591" cap="flat">
            <a:noFill/>
            <a:prstDash val="solid"/>
            <a:miter/>
          </a:ln>
        </p:spPr>
        <p:txBody>
          <a:bodyPr rtlCol="0" anchor="ctr"/>
          <a:lstStyle/>
          <a:p>
            <a:endParaRPr lang="en-CA" sz="900" dirty="0"/>
          </a:p>
        </p:txBody>
      </p:sp>
      <p:cxnSp>
        <p:nvCxnSpPr>
          <p:cNvPr id="91" name="Straight Arrow Connector 90">
            <a:extLst>
              <a:ext uri="{FF2B5EF4-FFF2-40B4-BE49-F238E27FC236}">
                <a16:creationId xmlns:a16="http://schemas.microsoft.com/office/drawing/2014/main" id="{E4B1F954-EF35-3BFD-0975-680AA7AE1983}"/>
              </a:ext>
            </a:extLst>
          </p:cNvPr>
          <p:cNvCxnSpPr>
            <a:cxnSpLocks/>
          </p:cNvCxnSpPr>
          <p:nvPr/>
        </p:nvCxnSpPr>
        <p:spPr bwMode="auto">
          <a:xfrm flipV="1">
            <a:off x="6095183" y="2925661"/>
            <a:ext cx="0" cy="548569"/>
          </a:xfrm>
          <a:prstGeom prst="straightConnector1">
            <a:avLst/>
          </a:prstGeom>
          <a:ln w="5080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CD61FB6D-FB73-F0A4-64B3-4054357EA52E}"/>
              </a:ext>
            </a:extLst>
          </p:cNvPr>
          <p:cNvSpPr txBox="1"/>
          <p:nvPr/>
        </p:nvSpPr>
        <p:spPr>
          <a:xfrm>
            <a:off x="6188117" y="3065415"/>
            <a:ext cx="822853" cy="355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1218956">
              <a:buSzPct val="100000"/>
            </a:pPr>
            <a:r>
              <a:rPr lang="en-CA" sz="1000" dirty="0">
                <a:cs typeface="Arial" panose="020B0604020202020204" pitchFamily="34" charset="0"/>
              </a:rPr>
              <a:t>Top search results</a:t>
            </a:r>
          </a:p>
        </p:txBody>
      </p:sp>
      <p:grpSp>
        <p:nvGrpSpPr>
          <p:cNvPr id="97" name="Graphic 94">
            <a:extLst>
              <a:ext uri="{FF2B5EF4-FFF2-40B4-BE49-F238E27FC236}">
                <a16:creationId xmlns:a16="http://schemas.microsoft.com/office/drawing/2014/main" id="{E318804B-0433-032E-F7D5-CAAFC278D14A}"/>
              </a:ext>
            </a:extLst>
          </p:cNvPr>
          <p:cNvGrpSpPr>
            <a:grpSpLocks noChangeAspect="1"/>
          </p:cNvGrpSpPr>
          <p:nvPr/>
        </p:nvGrpSpPr>
        <p:grpSpPr>
          <a:xfrm>
            <a:off x="10316851" y="2347697"/>
            <a:ext cx="457140" cy="457140"/>
            <a:chOff x="19499569" y="5701571"/>
            <a:chExt cx="1116611" cy="1109378"/>
          </a:xfrm>
          <a:solidFill>
            <a:srgbClr val="0F62FE"/>
          </a:solidFill>
        </p:grpSpPr>
        <p:sp>
          <p:nvSpPr>
            <p:cNvPr id="98" name="Freeform: Shape 97">
              <a:extLst>
                <a:ext uri="{FF2B5EF4-FFF2-40B4-BE49-F238E27FC236}">
                  <a16:creationId xmlns:a16="http://schemas.microsoft.com/office/drawing/2014/main" id="{B1312A8C-2080-C546-5136-015188091AD6}"/>
                </a:ext>
              </a:extLst>
            </p:cNvPr>
            <p:cNvSpPr/>
            <p:nvPr/>
          </p:nvSpPr>
          <p:spPr>
            <a:xfrm>
              <a:off x="19499569" y="5701571"/>
              <a:ext cx="1116611" cy="1109378"/>
            </a:xfrm>
            <a:custGeom>
              <a:avLst/>
              <a:gdLst>
                <a:gd name="connsiteX0" fmla="*/ 570010 w 1116611"/>
                <a:gd name="connsiteY0" fmla="*/ 1109378 h 1109378"/>
                <a:gd name="connsiteX1" fmla="*/ 546602 w 1116611"/>
                <a:gd name="connsiteY1" fmla="*/ 1097674 h 1109378"/>
                <a:gd name="connsiteX2" fmla="*/ 691994 w 1116611"/>
                <a:gd name="connsiteY2" fmla="*/ 806890 h 1109378"/>
                <a:gd name="connsiteX3" fmla="*/ 703698 w 1116611"/>
                <a:gd name="connsiteY3" fmla="*/ 799657 h 1109378"/>
                <a:gd name="connsiteX4" fmla="*/ 958134 w 1116611"/>
                <a:gd name="connsiteY4" fmla="*/ 799657 h 1109378"/>
                <a:gd name="connsiteX5" fmla="*/ 1090441 w 1116611"/>
                <a:gd name="connsiteY5" fmla="*/ 667350 h 1109378"/>
                <a:gd name="connsiteX6" fmla="*/ 1090441 w 1116611"/>
                <a:gd name="connsiteY6" fmla="*/ 158477 h 1109378"/>
                <a:gd name="connsiteX7" fmla="*/ 958134 w 1116611"/>
                <a:gd name="connsiteY7" fmla="*/ 26171 h 1109378"/>
                <a:gd name="connsiteX8" fmla="*/ 158477 w 1116611"/>
                <a:gd name="connsiteY8" fmla="*/ 26171 h 1109378"/>
                <a:gd name="connsiteX9" fmla="*/ 26171 w 1116611"/>
                <a:gd name="connsiteY9" fmla="*/ 158477 h 1109378"/>
                <a:gd name="connsiteX10" fmla="*/ 26171 w 1116611"/>
                <a:gd name="connsiteY10" fmla="*/ 667350 h 1109378"/>
                <a:gd name="connsiteX11" fmla="*/ 158477 w 1116611"/>
                <a:gd name="connsiteY11" fmla="*/ 799657 h 1109378"/>
                <a:gd name="connsiteX12" fmla="*/ 558306 w 1116611"/>
                <a:gd name="connsiteY12" fmla="*/ 799657 h 1109378"/>
                <a:gd name="connsiteX13" fmla="*/ 558306 w 1116611"/>
                <a:gd name="connsiteY13" fmla="*/ 825864 h 1109378"/>
                <a:gd name="connsiteX14" fmla="*/ 158477 w 1116611"/>
                <a:gd name="connsiteY14" fmla="*/ 825864 h 1109378"/>
                <a:gd name="connsiteX15" fmla="*/ 0 w 1116611"/>
                <a:gd name="connsiteY15" fmla="*/ 667386 h 1109378"/>
                <a:gd name="connsiteX16" fmla="*/ 0 w 1116611"/>
                <a:gd name="connsiteY16" fmla="*/ 158477 h 1109378"/>
                <a:gd name="connsiteX17" fmla="*/ 158477 w 1116611"/>
                <a:gd name="connsiteY17" fmla="*/ 0 h 1109378"/>
                <a:gd name="connsiteX18" fmla="*/ 958134 w 1116611"/>
                <a:gd name="connsiteY18" fmla="*/ 0 h 1109378"/>
                <a:gd name="connsiteX19" fmla="*/ 1116612 w 1116611"/>
                <a:gd name="connsiteY19" fmla="*/ 158477 h 1109378"/>
                <a:gd name="connsiteX20" fmla="*/ 1116612 w 1116611"/>
                <a:gd name="connsiteY20" fmla="*/ 667350 h 1109378"/>
                <a:gd name="connsiteX21" fmla="*/ 958134 w 1116611"/>
                <a:gd name="connsiteY21" fmla="*/ 825827 h 1109378"/>
                <a:gd name="connsiteX22" fmla="*/ 711804 w 1116611"/>
                <a:gd name="connsiteY22" fmla="*/ 825827 h 1109378"/>
                <a:gd name="connsiteX23" fmla="*/ 570010 w 1116611"/>
                <a:gd name="connsiteY23" fmla="*/ 1109378 h 110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6611" h="1109378">
                  <a:moveTo>
                    <a:pt x="570010" y="1109378"/>
                  </a:moveTo>
                  <a:lnTo>
                    <a:pt x="546602" y="1097674"/>
                  </a:lnTo>
                  <a:lnTo>
                    <a:pt x="691994" y="806890"/>
                  </a:lnTo>
                  <a:cubicBezTo>
                    <a:pt x="694247" y="802455"/>
                    <a:pt x="698755" y="799657"/>
                    <a:pt x="703698" y="799657"/>
                  </a:cubicBezTo>
                  <a:lnTo>
                    <a:pt x="958134" y="799657"/>
                  </a:lnTo>
                  <a:cubicBezTo>
                    <a:pt x="1031085" y="799657"/>
                    <a:pt x="1090441" y="740300"/>
                    <a:pt x="1090441" y="667350"/>
                  </a:cubicBezTo>
                  <a:lnTo>
                    <a:pt x="1090441" y="158477"/>
                  </a:lnTo>
                  <a:cubicBezTo>
                    <a:pt x="1090441" y="85527"/>
                    <a:pt x="1031085" y="26171"/>
                    <a:pt x="958134" y="26171"/>
                  </a:cubicBezTo>
                  <a:lnTo>
                    <a:pt x="158477" y="26171"/>
                  </a:lnTo>
                  <a:cubicBezTo>
                    <a:pt x="85527" y="26171"/>
                    <a:pt x="26171" y="85527"/>
                    <a:pt x="26171" y="158477"/>
                  </a:cubicBezTo>
                  <a:lnTo>
                    <a:pt x="26171" y="667350"/>
                  </a:lnTo>
                  <a:cubicBezTo>
                    <a:pt x="26171" y="740300"/>
                    <a:pt x="85527" y="799657"/>
                    <a:pt x="158477" y="799657"/>
                  </a:cubicBezTo>
                  <a:lnTo>
                    <a:pt x="558306" y="799657"/>
                  </a:lnTo>
                  <a:lnTo>
                    <a:pt x="558306" y="825864"/>
                  </a:lnTo>
                  <a:lnTo>
                    <a:pt x="158477" y="825864"/>
                  </a:lnTo>
                  <a:cubicBezTo>
                    <a:pt x="71097" y="825864"/>
                    <a:pt x="0" y="754767"/>
                    <a:pt x="0" y="667386"/>
                  </a:cubicBezTo>
                  <a:lnTo>
                    <a:pt x="0" y="158477"/>
                  </a:lnTo>
                  <a:cubicBezTo>
                    <a:pt x="0" y="71097"/>
                    <a:pt x="71097" y="0"/>
                    <a:pt x="158477" y="0"/>
                  </a:cubicBezTo>
                  <a:lnTo>
                    <a:pt x="958134" y="0"/>
                  </a:lnTo>
                  <a:cubicBezTo>
                    <a:pt x="1045515" y="0"/>
                    <a:pt x="1116612" y="71097"/>
                    <a:pt x="1116612" y="158477"/>
                  </a:cubicBezTo>
                  <a:lnTo>
                    <a:pt x="1116612" y="667350"/>
                  </a:lnTo>
                  <a:cubicBezTo>
                    <a:pt x="1116612" y="754731"/>
                    <a:pt x="1045515" y="825827"/>
                    <a:pt x="958134" y="825827"/>
                  </a:cubicBezTo>
                  <a:lnTo>
                    <a:pt x="711804" y="825827"/>
                  </a:lnTo>
                  <a:lnTo>
                    <a:pt x="570010" y="1109378"/>
                  </a:lnTo>
                  <a:close/>
                </a:path>
              </a:pathLst>
            </a:custGeom>
            <a:grpFill/>
            <a:ln w="36314" cap="flat">
              <a:noFill/>
              <a:prstDash val="solid"/>
              <a:miter/>
            </a:ln>
          </p:spPr>
          <p:txBody>
            <a:bodyPr rtlCol="0" anchor="ctr"/>
            <a:lstStyle/>
            <a:p>
              <a:endParaRPr lang="en-CA" sz="900" dirty="0"/>
            </a:p>
          </p:txBody>
        </p:sp>
        <p:sp>
          <p:nvSpPr>
            <p:cNvPr id="99" name="Freeform: Shape 98">
              <a:extLst>
                <a:ext uri="{FF2B5EF4-FFF2-40B4-BE49-F238E27FC236}">
                  <a16:creationId xmlns:a16="http://schemas.microsoft.com/office/drawing/2014/main" id="{41E0EE57-A3D7-D7AE-DE18-FD5A8EFAA132}"/>
                </a:ext>
              </a:extLst>
            </p:cNvPr>
            <p:cNvSpPr/>
            <p:nvPr/>
          </p:nvSpPr>
          <p:spPr>
            <a:xfrm>
              <a:off x="19730743" y="6078137"/>
              <a:ext cx="654264" cy="109044"/>
            </a:xfrm>
            <a:custGeom>
              <a:avLst/>
              <a:gdLst>
                <a:gd name="connsiteX0" fmla="*/ 381654 w 654264"/>
                <a:gd name="connsiteY0" fmla="*/ 54522 h 109044"/>
                <a:gd name="connsiteX1" fmla="*/ 327132 w 654264"/>
                <a:gd name="connsiteY1" fmla="*/ 109044 h 109044"/>
                <a:gd name="connsiteX2" fmla="*/ 272610 w 654264"/>
                <a:gd name="connsiteY2" fmla="*/ 54522 h 109044"/>
                <a:gd name="connsiteX3" fmla="*/ 327132 w 654264"/>
                <a:gd name="connsiteY3" fmla="*/ 0 h 109044"/>
                <a:gd name="connsiteX4" fmla="*/ 381654 w 654264"/>
                <a:gd name="connsiteY4" fmla="*/ 54522 h 109044"/>
                <a:gd name="connsiteX5" fmla="*/ 599743 w 654264"/>
                <a:gd name="connsiteY5" fmla="*/ 0 h 109044"/>
                <a:gd name="connsiteX6" fmla="*/ 545221 w 654264"/>
                <a:gd name="connsiteY6" fmla="*/ 54522 h 109044"/>
                <a:gd name="connsiteX7" fmla="*/ 599743 w 654264"/>
                <a:gd name="connsiteY7" fmla="*/ 109044 h 109044"/>
                <a:gd name="connsiteX8" fmla="*/ 654265 w 654264"/>
                <a:gd name="connsiteY8" fmla="*/ 54522 h 109044"/>
                <a:gd name="connsiteX9" fmla="*/ 599743 w 654264"/>
                <a:gd name="connsiteY9" fmla="*/ 0 h 109044"/>
                <a:gd name="connsiteX10" fmla="*/ 54522 w 654264"/>
                <a:gd name="connsiteY10" fmla="*/ 0 h 109044"/>
                <a:gd name="connsiteX11" fmla="*/ 0 w 654264"/>
                <a:gd name="connsiteY11" fmla="*/ 54522 h 109044"/>
                <a:gd name="connsiteX12" fmla="*/ 54522 w 654264"/>
                <a:gd name="connsiteY12" fmla="*/ 109044 h 109044"/>
                <a:gd name="connsiteX13" fmla="*/ 109044 w 654264"/>
                <a:gd name="connsiteY13" fmla="*/ 54522 h 109044"/>
                <a:gd name="connsiteX14" fmla="*/ 54522 w 654264"/>
                <a:gd name="connsiteY14" fmla="*/ 0 h 10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4264" h="109044">
                  <a:moveTo>
                    <a:pt x="381654" y="54522"/>
                  </a:moveTo>
                  <a:cubicBezTo>
                    <a:pt x="381654" y="84618"/>
                    <a:pt x="357228" y="109044"/>
                    <a:pt x="327132" y="109044"/>
                  </a:cubicBezTo>
                  <a:cubicBezTo>
                    <a:pt x="297036" y="109044"/>
                    <a:pt x="272610" y="84618"/>
                    <a:pt x="272610" y="54522"/>
                  </a:cubicBezTo>
                  <a:cubicBezTo>
                    <a:pt x="272610" y="24426"/>
                    <a:pt x="297036" y="0"/>
                    <a:pt x="327132" y="0"/>
                  </a:cubicBezTo>
                  <a:cubicBezTo>
                    <a:pt x="357228" y="0"/>
                    <a:pt x="381654" y="24426"/>
                    <a:pt x="381654" y="54522"/>
                  </a:cubicBezTo>
                  <a:close/>
                  <a:moveTo>
                    <a:pt x="599743" y="0"/>
                  </a:moveTo>
                  <a:cubicBezTo>
                    <a:pt x="569646" y="0"/>
                    <a:pt x="545221" y="24426"/>
                    <a:pt x="545221" y="54522"/>
                  </a:cubicBezTo>
                  <a:cubicBezTo>
                    <a:pt x="545221" y="84618"/>
                    <a:pt x="569646" y="109044"/>
                    <a:pt x="599743" y="109044"/>
                  </a:cubicBezTo>
                  <a:cubicBezTo>
                    <a:pt x="629839" y="109044"/>
                    <a:pt x="654265" y="84618"/>
                    <a:pt x="654265" y="54522"/>
                  </a:cubicBezTo>
                  <a:cubicBezTo>
                    <a:pt x="654265" y="24426"/>
                    <a:pt x="629839" y="0"/>
                    <a:pt x="599743" y="0"/>
                  </a:cubicBezTo>
                  <a:close/>
                  <a:moveTo>
                    <a:pt x="54522" y="0"/>
                  </a:moveTo>
                  <a:cubicBezTo>
                    <a:pt x="24426" y="0"/>
                    <a:pt x="0" y="24426"/>
                    <a:pt x="0" y="54522"/>
                  </a:cubicBezTo>
                  <a:cubicBezTo>
                    <a:pt x="0" y="84618"/>
                    <a:pt x="24426" y="109044"/>
                    <a:pt x="54522" y="109044"/>
                  </a:cubicBezTo>
                  <a:cubicBezTo>
                    <a:pt x="84618" y="109044"/>
                    <a:pt x="109044" y="84618"/>
                    <a:pt x="109044" y="54522"/>
                  </a:cubicBezTo>
                  <a:cubicBezTo>
                    <a:pt x="109044" y="24426"/>
                    <a:pt x="84618" y="0"/>
                    <a:pt x="54522" y="0"/>
                  </a:cubicBezTo>
                  <a:close/>
                </a:path>
              </a:pathLst>
            </a:custGeom>
            <a:grpFill/>
            <a:ln w="36314" cap="flat">
              <a:noFill/>
              <a:prstDash val="solid"/>
              <a:miter/>
            </a:ln>
          </p:spPr>
          <p:txBody>
            <a:bodyPr rtlCol="0" anchor="ctr"/>
            <a:lstStyle/>
            <a:p>
              <a:endParaRPr lang="en-CA" sz="900" dirty="0"/>
            </a:p>
          </p:txBody>
        </p:sp>
      </p:grpSp>
      <p:sp>
        <p:nvSpPr>
          <p:cNvPr id="2" name="TextBox 1">
            <a:extLst>
              <a:ext uri="{FF2B5EF4-FFF2-40B4-BE49-F238E27FC236}">
                <a16:creationId xmlns:a16="http://schemas.microsoft.com/office/drawing/2014/main" id="{F345D688-9EBD-7293-A8FF-EBB2370A09B5}"/>
              </a:ext>
            </a:extLst>
          </p:cNvPr>
          <p:cNvSpPr txBox="1"/>
          <p:nvPr/>
        </p:nvSpPr>
        <p:spPr>
          <a:xfrm>
            <a:off x="3906659" y="5017685"/>
            <a:ext cx="1858266" cy="369332"/>
          </a:xfrm>
          <a:prstGeom prst="rect">
            <a:avLst/>
          </a:prstGeom>
          <a:noFill/>
        </p:spPr>
        <p:txBody>
          <a:bodyPr wrap="none" rtlCol="0">
            <a:spAutoFit/>
          </a:bodyPr>
          <a:lstStyle/>
          <a:p>
            <a:r>
              <a:rPr lang="en-US" dirty="0">
                <a:solidFill>
                  <a:srgbClr val="0070C0"/>
                </a:solidFill>
              </a:rPr>
              <a:t>Similarity Search</a:t>
            </a:r>
          </a:p>
        </p:txBody>
      </p:sp>
    </p:spTree>
    <p:extLst>
      <p:ext uri="{BB962C8B-B14F-4D97-AF65-F5344CB8AC3E}">
        <p14:creationId xmlns:p14="http://schemas.microsoft.com/office/powerpoint/2010/main" val="3038750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89240A-B64E-69F0-521B-C40400A94FF6}"/>
              </a:ext>
            </a:extLst>
          </p:cNvPr>
          <p:cNvSpPr>
            <a:spLocks noGrp="1"/>
          </p:cNvSpPr>
          <p:nvPr>
            <p:ph type="title"/>
          </p:nvPr>
        </p:nvSpPr>
        <p:spPr>
          <a:xfrm>
            <a:off x="287999" y="192446"/>
            <a:ext cx="8905604" cy="854902"/>
          </a:xfrm>
        </p:spPr>
        <p:txBody>
          <a:bodyPr/>
          <a:lstStyle/>
          <a:p>
            <a:pPr>
              <a:lnSpc>
                <a:spcPct val="100000"/>
              </a:lnSpc>
            </a:pPr>
            <a:r>
              <a:rPr lang="en-US" sz="3199" dirty="0">
                <a:ea typeface="Calibri" panose="020F0502020204030204" pitchFamily="34" charset="0"/>
                <a:cs typeface="Times New Roman" panose="02020603050405020304" pitchFamily="18" charset="0"/>
              </a:rPr>
              <a:t>Similarity search</a:t>
            </a:r>
            <a:endParaRPr lang="en-US" sz="3199" dirty="0">
              <a:solidFill>
                <a:schemeClr val="accent1"/>
              </a:solidFill>
            </a:endParaRPr>
          </a:p>
        </p:txBody>
      </p:sp>
      <p:pic>
        <p:nvPicPr>
          <p:cNvPr id="27" name="Picture 26" descr="A diagram of different types of food&#10;&#10;Description automatically generated">
            <a:extLst>
              <a:ext uri="{FF2B5EF4-FFF2-40B4-BE49-F238E27FC236}">
                <a16:creationId xmlns:a16="http://schemas.microsoft.com/office/drawing/2014/main" id="{14AC1535-1A3A-6062-6381-4EA0C1C877F7}"/>
              </a:ext>
            </a:extLst>
          </p:cNvPr>
          <p:cNvPicPr>
            <a:picLocks noChangeAspect="1"/>
          </p:cNvPicPr>
          <p:nvPr/>
        </p:nvPicPr>
        <p:blipFill>
          <a:blip r:embed="rId3"/>
          <a:stretch>
            <a:fillRect/>
          </a:stretch>
        </p:blipFill>
        <p:spPr>
          <a:xfrm>
            <a:off x="967092" y="1643981"/>
            <a:ext cx="4079038" cy="4167833"/>
          </a:xfrm>
          <a:prstGeom prst="rect">
            <a:avLst/>
          </a:prstGeom>
        </p:spPr>
      </p:pic>
      <p:pic>
        <p:nvPicPr>
          <p:cNvPr id="29" name="Picture 28" descr="A diagram of a cat and dog&#10;&#10;Description automatically generated">
            <a:extLst>
              <a:ext uri="{FF2B5EF4-FFF2-40B4-BE49-F238E27FC236}">
                <a16:creationId xmlns:a16="http://schemas.microsoft.com/office/drawing/2014/main" id="{A7429F58-042B-96F2-694E-9595E0C08B69}"/>
              </a:ext>
            </a:extLst>
          </p:cNvPr>
          <p:cNvPicPr>
            <a:picLocks noChangeAspect="1"/>
          </p:cNvPicPr>
          <p:nvPr/>
        </p:nvPicPr>
        <p:blipFill>
          <a:blip r:embed="rId4"/>
          <a:stretch>
            <a:fillRect/>
          </a:stretch>
        </p:blipFill>
        <p:spPr>
          <a:xfrm>
            <a:off x="7120900" y="1643981"/>
            <a:ext cx="4079038" cy="4167833"/>
          </a:xfrm>
          <a:prstGeom prst="rect">
            <a:avLst/>
          </a:prstGeom>
        </p:spPr>
      </p:pic>
      <p:sp>
        <p:nvSpPr>
          <p:cNvPr id="30" name="TextBox 29">
            <a:extLst>
              <a:ext uri="{FF2B5EF4-FFF2-40B4-BE49-F238E27FC236}">
                <a16:creationId xmlns:a16="http://schemas.microsoft.com/office/drawing/2014/main" id="{0922DE2E-94CF-A5B2-19A1-292B2A5B7597}"/>
              </a:ext>
            </a:extLst>
          </p:cNvPr>
          <p:cNvSpPr txBox="1"/>
          <p:nvPr/>
        </p:nvSpPr>
        <p:spPr>
          <a:xfrm>
            <a:off x="287999" y="6556958"/>
            <a:ext cx="3713128" cy="217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1218956">
              <a:buSzPct val="100000"/>
            </a:pPr>
            <a:r>
              <a:rPr lang="en-CA" sz="1100" dirty="0">
                <a:cs typeface="Arial" panose="020B0604020202020204" pitchFamily="34" charset="0"/>
              </a:rPr>
              <a:t>Source: https://weaviate.io/blog/what-is-a-vector-database</a:t>
            </a:r>
          </a:p>
        </p:txBody>
      </p:sp>
      <p:sp>
        <p:nvSpPr>
          <p:cNvPr id="31" name="TextBox 30">
            <a:extLst>
              <a:ext uri="{FF2B5EF4-FFF2-40B4-BE49-F238E27FC236}">
                <a16:creationId xmlns:a16="http://schemas.microsoft.com/office/drawing/2014/main" id="{EC0349EA-FCAC-EF64-3073-C0E0D1780C44}"/>
              </a:ext>
            </a:extLst>
          </p:cNvPr>
          <p:cNvSpPr txBox="1"/>
          <p:nvPr/>
        </p:nvSpPr>
        <p:spPr>
          <a:xfrm>
            <a:off x="1413384" y="1201146"/>
            <a:ext cx="3175235" cy="217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600" b="1" dirty="0">
                <a:cs typeface="Arial" panose="020B0604020202020204" pitchFamily="34" charset="0"/>
              </a:rPr>
              <a:t>Example Word Vectors</a:t>
            </a:r>
          </a:p>
        </p:txBody>
      </p:sp>
      <p:sp>
        <p:nvSpPr>
          <p:cNvPr id="32" name="TextBox 31">
            <a:extLst>
              <a:ext uri="{FF2B5EF4-FFF2-40B4-BE49-F238E27FC236}">
                <a16:creationId xmlns:a16="http://schemas.microsoft.com/office/drawing/2014/main" id="{B39F04FE-78BE-C4CD-201F-8CD684D81427}"/>
              </a:ext>
            </a:extLst>
          </p:cNvPr>
          <p:cNvSpPr txBox="1"/>
          <p:nvPr/>
        </p:nvSpPr>
        <p:spPr>
          <a:xfrm>
            <a:off x="7565948" y="1201146"/>
            <a:ext cx="3175235" cy="2171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1600" b="1" dirty="0">
                <a:cs typeface="Arial" panose="020B0604020202020204" pitchFamily="34" charset="0"/>
              </a:rPr>
              <a:t>Finding Similarities</a:t>
            </a:r>
          </a:p>
        </p:txBody>
      </p:sp>
      <p:sp>
        <p:nvSpPr>
          <p:cNvPr id="34" name="Arrow: Right 33">
            <a:extLst>
              <a:ext uri="{FF2B5EF4-FFF2-40B4-BE49-F238E27FC236}">
                <a16:creationId xmlns:a16="http://schemas.microsoft.com/office/drawing/2014/main" id="{5E8C2EAB-75CB-62DD-DDEC-9657C084A3B4}"/>
              </a:ext>
            </a:extLst>
          </p:cNvPr>
          <p:cNvSpPr/>
          <p:nvPr/>
        </p:nvSpPr>
        <p:spPr bwMode="auto">
          <a:xfrm>
            <a:off x="5680979" y="2774141"/>
            <a:ext cx="830043" cy="1274549"/>
          </a:xfrm>
          <a:prstGeom prst="rightArrow">
            <a:avLst>
              <a:gd name="adj1" fmla="val 67251"/>
              <a:gd name="adj2" fmla="val 50000"/>
            </a:avLst>
          </a:prstGeom>
          <a:solidFill>
            <a:schemeClr val="accent1">
              <a:lumMod val="40000"/>
              <a:lumOff val="6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pPr>
            <a:endParaRPr lang="en-CA" sz="1000" dirty="0">
              <a:solidFill>
                <a:schemeClr val="bg1"/>
              </a:solidFill>
            </a:endParaRPr>
          </a:p>
        </p:txBody>
      </p:sp>
      <p:sp>
        <p:nvSpPr>
          <p:cNvPr id="36" name="TextBox 35">
            <a:extLst>
              <a:ext uri="{FF2B5EF4-FFF2-40B4-BE49-F238E27FC236}">
                <a16:creationId xmlns:a16="http://schemas.microsoft.com/office/drawing/2014/main" id="{8DDE9BBD-7E43-E179-882D-DAEA1284D46B}"/>
              </a:ext>
            </a:extLst>
          </p:cNvPr>
          <p:cNvSpPr txBox="1"/>
          <p:nvPr/>
        </p:nvSpPr>
        <p:spPr>
          <a:xfrm>
            <a:off x="5308580" y="4048690"/>
            <a:ext cx="1507381" cy="854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1218956">
              <a:buSzPct val="100000"/>
            </a:pPr>
            <a:r>
              <a:rPr lang="en-CA" sz="900" dirty="0">
                <a:cs typeface="Arial" panose="020B0604020202020204" pitchFamily="34" charset="0"/>
              </a:rPr>
              <a:t>What is "Kitten" similar to?</a:t>
            </a:r>
          </a:p>
        </p:txBody>
      </p:sp>
      <p:sp>
        <p:nvSpPr>
          <p:cNvPr id="37" name="TextBox 36">
            <a:extLst>
              <a:ext uri="{FF2B5EF4-FFF2-40B4-BE49-F238E27FC236}">
                <a16:creationId xmlns:a16="http://schemas.microsoft.com/office/drawing/2014/main" id="{E6022D25-CD18-F18D-0ED4-016D94C26FB5}"/>
              </a:ext>
            </a:extLst>
          </p:cNvPr>
          <p:cNvSpPr txBox="1"/>
          <p:nvPr/>
        </p:nvSpPr>
        <p:spPr>
          <a:xfrm>
            <a:off x="1609468" y="5206126"/>
            <a:ext cx="8905604" cy="1024309"/>
          </a:xfrm>
          <a:prstGeom prst="rect">
            <a:avLst/>
          </a:prstGeom>
          <a:solidFill>
            <a:schemeClr val="bg1"/>
          </a:solidFill>
          <a:ln w="12700">
            <a:miter lim="400000"/>
          </a:ln>
          <a:effectLst>
            <a:softEdge rad="317500"/>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chor="ctr" anchorCtr="0">
            <a:noAutofit/>
          </a:bodyPr>
          <a:lstStyle/>
          <a:p>
            <a:pPr algn="ctr" defTabSz="1218956">
              <a:spcBef>
                <a:spcPts val="300"/>
              </a:spcBef>
              <a:buSzPct val="100000"/>
            </a:pPr>
            <a:r>
              <a:rPr lang="en-CA" sz="900" dirty="0">
                <a:cs typeface="Arial" panose="020B0604020202020204" pitchFamily="34" charset="0"/>
              </a:rPr>
              <a:t>Common similarity measures: Cosine similarity, Euclidean distance, dot product</a:t>
            </a:r>
          </a:p>
        </p:txBody>
      </p:sp>
    </p:spTree>
    <p:extLst>
      <p:ext uri="{BB962C8B-B14F-4D97-AF65-F5344CB8AC3E}">
        <p14:creationId xmlns:p14="http://schemas.microsoft.com/office/powerpoint/2010/main" val="22450748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4186-A4D9-C104-4591-C347A473E85E}"/>
              </a:ext>
            </a:extLst>
          </p:cNvPr>
          <p:cNvSpPr>
            <a:spLocks noGrp="1"/>
          </p:cNvSpPr>
          <p:nvPr>
            <p:ph type="title"/>
          </p:nvPr>
        </p:nvSpPr>
        <p:spPr/>
        <p:txBody>
          <a:bodyPr/>
          <a:lstStyle/>
          <a:p>
            <a:r>
              <a:rPr lang="en-US" dirty="0"/>
              <a:t>RAG in Practice – University Use Case</a:t>
            </a:r>
          </a:p>
        </p:txBody>
      </p:sp>
      <p:sp>
        <p:nvSpPr>
          <p:cNvPr id="3" name="Content Placeholder 2">
            <a:extLst>
              <a:ext uri="{FF2B5EF4-FFF2-40B4-BE49-F238E27FC236}">
                <a16:creationId xmlns:a16="http://schemas.microsoft.com/office/drawing/2014/main" id="{1427D329-4137-21DA-49AF-C14864214251}"/>
              </a:ext>
            </a:extLst>
          </p:cNvPr>
          <p:cNvSpPr>
            <a:spLocks noGrp="1"/>
          </p:cNvSpPr>
          <p:nvPr>
            <p:ph idx="1"/>
          </p:nvPr>
        </p:nvSpPr>
        <p:spPr/>
        <p:txBody>
          <a:bodyPr>
            <a:normAutofit lnSpcReduction="10000"/>
          </a:bodyPr>
          <a:lstStyle/>
          <a:p>
            <a:r>
              <a:rPr lang="en-US" dirty="0"/>
              <a:t>Mission: </a:t>
            </a:r>
          </a:p>
          <a:p>
            <a:pPr lvl="1"/>
            <a:r>
              <a:rPr lang="en-US" dirty="0">
                <a:solidFill>
                  <a:srgbClr val="000000"/>
                </a:solidFill>
                <a:effectLst/>
                <a:latin typeface="Helvetica" pitchFamily="2" charset="0"/>
              </a:rPr>
              <a:t>Enhance student understanding and access to university resources by building a virtual agent that answers questions related to their experience and summarizes available resources</a:t>
            </a:r>
          </a:p>
          <a:p>
            <a:pPr lvl="1"/>
            <a:r>
              <a:rPr lang="en-US" dirty="0">
                <a:solidFill>
                  <a:srgbClr val="000000"/>
                </a:solidFill>
                <a:effectLst/>
                <a:latin typeface="Helvetica" pitchFamily="2" charset="0"/>
              </a:rPr>
              <a:t>Curate a list of resources to answer student questions, with an emphasis on Diversity, Equity, Inclusion, and Belonging (DEIB)</a:t>
            </a:r>
          </a:p>
          <a:p>
            <a:r>
              <a:rPr lang="en-US" dirty="0"/>
              <a:t>Technical Objectives:</a:t>
            </a:r>
          </a:p>
          <a:p>
            <a:pPr lvl="1"/>
            <a:r>
              <a:rPr lang="en-US" dirty="0">
                <a:solidFill>
                  <a:srgbClr val="000000"/>
                </a:solidFill>
                <a:effectLst/>
                <a:latin typeface="Helvetica" pitchFamily="2" charset="0"/>
              </a:rPr>
              <a:t>Ingest publicly available university data such as webpages, FAQs and resource lists into the platform</a:t>
            </a:r>
          </a:p>
          <a:p>
            <a:pPr lvl="1"/>
            <a:r>
              <a:rPr lang="en-US" dirty="0">
                <a:solidFill>
                  <a:srgbClr val="000000"/>
                </a:solidFill>
                <a:effectLst/>
                <a:latin typeface="Helvetica" pitchFamily="2" charset="0"/>
              </a:rPr>
              <a:t>Leverage a Large Language Model (LLM) to process documents and answer questions about them</a:t>
            </a:r>
          </a:p>
          <a:p>
            <a:pPr lvl="1"/>
            <a:r>
              <a:rPr lang="en-US" dirty="0">
                <a:solidFill>
                  <a:srgbClr val="000000"/>
                </a:solidFill>
                <a:effectLst/>
                <a:latin typeface="Helvetica" pitchFamily="2" charset="0"/>
              </a:rPr>
              <a:t>Embed the LLM into a virtual assistant</a:t>
            </a:r>
          </a:p>
          <a:p>
            <a:endParaRPr lang="en-US" dirty="0"/>
          </a:p>
        </p:txBody>
      </p:sp>
    </p:spTree>
    <p:extLst>
      <p:ext uri="{BB962C8B-B14F-4D97-AF65-F5344CB8AC3E}">
        <p14:creationId xmlns:p14="http://schemas.microsoft.com/office/powerpoint/2010/main" val="9241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7E03-BD73-5963-76BE-05A2C84AD8C3}"/>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D9AADEF-692A-2A4A-9C43-2E6D9F7D290F}"/>
              </a:ext>
            </a:extLst>
          </p:cNvPr>
          <p:cNvPicPr>
            <a:picLocks noGrp="1" noChangeAspect="1"/>
          </p:cNvPicPr>
          <p:nvPr>
            <p:ph idx="1"/>
          </p:nvPr>
        </p:nvPicPr>
        <p:blipFill>
          <a:blip r:embed="rId3"/>
          <a:stretch>
            <a:fillRect/>
          </a:stretch>
        </p:blipFill>
        <p:spPr>
          <a:xfrm>
            <a:off x="172278" y="139320"/>
            <a:ext cx="11921033" cy="6579359"/>
          </a:xfrm>
        </p:spPr>
      </p:pic>
      <p:sp>
        <p:nvSpPr>
          <p:cNvPr id="6" name="Rectangle 5">
            <a:extLst>
              <a:ext uri="{FF2B5EF4-FFF2-40B4-BE49-F238E27FC236}">
                <a16:creationId xmlns:a16="http://schemas.microsoft.com/office/drawing/2014/main" id="{744DADDC-C07F-8D53-3ECC-2ACB98CA2AAF}"/>
              </a:ext>
            </a:extLst>
          </p:cNvPr>
          <p:cNvSpPr/>
          <p:nvPr/>
        </p:nvSpPr>
        <p:spPr>
          <a:xfrm>
            <a:off x="2423160" y="877824"/>
            <a:ext cx="1362456" cy="201168"/>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F43DA99-3951-602F-A2B3-CBC29BF308E9}"/>
              </a:ext>
            </a:extLst>
          </p:cNvPr>
          <p:cNvSpPr/>
          <p:nvPr/>
        </p:nvSpPr>
        <p:spPr>
          <a:xfrm>
            <a:off x="2488256" y="1590104"/>
            <a:ext cx="1362456" cy="100584"/>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A504F9-B758-A8DF-D8E3-8272FAF773F7}"/>
              </a:ext>
            </a:extLst>
          </p:cNvPr>
          <p:cNvSpPr/>
          <p:nvPr/>
        </p:nvSpPr>
        <p:spPr>
          <a:xfrm>
            <a:off x="2100725" y="1690688"/>
            <a:ext cx="1362456" cy="100584"/>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1EB82A-58EA-5B48-6323-BD6728DAE278}"/>
              </a:ext>
            </a:extLst>
          </p:cNvPr>
          <p:cNvSpPr/>
          <p:nvPr/>
        </p:nvSpPr>
        <p:spPr>
          <a:xfrm>
            <a:off x="2877095" y="3361071"/>
            <a:ext cx="745672" cy="100584"/>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AA5523-C014-70A6-C412-9105C8A3E0D3}"/>
              </a:ext>
            </a:extLst>
          </p:cNvPr>
          <p:cNvSpPr/>
          <p:nvPr/>
        </p:nvSpPr>
        <p:spPr>
          <a:xfrm>
            <a:off x="1389888" y="5612237"/>
            <a:ext cx="343118" cy="8316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7A29B5-382B-44ED-B53D-CE8F47917E73}"/>
              </a:ext>
            </a:extLst>
          </p:cNvPr>
          <p:cNvSpPr/>
          <p:nvPr/>
        </p:nvSpPr>
        <p:spPr>
          <a:xfrm>
            <a:off x="5661442" y="6234900"/>
            <a:ext cx="643563" cy="96231"/>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789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1265</TotalTime>
  <Words>1875</Words>
  <Application>Microsoft Macintosh PowerPoint</Application>
  <PresentationFormat>Widescreen</PresentationFormat>
  <Paragraphs>121</Paragraphs>
  <Slides>15</Slides>
  <Notes>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Calibri</vt:lpstr>
      <vt:lpstr>Helvetica</vt:lpstr>
      <vt:lpstr>IBM Plex Mono Light</vt:lpstr>
      <vt:lpstr>IBM Plex Sans Light</vt:lpstr>
      <vt:lpstr>IBM Plex Sans SmBld</vt:lpstr>
      <vt:lpstr>Office Theme</vt:lpstr>
      <vt:lpstr>AI in Practice</vt:lpstr>
      <vt:lpstr>Overview of AI Use Cases in 2024</vt:lpstr>
      <vt:lpstr>Use cases</vt:lpstr>
      <vt:lpstr>Enterprise Applications</vt:lpstr>
      <vt:lpstr>Large Language Model Skills</vt:lpstr>
      <vt:lpstr>Introduction to Retrieval Augmented Generation (RAG)</vt:lpstr>
      <vt:lpstr>Similarity search</vt:lpstr>
      <vt:lpstr>RAG in Practice – University Use Case</vt:lpstr>
      <vt:lpstr>PowerPoint Presentation</vt:lpstr>
      <vt:lpstr>Generation in Practice – (Another) University Use Case</vt:lpstr>
      <vt:lpstr>PowerPoint Presentation</vt:lpstr>
      <vt:lpstr>Evaluating LLM Results – LLM as Judge</vt:lpstr>
      <vt:lpstr>PowerPoint Presentation</vt:lpstr>
      <vt:lpstr>The Future – Agent Frameworks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Gilling</dc:creator>
  <cp:lastModifiedBy>Gabriel Gilling</cp:lastModifiedBy>
  <cp:revision>28</cp:revision>
  <dcterms:created xsi:type="dcterms:W3CDTF">2024-10-31T21:33:05Z</dcterms:created>
  <dcterms:modified xsi:type="dcterms:W3CDTF">2024-11-05T01:39:32Z</dcterms:modified>
</cp:coreProperties>
</file>