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392" r:id="rId7"/>
    <p:sldId id="393" r:id="rId8"/>
    <p:sldId id="278" r:id="rId9"/>
    <p:sldId id="394" r:id="rId10"/>
    <p:sldId id="3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86" d="100"/>
          <a:sy n="86" d="100"/>
        </p:scale>
        <p:origin x="562" y="125"/>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1053294"/>
          </a:xfrm>
        </p:spPr>
        <p:txBody>
          <a:bodyPr anchor="b" anchorCtr="0">
            <a:normAutofit/>
          </a:bodyPr>
          <a:lstStyle/>
          <a:p>
            <a:r>
              <a:rPr lang="en-US" dirty="0"/>
              <a:t>Intro to AI</a:t>
            </a:r>
            <a:br>
              <a:rPr lang="en-US" dirty="0"/>
            </a:br>
            <a:r>
              <a:rPr lang="en-US" sz="2800" dirty="0"/>
              <a:t>Project Proposal</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30402" y="2655172"/>
            <a:ext cx="3565524" cy="3151277"/>
          </a:xfrm>
        </p:spPr>
        <p:txBody>
          <a:bodyPr>
            <a:normAutofit fontScale="92500" lnSpcReduction="20000"/>
          </a:bodyPr>
          <a:lstStyle/>
          <a:p>
            <a:r>
              <a:rPr lang="en-US" sz="2400" dirty="0"/>
              <a:t>Topic: Heart disease prediction analysis and detection using Neural Networks</a:t>
            </a:r>
          </a:p>
          <a:p>
            <a:pPr>
              <a:spcBef>
                <a:spcPts val="0"/>
              </a:spcBef>
              <a:spcAft>
                <a:spcPts val="600"/>
              </a:spcAft>
            </a:pPr>
            <a:endParaRPr lang="en-US" dirty="0"/>
          </a:p>
          <a:p>
            <a:pPr>
              <a:spcBef>
                <a:spcPts val="0"/>
              </a:spcBef>
              <a:spcAft>
                <a:spcPts val="600"/>
              </a:spcAft>
            </a:pPr>
            <a:r>
              <a:rPr lang="en-US" dirty="0"/>
              <a:t>Presented by:</a:t>
            </a:r>
          </a:p>
          <a:p>
            <a:pPr>
              <a:spcBef>
                <a:spcPts val="0"/>
              </a:spcBef>
              <a:spcAft>
                <a:spcPts val="600"/>
              </a:spcAft>
            </a:pPr>
            <a:r>
              <a:rPr lang="en-US" dirty="0"/>
              <a:t>Abhinav Andrews Giduturi</a:t>
            </a:r>
          </a:p>
          <a:p>
            <a:pPr>
              <a:spcBef>
                <a:spcPts val="0"/>
              </a:spcBef>
              <a:spcAft>
                <a:spcPts val="600"/>
              </a:spcAft>
            </a:pPr>
            <a:r>
              <a:rPr lang="en-US" dirty="0"/>
              <a:t>Student ID: 00744111</a:t>
            </a:r>
          </a:p>
          <a:p>
            <a:pPr>
              <a:spcBef>
                <a:spcPts val="0"/>
              </a:spcBef>
              <a:spcAft>
                <a:spcPts val="600"/>
              </a:spcAft>
            </a:pPr>
            <a:r>
              <a:rPr lang="en-US" dirty="0"/>
              <a:t>Nishanth Reddy </a:t>
            </a:r>
            <a:r>
              <a:rPr lang="en-US" dirty="0" err="1"/>
              <a:t>Gangumalla</a:t>
            </a:r>
            <a:endParaRPr lang="en-US" dirty="0"/>
          </a:p>
          <a:p>
            <a:pPr>
              <a:spcBef>
                <a:spcPts val="0"/>
              </a:spcBef>
              <a:spcAft>
                <a:spcPts val="600"/>
              </a:spcAft>
            </a:pPr>
            <a:r>
              <a:rPr lang="en-US" dirty="0"/>
              <a:t>Student ID: 00726923</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8820927" y="3759215"/>
            <a:ext cx="2936876" cy="2936876"/>
          </a:xfrm>
        </p:spPr>
      </p:pic>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34197" y="1634974"/>
            <a:ext cx="11323606" cy="1140381"/>
          </a:xfrm>
        </p:spPr>
        <p:txBody>
          <a:bodyPr/>
          <a:lstStyle/>
          <a:p>
            <a:pPr algn="ctr"/>
            <a:r>
              <a:rPr lang="en-US" sz="2800" dirty="0"/>
              <a:t>Heart disease prediction analysis and detection using Neural Networks</a:t>
            </a:r>
            <a:br>
              <a:rPr lang="en-US" sz="4800" dirty="0"/>
            </a:b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34197" y="3009530"/>
            <a:ext cx="11323606" cy="1233996"/>
          </a:xfrm>
        </p:spPr>
        <p:txBody>
          <a:bodyPr/>
          <a:lstStyle/>
          <a:p>
            <a:pPr algn="just"/>
            <a:r>
              <a:rPr lang="en-US" dirty="0"/>
              <a:t>This study will concentrate on employing neural networks to forecast cardiac disease. Patients will be categorized according to different degrees of coronary artery disease based on characteristics including blood pressure, cholesterol levels, heart rate, and other distinguishing characteristics. </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8820927" y="3759215"/>
            <a:ext cx="2936876" cy="2936876"/>
          </a:xfrm>
        </p:spPr>
      </p:pic>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317531" y="196900"/>
            <a:ext cx="11323606" cy="1210901"/>
          </a:xfrm>
        </p:spPr>
        <p:txBody>
          <a:bodyPr anchor="ctr"/>
          <a:lstStyle/>
          <a:p>
            <a:pPr algn="ctr"/>
            <a:r>
              <a:rPr lang="en-US" sz="4000" dirty="0"/>
              <a:t>Project Objectives</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34197" y="1407800"/>
            <a:ext cx="11323606" cy="3545940"/>
          </a:xfrm>
        </p:spPr>
        <p:txBody>
          <a:bodyPr/>
          <a:lstStyle/>
          <a:p>
            <a:pPr algn="just"/>
            <a:r>
              <a:rPr lang="en-US" dirty="0"/>
              <a:t>The main objective of this project is to determine whether a comprehensive set of current parameters, such as blood pressure, cholesterol levels, heart rate, personality, weight, excessive perspiration, nighttime blood pressure, and other factors, can accurately identify people who would experience cardiac heart attacks. The UCI Machine Learning Repository will provide a dataset of 303 patients for this study. It </a:t>
            </a:r>
            <a:r>
              <a:rPr lang="en-IN" dirty="0">
                <a:effectLst/>
                <a:ea typeface="Calibri" panose="020F0502020204030204" pitchFamily="34" charset="0"/>
              </a:rPr>
              <a:t>should estimate whereas if person could undergo a heart attack using the same knowledge. Regardless as well as not, they include a biostability.</a:t>
            </a:r>
            <a:endParaRPr lang="en-US" dirty="0"/>
          </a:p>
          <a:p>
            <a:pPr algn="just"/>
            <a:r>
              <a:rPr lang="en-US" dirty="0"/>
              <a:t>. </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171044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2" name="Rectangle 2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FFAE5-6DAA-6A0A-972F-8BC7B0585327}"/>
              </a:ext>
            </a:extLst>
          </p:cNvPr>
          <p:cNvSpPr>
            <a:spLocks noGrp="1"/>
          </p:cNvSpPr>
          <p:nvPr>
            <p:ph type="title"/>
          </p:nvPr>
        </p:nvSpPr>
        <p:spPr>
          <a:xfrm>
            <a:off x="550864" y="549275"/>
            <a:ext cx="5437186" cy="1022073"/>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APPROACH</a:t>
            </a:r>
          </a:p>
        </p:txBody>
      </p:sp>
      <p:pic>
        <p:nvPicPr>
          <p:cNvPr id="11" name="Picture Placeholder 24" descr="Digital Graph Screen">
            <a:extLst>
              <a:ext uri="{FF2B5EF4-FFF2-40B4-BE49-F238E27FC236}">
                <a16:creationId xmlns:a16="http://schemas.microsoft.com/office/drawing/2014/main" id="{160FE855-6E6C-BB0B-24D1-8FB09E86BF7D}"/>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t="24156" b="26684"/>
          <a:stretch/>
        </p:blipFill>
        <p:spPr>
          <a:xfrm>
            <a:off x="6557146" y="1"/>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pic>
        <p:nvPicPr>
          <p:cNvPr id="10" name="Picture Placeholder 19" descr="Data Points Digital background">
            <a:extLst>
              <a:ext uri="{FF2B5EF4-FFF2-40B4-BE49-F238E27FC236}">
                <a16:creationId xmlns:a16="http://schemas.microsoft.com/office/drawing/2014/main" id="{0DA08CD6-BC7E-AAA8-77CA-1F264E53899D}"/>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b="50840"/>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a:solidFill>
            <a:schemeClr val="accent5"/>
          </a:solidFill>
        </p:spPr>
      </p:pic>
      <p:sp>
        <p:nvSpPr>
          <p:cNvPr id="24" name="Rectangle 23">
            <a:extLst>
              <a:ext uri="{FF2B5EF4-FFF2-40B4-BE49-F238E27FC236}">
                <a16:creationId xmlns:a16="http://schemas.microsoft.com/office/drawing/2014/main" id="{A16EB032-3F37-4641-A90D-DC9B574EB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7597D8-03E1-3812-942F-F72F9527A848}"/>
              </a:ext>
            </a:extLst>
          </p:cNvPr>
          <p:cNvSpPr>
            <a:spLocks noGrp="1"/>
          </p:cNvSpPr>
          <p:nvPr>
            <p:ph idx="1"/>
          </p:nvPr>
        </p:nvSpPr>
        <p:spPr>
          <a:xfrm>
            <a:off x="550863" y="1692197"/>
            <a:ext cx="5437187" cy="4148295"/>
          </a:xfrm>
        </p:spPr>
        <p:txBody>
          <a:bodyPr vert="horz" wrap="square" lIns="0" tIns="0" rIns="0" bIns="0" rtlCol="0" anchor="t">
            <a:normAutofit/>
          </a:bodyPr>
          <a:lstStyle/>
          <a:p>
            <a:pPr marL="0" indent="0"/>
            <a:r>
              <a:rPr lang="en-US" sz="1800" dirty="0"/>
              <a:t>Some popular Python libraries, including pandas, numpy, and matplotlib, will be used  in this project. Additionally, we will use sklearn and keras for this project's machine learning component.</a:t>
            </a:r>
          </a:p>
          <a:p>
            <a:pPr marL="0" indent="0"/>
            <a:r>
              <a:rPr lang="en-US" sz="1800" dirty="0"/>
              <a:t>The steps that are to be followed are:</a:t>
            </a:r>
          </a:p>
          <a:p>
            <a:pPr marL="285750" indent="-285750">
              <a:buFont typeface="Arial" panose="020B0604020202020204" pitchFamily="34" charset="0"/>
              <a:buChar char="•"/>
            </a:pPr>
            <a:r>
              <a:rPr lang="en-US" sz="1800" dirty="0"/>
              <a:t>Identifying and importing the dataset.</a:t>
            </a:r>
          </a:p>
          <a:p>
            <a:pPr marL="285750" indent="-285750">
              <a:buFont typeface="Arial" panose="020B0604020202020204" pitchFamily="34" charset="0"/>
              <a:buChar char="•"/>
            </a:pPr>
            <a:r>
              <a:rPr lang="en-US" sz="1800" dirty="0"/>
              <a:t>Designed and creating training and testing datasets.</a:t>
            </a:r>
          </a:p>
          <a:p>
            <a:pPr marL="285750" indent="-285750">
              <a:buFont typeface="Arial" panose="020B0604020202020204" pitchFamily="34" charset="0"/>
              <a:buChar char="•"/>
            </a:pPr>
            <a:r>
              <a:rPr lang="en-US" sz="1800" dirty="0"/>
              <a:t>Building and training the neural network.</a:t>
            </a:r>
          </a:p>
          <a:p>
            <a:pPr marL="285750" indent="-285750">
              <a:buFont typeface="Arial" panose="020B0604020202020204" pitchFamily="34" charset="0"/>
              <a:buChar char="•"/>
            </a:pPr>
            <a:r>
              <a:rPr lang="en-US" sz="1800" dirty="0"/>
              <a:t>Analyzing and improving the obtained results.</a:t>
            </a:r>
          </a:p>
          <a:p>
            <a:pPr marL="0" indent="0"/>
            <a:endParaRPr lang="en-US" sz="1800" dirty="0"/>
          </a:p>
          <a:p>
            <a:pPr marL="285750" indent="-285750">
              <a:buFont typeface="Arial" panose="020B0604020202020204" pitchFamily="34" charset="0"/>
              <a:buChar char="•"/>
            </a:pPr>
            <a:endParaRPr lang="en-US" sz="1800" dirty="0"/>
          </a:p>
        </p:txBody>
      </p:sp>
      <p:sp>
        <p:nvSpPr>
          <p:cNvPr id="9" name="Slide Number Placeholder 8">
            <a:extLst>
              <a:ext uri="{FF2B5EF4-FFF2-40B4-BE49-F238E27FC236}">
                <a16:creationId xmlns:a16="http://schemas.microsoft.com/office/drawing/2014/main" id="{84C5B26E-D0DB-449D-070F-A30E330AE4E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155155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Deliverables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4" name="Content Placeholder 3">
            <a:extLst>
              <a:ext uri="{FF2B5EF4-FFF2-40B4-BE49-F238E27FC236}">
                <a16:creationId xmlns:a16="http://schemas.microsoft.com/office/drawing/2014/main" id="{4DAB06CE-EC01-57A6-FA3C-DC60ACDB8D0E}"/>
              </a:ext>
            </a:extLst>
          </p:cNvPr>
          <p:cNvSpPr>
            <a:spLocks noGrp="1"/>
          </p:cNvSpPr>
          <p:nvPr>
            <p:ph idx="1"/>
          </p:nvPr>
        </p:nvSpPr>
        <p:spPr>
          <a:xfrm>
            <a:off x="550863" y="2113199"/>
            <a:ext cx="7030667" cy="2574211"/>
          </a:xfrm>
        </p:spPr>
        <p:txBody>
          <a:bodyPr/>
          <a:lstStyle/>
          <a:p>
            <a:r>
              <a:rPr lang="en-US" dirty="0"/>
              <a:t>A .</a:t>
            </a:r>
            <a:r>
              <a:rPr lang="en-US" dirty="0" err="1"/>
              <a:t>py</a:t>
            </a:r>
            <a:r>
              <a:rPr lang="en-US" dirty="0"/>
              <a:t> </a:t>
            </a:r>
            <a:r>
              <a:rPr lang="en-US" dirty="0" err="1"/>
              <a:t>jupyter</a:t>
            </a:r>
            <a:r>
              <a:rPr lang="en-US" dirty="0"/>
              <a:t> file with the code and analysis. </a:t>
            </a:r>
          </a:p>
          <a:p>
            <a:r>
              <a:rPr lang="en-US" dirty="0"/>
              <a:t>Graphs and Histograms of data and model accuracy analysis.</a:t>
            </a:r>
          </a:p>
          <a:p>
            <a:r>
              <a:rPr lang="en-US" dirty="0"/>
              <a:t>Upload code into </a:t>
            </a:r>
            <a:r>
              <a:rPr lang="en-US" dirty="0" err="1"/>
              <a:t>Github</a:t>
            </a:r>
            <a:r>
              <a:rPr lang="en-US" dirty="0"/>
              <a:t> repository.</a:t>
            </a:r>
          </a:p>
          <a:p>
            <a:r>
              <a:rPr lang="en-US" dirty="0"/>
              <a:t>Upload video demonstration to </a:t>
            </a:r>
            <a:r>
              <a:rPr lang="en-US" dirty="0" err="1"/>
              <a:t>youtube</a:t>
            </a:r>
            <a:r>
              <a:rPr lang="en-US" dirty="0"/>
              <a:t>.</a:t>
            </a:r>
          </a:p>
          <a:p>
            <a:pPr marL="0" indent="0">
              <a:buNone/>
            </a:pPr>
            <a:r>
              <a:rPr lang="en-US" dirty="0"/>
              <a:t> </a:t>
            </a:r>
            <a:endParaRPr lang="en-GB" dirty="0"/>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C002-2660-15E7-BEF2-8D85966D1AA4}"/>
              </a:ext>
            </a:extLst>
          </p:cNvPr>
          <p:cNvSpPr>
            <a:spLocks noGrp="1"/>
          </p:cNvSpPr>
          <p:nvPr>
            <p:ph type="title"/>
          </p:nvPr>
        </p:nvSpPr>
        <p:spPr>
          <a:xfrm>
            <a:off x="550862" y="549275"/>
            <a:ext cx="11091600" cy="649210"/>
          </a:xfrm>
        </p:spPr>
        <p:txBody>
          <a:bodyPr/>
          <a:lstStyle/>
          <a:p>
            <a:pPr algn="ctr"/>
            <a:r>
              <a:rPr lang="en-US" dirty="0"/>
              <a:t>Evaluation</a:t>
            </a:r>
            <a:endParaRPr lang="en-GB" dirty="0"/>
          </a:p>
        </p:txBody>
      </p:sp>
      <p:sp>
        <p:nvSpPr>
          <p:cNvPr id="3" name="Content Placeholder 2">
            <a:extLst>
              <a:ext uri="{FF2B5EF4-FFF2-40B4-BE49-F238E27FC236}">
                <a16:creationId xmlns:a16="http://schemas.microsoft.com/office/drawing/2014/main" id="{B18BEFDC-41E0-BB41-43B3-D0A5E00BB1D7}"/>
              </a:ext>
            </a:extLst>
          </p:cNvPr>
          <p:cNvSpPr>
            <a:spLocks noGrp="1"/>
          </p:cNvSpPr>
          <p:nvPr>
            <p:ph idx="1"/>
          </p:nvPr>
        </p:nvSpPr>
        <p:spPr>
          <a:xfrm>
            <a:off x="549537" y="1607172"/>
            <a:ext cx="11090274" cy="1926141"/>
          </a:xfrm>
        </p:spPr>
        <p:txBody>
          <a:bodyPr/>
          <a:lstStyle/>
          <a:p>
            <a:r>
              <a:rPr lang="en-US" dirty="0"/>
              <a:t>The success of this project can be analyzed by seeing the accuracy of the results not only with the trained dataset but also with test dataset and see the performance metrics using Sklearn.</a:t>
            </a:r>
          </a:p>
          <a:p>
            <a:r>
              <a:rPr lang="en-US" dirty="0"/>
              <a:t>Accuracy in representing the result data such as heart disease frequency for ages, cholesterol in graphs and histograms.</a:t>
            </a:r>
            <a:endParaRPr lang="en-GB" dirty="0"/>
          </a:p>
        </p:txBody>
      </p:sp>
      <p:sp>
        <p:nvSpPr>
          <p:cNvPr id="4" name="Date Placeholder 3">
            <a:extLst>
              <a:ext uri="{FF2B5EF4-FFF2-40B4-BE49-F238E27FC236}">
                <a16:creationId xmlns:a16="http://schemas.microsoft.com/office/drawing/2014/main" id="{603F1242-70CE-BB07-F11B-94E97027B5E6}"/>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EB580DC0-D6BF-2018-4C32-0F645EF6F0F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D1F8027-7815-907A-7F32-7C03DEE0ED14}"/>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30804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713390" y="2929631"/>
            <a:ext cx="8495930" cy="932156"/>
          </a:xfrm>
        </p:spPr>
        <p:txBody>
          <a:bodyPr/>
          <a:lstStyle/>
          <a:p>
            <a:pPr algn="ctr"/>
            <a:r>
              <a:rPr lang="en-US" dirty="0"/>
              <a:t>Thank You</a:t>
            </a:r>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{7F6CD5CF-6CF8-4111-9348-976ED012A53C}tf33713516_win32</Template>
  <TotalTime>89</TotalTime>
  <Words>386</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Walbaum Display</vt:lpstr>
      <vt:lpstr>3DFloatVTI</vt:lpstr>
      <vt:lpstr>Intro to AI Project Proposal</vt:lpstr>
      <vt:lpstr>Heart disease prediction analysis and detection using Neural Networks </vt:lpstr>
      <vt:lpstr>Project Objectives</vt:lpstr>
      <vt:lpstr>APPROACH</vt:lpstr>
      <vt:lpstr>Deliverables</vt:lpstr>
      <vt:lpstr>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 Project Proposal</dc:title>
  <dc:creator>Giduturi, Abhinav Andrews</dc:creator>
  <cp:lastModifiedBy>Giduturi, Abhinav Andrews</cp:lastModifiedBy>
  <cp:revision>1</cp:revision>
  <dcterms:created xsi:type="dcterms:W3CDTF">2022-11-11T22:39:29Z</dcterms:created>
  <dcterms:modified xsi:type="dcterms:W3CDTF">2022-11-12T00:08:55Z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