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handoutMasterIdLst>
    <p:handoutMasterId r:id="rId6"/>
  </p:handoutMasterIdLst>
  <p:sldIdLst>
    <p:sldId id="267" r:id="rId2"/>
    <p:sldId id="266" r:id="rId3"/>
    <p:sldId id="265" r:id="rId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26" autoAdjust="0"/>
    <p:restoredTop sz="94660"/>
  </p:normalViewPr>
  <p:slideViewPr>
    <p:cSldViewPr snapToGrid="0">
      <p:cViewPr varScale="1">
        <p:scale>
          <a:sx n="53" d="100"/>
          <a:sy n="53" d="100"/>
        </p:scale>
        <p:origin x="2226" y="66"/>
      </p:cViewPr>
      <p:guideLst/>
    </p:cSldViewPr>
  </p:slideViewPr>
  <p:notesTextViewPr>
    <p:cViewPr>
      <p:scale>
        <a:sx n="1" d="1"/>
        <a:sy n="1" d="1"/>
      </p:scale>
      <p:origin x="0" y="0"/>
    </p:cViewPr>
  </p:notesTextViewPr>
  <p:notesViewPr>
    <p:cSldViewPr snapToGrid="0">
      <p:cViewPr varScale="1">
        <p:scale>
          <a:sx n="96" d="100"/>
          <a:sy n="96" d="100"/>
        </p:scale>
        <p:origin x="2706" y="90"/>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87B266-9854-A501-B2A1-59FF01401A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63D1DD-0B61-017A-3BFD-BBFB2F45B0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C9967-433B-41A0-8C2D-964D657F2E6D}" type="datetimeFigureOut">
              <a:rPr lang="en-US" smtClean="0"/>
              <a:t>10/6/2024</a:t>
            </a:fld>
            <a:endParaRPr lang="en-US"/>
          </a:p>
        </p:txBody>
      </p:sp>
      <p:sp>
        <p:nvSpPr>
          <p:cNvPr id="4" name="Footer Placeholder 3">
            <a:extLst>
              <a:ext uri="{FF2B5EF4-FFF2-40B4-BE49-F238E27FC236}">
                <a16:creationId xmlns:a16="http://schemas.microsoft.com/office/drawing/2014/main" id="{7E60ACD0-9B74-EA04-90F3-F719D775AE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03F1532-98EF-D847-3F3D-9617F914A0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BEC710-2FB2-4456-866C-CE2673FE6A9C}" type="slidenum">
              <a:rPr lang="en-US" smtClean="0"/>
              <a:t>‹#›</a:t>
            </a:fld>
            <a:endParaRPr lang="en-US"/>
          </a:p>
        </p:txBody>
      </p:sp>
    </p:spTree>
    <p:extLst>
      <p:ext uri="{BB962C8B-B14F-4D97-AF65-F5344CB8AC3E}">
        <p14:creationId xmlns:p14="http://schemas.microsoft.com/office/powerpoint/2010/main" val="706302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D84C2-0644-44B1-9EF0-94BB6244D046}" type="datetimeFigureOut">
              <a:rPr lang="en-US" smtClean="0"/>
              <a:t>10/6/2024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AEE830-3A63-4EE1-8A9B-634F6AE97068}" type="slidenum">
              <a:rPr lang="en-US" smtClean="0"/>
              <a:t>‹#›</a:t>
            </a:fld>
            <a:endParaRPr lang="en-US"/>
          </a:p>
        </p:txBody>
      </p:sp>
    </p:spTree>
    <p:extLst>
      <p:ext uri="{BB962C8B-B14F-4D97-AF65-F5344CB8AC3E}">
        <p14:creationId xmlns:p14="http://schemas.microsoft.com/office/powerpoint/2010/main" val="71511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1488" y="1790700"/>
            <a:ext cx="2886447" cy="1528225"/>
          </a:xfrm>
        </p:spPr>
        <p:txBody>
          <a:bodyPr anchor="t" anchorCtr="0">
            <a:noAutofit/>
          </a:bodyPr>
          <a:lstStyle>
            <a:lvl1pPr marL="0" indent="0">
              <a:buNone/>
              <a:defRPr sz="10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add text </a:t>
            </a:r>
          </a:p>
        </p:txBody>
      </p:sp>
      <p:sp>
        <p:nvSpPr>
          <p:cNvPr id="17" name="Picture Placeholder 16">
            <a:extLst>
              <a:ext uri="{FF2B5EF4-FFF2-40B4-BE49-F238E27FC236}">
                <a16:creationId xmlns:a16="http://schemas.microsoft.com/office/drawing/2014/main" id="{73E6D07E-3FA9-AD12-0C44-605A50AF98A0}"/>
              </a:ext>
            </a:extLst>
          </p:cNvPr>
          <p:cNvSpPr>
            <a:spLocks noGrp="1"/>
          </p:cNvSpPr>
          <p:nvPr>
            <p:ph type="pic" sz="quarter" idx="15"/>
          </p:nvPr>
        </p:nvSpPr>
        <p:spPr>
          <a:xfrm>
            <a:off x="3508030" y="1525589"/>
            <a:ext cx="2891182" cy="2132012"/>
          </a:xfrm>
        </p:spPr>
        <p:txBody>
          <a:bodyPr/>
          <a:lstStyle/>
          <a:p>
            <a:r>
              <a:rPr lang="en-US"/>
              <a:t>Click icon to add picture</a:t>
            </a:r>
          </a:p>
        </p:txBody>
      </p:sp>
      <p:sp>
        <p:nvSpPr>
          <p:cNvPr id="20" name="Content Placeholder 18">
            <a:extLst>
              <a:ext uri="{FF2B5EF4-FFF2-40B4-BE49-F238E27FC236}">
                <a16:creationId xmlns:a16="http://schemas.microsoft.com/office/drawing/2014/main" id="{6B86301A-5709-7926-E394-7F122CE26352}"/>
              </a:ext>
            </a:extLst>
          </p:cNvPr>
          <p:cNvSpPr>
            <a:spLocks noGrp="1"/>
          </p:cNvSpPr>
          <p:nvPr>
            <p:ph sz="quarter" idx="17" hasCustomPrompt="1"/>
          </p:nvPr>
        </p:nvSpPr>
        <p:spPr>
          <a:xfrm>
            <a:off x="471488" y="3429741"/>
            <a:ext cx="2880096" cy="227860"/>
          </a:xfrm>
        </p:spPr>
        <p:txBody>
          <a:bodyPr>
            <a:noAutofit/>
          </a:bodyPr>
          <a:lstStyle>
            <a:lvl1pPr marL="0" indent="0">
              <a:buNone/>
              <a:defRPr sz="1200" cap="all" baseline="0">
                <a:latin typeface="Arial" panose="020B0604020202020204" pitchFamily="34" charset="0"/>
              </a:defRPr>
            </a:lvl1pPr>
          </a:lstStyle>
          <a:p>
            <a:pPr lvl="0"/>
            <a:r>
              <a:rPr lang="en-US" dirty="0"/>
              <a:t>Links to long-term studies</a:t>
            </a:r>
          </a:p>
        </p:txBody>
      </p:sp>
      <p:sp>
        <p:nvSpPr>
          <p:cNvPr id="21" name="Text Placeholder 2">
            <a:extLst>
              <a:ext uri="{FF2B5EF4-FFF2-40B4-BE49-F238E27FC236}">
                <a16:creationId xmlns:a16="http://schemas.microsoft.com/office/drawing/2014/main" id="{FC888A8B-773A-DDAB-7E3C-1424FE25B8DF}"/>
              </a:ext>
            </a:extLst>
          </p:cNvPr>
          <p:cNvSpPr>
            <a:spLocks noGrp="1"/>
          </p:cNvSpPr>
          <p:nvPr>
            <p:ph type="body" idx="18" hasCustomPrompt="1"/>
          </p:nvPr>
        </p:nvSpPr>
        <p:spPr>
          <a:xfrm>
            <a:off x="471488" y="3694810"/>
            <a:ext cx="2886447" cy="1166854"/>
          </a:xfrm>
        </p:spPr>
        <p:txBody>
          <a:bodyPr anchor="t" anchorCtr="0">
            <a:noAutofit/>
          </a:bodyPr>
          <a:lstStyle>
            <a:lvl1pPr marL="0" indent="0">
              <a:buNone/>
              <a:defRPr sz="10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add text. How was this work motivated by, and draw upon, long-term measurements and data?</a:t>
            </a:r>
          </a:p>
        </p:txBody>
      </p:sp>
      <p:sp>
        <p:nvSpPr>
          <p:cNvPr id="22" name="Content Placeholder 18">
            <a:extLst>
              <a:ext uri="{FF2B5EF4-FFF2-40B4-BE49-F238E27FC236}">
                <a16:creationId xmlns:a16="http://schemas.microsoft.com/office/drawing/2014/main" id="{AE265A1F-A936-3DCF-4FCD-3BF1D08A69CD}"/>
              </a:ext>
            </a:extLst>
          </p:cNvPr>
          <p:cNvSpPr>
            <a:spLocks noGrp="1"/>
          </p:cNvSpPr>
          <p:nvPr>
            <p:ph sz="quarter" idx="19" hasCustomPrompt="1"/>
          </p:nvPr>
        </p:nvSpPr>
        <p:spPr>
          <a:xfrm>
            <a:off x="471488" y="4989625"/>
            <a:ext cx="2880096" cy="227859"/>
          </a:xfrm>
        </p:spPr>
        <p:txBody>
          <a:bodyPr>
            <a:noAutofit/>
          </a:bodyPr>
          <a:lstStyle>
            <a:lvl1pPr marL="0" indent="0">
              <a:buNone/>
              <a:defRPr sz="1200" cap="all" baseline="0">
                <a:latin typeface="Arial" panose="020B0604020202020204" pitchFamily="34" charset="0"/>
              </a:defRPr>
            </a:lvl1pPr>
          </a:lstStyle>
          <a:p>
            <a:pPr lvl="0"/>
            <a:r>
              <a:rPr lang="en-US" dirty="0"/>
              <a:t>Links to lter8 projects</a:t>
            </a:r>
          </a:p>
        </p:txBody>
      </p:sp>
      <p:sp>
        <p:nvSpPr>
          <p:cNvPr id="23" name="Text Placeholder 2">
            <a:extLst>
              <a:ext uri="{FF2B5EF4-FFF2-40B4-BE49-F238E27FC236}">
                <a16:creationId xmlns:a16="http://schemas.microsoft.com/office/drawing/2014/main" id="{C260B4BE-50E6-CB34-B619-90E1E72F447D}"/>
              </a:ext>
            </a:extLst>
          </p:cNvPr>
          <p:cNvSpPr>
            <a:spLocks noGrp="1"/>
          </p:cNvSpPr>
          <p:nvPr>
            <p:ph type="body" idx="20" hasCustomPrompt="1"/>
          </p:nvPr>
        </p:nvSpPr>
        <p:spPr>
          <a:xfrm>
            <a:off x="471488" y="5245897"/>
            <a:ext cx="2880096" cy="1115221"/>
          </a:xfrm>
        </p:spPr>
        <p:txBody>
          <a:bodyPr anchor="t" anchorCtr="0">
            <a:noAutofit/>
          </a:bodyPr>
          <a:lstStyle>
            <a:lvl1pPr marL="0" indent="0">
              <a:buNone/>
              <a:defRPr sz="10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add text. How was this work motivated by, and draw upon, long-term measurements and data?</a:t>
            </a:r>
          </a:p>
        </p:txBody>
      </p:sp>
      <p:sp>
        <p:nvSpPr>
          <p:cNvPr id="24" name="Content Placeholder 18">
            <a:extLst>
              <a:ext uri="{FF2B5EF4-FFF2-40B4-BE49-F238E27FC236}">
                <a16:creationId xmlns:a16="http://schemas.microsoft.com/office/drawing/2014/main" id="{5C5CA4E6-F45B-9693-AE87-150B2985EEC8}"/>
              </a:ext>
            </a:extLst>
          </p:cNvPr>
          <p:cNvSpPr>
            <a:spLocks noGrp="1"/>
          </p:cNvSpPr>
          <p:nvPr>
            <p:ph sz="quarter" idx="21" hasCustomPrompt="1"/>
          </p:nvPr>
        </p:nvSpPr>
        <p:spPr>
          <a:xfrm>
            <a:off x="471488" y="6489570"/>
            <a:ext cx="2880096" cy="181963"/>
          </a:xfrm>
        </p:spPr>
        <p:txBody>
          <a:bodyPr>
            <a:noAutofit/>
          </a:bodyPr>
          <a:lstStyle>
            <a:lvl1pPr marL="0" indent="0">
              <a:buNone/>
              <a:defRPr sz="1200" cap="all" baseline="0">
                <a:latin typeface="Arial" panose="020B0604020202020204" pitchFamily="34" charset="0"/>
              </a:defRPr>
            </a:lvl1pPr>
          </a:lstStyle>
          <a:p>
            <a:pPr lvl="0"/>
            <a:r>
              <a:rPr lang="en-US" dirty="0"/>
              <a:t>Significant publications</a:t>
            </a:r>
          </a:p>
        </p:txBody>
      </p:sp>
      <p:sp>
        <p:nvSpPr>
          <p:cNvPr id="25" name="Text Placeholder 2">
            <a:extLst>
              <a:ext uri="{FF2B5EF4-FFF2-40B4-BE49-F238E27FC236}">
                <a16:creationId xmlns:a16="http://schemas.microsoft.com/office/drawing/2014/main" id="{CC84E124-E10A-E461-0D31-58465E48527E}"/>
              </a:ext>
            </a:extLst>
          </p:cNvPr>
          <p:cNvSpPr>
            <a:spLocks noGrp="1"/>
          </p:cNvSpPr>
          <p:nvPr>
            <p:ph type="body" idx="22" hasCustomPrompt="1"/>
          </p:nvPr>
        </p:nvSpPr>
        <p:spPr>
          <a:xfrm>
            <a:off x="471488" y="6705599"/>
            <a:ext cx="2886447" cy="1981201"/>
          </a:xfrm>
        </p:spPr>
        <p:txBody>
          <a:bodyPr anchor="t" anchorCtr="0">
            <a:noAutofit/>
          </a:bodyPr>
          <a:lstStyle>
            <a:lvl1pPr marL="0" indent="0">
              <a:buNone/>
              <a:defRPr sz="10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add text. List your publications here. Should be since 2020, when LTER8 started. Include public media if relevant and if there is space.</a:t>
            </a:r>
          </a:p>
        </p:txBody>
      </p:sp>
      <p:sp>
        <p:nvSpPr>
          <p:cNvPr id="26" name="Content Placeholder 18">
            <a:extLst>
              <a:ext uri="{FF2B5EF4-FFF2-40B4-BE49-F238E27FC236}">
                <a16:creationId xmlns:a16="http://schemas.microsoft.com/office/drawing/2014/main" id="{7634201E-4C29-3386-20A4-7245D6C32161}"/>
              </a:ext>
            </a:extLst>
          </p:cNvPr>
          <p:cNvSpPr>
            <a:spLocks noGrp="1"/>
          </p:cNvSpPr>
          <p:nvPr>
            <p:ph sz="quarter" idx="23" hasCustomPrompt="1"/>
          </p:nvPr>
        </p:nvSpPr>
        <p:spPr>
          <a:xfrm>
            <a:off x="3508030" y="7514046"/>
            <a:ext cx="2878481" cy="208729"/>
          </a:xfrm>
        </p:spPr>
        <p:txBody>
          <a:bodyPr>
            <a:noAutofit/>
          </a:bodyPr>
          <a:lstStyle>
            <a:lvl1pPr marL="0" indent="0">
              <a:buNone/>
              <a:defRPr sz="1200" cap="all" baseline="0">
                <a:latin typeface="Arial" panose="020B0604020202020204" pitchFamily="34" charset="0"/>
              </a:defRPr>
            </a:lvl1pPr>
          </a:lstStyle>
          <a:p>
            <a:pPr lvl="0"/>
            <a:r>
              <a:rPr lang="en-US" dirty="0"/>
              <a:t>Datasets</a:t>
            </a:r>
          </a:p>
        </p:txBody>
      </p:sp>
      <p:sp>
        <p:nvSpPr>
          <p:cNvPr id="27" name="Text Placeholder 2">
            <a:extLst>
              <a:ext uri="{FF2B5EF4-FFF2-40B4-BE49-F238E27FC236}">
                <a16:creationId xmlns:a16="http://schemas.microsoft.com/office/drawing/2014/main" id="{0C106BCC-BB22-A505-7B48-78345491F49A}"/>
              </a:ext>
            </a:extLst>
          </p:cNvPr>
          <p:cNvSpPr>
            <a:spLocks noGrp="1"/>
          </p:cNvSpPr>
          <p:nvPr>
            <p:ph type="body" idx="24" hasCustomPrompt="1"/>
          </p:nvPr>
        </p:nvSpPr>
        <p:spPr>
          <a:xfrm>
            <a:off x="3508030" y="7772400"/>
            <a:ext cx="2903884" cy="886673"/>
          </a:xfrm>
        </p:spPr>
        <p:txBody>
          <a:bodyPr anchor="t" anchorCtr="0">
            <a:noAutofit/>
          </a:bodyPr>
          <a:lstStyle>
            <a:lvl1pPr marL="0" indent="0">
              <a:buNone/>
              <a:defRPr sz="10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add text. List your datasets. Include DOIs where possible.</a:t>
            </a:r>
          </a:p>
        </p:txBody>
      </p:sp>
      <p:sp>
        <p:nvSpPr>
          <p:cNvPr id="28" name="Content Placeholder 18">
            <a:extLst>
              <a:ext uri="{FF2B5EF4-FFF2-40B4-BE49-F238E27FC236}">
                <a16:creationId xmlns:a16="http://schemas.microsoft.com/office/drawing/2014/main" id="{2FE76A97-27CF-9FED-B63A-FECCA2FB3851}"/>
              </a:ext>
            </a:extLst>
          </p:cNvPr>
          <p:cNvSpPr>
            <a:spLocks noGrp="1"/>
          </p:cNvSpPr>
          <p:nvPr>
            <p:ph sz="quarter" idx="25" hasCustomPrompt="1"/>
          </p:nvPr>
        </p:nvSpPr>
        <p:spPr>
          <a:xfrm>
            <a:off x="3508030" y="3783253"/>
            <a:ext cx="2889912" cy="164790"/>
          </a:xfrm>
        </p:spPr>
        <p:txBody>
          <a:bodyPr>
            <a:noAutofit/>
          </a:bodyPr>
          <a:lstStyle>
            <a:lvl1pPr marL="0" indent="0">
              <a:buNone/>
              <a:defRPr sz="1200" cap="all" baseline="0">
                <a:latin typeface="Arial" panose="020B0604020202020204" pitchFamily="34" charset="0"/>
              </a:defRPr>
            </a:lvl1pPr>
          </a:lstStyle>
          <a:p>
            <a:pPr lvl="0"/>
            <a:r>
              <a:rPr lang="en-US" dirty="0"/>
              <a:t>Connections</a:t>
            </a:r>
          </a:p>
        </p:txBody>
      </p:sp>
      <p:sp>
        <p:nvSpPr>
          <p:cNvPr id="8" name="Text Placeholder 2">
            <a:extLst>
              <a:ext uri="{FF2B5EF4-FFF2-40B4-BE49-F238E27FC236}">
                <a16:creationId xmlns:a16="http://schemas.microsoft.com/office/drawing/2014/main" id="{382B5FD0-6B0D-4DB4-E1AC-AEC49A4C06D4}"/>
              </a:ext>
            </a:extLst>
          </p:cNvPr>
          <p:cNvSpPr>
            <a:spLocks noGrp="1"/>
          </p:cNvSpPr>
          <p:nvPr>
            <p:ph type="body" idx="29" hasCustomPrompt="1"/>
          </p:nvPr>
        </p:nvSpPr>
        <p:spPr>
          <a:xfrm>
            <a:off x="3508030" y="4023268"/>
            <a:ext cx="2891182" cy="2875826"/>
          </a:xfrm>
        </p:spPr>
        <p:txBody>
          <a:bodyPr anchor="t" anchorCtr="0">
            <a:noAutofit/>
          </a:bodyPr>
          <a:lstStyle>
            <a:lvl1pPr marL="0" indent="0">
              <a:buNone/>
              <a:defRPr sz="10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If possible, list:</a:t>
            </a:r>
          </a:p>
          <a:p>
            <a:pPr lvl="0"/>
            <a:r>
              <a:rPr lang="en-US" dirty="0"/>
              <a:t>Cross-site, network-level connections.</a:t>
            </a:r>
          </a:p>
          <a:p>
            <a:pPr lvl="0"/>
            <a:r>
              <a:rPr lang="en-US" dirty="0"/>
              <a:t>How does this work connect to efforts across the LTER Network? Hat about networks outside of /beyond the LTER Network?</a:t>
            </a:r>
          </a:p>
          <a:p>
            <a:pPr lvl="0"/>
            <a:r>
              <a:rPr lang="en-US" dirty="0"/>
              <a:t>Connections with education and training.  </a:t>
            </a:r>
          </a:p>
          <a:p>
            <a:pPr lvl="0"/>
            <a:r>
              <a:rPr lang="en-US" dirty="0"/>
              <a:t>REUs, graduate students, RETs/teachers, data nuggets, other outreach efforts.</a:t>
            </a:r>
          </a:p>
          <a:p>
            <a:pPr lvl="0"/>
            <a:r>
              <a:rPr lang="en-US" dirty="0"/>
              <a:t>Links to Arts and Humanities.</a:t>
            </a:r>
          </a:p>
          <a:p>
            <a:pPr lvl="0"/>
            <a:r>
              <a:rPr lang="en-US" dirty="0"/>
              <a:t>How has your project connected wit writers, artists, scholars from the humanities? </a:t>
            </a:r>
          </a:p>
        </p:txBody>
      </p:sp>
      <p:sp>
        <p:nvSpPr>
          <p:cNvPr id="2" name="Title 1"/>
          <p:cNvSpPr>
            <a:spLocks noGrp="1"/>
          </p:cNvSpPr>
          <p:nvPr>
            <p:ph type="title" hasCustomPrompt="1"/>
          </p:nvPr>
        </p:nvSpPr>
        <p:spPr>
          <a:xfrm>
            <a:off x="457200" y="698177"/>
            <a:ext cx="5940743" cy="598198"/>
          </a:xfrm>
          <a:noFill/>
        </p:spPr>
        <p:txBody>
          <a:bodyPr lIns="91440" rIns="274320" anchor="t" anchorCtr="0">
            <a:noAutofit/>
          </a:bodyPr>
          <a:lstStyle>
            <a:lvl1pPr>
              <a:defRPr sz="1600" cap="none" baseline="0">
                <a:latin typeface="+mn-lt"/>
              </a:defRPr>
            </a:lvl1pPr>
          </a:lstStyle>
          <a:p>
            <a:r>
              <a:rPr lang="en-US" dirty="0"/>
              <a:t>Click to add project title</a:t>
            </a:r>
          </a:p>
        </p:txBody>
      </p:sp>
      <p:pic>
        <p:nvPicPr>
          <p:cNvPr id="40" name="Picture 39">
            <a:extLst>
              <a:ext uri="{FF2B5EF4-FFF2-40B4-BE49-F238E27FC236}">
                <a16:creationId xmlns:a16="http://schemas.microsoft.com/office/drawing/2014/main" id="{39397D98-91BF-D728-DE02-6522BE9A66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1488" y="318531"/>
            <a:ext cx="2685583" cy="328177"/>
          </a:xfrm>
          <a:prstGeom prst="rect">
            <a:avLst/>
          </a:prstGeom>
        </p:spPr>
      </p:pic>
      <p:cxnSp>
        <p:nvCxnSpPr>
          <p:cNvPr id="41" name="Straight Connector 40">
            <a:extLst>
              <a:ext uri="{FF2B5EF4-FFF2-40B4-BE49-F238E27FC236}">
                <a16:creationId xmlns:a16="http://schemas.microsoft.com/office/drawing/2014/main" id="{209A8BB6-4728-7FD9-400D-D77795E416AD}"/>
              </a:ext>
            </a:extLst>
          </p:cNvPr>
          <p:cNvCxnSpPr>
            <a:cxnSpLocks/>
          </p:cNvCxnSpPr>
          <p:nvPr userDrawn="1"/>
        </p:nvCxnSpPr>
        <p:spPr>
          <a:xfrm>
            <a:off x="457200" y="1371600"/>
            <a:ext cx="594360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849B037-F5C5-01A9-E308-D2844BD7AF4E}"/>
              </a:ext>
            </a:extLst>
          </p:cNvPr>
          <p:cNvCxnSpPr>
            <a:cxnSpLocks/>
          </p:cNvCxnSpPr>
          <p:nvPr userDrawn="1"/>
        </p:nvCxnSpPr>
        <p:spPr>
          <a:xfrm flipH="1">
            <a:off x="3429000" y="1512404"/>
            <a:ext cx="1615" cy="717439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Content Placeholder 18">
            <a:extLst>
              <a:ext uri="{FF2B5EF4-FFF2-40B4-BE49-F238E27FC236}">
                <a16:creationId xmlns:a16="http://schemas.microsoft.com/office/drawing/2014/main" id="{A176D457-2FB5-B2D5-7B17-0AEA74B7DC07}"/>
              </a:ext>
            </a:extLst>
          </p:cNvPr>
          <p:cNvSpPr>
            <a:spLocks noGrp="1"/>
          </p:cNvSpPr>
          <p:nvPr>
            <p:ph sz="quarter" idx="30" hasCustomPrompt="1"/>
          </p:nvPr>
        </p:nvSpPr>
        <p:spPr>
          <a:xfrm>
            <a:off x="477839" y="1514056"/>
            <a:ext cx="2880096" cy="227860"/>
          </a:xfrm>
        </p:spPr>
        <p:txBody>
          <a:bodyPr>
            <a:noAutofit/>
          </a:bodyPr>
          <a:lstStyle>
            <a:lvl1pPr marL="0" indent="0">
              <a:buNone/>
              <a:defRPr sz="1200" cap="all" baseline="0">
                <a:latin typeface="Arial" panose="020B0604020202020204" pitchFamily="34" charset="0"/>
              </a:defRPr>
            </a:lvl1pPr>
          </a:lstStyle>
          <a:p>
            <a:pPr lvl="0"/>
            <a:r>
              <a:rPr lang="en-US" dirty="0"/>
              <a:t>Project overview</a:t>
            </a:r>
          </a:p>
        </p:txBody>
      </p:sp>
    </p:spTree>
    <p:extLst>
      <p:ext uri="{BB962C8B-B14F-4D97-AF65-F5344CB8AC3E}">
        <p14:creationId xmlns:p14="http://schemas.microsoft.com/office/powerpoint/2010/main" val="2764112909"/>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AA0A-1C3D-161C-8644-52C23DC1B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193800-AFD7-2E7A-DFD2-B7F0FCC43525}"/>
              </a:ext>
            </a:extLst>
          </p:cNvPr>
          <p:cNvSpPr>
            <a:spLocks noGrp="1"/>
          </p:cNvSpPr>
          <p:nvPr>
            <p:ph type="dt" sz="half" idx="10"/>
          </p:nvPr>
        </p:nvSpPr>
        <p:spPr/>
        <p:txBody>
          <a:bodyPr/>
          <a:lstStyle/>
          <a:p>
            <a:fld id="{A4E55834-DDF3-4A94-8BA8-CCBD6326FA23}" type="datetimeFigureOut">
              <a:rPr lang="en-US" smtClean="0"/>
              <a:t>10/6/2024</a:t>
            </a:fld>
            <a:endParaRPr lang="en-US"/>
          </a:p>
        </p:txBody>
      </p:sp>
      <p:sp>
        <p:nvSpPr>
          <p:cNvPr id="4" name="Footer Placeholder 3">
            <a:extLst>
              <a:ext uri="{FF2B5EF4-FFF2-40B4-BE49-F238E27FC236}">
                <a16:creationId xmlns:a16="http://schemas.microsoft.com/office/drawing/2014/main" id="{19B727EB-B9BB-D399-3CA4-5131E25CA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79A49A-0A8E-BCAB-C4F5-7C6D057CBC95}"/>
              </a:ext>
            </a:extLst>
          </p:cNvPr>
          <p:cNvSpPr>
            <a:spLocks noGrp="1"/>
          </p:cNvSpPr>
          <p:nvPr>
            <p:ph type="sldNum" sz="quarter" idx="12"/>
          </p:nvPr>
        </p:nvSpPr>
        <p:spPr/>
        <p:txBody>
          <a:bodyPr/>
          <a:lstStyle/>
          <a:p>
            <a:fld id="{5BA12523-A81B-4DCF-962D-96939DCFFB24}" type="slidenum">
              <a:rPr lang="en-US" smtClean="0"/>
              <a:t>‹#›</a:t>
            </a:fld>
            <a:endParaRPr lang="en-US"/>
          </a:p>
        </p:txBody>
      </p:sp>
      <p:sp>
        <p:nvSpPr>
          <p:cNvPr id="7" name="Content Placeholder 6">
            <a:extLst>
              <a:ext uri="{FF2B5EF4-FFF2-40B4-BE49-F238E27FC236}">
                <a16:creationId xmlns:a16="http://schemas.microsoft.com/office/drawing/2014/main" id="{80A78AF5-17DD-68A4-45FB-1477DD5EBE49}"/>
              </a:ext>
            </a:extLst>
          </p:cNvPr>
          <p:cNvSpPr>
            <a:spLocks noGrp="1"/>
          </p:cNvSpPr>
          <p:nvPr>
            <p:ph sz="quarter" idx="13"/>
          </p:nvPr>
        </p:nvSpPr>
        <p:spPr>
          <a:xfrm>
            <a:off x="762000" y="2895600"/>
            <a:ext cx="1509713" cy="609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56421136-C831-EBC5-9448-769653CE7DA9}"/>
              </a:ext>
            </a:extLst>
          </p:cNvPr>
          <p:cNvSpPr>
            <a:spLocks noGrp="1"/>
          </p:cNvSpPr>
          <p:nvPr>
            <p:ph sz="quarter" idx="14"/>
          </p:nvPr>
        </p:nvSpPr>
        <p:spPr>
          <a:xfrm>
            <a:off x="3076575" y="2819400"/>
            <a:ext cx="2486025"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3430110"/>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E0D8-2DE3-F5DE-AE3C-6BE02350601E}"/>
              </a:ext>
            </a:extLst>
          </p:cNvPr>
          <p:cNvSpPr>
            <a:spLocks noGrp="1"/>
          </p:cNvSpPr>
          <p:nvPr>
            <p:ph type="title" hasCustomPrompt="1"/>
          </p:nvPr>
        </p:nvSpPr>
        <p:spPr>
          <a:xfrm>
            <a:off x="228600" y="334432"/>
            <a:ext cx="6400800" cy="351368"/>
          </a:xfrm>
        </p:spPr>
        <p:txBody>
          <a:bodyPr anchor="t" anchorCtr="0">
            <a:noAutofit/>
          </a:bodyPr>
          <a:lstStyle>
            <a:lvl1pPr>
              <a:defRPr sz="1800"/>
            </a:lvl1pPr>
          </a:lstStyle>
          <a:p>
            <a:r>
              <a:rPr lang="en-US" dirty="0"/>
              <a:t>[Project Name] Highlights</a:t>
            </a:r>
          </a:p>
        </p:txBody>
      </p:sp>
      <p:cxnSp>
        <p:nvCxnSpPr>
          <p:cNvPr id="10" name="Straight Connector 9">
            <a:extLst>
              <a:ext uri="{FF2B5EF4-FFF2-40B4-BE49-F238E27FC236}">
                <a16:creationId xmlns:a16="http://schemas.microsoft.com/office/drawing/2014/main" id="{4E2480B6-1A2D-B660-C7F2-1BA8EA025BAD}"/>
              </a:ext>
            </a:extLst>
          </p:cNvPr>
          <p:cNvCxnSpPr>
            <a:cxnSpLocks/>
          </p:cNvCxnSpPr>
          <p:nvPr userDrawn="1"/>
        </p:nvCxnSpPr>
        <p:spPr>
          <a:xfrm>
            <a:off x="228600" y="762000"/>
            <a:ext cx="64008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E85FB6DE-EEEA-0F4C-AD7C-8EF030D5B033}"/>
              </a:ext>
            </a:extLst>
          </p:cNvPr>
          <p:cNvSpPr>
            <a:spLocks noGrp="1"/>
          </p:cNvSpPr>
          <p:nvPr>
            <p:ph type="body" sz="quarter" idx="13" hasCustomPrompt="1"/>
          </p:nvPr>
        </p:nvSpPr>
        <p:spPr>
          <a:xfrm>
            <a:off x="471489" y="1143000"/>
            <a:ext cx="5915024" cy="2895600"/>
          </a:xfrm>
        </p:spPr>
        <p:txBody>
          <a:bodyPr/>
          <a:lstStyle>
            <a:lvl1pPr>
              <a:defRPr/>
            </a:lvl1pPr>
          </a:lstStyle>
          <a:p>
            <a:r>
              <a:rPr lang="en-US" dirty="0">
                <a:latin typeface="Times New Roman" panose="02020603050405020304" pitchFamily="18" charset="0"/>
                <a:ea typeface="Calibri" panose="020F0502020204030204" pitchFamily="34" charset="0"/>
              </a:rPr>
              <a:t>Use this side of the page for one or two graphs or figures with legends. This page will be used as a prop for your field presentation. </a:t>
            </a:r>
          </a:p>
          <a:p>
            <a:r>
              <a:rPr lang="en-US" dirty="0">
                <a:latin typeface="Times New Roman" panose="02020603050405020304" pitchFamily="18" charset="0"/>
                <a:ea typeface="Calibri" panose="020F0502020204030204" pitchFamily="34" charset="0"/>
              </a:rPr>
              <a:t>Figures should highlight findings in Years 1–3 (2020-2023) of the LTER8 grant period</a:t>
            </a:r>
          </a:p>
          <a:p>
            <a:r>
              <a:rPr lang="en-US" dirty="0">
                <a:latin typeface="Times New Roman" panose="02020603050405020304" pitchFamily="18" charset="0"/>
                <a:ea typeface="Calibri" panose="020F0502020204030204" pitchFamily="34" charset="0"/>
              </a:rPr>
              <a:t>Present the information as you would present results in a talk or poster. Header text, figure, and figure legend.</a:t>
            </a:r>
          </a:p>
        </p:txBody>
      </p:sp>
    </p:spTree>
    <p:extLst>
      <p:ext uri="{BB962C8B-B14F-4D97-AF65-F5344CB8AC3E}">
        <p14:creationId xmlns:p14="http://schemas.microsoft.com/office/powerpoint/2010/main" val="1243932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A4E55834-DDF3-4A94-8BA8-CCBD6326FA23}" type="datetimeFigureOut">
              <a:rPr lang="en-US" smtClean="0"/>
              <a:t>10/6/2024</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5BA12523-A81B-4DCF-962D-96939DCFFB24}" type="slidenum">
              <a:rPr lang="en-US" smtClean="0"/>
              <a:t>‹#›</a:t>
            </a:fld>
            <a:endParaRPr lang="en-US"/>
          </a:p>
        </p:txBody>
      </p:sp>
    </p:spTree>
    <p:extLst>
      <p:ext uri="{BB962C8B-B14F-4D97-AF65-F5344CB8AC3E}">
        <p14:creationId xmlns:p14="http://schemas.microsoft.com/office/powerpoint/2010/main" val="3001173573"/>
      </p:ext>
    </p:extLst>
  </p:cSld>
  <p:clrMap bg1="lt1" tx1="dk1" bg2="lt2" tx2="dk2" accent1="accent1" accent2="accent2" accent3="accent3" accent4="accent4" accent5="accent5" accent6="accent6" hlink="hlink" folHlink="folHlink"/>
  <p:sldLayoutIdLst>
    <p:sldLayoutId id="2147483665" r:id="rId1"/>
    <p:sldLayoutId id="2147483673" r:id="rId2"/>
    <p:sldLayoutId id="2147483672"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795D-0C93-516E-B302-0F59845C51E6}"/>
              </a:ext>
            </a:extLst>
          </p:cNvPr>
          <p:cNvSpPr>
            <a:spLocks noGrp="1"/>
          </p:cNvSpPr>
          <p:nvPr>
            <p:ph type="title"/>
          </p:nvPr>
        </p:nvSpPr>
        <p:spPr>
          <a:xfrm>
            <a:off x="371126" y="4596249"/>
            <a:ext cx="6400800" cy="351368"/>
          </a:xfrm>
        </p:spPr>
        <p:txBody>
          <a:bodyPr/>
          <a:lstStyle/>
          <a:p>
            <a:r>
              <a:rPr lang="en-US" sz="2400" b="1" i="0" u="sng" strike="noStrike" dirty="0">
                <a:solidFill>
                  <a:srgbClr val="212121"/>
                </a:solidFill>
                <a:effectLst/>
                <a:latin typeface="Aptos" panose="020B0004020202020204" pitchFamily="34" charset="0"/>
              </a:rPr>
              <a:t>Progress to date on LTER8-funded work</a:t>
            </a:r>
            <a:br>
              <a:rPr lang="en-US" sz="2400" b="1" i="0" u="sng" strike="noStrike" dirty="0">
                <a:solidFill>
                  <a:srgbClr val="212121"/>
                </a:solidFill>
                <a:effectLst/>
                <a:latin typeface="Aptos" panose="020B0004020202020204" pitchFamily="34" charset="0"/>
              </a:rPr>
            </a:br>
            <a:endParaRPr lang="en-US" sz="2400" b="1" u="sng" dirty="0"/>
          </a:p>
        </p:txBody>
      </p:sp>
      <p:sp>
        <p:nvSpPr>
          <p:cNvPr id="3" name="Text Placeholder 2">
            <a:extLst>
              <a:ext uri="{FF2B5EF4-FFF2-40B4-BE49-F238E27FC236}">
                <a16:creationId xmlns:a16="http://schemas.microsoft.com/office/drawing/2014/main" id="{9CFC2FD1-953A-21D6-5955-F3389D3840BA}"/>
              </a:ext>
            </a:extLst>
          </p:cNvPr>
          <p:cNvSpPr>
            <a:spLocks noGrp="1"/>
          </p:cNvSpPr>
          <p:nvPr>
            <p:ph type="body" sz="quarter" idx="13"/>
          </p:nvPr>
        </p:nvSpPr>
        <p:spPr>
          <a:xfrm>
            <a:off x="371126" y="5077284"/>
            <a:ext cx="5915024" cy="2895600"/>
          </a:xfrm>
        </p:spPr>
        <p:txBody>
          <a:bodyPr>
            <a:noAutofit/>
          </a:bodyPr>
          <a:lstStyle/>
          <a:p>
            <a:r>
              <a:rPr lang="en-US" sz="1900" dirty="0"/>
              <a:t>Completed the canopy wetting and drying project by former Ph.D. student, Adam Sibley (published in Ag. &amp; Forest Meteorology)</a:t>
            </a:r>
          </a:p>
          <a:p>
            <a:r>
              <a:rPr lang="en-US" sz="1900" dirty="0"/>
              <a:t>Mark and Adam S. added new canopy microclimate monitoring stations at differing landscape positions beyond the Discovery Tree area (unfortunately, some of the new installations some were lost to Lookout fire)</a:t>
            </a:r>
          </a:p>
          <a:p>
            <a:r>
              <a:rPr lang="en-US" sz="1900" dirty="0"/>
              <a:t>New MS student, Gabby John, has been working to assemble, screen, and analyze the large amounts of stem dendrometry data from multiple sites at the Andrews Forest for her Masters thesis research. She has also been compiling and merging updated microclimate observations from PRIMET and the Discovery Tree</a:t>
            </a:r>
          </a:p>
        </p:txBody>
      </p:sp>
      <p:sp>
        <p:nvSpPr>
          <p:cNvPr id="4" name="Title 13">
            <a:extLst>
              <a:ext uri="{FF2B5EF4-FFF2-40B4-BE49-F238E27FC236}">
                <a16:creationId xmlns:a16="http://schemas.microsoft.com/office/drawing/2014/main" id="{73CE47EB-F3EA-9C35-1BF1-9C5DCA79F289}"/>
              </a:ext>
            </a:extLst>
          </p:cNvPr>
          <p:cNvSpPr txBox="1">
            <a:spLocks/>
          </p:cNvSpPr>
          <p:nvPr/>
        </p:nvSpPr>
        <p:spPr>
          <a:xfrm>
            <a:off x="135384" y="195147"/>
            <a:ext cx="6386509" cy="800286"/>
          </a:xfrm>
          <a:prstGeom prst="rect">
            <a:avLst/>
          </a:prstGeom>
        </p:spPr>
        <p:txBody>
          <a:bodyPr vert="horz" lIns="91440" tIns="45720" rIns="91440" bIns="45720" rtlCol="0" anchor="t" anchorCtr="0">
            <a:noAutofit/>
          </a:bodyPr>
          <a:lstStyle>
            <a:lvl1pPr algn="l" defTabSz="685800" rtl="0" eaLnBrk="1" latinLnBrk="0" hangingPunct="1">
              <a:lnSpc>
                <a:spcPct val="90000"/>
              </a:lnSpc>
              <a:spcBef>
                <a:spcPct val="0"/>
              </a:spcBef>
              <a:buNone/>
              <a:defRPr sz="1800" kern="1200">
                <a:solidFill>
                  <a:schemeClr val="tx1"/>
                </a:solidFill>
                <a:latin typeface="+mj-lt"/>
                <a:ea typeface="+mj-ea"/>
                <a:cs typeface="+mj-cs"/>
              </a:defRPr>
            </a:lvl1pPr>
          </a:lstStyle>
          <a:p>
            <a:r>
              <a:rPr lang="en-US" sz="2200" b="1" dirty="0"/>
              <a:t>Canopy connections: linking microclimates to ecological processes </a:t>
            </a:r>
          </a:p>
          <a:p>
            <a:br>
              <a:rPr lang="en-US" sz="2200" b="1" dirty="0"/>
            </a:br>
            <a:r>
              <a:rPr lang="en-US" sz="2200" b="1" dirty="0"/>
              <a:t>(Chris Still, Posy Busby, Julia Jones, Mark Schulze)</a:t>
            </a:r>
          </a:p>
        </p:txBody>
      </p:sp>
      <p:pic>
        <p:nvPicPr>
          <p:cNvPr id="5" name="Picture Placeholder 38">
            <a:extLst>
              <a:ext uri="{FF2B5EF4-FFF2-40B4-BE49-F238E27FC236}">
                <a16:creationId xmlns:a16="http://schemas.microsoft.com/office/drawing/2014/main" id="{49A0CDB6-FD0F-9F26-4F65-48A4DE61CCB6}"/>
              </a:ext>
            </a:extLst>
          </p:cNvPr>
          <p:cNvPicPr>
            <a:picLocks noChangeAspect="1"/>
          </p:cNvPicPr>
          <p:nvPr/>
        </p:nvPicPr>
        <p:blipFill>
          <a:blip r:embed="rId2">
            <a:extLst>
              <a:ext uri="{28A0092B-C50C-407E-A947-70E740481C1C}">
                <a14:useLocalDpi xmlns:a14="http://schemas.microsoft.com/office/drawing/2010/main" val="0"/>
              </a:ext>
            </a:extLst>
          </a:blip>
          <a:srcRect l="11865" r="11865"/>
          <a:stretch>
            <a:fillRect/>
          </a:stretch>
        </p:blipFill>
        <p:spPr>
          <a:xfrm>
            <a:off x="1937873" y="1518646"/>
            <a:ext cx="3869473" cy="2853422"/>
          </a:xfrm>
          <a:prstGeom prst="rect">
            <a:avLst/>
          </a:prstGeom>
        </p:spPr>
      </p:pic>
    </p:spTree>
    <p:extLst>
      <p:ext uri="{BB962C8B-B14F-4D97-AF65-F5344CB8AC3E}">
        <p14:creationId xmlns:p14="http://schemas.microsoft.com/office/powerpoint/2010/main" val="362321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A11F-EC27-54CD-A74A-2655F5D94743}"/>
              </a:ext>
            </a:extLst>
          </p:cNvPr>
          <p:cNvSpPr>
            <a:spLocks noGrp="1"/>
          </p:cNvSpPr>
          <p:nvPr>
            <p:ph type="title"/>
          </p:nvPr>
        </p:nvSpPr>
        <p:spPr>
          <a:xfrm>
            <a:off x="224779" y="200617"/>
            <a:ext cx="6400800" cy="351368"/>
          </a:xfrm>
        </p:spPr>
        <p:txBody>
          <a:bodyPr/>
          <a:lstStyle/>
          <a:p>
            <a:r>
              <a:rPr lang="en-US" sz="2400" b="1" i="0" u="none" strike="noStrike" dirty="0">
                <a:solidFill>
                  <a:srgbClr val="212121"/>
                </a:solidFill>
                <a:effectLst/>
                <a:latin typeface="Aptos" panose="020B0004020202020204" pitchFamily="34" charset="0"/>
              </a:rPr>
              <a:t>Plans for future LTER8-funded work</a:t>
            </a:r>
            <a:br>
              <a:rPr lang="en-US" sz="2400" b="1" i="0" u="none" strike="noStrike" dirty="0">
                <a:solidFill>
                  <a:srgbClr val="212121"/>
                </a:solidFill>
                <a:effectLst/>
                <a:latin typeface="Aptos" panose="020B0004020202020204" pitchFamily="34" charset="0"/>
              </a:rPr>
            </a:br>
            <a:endParaRPr lang="en-US" sz="2400" b="1" dirty="0"/>
          </a:p>
        </p:txBody>
      </p:sp>
      <p:sp>
        <p:nvSpPr>
          <p:cNvPr id="3" name="Text Placeholder 2">
            <a:extLst>
              <a:ext uri="{FF2B5EF4-FFF2-40B4-BE49-F238E27FC236}">
                <a16:creationId xmlns:a16="http://schemas.microsoft.com/office/drawing/2014/main" id="{AFEF4D74-2D0B-F52D-EC92-F85E215C7B04}"/>
              </a:ext>
            </a:extLst>
          </p:cNvPr>
          <p:cNvSpPr>
            <a:spLocks noGrp="1"/>
          </p:cNvSpPr>
          <p:nvPr>
            <p:ph type="body" sz="quarter" idx="13"/>
          </p:nvPr>
        </p:nvSpPr>
        <p:spPr>
          <a:xfrm>
            <a:off x="360606" y="761168"/>
            <a:ext cx="5915024" cy="2895600"/>
          </a:xfrm>
        </p:spPr>
        <p:txBody>
          <a:bodyPr>
            <a:normAutofit/>
          </a:bodyPr>
          <a:lstStyle/>
          <a:p>
            <a:r>
              <a:rPr lang="en-US" sz="1800" dirty="0"/>
              <a:t>Gabby will continue her MS research on stem dendrometry variations and connections to climate and other drivers. Expect a publication to be submitted in summer 2025</a:t>
            </a:r>
          </a:p>
        </p:txBody>
      </p:sp>
      <p:pic>
        <p:nvPicPr>
          <p:cNvPr id="7" name="Picture 6" descr="A graph of water temperature&#10;&#10;Description automatically generated with medium confidence">
            <a:extLst>
              <a:ext uri="{FF2B5EF4-FFF2-40B4-BE49-F238E27FC236}">
                <a16:creationId xmlns:a16="http://schemas.microsoft.com/office/drawing/2014/main" id="{760703BF-01B7-AE0A-1FAE-884F8808E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7448"/>
            <a:ext cx="3637429" cy="2354930"/>
          </a:xfrm>
          <a:prstGeom prst="rect">
            <a:avLst/>
          </a:prstGeom>
        </p:spPr>
      </p:pic>
      <p:grpSp>
        <p:nvGrpSpPr>
          <p:cNvPr id="16" name="Group 15">
            <a:extLst>
              <a:ext uri="{FF2B5EF4-FFF2-40B4-BE49-F238E27FC236}">
                <a16:creationId xmlns:a16="http://schemas.microsoft.com/office/drawing/2014/main" id="{02846FE5-47C8-8CF1-A773-3A0AB2356C9C}"/>
              </a:ext>
            </a:extLst>
          </p:cNvPr>
          <p:cNvGrpSpPr/>
          <p:nvPr/>
        </p:nvGrpSpPr>
        <p:grpSpPr>
          <a:xfrm>
            <a:off x="3318118" y="6368055"/>
            <a:ext cx="3530777" cy="2666722"/>
            <a:chOff x="3388771" y="4003018"/>
            <a:chExt cx="3530777" cy="2538976"/>
          </a:xfrm>
        </p:grpSpPr>
        <p:sp>
          <p:nvSpPr>
            <p:cNvPr id="12" name="TextBox 11">
              <a:extLst>
                <a:ext uri="{FF2B5EF4-FFF2-40B4-BE49-F238E27FC236}">
                  <a16:creationId xmlns:a16="http://schemas.microsoft.com/office/drawing/2014/main" id="{32260170-0354-A389-3B97-C7B211004890}"/>
                </a:ext>
              </a:extLst>
            </p:cNvPr>
            <p:cNvSpPr txBox="1"/>
            <p:nvPr/>
          </p:nvSpPr>
          <p:spPr>
            <a:xfrm>
              <a:off x="3388771" y="4003018"/>
              <a:ext cx="3530777" cy="307777"/>
            </a:xfrm>
            <a:prstGeom prst="rect">
              <a:avLst/>
            </a:prstGeom>
            <a:noFill/>
          </p:spPr>
          <p:txBody>
            <a:bodyPr wrap="square" rtlCol="0">
              <a:spAutoFit/>
            </a:bodyPr>
            <a:lstStyle/>
            <a:p>
              <a:pPr algn="ctr"/>
              <a:r>
                <a:rPr lang="en-US" sz="1400" dirty="0"/>
                <a:t>Annual growth (PSME 309, 310, 311) </a:t>
              </a:r>
            </a:p>
          </p:txBody>
        </p:sp>
        <p:pic>
          <p:nvPicPr>
            <p:cNvPr id="15" name="Picture 14" descr="A graph of a graph&#10;&#10;Description automatically generated">
              <a:extLst>
                <a:ext uri="{FF2B5EF4-FFF2-40B4-BE49-F238E27FC236}">
                  <a16:creationId xmlns:a16="http://schemas.microsoft.com/office/drawing/2014/main" id="{40C320B3-77B2-F934-1BCB-B8761FC7E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740" y="4312410"/>
              <a:ext cx="3202513" cy="2229584"/>
            </a:xfrm>
            <a:prstGeom prst="rect">
              <a:avLst/>
            </a:prstGeom>
          </p:spPr>
        </p:pic>
      </p:grpSp>
      <p:pic>
        <p:nvPicPr>
          <p:cNvPr id="1028" name="Picture 4">
            <a:extLst>
              <a:ext uri="{FF2B5EF4-FFF2-40B4-BE49-F238E27FC236}">
                <a16:creationId xmlns:a16="http://schemas.microsoft.com/office/drawing/2014/main" id="{074C3599-E8D8-1DEF-92B5-EECC645D7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11056"/>
            <a:ext cx="3425179" cy="24576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FC21DBC-3A15-185B-39B5-8145BED4FB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95" y="4013956"/>
            <a:ext cx="3429000" cy="23540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graph showing water content&#10;&#10;Description automatically generated">
            <a:extLst>
              <a:ext uri="{FF2B5EF4-FFF2-40B4-BE49-F238E27FC236}">
                <a16:creationId xmlns:a16="http://schemas.microsoft.com/office/drawing/2014/main" id="{84272596-137B-D362-BDAC-5827AE958A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7463" y="1618172"/>
            <a:ext cx="3590364" cy="2354930"/>
          </a:xfrm>
          <a:prstGeom prst="rect">
            <a:avLst/>
          </a:prstGeom>
        </p:spPr>
      </p:pic>
      <p:pic>
        <p:nvPicPr>
          <p:cNvPr id="6" name="Picture 5" descr="A graph of a normal life cycle&#10;&#10;Description automatically generated">
            <a:extLst>
              <a:ext uri="{FF2B5EF4-FFF2-40B4-BE49-F238E27FC236}">
                <a16:creationId xmlns:a16="http://schemas.microsoft.com/office/drawing/2014/main" id="{AEC61DE3-27DA-E62C-DF92-16EC1CC23AFB}"/>
              </a:ext>
            </a:extLst>
          </p:cNvPr>
          <p:cNvPicPr>
            <a:picLocks noChangeAspect="1"/>
          </p:cNvPicPr>
          <p:nvPr/>
        </p:nvPicPr>
        <p:blipFill>
          <a:blip r:embed="rId7">
            <a:extLst>
              <a:ext uri="{28A0092B-C50C-407E-A947-70E740481C1C}">
                <a14:useLocalDpi xmlns:a14="http://schemas.microsoft.com/office/drawing/2010/main" val="0"/>
              </a:ext>
            </a:extLst>
          </a:blip>
          <a:srcRect l="19838" t="20515" r="37723" b="20804"/>
          <a:stretch/>
        </p:blipFill>
        <p:spPr>
          <a:xfrm>
            <a:off x="31406" y="6494554"/>
            <a:ext cx="3530777" cy="2573676"/>
          </a:xfrm>
          <a:prstGeom prst="rect">
            <a:avLst/>
          </a:prstGeom>
        </p:spPr>
      </p:pic>
    </p:spTree>
    <p:extLst>
      <p:ext uri="{BB962C8B-B14F-4D97-AF65-F5344CB8AC3E}">
        <p14:creationId xmlns:p14="http://schemas.microsoft.com/office/powerpoint/2010/main" val="163116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590F-B863-D433-A9FA-E8990F07F9DD}"/>
              </a:ext>
            </a:extLst>
          </p:cNvPr>
          <p:cNvSpPr>
            <a:spLocks noGrp="1"/>
          </p:cNvSpPr>
          <p:nvPr>
            <p:ph type="title"/>
          </p:nvPr>
        </p:nvSpPr>
        <p:spPr>
          <a:xfrm>
            <a:off x="228600" y="133710"/>
            <a:ext cx="6400800" cy="351368"/>
          </a:xfrm>
        </p:spPr>
        <p:txBody>
          <a:bodyPr/>
          <a:lstStyle/>
          <a:p>
            <a:r>
              <a:rPr lang="en-US" sz="2400" b="1" i="0" u="none" strike="noStrike" dirty="0">
                <a:solidFill>
                  <a:srgbClr val="212121"/>
                </a:solidFill>
                <a:effectLst/>
                <a:latin typeface="Aptos" panose="020B0004020202020204" pitchFamily="34" charset="0"/>
              </a:rPr>
              <a:t>List and timeline of products and publications from LTER8-funded work.</a:t>
            </a:r>
            <a:br>
              <a:rPr lang="en-US" sz="2400" b="1" i="0" u="none" strike="noStrike" dirty="0">
                <a:solidFill>
                  <a:srgbClr val="212121"/>
                </a:solidFill>
                <a:effectLst/>
                <a:latin typeface="Aptos" panose="020B0004020202020204" pitchFamily="34" charset="0"/>
              </a:rPr>
            </a:br>
            <a:endParaRPr lang="en-US" sz="2400" b="1" dirty="0"/>
          </a:p>
        </p:txBody>
      </p:sp>
      <p:sp>
        <p:nvSpPr>
          <p:cNvPr id="3" name="Text Placeholder 2">
            <a:extLst>
              <a:ext uri="{FF2B5EF4-FFF2-40B4-BE49-F238E27FC236}">
                <a16:creationId xmlns:a16="http://schemas.microsoft.com/office/drawing/2014/main" id="{3D2D2C97-C2DC-15EB-C1CC-EDF7FF8ADD9C}"/>
              </a:ext>
            </a:extLst>
          </p:cNvPr>
          <p:cNvSpPr>
            <a:spLocks noGrp="1"/>
          </p:cNvSpPr>
          <p:nvPr>
            <p:ph type="body" sz="quarter" idx="13"/>
          </p:nvPr>
        </p:nvSpPr>
        <p:spPr/>
        <p:txBody>
          <a:bodyPr/>
          <a:lstStyle/>
          <a:p>
            <a:endParaRPr lang="en-US" dirty="0"/>
          </a:p>
          <a:p>
            <a:endParaRPr lang="en-US" dirty="0"/>
          </a:p>
        </p:txBody>
      </p:sp>
      <p:sp>
        <p:nvSpPr>
          <p:cNvPr id="4" name="Text Placeholder 8">
            <a:extLst>
              <a:ext uri="{FF2B5EF4-FFF2-40B4-BE49-F238E27FC236}">
                <a16:creationId xmlns:a16="http://schemas.microsoft.com/office/drawing/2014/main" id="{814C8B8F-D4D4-7C45-0FFC-51404BB3B7B7}"/>
              </a:ext>
            </a:extLst>
          </p:cNvPr>
          <p:cNvSpPr txBox="1">
            <a:spLocks/>
          </p:cNvSpPr>
          <p:nvPr/>
        </p:nvSpPr>
        <p:spPr>
          <a:xfrm>
            <a:off x="158905" y="954741"/>
            <a:ext cx="6540190" cy="391829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dirty="0"/>
              <a:t>Sibley, A., Schulze, M., Jones, J., Kennedy, A., &amp; Still, C. (2022). </a:t>
            </a:r>
            <a:r>
              <a:rPr lang="en-US" sz="1600" b="1" i="1" dirty="0"/>
              <a:t>Canopy wetting patterns and the determinants of dry season dewfall in an old growth Douglas-fir canopy. </a:t>
            </a:r>
            <a:r>
              <a:rPr lang="en-US" sz="1600" dirty="0"/>
              <a:t>Agricultural and Forest Meteorology, 323, 109069.</a:t>
            </a:r>
          </a:p>
          <a:p>
            <a:r>
              <a:rPr lang="en-US" sz="1600" dirty="0"/>
              <a:t>Still, C. J., Rastogi, B., Page, G. F., Griffith, D. M., Sibley, A., Schulze, M., ... &amp; </a:t>
            </a:r>
            <a:r>
              <a:rPr lang="en-US" sz="1600" dirty="0" err="1"/>
              <a:t>Helliker</a:t>
            </a:r>
            <a:r>
              <a:rPr lang="en-US" sz="1600" dirty="0"/>
              <a:t>, B. R. (2021). </a:t>
            </a:r>
            <a:r>
              <a:rPr lang="en-US" sz="1600" b="1" i="1" dirty="0"/>
              <a:t>Imaging canopy temperature: shedding (thermal) light on ecosystem processes.</a:t>
            </a:r>
            <a:r>
              <a:rPr lang="en-US" sz="1600" dirty="0"/>
              <a:t> New Phytologist, 230(5), 1746-1753.</a:t>
            </a:r>
          </a:p>
          <a:p>
            <a:r>
              <a:rPr lang="en-US" sz="1600" dirty="0"/>
              <a:t>Still, C. J., Sibley, A., </a:t>
            </a:r>
            <a:r>
              <a:rPr lang="en-US" sz="1600" dirty="0" err="1"/>
              <a:t>DePinte</a:t>
            </a:r>
            <a:r>
              <a:rPr lang="en-US" sz="1600" dirty="0"/>
              <a:t>, D., Busby, P. E., Harrington, C. A., Schulze, M., ... &amp; Page, G. F. M. (2023). </a:t>
            </a:r>
            <a:r>
              <a:rPr lang="en-US" sz="1600" b="1" i="1" dirty="0"/>
              <a:t>Causes of widespread foliar damage from the June 2021 Pacific Northwest Heat Dome: more heat than drought</a:t>
            </a:r>
            <a:r>
              <a:rPr lang="en-US" sz="1600" dirty="0"/>
              <a:t>. Tree Physiology, 43(2), 203-209.</a:t>
            </a:r>
          </a:p>
          <a:p>
            <a:r>
              <a:rPr lang="en-US" sz="1600" dirty="0"/>
              <a:t>Brackett, A. E., Still, C. J., &amp; </a:t>
            </a:r>
            <a:r>
              <a:rPr lang="en-US" sz="1600" dirty="0" err="1"/>
              <a:t>Puettmann</a:t>
            </a:r>
            <a:r>
              <a:rPr lang="en-US" sz="1600" dirty="0"/>
              <a:t>, K. J. (2024). </a:t>
            </a:r>
            <a:r>
              <a:rPr lang="en-US" sz="1600" b="1" i="1" dirty="0"/>
              <a:t>Residual canopy cover provides buffering of near-surface temperatures, but benefits are limited under extreme conditions. </a:t>
            </a:r>
            <a:r>
              <a:rPr lang="en-US" sz="1600" dirty="0"/>
              <a:t>Canadian Journal of Forest Research, 54(9), 1018-1031.</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
        <p:nvSpPr>
          <p:cNvPr id="5" name="TextBox 4">
            <a:extLst>
              <a:ext uri="{FF2B5EF4-FFF2-40B4-BE49-F238E27FC236}">
                <a16:creationId xmlns:a16="http://schemas.microsoft.com/office/drawing/2014/main" id="{AEDC6DF4-E99E-45AF-E308-6A5CB396A8EC}"/>
              </a:ext>
            </a:extLst>
          </p:cNvPr>
          <p:cNvSpPr txBox="1"/>
          <p:nvPr/>
        </p:nvSpPr>
        <p:spPr>
          <a:xfrm>
            <a:off x="228600" y="5159952"/>
            <a:ext cx="6336024" cy="4031873"/>
          </a:xfrm>
          <a:prstGeom prst="rect">
            <a:avLst/>
          </a:prstGeom>
          <a:noFill/>
        </p:spPr>
        <p:txBody>
          <a:bodyPr wrap="square" rtlCol="0">
            <a:spAutoFit/>
          </a:bodyPr>
          <a:lstStyle/>
          <a:p>
            <a:pPr marL="0" indent="0">
              <a:buNone/>
            </a:pPr>
            <a:r>
              <a:rPr lang="en-US" sz="1600" b="1" u="sng" dirty="0"/>
              <a:t>In review or in prep publications (HJA researchers in blue)</a:t>
            </a:r>
          </a:p>
          <a:p>
            <a:pPr marL="0" indent="0">
              <a:buNone/>
            </a:pPr>
            <a:r>
              <a:rPr lang="en-US" sz="1600" b="1" i="1" dirty="0"/>
              <a:t>2021 Pacific Northwest heat wave highlights widespread forest vulnerability to extreme heat </a:t>
            </a:r>
            <a:r>
              <a:rPr lang="en-US" sz="1600" dirty="0"/>
              <a:t>(in review)</a:t>
            </a:r>
          </a:p>
          <a:p>
            <a:pPr marL="0" indent="0">
              <a:buNone/>
            </a:pPr>
            <a:r>
              <a:rPr lang="en-US" sz="1600" dirty="0">
                <a:solidFill>
                  <a:srgbClr val="0070C0"/>
                </a:solidFill>
              </a:rPr>
              <a:t>Adam Sibley</a:t>
            </a:r>
            <a:r>
              <a:rPr lang="en-US" sz="1600" dirty="0"/>
              <a:t>, Christopher Still, Matthew Gregory, Constance Harrington, </a:t>
            </a:r>
            <a:r>
              <a:rPr lang="en-US" sz="1600" dirty="0">
                <a:solidFill>
                  <a:srgbClr val="0070C0"/>
                </a:solidFill>
              </a:rPr>
              <a:t>David Shaw, Nina Ferrari</a:t>
            </a:r>
            <a:r>
              <a:rPr lang="en-US" sz="1600" dirty="0"/>
              <a:t>, Alex Dye, </a:t>
            </a:r>
            <a:r>
              <a:rPr lang="en-US" sz="1600" dirty="0">
                <a:solidFill>
                  <a:srgbClr val="0070C0"/>
                </a:solidFill>
              </a:rPr>
              <a:t>Mark Schulze, </a:t>
            </a:r>
            <a:r>
              <a:rPr lang="en-US" sz="1600" dirty="0"/>
              <a:t>Glenn Howe, </a:t>
            </a:r>
            <a:r>
              <a:rPr lang="en-US" sz="1600" dirty="0">
                <a:solidFill>
                  <a:srgbClr val="0070C0"/>
                </a:solidFill>
              </a:rPr>
              <a:t>David Rupp, Chris Daly,</a:t>
            </a:r>
            <a:r>
              <a:rPr lang="en-US" sz="1600" dirty="0"/>
              <a:t> Daniel </a:t>
            </a:r>
            <a:r>
              <a:rPr lang="en-US" sz="1600" dirty="0" err="1"/>
              <a:t>DePinte</a:t>
            </a:r>
            <a:r>
              <a:rPr lang="en-US" sz="1600" dirty="0"/>
              <a:t>, Cameron </a:t>
            </a:r>
            <a:r>
              <a:rPr lang="en-US" sz="1600" dirty="0" err="1"/>
              <a:t>Naficy</a:t>
            </a:r>
            <a:r>
              <a:rPr lang="en-US" sz="1600" dirty="0"/>
              <a:t>, Chaney Hart, </a:t>
            </a:r>
            <a:r>
              <a:rPr lang="en-US" sz="1600" dirty="0">
                <a:solidFill>
                  <a:srgbClr val="0070C0"/>
                </a:solidFill>
              </a:rPr>
              <a:t>David M. Bell</a:t>
            </a:r>
            <a:endParaRPr lang="en-US" sz="1600" b="1" i="1" dirty="0">
              <a:solidFill>
                <a:srgbClr val="0070C0"/>
              </a:solidFill>
            </a:endParaRPr>
          </a:p>
          <a:p>
            <a:pPr marL="0" indent="0">
              <a:buNone/>
            </a:pPr>
            <a:r>
              <a:rPr lang="en-US" sz="1600" b="1" i="1" dirty="0"/>
              <a:t>Impacts of Extreme Heat: Tree and Forest Responses to the June 2021 Pacific Northwest Heat Dome </a:t>
            </a:r>
            <a:r>
              <a:rPr lang="en-US" sz="1600" dirty="0"/>
              <a:t>(in prep). </a:t>
            </a:r>
          </a:p>
          <a:p>
            <a:pPr marL="0" indent="0">
              <a:buNone/>
            </a:pPr>
            <a:r>
              <a:rPr lang="en-US" sz="1600" dirty="0">
                <a:solidFill>
                  <a:srgbClr val="0070C0"/>
                </a:solidFill>
              </a:rPr>
              <a:t>Chris Still</a:t>
            </a:r>
            <a:r>
              <a:rPr lang="en-US" sz="1600" dirty="0"/>
              <a:t>, </a:t>
            </a:r>
            <a:r>
              <a:rPr lang="en-US" sz="1600" dirty="0" err="1"/>
              <a:t>Linnia</a:t>
            </a:r>
            <a:r>
              <a:rPr lang="en-US" sz="1600" dirty="0"/>
              <a:t> Hawkins, Bharat Rastogi, Jen Diehl, Paola Arroyo-Vargas, </a:t>
            </a:r>
            <a:r>
              <a:rPr lang="en-US" sz="1600" dirty="0">
                <a:solidFill>
                  <a:srgbClr val="0070C0"/>
                </a:solidFill>
              </a:rPr>
              <a:t>Chris Daly, Cole </a:t>
            </a:r>
            <a:r>
              <a:rPr lang="en-US" sz="1600" dirty="0" err="1">
                <a:solidFill>
                  <a:srgbClr val="0070C0"/>
                </a:solidFill>
              </a:rPr>
              <a:t>Doolitte</a:t>
            </a:r>
            <a:r>
              <a:rPr lang="en-US" sz="1600" dirty="0"/>
              <a:t>, Rich Fiorella, Bill Hammond, Chad Hanson, Connie Harrington, Manual </a:t>
            </a:r>
            <a:r>
              <a:rPr lang="en-US" sz="1600" dirty="0" err="1"/>
              <a:t>Helbig</a:t>
            </a:r>
            <a:r>
              <a:rPr lang="en-US" sz="1600" dirty="0"/>
              <a:t>, </a:t>
            </a:r>
            <a:r>
              <a:rPr lang="en-US" sz="1600" dirty="0">
                <a:solidFill>
                  <a:srgbClr val="0070C0"/>
                </a:solidFill>
              </a:rPr>
              <a:t>Andrés </a:t>
            </a:r>
            <a:r>
              <a:rPr lang="en-US" sz="1600" dirty="0" err="1">
                <a:solidFill>
                  <a:srgbClr val="0070C0"/>
                </a:solidFill>
              </a:rPr>
              <a:t>Holz</a:t>
            </a:r>
            <a:r>
              <a:rPr lang="en-US" sz="1600" dirty="0"/>
              <a:t>, Kyle Jones, </a:t>
            </a:r>
            <a:r>
              <a:rPr lang="en-US" sz="1600" dirty="0">
                <a:solidFill>
                  <a:srgbClr val="0070C0"/>
                </a:solidFill>
              </a:rPr>
              <a:t>Joe </a:t>
            </a:r>
            <a:r>
              <a:rPr lang="en-US" sz="1600" dirty="0" err="1">
                <a:solidFill>
                  <a:srgbClr val="0070C0"/>
                </a:solidFill>
              </a:rPr>
              <a:t>Lamanna</a:t>
            </a:r>
            <a:r>
              <a:rPr lang="en-US" sz="1600" dirty="0"/>
              <a:t>, Gerald Page, Andrew Richardson, </a:t>
            </a:r>
            <a:r>
              <a:rPr lang="en-US" sz="1600" dirty="0">
                <a:solidFill>
                  <a:srgbClr val="0070C0"/>
                </a:solidFill>
              </a:rPr>
              <a:t>David Rupp, Catalina Segura</a:t>
            </a:r>
            <a:r>
              <a:rPr lang="en-US" sz="1600" dirty="0"/>
              <a:t>, John </a:t>
            </a:r>
            <a:r>
              <a:rPr lang="en-US" sz="1600" dirty="0" err="1"/>
              <a:t>Talberth</a:t>
            </a:r>
            <a:r>
              <a:rPr lang="en-US" sz="1600" dirty="0"/>
              <a:t>, Ben </a:t>
            </a:r>
            <a:r>
              <a:rPr lang="en-US" sz="1600" dirty="0" err="1"/>
              <a:t>Vierra</a:t>
            </a:r>
            <a:r>
              <a:rPr lang="en-US" sz="1600" dirty="0"/>
              <a:t>, David Woodruff, </a:t>
            </a:r>
            <a:r>
              <a:rPr lang="en-US" sz="1600" dirty="0">
                <a:solidFill>
                  <a:srgbClr val="0070C0"/>
                </a:solidFill>
              </a:rPr>
              <a:t>Adam Sibley, Mark Schulze</a:t>
            </a:r>
            <a:r>
              <a:rPr lang="en-US" sz="1600" dirty="0"/>
              <a:t>, Peter </a:t>
            </a:r>
            <a:r>
              <a:rPr lang="en-US" sz="1600" dirty="0" err="1"/>
              <a:t>Beedlow</a:t>
            </a:r>
            <a:endParaRPr lang="en-US" sz="1600" dirty="0"/>
          </a:p>
          <a:p>
            <a:endParaRPr lang="en-US" sz="1600" dirty="0"/>
          </a:p>
        </p:txBody>
      </p:sp>
    </p:spTree>
    <p:extLst>
      <p:ext uri="{BB962C8B-B14F-4D97-AF65-F5344CB8AC3E}">
        <p14:creationId xmlns:p14="http://schemas.microsoft.com/office/powerpoint/2010/main" val="410442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rial"/>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ndoutTemplatemidterm2-2023.potx" id="{4594B7E5-D66C-4613-A370-9D56CDA67E69}" vid="{457F0C9D-BD79-4FCF-8064-5A5E17AD17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HandoutTemplatemidterm2-2023</Template>
  <TotalTime>6668</TotalTime>
  <Words>596</Words>
  <Application>Microsoft Office PowerPoint</Application>
  <PresentationFormat>Letter Paper (8.5x11 in)</PresentationFormat>
  <Paragraphs>22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Arial</vt:lpstr>
      <vt:lpstr>Calibri</vt:lpstr>
      <vt:lpstr>Times New Roman</vt:lpstr>
      <vt:lpstr>Office Theme</vt:lpstr>
      <vt:lpstr>Progress to date on LTER8-funded work </vt:lpstr>
      <vt:lpstr>Plans for future LTER8-funded work </vt:lpstr>
      <vt:lpstr>List and timeline of products and publications from LTER8-funded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DiGregorio, Lina</dc:creator>
  <cp:lastModifiedBy>Ga bby</cp:lastModifiedBy>
  <cp:revision>138</cp:revision>
  <dcterms:created xsi:type="dcterms:W3CDTF">2023-02-27T19:25:51Z</dcterms:created>
  <dcterms:modified xsi:type="dcterms:W3CDTF">2024-10-07T02:14:28Z</dcterms:modified>
</cp:coreProperties>
</file>