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14"/>
  </p:notesMasterIdLst>
  <p:handoutMasterIdLst>
    <p:handoutMasterId r:id="rId15"/>
  </p:handoutMasterIdLst>
  <p:sldIdLst>
    <p:sldId id="916" r:id="rId2"/>
    <p:sldId id="919" r:id="rId3"/>
    <p:sldId id="920" r:id="rId4"/>
    <p:sldId id="921" r:id="rId5"/>
    <p:sldId id="922" r:id="rId6"/>
    <p:sldId id="923" r:id="rId7"/>
    <p:sldId id="926" r:id="rId8"/>
    <p:sldId id="924" r:id="rId9"/>
    <p:sldId id="925" r:id="rId10"/>
    <p:sldId id="927" r:id="rId11"/>
    <p:sldId id="928" r:id="rId12"/>
    <p:sldId id="917" r:id="rId13"/>
  </p:sldIdLst>
  <p:sldSz cx="9144000" cy="6858000" type="screen4x3"/>
  <p:notesSz cx="6797675" cy="9928225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8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66FFFF"/>
    <a:srgbClr val="9FF3AD"/>
    <a:srgbClr val="00FFFF"/>
    <a:srgbClr val="7DEF90"/>
    <a:srgbClr val="66EC7C"/>
    <a:srgbClr val="AAF4B6"/>
    <a:srgbClr val="72EE87"/>
    <a:srgbClr val="4AE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073" autoAdjust="0"/>
    <p:restoredTop sz="79359" autoAdjust="0"/>
  </p:normalViewPr>
  <p:slideViewPr>
    <p:cSldViewPr snapToGrid="0">
      <p:cViewPr varScale="1">
        <p:scale>
          <a:sx n="104" d="100"/>
          <a:sy n="104" d="100"/>
        </p:scale>
        <p:origin x="-22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434" y="-96"/>
      </p:cViewPr>
      <p:guideLst>
        <p:guide orient="horz" pos="3128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450" cy="4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652" y="1"/>
            <a:ext cx="2945450" cy="4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110"/>
            <a:ext cx="2945450" cy="4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652" y="9430110"/>
            <a:ext cx="2945450" cy="4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BEFCC87E-5FA1-44ED-AA0B-1E201743B85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625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450" cy="4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52" y="1"/>
            <a:ext cx="2945450" cy="4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3" y="4715055"/>
            <a:ext cx="5437510" cy="4468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110"/>
            <a:ext cx="2945450" cy="4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52" y="9430110"/>
            <a:ext cx="2945450" cy="496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670" tIns="47335" rIns="94670" bIns="47335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/>
            </a:lvl1pPr>
          </a:lstStyle>
          <a:p>
            <a:pPr>
              <a:defRPr/>
            </a:pPr>
            <a:fld id="{E87E9E90-6DFF-42E0-BC81-65F9473CD09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8202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ZztexMono-Regular"/>
              </a:rPr>
              <a:t>.</a:t>
            </a:r>
            <a:r>
              <a:rPr lang="en-US" sz="1800" b="0" i="0" u="none" strike="noStrike" baseline="0" dirty="0" err="1">
                <a:latin typeface="ZztexMono-Regular"/>
              </a:rPr>
              <a:t>rel.text</a:t>
            </a:r>
            <a:r>
              <a:rPr lang="en-US" sz="1800" b="0" i="0" u="none" strike="noStrike" baseline="0" dirty="0">
                <a:latin typeface="ZztexMono-Regular"/>
              </a:rPr>
              <a:t>: </a:t>
            </a:r>
            <a:r>
              <a:rPr lang="en-US" sz="1800" b="0" i="0" u="none" strike="noStrike" baseline="0" dirty="0" err="1">
                <a:latin typeface="TimesTen-Roman"/>
              </a:rPr>
              <a:t>Alist</a:t>
            </a:r>
            <a:r>
              <a:rPr lang="en-US" sz="1800" b="0" i="0" u="none" strike="noStrike" baseline="0" dirty="0">
                <a:latin typeface="TimesTen-Roman"/>
              </a:rPr>
              <a:t> of locations in the </a:t>
            </a:r>
            <a:r>
              <a:rPr lang="en-US" sz="1800" b="0" i="0" u="none" strike="noStrike" baseline="0" dirty="0">
                <a:latin typeface="ZztexMono-Regular"/>
              </a:rPr>
              <a:t>.text </a:t>
            </a:r>
            <a:r>
              <a:rPr lang="en-US" sz="1800" b="0" i="0" u="none" strike="noStrike" baseline="0" dirty="0">
                <a:latin typeface="TimesTen-Roman"/>
              </a:rPr>
              <a:t>section that will need to be modified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when the linker combines this object file with others. In general, any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instruction that calls an external function or references a global variable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will need to be modified. On the other hand, instructions that call local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functions do not need to be modified. Note that relocation information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is not needed in executable object files, and is usually omitted unless the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user explicitly instructs the linker to include </a:t>
            </a:r>
            <a:r>
              <a:rPr lang="en-US" sz="1800" b="0" i="0" u="none" strike="noStrike" baseline="0">
                <a:latin typeface="TimesTen-Roman"/>
              </a:rPr>
              <a:t>it.</a:t>
            </a:r>
          </a:p>
          <a:p>
            <a:pPr algn="l"/>
            <a:endParaRPr lang="en-US" sz="1800" b="0" i="0" u="none" strike="noStrike" baseline="0" dirty="0">
              <a:latin typeface="TimesTen-Roman"/>
            </a:endParaRPr>
          </a:p>
          <a:p>
            <a:pPr algn="l"/>
            <a:r>
              <a:rPr lang="en-US" sz="1800" b="0" i="0" u="none" strike="noStrike" baseline="0" dirty="0">
                <a:latin typeface="ZztexMono-Regular"/>
              </a:rPr>
              <a:t>.</a:t>
            </a:r>
            <a:r>
              <a:rPr lang="en-US" sz="1800" b="0" i="0" u="none" strike="noStrike" baseline="0" dirty="0" err="1">
                <a:latin typeface="ZztexMono-Regular"/>
              </a:rPr>
              <a:t>rel.data</a:t>
            </a:r>
            <a:r>
              <a:rPr lang="en-US" sz="1800" b="0" i="0" u="none" strike="noStrike" baseline="0" dirty="0">
                <a:latin typeface="ZztexMono-Regular"/>
              </a:rPr>
              <a:t>: </a:t>
            </a:r>
            <a:r>
              <a:rPr lang="en-US" sz="1800" b="0" i="0" u="none" strike="noStrike" baseline="0" dirty="0">
                <a:latin typeface="TimesTen-Roman"/>
              </a:rPr>
              <a:t>Relocation information for any global variables that are referenced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or defined by the module. In general, any initialized global variable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whose initial value is the address of a global variable or externally defined</a:t>
            </a:r>
          </a:p>
          <a:p>
            <a:pPr algn="l"/>
            <a:r>
              <a:rPr lang="en-US" sz="1800" b="0" i="0" u="none" strike="noStrike" baseline="0" dirty="0">
                <a:latin typeface="TimesTen-Roman"/>
              </a:rPr>
              <a:t>function will need to be modified.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87E9E90-6DFF-42E0-BC81-65F9473CD09B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010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75A75D-0E63-4E17-815D-3283912A94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3760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0D5DA0-0F4A-4DFA-93BC-32A0B7B2F44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860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14838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14838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493A3-2584-4961-98B1-F58FAABD3C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796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FDF13-63B0-4599-B1A6-97443575515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075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C7DB8A-9BF7-4951-9D02-190FD69267B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099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re et 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ableau 2"/>
          <p:cNvSpPr>
            <a:spLocks noGrp="1"/>
          </p:cNvSpPr>
          <p:nvPr>
            <p:ph type="tbl" idx="1"/>
          </p:nvPr>
        </p:nvSpPr>
        <p:spPr>
          <a:xfrm>
            <a:off x="566738" y="1268413"/>
            <a:ext cx="8001000" cy="51847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FDA30-73B8-4B88-B61A-A1FDC0DDDFB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2637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531813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3438" y="1268413"/>
            <a:ext cx="3924300" cy="2516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3438" y="3937000"/>
            <a:ext cx="3924300" cy="25161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9C2D85-0906-46FB-87B7-FE360B7C83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250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566738" y="304800"/>
            <a:ext cx="8008937" cy="61483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2A52D-0527-4DCE-AB51-409607D592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89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7F4C94-BC4F-4682-8906-B4EBFA11DAB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9639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0E7FB-3914-4FFB-9AD3-913296B258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23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667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3438" y="1268413"/>
            <a:ext cx="3924300" cy="51847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FFC070-5FFD-4127-B684-7622CEAF42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11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7A519-97CA-48F9-973F-4F826C7500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5771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767E4-A4EA-4043-BDD3-23257054403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70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B1149-6214-43F1-8924-510D270B70B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349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D2B707-C63F-49F4-B722-83631BDE54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915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CEE8A-0D9A-4DD5-B044-E57F599767A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8256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53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68413"/>
            <a:ext cx="800100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84772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pt-BR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453188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735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97638"/>
            <a:ext cx="1981200" cy="22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pt-BR"/>
              <a:t>Março/2010</a:t>
            </a:r>
          </a:p>
        </p:txBody>
      </p:sp>
      <p:sp>
        <p:nvSpPr>
          <p:cNvPr id="5735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3825"/>
            <a:ext cx="19812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</a:defRPr>
            </a:lvl1pPr>
          </a:lstStyle>
          <a:p>
            <a:pPr>
              <a:defRPr/>
            </a:pPr>
            <a:fld id="{16AF5B10-86C2-4F9B-8D0A-364B5D9189D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89" r:id="rId1"/>
    <p:sldLayoutId id="2147485390" r:id="rId2"/>
    <p:sldLayoutId id="2147485375" r:id="rId3"/>
    <p:sldLayoutId id="2147485376" r:id="rId4"/>
    <p:sldLayoutId id="2147485377" r:id="rId5"/>
    <p:sldLayoutId id="2147485378" r:id="rId6"/>
    <p:sldLayoutId id="2147485379" r:id="rId7"/>
    <p:sldLayoutId id="2147485380" r:id="rId8"/>
    <p:sldLayoutId id="2147485381" r:id="rId9"/>
    <p:sldLayoutId id="2147485382" r:id="rId10"/>
    <p:sldLayoutId id="2147485383" r:id="rId11"/>
    <p:sldLayoutId id="2147485384" r:id="rId12"/>
    <p:sldLayoutId id="2147485385" r:id="rId13"/>
    <p:sldLayoutId id="2147485386" r:id="rId14"/>
    <p:sldLayoutId id="2147485387" r:id="rId15"/>
    <p:sldLayoutId id="2147485388" r:id="rId16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scape.mips.com/components/toolchain/2019.02-04/download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 – parte 2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339756" cy="5096763"/>
          </a:xfrm>
        </p:spPr>
        <p:txBody>
          <a:bodyPr/>
          <a:lstStyle/>
          <a:p>
            <a:pPr marL="469900" lvl="1" indent="-469900"/>
            <a:r>
              <a:rPr lang="en-US" dirty="0" err="1"/>
              <a:t>Adicionar</a:t>
            </a:r>
            <a:r>
              <a:rPr lang="en-US" dirty="0"/>
              <a:t> as </a:t>
            </a:r>
            <a:r>
              <a:rPr lang="en-US" dirty="0" err="1"/>
              <a:t>instruções</a:t>
            </a:r>
            <a:endParaRPr lang="en-US" dirty="0"/>
          </a:p>
          <a:p>
            <a:pPr marL="866775" lvl="2" indent="-469900"/>
            <a:r>
              <a:rPr lang="en-US" dirty="0"/>
              <a:t>LB, LBU, LH, LHU, SB, SH, SLTI, SLTIU, BGEZ, BLEZ, JAL, JALR, JR</a:t>
            </a:r>
          </a:p>
          <a:p>
            <a:pPr marL="469900" lvl="1" indent="-469900"/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teste</a:t>
            </a:r>
            <a:r>
              <a:rPr lang="en-US" dirty="0"/>
              <a:t>: t1_P2.asm (</a:t>
            </a:r>
            <a:r>
              <a:rPr lang="en-US" i="1" dirty="0" err="1"/>
              <a:t>moodle</a:t>
            </a:r>
            <a:r>
              <a:rPr lang="en-US" dirty="0"/>
              <a:t>)</a:t>
            </a:r>
          </a:p>
          <a:p>
            <a:pPr marL="469900" lvl="1" indent="-469900"/>
            <a:r>
              <a:rPr lang="en-US" dirty="0" err="1"/>
              <a:t>Dica</a:t>
            </a:r>
            <a:endParaRPr lang="en-US" dirty="0"/>
          </a:p>
          <a:p>
            <a:pPr marL="866775" lvl="2" indent="-469900"/>
            <a:r>
              <a:rPr lang="en-US" dirty="0"/>
              <a:t>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instrução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adicionada</a:t>
            </a:r>
            <a:r>
              <a:rPr lang="en-US" dirty="0"/>
              <a:t>, </a:t>
            </a:r>
            <a:r>
              <a:rPr lang="en-US" dirty="0" err="1"/>
              <a:t>primeiro</a:t>
            </a:r>
            <a:r>
              <a:rPr lang="en-US" dirty="0"/>
              <a:t> </a:t>
            </a:r>
            <a:r>
              <a:rPr lang="en-US" dirty="0" err="1"/>
              <a:t>entender</a:t>
            </a:r>
            <a:r>
              <a:rPr lang="en-US" dirty="0"/>
              <a:t> o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funcionamento</a:t>
            </a:r>
            <a:r>
              <a:rPr lang="en-US" dirty="0"/>
              <a:t> </a:t>
            </a:r>
            <a:r>
              <a:rPr lang="en-US" dirty="0" err="1"/>
              <a:t>baseado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documentação</a:t>
            </a:r>
            <a:r>
              <a:rPr lang="en-US" dirty="0"/>
              <a:t> das </a:t>
            </a:r>
            <a:r>
              <a:rPr lang="en-US" dirty="0" err="1"/>
              <a:t>instruções</a:t>
            </a:r>
            <a:r>
              <a:rPr lang="en-US" dirty="0"/>
              <a:t> (e.g. MIPSISA.pdf no </a:t>
            </a:r>
            <a:r>
              <a:rPr lang="en-US" i="1" dirty="0" err="1"/>
              <a:t>moodle</a:t>
            </a:r>
            <a:r>
              <a:rPr lang="en-US" dirty="0"/>
              <a:t>) e no </a:t>
            </a:r>
            <a:r>
              <a:rPr lang="en-US" dirty="0" err="1"/>
              <a:t>simulador</a:t>
            </a:r>
            <a:r>
              <a:rPr lang="en-US" dirty="0"/>
              <a:t> MARS</a:t>
            </a:r>
          </a:p>
          <a:p>
            <a:pPr marL="866775" lvl="2" indent="-469900"/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seguida</a:t>
            </a:r>
            <a:r>
              <a:rPr lang="en-US" dirty="0"/>
              <a:t> </a:t>
            </a:r>
            <a:r>
              <a:rPr lang="en-US" dirty="0" err="1"/>
              <a:t>alterar</a:t>
            </a:r>
            <a:r>
              <a:rPr lang="en-US" dirty="0"/>
              <a:t> o </a:t>
            </a:r>
            <a:r>
              <a:rPr lang="en-US" dirty="0" err="1"/>
              <a:t>código</a:t>
            </a:r>
            <a:r>
              <a:rPr lang="en-US" dirty="0"/>
              <a:t> VHDL</a:t>
            </a:r>
          </a:p>
          <a:p>
            <a:pPr marL="866775" lvl="2" indent="-469900"/>
            <a:r>
              <a:rPr lang="en-US" dirty="0" err="1"/>
              <a:t>Simular</a:t>
            </a:r>
            <a:r>
              <a:rPr lang="en-US" dirty="0"/>
              <a:t> o nova </a:t>
            </a:r>
            <a:r>
              <a:rPr lang="en-US" dirty="0" err="1"/>
              <a:t>instrução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VHDL</a:t>
            </a:r>
          </a:p>
          <a:p>
            <a:pPr marL="0" lvl="1" indent="0">
              <a:buNone/>
            </a:pPr>
            <a:endParaRPr lang="en-US" dirty="0"/>
          </a:p>
          <a:p>
            <a:pPr marL="1255713" lvl="3" indent="-469900"/>
            <a:endParaRPr lang="en-US" dirty="0"/>
          </a:p>
          <a:p>
            <a:pPr marL="866775" lvl="2" indent="-469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1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1 - parte 2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577262" cy="1200667"/>
          </a:xfrm>
        </p:spPr>
        <p:txBody>
          <a:bodyPr/>
          <a:lstStyle/>
          <a:p>
            <a:pPr marL="469900" lvl="1" indent="-469900"/>
            <a:r>
              <a:rPr lang="en-US" dirty="0" err="1"/>
              <a:t>Exemplo</a:t>
            </a:r>
            <a:endParaRPr lang="en-US" dirty="0"/>
          </a:p>
          <a:p>
            <a:pPr marL="866775" lvl="2" indent="-469900"/>
            <a:r>
              <a:rPr lang="en-US" dirty="0"/>
              <a:t>boot.asm: </a:t>
            </a:r>
            <a:r>
              <a:rPr lang="en-US" dirty="0" err="1"/>
              <a:t>inicializa</a:t>
            </a:r>
            <a:r>
              <a:rPr lang="en-US" dirty="0"/>
              <a:t> o </a:t>
            </a:r>
            <a:r>
              <a:rPr lang="en-US" i="1" dirty="0" err="1"/>
              <a:t>sp</a:t>
            </a:r>
            <a:r>
              <a:rPr lang="en-US" dirty="0"/>
              <a:t> e </a:t>
            </a:r>
            <a:r>
              <a:rPr lang="en-US" dirty="0" err="1"/>
              <a:t>salta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i="1" dirty="0"/>
              <a:t>main()</a:t>
            </a:r>
            <a:r>
              <a:rPr lang="en-US" dirty="0"/>
              <a:t> (</a:t>
            </a:r>
            <a:r>
              <a:rPr lang="en-US" dirty="0" err="1"/>
              <a:t>main.c</a:t>
            </a:r>
            <a:r>
              <a:rPr lang="en-US" dirty="0"/>
              <a:t>)</a:t>
            </a:r>
            <a:endParaRPr lang="en-US" i="1" dirty="0"/>
          </a:p>
          <a:p>
            <a:pPr marL="866775" lvl="2" indent="-469900"/>
            <a:r>
              <a:rPr lang="en-US" dirty="0" err="1"/>
              <a:t>main.c</a:t>
            </a:r>
            <a:endParaRPr lang="en-US" dirty="0"/>
          </a:p>
          <a:p>
            <a:pPr marL="469900" lvl="1" indent="-469900"/>
            <a:endParaRPr lang="en-US" dirty="0"/>
          </a:p>
          <a:p>
            <a:pPr marL="396875" lvl="2" indent="0">
              <a:buNone/>
            </a:pPr>
            <a:endParaRPr lang="en-US" sz="1800" dirty="0"/>
          </a:p>
          <a:p>
            <a:pPr marL="396875" lvl="2" indent="0">
              <a:buNone/>
            </a:pPr>
            <a:endParaRPr lang="en-US" sz="1800" dirty="0"/>
          </a:p>
          <a:p>
            <a:pPr marL="396875" lvl="2" indent="0">
              <a:buNone/>
            </a:pPr>
            <a:endParaRPr lang="en-US" sz="1800" dirty="0"/>
          </a:p>
          <a:p>
            <a:pPr marL="866775" lvl="2" indent="-469900"/>
            <a:endParaRPr lang="en-US" dirty="0"/>
          </a:p>
          <a:p>
            <a:pPr marL="866775" lvl="2" indent="-469900"/>
            <a:endParaRPr lang="en-US" sz="1600" dirty="0"/>
          </a:p>
          <a:p>
            <a:pPr marL="866775" lvl="2" indent="-469900"/>
            <a:endParaRPr lang="en-US" sz="1600" dirty="0"/>
          </a:p>
          <a:p>
            <a:pPr marL="469900" lvl="1" indent="-469900"/>
            <a:endParaRPr lang="en-US" sz="2200" dirty="0">
              <a:latin typeface="Arial"/>
              <a:cs typeface="Arial"/>
            </a:endParaRPr>
          </a:p>
          <a:p>
            <a:pPr marL="469900" lvl="1" indent="-469900"/>
            <a:endParaRPr lang="en-US" sz="2200" dirty="0"/>
          </a:p>
          <a:p>
            <a:pPr marL="866775" lvl="2" indent="-469900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1255713" lvl="3" indent="-469900"/>
            <a:endParaRPr lang="en-US" dirty="0"/>
          </a:p>
          <a:p>
            <a:pPr marL="866775" lvl="2" indent="-469900"/>
            <a:endParaRPr lang="en-US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6919416" y="3362449"/>
            <a:ext cx="1467348" cy="12617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919416" y="3706097"/>
            <a:ext cx="11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text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6919416" y="4624157"/>
            <a:ext cx="1467348" cy="79401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19416" y="4826843"/>
            <a:ext cx="11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.data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6919416" y="5418175"/>
            <a:ext cx="1467348" cy="39700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919416" y="5394904"/>
            <a:ext cx="11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bss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980650" y="299311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main.elf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3279589" y="3075155"/>
            <a:ext cx="1362874" cy="830997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0000FF"/>
                </a:solidFill>
              </a:rPr>
              <a:t>objcopy</a:t>
            </a:r>
            <a:endParaRPr lang="pt-BR" sz="2400" b="1" dirty="0">
              <a:solidFill>
                <a:srgbClr val="0000FF"/>
              </a:solidFill>
            </a:endParaRPr>
          </a:p>
          <a:p>
            <a:r>
              <a:rPr lang="pt-BR" sz="2400" b="1" dirty="0">
                <a:solidFill>
                  <a:srgbClr val="0000FF"/>
                </a:solidFill>
              </a:rPr>
              <a:t>bin2hex</a:t>
            </a:r>
            <a:endParaRPr lang="pt-BR" b="1" dirty="0">
              <a:solidFill>
                <a:srgbClr val="0000FF"/>
              </a:solidFill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9143" y="4329819"/>
            <a:ext cx="4388971" cy="193899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0000FF"/>
                </a:solidFill>
              </a:rPr>
              <a:t>Executar o programa </a:t>
            </a:r>
            <a:r>
              <a:rPr lang="pt-BR" sz="2000" dirty="0" err="1">
                <a:solidFill>
                  <a:srgbClr val="0000FF"/>
                </a:solidFill>
              </a:rPr>
              <a:t>main.c</a:t>
            </a:r>
            <a:r>
              <a:rPr lang="pt-BR" sz="2000" dirty="0">
                <a:solidFill>
                  <a:srgbClr val="0000FF"/>
                </a:solidFill>
              </a:rPr>
              <a:t> no MIPS VHDL carregando as memórias com as imagens geradas (code.txt e data.txt).</a:t>
            </a:r>
          </a:p>
          <a:p>
            <a:r>
              <a:rPr lang="pt-BR" sz="2000" dirty="0">
                <a:solidFill>
                  <a:srgbClr val="0000FF"/>
                </a:solidFill>
              </a:rPr>
              <a:t>Para este exemplo, </a:t>
            </a:r>
            <a:r>
              <a:rPr lang="pt-BR" sz="2000" dirty="0" err="1">
                <a:solidFill>
                  <a:srgbClr val="0000FF"/>
                </a:solidFill>
              </a:rPr>
              <a:t>setar</a:t>
            </a:r>
            <a:r>
              <a:rPr lang="pt-BR" sz="2000" dirty="0">
                <a:solidFill>
                  <a:srgbClr val="0000FF"/>
                </a:solidFill>
              </a:rPr>
              <a:t> SIZE das memórias igual a 128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53361"/>
            <a:ext cx="2740452" cy="73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="" xmlns:a16="http://schemas.microsoft.com/office/drawing/2014/main" id="{C3DF7077-8A94-310F-802C-C17850C4B885}"/>
              </a:ext>
            </a:extLst>
          </p:cNvPr>
          <p:cNvSpPr/>
          <p:nvPr/>
        </p:nvSpPr>
        <p:spPr bwMode="auto">
          <a:xfrm>
            <a:off x="6429378" y="3362449"/>
            <a:ext cx="314325" cy="1261707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71173AB3-C83E-1E8C-BD7D-B75713D1A883}"/>
              </a:ext>
            </a:extLst>
          </p:cNvPr>
          <p:cNvSpPr/>
          <p:nvPr/>
        </p:nvSpPr>
        <p:spPr bwMode="auto">
          <a:xfrm>
            <a:off x="6428634" y="4728666"/>
            <a:ext cx="314322" cy="106634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074A89A-5D5F-D843-A20B-50183E4A349A}"/>
              </a:ext>
            </a:extLst>
          </p:cNvPr>
          <p:cNvSpPr txBox="1"/>
          <p:nvPr/>
        </p:nvSpPr>
        <p:spPr>
          <a:xfrm>
            <a:off x="5331252" y="37979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code.txt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EA65C92-4303-73A3-096F-4A9B3E16460A}"/>
              </a:ext>
            </a:extLst>
          </p:cNvPr>
          <p:cNvSpPr txBox="1"/>
          <p:nvPr/>
        </p:nvSpPr>
        <p:spPr>
          <a:xfrm>
            <a:off x="5356899" y="506837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data.txt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="" xmlns:a16="http://schemas.microsoft.com/office/drawing/2014/main" id="{CD1EAF13-8105-82F1-5015-AF4D985494FA}"/>
              </a:ext>
            </a:extLst>
          </p:cNvPr>
          <p:cNvCxnSpPr/>
          <p:nvPr/>
        </p:nvCxnSpPr>
        <p:spPr bwMode="auto">
          <a:xfrm>
            <a:off x="4636327" y="3429000"/>
            <a:ext cx="821498" cy="3689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="" xmlns:a16="http://schemas.microsoft.com/office/drawing/2014/main" id="{359A7731-5111-FD6D-C9D1-4790C0874D95}"/>
              </a:ext>
            </a:extLst>
          </p:cNvPr>
          <p:cNvCxnSpPr>
            <a:stCxn id="32" idx="3"/>
          </p:cNvCxnSpPr>
          <p:nvPr/>
        </p:nvCxnSpPr>
        <p:spPr bwMode="auto">
          <a:xfrm>
            <a:off x="4642463" y="3490654"/>
            <a:ext cx="901087" cy="153051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1793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1 - parte 2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577262" cy="1200667"/>
          </a:xfrm>
        </p:spPr>
        <p:txBody>
          <a:bodyPr/>
          <a:lstStyle/>
          <a:p>
            <a:pPr marL="469900" lvl="1" indent="-469900"/>
            <a:r>
              <a:rPr lang="en-US" dirty="0" err="1"/>
              <a:t>Exemplo</a:t>
            </a:r>
            <a:endParaRPr lang="en-US" dirty="0"/>
          </a:p>
          <a:p>
            <a:pPr marL="866775" lvl="2" indent="-469900"/>
            <a:r>
              <a:rPr lang="en-US" dirty="0"/>
              <a:t>boot.asm: </a:t>
            </a:r>
            <a:r>
              <a:rPr lang="en-US" dirty="0" err="1"/>
              <a:t>inicializa</a:t>
            </a:r>
            <a:r>
              <a:rPr lang="en-US" dirty="0"/>
              <a:t> o </a:t>
            </a:r>
            <a:r>
              <a:rPr lang="en-US" i="1" dirty="0" err="1"/>
              <a:t>sp</a:t>
            </a:r>
            <a:r>
              <a:rPr lang="en-US" dirty="0"/>
              <a:t> e </a:t>
            </a:r>
            <a:r>
              <a:rPr lang="en-US" dirty="0" err="1"/>
              <a:t>salta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i="1" dirty="0"/>
              <a:t>main()</a:t>
            </a:r>
            <a:r>
              <a:rPr lang="en-US" dirty="0"/>
              <a:t> (</a:t>
            </a:r>
            <a:r>
              <a:rPr lang="en-US" dirty="0" err="1"/>
              <a:t>main.c</a:t>
            </a:r>
            <a:r>
              <a:rPr lang="en-US" dirty="0"/>
              <a:t>)</a:t>
            </a:r>
            <a:endParaRPr lang="en-US" i="1" dirty="0"/>
          </a:p>
          <a:p>
            <a:pPr marL="866775" lvl="2" indent="-469900"/>
            <a:r>
              <a:rPr lang="en-US" dirty="0" err="1"/>
              <a:t>main.c</a:t>
            </a:r>
            <a:endParaRPr lang="en-US" dirty="0"/>
          </a:p>
          <a:p>
            <a:pPr marL="469900" lvl="1" indent="-469900"/>
            <a:endParaRPr lang="en-US" dirty="0"/>
          </a:p>
          <a:p>
            <a:pPr marL="396875" lvl="2" indent="0">
              <a:buNone/>
            </a:pPr>
            <a:endParaRPr lang="en-US" sz="1800" dirty="0"/>
          </a:p>
          <a:p>
            <a:pPr marL="396875" lvl="2" indent="0">
              <a:buNone/>
            </a:pPr>
            <a:endParaRPr lang="en-US" sz="1800" dirty="0"/>
          </a:p>
          <a:p>
            <a:pPr marL="396875" lvl="2" indent="0">
              <a:buNone/>
            </a:pPr>
            <a:endParaRPr lang="en-US" sz="1800" dirty="0"/>
          </a:p>
          <a:p>
            <a:pPr marL="866775" lvl="2" indent="-469900"/>
            <a:endParaRPr lang="en-US" dirty="0"/>
          </a:p>
          <a:p>
            <a:pPr marL="866775" lvl="2" indent="-469900"/>
            <a:endParaRPr lang="en-US" sz="1600" dirty="0"/>
          </a:p>
          <a:p>
            <a:pPr marL="866775" lvl="2" indent="-469900"/>
            <a:endParaRPr lang="en-US" sz="1600" dirty="0"/>
          </a:p>
          <a:p>
            <a:pPr marL="469900" lvl="1" indent="-469900"/>
            <a:endParaRPr lang="en-US" sz="2200" dirty="0">
              <a:latin typeface="Arial"/>
              <a:cs typeface="Arial"/>
            </a:endParaRPr>
          </a:p>
          <a:p>
            <a:pPr marL="469900" lvl="1" indent="-469900"/>
            <a:endParaRPr lang="en-US" sz="2200" dirty="0"/>
          </a:p>
          <a:p>
            <a:pPr marL="866775" lvl="2" indent="-469900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1255713" lvl="3" indent="-469900"/>
            <a:endParaRPr lang="en-US" dirty="0"/>
          </a:p>
          <a:p>
            <a:pPr marL="866775" lvl="2" indent="-469900"/>
            <a:endParaRPr lang="en-US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6919416" y="3362449"/>
            <a:ext cx="1467348" cy="12617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919416" y="3706097"/>
            <a:ext cx="11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text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6919416" y="4624157"/>
            <a:ext cx="1467348" cy="79401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19416" y="4826843"/>
            <a:ext cx="11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.data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6919416" y="5418175"/>
            <a:ext cx="1467348" cy="39700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919416" y="5394904"/>
            <a:ext cx="11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bss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6980650" y="299311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main.elf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53361"/>
            <a:ext cx="2740452" cy="73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Left Brace 2">
            <a:extLst>
              <a:ext uri="{FF2B5EF4-FFF2-40B4-BE49-F238E27FC236}">
                <a16:creationId xmlns="" xmlns:a16="http://schemas.microsoft.com/office/drawing/2014/main" id="{C3DF7077-8A94-310F-802C-C17850C4B885}"/>
              </a:ext>
            </a:extLst>
          </p:cNvPr>
          <p:cNvSpPr/>
          <p:nvPr/>
        </p:nvSpPr>
        <p:spPr bwMode="auto">
          <a:xfrm>
            <a:off x="6429378" y="3362449"/>
            <a:ext cx="314325" cy="1261707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="" xmlns:a16="http://schemas.microsoft.com/office/drawing/2014/main" id="{71173AB3-C83E-1E8C-BD7D-B75713D1A883}"/>
              </a:ext>
            </a:extLst>
          </p:cNvPr>
          <p:cNvSpPr/>
          <p:nvPr/>
        </p:nvSpPr>
        <p:spPr bwMode="auto">
          <a:xfrm>
            <a:off x="6428634" y="4728666"/>
            <a:ext cx="314322" cy="106634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5074A89A-5D5F-D843-A20B-50183E4A349A}"/>
              </a:ext>
            </a:extLst>
          </p:cNvPr>
          <p:cNvSpPr txBox="1"/>
          <p:nvPr/>
        </p:nvSpPr>
        <p:spPr>
          <a:xfrm>
            <a:off x="5331252" y="3797993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code.txt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5EA65C92-4303-73A3-096F-4A9B3E16460A}"/>
              </a:ext>
            </a:extLst>
          </p:cNvPr>
          <p:cNvSpPr txBox="1"/>
          <p:nvPr/>
        </p:nvSpPr>
        <p:spPr>
          <a:xfrm>
            <a:off x="5356899" y="5068372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data.txt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480038" y="3708693"/>
            <a:ext cx="4388971" cy="1631216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sz="2000" dirty="0" smtClean="0">
                <a:solidFill>
                  <a:srgbClr val="0000FF"/>
                </a:solidFill>
              </a:rPr>
              <a:t>O </a:t>
            </a:r>
            <a:r>
              <a:rPr lang="pt-BR" sz="2000" dirty="0" err="1" smtClean="0">
                <a:solidFill>
                  <a:srgbClr val="0000FF"/>
                </a:solidFill>
              </a:rPr>
              <a:t>progama</a:t>
            </a:r>
            <a:r>
              <a:rPr lang="pt-BR" sz="2000" dirty="0" smtClean="0">
                <a:solidFill>
                  <a:srgbClr val="0000FF"/>
                </a:solidFill>
              </a:rPr>
              <a:t> </a:t>
            </a:r>
            <a:r>
              <a:rPr lang="pt-BR" sz="2000" dirty="0" err="1" smtClean="0">
                <a:solidFill>
                  <a:srgbClr val="0000FF"/>
                </a:solidFill>
              </a:rPr>
              <a:t>main.c</a:t>
            </a:r>
            <a:r>
              <a:rPr lang="pt-BR" sz="2000" dirty="0" smtClean="0">
                <a:solidFill>
                  <a:srgbClr val="0000FF"/>
                </a:solidFill>
              </a:rPr>
              <a:t> preenche dois </a:t>
            </a:r>
            <a:r>
              <a:rPr lang="pt-BR" sz="2000" i="1" dirty="0" err="1" smtClean="0">
                <a:solidFill>
                  <a:srgbClr val="0000FF"/>
                </a:solidFill>
              </a:rPr>
              <a:t>arrays</a:t>
            </a:r>
            <a:r>
              <a:rPr lang="pt-BR" sz="2000" dirty="0" smtClean="0">
                <a:solidFill>
                  <a:srgbClr val="0000FF"/>
                </a:solidFill>
              </a:rPr>
              <a:t> na memória dad</a:t>
            </a:r>
            <a:r>
              <a:rPr lang="pt-BR" sz="2000" dirty="0" smtClean="0">
                <a:solidFill>
                  <a:srgbClr val="0000FF"/>
                </a:solidFill>
              </a:rPr>
              <a:t>os. Verificar na simulação o preenchimento correto dos </a:t>
            </a:r>
            <a:r>
              <a:rPr lang="pt-BR" sz="2000" i="1" dirty="0" err="1" smtClean="0">
                <a:solidFill>
                  <a:srgbClr val="0000FF"/>
                </a:solidFill>
              </a:rPr>
              <a:t>arrays</a:t>
            </a:r>
            <a:r>
              <a:rPr lang="pt-BR" sz="2000" dirty="0" smtClean="0">
                <a:solidFill>
                  <a:srgbClr val="0000FF"/>
                </a:solidFill>
              </a:rPr>
              <a:t> de acordo com o programa.</a:t>
            </a:r>
            <a:endParaRPr lang="pt-BR" sz="2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76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1 - parte 2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209127" cy="4832138"/>
          </a:xfrm>
        </p:spPr>
        <p:txBody>
          <a:bodyPr/>
          <a:lstStyle/>
          <a:p>
            <a:r>
              <a:rPr lang="en-US" dirty="0" err="1"/>
              <a:t>Grupos</a:t>
            </a:r>
            <a:r>
              <a:rPr lang="en-US" dirty="0"/>
              <a:t> de 2 alunos</a:t>
            </a:r>
          </a:p>
          <a:p>
            <a:pPr lvl="1"/>
            <a:r>
              <a:rPr lang="en-US" sz="2000" dirty="0"/>
              <a:t>Apresentação da </a:t>
            </a:r>
            <a:r>
              <a:rPr lang="en-US" sz="2000" dirty="0" err="1"/>
              <a:t>descrição</a:t>
            </a:r>
            <a:r>
              <a:rPr lang="en-US" sz="2000" dirty="0"/>
              <a:t> </a:t>
            </a:r>
            <a:r>
              <a:rPr lang="en-US" sz="2000" dirty="0" err="1"/>
              <a:t>funcionando</a:t>
            </a:r>
            <a:r>
              <a:rPr lang="en-US" sz="2000" dirty="0"/>
              <a:t> com as </a:t>
            </a:r>
            <a:r>
              <a:rPr lang="en-US" sz="2000" dirty="0" err="1"/>
              <a:t>novas</a:t>
            </a:r>
            <a:r>
              <a:rPr lang="en-US" sz="2000" dirty="0"/>
              <a:t> instruções </a:t>
            </a:r>
            <a:r>
              <a:rPr lang="en-US" sz="2000" dirty="0" err="1"/>
              <a:t>será</a:t>
            </a:r>
            <a:r>
              <a:rPr lang="en-US" sz="2000" dirty="0"/>
              <a:t> </a:t>
            </a:r>
            <a:r>
              <a:rPr lang="en-US" sz="2000" dirty="0" err="1"/>
              <a:t>impreterivelmente</a:t>
            </a:r>
            <a:r>
              <a:rPr lang="en-US" sz="2000" dirty="0"/>
              <a:t> </a:t>
            </a:r>
            <a:r>
              <a:rPr lang="en-US" sz="2000" dirty="0" err="1"/>
              <a:t>dia</a:t>
            </a:r>
            <a:r>
              <a:rPr lang="en-US" sz="2000" dirty="0"/>
              <a:t> </a:t>
            </a:r>
            <a:r>
              <a:rPr lang="en-US" sz="2000" dirty="0"/>
              <a:t>5</a:t>
            </a:r>
            <a:r>
              <a:rPr lang="en-US" sz="2000" dirty="0" smtClean="0"/>
              <a:t>/4</a:t>
            </a:r>
            <a:endParaRPr lang="en-US" sz="2000" dirty="0"/>
          </a:p>
          <a:p>
            <a:pPr lvl="1"/>
            <a:r>
              <a:rPr lang="en-US" sz="2000" dirty="0"/>
              <a:t>A nota do </a:t>
            </a:r>
            <a:r>
              <a:rPr lang="en-US" sz="2000" dirty="0" err="1"/>
              <a:t>trabalho</a:t>
            </a:r>
            <a:r>
              <a:rPr lang="en-US" sz="2000" dirty="0"/>
              <a:t> </a:t>
            </a:r>
            <a:r>
              <a:rPr lang="en-US" sz="2000" dirty="0" err="1"/>
              <a:t>dará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FF"/>
                </a:solidFill>
              </a:rPr>
              <a:t>ENORME ÊNFASE </a:t>
            </a:r>
            <a:r>
              <a:rPr lang="en-US" sz="2000" dirty="0"/>
              <a:t>à execução correta da </a:t>
            </a:r>
            <a:r>
              <a:rPr lang="en-US" sz="2000" dirty="0" err="1"/>
              <a:t>simulação</a:t>
            </a:r>
            <a:r>
              <a:rPr lang="en-US" sz="2000" dirty="0"/>
              <a:t> </a:t>
            </a:r>
          </a:p>
          <a:p>
            <a:pPr lvl="2"/>
            <a:r>
              <a:rPr lang="en-US" sz="1800" dirty="0"/>
              <a:t>Se a </a:t>
            </a:r>
            <a:r>
              <a:rPr lang="en-US" sz="1800" dirty="0" err="1"/>
              <a:t>simulação</a:t>
            </a:r>
            <a:r>
              <a:rPr lang="en-US" sz="1800" dirty="0"/>
              <a:t>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funciona</a:t>
            </a:r>
            <a:r>
              <a:rPr lang="en-US" sz="1800" dirty="0"/>
              <a:t>, </a:t>
            </a:r>
            <a:r>
              <a:rPr lang="en-US" sz="1800" dirty="0" err="1"/>
              <a:t>não</a:t>
            </a:r>
            <a:r>
              <a:rPr lang="en-US" sz="1800" dirty="0"/>
              <a:t> </a:t>
            </a:r>
            <a:r>
              <a:rPr lang="en-US" sz="1800" dirty="0" err="1"/>
              <a:t>há</a:t>
            </a:r>
            <a:r>
              <a:rPr lang="en-US" sz="1800" dirty="0"/>
              <a:t> o </a:t>
            </a:r>
            <a:r>
              <a:rPr lang="en-US" sz="1800" dirty="0" err="1"/>
              <a:t>que</a:t>
            </a:r>
            <a:r>
              <a:rPr lang="en-US" sz="1800" dirty="0"/>
              <a:t> </a:t>
            </a:r>
            <a:r>
              <a:rPr lang="en-US" sz="1800" dirty="0" err="1"/>
              <a:t>apresentar</a:t>
            </a:r>
            <a:endParaRPr lang="en-US" sz="1800" dirty="0"/>
          </a:p>
          <a:p>
            <a:pPr lvl="1"/>
            <a:r>
              <a:rPr lang="en-US" sz="2000" dirty="0"/>
              <a:t>A apresentação será oral, teórico-prática, frente ao computador, onde o grupo deverá explicar ao professor o projeto, a simulação e a </a:t>
            </a:r>
            <a:r>
              <a:rPr lang="en-US" sz="2000" dirty="0" err="1"/>
              <a:t>implementação</a:t>
            </a:r>
            <a:endParaRPr lang="en-US" sz="2000" dirty="0"/>
          </a:p>
          <a:p>
            <a:pPr lvl="1"/>
            <a:r>
              <a:rPr lang="en-US" sz="2000" dirty="0" err="1"/>
              <a:t>Em</a:t>
            </a:r>
            <a:r>
              <a:rPr lang="en-US" sz="2000" dirty="0"/>
              <a:t> </a:t>
            </a:r>
            <a:r>
              <a:rPr lang="en-US" sz="2000" dirty="0" err="1"/>
              <a:t>relação</a:t>
            </a:r>
            <a:r>
              <a:rPr lang="en-US" sz="2000" dirty="0"/>
              <a:t> </a:t>
            </a:r>
            <a:r>
              <a:rPr lang="en-US" sz="2000" dirty="0" err="1"/>
              <a:t>às</a:t>
            </a:r>
            <a:r>
              <a:rPr lang="en-US" sz="2000" dirty="0"/>
              <a:t> </a:t>
            </a:r>
            <a:r>
              <a:rPr lang="en-US" sz="2000" dirty="0" err="1"/>
              <a:t>duvidas</a:t>
            </a:r>
            <a:r>
              <a:rPr lang="en-US" sz="2000" dirty="0"/>
              <a:t>, </a:t>
            </a:r>
            <a:r>
              <a:rPr lang="en-US" sz="2000" dirty="0" err="1"/>
              <a:t>sejam</a:t>
            </a:r>
            <a:r>
              <a:rPr lang="en-US" sz="2000" dirty="0"/>
              <a:t> </a:t>
            </a:r>
            <a:r>
              <a:rPr lang="en-US" sz="2000" dirty="0" err="1"/>
              <a:t>pontuais</a:t>
            </a:r>
            <a:endParaRPr lang="en-US" sz="2000" dirty="0"/>
          </a:p>
          <a:p>
            <a:pPr lvl="1"/>
            <a:endParaRPr lang="en-US" sz="2000" dirty="0"/>
          </a:p>
          <a:p>
            <a:pPr lvl="2"/>
            <a:endParaRPr lang="en-US" sz="1600" dirty="0"/>
          </a:p>
          <a:p>
            <a:endParaRPr lang="en-US" sz="2400" dirty="0"/>
          </a:p>
          <a:p>
            <a:pPr lvl="2">
              <a:buFont typeface="Wingdings" pitchFamily="2" charset="2"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7160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05" y="3115814"/>
            <a:ext cx="3420094" cy="331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1 - parte 2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339756" cy="2080431"/>
          </a:xfrm>
        </p:spPr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en-US" dirty="0"/>
              <a:t>ELF Object files</a:t>
            </a:r>
          </a:p>
          <a:p>
            <a:pPr marL="866775" lvl="2" indent="-469900"/>
            <a:r>
              <a:rPr lang="en-US" sz="1800" dirty="0"/>
              <a:t>ELF: Executable Linkable Format</a:t>
            </a:r>
          </a:p>
          <a:p>
            <a:pPr marL="866775" lvl="2" indent="-469900"/>
            <a:r>
              <a:rPr lang="en-US" sz="1800" dirty="0"/>
              <a:t>Format used by GCC (GNU Compiler Collection)</a:t>
            </a:r>
          </a:p>
          <a:p>
            <a:pPr marL="1255713" lvl="3" indent="-469900"/>
            <a:r>
              <a:rPr lang="pt-BR" sz="1600" dirty="0" err="1"/>
              <a:t>Compilers</a:t>
            </a:r>
            <a:r>
              <a:rPr lang="pt-BR" sz="1600" dirty="0"/>
              <a:t> </a:t>
            </a:r>
            <a:r>
              <a:rPr lang="pt-BR" sz="1600" dirty="0" err="1"/>
              <a:t>and</a:t>
            </a:r>
            <a:r>
              <a:rPr lang="pt-BR" sz="1600" dirty="0"/>
              <a:t> </a:t>
            </a:r>
            <a:r>
              <a:rPr lang="pt-BR" sz="1600" dirty="0" err="1"/>
              <a:t>assemblers</a:t>
            </a:r>
            <a:r>
              <a:rPr lang="pt-BR" sz="1600" dirty="0"/>
              <a:t> </a:t>
            </a:r>
            <a:r>
              <a:rPr lang="pt-BR" sz="1600" dirty="0" err="1"/>
              <a:t>generate</a:t>
            </a:r>
            <a:r>
              <a:rPr lang="pt-BR" sz="1600" dirty="0"/>
              <a:t> </a:t>
            </a:r>
            <a:r>
              <a:rPr lang="pt-BR" sz="1600" dirty="0" err="1">
                <a:solidFill>
                  <a:srgbClr val="0000FF"/>
                </a:solidFill>
              </a:rPr>
              <a:t>linkable</a:t>
            </a:r>
            <a:r>
              <a:rPr lang="pt-BR" sz="1600" dirty="0">
                <a:solidFill>
                  <a:srgbClr val="0000FF"/>
                </a:solidFill>
              </a:rPr>
              <a:t> </a:t>
            </a:r>
            <a:r>
              <a:rPr lang="pt-BR" sz="1600" dirty="0" err="1"/>
              <a:t>object</a:t>
            </a:r>
            <a:r>
              <a:rPr lang="pt-BR" sz="1600" dirty="0"/>
              <a:t> files</a:t>
            </a:r>
          </a:p>
          <a:p>
            <a:pPr marL="1255713" lvl="3" indent="-469900"/>
            <a:r>
              <a:rPr lang="en-US" sz="1600" dirty="0"/>
              <a:t>Linkers generate </a:t>
            </a:r>
            <a:r>
              <a:rPr lang="en-US" sz="1600" dirty="0">
                <a:solidFill>
                  <a:srgbClr val="0000FF"/>
                </a:solidFill>
              </a:rPr>
              <a:t>executable </a:t>
            </a:r>
            <a:r>
              <a:rPr lang="en-US" sz="1600" dirty="0"/>
              <a:t>object files </a:t>
            </a:r>
            <a:br>
              <a:rPr lang="en-US" sz="1600" dirty="0"/>
            </a:br>
            <a:r>
              <a:rPr lang="pt-BR" sz="1600" dirty="0"/>
              <a:t>  </a:t>
            </a:r>
            <a:r>
              <a:rPr lang="pt-BR" sz="1400" dirty="0"/>
              <a:t/>
            </a:r>
            <a:br>
              <a:rPr lang="pt-BR" sz="1400" dirty="0"/>
            </a:br>
            <a:endParaRPr lang="en-US" sz="1400" dirty="0"/>
          </a:p>
          <a:p>
            <a:pPr marL="0" lvl="1" indent="0">
              <a:buNone/>
            </a:pPr>
            <a:endParaRPr lang="en-US" dirty="0"/>
          </a:p>
          <a:p>
            <a:pPr marL="1255713" lvl="3" indent="-469900"/>
            <a:endParaRPr lang="en-US" dirty="0"/>
          </a:p>
          <a:p>
            <a:pPr marL="866775" lvl="2" indent="-469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61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 – parte 2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339756" cy="2080431"/>
          </a:xfrm>
        </p:spPr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en-US" dirty="0"/>
              <a:t>ELF Object files</a:t>
            </a:r>
          </a:p>
          <a:p>
            <a:pPr marL="866775" lvl="2" indent="-469900"/>
            <a:r>
              <a:rPr lang="en-US" sz="1800" dirty="0"/>
              <a:t>Divided into multiple </a:t>
            </a:r>
            <a:r>
              <a:rPr lang="en-US" sz="1800" dirty="0">
                <a:solidFill>
                  <a:srgbClr val="0000FF"/>
                </a:solidFill>
              </a:rPr>
              <a:t>sections</a:t>
            </a:r>
            <a:r>
              <a:rPr lang="en-US" sz="1800" dirty="0"/>
              <a:t>, and some of them are linked by the linker in order to create an executable object file</a:t>
            </a:r>
          </a:p>
          <a:p>
            <a:pPr marL="866775" lvl="2" indent="-469900"/>
            <a:r>
              <a:rPr lang="en-US" sz="1800" dirty="0"/>
              <a:t>Each section contains information such as code (.text), data (.data, .</a:t>
            </a:r>
            <a:r>
              <a:rPr lang="en-US" sz="1800" dirty="0" err="1"/>
              <a:t>rodata</a:t>
            </a:r>
            <a:r>
              <a:rPr lang="en-US" sz="1800" dirty="0"/>
              <a:t>) and relocation information (.</a:t>
            </a:r>
            <a:r>
              <a:rPr lang="en-US" sz="1800" dirty="0" err="1"/>
              <a:t>rel.text</a:t>
            </a:r>
            <a:r>
              <a:rPr lang="en-US" sz="1800" dirty="0"/>
              <a:t>, .</a:t>
            </a:r>
            <a:r>
              <a:rPr lang="en-US" sz="1800" dirty="0" err="1"/>
              <a:t>rel.data</a:t>
            </a:r>
            <a:r>
              <a:rPr lang="en-US" sz="1800" dirty="0"/>
              <a:t>)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pt-BR" sz="1600" dirty="0"/>
              <a:t>  </a:t>
            </a:r>
            <a:r>
              <a:rPr lang="pt-BR" sz="1400" dirty="0"/>
              <a:t/>
            </a:r>
            <a:br>
              <a:rPr lang="pt-BR" sz="1400" dirty="0"/>
            </a:br>
            <a:endParaRPr lang="en-US" sz="1400" dirty="0"/>
          </a:p>
          <a:p>
            <a:pPr marL="0" lvl="1" indent="0">
              <a:buNone/>
            </a:pPr>
            <a:endParaRPr lang="en-US" dirty="0"/>
          </a:p>
          <a:p>
            <a:pPr marL="1255713" lvl="3" indent="-469900"/>
            <a:endParaRPr lang="en-US" dirty="0"/>
          </a:p>
          <a:p>
            <a:pPr marL="866775" lvl="2" indent="-469900"/>
            <a:endParaRPr lang="en-US" dirty="0"/>
          </a:p>
        </p:txBody>
      </p:sp>
      <p:sp>
        <p:nvSpPr>
          <p:cNvPr id="2" name="CaixaDeTexto 1"/>
          <p:cNvSpPr txBox="1"/>
          <p:nvPr/>
        </p:nvSpPr>
        <p:spPr>
          <a:xfrm>
            <a:off x="1" y="3040077"/>
            <a:ext cx="4200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machine code of the compiled program </a:t>
            </a:r>
            <a:endParaRPr lang="pt-BR" sz="16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905" y="3115814"/>
            <a:ext cx="3420094" cy="331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Conector de seta reta 3"/>
          <p:cNvCxnSpPr/>
          <p:nvPr/>
        </p:nvCxnSpPr>
        <p:spPr bwMode="auto">
          <a:xfrm>
            <a:off x="4200190" y="3256854"/>
            <a:ext cx="3138762" cy="3385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" name="CaixaDeTexto 4"/>
          <p:cNvSpPr txBox="1"/>
          <p:nvPr/>
        </p:nvSpPr>
        <p:spPr>
          <a:xfrm>
            <a:off x="0" y="3509256"/>
            <a:ext cx="5945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Read-only data such as the format strings in </a:t>
            </a:r>
            <a:r>
              <a:rPr lang="en-US" sz="1600" i="1" dirty="0" err="1"/>
              <a:t>printf</a:t>
            </a:r>
            <a:r>
              <a:rPr lang="en-US" sz="1600" dirty="0"/>
              <a:t> statements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(“Hello world!”) </a:t>
            </a:r>
            <a:endParaRPr lang="pt-BR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1" y="4260281"/>
            <a:ext cx="5450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Initialized </a:t>
            </a:r>
            <a:r>
              <a:rPr lang="en-US" sz="1600" dirty="0"/>
              <a:t>global/static C variables (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int size = 10</a:t>
            </a:r>
            <a:r>
              <a:rPr lang="en-US" sz="1600" dirty="0"/>
              <a:t>). Local C variables are maintained at run time on the stack, and do not appear on the ELF object file</a:t>
            </a:r>
            <a:endParaRPr lang="pt-BR" sz="1600" dirty="0"/>
          </a:p>
        </p:txBody>
      </p:sp>
      <p:sp>
        <p:nvSpPr>
          <p:cNvPr id="8" name="CaixaDeTexto 7"/>
          <p:cNvSpPr txBox="1"/>
          <p:nvPr/>
        </p:nvSpPr>
        <p:spPr>
          <a:xfrm>
            <a:off x="0" y="5246001"/>
            <a:ext cx="5296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Uninitialized </a:t>
            </a:r>
            <a:r>
              <a:rPr lang="en-US" sz="1600" dirty="0"/>
              <a:t>global/static C variables. Specifies how many bytes are needed for the global and static variables. This section occupies no actual space in the object file.; it is merely a place holder</a:t>
            </a:r>
            <a:endParaRPr lang="pt-BR" sz="1600" dirty="0"/>
          </a:p>
        </p:txBody>
      </p:sp>
      <p:cxnSp>
        <p:nvCxnSpPr>
          <p:cNvPr id="16" name="Conector de seta reta 15"/>
          <p:cNvCxnSpPr/>
          <p:nvPr/>
        </p:nvCxnSpPr>
        <p:spPr bwMode="auto">
          <a:xfrm>
            <a:off x="5769571" y="3684227"/>
            <a:ext cx="1569381" cy="1692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Conector de seta reta 18"/>
          <p:cNvCxnSpPr/>
          <p:nvPr/>
        </p:nvCxnSpPr>
        <p:spPr bwMode="auto">
          <a:xfrm flipV="1">
            <a:off x="5296395" y="4120738"/>
            <a:ext cx="2042557" cy="368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Conector de seta reta 22"/>
          <p:cNvCxnSpPr/>
          <p:nvPr/>
        </p:nvCxnSpPr>
        <p:spPr bwMode="auto">
          <a:xfrm flipV="1">
            <a:off x="4928260" y="4379442"/>
            <a:ext cx="2420592" cy="11782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8394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 – parte 2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2"/>
            <a:ext cx="8339756" cy="1215482"/>
          </a:xfrm>
        </p:spPr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en-US" dirty="0"/>
              <a:t>ELF Object files</a:t>
            </a:r>
          </a:p>
          <a:p>
            <a:pPr marL="866775" lvl="2" indent="-469900"/>
            <a:r>
              <a:rPr lang="en-US" sz="1800" dirty="0"/>
              <a:t>Divided into multiple </a:t>
            </a:r>
            <a:r>
              <a:rPr lang="en-US" sz="1800" dirty="0">
                <a:solidFill>
                  <a:srgbClr val="0000FF"/>
                </a:solidFill>
              </a:rPr>
              <a:t>sections</a:t>
            </a:r>
            <a:r>
              <a:rPr lang="en-US" sz="1800" dirty="0"/>
              <a:t>, and some of them are linked by the linker in order to create an executable object file</a:t>
            </a:r>
          </a:p>
          <a:p>
            <a:pPr marL="396875" lvl="2" indent="0">
              <a:buNone/>
            </a:pPr>
            <a:r>
              <a:rPr lang="pt-BR" sz="1600" dirty="0"/>
              <a:t>  </a:t>
            </a:r>
            <a:r>
              <a:rPr lang="pt-BR" sz="1400" dirty="0"/>
              <a:t/>
            </a:r>
            <a:br>
              <a:rPr lang="pt-BR" sz="1400" dirty="0"/>
            </a:br>
            <a:endParaRPr lang="en-US" sz="1400" dirty="0"/>
          </a:p>
          <a:p>
            <a:pPr marL="0" lvl="1" indent="0">
              <a:buNone/>
            </a:pPr>
            <a:endParaRPr lang="en-US" dirty="0"/>
          </a:p>
          <a:p>
            <a:pPr marL="1255713" lvl="3" indent="-469900"/>
            <a:endParaRPr lang="en-US" dirty="0"/>
          </a:p>
          <a:p>
            <a:pPr marL="866775" lvl="2" indent="-469900"/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814763" y="25050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37" y="3123001"/>
            <a:ext cx="1558800" cy="210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tângulo 11"/>
          <p:cNvSpPr/>
          <p:nvPr/>
        </p:nvSpPr>
        <p:spPr bwMode="auto">
          <a:xfrm>
            <a:off x="6919416" y="3021249"/>
            <a:ext cx="1467348" cy="12617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919416" y="3364897"/>
            <a:ext cx="11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text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6919416" y="4282957"/>
            <a:ext cx="1467348" cy="79401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6919416" y="4485795"/>
            <a:ext cx="11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.data</a:t>
            </a:r>
          </a:p>
        </p:txBody>
      </p:sp>
      <p:sp>
        <p:nvSpPr>
          <p:cNvPr id="26" name="Retângulo 25"/>
          <p:cNvSpPr/>
          <p:nvPr/>
        </p:nvSpPr>
        <p:spPr bwMode="auto">
          <a:xfrm>
            <a:off x="6919416" y="5076975"/>
            <a:ext cx="1467348" cy="39700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CaixaDeTexto 26"/>
          <p:cNvSpPr txBox="1"/>
          <p:nvPr/>
        </p:nvSpPr>
        <p:spPr>
          <a:xfrm>
            <a:off x="6919416" y="5054227"/>
            <a:ext cx="11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bss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37" y="3145749"/>
            <a:ext cx="1558800" cy="210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53" y="3167931"/>
            <a:ext cx="1558800" cy="210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511829" y="279090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main.o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2304917" y="2776417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lib.o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3894945" y="28067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init.o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2" name="Grupo 61"/>
          <p:cNvGrpSpPr/>
          <p:nvPr/>
        </p:nvGrpSpPr>
        <p:grpSpPr>
          <a:xfrm>
            <a:off x="1692322" y="3405841"/>
            <a:ext cx="5227094" cy="519709"/>
            <a:chOff x="1692322" y="3405841"/>
            <a:chExt cx="5227094" cy="519709"/>
          </a:xfrm>
        </p:grpSpPr>
        <p:cxnSp>
          <p:nvCxnSpPr>
            <p:cNvPr id="17" name="Conector de seta reta 16"/>
            <p:cNvCxnSpPr/>
            <p:nvPr/>
          </p:nvCxnSpPr>
          <p:spPr bwMode="auto">
            <a:xfrm>
              <a:off x="4906760" y="3405841"/>
              <a:ext cx="201265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Conector de seta reta 34"/>
            <p:cNvCxnSpPr/>
            <p:nvPr/>
          </p:nvCxnSpPr>
          <p:spPr bwMode="auto">
            <a:xfrm>
              <a:off x="3398293" y="3405841"/>
              <a:ext cx="3521123" cy="1591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7" name="Conector de seta reta 36"/>
            <p:cNvCxnSpPr/>
            <p:nvPr/>
          </p:nvCxnSpPr>
          <p:spPr bwMode="auto">
            <a:xfrm>
              <a:off x="1692322" y="3405841"/>
              <a:ext cx="5227094" cy="5197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0" name="CaixaDeTexto 39"/>
          <p:cNvSpPr txBox="1"/>
          <p:nvPr/>
        </p:nvSpPr>
        <p:spPr>
          <a:xfrm>
            <a:off x="6871466" y="2651917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itchFamily="49" charset="0"/>
                <a:cs typeface="Courier New" pitchFamily="49" charset="0"/>
              </a:rPr>
              <a:t>executável</a:t>
            </a:r>
          </a:p>
        </p:txBody>
      </p:sp>
      <p:grpSp>
        <p:nvGrpSpPr>
          <p:cNvPr id="1025" name="Grupo 1024"/>
          <p:cNvGrpSpPr/>
          <p:nvPr/>
        </p:nvGrpSpPr>
        <p:grpSpPr>
          <a:xfrm>
            <a:off x="1348492" y="3564952"/>
            <a:ext cx="5570924" cy="1320953"/>
            <a:chOff x="1348492" y="3564952"/>
            <a:chExt cx="5570924" cy="1320953"/>
          </a:xfrm>
        </p:grpSpPr>
        <p:cxnSp>
          <p:nvCxnSpPr>
            <p:cNvPr id="38" name="Conector de seta reta 37"/>
            <p:cNvCxnSpPr/>
            <p:nvPr/>
          </p:nvCxnSpPr>
          <p:spPr bwMode="auto">
            <a:xfrm>
              <a:off x="5036024" y="3652102"/>
              <a:ext cx="1883392" cy="8122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Conector de seta reta 44"/>
            <p:cNvCxnSpPr/>
            <p:nvPr/>
          </p:nvCxnSpPr>
          <p:spPr bwMode="auto">
            <a:xfrm>
              <a:off x="5036024" y="3804502"/>
              <a:ext cx="1883392" cy="8122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Conector de seta reta 45"/>
            <p:cNvCxnSpPr/>
            <p:nvPr/>
          </p:nvCxnSpPr>
          <p:spPr bwMode="auto">
            <a:xfrm>
              <a:off x="3002507" y="3624806"/>
              <a:ext cx="3916909" cy="1087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Conector de seta reta 47"/>
            <p:cNvCxnSpPr/>
            <p:nvPr/>
          </p:nvCxnSpPr>
          <p:spPr bwMode="auto">
            <a:xfrm>
              <a:off x="3002507" y="3765007"/>
              <a:ext cx="3868959" cy="9470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Conector de seta reta 52"/>
            <p:cNvCxnSpPr>
              <a:endCxn id="22" idx="1"/>
            </p:cNvCxnSpPr>
            <p:nvPr/>
          </p:nvCxnSpPr>
          <p:spPr bwMode="auto">
            <a:xfrm>
              <a:off x="1523644" y="3564952"/>
              <a:ext cx="5395772" cy="11150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Conector de seta reta 55"/>
            <p:cNvCxnSpPr/>
            <p:nvPr/>
          </p:nvCxnSpPr>
          <p:spPr bwMode="auto">
            <a:xfrm>
              <a:off x="1348492" y="3744648"/>
              <a:ext cx="5522974" cy="11412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1024" name="Grupo 1023"/>
          <p:cNvGrpSpPr/>
          <p:nvPr/>
        </p:nvGrpSpPr>
        <p:grpSpPr>
          <a:xfrm>
            <a:off x="1228299" y="3925550"/>
            <a:ext cx="5691117" cy="1349930"/>
            <a:chOff x="1228299" y="3925550"/>
            <a:chExt cx="5691117" cy="1349930"/>
          </a:xfrm>
        </p:grpSpPr>
        <p:cxnSp>
          <p:nvCxnSpPr>
            <p:cNvPr id="55" name="Conector de seta reta 54"/>
            <p:cNvCxnSpPr>
              <a:endCxn id="27" idx="1"/>
            </p:cNvCxnSpPr>
            <p:nvPr/>
          </p:nvCxnSpPr>
          <p:spPr bwMode="auto">
            <a:xfrm>
              <a:off x="4906760" y="3925550"/>
              <a:ext cx="2012656" cy="13287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Conector de seta reta 59"/>
            <p:cNvCxnSpPr>
              <a:endCxn id="26" idx="1"/>
            </p:cNvCxnSpPr>
            <p:nvPr/>
          </p:nvCxnSpPr>
          <p:spPr bwMode="auto">
            <a:xfrm>
              <a:off x="2879678" y="3925550"/>
              <a:ext cx="4039738" cy="13499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3" name="Conector de seta reta 62"/>
            <p:cNvCxnSpPr>
              <a:endCxn id="26" idx="1"/>
            </p:cNvCxnSpPr>
            <p:nvPr/>
          </p:nvCxnSpPr>
          <p:spPr bwMode="auto">
            <a:xfrm>
              <a:off x="1228299" y="3925550"/>
              <a:ext cx="5691117" cy="13499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026" name="CaixaDeTexto 1025"/>
          <p:cNvSpPr txBox="1"/>
          <p:nvPr/>
        </p:nvSpPr>
        <p:spPr>
          <a:xfrm>
            <a:off x="5423722" y="2790907"/>
            <a:ext cx="1107996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0000FF"/>
                </a:solidFill>
              </a:rPr>
              <a:t>Linker</a:t>
            </a:r>
            <a:endParaRPr lang="pt-BR" b="1" dirty="0">
              <a:solidFill>
                <a:srgbClr val="0000FF"/>
              </a:solidFill>
            </a:endParaRPr>
          </a:p>
        </p:txBody>
      </p:sp>
      <p:sp>
        <p:nvSpPr>
          <p:cNvPr id="1028" name="CaixaDeTexto 1027"/>
          <p:cNvSpPr txBox="1"/>
          <p:nvPr/>
        </p:nvSpPr>
        <p:spPr>
          <a:xfrm>
            <a:off x="218911" y="5536343"/>
            <a:ext cx="6241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00FF"/>
                </a:solidFill>
              </a:rPr>
              <a:t>Através de um </a:t>
            </a:r>
            <a:r>
              <a:rPr lang="pt-BR" i="1" dirty="0">
                <a:solidFill>
                  <a:srgbClr val="0000FF"/>
                </a:solidFill>
              </a:rPr>
              <a:t>script</a:t>
            </a:r>
            <a:r>
              <a:rPr lang="pt-BR" dirty="0">
                <a:solidFill>
                  <a:srgbClr val="0000FF"/>
                </a:solidFill>
              </a:rPr>
              <a:t>  (</a:t>
            </a:r>
            <a:r>
              <a:rPr lang="pt-BR" i="1" dirty="0" err="1">
                <a:solidFill>
                  <a:srgbClr val="0000FF"/>
                </a:solidFill>
              </a:rPr>
              <a:t>linker</a:t>
            </a:r>
            <a:r>
              <a:rPr lang="pt-BR" i="1" dirty="0">
                <a:solidFill>
                  <a:srgbClr val="0000FF"/>
                </a:solidFill>
              </a:rPr>
              <a:t> script</a:t>
            </a:r>
            <a:r>
              <a:rPr lang="pt-BR" dirty="0">
                <a:solidFill>
                  <a:srgbClr val="0000FF"/>
                </a:solidFill>
              </a:rPr>
              <a:t>) é possível especificar ao </a:t>
            </a:r>
            <a:r>
              <a:rPr lang="pt-BR" i="1" dirty="0" err="1">
                <a:solidFill>
                  <a:srgbClr val="0000FF"/>
                </a:solidFill>
              </a:rPr>
              <a:t>linker</a:t>
            </a:r>
            <a:r>
              <a:rPr lang="pt-BR" dirty="0">
                <a:solidFill>
                  <a:srgbClr val="0000FF"/>
                </a:solidFill>
              </a:rPr>
              <a:t> quais </a:t>
            </a:r>
            <a:r>
              <a:rPr lang="pt-BR" i="1" dirty="0" err="1">
                <a:solidFill>
                  <a:srgbClr val="0000FF"/>
                </a:solidFill>
              </a:rPr>
              <a:t>sections</a:t>
            </a:r>
            <a:r>
              <a:rPr lang="pt-BR" dirty="0">
                <a:solidFill>
                  <a:srgbClr val="0000FF"/>
                </a:solidFill>
              </a:rPr>
              <a:t> de quais arquivos de entrada devem ser juntadas em uma </a:t>
            </a:r>
            <a:r>
              <a:rPr lang="pt-BR" i="1" dirty="0" err="1">
                <a:solidFill>
                  <a:srgbClr val="0000FF"/>
                </a:solidFill>
              </a:rPr>
              <a:t>section</a:t>
            </a:r>
            <a:r>
              <a:rPr lang="pt-BR" dirty="0">
                <a:solidFill>
                  <a:srgbClr val="0000FF"/>
                </a:solidFill>
              </a:rPr>
              <a:t> do arquivo executável</a:t>
            </a:r>
          </a:p>
        </p:txBody>
      </p:sp>
    </p:spTree>
    <p:extLst>
      <p:ext uri="{BB962C8B-B14F-4D97-AF65-F5344CB8AC3E}">
        <p14:creationId xmlns:p14="http://schemas.microsoft.com/office/powerpoint/2010/main" val="263805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22" grpId="0" animBg="1"/>
      <p:bldP spid="24" grpId="0"/>
      <p:bldP spid="26" grpId="0" animBg="1"/>
      <p:bldP spid="27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1 - parte 2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339756" cy="4586479"/>
          </a:xfrm>
        </p:spPr>
        <p:txBody>
          <a:bodyPr/>
          <a:lstStyle/>
          <a:p>
            <a:pPr marL="469900" lvl="1" indent="-469900">
              <a:buFont typeface="Wingdings" pitchFamily="2" charset="2"/>
              <a:buChar char="o"/>
            </a:pPr>
            <a:r>
              <a:rPr lang="en-US" dirty="0"/>
              <a:t>O </a:t>
            </a:r>
            <a:r>
              <a:rPr lang="en-US" dirty="0" err="1"/>
              <a:t>objetivo</a:t>
            </a:r>
            <a:r>
              <a:rPr lang="en-US" dirty="0"/>
              <a:t> do </a:t>
            </a:r>
            <a:r>
              <a:rPr lang="en-US" dirty="0" err="1"/>
              <a:t>trabalho</a:t>
            </a:r>
            <a:r>
              <a:rPr lang="en-US" dirty="0"/>
              <a:t> é </a:t>
            </a:r>
            <a:r>
              <a:rPr lang="en-US" dirty="0" err="1"/>
              <a:t>realizar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geração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C</a:t>
            </a:r>
          </a:p>
          <a:p>
            <a:pPr marL="866775" lvl="2" indent="-469900"/>
            <a:r>
              <a:rPr lang="en-US" sz="1800" dirty="0" err="1"/>
              <a:t>Compilação</a:t>
            </a:r>
            <a:r>
              <a:rPr lang="en-US" sz="1800" dirty="0"/>
              <a:t> </a:t>
            </a:r>
            <a:r>
              <a:rPr lang="en-US" sz="1800" dirty="0">
                <a:latin typeface="Arial"/>
                <a:cs typeface="Arial"/>
              </a:rPr>
              <a:t>→ </a:t>
            </a:r>
            <a:r>
              <a:rPr lang="en-US" sz="1800" dirty="0" err="1">
                <a:latin typeface="Arial"/>
                <a:cs typeface="Arial"/>
              </a:rPr>
              <a:t>Montagem</a:t>
            </a:r>
            <a:r>
              <a:rPr lang="en-US" sz="1800" dirty="0">
                <a:latin typeface="Arial"/>
                <a:cs typeface="Arial"/>
              </a:rPr>
              <a:t>  → </a:t>
            </a:r>
            <a:r>
              <a:rPr lang="en-US" sz="1800" dirty="0" err="1">
                <a:latin typeface="Arial"/>
                <a:cs typeface="Arial"/>
              </a:rPr>
              <a:t>Ligação</a:t>
            </a:r>
            <a:r>
              <a:rPr lang="en-US" sz="1800" dirty="0">
                <a:latin typeface="Arial"/>
                <a:cs typeface="Arial"/>
              </a:rPr>
              <a:t> → </a:t>
            </a:r>
            <a:r>
              <a:rPr lang="en-US" sz="1800" dirty="0" err="1">
                <a:latin typeface="Arial"/>
                <a:cs typeface="Arial"/>
              </a:rPr>
              <a:t>Código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binário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 dirty="0" err="1">
                <a:latin typeface="Arial"/>
                <a:cs typeface="Arial"/>
              </a:rPr>
              <a:t>executável</a:t>
            </a:r>
            <a:endParaRPr lang="en-US" sz="1800" dirty="0">
              <a:latin typeface="Arial"/>
              <a:cs typeface="Arial"/>
            </a:endParaRPr>
          </a:p>
          <a:p>
            <a:pPr marL="469900" lvl="1" indent="-469900"/>
            <a:r>
              <a:rPr lang="en-US" dirty="0">
                <a:latin typeface="Arial"/>
                <a:cs typeface="Arial"/>
              </a:rPr>
              <a:t>A </a:t>
            </a:r>
            <a:r>
              <a:rPr lang="en-US" dirty="0" err="1">
                <a:latin typeface="Arial"/>
                <a:cs typeface="Arial"/>
              </a:rPr>
              <a:t>primeira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coisa</a:t>
            </a:r>
            <a:r>
              <a:rPr lang="en-US" dirty="0">
                <a:latin typeface="Arial"/>
                <a:cs typeface="Arial"/>
              </a:rPr>
              <a:t> a </a:t>
            </a:r>
            <a:r>
              <a:rPr lang="en-US" dirty="0" err="1">
                <a:latin typeface="Arial"/>
                <a:cs typeface="Arial"/>
              </a:rPr>
              <a:t>ser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feita</a:t>
            </a:r>
            <a:r>
              <a:rPr lang="en-US" dirty="0">
                <a:latin typeface="Arial"/>
                <a:cs typeface="Arial"/>
              </a:rPr>
              <a:t> é o download do </a:t>
            </a:r>
            <a:r>
              <a:rPr lang="en-US" dirty="0"/>
              <a:t>IMG </a:t>
            </a:r>
            <a:r>
              <a:rPr lang="en-US" b="1" dirty="0">
                <a:solidFill>
                  <a:srgbClr val="0000FF"/>
                </a:solidFill>
              </a:rPr>
              <a:t>Bare Metal </a:t>
            </a:r>
            <a:r>
              <a:rPr lang="en-US" b="1" dirty="0" err="1">
                <a:solidFill>
                  <a:srgbClr val="0000FF"/>
                </a:solidFill>
              </a:rPr>
              <a:t>Toolchain</a:t>
            </a:r>
            <a:r>
              <a:rPr lang="en-US" dirty="0"/>
              <a:t> (Windows/Linux)</a:t>
            </a:r>
          </a:p>
          <a:p>
            <a:pPr marL="866775" lvl="2" indent="-469900"/>
            <a:r>
              <a:rPr lang="en-US" sz="1600" dirty="0">
                <a:hlinkClick r:id="rId2"/>
              </a:rPr>
              <a:t>https://codescape.mips.com/components/toolchain/2019.02-04/downloads.html</a:t>
            </a:r>
            <a:endParaRPr lang="en-US" sz="1600" dirty="0"/>
          </a:p>
          <a:p>
            <a:pPr marL="469900" lvl="1" indent="-469900"/>
            <a:r>
              <a:rPr lang="en-US" dirty="0" err="1"/>
              <a:t>Após</a:t>
            </a:r>
            <a:r>
              <a:rPr lang="en-US" dirty="0"/>
              <a:t> o download </a:t>
            </a:r>
            <a:r>
              <a:rPr lang="en-US" dirty="0" err="1"/>
              <a:t>basta</a:t>
            </a:r>
            <a:r>
              <a:rPr lang="en-US" dirty="0"/>
              <a:t> </a:t>
            </a:r>
            <a:r>
              <a:rPr lang="en-US" dirty="0" err="1"/>
              <a:t>descompactar</a:t>
            </a:r>
            <a:r>
              <a:rPr lang="en-US" dirty="0"/>
              <a:t> o </a:t>
            </a:r>
            <a:r>
              <a:rPr lang="en-US" dirty="0" err="1"/>
              <a:t>arquivo</a:t>
            </a:r>
            <a:endParaRPr lang="en-US" dirty="0"/>
          </a:p>
          <a:p>
            <a:pPr marL="866775" lvl="2" indent="-469900"/>
            <a:endParaRPr lang="en-US" sz="1600" dirty="0"/>
          </a:p>
          <a:p>
            <a:pPr marL="866775" lvl="2" indent="-469900"/>
            <a:endParaRPr lang="en-US" sz="1600" dirty="0"/>
          </a:p>
          <a:p>
            <a:pPr marL="469900" lvl="1" indent="-469900"/>
            <a:endParaRPr lang="en-US" sz="2200" dirty="0">
              <a:latin typeface="Arial"/>
              <a:cs typeface="Arial"/>
            </a:endParaRPr>
          </a:p>
          <a:p>
            <a:pPr marL="469900" lvl="1" indent="-469900"/>
            <a:endParaRPr lang="en-US" sz="2200" dirty="0"/>
          </a:p>
          <a:p>
            <a:pPr marL="866775" lvl="2" indent="-469900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1255713" lvl="3" indent="-469900"/>
            <a:endParaRPr lang="en-US" dirty="0"/>
          </a:p>
          <a:p>
            <a:pPr marL="866775" lvl="2" indent="-469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32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1 - parte 2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339756" cy="5105093"/>
          </a:xfrm>
        </p:spPr>
        <p:txBody>
          <a:bodyPr/>
          <a:lstStyle/>
          <a:p>
            <a:pPr marL="469900" lvl="1" indent="-469900"/>
            <a:r>
              <a:rPr lang="en-US" dirty="0"/>
              <a:t>As </a:t>
            </a:r>
            <a:r>
              <a:rPr lang="en-US" dirty="0" err="1"/>
              <a:t>ferramentas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utilizaremos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o </a:t>
            </a:r>
            <a:r>
              <a:rPr lang="en-US" dirty="0" err="1"/>
              <a:t>diretório</a:t>
            </a:r>
            <a:endParaRPr lang="en-US" dirty="0"/>
          </a:p>
          <a:p>
            <a:pPr marL="866775" lvl="2" indent="-469900"/>
            <a:r>
              <a:rPr lang="en-US" sz="1800" dirty="0"/>
              <a:t>Codescape.GNU.Tools.Package.2019.02-03.for.MIPS.IMG.Bare.Metal.Windows.x86\</a:t>
            </a:r>
            <a:r>
              <a:rPr lang="en-US" sz="1800" dirty="0" err="1"/>
              <a:t>mips</a:t>
            </a:r>
            <a:r>
              <a:rPr lang="en-US" sz="1800" dirty="0"/>
              <a:t>-</a:t>
            </a:r>
            <a:r>
              <a:rPr lang="en-US" sz="1800" dirty="0" err="1"/>
              <a:t>img</a:t>
            </a:r>
            <a:r>
              <a:rPr lang="en-US" sz="1800" dirty="0"/>
              <a:t>-elf\2019.02-03\bin</a:t>
            </a:r>
          </a:p>
          <a:p>
            <a:pPr marL="1255713" lvl="3" indent="-469900"/>
            <a:r>
              <a:rPr lang="en-US" sz="1600" dirty="0"/>
              <a:t>mips-img-elf-gcc.exe	</a:t>
            </a:r>
            <a:r>
              <a:rPr lang="en-US" sz="1600" dirty="0" err="1"/>
              <a:t>Compilador</a:t>
            </a:r>
            <a:r>
              <a:rPr lang="en-US" sz="1600" dirty="0"/>
              <a:t> C</a:t>
            </a:r>
          </a:p>
          <a:p>
            <a:pPr marL="1255713" lvl="3" indent="-469900"/>
            <a:r>
              <a:rPr lang="en-US" sz="1600" dirty="0"/>
              <a:t>mips-img-elf-as.exe	</a:t>
            </a:r>
            <a:r>
              <a:rPr lang="en-US" sz="1600" dirty="0" err="1"/>
              <a:t>Montador</a:t>
            </a:r>
            <a:endParaRPr lang="en-US" sz="1600" dirty="0"/>
          </a:p>
          <a:p>
            <a:pPr marL="1255713" lvl="3" indent="-469900"/>
            <a:r>
              <a:rPr lang="en-US" sz="1600" dirty="0"/>
              <a:t>mips-img-elf-ld.exe	Linker</a:t>
            </a:r>
          </a:p>
          <a:p>
            <a:pPr marL="1255713" lvl="3" indent="-469900"/>
            <a:endParaRPr lang="en-US" sz="1600" dirty="0"/>
          </a:p>
          <a:p>
            <a:pPr marL="1255713" lvl="3" indent="-469900"/>
            <a:r>
              <a:rPr lang="en-US" sz="1600" dirty="0" err="1"/>
              <a:t>Ferramentas</a:t>
            </a:r>
            <a:r>
              <a:rPr lang="en-US" sz="1600" dirty="0"/>
              <a:t> </a:t>
            </a:r>
            <a:r>
              <a:rPr lang="en-US" sz="1600" dirty="0" err="1"/>
              <a:t>auxiliares</a:t>
            </a:r>
            <a:endParaRPr lang="en-US" sz="1600" dirty="0"/>
          </a:p>
          <a:p>
            <a:pPr marL="1255713" lvl="3" indent="-469900"/>
            <a:r>
              <a:rPr lang="en-US" sz="1600" dirty="0"/>
              <a:t>mips-img-elf-objdump.exe    </a:t>
            </a:r>
            <a:r>
              <a:rPr lang="en-US" sz="1600" dirty="0" err="1"/>
              <a:t>Geração</a:t>
            </a:r>
            <a:r>
              <a:rPr lang="en-US" sz="1600" dirty="0"/>
              <a:t> de </a:t>
            </a:r>
            <a:r>
              <a:rPr lang="en-US" sz="1600" i="1" dirty="0"/>
              <a:t>assembly</a:t>
            </a:r>
            <a:r>
              <a:rPr lang="en-US" sz="1600" dirty="0"/>
              <a:t> </a:t>
            </a:r>
            <a:r>
              <a:rPr lang="en-US" sz="1600" dirty="0" err="1"/>
              <a:t>para</a:t>
            </a:r>
            <a:r>
              <a:rPr lang="en-US" sz="1600" dirty="0"/>
              <a:t> </a:t>
            </a:r>
            <a:r>
              <a:rPr lang="en-US" sz="1600" i="1" dirty="0"/>
              <a:t>debug</a:t>
            </a:r>
          </a:p>
          <a:p>
            <a:pPr marL="1255713" lvl="3" indent="-469900"/>
            <a:r>
              <a:rPr lang="en-US" sz="1600" dirty="0"/>
              <a:t>mips-img-elf-objcopy.exe     </a:t>
            </a:r>
            <a:r>
              <a:rPr lang="en-US" sz="1600" dirty="0" err="1"/>
              <a:t>Geração</a:t>
            </a:r>
            <a:r>
              <a:rPr lang="en-US" sz="1600" dirty="0"/>
              <a:t> das </a:t>
            </a:r>
            <a:r>
              <a:rPr lang="en-US" sz="1600" dirty="0" err="1"/>
              <a:t>imagens</a:t>
            </a:r>
            <a:r>
              <a:rPr lang="en-US" sz="1600" dirty="0"/>
              <a:t> das </a:t>
            </a:r>
            <a:r>
              <a:rPr lang="en-US" sz="1600" dirty="0" err="1"/>
              <a:t>memórias</a:t>
            </a:r>
            <a:endParaRPr lang="en-US" sz="1600" dirty="0"/>
          </a:p>
          <a:p>
            <a:pPr marL="1255713" lvl="3" indent="-469900"/>
            <a:r>
              <a:rPr lang="en-US" sz="1600" dirty="0"/>
              <a:t>mips-img-elf-size.exe           </a:t>
            </a:r>
            <a:r>
              <a:rPr lang="en-US" sz="1600" dirty="0" err="1"/>
              <a:t>Tamanho</a:t>
            </a:r>
            <a:r>
              <a:rPr lang="en-US" sz="1600" dirty="0"/>
              <a:t> das </a:t>
            </a:r>
            <a:r>
              <a:rPr lang="en-US" sz="1600" dirty="0" err="1"/>
              <a:t>seções</a:t>
            </a:r>
            <a:r>
              <a:rPr lang="en-US" sz="1600" dirty="0"/>
              <a:t> do </a:t>
            </a:r>
            <a:r>
              <a:rPr lang="en-US" sz="1600" dirty="0" err="1"/>
              <a:t>executável</a:t>
            </a:r>
            <a:endParaRPr lang="en-US" sz="1600" dirty="0"/>
          </a:p>
          <a:p>
            <a:pPr marL="469900" lvl="1" indent="-469900"/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geração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automatizado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i="1" dirty="0" err="1"/>
              <a:t>makefile</a:t>
            </a:r>
            <a:r>
              <a:rPr lang="en-US" dirty="0"/>
              <a:t> e </a:t>
            </a:r>
            <a:r>
              <a:rPr lang="en-US" i="1" dirty="0"/>
              <a:t>script</a:t>
            </a:r>
            <a:r>
              <a:rPr lang="en-US" dirty="0"/>
              <a:t> de </a:t>
            </a:r>
            <a:r>
              <a:rPr lang="en-US" dirty="0" err="1"/>
              <a:t>ligação</a:t>
            </a:r>
            <a:r>
              <a:rPr lang="en-US" dirty="0"/>
              <a:t> (</a:t>
            </a:r>
            <a:r>
              <a:rPr lang="en-US" i="1" dirty="0"/>
              <a:t>linker script</a:t>
            </a:r>
            <a:r>
              <a:rPr lang="en-US" dirty="0"/>
              <a:t>)</a:t>
            </a:r>
          </a:p>
          <a:p>
            <a:pPr marL="866775" lvl="2" indent="-469900"/>
            <a:endParaRPr lang="en-US" sz="1800" dirty="0"/>
          </a:p>
          <a:p>
            <a:pPr marL="396875" lvl="2" indent="0">
              <a:buNone/>
            </a:pPr>
            <a:endParaRPr lang="en-US" sz="1800" dirty="0"/>
          </a:p>
          <a:p>
            <a:pPr marL="396875" lvl="2" indent="0">
              <a:buNone/>
            </a:pPr>
            <a:endParaRPr lang="en-US" sz="1800" dirty="0"/>
          </a:p>
          <a:p>
            <a:pPr marL="396875" lvl="2" indent="0">
              <a:buNone/>
            </a:pPr>
            <a:endParaRPr lang="en-US" sz="1800" dirty="0"/>
          </a:p>
          <a:p>
            <a:pPr marL="866775" lvl="2" indent="-469900"/>
            <a:endParaRPr lang="en-US" dirty="0"/>
          </a:p>
          <a:p>
            <a:pPr marL="866775" lvl="2" indent="-469900"/>
            <a:endParaRPr lang="en-US" sz="1600" dirty="0"/>
          </a:p>
          <a:p>
            <a:pPr marL="866775" lvl="2" indent="-469900"/>
            <a:endParaRPr lang="en-US" sz="1600" dirty="0"/>
          </a:p>
          <a:p>
            <a:pPr marL="469900" lvl="1" indent="-469900"/>
            <a:endParaRPr lang="en-US" sz="2200" dirty="0">
              <a:latin typeface="Arial"/>
              <a:cs typeface="Arial"/>
            </a:endParaRPr>
          </a:p>
          <a:p>
            <a:pPr marL="469900" lvl="1" indent="-469900"/>
            <a:endParaRPr lang="en-US" sz="2200" dirty="0"/>
          </a:p>
          <a:p>
            <a:pPr marL="866775" lvl="2" indent="-469900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1255713" lvl="3" indent="-469900"/>
            <a:endParaRPr lang="en-US" dirty="0"/>
          </a:p>
          <a:p>
            <a:pPr marL="866775" lvl="2" indent="-469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83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1 - parte 2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2"/>
            <a:ext cx="8577262" cy="1289258"/>
          </a:xfrm>
        </p:spPr>
        <p:txBody>
          <a:bodyPr/>
          <a:lstStyle/>
          <a:p>
            <a:pPr marL="469900" lvl="1" indent="-469900"/>
            <a:r>
              <a:rPr lang="en-US" dirty="0" err="1"/>
              <a:t>Arquivos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automatizar</a:t>
            </a:r>
            <a:r>
              <a:rPr lang="en-US" dirty="0"/>
              <a:t> o </a:t>
            </a:r>
            <a:r>
              <a:rPr lang="en-US" dirty="0" err="1"/>
              <a:t>processo</a:t>
            </a:r>
            <a:r>
              <a:rPr lang="en-US" dirty="0"/>
              <a:t> de </a:t>
            </a:r>
            <a:r>
              <a:rPr lang="en-US" dirty="0" err="1"/>
              <a:t>geração</a:t>
            </a:r>
            <a:endParaRPr lang="en-US" dirty="0"/>
          </a:p>
          <a:p>
            <a:pPr marL="866775" lvl="2" indent="-469900"/>
            <a:r>
              <a:rPr lang="en-US" dirty="0"/>
              <a:t>gcc.zip (</a:t>
            </a:r>
            <a:r>
              <a:rPr lang="en-US" i="1" dirty="0" err="1"/>
              <a:t>moodle</a:t>
            </a:r>
            <a:r>
              <a:rPr lang="en-US" dirty="0"/>
              <a:t>)</a:t>
            </a:r>
          </a:p>
          <a:p>
            <a:pPr marL="396875" lvl="2" indent="0">
              <a:buNone/>
            </a:pPr>
            <a:endParaRPr lang="en-US" dirty="0"/>
          </a:p>
          <a:p>
            <a:pPr marL="866775" lvl="2" indent="-469900"/>
            <a:endParaRPr lang="en-US" sz="1600" dirty="0"/>
          </a:p>
          <a:p>
            <a:pPr marL="866775" lvl="2" indent="-469900"/>
            <a:endParaRPr lang="en-US" sz="1600" dirty="0"/>
          </a:p>
          <a:p>
            <a:pPr marL="469900" lvl="1" indent="-469900"/>
            <a:endParaRPr lang="en-US" sz="2200" dirty="0">
              <a:latin typeface="Arial"/>
              <a:cs typeface="Arial"/>
            </a:endParaRPr>
          </a:p>
          <a:p>
            <a:pPr marL="469900" lvl="1" indent="-469900"/>
            <a:endParaRPr lang="en-US" sz="2200" dirty="0"/>
          </a:p>
          <a:p>
            <a:pPr marL="866775" lvl="2" indent="-469900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1255713" lvl="3" indent="-469900"/>
            <a:endParaRPr lang="en-US" dirty="0"/>
          </a:p>
          <a:p>
            <a:pPr marL="866775" lvl="2" indent="-469900"/>
            <a:endParaRPr lang="en-US" dirty="0"/>
          </a:p>
        </p:txBody>
      </p:sp>
      <p:sp>
        <p:nvSpPr>
          <p:cNvPr id="3" name="CaixaDeTexto 2"/>
          <p:cNvSpPr txBox="1"/>
          <p:nvPr/>
        </p:nvSpPr>
        <p:spPr>
          <a:xfrm>
            <a:off x="4775651" y="4480099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script</a:t>
            </a:r>
            <a:r>
              <a:rPr lang="en-US" dirty="0"/>
              <a:t> de </a:t>
            </a:r>
            <a:r>
              <a:rPr lang="en-US" dirty="0" err="1"/>
              <a:t>compilação</a:t>
            </a:r>
            <a:r>
              <a:rPr lang="en-US" dirty="0"/>
              <a:t>/</a:t>
            </a:r>
            <a:r>
              <a:rPr lang="en-US" dirty="0" err="1"/>
              <a:t>montagem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4818477" y="5043317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script</a:t>
            </a:r>
            <a:r>
              <a:rPr lang="en-US" dirty="0"/>
              <a:t> de </a:t>
            </a:r>
            <a:r>
              <a:rPr lang="en-US" dirty="0" err="1"/>
              <a:t>ligação</a:t>
            </a:r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1" y="2324726"/>
            <a:ext cx="2372139" cy="3246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" name="Conector de seta reta 4"/>
          <p:cNvCxnSpPr/>
          <p:nvPr/>
        </p:nvCxnSpPr>
        <p:spPr bwMode="auto">
          <a:xfrm>
            <a:off x="3233530" y="4664765"/>
            <a:ext cx="148424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Conector de seta reta 10"/>
          <p:cNvCxnSpPr/>
          <p:nvPr/>
        </p:nvCxnSpPr>
        <p:spPr bwMode="auto">
          <a:xfrm>
            <a:off x="3511826" y="5227983"/>
            <a:ext cx="120594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" name="Chave direita 7"/>
          <p:cNvSpPr/>
          <p:nvPr/>
        </p:nvSpPr>
        <p:spPr bwMode="auto">
          <a:xfrm>
            <a:off x="3061252" y="3445567"/>
            <a:ext cx="291548" cy="968272"/>
          </a:xfrm>
          <a:prstGeom prst="rightBrac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3352800" y="3745037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Programa</a:t>
            </a:r>
            <a:r>
              <a:rPr lang="en-US" dirty="0"/>
              <a:t> de </a:t>
            </a:r>
            <a:r>
              <a:rPr lang="en-US" dirty="0" err="1"/>
              <a:t>exemplo</a:t>
            </a:r>
            <a:endParaRPr lang="pt-BR" dirty="0"/>
          </a:p>
        </p:txBody>
      </p:sp>
      <p:sp>
        <p:nvSpPr>
          <p:cNvPr id="4" name="CaixaDeTexto 2">
            <a:extLst>
              <a:ext uri="{FF2B5EF4-FFF2-40B4-BE49-F238E27FC236}">
                <a16:creationId xmlns="" xmlns:a16="http://schemas.microsoft.com/office/drawing/2014/main" id="{7BC891F7-6D2B-9C59-92CD-045E8B58E511}"/>
              </a:ext>
            </a:extLst>
          </p:cNvPr>
          <p:cNvSpPr txBox="1"/>
          <p:nvPr/>
        </p:nvSpPr>
        <p:spPr>
          <a:xfrm>
            <a:off x="4527416" y="2083569"/>
            <a:ext cx="419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Programa que </a:t>
            </a:r>
            <a:r>
              <a:rPr lang="en-US" dirty="0" err="1"/>
              <a:t>gera</a:t>
            </a:r>
            <a:r>
              <a:rPr lang="en-US" dirty="0"/>
              <a:t> as imagens das memórias de instruções e dados.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recompilar</a:t>
            </a:r>
            <a:r>
              <a:rPr lang="en-US" dirty="0"/>
              <a:t> com </a:t>
            </a:r>
            <a:r>
              <a:rPr lang="en-US" i="1" dirty="0"/>
              <a:t>g++</a:t>
            </a:r>
            <a:endParaRPr lang="pt-BR" i="1" dirty="0"/>
          </a:p>
        </p:txBody>
      </p:sp>
      <p:cxnSp>
        <p:nvCxnSpPr>
          <p:cNvPr id="6" name="Conector de seta reta 4">
            <a:extLst>
              <a:ext uri="{FF2B5EF4-FFF2-40B4-BE49-F238E27FC236}">
                <a16:creationId xmlns="" xmlns:a16="http://schemas.microsoft.com/office/drawing/2014/main" id="{FFCB8D4E-4EEF-FE9F-9751-343411F29F7D}"/>
              </a:ext>
            </a:extLst>
          </p:cNvPr>
          <p:cNvCxnSpPr>
            <a:cxnSpLocks/>
          </p:cNvCxnSpPr>
          <p:nvPr/>
        </p:nvCxnSpPr>
        <p:spPr bwMode="auto">
          <a:xfrm>
            <a:off x="2506717" y="2539702"/>
            <a:ext cx="196282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B6D44D1-54A3-0E2F-36E7-C613518396D7}"/>
              </a:ext>
            </a:extLst>
          </p:cNvPr>
          <p:cNvSpPr txBox="1"/>
          <p:nvPr/>
        </p:nvSpPr>
        <p:spPr>
          <a:xfrm>
            <a:off x="1206114" y="5562834"/>
            <a:ext cx="7652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</a:rPr>
              <a:t>Setar</a:t>
            </a:r>
            <a:r>
              <a:rPr lang="en-US" dirty="0">
                <a:solidFill>
                  <a:srgbClr val="0000FF"/>
                </a:solidFill>
              </a:rPr>
              <a:t> a variável TOOLCHAIN do </a:t>
            </a:r>
            <a:r>
              <a:rPr lang="en-US" dirty="0" err="1">
                <a:solidFill>
                  <a:srgbClr val="0000FF"/>
                </a:solidFill>
              </a:rPr>
              <a:t>acordo</a:t>
            </a:r>
            <a:r>
              <a:rPr lang="en-US" dirty="0">
                <a:solidFill>
                  <a:srgbClr val="0000FF"/>
                </a:solidFill>
              </a:rPr>
              <a:t> com a </a:t>
            </a:r>
            <a:r>
              <a:rPr lang="en-US" dirty="0" err="1">
                <a:solidFill>
                  <a:srgbClr val="0000FF"/>
                </a:solidFill>
              </a:rPr>
              <a:t>localização</a:t>
            </a:r>
            <a:r>
              <a:rPr lang="en-US" dirty="0">
                <a:solidFill>
                  <a:srgbClr val="0000FF"/>
                </a:solidFill>
              </a:rPr>
              <a:t> do </a:t>
            </a:r>
            <a:r>
              <a:rPr lang="en-US" dirty="0" err="1">
                <a:solidFill>
                  <a:srgbClr val="0000FF"/>
                </a:solidFill>
              </a:rPr>
              <a:t>diretório</a:t>
            </a:r>
            <a:endParaRPr lang="en-US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Codescape.GNU.Tools.Package.2019.02-03.for.MIPS.IMG.Bare.Metal.Windows.x86/</a:t>
            </a:r>
            <a:r>
              <a:rPr lang="en-US" dirty="0" err="1">
                <a:solidFill>
                  <a:srgbClr val="0000FF"/>
                </a:solidFill>
              </a:rPr>
              <a:t>mips</a:t>
            </a:r>
            <a:r>
              <a:rPr lang="en-US" dirty="0">
                <a:solidFill>
                  <a:srgbClr val="0000FF"/>
                </a:solidFill>
              </a:rPr>
              <a:t>-</a:t>
            </a:r>
            <a:r>
              <a:rPr lang="en-US" dirty="0" err="1">
                <a:solidFill>
                  <a:srgbClr val="0000FF"/>
                </a:solidFill>
              </a:rPr>
              <a:t>img</a:t>
            </a:r>
            <a:r>
              <a:rPr lang="en-US" dirty="0">
                <a:solidFill>
                  <a:srgbClr val="0000FF"/>
                </a:solidFill>
              </a:rPr>
              <a:t>-elf/2019.02-03/bin</a:t>
            </a:r>
          </a:p>
        </p:txBody>
      </p:sp>
      <p:cxnSp>
        <p:nvCxnSpPr>
          <p:cNvPr id="12" name="Conector de seta reta 10">
            <a:extLst>
              <a:ext uri="{FF2B5EF4-FFF2-40B4-BE49-F238E27FC236}">
                <a16:creationId xmlns="" xmlns:a16="http://schemas.microsoft.com/office/drawing/2014/main" id="{EB008551-E11D-2438-46C9-97C861C5653E}"/>
              </a:ext>
            </a:extLst>
          </p:cNvPr>
          <p:cNvCxnSpPr>
            <a:cxnSpLocks/>
          </p:cNvCxnSpPr>
          <p:nvPr/>
        </p:nvCxnSpPr>
        <p:spPr bwMode="auto">
          <a:xfrm>
            <a:off x="2171700" y="4849431"/>
            <a:ext cx="1471613" cy="7134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CaixaDeTexto 1">
            <a:extLst>
              <a:ext uri="{FF2B5EF4-FFF2-40B4-BE49-F238E27FC236}">
                <a16:creationId xmlns="" xmlns:a16="http://schemas.microsoft.com/office/drawing/2014/main" id="{BBC9676C-F5CA-F6B2-9D5C-0BD9D991DAB0}"/>
              </a:ext>
            </a:extLst>
          </p:cNvPr>
          <p:cNvSpPr txBox="1"/>
          <p:nvPr/>
        </p:nvSpPr>
        <p:spPr>
          <a:xfrm>
            <a:off x="6360497" y="3107735"/>
            <a:ext cx="2661314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rgbClr val="0000FF"/>
                </a:solidFill>
              </a:rPr>
              <a:t>Setar</a:t>
            </a:r>
            <a:r>
              <a:rPr lang="pt-BR" dirty="0">
                <a:solidFill>
                  <a:srgbClr val="0000FF"/>
                </a:solidFill>
              </a:rPr>
              <a:t> OFFSET das memórias VHDL e SIZE de acordo com o </a:t>
            </a:r>
            <a:r>
              <a:rPr lang="pt-BR" i="1" dirty="0" err="1">
                <a:solidFill>
                  <a:srgbClr val="0000FF"/>
                </a:solidFill>
              </a:rPr>
              <a:t>ld_script</a:t>
            </a:r>
            <a:endParaRPr lang="pt-BR" i="1" dirty="0">
              <a:solidFill>
                <a:srgbClr val="0000FF"/>
              </a:solidFill>
            </a:endParaRPr>
          </a:p>
        </p:txBody>
      </p:sp>
      <p:cxnSp>
        <p:nvCxnSpPr>
          <p:cNvPr id="18" name="Conector de seta reta 10">
            <a:extLst>
              <a:ext uri="{FF2B5EF4-FFF2-40B4-BE49-F238E27FC236}">
                <a16:creationId xmlns="" xmlns:a16="http://schemas.microsoft.com/office/drawing/2014/main" id="{BA94AA94-48F6-4463-4E1E-749145A66D78}"/>
              </a:ext>
            </a:extLst>
          </p:cNvPr>
          <p:cNvCxnSpPr>
            <a:cxnSpLocks/>
          </p:cNvCxnSpPr>
          <p:nvPr/>
        </p:nvCxnSpPr>
        <p:spPr bwMode="auto">
          <a:xfrm flipV="1">
            <a:off x="3167580" y="3569400"/>
            <a:ext cx="3061770" cy="14430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526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 animBg="1"/>
      <p:bldP spid="14" grpId="0"/>
      <p:bldP spid="4" grpId="0"/>
      <p:bldP spid="10" grpId="0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1 - parte 2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577262" cy="5105093"/>
          </a:xfrm>
        </p:spPr>
        <p:txBody>
          <a:bodyPr/>
          <a:lstStyle/>
          <a:p>
            <a:pPr marL="469900" lvl="1" indent="-469900"/>
            <a:r>
              <a:rPr lang="en-US" dirty="0"/>
              <a:t>Arquivos </a:t>
            </a:r>
            <a:r>
              <a:rPr lang="en-US" dirty="0" err="1"/>
              <a:t>gerados</a:t>
            </a:r>
            <a:r>
              <a:rPr lang="en-US" dirty="0"/>
              <a:t> pela execução do </a:t>
            </a:r>
            <a:r>
              <a:rPr lang="en-US" i="1" dirty="0"/>
              <a:t>makefile</a:t>
            </a:r>
          </a:p>
          <a:p>
            <a:pPr marL="866775" lvl="2" indent="-469900"/>
            <a:r>
              <a:rPr lang="en-US" dirty="0"/>
              <a:t>.o: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objetos</a:t>
            </a:r>
            <a:r>
              <a:rPr lang="en-US" dirty="0"/>
              <a:t> usado para </a:t>
            </a:r>
            <a:r>
              <a:rPr lang="en-US" dirty="0" err="1"/>
              <a:t>gerar</a:t>
            </a:r>
            <a:r>
              <a:rPr lang="en-US" dirty="0"/>
              <a:t> o </a:t>
            </a:r>
            <a:r>
              <a:rPr lang="en-US" dirty="0" err="1"/>
              <a:t>executável</a:t>
            </a:r>
            <a:endParaRPr lang="en-US" dirty="0"/>
          </a:p>
          <a:p>
            <a:pPr marL="866775" lvl="2" indent="-469900"/>
            <a:r>
              <a:rPr lang="en-US" dirty="0"/>
              <a:t>.elf: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binário</a:t>
            </a:r>
            <a:r>
              <a:rPr lang="en-US" dirty="0"/>
              <a:t> </a:t>
            </a:r>
            <a:r>
              <a:rPr lang="en-US" dirty="0" err="1"/>
              <a:t>executável</a:t>
            </a:r>
            <a:endParaRPr lang="en-US" dirty="0"/>
          </a:p>
          <a:p>
            <a:pPr marL="866775" lvl="2" indent="-469900"/>
            <a:r>
              <a:rPr lang="en-US" dirty="0"/>
              <a:t>.</a:t>
            </a:r>
            <a:r>
              <a:rPr lang="en-US" dirty="0" err="1"/>
              <a:t>lst</a:t>
            </a:r>
            <a:r>
              <a:rPr lang="en-US" dirty="0"/>
              <a:t>: </a:t>
            </a:r>
            <a:r>
              <a:rPr lang="en-US" dirty="0" err="1"/>
              <a:t>código</a:t>
            </a:r>
            <a:r>
              <a:rPr lang="en-US" dirty="0"/>
              <a:t> assembly</a:t>
            </a:r>
          </a:p>
          <a:p>
            <a:pPr marL="866775" lvl="2" indent="-469900"/>
            <a:r>
              <a:rPr lang="en-US" dirty="0" err="1"/>
              <a:t>code.bin</a:t>
            </a:r>
            <a:r>
              <a:rPr lang="en-US" dirty="0"/>
              <a:t>: </a:t>
            </a:r>
            <a:r>
              <a:rPr lang="en-US" dirty="0" err="1"/>
              <a:t>imagem</a:t>
            </a:r>
            <a:r>
              <a:rPr lang="en-US" dirty="0"/>
              <a:t> da </a:t>
            </a:r>
            <a:r>
              <a:rPr lang="en-US" dirty="0" err="1"/>
              <a:t>memória</a:t>
            </a:r>
            <a:r>
              <a:rPr lang="en-US" dirty="0"/>
              <a:t> de instruções (</a:t>
            </a:r>
            <a:r>
              <a:rPr lang="en-US" dirty="0" err="1"/>
              <a:t>binário</a:t>
            </a:r>
            <a:r>
              <a:rPr lang="en-US" dirty="0"/>
              <a:t>)</a:t>
            </a:r>
          </a:p>
          <a:p>
            <a:pPr marL="866775" lvl="2" indent="-469900"/>
            <a:r>
              <a:rPr lang="en-US" dirty="0" err="1"/>
              <a:t>data.bin</a:t>
            </a:r>
            <a:r>
              <a:rPr lang="en-US" dirty="0"/>
              <a:t>: </a:t>
            </a:r>
            <a:r>
              <a:rPr lang="en-US" dirty="0" err="1"/>
              <a:t>imagem</a:t>
            </a:r>
            <a:r>
              <a:rPr lang="en-US" dirty="0"/>
              <a:t> da </a:t>
            </a:r>
            <a:r>
              <a:rPr lang="en-US" dirty="0" err="1"/>
              <a:t>memóra</a:t>
            </a:r>
            <a:r>
              <a:rPr lang="en-US" dirty="0"/>
              <a:t> de dados (</a:t>
            </a:r>
            <a:r>
              <a:rPr lang="en-US" dirty="0" err="1"/>
              <a:t>binário</a:t>
            </a:r>
            <a:r>
              <a:rPr lang="en-US" dirty="0"/>
              <a:t>)</a:t>
            </a:r>
          </a:p>
          <a:p>
            <a:pPr marL="866775" lvl="2" indent="-469900"/>
            <a:r>
              <a:rPr lang="en-US" dirty="0">
                <a:solidFill>
                  <a:srgbClr val="0000FF"/>
                </a:solidFill>
              </a:rPr>
              <a:t>code.txt: </a:t>
            </a:r>
            <a:r>
              <a:rPr lang="en-US" dirty="0" err="1">
                <a:solidFill>
                  <a:srgbClr val="0000FF"/>
                </a:solidFill>
              </a:rPr>
              <a:t>imagem</a:t>
            </a:r>
            <a:r>
              <a:rPr lang="en-US" dirty="0">
                <a:solidFill>
                  <a:srgbClr val="0000FF"/>
                </a:solidFill>
              </a:rPr>
              <a:t> da </a:t>
            </a:r>
            <a:r>
              <a:rPr lang="en-US" dirty="0" err="1">
                <a:solidFill>
                  <a:srgbClr val="0000FF"/>
                </a:solidFill>
              </a:rPr>
              <a:t>memória</a:t>
            </a:r>
            <a:r>
              <a:rPr lang="en-US" dirty="0">
                <a:solidFill>
                  <a:srgbClr val="0000FF"/>
                </a:solidFill>
              </a:rPr>
              <a:t> de instruções (texto)</a:t>
            </a:r>
          </a:p>
          <a:p>
            <a:pPr marL="866775" lvl="2" indent="-469900"/>
            <a:r>
              <a:rPr lang="en-US" dirty="0">
                <a:solidFill>
                  <a:srgbClr val="0000FF"/>
                </a:solidFill>
              </a:rPr>
              <a:t>data.txt: </a:t>
            </a:r>
            <a:r>
              <a:rPr lang="en-US" dirty="0" err="1">
                <a:solidFill>
                  <a:srgbClr val="0000FF"/>
                </a:solidFill>
              </a:rPr>
              <a:t>imagem</a:t>
            </a:r>
            <a:r>
              <a:rPr lang="en-US" dirty="0">
                <a:solidFill>
                  <a:srgbClr val="0000FF"/>
                </a:solidFill>
              </a:rPr>
              <a:t> da </a:t>
            </a:r>
            <a:r>
              <a:rPr lang="en-US" dirty="0" err="1">
                <a:solidFill>
                  <a:srgbClr val="0000FF"/>
                </a:solidFill>
              </a:rPr>
              <a:t>memóra</a:t>
            </a:r>
            <a:r>
              <a:rPr lang="en-US" dirty="0">
                <a:solidFill>
                  <a:srgbClr val="0000FF"/>
                </a:solidFill>
              </a:rPr>
              <a:t> de dados (</a:t>
            </a:r>
            <a:r>
              <a:rPr lang="en-US" dirty="0" err="1">
                <a:solidFill>
                  <a:srgbClr val="0000FF"/>
                </a:solidFill>
              </a:rPr>
              <a:t>texto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marL="866775" lvl="2" indent="-469900"/>
            <a:r>
              <a:rPr lang="en-US" dirty="0"/>
              <a:t>.map: </a:t>
            </a:r>
            <a:r>
              <a:rPr lang="en-US" dirty="0" err="1"/>
              <a:t>aquivo</a:t>
            </a:r>
            <a:r>
              <a:rPr lang="en-US" dirty="0"/>
              <a:t> de </a:t>
            </a:r>
            <a:r>
              <a:rPr lang="en-US" dirty="0" err="1"/>
              <a:t>mapeamento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memórias</a:t>
            </a:r>
          </a:p>
          <a:p>
            <a:pPr marL="396875" lvl="2" indent="0">
              <a:buNone/>
            </a:pPr>
            <a:endParaRPr lang="en-US" sz="1800" dirty="0"/>
          </a:p>
          <a:p>
            <a:pPr marL="396875" lvl="2" indent="0">
              <a:buNone/>
            </a:pPr>
            <a:endParaRPr lang="en-US" sz="1800" dirty="0"/>
          </a:p>
          <a:p>
            <a:pPr marL="396875" lvl="2" indent="0">
              <a:buNone/>
            </a:pPr>
            <a:endParaRPr lang="en-US" sz="1800" dirty="0"/>
          </a:p>
          <a:p>
            <a:pPr marL="866775" lvl="2" indent="-469900"/>
            <a:endParaRPr lang="en-US" dirty="0"/>
          </a:p>
          <a:p>
            <a:pPr marL="866775" lvl="2" indent="-469900"/>
            <a:endParaRPr lang="en-US" sz="1600" dirty="0"/>
          </a:p>
          <a:p>
            <a:pPr marL="866775" lvl="2" indent="-469900"/>
            <a:endParaRPr lang="en-US" sz="1600" dirty="0"/>
          </a:p>
          <a:p>
            <a:pPr marL="469900" lvl="1" indent="-469900"/>
            <a:endParaRPr lang="en-US" sz="2200" dirty="0">
              <a:latin typeface="Arial"/>
              <a:cs typeface="Arial"/>
            </a:endParaRPr>
          </a:p>
          <a:p>
            <a:pPr marL="469900" lvl="1" indent="-469900"/>
            <a:endParaRPr lang="en-US" sz="2200" dirty="0"/>
          </a:p>
          <a:p>
            <a:pPr marL="866775" lvl="2" indent="-469900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1255713" lvl="3" indent="-469900"/>
            <a:endParaRPr lang="en-US" dirty="0"/>
          </a:p>
          <a:p>
            <a:pPr marL="866775" lvl="2" indent="-469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02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Trabalho</a:t>
            </a:r>
            <a:r>
              <a:rPr lang="en-US" dirty="0"/>
              <a:t> 1 - parte 2</a:t>
            </a:r>
          </a:p>
        </p:txBody>
      </p:sp>
      <p:sp>
        <p:nvSpPr>
          <p:cNvPr id="5123" name="Espace réservé du contenu 2"/>
          <p:cNvSpPr>
            <a:spLocks noGrp="1"/>
          </p:cNvSpPr>
          <p:nvPr>
            <p:ph idx="1"/>
          </p:nvPr>
        </p:nvSpPr>
        <p:spPr>
          <a:xfrm>
            <a:off x="566738" y="1268411"/>
            <a:ext cx="8577262" cy="5105093"/>
          </a:xfrm>
        </p:spPr>
        <p:txBody>
          <a:bodyPr/>
          <a:lstStyle/>
          <a:p>
            <a:pPr marL="469900" lvl="1" indent="-469900"/>
            <a:r>
              <a:rPr lang="en-US" dirty="0" err="1"/>
              <a:t>Exemplo</a:t>
            </a:r>
            <a:endParaRPr lang="en-US" dirty="0"/>
          </a:p>
          <a:p>
            <a:pPr marL="866775" lvl="2" indent="-469900"/>
            <a:r>
              <a:rPr lang="en-US" dirty="0"/>
              <a:t>boot.asm: </a:t>
            </a:r>
            <a:r>
              <a:rPr lang="en-US" dirty="0" err="1"/>
              <a:t>inicializa</a:t>
            </a:r>
            <a:r>
              <a:rPr lang="en-US" dirty="0"/>
              <a:t> o </a:t>
            </a:r>
            <a:r>
              <a:rPr lang="en-US" i="1" dirty="0" err="1"/>
              <a:t>sp</a:t>
            </a:r>
            <a:r>
              <a:rPr lang="en-US" dirty="0"/>
              <a:t> e </a:t>
            </a:r>
            <a:r>
              <a:rPr lang="en-US" dirty="0" err="1"/>
              <a:t>salta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i="1" dirty="0"/>
              <a:t>main()</a:t>
            </a:r>
            <a:r>
              <a:rPr lang="en-US" dirty="0"/>
              <a:t> (</a:t>
            </a:r>
            <a:r>
              <a:rPr lang="en-US" dirty="0" err="1"/>
              <a:t>main.c</a:t>
            </a:r>
            <a:r>
              <a:rPr lang="en-US" dirty="0"/>
              <a:t>)</a:t>
            </a:r>
            <a:endParaRPr lang="en-US" i="1" dirty="0"/>
          </a:p>
          <a:p>
            <a:pPr marL="866775" lvl="2" indent="-469900"/>
            <a:r>
              <a:rPr lang="en-US" dirty="0" err="1"/>
              <a:t>main.c</a:t>
            </a:r>
            <a:endParaRPr lang="en-US" dirty="0"/>
          </a:p>
          <a:p>
            <a:pPr marL="469900" lvl="1" indent="-469900"/>
            <a:endParaRPr lang="en-US" dirty="0"/>
          </a:p>
          <a:p>
            <a:pPr marL="396875" lvl="2" indent="0">
              <a:buNone/>
            </a:pPr>
            <a:endParaRPr lang="en-US" sz="1800" dirty="0"/>
          </a:p>
          <a:p>
            <a:pPr marL="396875" lvl="2" indent="0">
              <a:buNone/>
            </a:pPr>
            <a:endParaRPr lang="en-US" sz="1800" dirty="0"/>
          </a:p>
          <a:p>
            <a:pPr marL="396875" lvl="2" indent="0">
              <a:buNone/>
            </a:pPr>
            <a:endParaRPr lang="en-US" sz="1800" dirty="0"/>
          </a:p>
          <a:p>
            <a:pPr marL="866775" lvl="2" indent="-469900"/>
            <a:endParaRPr lang="en-US" dirty="0"/>
          </a:p>
          <a:p>
            <a:pPr marL="866775" lvl="2" indent="-469900"/>
            <a:endParaRPr lang="en-US" sz="1600" dirty="0"/>
          </a:p>
          <a:p>
            <a:pPr marL="866775" lvl="2" indent="-469900"/>
            <a:endParaRPr lang="en-US" sz="1600" dirty="0"/>
          </a:p>
          <a:p>
            <a:pPr marL="469900" lvl="1" indent="-469900"/>
            <a:endParaRPr lang="en-US" sz="2200" dirty="0">
              <a:latin typeface="Arial"/>
              <a:cs typeface="Arial"/>
            </a:endParaRPr>
          </a:p>
          <a:p>
            <a:pPr marL="469900" lvl="1" indent="-469900"/>
            <a:endParaRPr lang="en-US" sz="2200" dirty="0"/>
          </a:p>
          <a:p>
            <a:pPr marL="866775" lvl="2" indent="-469900"/>
            <a:endParaRPr lang="en-US" dirty="0"/>
          </a:p>
          <a:p>
            <a:pPr marL="0" lvl="1" indent="0">
              <a:buNone/>
            </a:pPr>
            <a:endParaRPr lang="en-US" dirty="0"/>
          </a:p>
          <a:p>
            <a:pPr marL="1255713" lvl="3" indent="-469900"/>
            <a:endParaRPr lang="en-US" dirty="0"/>
          </a:p>
          <a:p>
            <a:pPr marL="866775" lvl="2" indent="-469900"/>
            <a:endParaRPr lang="en-US" dirty="0"/>
          </a:p>
        </p:txBody>
      </p:sp>
      <p:sp>
        <p:nvSpPr>
          <p:cNvPr id="5" name="Retângulo 4"/>
          <p:cNvSpPr/>
          <p:nvPr/>
        </p:nvSpPr>
        <p:spPr bwMode="auto">
          <a:xfrm>
            <a:off x="6919416" y="3362449"/>
            <a:ext cx="1467348" cy="126170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6919416" y="3706097"/>
            <a:ext cx="11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text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6919416" y="4624157"/>
            <a:ext cx="1467348" cy="79401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6919416" y="4826843"/>
            <a:ext cx="11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.data</a:t>
            </a:r>
          </a:p>
        </p:txBody>
      </p:sp>
      <p:sp>
        <p:nvSpPr>
          <p:cNvPr id="9" name="Retângulo 8"/>
          <p:cNvSpPr/>
          <p:nvPr/>
        </p:nvSpPr>
        <p:spPr bwMode="auto">
          <a:xfrm>
            <a:off x="6919416" y="5418175"/>
            <a:ext cx="1467348" cy="39700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6919416" y="5394904"/>
            <a:ext cx="11337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pt-BR" sz="2000" b="1" dirty="0" err="1">
                <a:latin typeface="Courier New" pitchFamily="49" charset="0"/>
                <a:cs typeface="Courier New" pitchFamily="49" charset="0"/>
              </a:rPr>
              <a:t>bss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537" y="3486949"/>
            <a:ext cx="1558800" cy="210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1453" y="3509131"/>
            <a:ext cx="1558800" cy="210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2304917" y="3117617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main.o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CaixaDeTexto 14"/>
          <p:cNvSpPr txBox="1"/>
          <p:nvPr/>
        </p:nvSpPr>
        <p:spPr>
          <a:xfrm>
            <a:off x="3894945" y="314798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boot.o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upo 15"/>
          <p:cNvGrpSpPr/>
          <p:nvPr/>
        </p:nvGrpSpPr>
        <p:grpSpPr>
          <a:xfrm>
            <a:off x="3398293" y="3747041"/>
            <a:ext cx="3521123" cy="159111"/>
            <a:chOff x="3398293" y="3405841"/>
            <a:chExt cx="3521123" cy="159111"/>
          </a:xfrm>
        </p:grpSpPr>
        <p:cxnSp>
          <p:nvCxnSpPr>
            <p:cNvPr id="17" name="Conector de seta reta 16"/>
            <p:cNvCxnSpPr/>
            <p:nvPr/>
          </p:nvCxnSpPr>
          <p:spPr bwMode="auto">
            <a:xfrm>
              <a:off x="4906760" y="3405841"/>
              <a:ext cx="201265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Conector de seta reta 17"/>
            <p:cNvCxnSpPr/>
            <p:nvPr/>
          </p:nvCxnSpPr>
          <p:spPr bwMode="auto">
            <a:xfrm>
              <a:off x="3398293" y="3405841"/>
              <a:ext cx="3521123" cy="1591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0" name="CaixaDeTexto 19"/>
          <p:cNvSpPr txBox="1"/>
          <p:nvPr/>
        </p:nvSpPr>
        <p:spPr>
          <a:xfrm>
            <a:off x="6980650" y="299311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urier New" pitchFamily="49" charset="0"/>
                <a:cs typeface="Courier New" pitchFamily="49" charset="0"/>
              </a:rPr>
              <a:t>main.elf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1" name="Grupo 20"/>
          <p:cNvGrpSpPr/>
          <p:nvPr/>
        </p:nvGrpSpPr>
        <p:grpSpPr>
          <a:xfrm>
            <a:off x="3002507" y="3966006"/>
            <a:ext cx="3916909" cy="1087210"/>
            <a:chOff x="3002507" y="3624806"/>
            <a:chExt cx="3916909" cy="1087210"/>
          </a:xfrm>
        </p:grpSpPr>
        <p:cxnSp>
          <p:nvCxnSpPr>
            <p:cNvPr id="22" name="Conector de seta reta 21"/>
            <p:cNvCxnSpPr/>
            <p:nvPr/>
          </p:nvCxnSpPr>
          <p:spPr bwMode="auto">
            <a:xfrm>
              <a:off x="5036024" y="3652102"/>
              <a:ext cx="1883392" cy="8122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Conector de seta reta 22"/>
            <p:cNvCxnSpPr/>
            <p:nvPr/>
          </p:nvCxnSpPr>
          <p:spPr bwMode="auto">
            <a:xfrm>
              <a:off x="5036024" y="3804502"/>
              <a:ext cx="1883392" cy="81223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Conector de seta reta 23"/>
            <p:cNvCxnSpPr/>
            <p:nvPr/>
          </p:nvCxnSpPr>
          <p:spPr bwMode="auto">
            <a:xfrm>
              <a:off x="3002507" y="3624806"/>
              <a:ext cx="3916909" cy="10872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Conector de seta reta 24"/>
            <p:cNvCxnSpPr/>
            <p:nvPr/>
          </p:nvCxnSpPr>
          <p:spPr bwMode="auto">
            <a:xfrm>
              <a:off x="3002507" y="3765007"/>
              <a:ext cx="3868959" cy="94700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8" name="Grupo 27"/>
          <p:cNvGrpSpPr/>
          <p:nvPr/>
        </p:nvGrpSpPr>
        <p:grpSpPr>
          <a:xfrm>
            <a:off x="2879678" y="4307171"/>
            <a:ext cx="4039738" cy="1350453"/>
            <a:chOff x="2879678" y="4266227"/>
            <a:chExt cx="4039738" cy="1350453"/>
          </a:xfrm>
        </p:grpSpPr>
        <p:cxnSp>
          <p:nvCxnSpPr>
            <p:cNvPr id="29" name="Conector de seta reta 28"/>
            <p:cNvCxnSpPr>
              <a:endCxn id="10" idx="1"/>
            </p:cNvCxnSpPr>
            <p:nvPr/>
          </p:nvCxnSpPr>
          <p:spPr bwMode="auto">
            <a:xfrm>
              <a:off x="4906760" y="4266227"/>
              <a:ext cx="2012656" cy="13287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0" name="Conector de seta reta 29"/>
            <p:cNvCxnSpPr>
              <a:endCxn id="9" idx="1"/>
            </p:cNvCxnSpPr>
            <p:nvPr/>
          </p:nvCxnSpPr>
          <p:spPr bwMode="auto">
            <a:xfrm>
              <a:off x="2879678" y="4266750"/>
              <a:ext cx="4039738" cy="13499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2" name="CaixaDeTexto 31"/>
          <p:cNvSpPr txBox="1"/>
          <p:nvPr/>
        </p:nvSpPr>
        <p:spPr>
          <a:xfrm>
            <a:off x="5423722" y="3132107"/>
            <a:ext cx="1107996" cy="461665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pt-BR" sz="2400" b="1" dirty="0" err="1">
                <a:solidFill>
                  <a:srgbClr val="0000FF"/>
                </a:solidFill>
              </a:rPr>
              <a:t>Linker</a:t>
            </a:r>
            <a:endParaRPr lang="pt-BR" b="1" dirty="0">
              <a:solidFill>
                <a:srgbClr val="0000FF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53361"/>
            <a:ext cx="2740452" cy="737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165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erfil">
  <a:themeElements>
    <a:clrScheme name="Perfil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erfil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erfil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erfil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erfil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20483</TotalTime>
  <Words>909</Words>
  <Application>Microsoft Office PowerPoint</Application>
  <PresentationFormat>Apresentação na tela (4:3)</PresentationFormat>
  <Paragraphs>204</Paragraphs>
  <Slides>12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Perfil</vt:lpstr>
      <vt:lpstr>Trabalho 1 – parte 2</vt:lpstr>
      <vt:lpstr>Trabalho 1 - parte 2</vt:lpstr>
      <vt:lpstr>Trabalho 1 – parte 2</vt:lpstr>
      <vt:lpstr>Trabalho 1 – parte 2</vt:lpstr>
      <vt:lpstr>Trabalho 1 - parte 2</vt:lpstr>
      <vt:lpstr>Trabalho 1 - parte 2</vt:lpstr>
      <vt:lpstr>Trabalho 1 - parte 2</vt:lpstr>
      <vt:lpstr>Trabalho 1 - parte 2</vt:lpstr>
      <vt:lpstr>Trabalho 1 - parte 2</vt:lpstr>
      <vt:lpstr>Trabalho 1 - parte 2</vt:lpstr>
      <vt:lpstr>Trabalho 1 - parte 2</vt:lpstr>
      <vt:lpstr>Trabalho 1 - parte 2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Tratamento de Faltas no acesso à cache</dc:title>
  <dc:creator>baggio</dc:creator>
  <cp:lastModifiedBy>Wild Child</cp:lastModifiedBy>
  <cp:revision>2002</cp:revision>
  <cp:lastPrinted>2013-01-24T11:02:08Z</cp:lastPrinted>
  <dcterms:created xsi:type="dcterms:W3CDTF">2004-05-12T09:18:39Z</dcterms:created>
  <dcterms:modified xsi:type="dcterms:W3CDTF">2025-03-26T17:16:16Z</dcterms:modified>
</cp:coreProperties>
</file>