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4" r:id="rId4"/>
    <p:sldId id="277" r:id="rId5"/>
    <p:sldId id="28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66D"/>
    <a:srgbClr val="84C441"/>
    <a:srgbClr val="F3F2F4"/>
    <a:srgbClr val="ED2223"/>
    <a:srgbClr val="4064B8"/>
    <a:srgbClr val="5CA7C6"/>
    <a:srgbClr val="E3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/>
    <p:restoredTop sz="86404"/>
  </p:normalViewPr>
  <p:slideViewPr>
    <p:cSldViewPr snapToGrid="0" snapToObjects="1">
      <p:cViewPr varScale="1">
        <p:scale>
          <a:sx n="74" d="100"/>
          <a:sy n="74" d="100"/>
        </p:scale>
        <p:origin x="102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70F4-0E3D-4C46-AEF5-283819C1CBF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40C2-9B72-984F-8143-6813C441F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CABE-55BA-017C-1F7E-EF18437DF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D0902-2A83-C58E-0D42-078AB9FD8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2CF00-D7C3-47FA-31AF-963BB4CC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9EB0-4A92-BC52-A810-E4BE2156D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061BA-6F9B-8EE5-6598-DE679620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07F96-C19C-499F-9150-5673F6DA9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B5ACA-53ED-C755-309B-3756CBA7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2594D-3CB2-168E-B05B-1BB054AD8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40C2-9B72-984F-8143-6813C441F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779-C805-6945-AE4C-C345E02239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E54C-CA1C-8341-B032-EC3985D73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spreadsheets/d/1HQgTFa3Bmlxdc9QIK4bNcG23iN5u-o1O4gbl8UAW_Kg/edit?gid=232496756#gid=23249675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798" y="39252"/>
            <a:ext cx="5964404" cy="332796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286000" y="5503333"/>
            <a:ext cx="9906000" cy="0"/>
          </a:xfrm>
          <a:prstGeom prst="line">
            <a:avLst/>
          </a:prstGeom>
          <a:ln>
            <a:solidFill>
              <a:srgbClr val="41566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66991" y="5503333"/>
            <a:ext cx="1419009" cy="0"/>
          </a:xfrm>
          <a:prstGeom prst="line">
            <a:avLst/>
          </a:prstGeom>
          <a:ln>
            <a:solidFill>
              <a:srgbClr val="84C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D55B84-540D-4CB3-9AE0-5D1D1812651C}"/>
              </a:ext>
            </a:extLst>
          </p:cNvPr>
          <p:cNvSpPr txBox="1"/>
          <p:nvPr/>
        </p:nvSpPr>
        <p:spPr>
          <a:xfrm>
            <a:off x="245477" y="461674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solidFill>
                  <a:srgbClr val="41566D"/>
                </a:solidFill>
                <a:latin typeface="Arial Black" panose="020B0A04020102020204" pitchFamily="34" charset="0"/>
              </a:rPr>
              <a:t>UNIVERSITATEA TEHNICĂ </a:t>
            </a:r>
          </a:p>
          <a:p>
            <a:pPr algn="ctr"/>
            <a:r>
              <a:rPr lang="ro-RO" sz="2800" dirty="0">
                <a:solidFill>
                  <a:srgbClr val="41566D"/>
                </a:solidFill>
                <a:latin typeface="Arial Black" panose="020B0A04020102020204" pitchFamily="34" charset="0"/>
              </a:rPr>
              <a:t>DE CONSTRUCȚII BUCUREȘTI</a:t>
            </a:r>
          </a:p>
          <a:p>
            <a:pPr algn="ctr"/>
            <a:endParaRPr lang="ro-RO" sz="28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endParaRPr lang="ro-RO" sz="20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endParaRPr lang="ro-RO" sz="20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r>
              <a:rPr lang="ro-RO" sz="3200" dirty="0">
                <a:solidFill>
                  <a:srgbClr val="41566D"/>
                </a:solidFill>
                <a:latin typeface="Arial Black" panose="020B0A04020102020204" pitchFamily="34" charset="0"/>
              </a:rPr>
              <a:t>Facultatea de Hidrotehnică</a:t>
            </a:r>
          </a:p>
          <a:p>
            <a:pPr algn="ctr"/>
            <a:endParaRPr lang="ro-RO" sz="32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endParaRPr lang="ro-RO" sz="20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endParaRPr lang="ro-RO" sz="20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endParaRPr lang="ro-RO" sz="2000" dirty="0">
              <a:solidFill>
                <a:srgbClr val="41566D"/>
              </a:solidFill>
              <a:latin typeface="Arial Black" panose="020B0A04020102020204" pitchFamily="34" charset="0"/>
            </a:endParaRPr>
          </a:p>
          <a:p>
            <a:pPr algn="ctr"/>
            <a:r>
              <a:rPr lang="ro-RO" sz="2000" dirty="0">
                <a:solidFill>
                  <a:srgbClr val="41566D"/>
                </a:solidFill>
                <a:latin typeface="Arial Black" panose="020B0A04020102020204" pitchFamily="34" charset="0"/>
              </a:rPr>
              <a:t>Specializarea: Automatică și informatică aplicată</a:t>
            </a:r>
            <a:endParaRPr lang="en-US" sz="2000" dirty="0">
              <a:solidFill>
                <a:srgbClr val="41566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1C813-7264-4E34-BA20-1A576F787FBA}"/>
              </a:ext>
            </a:extLst>
          </p:cNvPr>
          <p:cNvSpPr/>
          <p:nvPr/>
        </p:nvSpPr>
        <p:spPr>
          <a:xfrm>
            <a:off x="7022430" y="3505748"/>
            <a:ext cx="51695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Coordonator</a:t>
            </a:r>
            <a:r>
              <a:rPr lang="ro-RO" sz="1600" b="1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</a:t>
            </a:r>
          </a:p>
          <a:p>
            <a:endParaRPr lang="ro-RO" sz="1600" b="1" dirty="0">
              <a:solidFill>
                <a:srgbClr val="41566D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o-RO" sz="1600" b="1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Conf. Giorgian Neculoiu</a:t>
            </a:r>
          </a:p>
          <a:p>
            <a:r>
              <a:rPr lang="ro-RO" sz="1600" b="1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Ing. Cosmin Fudulu</a:t>
            </a:r>
          </a:p>
          <a:p>
            <a:r>
              <a:rPr lang="en-US" sz="1600" b="1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Ing. Gabriela</a:t>
            </a:r>
            <a:r>
              <a:rPr lang="ro-RO" sz="1600" b="1" dirty="0">
                <a:solidFill>
                  <a:srgbClr val="41566D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Olteanu</a:t>
            </a:r>
            <a:endParaRPr lang="en-US" sz="1600" b="1" dirty="0">
              <a:solidFill>
                <a:srgbClr val="41566D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35A1B-0BD9-404A-BB7C-2A853A7E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68" y="5567651"/>
            <a:ext cx="5534025" cy="828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998DD5-754D-46F7-80FE-E5C8FCAC95E2}"/>
              </a:ext>
            </a:extLst>
          </p:cNvPr>
          <p:cNvSpPr txBox="1"/>
          <p:nvPr/>
        </p:nvSpPr>
        <p:spPr>
          <a:xfrm>
            <a:off x="5706784" y="1703234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Arial Black" panose="020B0A04020102020204" pitchFamily="34" charset="0"/>
              </a:rPr>
              <a:t>Prog. Calc. si limbaje de programare</a:t>
            </a:r>
            <a:endParaRPr lang="ro-RO" sz="1800" dirty="0">
              <a:solidFill>
                <a:srgbClr val="41566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2778" y="363174"/>
            <a:ext cx="10401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ro-RO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Proiectul – 20% din nota finală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BFDE4-AC45-4480-9391-AEEAB3DEA833}"/>
              </a:ext>
            </a:extLst>
          </p:cNvPr>
          <p:cNvSpPr txBox="1"/>
          <p:nvPr/>
        </p:nvSpPr>
        <p:spPr>
          <a:xfrm>
            <a:off x="467144" y="6293761"/>
            <a:ext cx="288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solidFill>
                  <a:srgbClr val="41566D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București - 2025</a:t>
            </a:r>
            <a:endParaRPr lang="en-US" sz="1400" dirty="0">
              <a:solidFill>
                <a:srgbClr val="41566D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689D6-33C7-4E53-9E6C-286EFBB5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14" y="5879423"/>
            <a:ext cx="5534025" cy="828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058134-EF8C-4793-A6FF-30F04D021173}"/>
              </a:ext>
            </a:extLst>
          </p:cNvPr>
          <p:cNvSpPr txBox="1"/>
          <p:nvPr/>
        </p:nvSpPr>
        <p:spPr>
          <a:xfrm>
            <a:off x="494628" y="1337695"/>
            <a:ext cx="11278062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Aplicația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trebuie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fie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dezvoltată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conform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temei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alese</a:t>
            </a:r>
            <a:r>
              <a:rPr lang="ro-RO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în C/C++.</a:t>
            </a:r>
            <a:endParaRPr lang="en-US" sz="2000" dirty="0">
              <a:latin typeface="Arial" panose="020B0604020202020204" pitchFamily="34" charset="0"/>
              <a:ea typeface="Roboto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Documentația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specifică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fiecărei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teme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obligatorie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Temele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sunt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disponibile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în</a:t>
            </a:r>
            <a:r>
              <a:rPr lang="ro-RO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acest 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tabel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În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cadrul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unei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grupe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fiecare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temă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trebuie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fie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unică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Dacă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aveți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alte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idei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proiecte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vă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rugăm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le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adăugați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în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tabel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Puteți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lucra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individual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în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echipe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de maxim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două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persoane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Tabelul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trebuie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completat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până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la data de 30.03.2025.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Toate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laboratoarele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vor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include o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oră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dedicată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dezvoltării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proiectului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unde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fiecare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va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lucra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individual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în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echipă</a:t>
            </a:r>
            <a:r>
              <a:rPr lang="en-US" sz="2000" dirty="0">
                <a:latin typeface="Arial" panose="020B0604020202020204" pitchFamily="34" charset="0"/>
                <a:ea typeface="Roboto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0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2778" y="363174"/>
            <a:ext cx="10401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ro-RO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Documentația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720" y="1439350"/>
            <a:ext cx="67017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Partea scrisă a proiectului va conține urmatoarele capitole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Introducere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Motivare Alegere Tema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Obiective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Tehnologii Utilizate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Studiu De caz - Tema aleasă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Implementare pas cu pas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Concluzie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Bibliografie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Anexe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BFDE4-AC45-4480-9391-AEEAB3DEA833}"/>
              </a:ext>
            </a:extLst>
          </p:cNvPr>
          <p:cNvSpPr txBox="1"/>
          <p:nvPr/>
        </p:nvSpPr>
        <p:spPr>
          <a:xfrm>
            <a:off x="467144" y="6293761"/>
            <a:ext cx="288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solidFill>
                  <a:srgbClr val="41566D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București - 2025</a:t>
            </a:r>
            <a:endParaRPr lang="en-US" sz="1400" dirty="0">
              <a:solidFill>
                <a:srgbClr val="41566D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FA5D6-DCF0-4A2E-94A7-D633F1CD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14" y="5879423"/>
            <a:ext cx="5534025" cy="828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A9621-B8C2-4FFE-A580-DB804C1BD7F2}"/>
              </a:ext>
            </a:extLst>
          </p:cNvPr>
          <p:cNvSpPr txBox="1"/>
          <p:nvPr/>
        </p:nvSpPr>
        <p:spPr>
          <a:xfrm>
            <a:off x="8932717" y="1428959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MINIM 15 pagini</a:t>
            </a:r>
            <a:r>
              <a:rPr lang="ro-RO" dirty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0E709-3AAD-4E31-83BC-0B5C4F59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512" y="1998334"/>
            <a:ext cx="2891027" cy="32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B33C9-3786-1FD9-80C5-BBC8D29E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6BB7B2-65A1-FC65-556E-A95DF1C1E8BC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E502E54-CD6D-6DBA-2499-3A017FEE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4" y="480625"/>
            <a:ext cx="10401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ro-RO" sz="4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Prezentările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1624C-4589-D160-FB6D-2194E3A85097}"/>
              </a:ext>
            </a:extLst>
          </p:cNvPr>
          <p:cNvSpPr txBox="1"/>
          <p:nvPr/>
        </p:nvSpPr>
        <p:spPr>
          <a:xfrm>
            <a:off x="276225" y="1436228"/>
            <a:ext cx="1127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Documentația și codul sursă trebuie să fie încărcate pe GitHub înainte de prezentare.</a:t>
            </a:r>
          </a:p>
          <a:p>
            <a:pPr marL="457200" indent="-457200" algn="just">
              <a:buAutoNum type="arabicPeriod"/>
            </a:pP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Prezentarea proiectului va avea loc în ultima săptămână a semestrului.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84AE1-B331-1E57-CF95-51BC12D8C5F7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917CE-D7DB-6B9B-8219-51B8FEAE0875}"/>
              </a:ext>
            </a:extLst>
          </p:cNvPr>
          <p:cNvSpPr txBox="1"/>
          <p:nvPr/>
        </p:nvSpPr>
        <p:spPr>
          <a:xfrm>
            <a:off x="467144" y="6293761"/>
            <a:ext cx="288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solidFill>
                  <a:srgbClr val="41566D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București - 2025</a:t>
            </a:r>
            <a:endParaRPr lang="en-US" sz="1400" dirty="0">
              <a:solidFill>
                <a:srgbClr val="41566D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575D6-927E-B59F-5864-208D5751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52" y="6244421"/>
            <a:ext cx="2836754" cy="493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9EAB8-FF15-46D6-B514-E66009490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323" y="5963037"/>
            <a:ext cx="5534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BD3F-AAB5-70B9-CD71-5789734C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158A6A-C808-13FD-768E-484DD300F6DC}"/>
              </a:ext>
            </a:extLst>
          </p:cNvPr>
          <p:cNvSpPr/>
          <p:nvPr/>
        </p:nvSpPr>
        <p:spPr>
          <a:xfrm rot="21480000">
            <a:off x="-400999" y="5910356"/>
            <a:ext cx="13258800" cy="1272053"/>
          </a:xfrm>
          <a:prstGeom prst="rect">
            <a:avLst/>
          </a:prstGeom>
          <a:solidFill>
            <a:srgbClr val="F3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9B3E2-B6D5-221E-B641-90D630690768}"/>
              </a:ext>
            </a:extLst>
          </p:cNvPr>
          <p:cNvSpPr/>
          <p:nvPr/>
        </p:nvSpPr>
        <p:spPr>
          <a:xfrm>
            <a:off x="0" y="363174"/>
            <a:ext cx="169333" cy="707886"/>
          </a:xfrm>
          <a:prstGeom prst="rect">
            <a:avLst/>
          </a:prstGeom>
          <a:solidFill>
            <a:srgbClr val="84C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7EC84-10B7-84D8-4673-F99E24754396}"/>
              </a:ext>
            </a:extLst>
          </p:cNvPr>
          <p:cNvSpPr txBox="1"/>
          <p:nvPr/>
        </p:nvSpPr>
        <p:spPr>
          <a:xfrm>
            <a:off x="467144" y="6293761"/>
            <a:ext cx="288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>
                <a:solidFill>
                  <a:srgbClr val="41566D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București - 2025</a:t>
            </a:r>
            <a:endParaRPr lang="en-US" sz="1400" dirty="0">
              <a:solidFill>
                <a:srgbClr val="41566D"/>
              </a:solidFill>
              <a:latin typeface="Arial" panose="020B0604020202020204" pitchFamily="34" charset="0"/>
              <a:ea typeface="Roboto Light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34D28-8D07-4900-8C3C-D17F3BF2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05" y="6029325"/>
            <a:ext cx="5534025" cy="828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95196-C967-4F0D-9461-C33E810A2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1328737"/>
            <a:ext cx="3392199" cy="33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-116007" y="2243756"/>
            <a:ext cx="12191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ro-RO" sz="6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Vă m</a:t>
            </a:r>
            <a:r>
              <a:rPr lang="en-US" sz="6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ul</a:t>
            </a:r>
            <a:r>
              <a:rPr lang="ro-RO" sz="6000" b="1" dirty="0" err="1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țumesc</a:t>
            </a:r>
            <a:r>
              <a:rPr lang="en-US" sz="6000" b="1" dirty="0">
                <a:solidFill>
                  <a:srgbClr val="41566D"/>
                </a:solidFill>
                <a:latin typeface="Arial" panose="020B0604020202020204" pitchFamily="34" charset="0"/>
                <a:ea typeface="Roboto Slab" charset="0"/>
                <a:cs typeface="Arial" panose="020B0604020202020204" pitchFamily="34" charset="0"/>
              </a:rPr>
              <a:t>!</a:t>
            </a:r>
            <a:endParaRPr lang="ro-RO" sz="6000" b="1" dirty="0">
              <a:solidFill>
                <a:srgbClr val="4156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6487" y="5987522"/>
            <a:ext cx="580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solidFill>
                  <a:srgbClr val="41566D"/>
                </a:solidFill>
                <a:latin typeface="Arial" panose="020B0604020202020204" pitchFamily="34" charset="0"/>
                <a:ea typeface="Roboto Light" charset="0"/>
                <a:cs typeface="Arial" panose="020B0604020202020204" pitchFamily="34" charset="0"/>
              </a:rPr>
              <a:t>UNIVERSITATEA TEHNICĂ DE CONSTRUCȚII BUCUREȘTI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335867" y="5788420"/>
            <a:ext cx="6773333" cy="0"/>
          </a:xfrm>
          <a:prstGeom prst="line">
            <a:avLst/>
          </a:prstGeom>
          <a:ln>
            <a:solidFill>
              <a:srgbClr val="41566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16858" y="5788420"/>
            <a:ext cx="1419009" cy="0"/>
          </a:xfrm>
          <a:prstGeom prst="line">
            <a:avLst/>
          </a:prstGeom>
          <a:ln>
            <a:solidFill>
              <a:srgbClr val="84C4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3AA30B-06DF-406A-9C4A-DD32C88E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53" y="3418609"/>
            <a:ext cx="216247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231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Gabriela Valentina Olteanu</cp:lastModifiedBy>
  <cp:revision>312</cp:revision>
  <dcterms:created xsi:type="dcterms:W3CDTF">2016-09-21T11:49:38Z</dcterms:created>
  <dcterms:modified xsi:type="dcterms:W3CDTF">2025-03-24T07:15:17Z</dcterms:modified>
</cp:coreProperties>
</file>