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5" r:id="rId3"/>
    <p:sldMasterId id="2147483688" r:id="rId4"/>
  </p:sldMasterIdLst>
  <p:notesMasterIdLst>
    <p:notesMasterId r:id="rId30"/>
  </p:notesMasterIdLst>
  <p:handoutMasterIdLst>
    <p:handoutMasterId r:id="rId31"/>
  </p:handoutMasterIdLst>
  <p:sldIdLst>
    <p:sldId id="385" r:id="rId5"/>
    <p:sldId id="268" r:id="rId6"/>
    <p:sldId id="392" r:id="rId7"/>
    <p:sldId id="394" r:id="rId8"/>
    <p:sldId id="395" r:id="rId9"/>
    <p:sldId id="391" r:id="rId10"/>
    <p:sldId id="373" r:id="rId11"/>
    <p:sldId id="380" r:id="rId12"/>
    <p:sldId id="381" r:id="rId13"/>
    <p:sldId id="356" r:id="rId14"/>
    <p:sldId id="382" r:id="rId15"/>
    <p:sldId id="396" r:id="rId16"/>
    <p:sldId id="383" r:id="rId17"/>
    <p:sldId id="397" r:id="rId18"/>
    <p:sldId id="388" r:id="rId19"/>
    <p:sldId id="337" r:id="rId20"/>
    <p:sldId id="389" r:id="rId21"/>
    <p:sldId id="390" r:id="rId22"/>
    <p:sldId id="386" r:id="rId23"/>
    <p:sldId id="387" r:id="rId24"/>
    <p:sldId id="329" r:id="rId25"/>
    <p:sldId id="325" r:id="rId26"/>
    <p:sldId id="398" r:id="rId27"/>
    <p:sldId id="384" r:id="rId28"/>
    <p:sldId id="367" r:id="rId29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/>
  </p:normalViewPr>
  <p:slideViewPr>
    <p:cSldViewPr>
      <p:cViewPr varScale="1">
        <p:scale>
          <a:sx n="114" d="100"/>
          <a:sy n="114" d="100"/>
        </p:scale>
        <p:origin x="-17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3270" y="-84"/>
      </p:cViewPr>
      <p:guideLst>
        <p:guide orient="horz" pos="3223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9334645-D9DD-4D22-A759-3522C821E37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045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650FEFA-2949-492F-9095-E2109FC484B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1331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6E5DF-369A-44AD-B0DA-778C6C263278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6E5DF-369A-44AD-B0DA-778C6C263278}" type="slidenum">
              <a:rPr lang="es-ES" smtClean="0"/>
              <a:pPr/>
              <a:t>6</a:t>
            </a:fld>
            <a:endParaRPr lang="es-E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6E5DF-369A-44AD-B0DA-778C6C263278}" type="slidenum">
              <a:rPr lang="es-ES" smtClean="0"/>
              <a:pPr/>
              <a:t>12</a:t>
            </a:fld>
            <a:endParaRPr lang="es-E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6E5DF-369A-44AD-B0DA-778C6C263278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6E5DF-369A-44AD-B0DA-778C6C263278}" type="slidenum">
              <a:rPr lang="es-ES" smtClean="0"/>
              <a:pPr/>
              <a:t>19</a:t>
            </a:fld>
            <a:endParaRPr lang="es-E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6E5DF-369A-44AD-B0DA-778C6C263278}" type="slidenum">
              <a:rPr lang="es-ES" smtClean="0"/>
              <a:pPr/>
              <a:t>23</a:t>
            </a:fld>
            <a:endParaRPr lang="es-E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6F5A5-A2B2-4CB9-964D-D1280A31B9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0F279-AC7D-4B0F-9969-7377D272FE7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41300"/>
            <a:ext cx="2057400" cy="58848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41300"/>
            <a:ext cx="6019800" cy="58848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E41B5-81D1-4823-90EB-0173B217D09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6E185-6E2B-4275-86FC-3C58180F60A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258F5-47C3-4EDC-8EDD-42AA2B3DEB3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762640-C8EA-49E7-BC8C-CDF3DF4814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4920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 userDrawn="1"/>
        </p:nvSpPr>
        <p:spPr>
          <a:xfrm>
            <a:off x="428625" y="6248400"/>
            <a:ext cx="49291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From Chapter 15 of  “Conceptual Modeling of Information Systems” by A. </a:t>
            </a:r>
            <a:r>
              <a:rPr lang="en-US" sz="1000" dirty="0" err="1">
                <a:solidFill>
                  <a:srgbClr val="000000"/>
                </a:solidFill>
                <a:latin typeface="Arial" charset="0"/>
              </a:rPr>
              <a:t>Olivé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Copyright Springer-</a:t>
            </a:r>
            <a:r>
              <a:rPr lang="en-US" sz="1000" dirty="0" err="1">
                <a:solidFill>
                  <a:srgbClr val="000000"/>
                </a:solidFill>
                <a:latin typeface="Arial" charset="0"/>
              </a:rPr>
              <a:t>Verlag</a:t>
            </a:r>
            <a:r>
              <a:rPr lang="en-US" sz="1000" dirty="0">
                <a:solidFill>
                  <a:srgbClr val="000000"/>
                </a:solidFill>
                <a:latin typeface="Arial" charset="0"/>
              </a:rPr>
              <a:t> Berlin Heidelberg 2007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D7EB70-95F4-49FD-B950-5FC1802A07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206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5257800" cy="476250"/>
          </a:xfrm>
        </p:spPr>
        <p:txBody>
          <a:bodyPr/>
          <a:lstStyle>
            <a:lvl1pPr>
              <a:defRPr sz="1400" dirty="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00063" y="6215063"/>
            <a:ext cx="4805362" cy="476250"/>
          </a:xfrm>
        </p:spPr>
        <p:txBody>
          <a:bodyPr/>
          <a:lstStyle>
            <a:lvl1pPr algn="l">
              <a:defRPr sz="1000" dirty="0" smtClean="0"/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From Chapter 15 of  “Conceptual Modeling of Information Systems” by A. </a:t>
            </a:r>
            <a:r>
              <a:rPr lang="en-US" err="1">
                <a:solidFill>
                  <a:srgbClr val="000000"/>
                </a:solidFill>
              </a:rPr>
              <a:t>Olivé</a:t>
            </a: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  Copyright Springer-</a:t>
            </a:r>
            <a:r>
              <a:rPr lang="en-US" err="1">
                <a:solidFill>
                  <a:srgbClr val="000000"/>
                </a:solidFill>
              </a:rPr>
              <a:t>Verlag</a:t>
            </a:r>
            <a:r>
              <a:rPr lang="en-US">
                <a:solidFill>
                  <a:srgbClr val="000000"/>
                </a:solidFill>
              </a:rPr>
              <a:t> Berlin Heidelberg 2007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DEEC0-E6BC-4D8E-AD9B-88CA731260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77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F007B-9F83-40A9-A78D-12E1F6EB4A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3798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76871-AE4C-461A-8155-777DD39F65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144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7F560-BE5E-4BB3-85E0-F1874343E3DF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979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54917-41BF-4FA4-A775-35E4569B3AE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3C290-EED1-4D46-8715-D163FB3497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0133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15C5B-1C74-4462-BF60-C997C9637C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460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2475B-6ECC-4572-88EE-DD7E07FFD9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15467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60E2B-B8A9-42D9-8170-B3AD3768AB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3847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7318F-63EA-4C95-BC19-1556A39FBC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2987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Rectángulo"/>
          <p:cNvSpPr/>
          <p:nvPr userDrawn="1"/>
        </p:nvSpPr>
        <p:spPr>
          <a:xfrm>
            <a:off x="500063" y="6286500"/>
            <a:ext cx="50006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From Chapter 15 of  “Conceptual Modeling of Information Systems” by A. </a:t>
            </a:r>
            <a:r>
              <a:rPr lang="en-US" sz="1000" dirty="0" err="1">
                <a:solidFill>
                  <a:srgbClr val="000000"/>
                </a:solidFill>
                <a:latin typeface="Arial" charset="0"/>
              </a:rPr>
              <a:t>Olivé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Copyright Springer-</a:t>
            </a:r>
            <a:r>
              <a:rPr lang="en-US" sz="1000" dirty="0" err="1">
                <a:solidFill>
                  <a:srgbClr val="000000"/>
                </a:solidFill>
                <a:latin typeface="Arial" charset="0"/>
              </a:rPr>
              <a:t>Verlag</a:t>
            </a:r>
            <a:r>
              <a:rPr lang="en-US" sz="1000" dirty="0">
                <a:solidFill>
                  <a:srgbClr val="000000"/>
                </a:solidFill>
                <a:latin typeface="Arial" charset="0"/>
              </a:rPr>
              <a:t> Berlin Heidelberg 2007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78B2BE-473D-40DD-A933-BCC97A1B37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0165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95536" y="6309320"/>
            <a:ext cx="2133600" cy="365125"/>
          </a:xfrm>
        </p:spPr>
        <p:txBody>
          <a:bodyPr/>
          <a:lstStyle/>
          <a:p>
            <a:fld id="{3A674D58-DA85-4300-B001-F756036223F7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22/09/2014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7054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E6E8-1398-438F-A65A-8EE94E017133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187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F370-ADD2-4314-8CF0-5AC920C2AA57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2826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25-51D6-4A1F-9CC6-AB753B30D01F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87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DF8C5-F93E-4D1F-B291-E740F1DDAD3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352A-A3AF-41F2-B1D8-C2C8A026F8E0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00098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FB11-E79B-4A80-82F6-83E8B767677C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34887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2733-9155-4C95-A336-287B3AAB4157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2266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DFA-1EA9-46A4-916D-371BD13B0BD1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8519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3DBA-6F67-4CC9-8938-ADB82D6A1BE3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12280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5D3E-48FC-4645-BA2D-55A01F310C20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13179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DD2D-535E-491D-8164-8CC904C14EAC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80312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388A0-7D5D-430D-A5A1-AA67AF1AC4E8}" type="slidenum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69057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95536" y="6309320"/>
            <a:ext cx="2133600" cy="365125"/>
          </a:xfrm>
        </p:spPr>
        <p:txBody>
          <a:bodyPr/>
          <a:lstStyle/>
          <a:p>
            <a:fld id="{3A674D58-DA85-4300-B001-F756036223F7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22/09/2014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E6E8-1398-438F-A65A-8EE94E017133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AB59E-ADAD-46F1-9E94-50B4052877B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F370-ADD2-4314-8CF0-5AC920C2AA57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25-51D6-4A1F-9CC6-AB753B30D01F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352A-A3AF-41F2-B1D8-C2C8A026F8E0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FB11-E79B-4A80-82F6-83E8B767677C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2733-9155-4C95-A336-287B3AAB4157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DFA-1EA9-46A4-916D-371BD13B0BD1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3DBA-6F67-4CC9-8938-ADB82D6A1BE3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5D3E-48FC-4645-BA2D-55A01F310C20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DD2D-535E-491D-8164-8CC904C14EAC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C74AA-3693-437B-A3CF-DE89B6E0A3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1AABA-FB9D-4498-A299-990CFE3A45C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C54E5-B219-4F8A-8944-3ED79408ED9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381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0BB55-1C59-497D-BAD9-BFC53DBF5FA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3E47D-1B8E-4220-886C-7EE0F1D319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0700" y="241300"/>
            <a:ext cx="510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a-ES" smtClean="0"/>
              <a:t>Haga clic para modificar el estilo de título del patrón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4572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3F34080-654B-4BDD-9DC5-4E3A4F4C9B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838200" y="9906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04800" y="457200"/>
            <a:ext cx="7120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a-ES" sz="1200" dirty="0" smtClean="0"/>
              <a:t>Context 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9EAD245-EE8F-4E49-96F7-9225827EF26E}" type="slidenum">
              <a:rPr lang="en-US">
                <a:solidFill>
                  <a:srgbClr val="000000"/>
                </a:solidFill>
                <a:latin typeface="Arial" charset="0"/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969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DF15A38-A300-4B59-99E8-158D949EBD57}" type="datetime1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22/09/2014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203848" y="643296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26F14BA-030A-4A81-839F-56D05F63F638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8" name="Picture 4" descr="web FIB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25344"/>
            <a:ext cx="685800" cy="276225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xmlns="" val="401553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DF15A38-A300-4B59-99E8-158D949EBD57}" type="datetime1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22/09/2014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203848" y="643296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26F14BA-030A-4A81-839F-56D05F63F638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528" y="6444059"/>
            <a:ext cx="5540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web FIB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248" y="6525344"/>
            <a:ext cx="685800" cy="276225"/>
          </a:xfrm>
          <a:prstGeom prst="rect">
            <a:avLst/>
          </a:prstGeom>
          <a:solidFill>
            <a:schemeClr val="accent1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ataleg.upc.edu/record=b1379140~S1*cat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ataleg.upc.edu/record=b1409336~S1*cat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lere.co.uk/pdf%20files/02volerescopes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ataleg.upc.edu/record=b1379140~S1*ca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37353" y="2852936"/>
            <a:ext cx="50273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ca-ES" sz="28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Introducció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ca-ES" sz="28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Objectius dels projectes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ca-ES" sz="28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 context del sistema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ca-ES" sz="28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Requisits</a:t>
            </a:r>
            <a:endParaRPr lang="ca-ES" sz="28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3 CuadroTexto"/>
          <p:cNvSpPr txBox="1"/>
          <p:nvPr/>
        </p:nvSpPr>
        <p:spPr>
          <a:xfrm>
            <a:off x="1797039" y="1412776"/>
            <a:ext cx="546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ca-E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Enginyeria de requisits</a:t>
            </a:r>
            <a:endParaRPr lang="ca-E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93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ca-ES" sz="2800" dirty="0" smtClean="0">
                <a:solidFill>
                  <a:srgbClr val="FFFF00"/>
                </a:solidFill>
              </a:rPr>
              <a:t>Determinar explícitament quins aspectes pertanyen al sistema</a:t>
            </a:r>
          </a:p>
          <a:p>
            <a:r>
              <a:rPr lang="ca-ES" sz="2800" dirty="0" smtClean="0"/>
              <a:t>Determinar quins aspectes estan fora del sistema</a:t>
            </a:r>
          </a:p>
          <a:p>
            <a:r>
              <a:rPr lang="ca-ES" sz="2800" dirty="0" smtClean="0"/>
              <a:t>En decidir la frontera del sistema: tenir en compte totes les parts interessades.</a:t>
            </a:r>
          </a:p>
          <a:p>
            <a:r>
              <a:rPr lang="ca-ES" sz="2800" dirty="0" smtClean="0"/>
              <a:t>Comprovar periòdicament que la frontera decidida és vàlida.</a:t>
            </a:r>
          </a:p>
          <a:p>
            <a:r>
              <a:rPr lang="ca-ES" sz="2800" dirty="0" smtClean="0"/>
              <a:t>Si es canvia la frontera, mirar si queden afectats els requisits.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6E185-6E2B-4275-86FC-3C58180F60A0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209800" y="457200"/>
            <a:ext cx="4615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dirty="0" smtClean="0"/>
              <a:t>Ull amb la frontera del sistema</a:t>
            </a:r>
            <a:endParaRPr lang="ca-ES" sz="2800" dirty="0"/>
          </a:p>
        </p:txBody>
      </p:sp>
    </p:spTree>
    <p:extLst>
      <p:ext uri="{BB962C8B-B14F-4D97-AF65-F5344CB8AC3E}">
        <p14:creationId xmlns:p14="http://schemas.microsoft.com/office/powerpoint/2010/main" xmlns="" val="405538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6E185-6E2B-4275-86FC-3C58180F60A0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066800" y="1219200"/>
            <a:ext cx="7086600" cy="4572000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13 Grupo"/>
          <p:cNvGrpSpPr/>
          <p:nvPr/>
        </p:nvGrpSpPr>
        <p:grpSpPr>
          <a:xfrm>
            <a:off x="1981200" y="1905000"/>
            <a:ext cx="5181600" cy="3048000"/>
            <a:chOff x="1219200" y="2819400"/>
            <a:chExt cx="5181600" cy="3048000"/>
          </a:xfrm>
        </p:grpSpPr>
        <p:sp>
          <p:nvSpPr>
            <p:cNvPr id="11" name="10 Rectángulo"/>
            <p:cNvSpPr/>
            <p:nvPr/>
          </p:nvSpPr>
          <p:spPr>
            <a:xfrm>
              <a:off x="1219200" y="2819400"/>
              <a:ext cx="5181600" cy="3048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shade val="30000"/>
                    <a:satMod val="115000"/>
                    <a:tint val="66000"/>
                    <a:satMod val="160000"/>
                  </a:schemeClr>
                </a:gs>
                <a:gs pos="50000">
                  <a:schemeClr val="tx1">
                    <a:shade val="30000"/>
                    <a:satMod val="115000"/>
                    <a:tint val="44500"/>
                    <a:satMod val="160000"/>
                  </a:schemeClr>
                </a:gs>
                <a:gs pos="100000">
                  <a:schemeClr val="tx1">
                    <a:shade val="30000"/>
                    <a:satMod val="11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1371600" y="2971800"/>
              <a:ext cx="4876800" cy="27432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1676400" y="3124200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>
                  <a:solidFill>
                    <a:srgbClr val="0070C0"/>
                  </a:solidFill>
                </a:rPr>
                <a:t>Context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grpSp>
          <p:nvGrpSpPr>
            <p:cNvPr id="9" name="9 Grupo"/>
            <p:cNvGrpSpPr/>
            <p:nvPr/>
          </p:nvGrpSpPr>
          <p:grpSpPr>
            <a:xfrm>
              <a:off x="2286000" y="3505200"/>
              <a:ext cx="3200400" cy="1676400"/>
              <a:chOff x="3124200" y="3429000"/>
              <a:chExt cx="3200400" cy="1676400"/>
            </a:xfrm>
          </p:grpSpPr>
          <p:sp>
            <p:nvSpPr>
              <p:cNvPr id="7" name="6 Elipse"/>
              <p:cNvSpPr/>
              <p:nvPr/>
            </p:nvSpPr>
            <p:spPr>
              <a:xfrm>
                <a:off x="3124200" y="3429000"/>
                <a:ext cx="3200400" cy="1676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0" name="8 Grupo"/>
              <p:cNvGrpSpPr/>
              <p:nvPr/>
            </p:nvGrpSpPr>
            <p:grpSpPr>
              <a:xfrm>
                <a:off x="3314700" y="3619500"/>
                <a:ext cx="2819400" cy="1295400"/>
                <a:chOff x="3314700" y="3619500"/>
                <a:chExt cx="2819400" cy="1295400"/>
              </a:xfrm>
            </p:grpSpPr>
            <p:sp>
              <p:nvSpPr>
                <p:cNvPr id="4" name="3 Elipse"/>
                <p:cNvSpPr/>
                <p:nvPr/>
              </p:nvSpPr>
              <p:spPr>
                <a:xfrm>
                  <a:off x="3314700" y="3619500"/>
                  <a:ext cx="2819400" cy="1295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7 CuadroTexto"/>
                <p:cNvSpPr txBox="1"/>
                <p:nvPr/>
              </p:nvSpPr>
              <p:spPr>
                <a:xfrm>
                  <a:off x="4191000" y="3962400"/>
                  <a:ext cx="11576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 smtClean="0">
                      <a:solidFill>
                        <a:srgbClr val="0070C0"/>
                      </a:solidFill>
                    </a:rPr>
                    <a:t>Sistema</a:t>
                  </a:r>
                  <a:endParaRPr lang="es-ES" dirty="0">
                    <a:solidFill>
                      <a:srgbClr val="0070C0"/>
                    </a:solidFill>
                  </a:endParaRPr>
                </a:p>
              </p:txBody>
            </p:sp>
          </p:grpSp>
        </p:grpSp>
      </p:grpSp>
      <p:sp>
        <p:nvSpPr>
          <p:cNvPr id="13" name="12 CuadroTexto"/>
          <p:cNvSpPr txBox="1"/>
          <p:nvPr/>
        </p:nvSpPr>
        <p:spPr>
          <a:xfrm>
            <a:off x="1219200" y="12954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</a:rPr>
              <a:t>Entorn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err="1" smtClean="0">
                <a:solidFill>
                  <a:srgbClr val="0070C0"/>
                </a:solidFill>
              </a:rPr>
              <a:t>irrellevant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22" name="Picture 4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866385"/>
            <a:ext cx="685800" cy="70561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cxnSp>
        <p:nvCxnSpPr>
          <p:cNvPr id="23" name="22 Conector recto de flecha"/>
          <p:cNvCxnSpPr>
            <a:stCxn id="22" idx="3"/>
          </p:cNvCxnSpPr>
          <p:nvPr/>
        </p:nvCxnSpPr>
        <p:spPr>
          <a:xfrm flipV="1">
            <a:off x="2971800" y="3810000"/>
            <a:ext cx="914400" cy="409193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2169754" y="457200"/>
            <a:ext cx="4764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Frontera del </a:t>
            </a:r>
            <a:r>
              <a:rPr lang="es-ES" sz="2800" dirty="0" err="1" smtClean="0"/>
              <a:t>context</a:t>
            </a:r>
            <a:r>
              <a:rPr lang="es-ES" sz="2800" dirty="0" smtClean="0"/>
              <a:t> del sistema</a:t>
            </a:r>
            <a:endParaRPr lang="es-ES" sz="2800" dirty="0"/>
          </a:p>
        </p:txBody>
      </p:sp>
      <p:sp>
        <p:nvSpPr>
          <p:cNvPr id="19" name="18 Rectángulo"/>
          <p:cNvSpPr/>
          <p:nvPr/>
        </p:nvSpPr>
        <p:spPr>
          <a:xfrm>
            <a:off x="914400" y="5798403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</a:t>
            </a:r>
            <a:r>
              <a:rPr lang="es-ES" dirty="0">
                <a:solidFill>
                  <a:srgbClr val="FFFF00"/>
                </a:solidFill>
              </a:rPr>
              <a:t>frontera del </a:t>
            </a:r>
            <a:r>
              <a:rPr lang="es-ES" dirty="0" err="1">
                <a:solidFill>
                  <a:srgbClr val="FFFF00"/>
                </a:solidFill>
              </a:rPr>
              <a:t>context</a:t>
            </a:r>
            <a:r>
              <a:rPr lang="es-ES" dirty="0">
                <a:solidFill>
                  <a:srgbClr val="FFFF00"/>
                </a:solidFill>
              </a:rPr>
              <a:t> </a:t>
            </a:r>
            <a:r>
              <a:rPr lang="es-ES" dirty="0"/>
              <a:t>separa les </a:t>
            </a:r>
            <a:r>
              <a:rPr lang="es-ES" dirty="0" err="1"/>
              <a:t>parts</a:t>
            </a:r>
            <a:r>
              <a:rPr lang="es-ES" dirty="0"/>
              <a:t> </a:t>
            </a:r>
            <a:r>
              <a:rPr lang="es-ES" dirty="0" err="1"/>
              <a:t>rellevants</a:t>
            </a:r>
            <a:r>
              <a:rPr lang="es-ES" dirty="0"/>
              <a:t> de </a:t>
            </a:r>
            <a:r>
              <a:rPr lang="es-ES" dirty="0" err="1"/>
              <a:t>l'entorn</a:t>
            </a:r>
            <a:r>
              <a:rPr lang="es-ES" dirty="0"/>
              <a:t> </a:t>
            </a:r>
            <a:r>
              <a:rPr lang="es-ES" dirty="0" smtClean="0"/>
              <a:t>de </a:t>
            </a:r>
            <a:r>
              <a:rPr lang="es-ES" dirty="0"/>
              <a:t>les </a:t>
            </a:r>
            <a:r>
              <a:rPr lang="es-ES" dirty="0" err="1"/>
              <a:t>irrellevants</a:t>
            </a:r>
            <a:r>
              <a:rPr lang="es-ES" dirty="0"/>
              <a:t> per al </a:t>
            </a:r>
            <a:r>
              <a:rPr lang="es-ES" dirty="0" err="1"/>
              <a:t>desenvolupament</a:t>
            </a:r>
            <a:r>
              <a:rPr lang="es-ES" dirty="0"/>
              <a:t> del sistema.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334000" y="1219200"/>
            <a:ext cx="2659702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Frontera del </a:t>
            </a:r>
            <a:r>
              <a:rPr lang="es-ES" dirty="0" err="1" smtClean="0">
                <a:solidFill>
                  <a:srgbClr val="C00000"/>
                </a:solidFill>
              </a:rPr>
              <a:t>context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21" name="20 Conector recto de flecha"/>
          <p:cNvCxnSpPr/>
          <p:nvPr/>
        </p:nvCxnSpPr>
        <p:spPr>
          <a:xfrm flipH="1">
            <a:off x="6553200" y="1600200"/>
            <a:ext cx="457200" cy="30480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4EA6FC1-8012-4639-8577-4AAF0505AA1D}" type="slidenum">
              <a:rPr lang="es-ES" smtClean="0"/>
              <a:pPr/>
              <a:t>12</a:t>
            </a:fld>
            <a:endParaRPr lang="es-ES" smtClean="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90700" y="241300"/>
            <a:ext cx="5829300" cy="60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Context del </a:t>
            </a:r>
            <a:r>
              <a:rPr lang="en-US" sz="2400" dirty="0" err="1" smtClean="0"/>
              <a:t>sistema</a:t>
            </a:r>
            <a:endParaRPr lang="en-US" sz="2400" dirty="0" smtClean="0"/>
          </a:p>
        </p:txBody>
      </p:sp>
      <p:sp>
        <p:nvSpPr>
          <p:cNvPr id="4100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239000" cy="2057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sz="2800" dirty="0" smtClean="0"/>
              <a:t>Objectius de la presentació</a:t>
            </a:r>
          </a:p>
          <a:p>
            <a:pPr eaLnBrk="1" hangingPunct="1"/>
            <a:r>
              <a:rPr lang="ca-ES" sz="2800" dirty="0" smtClean="0"/>
              <a:t>El sistema i el seu context</a:t>
            </a:r>
          </a:p>
          <a:p>
            <a:pPr eaLnBrk="1" hangingPunct="1"/>
            <a:r>
              <a:rPr lang="ca-ES" sz="2800" dirty="0" smtClean="0">
                <a:solidFill>
                  <a:srgbClr val="FFFF00"/>
                </a:solidFill>
              </a:rPr>
              <a:t>Facetes del context</a:t>
            </a:r>
          </a:p>
          <a:p>
            <a:pPr eaLnBrk="1" hangingPunct="1"/>
            <a:r>
              <a:rPr lang="ca-ES" sz="2800" dirty="0" smtClean="0"/>
              <a:t>Modelització processos de negoci</a:t>
            </a:r>
          </a:p>
          <a:p>
            <a:pPr eaLnBrk="1" hangingPunct="1"/>
            <a:r>
              <a:rPr lang="ca-ES" sz="2800" dirty="0" smtClean="0"/>
              <a:t>El diagrama de context del sistema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6E185-6E2B-4275-86FC-3C58180F60A0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066800" y="1219200"/>
            <a:ext cx="7086600" cy="457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" name="13 Grupo"/>
          <p:cNvGrpSpPr/>
          <p:nvPr/>
        </p:nvGrpSpPr>
        <p:grpSpPr>
          <a:xfrm>
            <a:off x="2019300" y="1981200"/>
            <a:ext cx="5181600" cy="3048000"/>
            <a:chOff x="1219200" y="2819400"/>
            <a:chExt cx="5181600" cy="3048000"/>
          </a:xfrm>
        </p:grpSpPr>
        <p:sp>
          <p:nvSpPr>
            <p:cNvPr id="11" name="10 Rectángulo"/>
            <p:cNvSpPr/>
            <p:nvPr/>
          </p:nvSpPr>
          <p:spPr>
            <a:xfrm>
              <a:off x="1219200" y="2819400"/>
              <a:ext cx="5181600" cy="3048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shade val="30000"/>
                    <a:satMod val="115000"/>
                    <a:tint val="66000"/>
                    <a:satMod val="160000"/>
                  </a:schemeClr>
                </a:gs>
                <a:gs pos="50000">
                  <a:schemeClr val="tx1">
                    <a:shade val="30000"/>
                    <a:satMod val="115000"/>
                    <a:tint val="44500"/>
                    <a:satMod val="160000"/>
                  </a:schemeClr>
                </a:gs>
                <a:gs pos="100000">
                  <a:schemeClr val="tx1">
                    <a:shade val="30000"/>
                    <a:satMod val="11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1371600" y="2971800"/>
              <a:ext cx="4876800" cy="27432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1676400" y="3124200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>
                  <a:solidFill>
                    <a:srgbClr val="0070C0"/>
                  </a:solidFill>
                </a:rPr>
                <a:t>Context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grpSp>
          <p:nvGrpSpPr>
            <p:cNvPr id="9" name="9 Grupo"/>
            <p:cNvGrpSpPr/>
            <p:nvPr/>
          </p:nvGrpSpPr>
          <p:grpSpPr>
            <a:xfrm>
              <a:off x="2286000" y="3505200"/>
              <a:ext cx="3200400" cy="1676400"/>
              <a:chOff x="3124200" y="3429000"/>
              <a:chExt cx="3200400" cy="1676400"/>
            </a:xfrm>
          </p:grpSpPr>
          <p:sp>
            <p:nvSpPr>
              <p:cNvPr id="7" name="6 Elipse"/>
              <p:cNvSpPr/>
              <p:nvPr/>
            </p:nvSpPr>
            <p:spPr>
              <a:xfrm>
                <a:off x="3124200" y="3429000"/>
                <a:ext cx="3200400" cy="1676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0" name="8 Grupo"/>
              <p:cNvGrpSpPr/>
              <p:nvPr/>
            </p:nvGrpSpPr>
            <p:grpSpPr>
              <a:xfrm>
                <a:off x="3314700" y="3619500"/>
                <a:ext cx="2819400" cy="1295400"/>
                <a:chOff x="3314700" y="3619500"/>
                <a:chExt cx="2819400" cy="1295400"/>
              </a:xfrm>
            </p:grpSpPr>
            <p:sp>
              <p:nvSpPr>
                <p:cNvPr id="4" name="3 Elipse"/>
                <p:cNvSpPr/>
                <p:nvPr/>
              </p:nvSpPr>
              <p:spPr>
                <a:xfrm>
                  <a:off x="3314700" y="3619500"/>
                  <a:ext cx="2819400" cy="1295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7 CuadroTexto"/>
                <p:cNvSpPr txBox="1"/>
                <p:nvPr/>
              </p:nvSpPr>
              <p:spPr>
                <a:xfrm>
                  <a:off x="4191000" y="3962400"/>
                  <a:ext cx="11576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 smtClean="0">
                      <a:solidFill>
                        <a:srgbClr val="0070C0"/>
                      </a:solidFill>
                    </a:rPr>
                    <a:t>Sistema</a:t>
                  </a:r>
                  <a:endParaRPr lang="es-ES" dirty="0">
                    <a:solidFill>
                      <a:srgbClr val="0070C0"/>
                    </a:solidFill>
                  </a:endParaRPr>
                </a:p>
              </p:txBody>
            </p:sp>
          </p:grpSp>
        </p:grpSp>
      </p:grpSp>
      <p:sp>
        <p:nvSpPr>
          <p:cNvPr id="13" name="12 CuadroTexto"/>
          <p:cNvSpPr txBox="1"/>
          <p:nvPr/>
        </p:nvSpPr>
        <p:spPr>
          <a:xfrm>
            <a:off x="1219200" y="12954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</a:rPr>
              <a:t>Entorn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err="1" smtClean="0">
                <a:solidFill>
                  <a:srgbClr val="0070C0"/>
                </a:solidFill>
              </a:rPr>
              <a:t>irrellevant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124200" y="45720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Facetes del </a:t>
            </a:r>
            <a:r>
              <a:rPr lang="es-ES" sz="2800" dirty="0" err="1" smtClean="0"/>
              <a:t>context</a:t>
            </a:r>
            <a:endParaRPr lang="es-ES" sz="2800" dirty="0"/>
          </a:p>
        </p:txBody>
      </p:sp>
      <p:cxnSp>
        <p:nvCxnSpPr>
          <p:cNvPr id="19" name="18 Conector recto"/>
          <p:cNvCxnSpPr>
            <a:stCxn id="6" idx="0"/>
            <a:endCxn id="6" idx="2"/>
          </p:cNvCxnSpPr>
          <p:nvPr/>
        </p:nvCxnSpPr>
        <p:spPr>
          <a:xfrm>
            <a:off x="4610100" y="1219200"/>
            <a:ext cx="0" cy="4572000"/>
          </a:xfrm>
          <a:prstGeom prst="line">
            <a:avLst/>
          </a:prstGeom>
          <a:ln w="317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6" idx="1"/>
            <a:endCxn id="6" idx="3"/>
          </p:cNvCxnSpPr>
          <p:nvPr/>
        </p:nvCxnSpPr>
        <p:spPr>
          <a:xfrm>
            <a:off x="1066800" y="3505200"/>
            <a:ext cx="7086600" cy="0"/>
          </a:xfrm>
          <a:prstGeom prst="line">
            <a:avLst/>
          </a:prstGeom>
          <a:ln w="317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1905000" y="2743200"/>
            <a:ext cx="1242648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C00000"/>
                </a:solidFill>
              </a:rPr>
              <a:t>Subjecte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5943600" y="2286000"/>
            <a:ext cx="1544975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C00000"/>
                </a:solidFill>
              </a:rPr>
              <a:t>Tecnologia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2209800" y="4267200"/>
            <a:ext cx="52770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C00000"/>
                </a:solidFill>
              </a:rPr>
              <a:t>Ús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5105400" y="4419600"/>
            <a:ext cx="240482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C00000"/>
                </a:solidFill>
              </a:rPr>
              <a:t>Desenvolupament</a:t>
            </a:r>
            <a:endParaRPr lang="es-E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525963"/>
          </a:xfrm>
        </p:spPr>
        <p:txBody>
          <a:bodyPr/>
          <a:lstStyle/>
          <a:p>
            <a:r>
              <a:rPr lang="ca-ES" dirty="0" smtClean="0">
                <a:solidFill>
                  <a:srgbClr val="FFFF00"/>
                </a:solidFill>
              </a:rPr>
              <a:t>Subjecte</a:t>
            </a:r>
            <a:endParaRPr lang="ca-ES" dirty="0" smtClean="0"/>
          </a:p>
          <a:p>
            <a:pPr lvl="1"/>
            <a:r>
              <a:rPr lang="ca-ES" dirty="0" smtClean="0"/>
              <a:t>Objectes i esdeveniments rellevants per al sistema.</a:t>
            </a:r>
          </a:p>
          <a:p>
            <a:r>
              <a:rPr lang="ca-ES" dirty="0" smtClean="0">
                <a:solidFill>
                  <a:srgbClr val="FFFF00"/>
                </a:solidFill>
              </a:rPr>
              <a:t>Ús</a:t>
            </a:r>
          </a:p>
          <a:p>
            <a:pPr lvl="1"/>
            <a:r>
              <a:rPr lang="ca-ES" dirty="0" smtClean="0"/>
              <a:t>Ús del sistema per part dels usuaris i altres sistemes.</a:t>
            </a:r>
          </a:p>
          <a:p>
            <a:r>
              <a:rPr lang="ca-ES" dirty="0" smtClean="0">
                <a:solidFill>
                  <a:srgbClr val="FFFF00"/>
                </a:solidFill>
              </a:rPr>
              <a:t>Tecnologia</a:t>
            </a:r>
          </a:p>
          <a:p>
            <a:pPr lvl="1"/>
            <a:r>
              <a:rPr lang="ca-ES" dirty="0" smtClean="0"/>
              <a:t>Entorn tecnològic sobre el qual funcionarà el sistema.</a:t>
            </a:r>
          </a:p>
          <a:p>
            <a:r>
              <a:rPr lang="ca-ES" dirty="0" smtClean="0">
                <a:solidFill>
                  <a:srgbClr val="FFFF00"/>
                </a:solidFill>
              </a:rPr>
              <a:t>Desenvolupament</a:t>
            </a:r>
          </a:p>
          <a:p>
            <a:pPr lvl="1"/>
            <a:r>
              <a:rPr lang="ca-ES" dirty="0" smtClean="0"/>
              <a:t>Restriccions tècniques, econòmiques, legals, etc. sobre el desenvolupament del sistema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6E185-6E2B-4275-86FC-3C58180F60A0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3124200" y="45720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Facetes del </a:t>
            </a:r>
            <a:r>
              <a:rPr lang="es-ES" sz="2800" dirty="0" err="1" smtClean="0"/>
              <a:t>context</a:t>
            </a:r>
            <a:endParaRPr lang="es-ES" sz="2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199797" y="6428601"/>
            <a:ext cx="282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>
                <a:hlinkClick r:id="rId2"/>
              </a:rPr>
              <a:t>Requirements</a:t>
            </a:r>
            <a:r>
              <a:rPr lang="es-ES" sz="1200" dirty="0" smtClean="0">
                <a:hlinkClick r:id="rId2"/>
              </a:rPr>
              <a:t> Engineering. </a:t>
            </a:r>
            <a:r>
              <a:rPr lang="es-ES" sz="1200" dirty="0" err="1" smtClean="0">
                <a:hlinkClick r:id="rId2"/>
              </a:rPr>
              <a:t>Pohl</a:t>
            </a:r>
            <a:r>
              <a:rPr lang="es-ES" sz="1200" dirty="0" smtClean="0">
                <a:hlinkClick r:id="rId2"/>
              </a:rPr>
              <a:t>. </a:t>
            </a:r>
            <a:r>
              <a:rPr lang="es-ES" sz="1200" dirty="0" err="1" smtClean="0">
                <a:hlinkClick r:id="rId2"/>
              </a:rPr>
              <a:t>Sect</a:t>
            </a:r>
            <a:r>
              <a:rPr lang="es-ES" sz="1200" dirty="0" smtClean="0">
                <a:hlinkClick r:id="rId2"/>
              </a:rPr>
              <a:t>. </a:t>
            </a:r>
            <a:r>
              <a:rPr lang="es-ES" sz="1200" dirty="0" smtClean="0"/>
              <a:t>6-2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4EA6FC1-8012-4639-8577-4AAF0505AA1D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90700" y="241300"/>
            <a:ext cx="5829300" cy="60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Context del </a:t>
            </a:r>
            <a:r>
              <a:rPr lang="en-US" sz="2400" dirty="0" err="1" smtClean="0"/>
              <a:t>sistema</a:t>
            </a:r>
            <a:endParaRPr lang="en-US" sz="2400" dirty="0" smtClean="0"/>
          </a:p>
        </p:txBody>
      </p:sp>
      <p:sp>
        <p:nvSpPr>
          <p:cNvPr id="4100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239000" cy="2057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sz="2800" dirty="0" smtClean="0"/>
              <a:t>Objectius de la presentació</a:t>
            </a:r>
          </a:p>
          <a:p>
            <a:pPr eaLnBrk="1" hangingPunct="1"/>
            <a:r>
              <a:rPr lang="ca-ES" sz="2800" dirty="0" smtClean="0"/>
              <a:t>El sistema i el seu context</a:t>
            </a:r>
          </a:p>
          <a:p>
            <a:pPr eaLnBrk="1" hangingPunct="1"/>
            <a:r>
              <a:rPr lang="ca-ES" sz="2800" dirty="0" smtClean="0"/>
              <a:t>Facetes del context</a:t>
            </a:r>
          </a:p>
          <a:p>
            <a:pPr eaLnBrk="1" hangingPunct="1"/>
            <a:r>
              <a:rPr lang="ca-ES" sz="2800" dirty="0" smtClean="0">
                <a:solidFill>
                  <a:srgbClr val="FFFF00"/>
                </a:solidFill>
              </a:rPr>
              <a:t>Modelització processos de negoci</a:t>
            </a:r>
          </a:p>
          <a:p>
            <a:pPr eaLnBrk="1" hangingPunct="1"/>
            <a:r>
              <a:rPr lang="ca-ES" sz="2800" dirty="0" smtClean="0"/>
              <a:t>El diagrama de context del sistema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0700" y="241300"/>
            <a:ext cx="6057900" cy="673100"/>
          </a:xfrm>
        </p:spPr>
        <p:txBody>
          <a:bodyPr/>
          <a:lstStyle/>
          <a:p>
            <a:r>
              <a:rPr lang="es-ES" dirty="0" err="1" smtClean="0"/>
              <a:t>Modelització</a:t>
            </a:r>
            <a:r>
              <a:rPr lang="es-ES" dirty="0" smtClean="0"/>
              <a:t> UML </a:t>
            </a:r>
            <a:r>
              <a:rPr lang="es-ES" dirty="0" err="1" smtClean="0"/>
              <a:t>processos</a:t>
            </a:r>
            <a:r>
              <a:rPr lang="es-ES" dirty="0" smtClean="0"/>
              <a:t> de </a:t>
            </a:r>
            <a:r>
              <a:rPr lang="es-ES" dirty="0" err="1" smtClean="0"/>
              <a:t>negoci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D54917-41BF-4FA4-A775-35E4569B3AE6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23975"/>
            <a:ext cx="8650204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2209800" y="1752600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</a:rPr>
              <a:t>Decisió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419600" y="1676400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</a:rPr>
              <a:t>Forquilla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087299" y="1379989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</a:rPr>
              <a:t>Combinació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" dirty="0" smtClean="0">
                <a:solidFill>
                  <a:srgbClr val="FF0000"/>
                </a:solidFill>
              </a:rPr>
              <a:t>   (</a:t>
            </a:r>
            <a:r>
              <a:rPr lang="es-ES" dirty="0" err="1" smtClean="0">
                <a:solidFill>
                  <a:srgbClr val="FF0000"/>
                </a:solidFill>
              </a:rPr>
              <a:t>merge</a:t>
            </a:r>
            <a:r>
              <a:rPr lang="es-ES" dirty="0" smtClean="0">
                <a:solidFill>
                  <a:srgbClr val="FF0000"/>
                </a:solidFill>
              </a:rPr>
              <a:t>)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348369" y="2726422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Unió (</a:t>
            </a:r>
            <a:r>
              <a:rPr lang="es-ES" dirty="0" err="1" smtClean="0">
                <a:solidFill>
                  <a:srgbClr val="FF0000"/>
                </a:solidFill>
              </a:rPr>
              <a:t>join</a:t>
            </a:r>
            <a:r>
              <a:rPr lang="es-ES" dirty="0" smtClean="0">
                <a:solidFill>
                  <a:srgbClr val="FF0000"/>
                </a:solidFill>
              </a:rPr>
              <a:t>)</a:t>
            </a:r>
            <a:endParaRPr lang="es-E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6E185-6E2B-4275-86FC-3C58180F60A0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89802"/>
            <a:ext cx="5029200" cy="6691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6E185-6E2B-4275-86FC-3C58180F60A0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04800"/>
            <a:ext cx="4743329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4EA6FC1-8012-4639-8577-4AAF0505AA1D}" type="slidenum">
              <a:rPr lang="es-ES" smtClean="0"/>
              <a:pPr/>
              <a:t>19</a:t>
            </a:fld>
            <a:endParaRPr lang="es-ES" smtClean="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90700" y="241300"/>
            <a:ext cx="5829300" cy="60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Context del </a:t>
            </a:r>
            <a:r>
              <a:rPr lang="en-US" sz="2400" dirty="0" err="1" smtClean="0"/>
              <a:t>sistema</a:t>
            </a:r>
            <a:endParaRPr lang="en-US" sz="2400" dirty="0" smtClean="0"/>
          </a:p>
        </p:txBody>
      </p:sp>
      <p:sp>
        <p:nvSpPr>
          <p:cNvPr id="4100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239000" cy="2057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sz="2800" dirty="0" smtClean="0"/>
              <a:t>Objectius de la presentació</a:t>
            </a:r>
          </a:p>
          <a:p>
            <a:pPr eaLnBrk="1" hangingPunct="1"/>
            <a:r>
              <a:rPr lang="ca-ES" sz="2800" dirty="0" smtClean="0"/>
              <a:t>El sistema i el seu context</a:t>
            </a:r>
          </a:p>
          <a:p>
            <a:pPr eaLnBrk="1" hangingPunct="1"/>
            <a:r>
              <a:rPr lang="ca-ES" sz="2800" dirty="0" smtClean="0"/>
              <a:t>Facetes del context</a:t>
            </a:r>
          </a:p>
          <a:p>
            <a:pPr eaLnBrk="1" hangingPunct="1"/>
            <a:r>
              <a:rPr lang="ca-ES" sz="2800" dirty="0" smtClean="0"/>
              <a:t>Modelització processos de negoci</a:t>
            </a:r>
          </a:p>
          <a:p>
            <a:pPr eaLnBrk="1" hangingPunct="1"/>
            <a:r>
              <a:rPr lang="ca-ES" sz="2800" dirty="0" smtClean="0">
                <a:solidFill>
                  <a:srgbClr val="FFFF00"/>
                </a:solidFill>
              </a:rPr>
              <a:t>El diagrama de context del </a:t>
            </a:r>
            <a:r>
              <a:rPr lang="ca-ES" sz="2800" dirty="0" smtClean="0">
                <a:solidFill>
                  <a:srgbClr val="FFFF00"/>
                </a:solidFill>
              </a:rPr>
              <a:t>sistema</a:t>
            </a:r>
            <a:endParaRPr lang="ca-ES" sz="2800" dirty="0" smtClean="0"/>
          </a:p>
          <a:p>
            <a:pPr eaLnBrk="1" hangingPunct="1"/>
            <a:r>
              <a:rPr lang="ca-ES" sz="2800" dirty="0" smtClean="0"/>
              <a:t>Estat de l’art</a:t>
            </a:r>
            <a:endParaRPr lang="ca-ES" sz="2800" dirty="0" smtClean="0"/>
          </a:p>
          <a:p>
            <a:pPr eaLnBrk="1" hangingPunct="1">
              <a:buNone/>
            </a:pPr>
            <a:endParaRPr lang="ca-ES" sz="28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4EA6FC1-8012-4639-8577-4AAF0505AA1D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90700" y="241300"/>
            <a:ext cx="5829300" cy="609600"/>
          </a:xfrm>
        </p:spPr>
        <p:txBody>
          <a:bodyPr/>
          <a:lstStyle/>
          <a:p>
            <a:pPr eaLnBrk="1" hangingPunct="1"/>
            <a:r>
              <a:rPr lang="ca-ES" sz="2400" smtClean="0"/>
              <a:t>Context </a:t>
            </a:r>
            <a:r>
              <a:rPr lang="ca-ES" sz="2400" smtClean="0"/>
              <a:t>del </a:t>
            </a:r>
            <a:r>
              <a:rPr lang="ca-ES" sz="2400" smtClean="0"/>
              <a:t>sistema</a:t>
            </a:r>
            <a:endParaRPr lang="ca-ES" sz="2400" smtClean="0"/>
          </a:p>
        </p:txBody>
      </p:sp>
      <p:sp>
        <p:nvSpPr>
          <p:cNvPr id="4100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239000" cy="2057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sz="2800" dirty="0" smtClean="0"/>
              <a:t>Objectius de la presentació</a:t>
            </a:r>
          </a:p>
          <a:p>
            <a:pPr eaLnBrk="1" hangingPunct="1"/>
            <a:r>
              <a:rPr lang="ca-ES" sz="2800" dirty="0" smtClean="0"/>
              <a:t>El sistema i el seu context</a:t>
            </a:r>
          </a:p>
          <a:p>
            <a:pPr eaLnBrk="1" hangingPunct="1"/>
            <a:r>
              <a:rPr lang="ca-ES" sz="2800" dirty="0" smtClean="0"/>
              <a:t>Facetes del context</a:t>
            </a:r>
          </a:p>
          <a:p>
            <a:pPr eaLnBrk="1" hangingPunct="1"/>
            <a:r>
              <a:rPr lang="ca-ES" sz="2800" dirty="0" smtClean="0"/>
              <a:t>Modelització processos de negoci</a:t>
            </a:r>
          </a:p>
          <a:p>
            <a:pPr eaLnBrk="1" hangingPunct="1"/>
            <a:r>
              <a:rPr lang="ca-ES" sz="2800" dirty="0" smtClean="0"/>
              <a:t>El diagrama de context del </a:t>
            </a:r>
            <a:r>
              <a:rPr lang="ca-ES" sz="2800" dirty="0" smtClean="0"/>
              <a:t>sistema</a:t>
            </a:r>
          </a:p>
          <a:p>
            <a:pPr eaLnBrk="1" hangingPunct="1"/>
            <a:r>
              <a:rPr lang="ca-ES" sz="2800" dirty="0" smtClean="0"/>
              <a:t>Estat de l’art</a:t>
            </a:r>
            <a:endParaRPr lang="ca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6E185-6E2B-4275-86FC-3C58180F60A0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066800" y="1219200"/>
            <a:ext cx="7086600" cy="457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905000" y="1981200"/>
            <a:ext cx="5448300" cy="3124200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172200" y="1981200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</a:rPr>
              <a:t>Context</a:t>
            </a:r>
            <a:endParaRPr lang="es-ES" dirty="0">
              <a:solidFill>
                <a:srgbClr val="0070C0"/>
              </a:solidFill>
            </a:endParaRPr>
          </a:p>
        </p:txBody>
      </p:sp>
      <p:grpSp>
        <p:nvGrpSpPr>
          <p:cNvPr id="10" name="8 Grupo"/>
          <p:cNvGrpSpPr/>
          <p:nvPr/>
        </p:nvGrpSpPr>
        <p:grpSpPr>
          <a:xfrm>
            <a:off x="3429000" y="3048000"/>
            <a:ext cx="1981200" cy="914400"/>
            <a:chOff x="3314700" y="3619500"/>
            <a:chExt cx="2819400" cy="1295400"/>
          </a:xfrm>
        </p:grpSpPr>
        <p:sp>
          <p:nvSpPr>
            <p:cNvPr id="4" name="3 Elipse"/>
            <p:cNvSpPr/>
            <p:nvPr/>
          </p:nvSpPr>
          <p:spPr>
            <a:xfrm>
              <a:off x="3314700" y="3619500"/>
              <a:ext cx="2819400" cy="1295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3880769" y="3891093"/>
              <a:ext cx="1817113" cy="654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Sistema</a:t>
              </a:r>
              <a:endParaRPr lang="es-ES" dirty="0">
                <a:solidFill>
                  <a:srgbClr val="0070C0"/>
                </a:solidFill>
              </a:endParaRPr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1219200" y="12954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</a:rPr>
              <a:t>Entorn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err="1" smtClean="0">
                <a:solidFill>
                  <a:srgbClr val="0070C0"/>
                </a:solidFill>
              </a:rPr>
              <a:t>irrellevant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981200" y="457200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Diagrama de </a:t>
            </a:r>
            <a:r>
              <a:rPr lang="es-ES" sz="2800" dirty="0" err="1" smtClean="0"/>
              <a:t>context</a:t>
            </a:r>
            <a:r>
              <a:rPr lang="es-ES" sz="2800" dirty="0" smtClean="0"/>
              <a:t> </a:t>
            </a:r>
            <a:r>
              <a:rPr lang="es-ES" sz="2800" dirty="0" smtClean="0"/>
              <a:t>del sistema</a:t>
            </a:r>
            <a:endParaRPr lang="es-ES" sz="28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2133600" y="2726422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err="1" smtClean="0">
                <a:solidFill>
                  <a:srgbClr val="C00000"/>
                </a:solidFill>
              </a:rPr>
              <a:t>Entitat</a:t>
            </a:r>
            <a:endParaRPr lang="es-ES" sz="1800" dirty="0" smtClean="0">
              <a:solidFill>
                <a:srgbClr val="C00000"/>
              </a:solidFill>
            </a:endParaRPr>
          </a:p>
          <a:p>
            <a:r>
              <a:rPr lang="es-ES" sz="1800" dirty="0" smtClean="0">
                <a:solidFill>
                  <a:srgbClr val="C00000"/>
                </a:solidFill>
              </a:rPr>
              <a:t>externa</a:t>
            </a:r>
            <a:endParaRPr lang="es-ES" sz="1800" dirty="0">
              <a:solidFill>
                <a:srgbClr val="C00000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2133600" y="2726422"/>
            <a:ext cx="8382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24 Conector recto de flecha"/>
          <p:cNvCxnSpPr>
            <a:stCxn id="21" idx="3"/>
          </p:cNvCxnSpPr>
          <p:nvPr/>
        </p:nvCxnSpPr>
        <p:spPr>
          <a:xfrm>
            <a:off x="2971800" y="3069322"/>
            <a:ext cx="609600" cy="19050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6069861" y="3810000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err="1" smtClean="0">
                <a:solidFill>
                  <a:srgbClr val="C00000"/>
                </a:solidFill>
              </a:rPr>
              <a:t>Entitat</a:t>
            </a:r>
            <a:endParaRPr lang="es-ES" sz="1800" dirty="0" smtClean="0">
              <a:solidFill>
                <a:srgbClr val="C00000"/>
              </a:solidFill>
            </a:endParaRPr>
          </a:p>
          <a:p>
            <a:r>
              <a:rPr lang="es-ES" sz="1800" dirty="0" smtClean="0">
                <a:solidFill>
                  <a:srgbClr val="C00000"/>
                </a:solidFill>
              </a:rPr>
              <a:t>externa</a:t>
            </a:r>
            <a:endParaRPr lang="es-ES" sz="1800" dirty="0">
              <a:solidFill>
                <a:srgbClr val="C00000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6069861" y="3810000"/>
            <a:ext cx="8382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27 Conector recto de flecha"/>
          <p:cNvCxnSpPr/>
          <p:nvPr/>
        </p:nvCxnSpPr>
        <p:spPr>
          <a:xfrm>
            <a:off x="5241022" y="3784833"/>
            <a:ext cx="838200" cy="34290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2564661" y="4267200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err="1" smtClean="0">
                <a:solidFill>
                  <a:srgbClr val="C00000"/>
                </a:solidFill>
              </a:rPr>
              <a:t>Entitat</a:t>
            </a:r>
            <a:endParaRPr lang="es-ES" sz="1800" dirty="0" smtClean="0">
              <a:solidFill>
                <a:srgbClr val="C00000"/>
              </a:solidFill>
            </a:endParaRPr>
          </a:p>
          <a:p>
            <a:r>
              <a:rPr lang="es-ES" sz="1800" dirty="0" smtClean="0">
                <a:solidFill>
                  <a:srgbClr val="C00000"/>
                </a:solidFill>
              </a:rPr>
              <a:t>externa</a:t>
            </a:r>
            <a:endParaRPr lang="es-ES" sz="1800" dirty="0">
              <a:solidFill>
                <a:srgbClr val="C00000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2564661" y="4267200"/>
            <a:ext cx="8382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30 Conector recto de flecha"/>
          <p:cNvCxnSpPr/>
          <p:nvPr/>
        </p:nvCxnSpPr>
        <p:spPr>
          <a:xfrm flipH="1">
            <a:off x="3090644" y="3886200"/>
            <a:ext cx="838200" cy="38100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3429000" y="3962400"/>
            <a:ext cx="990600" cy="64770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0700" y="241300"/>
            <a:ext cx="5524500" cy="609600"/>
          </a:xfrm>
        </p:spPr>
        <p:txBody>
          <a:bodyPr/>
          <a:lstStyle/>
          <a:p>
            <a:r>
              <a:rPr lang="es-ES" dirty="0" smtClean="0"/>
              <a:t>El diagrama de </a:t>
            </a:r>
            <a:r>
              <a:rPr lang="es-ES" dirty="0" err="1" smtClean="0"/>
              <a:t>context</a:t>
            </a:r>
            <a:r>
              <a:rPr lang="es-ES" dirty="0" smtClean="0"/>
              <a:t> del sistema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D54917-41BF-4FA4-A775-35E4569B3AE6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  <p:pic>
        <p:nvPicPr>
          <p:cNvPr id="5" name="Picture 3" descr="Gritter Contex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828800"/>
            <a:ext cx="3895725" cy="428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2952420" y="6474023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hlinkClick r:id="rId3"/>
              </a:rPr>
              <a:t>Mastering</a:t>
            </a:r>
            <a:r>
              <a:rPr lang="es-ES" sz="1400" dirty="0" smtClean="0">
                <a:hlinkClick r:id="rId3"/>
              </a:rPr>
              <a:t> </a:t>
            </a:r>
            <a:r>
              <a:rPr lang="es-ES" sz="1400" dirty="0" err="1" smtClean="0">
                <a:hlinkClick r:id="rId3"/>
              </a:rPr>
              <a:t>the</a:t>
            </a:r>
            <a:r>
              <a:rPr lang="es-ES" sz="1400" dirty="0" smtClean="0">
                <a:hlinkClick r:id="rId3"/>
              </a:rPr>
              <a:t> </a:t>
            </a:r>
            <a:r>
              <a:rPr lang="es-ES" sz="1400" dirty="0" err="1" smtClean="0">
                <a:hlinkClick r:id="rId3"/>
              </a:rPr>
              <a:t>requirements</a:t>
            </a:r>
            <a:r>
              <a:rPr lang="es-ES" sz="1400" dirty="0" smtClean="0">
                <a:hlinkClick r:id="rId3"/>
              </a:rPr>
              <a:t> </a:t>
            </a:r>
            <a:r>
              <a:rPr lang="es-ES" sz="1400" dirty="0" err="1" smtClean="0">
                <a:hlinkClick r:id="rId3"/>
              </a:rPr>
              <a:t>process</a:t>
            </a:r>
            <a:r>
              <a:rPr lang="es-ES" sz="1400" dirty="0" smtClean="0">
                <a:hlinkClick r:id="rId3"/>
              </a:rPr>
              <a:t>. Fig. 3-5</a:t>
            </a:r>
            <a:r>
              <a:rPr lang="es-ES" sz="1400" dirty="0" smtClean="0"/>
              <a:t>.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0700" y="241300"/>
            <a:ext cx="5829300" cy="609600"/>
          </a:xfrm>
        </p:spPr>
        <p:txBody>
          <a:bodyPr/>
          <a:lstStyle/>
          <a:p>
            <a:r>
              <a:rPr lang="es-ES" dirty="0" smtClean="0"/>
              <a:t>El diagrama de </a:t>
            </a:r>
            <a:r>
              <a:rPr lang="es-ES" dirty="0" err="1" smtClean="0"/>
              <a:t>context</a:t>
            </a:r>
            <a:r>
              <a:rPr lang="es-ES" dirty="0" smtClean="0"/>
              <a:t> del sistema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D54917-41BF-4FA4-A775-35E4569B3AE6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066800"/>
            <a:ext cx="54292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751218" y="3465469"/>
            <a:ext cx="1243146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ca-ES" sz="2000" dirty="0" smtClean="0">
                <a:solidFill>
                  <a:schemeClr val="bg1">
                    <a:lumMod val="50000"/>
                  </a:schemeClr>
                </a:solidFill>
              </a:rPr>
              <a:t>  Sistema</a:t>
            </a:r>
          </a:p>
          <a:p>
            <a:r>
              <a:rPr lang="ca-ES" sz="2000" dirty="0" smtClean="0">
                <a:solidFill>
                  <a:schemeClr val="bg1">
                    <a:lumMod val="50000"/>
                  </a:schemeClr>
                </a:solidFill>
              </a:rPr>
              <a:t>Biblioteca</a:t>
            </a:r>
            <a:endParaRPr lang="ca-E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253452" y="6504801"/>
            <a:ext cx="2918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3"/>
              </a:rPr>
              <a:t>Work Scope and Product Scope: Why Both?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4EA6FC1-8012-4639-8577-4AAF0505AA1D}" type="slidenum">
              <a:rPr lang="es-ES" smtClean="0"/>
              <a:pPr/>
              <a:t>23</a:t>
            </a:fld>
            <a:endParaRPr lang="es-ES" smtClean="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90700" y="241300"/>
            <a:ext cx="5829300" cy="60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Context del </a:t>
            </a:r>
            <a:r>
              <a:rPr lang="en-US" sz="2400" dirty="0" err="1" smtClean="0"/>
              <a:t>sistema</a:t>
            </a:r>
            <a:endParaRPr lang="en-US" sz="2400" dirty="0" smtClean="0"/>
          </a:p>
        </p:txBody>
      </p:sp>
      <p:sp>
        <p:nvSpPr>
          <p:cNvPr id="4100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239000" cy="2057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sz="2800" dirty="0" smtClean="0"/>
              <a:t>Objectius de la presentació</a:t>
            </a:r>
          </a:p>
          <a:p>
            <a:pPr eaLnBrk="1" hangingPunct="1"/>
            <a:r>
              <a:rPr lang="ca-ES" sz="2800" dirty="0" smtClean="0"/>
              <a:t>El sistema i el seu context</a:t>
            </a:r>
          </a:p>
          <a:p>
            <a:pPr eaLnBrk="1" hangingPunct="1"/>
            <a:r>
              <a:rPr lang="ca-ES" sz="2800" dirty="0" smtClean="0"/>
              <a:t>Facetes del context</a:t>
            </a:r>
          </a:p>
          <a:p>
            <a:pPr eaLnBrk="1" hangingPunct="1"/>
            <a:r>
              <a:rPr lang="ca-ES" sz="2800" dirty="0" smtClean="0"/>
              <a:t>Modelització processos de negoci</a:t>
            </a:r>
          </a:p>
          <a:p>
            <a:pPr eaLnBrk="1" hangingPunct="1"/>
            <a:r>
              <a:rPr lang="ca-ES" sz="2800" dirty="0" smtClean="0"/>
              <a:t>El diagrama de context del </a:t>
            </a:r>
            <a:r>
              <a:rPr lang="ca-ES" sz="2800" dirty="0" smtClean="0"/>
              <a:t>sistema</a:t>
            </a:r>
          </a:p>
          <a:p>
            <a:pPr eaLnBrk="1" hangingPunct="1"/>
            <a:r>
              <a:rPr lang="ca-ES" sz="2800" dirty="0" smtClean="0">
                <a:solidFill>
                  <a:srgbClr val="FFFF00"/>
                </a:solidFill>
              </a:rPr>
              <a:t>Estat de l’art</a:t>
            </a:r>
            <a:endParaRPr lang="ca-ES" sz="28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B258F5-47C3-4EDC-8EDD-42AA2B3DEB3F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762000" y="1219200"/>
            <a:ext cx="784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ca-ES" dirty="0" smtClean="0"/>
              <a:t>Conèixer de quines maneres es </a:t>
            </a:r>
            <a:r>
              <a:rPr lang="ca-ES" dirty="0" smtClean="0">
                <a:solidFill>
                  <a:srgbClr val="FFFF00"/>
                </a:solidFill>
              </a:rPr>
              <a:t>realitza actualment</a:t>
            </a:r>
          </a:p>
          <a:p>
            <a:pPr marL="457200" indent="-457200"/>
            <a:r>
              <a:rPr lang="ca-ES" dirty="0" smtClean="0"/>
              <a:t>l'activitat que es pretén millorar.</a:t>
            </a:r>
          </a:p>
          <a:p>
            <a:pPr marL="457200" indent="-457200">
              <a:buAutoNum type="arabicPeriod"/>
            </a:pPr>
            <a:endParaRPr lang="ca-ES" dirty="0" smtClean="0"/>
          </a:p>
          <a:p>
            <a:r>
              <a:rPr lang="ca-ES" dirty="0" smtClean="0"/>
              <a:t>2. Conèixer de quines maneres es realitzen actualment </a:t>
            </a:r>
            <a:r>
              <a:rPr lang="ca-ES" dirty="0" smtClean="0">
                <a:solidFill>
                  <a:srgbClr val="FFFF00"/>
                </a:solidFill>
              </a:rPr>
              <a:t>activitats semblants</a:t>
            </a:r>
            <a:r>
              <a:rPr lang="ca-ES" dirty="0" smtClean="0"/>
              <a:t> en altres àmbits.</a:t>
            </a:r>
          </a:p>
          <a:p>
            <a:endParaRPr lang="ca-ES" dirty="0" smtClean="0"/>
          </a:p>
          <a:p>
            <a:r>
              <a:rPr lang="ca-ES" dirty="0" smtClean="0"/>
              <a:t>3. Conèixer les característiques de la </a:t>
            </a:r>
            <a:r>
              <a:rPr lang="ca-ES" dirty="0" smtClean="0">
                <a:solidFill>
                  <a:srgbClr val="FFFF00"/>
                </a:solidFill>
              </a:rPr>
              <a:t>tecnologia "nova"</a:t>
            </a:r>
            <a:r>
              <a:rPr lang="ca-ES" dirty="0" smtClean="0"/>
              <a:t> a utilitzar.</a:t>
            </a:r>
          </a:p>
          <a:p>
            <a:endParaRPr lang="ca-ES" dirty="0" smtClean="0"/>
          </a:p>
          <a:p>
            <a:r>
              <a:rPr lang="ca-ES" dirty="0" smtClean="0"/>
              <a:t>4. Saber per què l'aplicació de la tecnologia proposada podria </a:t>
            </a:r>
            <a:r>
              <a:rPr lang="ca-ES" dirty="0" smtClean="0">
                <a:solidFill>
                  <a:srgbClr val="FFFF00"/>
                </a:solidFill>
              </a:rPr>
              <a:t>millorar</a:t>
            </a:r>
            <a:r>
              <a:rPr lang="ca-ES" dirty="0" smtClean="0"/>
              <a:t> la situació actual.</a:t>
            </a:r>
          </a:p>
          <a:p>
            <a:endParaRPr lang="ca-ES" dirty="0" smtClean="0"/>
          </a:p>
          <a:p>
            <a:r>
              <a:rPr lang="ca-ES" dirty="0" smtClean="0"/>
              <a:t>5. Conèixer els </a:t>
            </a:r>
            <a:r>
              <a:rPr lang="ca-ES" dirty="0" smtClean="0">
                <a:solidFill>
                  <a:srgbClr val="FFFF00"/>
                </a:solidFill>
              </a:rPr>
              <a:t>aspectes econòmics/socials/legals</a:t>
            </a:r>
            <a:r>
              <a:rPr lang="ca-ES" dirty="0" smtClean="0"/>
              <a:t> necessaris. 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752600" y="304800"/>
            <a:ext cx="6553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err="1" smtClean="0"/>
              <a:t>Objectius</a:t>
            </a:r>
            <a:r>
              <a:rPr lang="es-ES" sz="2800" dirty="0" smtClean="0"/>
              <a:t> de </a:t>
            </a:r>
            <a:r>
              <a:rPr lang="es-ES" sz="2800" dirty="0" err="1" smtClean="0"/>
              <a:t>l’elaboració</a:t>
            </a:r>
            <a:r>
              <a:rPr lang="es-ES" sz="2800" dirty="0" smtClean="0"/>
              <a:t> de </a:t>
            </a:r>
            <a:r>
              <a:rPr lang="es-ES" sz="2800" dirty="0" err="1" smtClean="0"/>
              <a:t>l’estat</a:t>
            </a:r>
            <a:r>
              <a:rPr lang="es-ES" sz="2800" dirty="0" smtClean="0"/>
              <a:t> de </a:t>
            </a:r>
            <a:r>
              <a:rPr lang="es-ES" sz="2800" dirty="0" err="1" smtClean="0"/>
              <a:t>l’art</a:t>
            </a:r>
            <a:endParaRPr lang="es-ES" sz="2800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835696" y="620688"/>
            <a:ext cx="617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ca-ES" smtClean="0">
                <a:solidFill>
                  <a:prstClr val="black"/>
                </a:solidFill>
                <a:latin typeface="Calibri"/>
              </a:rPr>
              <a:t>Conceptes principals de l’Enginyeria de requisits</a:t>
            </a:r>
            <a:endParaRPr lang="ca-E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27 Grupo"/>
          <p:cNvGrpSpPr/>
          <p:nvPr/>
        </p:nvGrpSpPr>
        <p:grpSpPr>
          <a:xfrm>
            <a:off x="2748911" y="2924944"/>
            <a:ext cx="1362874" cy="461665"/>
            <a:chOff x="3347864" y="3140968"/>
            <a:chExt cx="1362874" cy="461665"/>
          </a:xfrm>
        </p:grpSpPr>
        <p:sp>
          <p:nvSpPr>
            <p:cNvPr id="5" name="4 CuadroTexto"/>
            <p:cNvSpPr txBox="1"/>
            <p:nvPr/>
          </p:nvSpPr>
          <p:spPr>
            <a:xfrm>
              <a:off x="3347864" y="3140968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ca-ES" smtClean="0">
                  <a:solidFill>
                    <a:srgbClr val="C00000"/>
                  </a:solidFill>
                  <a:latin typeface="Calibri"/>
                </a:rPr>
                <a:t>Objectius</a:t>
              </a:r>
              <a:endParaRPr lang="ca-ES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3417233" y="3191780"/>
              <a:ext cx="1224136" cy="36004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ca-E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26 Grupo"/>
          <p:cNvGrpSpPr/>
          <p:nvPr/>
        </p:nvGrpSpPr>
        <p:grpSpPr>
          <a:xfrm>
            <a:off x="2206712" y="1484784"/>
            <a:ext cx="2447273" cy="461665"/>
            <a:chOff x="2987824" y="1988840"/>
            <a:chExt cx="2447273" cy="461665"/>
          </a:xfrm>
        </p:grpSpPr>
        <p:sp>
          <p:nvSpPr>
            <p:cNvPr id="4" name="3 CuadroTexto"/>
            <p:cNvSpPr txBox="1"/>
            <p:nvPr/>
          </p:nvSpPr>
          <p:spPr>
            <a:xfrm>
              <a:off x="2987824" y="1988840"/>
              <a:ext cx="24472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ca-ES" dirty="0" smtClean="0">
                  <a:solidFill>
                    <a:srgbClr val="C00000"/>
                  </a:solidFill>
                  <a:latin typeface="Calibri"/>
                </a:rPr>
                <a:t>Parts interessades</a:t>
              </a:r>
              <a:endParaRPr lang="ca-ES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19" name="18 Rectángulo redondeado"/>
            <p:cNvSpPr/>
            <p:nvPr/>
          </p:nvSpPr>
          <p:spPr>
            <a:xfrm>
              <a:off x="3023328" y="2039652"/>
              <a:ext cx="2376264" cy="36004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ca-E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28 Grupo"/>
          <p:cNvGrpSpPr/>
          <p:nvPr/>
        </p:nvGrpSpPr>
        <p:grpSpPr>
          <a:xfrm>
            <a:off x="2818280" y="5775647"/>
            <a:ext cx="1224136" cy="461665"/>
            <a:chOff x="3207237" y="5085184"/>
            <a:chExt cx="1224136" cy="461665"/>
          </a:xfrm>
        </p:grpSpPr>
        <p:sp>
          <p:nvSpPr>
            <p:cNvPr id="8" name="7 CuadroTexto"/>
            <p:cNvSpPr txBox="1"/>
            <p:nvPr/>
          </p:nvSpPr>
          <p:spPr>
            <a:xfrm>
              <a:off x="3239852" y="5085184"/>
              <a:ext cx="1158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ca-ES" dirty="0" smtClean="0">
                  <a:solidFill>
                    <a:srgbClr val="C00000"/>
                  </a:solidFill>
                  <a:latin typeface="Calibri"/>
                </a:rPr>
                <a:t>Sistema</a:t>
              </a:r>
              <a:endParaRPr lang="ca-ES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3207237" y="5135996"/>
              <a:ext cx="1224136" cy="36004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ca-E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31 Grupo"/>
          <p:cNvGrpSpPr/>
          <p:nvPr/>
        </p:nvGrpSpPr>
        <p:grpSpPr>
          <a:xfrm>
            <a:off x="5728424" y="3983734"/>
            <a:ext cx="1293944" cy="400110"/>
            <a:chOff x="5220072" y="4869160"/>
            <a:chExt cx="1293944" cy="400110"/>
          </a:xfrm>
        </p:grpSpPr>
        <p:sp>
          <p:nvSpPr>
            <p:cNvPr id="10" name="9 CuadroTexto"/>
            <p:cNvSpPr txBox="1"/>
            <p:nvPr/>
          </p:nvSpPr>
          <p:spPr>
            <a:xfrm>
              <a:off x="5220072" y="4869160"/>
              <a:ext cx="12939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ca-ES" sz="2000" smtClean="0">
                  <a:solidFill>
                    <a:srgbClr val="C00000"/>
                  </a:solidFill>
                  <a:latin typeface="Calibri"/>
                </a:rPr>
                <a:t>Funcionals</a:t>
              </a:r>
              <a:endParaRPr lang="ca-ES" sz="200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23" name="22 Rectángulo redondeado"/>
            <p:cNvSpPr/>
            <p:nvPr/>
          </p:nvSpPr>
          <p:spPr>
            <a:xfrm>
              <a:off x="5254976" y="4889195"/>
              <a:ext cx="1224136" cy="36004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ca-E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33 Grupo"/>
          <p:cNvGrpSpPr/>
          <p:nvPr/>
        </p:nvGrpSpPr>
        <p:grpSpPr>
          <a:xfrm>
            <a:off x="5763328" y="4769534"/>
            <a:ext cx="1224136" cy="400110"/>
            <a:chOff x="5148064" y="5373216"/>
            <a:chExt cx="1224136" cy="400110"/>
          </a:xfrm>
        </p:grpSpPr>
        <p:sp>
          <p:nvSpPr>
            <p:cNvPr id="11" name="10 CuadroTexto"/>
            <p:cNvSpPr txBox="1"/>
            <p:nvPr/>
          </p:nvSpPr>
          <p:spPr>
            <a:xfrm>
              <a:off x="5247364" y="5373216"/>
              <a:ext cx="10255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ca-ES" sz="2000" smtClean="0">
                  <a:solidFill>
                    <a:srgbClr val="C00000"/>
                  </a:solidFill>
                  <a:latin typeface="Calibri"/>
                </a:rPr>
                <a:t>Qualitat</a:t>
              </a:r>
              <a:endParaRPr lang="ca-ES" sz="200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5148064" y="5393251"/>
              <a:ext cx="1224136" cy="36004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ca-E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32 Grupo"/>
          <p:cNvGrpSpPr/>
          <p:nvPr/>
        </p:nvGrpSpPr>
        <p:grpSpPr>
          <a:xfrm>
            <a:off x="7628930" y="3616432"/>
            <a:ext cx="1267463" cy="400110"/>
            <a:chOff x="6660232" y="4381073"/>
            <a:chExt cx="1267463" cy="400110"/>
          </a:xfrm>
        </p:grpSpPr>
        <p:sp>
          <p:nvSpPr>
            <p:cNvPr id="12" name="11 CuadroTexto"/>
            <p:cNvSpPr txBox="1"/>
            <p:nvPr/>
          </p:nvSpPr>
          <p:spPr>
            <a:xfrm>
              <a:off x="6660232" y="4381073"/>
              <a:ext cx="1267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ca-ES" sz="2000" dirty="0" smtClean="0">
                  <a:solidFill>
                    <a:srgbClr val="C00000"/>
                  </a:solidFill>
                  <a:latin typeface="Calibri"/>
                </a:rPr>
                <a:t>Casos d’ús</a:t>
              </a:r>
              <a:endParaRPr lang="ca-ES" sz="2000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25" name="24 Rectángulo redondeado"/>
            <p:cNvSpPr/>
            <p:nvPr/>
          </p:nvSpPr>
          <p:spPr>
            <a:xfrm>
              <a:off x="6681895" y="4401108"/>
              <a:ext cx="1224136" cy="36004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ca-E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34 Grupo"/>
          <p:cNvGrpSpPr/>
          <p:nvPr/>
        </p:nvGrpSpPr>
        <p:grpSpPr>
          <a:xfrm>
            <a:off x="7628930" y="4339818"/>
            <a:ext cx="1335558" cy="707886"/>
            <a:chOff x="6660232" y="5019273"/>
            <a:chExt cx="1335558" cy="707886"/>
          </a:xfrm>
        </p:grpSpPr>
        <p:sp>
          <p:nvSpPr>
            <p:cNvPr id="13" name="12 CuadroTexto"/>
            <p:cNvSpPr txBox="1"/>
            <p:nvPr/>
          </p:nvSpPr>
          <p:spPr>
            <a:xfrm>
              <a:off x="6660232" y="5019273"/>
              <a:ext cx="13355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ca-ES" sz="2000" dirty="0" smtClean="0">
                  <a:solidFill>
                    <a:srgbClr val="C00000"/>
                  </a:solidFill>
                  <a:latin typeface="Calibri"/>
                </a:rPr>
                <a:t>  Esquema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ca-ES" sz="2000" dirty="0" smtClean="0">
                  <a:solidFill>
                    <a:srgbClr val="C00000"/>
                  </a:solidFill>
                  <a:latin typeface="Calibri"/>
                </a:rPr>
                <a:t>conceptual</a:t>
              </a:r>
              <a:endParaRPr lang="ca-ES" sz="2000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26" name="25 Rectángulo redondeado"/>
            <p:cNvSpPr/>
            <p:nvPr/>
          </p:nvSpPr>
          <p:spPr>
            <a:xfrm>
              <a:off x="6715943" y="5049180"/>
              <a:ext cx="1224136" cy="648072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ca-E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36 Grupo"/>
          <p:cNvGrpSpPr/>
          <p:nvPr/>
        </p:nvGrpSpPr>
        <p:grpSpPr>
          <a:xfrm>
            <a:off x="2017812" y="4365104"/>
            <a:ext cx="2825073" cy="432048"/>
            <a:chOff x="2755039" y="3933056"/>
            <a:chExt cx="2825073" cy="432048"/>
          </a:xfrm>
        </p:grpSpPr>
        <p:grpSp>
          <p:nvGrpSpPr>
            <p:cNvPr id="30" name="29 Grupo"/>
            <p:cNvGrpSpPr/>
            <p:nvPr/>
          </p:nvGrpSpPr>
          <p:grpSpPr>
            <a:xfrm>
              <a:off x="2755039" y="3949025"/>
              <a:ext cx="1484702" cy="400110"/>
              <a:chOff x="2755039" y="3949025"/>
              <a:chExt cx="1484702" cy="400110"/>
            </a:xfrm>
          </p:grpSpPr>
          <p:sp>
            <p:nvSpPr>
              <p:cNvPr id="6" name="5 CuadroTexto"/>
              <p:cNvSpPr txBox="1"/>
              <p:nvPr/>
            </p:nvSpPr>
            <p:spPr>
              <a:xfrm>
                <a:off x="2755039" y="3949025"/>
                <a:ext cx="14847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ca-ES" sz="2000" dirty="0" smtClean="0">
                    <a:solidFill>
                      <a:srgbClr val="C00000"/>
                    </a:solidFill>
                    <a:latin typeface="Calibri"/>
                  </a:rPr>
                  <a:t>Expectatives</a:t>
                </a:r>
                <a:endParaRPr lang="ca-ES" sz="2000" dirty="0">
                  <a:solidFill>
                    <a:srgbClr val="C00000"/>
                  </a:solidFill>
                  <a:latin typeface="Calibri"/>
                </a:endParaRPr>
              </a:p>
            </p:txBody>
          </p:sp>
          <p:sp>
            <p:nvSpPr>
              <p:cNvPr id="20" name="19 Rectángulo redondeado"/>
              <p:cNvSpPr/>
              <p:nvPr/>
            </p:nvSpPr>
            <p:spPr>
              <a:xfrm>
                <a:off x="2813314" y="3969060"/>
                <a:ext cx="1368152" cy="360040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ca-E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1" name="30 Grupo"/>
            <p:cNvGrpSpPr/>
            <p:nvPr/>
          </p:nvGrpSpPr>
          <p:grpSpPr>
            <a:xfrm>
              <a:off x="4283968" y="3949025"/>
              <a:ext cx="1224136" cy="400110"/>
              <a:chOff x="4189846" y="3949025"/>
              <a:chExt cx="1224136" cy="400110"/>
            </a:xfrm>
          </p:grpSpPr>
          <p:sp>
            <p:nvSpPr>
              <p:cNvPr id="7" name="6 CuadroTexto"/>
              <p:cNvSpPr txBox="1"/>
              <p:nvPr/>
            </p:nvSpPr>
            <p:spPr>
              <a:xfrm>
                <a:off x="4239741" y="3949025"/>
                <a:ext cx="11243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ca-ES" sz="2000" smtClean="0">
                    <a:solidFill>
                      <a:srgbClr val="C00000"/>
                    </a:solidFill>
                    <a:latin typeface="Calibri"/>
                  </a:rPr>
                  <a:t>Requisits</a:t>
                </a:r>
                <a:endParaRPr lang="ca-ES" sz="2000">
                  <a:solidFill>
                    <a:srgbClr val="C00000"/>
                  </a:solidFill>
                  <a:latin typeface="Calibri"/>
                </a:endParaRPr>
              </a:p>
            </p:txBody>
          </p:sp>
          <p:sp>
            <p:nvSpPr>
              <p:cNvPr id="21" name="20 Rectángulo redondeado"/>
              <p:cNvSpPr/>
              <p:nvPr/>
            </p:nvSpPr>
            <p:spPr>
              <a:xfrm>
                <a:off x="4189846" y="3969060"/>
                <a:ext cx="1224136" cy="360040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ca-E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35 Rectángulo redondeado"/>
            <p:cNvSpPr/>
            <p:nvPr/>
          </p:nvSpPr>
          <p:spPr>
            <a:xfrm>
              <a:off x="2771800" y="3933056"/>
              <a:ext cx="2808312" cy="432048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s-ES" sz="1800">
                <a:solidFill>
                  <a:prstClr val="white"/>
                </a:solidFill>
              </a:endParaRPr>
            </a:p>
          </p:txBody>
        </p:sp>
      </p:grpSp>
      <p:sp>
        <p:nvSpPr>
          <p:cNvPr id="38" name="37 CuadroTexto"/>
          <p:cNvSpPr txBox="1"/>
          <p:nvPr/>
        </p:nvSpPr>
        <p:spPr>
          <a:xfrm>
            <a:off x="3385964" y="2204864"/>
            <a:ext cx="179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800" dirty="0" err="1" smtClean="0">
                <a:solidFill>
                  <a:srgbClr val="002060"/>
                </a:solidFill>
                <a:latin typeface="Calibri"/>
              </a:rPr>
              <a:t>Volen</a:t>
            </a:r>
            <a:r>
              <a:rPr lang="es-ES" sz="1800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s-ES" sz="1800" dirty="0" err="1" smtClean="0">
                <a:solidFill>
                  <a:srgbClr val="002060"/>
                </a:solidFill>
                <a:latin typeface="Calibri"/>
              </a:rPr>
              <a:t>aconseguir</a:t>
            </a:r>
            <a:endParaRPr lang="es-ES" sz="1800" dirty="0">
              <a:solidFill>
                <a:srgbClr val="002060"/>
              </a:solidFill>
              <a:latin typeface="Calibri"/>
            </a:endParaRPr>
          </a:p>
        </p:txBody>
      </p:sp>
      <p:cxnSp>
        <p:nvCxnSpPr>
          <p:cNvPr id="40" name="39 Conector recto de flecha"/>
          <p:cNvCxnSpPr>
            <a:stCxn id="19" idx="2"/>
            <a:endCxn id="18" idx="0"/>
          </p:cNvCxnSpPr>
          <p:nvPr/>
        </p:nvCxnSpPr>
        <p:spPr>
          <a:xfrm>
            <a:off x="3430348" y="1895636"/>
            <a:ext cx="0" cy="108012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>
            <a:stCxn id="21" idx="2"/>
          </p:cNvCxnSpPr>
          <p:nvPr/>
        </p:nvCxnSpPr>
        <p:spPr>
          <a:xfrm flipH="1">
            <a:off x="3457972" y="4761148"/>
            <a:ext cx="700837" cy="104411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3791378" y="512168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srgbClr val="002060"/>
                </a:solidFill>
                <a:latin typeface="Calibri"/>
              </a:rPr>
              <a:t>Especifiquen</a:t>
            </a:r>
            <a:endParaRPr lang="es-E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3385964" y="3356992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srgbClr val="002060"/>
                </a:solidFill>
                <a:latin typeface="Calibri"/>
              </a:rPr>
              <a:t>Es poden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800" dirty="0" err="1" smtClean="0">
                <a:solidFill>
                  <a:srgbClr val="002060"/>
                </a:solidFill>
                <a:latin typeface="Calibri"/>
              </a:rPr>
              <a:t>assolir</a:t>
            </a:r>
            <a:r>
              <a:rPr lang="es-ES" sz="1800" dirty="0" smtClean="0">
                <a:solidFill>
                  <a:srgbClr val="002060"/>
                </a:solidFill>
                <a:latin typeface="Calibri"/>
              </a:rPr>
              <a:t> si</a:t>
            </a:r>
            <a:endParaRPr lang="es-E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1828800" y="3982060"/>
            <a:ext cx="15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800" dirty="0" err="1" smtClean="0">
                <a:solidFill>
                  <a:srgbClr val="002060"/>
                </a:solidFill>
                <a:latin typeface="Calibri"/>
              </a:rPr>
              <a:t>Context</a:t>
            </a:r>
            <a:r>
              <a:rPr lang="es-ES" sz="1800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s-ES" sz="1800" dirty="0" err="1" smtClean="0">
                <a:solidFill>
                  <a:srgbClr val="002060"/>
                </a:solidFill>
                <a:latin typeface="Calibri"/>
              </a:rPr>
              <a:t>satisfà</a:t>
            </a:r>
            <a:endParaRPr lang="es-E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3457972" y="4005064"/>
            <a:ext cx="156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srgbClr val="002060"/>
                </a:solidFill>
                <a:latin typeface="Calibri"/>
              </a:rPr>
              <a:t>Sistema </a:t>
            </a:r>
            <a:r>
              <a:rPr lang="es-ES" sz="1800" dirty="0" err="1" smtClean="0">
                <a:solidFill>
                  <a:srgbClr val="002060"/>
                </a:solidFill>
                <a:latin typeface="Calibri"/>
              </a:rPr>
              <a:t>satisfà</a:t>
            </a:r>
            <a:endParaRPr lang="es-ES" sz="1800" dirty="0">
              <a:solidFill>
                <a:srgbClr val="002060"/>
              </a:solidFill>
              <a:latin typeface="Calibri"/>
            </a:endParaRPr>
          </a:p>
        </p:txBody>
      </p:sp>
      <p:cxnSp>
        <p:nvCxnSpPr>
          <p:cNvPr id="47" name="46 Conector recto de flecha"/>
          <p:cNvCxnSpPr/>
          <p:nvPr/>
        </p:nvCxnSpPr>
        <p:spPr>
          <a:xfrm>
            <a:off x="3432259" y="3356992"/>
            <a:ext cx="0" cy="504000"/>
          </a:xfrm>
          <a:prstGeom prst="straightConnector1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curvado"/>
          <p:cNvCxnSpPr/>
          <p:nvPr/>
        </p:nvCxnSpPr>
        <p:spPr>
          <a:xfrm rot="10800000" flipV="1">
            <a:off x="2853444" y="3855898"/>
            <a:ext cx="576064" cy="540000"/>
          </a:xfrm>
          <a:prstGeom prst="curvedConnector3">
            <a:avLst>
              <a:gd name="adj1" fmla="val -238"/>
            </a:avLst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curvado"/>
          <p:cNvCxnSpPr/>
          <p:nvPr/>
        </p:nvCxnSpPr>
        <p:spPr>
          <a:xfrm rot="10800000" flipH="1" flipV="1">
            <a:off x="3432260" y="3855898"/>
            <a:ext cx="576064" cy="540000"/>
          </a:xfrm>
          <a:prstGeom prst="curvedConnector3">
            <a:avLst>
              <a:gd name="adj1" fmla="val -238"/>
            </a:avLst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curvado"/>
          <p:cNvCxnSpPr>
            <a:stCxn id="21" idx="3"/>
            <a:endCxn id="10" idx="1"/>
          </p:cNvCxnSpPr>
          <p:nvPr/>
        </p:nvCxnSpPr>
        <p:spPr>
          <a:xfrm flipV="1">
            <a:off x="4770877" y="4183789"/>
            <a:ext cx="957547" cy="397339"/>
          </a:xfrm>
          <a:prstGeom prst="curvedConnector3">
            <a:avLst>
              <a:gd name="adj1" fmla="val 50000"/>
            </a:avLst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curvado"/>
          <p:cNvCxnSpPr/>
          <p:nvPr/>
        </p:nvCxnSpPr>
        <p:spPr>
          <a:xfrm>
            <a:off x="4754116" y="4581128"/>
            <a:ext cx="957547" cy="397339"/>
          </a:xfrm>
          <a:prstGeom prst="curvedConnector3">
            <a:avLst>
              <a:gd name="adj1" fmla="val 50000"/>
            </a:avLst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curvado"/>
          <p:cNvCxnSpPr/>
          <p:nvPr/>
        </p:nvCxnSpPr>
        <p:spPr>
          <a:xfrm flipV="1">
            <a:off x="7003125" y="3816487"/>
            <a:ext cx="663905" cy="404602"/>
          </a:xfrm>
          <a:prstGeom prst="curvedConnector3">
            <a:avLst>
              <a:gd name="adj1" fmla="val 50000"/>
            </a:avLst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curvado"/>
          <p:cNvCxnSpPr/>
          <p:nvPr/>
        </p:nvCxnSpPr>
        <p:spPr>
          <a:xfrm>
            <a:off x="6986364" y="4221088"/>
            <a:ext cx="680666" cy="472673"/>
          </a:xfrm>
          <a:prstGeom prst="curvedConnector3">
            <a:avLst>
              <a:gd name="adj1" fmla="val 50000"/>
            </a:avLst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568040" y="2339588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800" dirty="0" err="1">
                <a:solidFill>
                  <a:srgbClr val="00B050"/>
                </a:solidFill>
                <a:latin typeface="Calibri"/>
              </a:rPr>
              <a:t>S</a:t>
            </a:r>
            <a:r>
              <a:rPr lang="es-ES" sz="1800" dirty="0" err="1" smtClean="0">
                <a:solidFill>
                  <a:srgbClr val="00B050"/>
                </a:solidFill>
                <a:latin typeface="Calibri"/>
              </a:rPr>
              <a:t>uficients</a:t>
            </a:r>
            <a:r>
              <a:rPr lang="es-ES" sz="1800" dirty="0" smtClean="0">
                <a:solidFill>
                  <a:srgbClr val="00B050"/>
                </a:solidFill>
                <a:latin typeface="Calibri"/>
              </a:rPr>
              <a:t>?</a:t>
            </a:r>
            <a:endParaRPr lang="es-ES" sz="1800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611560" y="3707740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800" dirty="0" err="1" smtClean="0">
                <a:solidFill>
                  <a:srgbClr val="00B050"/>
                </a:solidFill>
                <a:latin typeface="Calibri"/>
              </a:rPr>
              <a:t>Assoliran</a:t>
            </a:r>
            <a:r>
              <a:rPr lang="es-ES" sz="1800" dirty="0" smtClean="0">
                <a:solidFill>
                  <a:srgbClr val="00B050"/>
                </a:solidFill>
                <a:latin typeface="Calibri"/>
              </a:rPr>
              <a:t>?</a:t>
            </a:r>
            <a:endParaRPr lang="es-ES" sz="1800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723578" y="5157192"/>
            <a:ext cx="9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800" dirty="0" err="1" smtClean="0">
                <a:solidFill>
                  <a:srgbClr val="00B050"/>
                </a:solidFill>
                <a:latin typeface="Calibri"/>
              </a:rPr>
              <a:t>Satisfà</a:t>
            </a:r>
            <a:r>
              <a:rPr lang="es-ES" sz="1800" dirty="0" smtClean="0">
                <a:solidFill>
                  <a:srgbClr val="00B050"/>
                </a:solidFill>
                <a:latin typeface="Calibri"/>
              </a:rPr>
              <a:t>?</a:t>
            </a:r>
            <a:endParaRPr lang="es-ES" sz="1800" dirty="0">
              <a:solidFill>
                <a:srgbClr val="00B050"/>
              </a:solidFill>
              <a:latin typeface="Calibri"/>
            </a:endParaRPr>
          </a:p>
        </p:txBody>
      </p:sp>
      <p:cxnSp>
        <p:nvCxnSpPr>
          <p:cNvPr id="78" name="77 Conector recto de flecha"/>
          <p:cNvCxnSpPr/>
          <p:nvPr/>
        </p:nvCxnSpPr>
        <p:spPr>
          <a:xfrm flipV="1">
            <a:off x="1691680" y="1700808"/>
            <a:ext cx="0" cy="1296144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 flipV="1">
            <a:off x="1691680" y="3158133"/>
            <a:ext cx="0" cy="1296144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/>
          <p:nvPr/>
        </p:nvCxnSpPr>
        <p:spPr>
          <a:xfrm flipV="1">
            <a:off x="1691680" y="4725144"/>
            <a:ext cx="0" cy="1296144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251520" y="126876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800" dirty="0" err="1" smtClean="0">
                <a:solidFill>
                  <a:srgbClr val="00B050"/>
                </a:solidFill>
                <a:latin typeface="Calibri"/>
              </a:rPr>
              <a:t>Validació</a:t>
            </a:r>
            <a:endParaRPr lang="es-ES" sz="1800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54" name="53 Flecha abajo"/>
          <p:cNvSpPr/>
          <p:nvPr/>
        </p:nvSpPr>
        <p:spPr>
          <a:xfrm rot="5019616">
            <a:off x="4745540" y="5986302"/>
            <a:ext cx="461666" cy="76242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CuadroTexto"/>
          <p:cNvSpPr txBox="1"/>
          <p:nvPr/>
        </p:nvSpPr>
        <p:spPr>
          <a:xfrm>
            <a:off x="5334000" y="6096000"/>
            <a:ext cx="864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Avui</a:t>
            </a:r>
            <a:endParaRPr lang="es-ES" dirty="0"/>
          </a:p>
        </p:txBody>
      </p:sp>
      <p:sp>
        <p:nvSpPr>
          <p:cNvPr id="64" name="63 CuadroTexto"/>
          <p:cNvSpPr txBox="1"/>
          <p:nvPr/>
        </p:nvSpPr>
        <p:spPr>
          <a:xfrm>
            <a:off x="3657600" y="6248400"/>
            <a:ext cx="99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ca-ES" sz="2000" dirty="0" smtClean="0">
                <a:solidFill>
                  <a:srgbClr val="C00000"/>
                </a:solidFill>
                <a:latin typeface="Calibri"/>
              </a:rPr>
              <a:t>Context</a:t>
            </a:r>
            <a:endParaRPr lang="ca-ES" sz="20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65" name="64 Rectángulo redondeado"/>
          <p:cNvSpPr/>
          <p:nvPr/>
        </p:nvSpPr>
        <p:spPr>
          <a:xfrm>
            <a:off x="2514600" y="5638800"/>
            <a:ext cx="2209800" cy="99060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ca-E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72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4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270" name="AutoShape 6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272" name="AutoShape 8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274" name="AutoShape 10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" name="51 Grupo"/>
          <p:cNvGrpSpPr/>
          <p:nvPr/>
        </p:nvGrpSpPr>
        <p:grpSpPr>
          <a:xfrm>
            <a:off x="3290900" y="1863231"/>
            <a:ext cx="2644231" cy="1061713"/>
            <a:chOff x="2555776" y="2007247"/>
            <a:chExt cx="2644231" cy="1061713"/>
          </a:xfrm>
        </p:grpSpPr>
        <p:sp>
          <p:nvSpPr>
            <p:cNvPr id="9" name="8 CuadroTexto"/>
            <p:cNvSpPr txBox="1"/>
            <p:nvPr/>
          </p:nvSpPr>
          <p:spPr>
            <a:xfrm>
              <a:off x="3672666" y="2668850"/>
              <a:ext cx="15273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black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Objectives</a:t>
              </a:r>
              <a:endParaRPr lang="en-US" sz="20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2555776" y="2132856"/>
              <a:ext cx="181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Wish to achieve</a:t>
              </a:r>
              <a:endParaRPr lang="en-US" sz="16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3" name="32 Conector recto de flecha"/>
            <p:cNvCxnSpPr/>
            <p:nvPr/>
          </p:nvCxnSpPr>
          <p:spPr>
            <a:xfrm>
              <a:off x="4436337" y="2007247"/>
              <a:ext cx="0" cy="737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52 Grupo"/>
          <p:cNvGrpSpPr/>
          <p:nvPr/>
        </p:nvGrpSpPr>
        <p:grpSpPr>
          <a:xfrm>
            <a:off x="2714836" y="2924944"/>
            <a:ext cx="3437085" cy="1080120"/>
            <a:chOff x="1979712" y="3068960"/>
            <a:chExt cx="3437085" cy="1080120"/>
          </a:xfrm>
        </p:grpSpPr>
        <p:sp>
          <p:nvSpPr>
            <p:cNvPr id="11" name="10 CuadroTexto"/>
            <p:cNvSpPr txBox="1"/>
            <p:nvPr/>
          </p:nvSpPr>
          <p:spPr>
            <a:xfrm>
              <a:off x="3455876" y="3748970"/>
              <a:ext cx="19609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black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Requirements</a:t>
              </a:r>
              <a:endParaRPr lang="en-US" sz="20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1979712" y="3068960"/>
              <a:ext cx="25442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Can be achieved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with a system that has</a:t>
              </a:r>
              <a:endParaRPr lang="en-US" sz="16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4" name="33 Conector recto de flecha"/>
            <p:cNvCxnSpPr/>
            <p:nvPr/>
          </p:nvCxnSpPr>
          <p:spPr>
            <a:xfrm>
              <a:off x="4438650" y="3093097"/>
              <a:ext cx="0" cy="737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53 Grupo"/>
          <p:cNvGrpSpPr/>
          <p:nvPr/>
        </p:nvGrpSpPr>
        <p:grpSpPr>
          <a:xfrm>
            <a:off x="2930860" y="3987341"/>
            <a:ext cx="3664568" cy="1169851"/>
            <a:chOff x="2195736" y="4131357"/>
            <a:chExt cx="3664568" cy="1169851"/>
          </a:xfrm>
        </p:grpSpPr>
        <p:sp>
          <p:nvSpPr>
            <p:cNvPr id="12" name="11 CuadroTexto"/>
            <p:cNvSpPr txBox="1"/>
            <p:nvPr/>
          </p:nvSpPr>
          <p:spPr>
            <a:xfrm>
              <a:off x="4716016" y="4869160"/>
              <a:ext cx="1144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black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System</a:t>
              </a:r>
              <a:endParaRPr lang="en-US" sz="20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2195736" y="4149080"/>
              <a:ext cx="21914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Are the input for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the development of</a:t>
              </a:r>
              <a:endParaRPr lang="en-US" sz="16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31" name="Picture 2" descr="http://www.uhasselt.be/images/faculteiten/bew/mis.jpe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24885" y="4941168"/>
              <a:ext cx="480053" cy="360040"/>
            </a:xfrm>
            <a:prstGeom prst="rect">
              <a:avLst/>
            </a:prstGeom>
            <a:noFill/>
          </p:spPr>
        </p:pic>
        <p:cxnSp>
          <p:nvCxnSpPr>
            <p:cNvPr id="35" name="34 Conector recto de flecha"/>
            <p:cNvCxnSpPr/>
            <p:nvPr/>
          </p:nvCxnSpPr>
          <p:spPr>
            <a:xfrm>
              <a:off x="4461892" y="4131357"/>
              <a:ext cx="0" cy="737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57 Grupo"/>
          <p:cNvGrpSpPr/>
          <p:nvPr/>
        </p:nvGrpSpPr>
        <p:grpSpPr>
          <a:xfrm>
            <a:off x="1922748" y="4869160"/>
            <a:ext cx="3072342" cy="1296144"/>
            <a:chOff x="1187624" y="5013176"/>
            <a:chExt cx="3072342" cy="1296144"/>
          </a:xfrm>
        </p:grpSpPr>
        <p:sp>
          <p:nvSpPr>
            <p:cNvPr id="14" name="13 CuadroTexto"/>
            <p:cNvSpPr txBox="1"/>
            <p:nvPr/>
          </p:nvSpPr>
          <p:spPr>
            <a:xfrm>
              <a:off x="2123728" y="5013176"/>
              <a:ext cx="1842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Is deployed into</a:t>
              </a:r>
              <a:endParaRPr lang="en-US" sz="16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6" name="54 Grupo"/>
            <p:cNvGrpSpPr/>
            <p:nvPr/>
          </p:nvGrpSpPr>
          <p:grpSpPr>
            <a:xfrm>
              <a:off x="1187624" y="5229200"/>
              <a:ext cx="3072342" cy="1080120"/>
              <a:chOff x="1187624" y="5229200"/>
              <a:chExt cx="3072342" cy="1080120"/>
            </a:xfrm>
          </p:grpSpPr>
          <p:pic>
            <p:nvPicPr>
              <p:cNvPr id="30" name="Picture 12" descr="http://monroechamber.org/wp-content/uploads/2014/02/world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87624" y="5301208"/>
                <a:ext cx="1008112" cy="1008112"/>
              </a:xfrm>
              <a:prstGeom prst="rect">
                <a:avLst/>
              </a:prstGeom>
              <a:noFill/>
            </p:spPr>
          </p:pic>
          <p:pic>
            <p:nvPicPr>
              <p:cNvPr id="3074" name="Picture 2" descr="http://www.uhasselt.be/images/faculteiten/bew/mis.jpe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51654" y="5589240"/>
                <a:ext cx="480053" cy="360040"/>
              </a:xfrm>
              <a:prstGeom prst="rect">
                <a:avLst/>
              </a:prstGeom>
              <a:noFill/>
            </p:spPr>
          </p:pic>
          <p:cxnSp>
            <p:nvCxnSpPr>
              <p:cNvPr id="36" name="35 Conector recto de flecha"/>
              <p:cNvCxnSpPr/>
              <p:nvPr/>
            </p:nvCxnSpPr>
            <p:spPr>
              <a:xfrm flipH="1">
                <a:off x="1979712" y="5229200"/>
                <a:ext cx="2280254" cy="504056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56 Grupo"/>
          <p:cNvGrpSpPr/>
          <p:nvPr/>
        </p:nvGrpSpPr>
        <p:grpSpPr>
          <a:xfrm>
            <a:off x="1922748" y="980728"/>
            <a:ext cx="3644756" cy="1008112"/>
            <a:chOff x="1187624" y="1124744"/>
            <a:chExt cx="3644756" cy="1008112"/>
          </a:xfrm>
        </p:grpSpPr>
        <p:sp>
          <p:nvSpPr>
            <p:cNvPr id="8" name="7 CuadroTexto"/>
            <p:cNvSpPr txBox="1"/>
            <p:nvPr/>
          </p:nvSpPr>
          <p:spPr>
            <a:xfrm>
              <a:off x="2123728" y="1268760"/>
              <a:ext cx="18204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makes unhappy</a:t>
              </a:r>
              <a:endParaRPr lang="en-US" sz="16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13" name="50 Grupo"/>
            <p:cNvGrpSpPr/>
            <p:nvPr/>
          </p:nvGrpSpPr>
          <p:grpSpPr>
            <a:xfrm>
              <a:off x="1187624" y="1124744"/>
              <a:ext cx="3644756" cy="1008112"/>
              <a:chOff x="1187624" y="1124744"/>
              <a:chExt cx="3644756" cy="1008112"/>
            </a:xfrm>
          </p:grpSpPr>
          <p:pic>
            <p:nvPicPr>
              <p:cNvPr id="11266" name="Picture 2" descr="https://encrypted-tbn0.gstatic.com/images?q=tbn:ANd9GcSY_IFUlydB0T0lEkxi9sEEra0L2lnE1FEFB7z08NSjiBHc_Agk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40293" y="1196752"/>
                <a:ext cx="792087" cy="734295"/>
              </a:xfrm>
              <a:prstGeom prst="rect">
                <a:avLst/>
              </a:prstGeom>
              <a:noFill/>
            </p:spPr>
          </p:pic>
          <p:pic>
            <p:nvPicPr>
              <p:cNvPr id="11276" name="Picture 12" descr="http://monroechamber.org/wp-content/uploads/2014/02/world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87624" y="1124744"/>
                <a:ext cx="1008112" cy="1008112"/>
              </a:xfrm>
              <a:prstGeom prst="rect">
                <a:avLst/>
              </a:prstGeom>
              <a:noFill/>
            </p:spPr>
          </p:pic>
          <p:cxnSp>
            <p:nvCxnSpPr>
              <p:cNvPr id="40" name="39 Conector recto de flecha"/>
              <p:cNvCxnSpPr>
                <a:stCxn id="11276" idx="3"/>
              </p:cNvCxnSpPr>
              <p:nvPr/>
            </p:nvCxnSpPr>
            <p:spPr>
              <a:xfrm>
                <a:off x="2195736" y="1628800"/>
                <a:ext cx="18002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47 CuadroTexto"/>
          <p:cNvSpPr txBox="1"/>
          <p:nvPr/>
        </p:nvSpPr>
        <p:spPr>
          <a:xfrm>
            <a:off x="2220814" y="188640"/>
            <a:ext cx="4655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system’s lifecycle</a:t>
            </a:r>
            <a:endParaRPr lang="en-US" sz="32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6" name="59 Grupo"/>
          <p:cNvGrpSpPr/>
          <p:nvPr/>
        </p:nvGrpSpPr>
        <p:grpSpPr>
          <a:xfrm>
            <a:off x="2858852" y="1124744"/>
            <a:ext cx="4441068" cy="4540232"/>
            <a:chOff x="2123728" y="1268760"/>
            <a:chExt cx="4441068" cy="4540232"/>
          </a:xfrm>
        </p:grpSpPr>
        <p:sp>
          <p:nvSpPr>
            <p:cNvPr id="15" name="14 CuadroTexto"/>
            <p:cNvSpPr txBox="1"/>
            <p:nvPr/>
          </p:nvSpPr>
          <p:spPr>
            <a:xfrm>
              <a:off x="5004048" y="1268760"/>
              <a:ext cx="15607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makes happy</a:t>
              </a:r>
              <a:endParaRPr lang="en-US" sz="16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1" name="40 Conector recto de flecha"/>
            <p:cNvCxnSpPr/>
            <p:nvPr/>
          </p:nvCxnSpPr>
          <p:spPr>
            <a:xfrm>
              <a:off x="2123728" y="5805264"/>
              <a:ext cx="4392488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"/>
            <p:cNvCxnSpPr/>
            <p:nvPr/>
          </p:nvCxnSpPr>
          <p:spPr>
            <a:xfrm flipH="1" flipV="1">
              <a:off x="6492788" y="1628800"/>
              <a:ext cx="23428" cy="4180192"/>
            </a:xfrm>
            <a:prstGeom prst="line">
              <a:avLst/>
            </a:prstGeom>
            <a:ln w="25400">
              <a:solidFill>
                <a:srgbClr val="C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 de flecha"/>
            <p:cNvCxnSpPr/>
            <p:nvPr/>
          </p:nvCxnSpPr>
          <p:spPr>
            <a:xfrm>
              <a:off x="4788024" y="1628800"/>
              <a:ext cx="1656184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58 Grupo"/>
          <p:cNvGrpSpPr/>
          <p:nvPr/>
        </p:nvGrpSpPr>
        <p:grpSpPr>
          <a:xfrm>
            <a:off x="1490700" y="1916832"/>
            <a:ext cx="936104" cy="3168352"/>
            <a:chOff x="755576" y="2060848"/>
            <a:chExt cx="936104" cy="3168352"/>
          </a:xfrm>
        </p:grpSpPr>
        <p:sp>
          <p:nvSpPr>
            <p:cNvPr id="19" name="18 CuadroTexto"/>
            <p:cNvSpPr txBox="1"/>
            <p:nvPr/>
          </p:nvSpPr>
          <p:spPr>
            <a:xfrm>
              <a:off x="755576" y="3501008"/>
              <a:ext cx="882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Calibri"/>
                </a:rPr>
                <a:t>evolves</a:t>
              </a:r>
              <a:endParaRPr lang="en-US" sz="18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50" name="49 Conector recto"/>
            <p:cNvCxnSpPr>
              <a:stCxn id="11276" idx="2"/>
              <a:endCxn id="30" idx="0"/>
            </p:cNvCxnSpPr>
            <p:nvPr/>
          </p:nvCxnSpPr>
          <p:spPr>
            <a:xfrm>
              <a:off x="1691680" y="2060848"/>
              <a:ext cx="0" cy="3168352"/>
            </a:xfrm>
            <a:prstGeom prst="line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4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25CA-AA16-4EF2-800E-0FC5D00FF9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/>
          <a:lstStyle/>
          <a:p>
            <a:r>
              <a:rPr lang="es-ES" dirty="0" err="1" smtClean="0"/>
              <a:t>Tots</a:t>
            </a:r>
            <a:r>
              <a:rPr lang="es-ES" dirty="0" smtClean="0"/>
              <a:t>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sistemes</a:t>
            </a:r>
            <a:r>
              <a:rPr lang="es-ES" dirty="0" smtClean="0"/>
              <a:t> software </a:t>
            </a:r>
            <a:r>
              <a:rPr lang="es-ES" dirty="0" err="1" smtClean="0"/>
              <a:t>estan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FF00"/>
                </a:solidFill>
              </a:rPr>
              <a:t>encastats</a:t>
            </a:r>
            <a:r>
              <a:rPr lang="es-ES" dirty="0" smtClean="0"/>
              <a:t> en un </a:t>
            </a:r>
            <a:r>
              <a:rPr lang="es-ES" dirty="0" err="1" smtClean="0"/>
              <a:t>cert</a:t>
            </a:r>
            <a:r>
              <a:rPr lang="es-ES" dirty="0" smtClean="0"/>
              <a:t> </a:t>
            </a:r>
            <a:r>
              <a:rPr lang="es-ES" dirty="0" err="1" smtClean="0"/>
              <a:t>entorn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Les </a:t>
            </a:r>
            <a:r>
              <a:rPr lang="es-ES" dirty="0" err="1" smtClean="0"/>
              <a:t>parts</a:t>
            </a:r>
            <a:r>
              <a:rPr lang="es-ES" dirty="0" smtClean="0"/>
              <a:t> </a:t>
            </a:r>
            <a:r>
              <a:rPr lang="es-ES" dirty="0" err="1" smtClean="0"/>
              <a:t>interessades</a:t>
            </a:r>
            <a:r>
              <a:rPr lang="es-ES" dirty="0" smtClean="0"/>
              <a:t> poden </a:t>
            </a:r>
            <a:r>
              <a:rPr lang="es-ES" dirty="0" err="1" smtClean="0"/>
              <a:t>aconseguir</a:t>
            </a:r>
            <a:r>
              <a:rPr lang="es-ES" dirty="0" smtClean="0"/>
              <a:t>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seus</a:t>
            </a:r>
            <a:r>
              <a:rPr lang="es-ES" dirty="0" smtClean="0"/>
              <a:t> </a:t>
            </a:r>
            <a:r>
              <a:rPr lang="es-ES" dirty="0" err="1" smtClean="0"/>
              <a:t>objectius</a:t>
            </a:r>
            <a:r>
              <a:rPr lang="es-ES" dirty="0" smtClean="0"/>
              <a:t> si el sistema </a:t>
            </a:r>
            <a:r>
              <a:rPr lang="es-ES" dirty="0" smtClean="0">
                <a:solidFill>
                  <a:srgbClr val="FFFF00"/>
                </a:solidFill>
              </a:rPr>
              <a:t>funciona </a:t>
            </a:r>
            <a:r>
              <a:rPr lang="es-ES" dirty="0" err="1" smtClean="0">
                <a:solidFill>
                  <a:srgbClr val="FFFF00"/>
                </a:solidFill>
              </a:rPr>
              <a:t>correctament</a:t>
            </a:r>
            <a:r>
              <a:rPr lang="es-ES" dirty="0" smtClean="0"/>
              <a:t> en el </a:t>
            </a:r>
            <a:r>
              <a:rPr lang="es-ES" dirty="0" err="1" smtClean="0"/>
              <a:t>seu</a:t>
            </a:r>
            <a:r>
              <a:rPr lang="es-ES" dirty="0" smtClean="0"/>
              <a:t> </a:t>
            </a:r>
            <a:r>
              <a:rPr lang="es-ES" dirty="0" err="1" smtClean="0"/>
              <a:t>entorn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És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FF00"/>
                </a:solidFill>
              </a:rPr>
              <a:t>fonamental</a:t>
            </a:r>
            <a:r>
              <a:rPr lang="es-ES" dirty="0" smtClean="0"/>
              <a:t> </a:t>
            </a:r>
            <a:r>
              <a:rPr lang="es-ES" dirty="0" err="1" smtClean="0"/>
              <a:t>conèixer</a:t>
            </a:r>
            <a:r>
              <a:rPr lang="es-ES" dirty="0" smtClean="0"/>
              <a:t> </a:t>
            </a:r>
            <a:r>
              <a:rPr lang="es-ES" dirty="0" err="1" smtClean="0"/>
              <a:t>l’entorn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D54917-41BF-4FA4-A775-35E4569B3AE6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199797" y="6428601"/>
            <a:ext cx="282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>
                <a:hlinkClick r:id="rId2"/>
              </a:rPr>
              <a:t>Requirements</a:t>
            </a:r>
            <a:r>
              <a:rPr lang="es-ES" sz="1200" dirty="0" smtClean="0">
                <a:hlinkClick r:id="rId2"/>
              </a:rPr>
              <a:t> Engineering. </a:t>
            </a:r>
            <a:r>
              <a:rPr lang="es-ES" sz="1200" dirty="0" err="1" smtClean="0">
                <a:hlinkClick r:id="rId2"/>
              </a:rPr>
              <a:t>Pohl</a:t>
            </a:r>
            <a:r>
              <a:rPr lang="es-ES" sz="1200" dirty="0" smtClean="0">
                <a:hlinkClick r:id="rId2"/>
              </a:rPr>
              <a:t>. </a:t>
            </a:r>
            <a:r>
              <a:rPr lang="es-ES" sz="1200" dirty="0" err="1" smtClean="0">
                <a:hlinkClick r:id="rId2"/>
              </a:rPr>
              <a:t>Sect</a:t>
            </a:r>
            <a:r>
              <a:rPr lang="es-ES" sz="1200" dirty="0" smtClean="0">
                <a:hlinkClick r:id="rId2"/>
              </a:rPr>
              <a:t>. 5-1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D54917-41BF-4FA4-A775-35E4569B3AE6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7" y="152400"/>
            <a:ext cx="7967663" cy="6644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4EA6FC1-8012-4639-8577-4AAF0505AA1D}" type="slidenum">
              <a:rPr lang="es-ES" smtClean="0"/>
              <a:pPr/>
              <a:t>6</a:t>
            </a:fld>
            <a:endParaRPr lang="es-ES" smtClean="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90700" y="241300"/>
            <a:ext cx="5829300" cy="60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Context del </a:t>
            </a:r>
            <a:r>
              <a:rPr lang="en-US" sz="2400" dirty="0" err="1" smtClean="0"/>
              <a:t>sistema</a:t>
            </a:r>
            <a:endParaRPr lang="en-US" sz="2400" dirty="0" smtClean="0"/>
          </a:p>
        </p:txBody>
      </p:sp>
      <p:sp>
        <p:nvSpPr>
          <p:cNvPr id="4100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239000" cy="2057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sz="2800" dirty="0" smtClean="0"/>
              <a:t>Objectius de la presentació</a:t>
            </a:r>
          </a:p>
          <a:p>
            <a:pPr eaLnBrk="1" hangingPunct="1"/>
            <a:r>
              <a:rPr lang="ca-ES" sz="2800" dirty="0" smtClean="0">
                <a:solidFill>
                  <a:srgbClr val="FFFF00"/>
                </a:solidFill>
              </a:rPr>
              <a:t>El sistema i el seu context</a:t>
            </a:r>
          </a:p>
          <a:p>
            <a:pPr eaLnBrk="1" hangingPunct="1"/>
            <a:r>
              <a:rPr lang="ca-ES" sz="2800" dirty="0" smtClean="0"/>
              <a:t>Facetes del context</a:t>
            </a:r>
          </a:p>
          <a:p>
            <a:pPr eaLnBrk="1" hangingPunct="1"/>
            <a:r>
              <a:rPr lang="ca-ES" sz="2800" dirty="0" smtClean="0"/>
              <a:t>Modelització processos de negoci</a:t>
            </a:r>
          </a:p>
          <a:p>
            <a:pPr eaLnBrk="1" hangingPunct="1"/>
            <a:r>
              <a:rPr lang="ca-ES" sz="2800" dirty="0" smtClean="0"/>
              <a:t>El diagrama de context del </a:t>
            </a:r>
            <a:r>
              <a:rPr lang="ca-ES" sz="2800" dirty="0" smtClean="0"/>
              <a:t>sistema</a:t>
            </a:r>
          </a:p>
          <a:p>
            <a:pPr eaLnBrk="1" hangingPunct="1"/>
            <a:r>
              <a:rPr lang="ca-ES" sz="2800" dirty="0" smtClean="0"/>
              <a:t>Estat de l’art</a:t>
            </a:r>
            <a:endParaRPr lang="ca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 i </a:t>
            </a:r>
            <a:r>
              <a:rPr lang="es-ES" dirty="0" err="1" smtClean="0"/>
              <a:t>Entorn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AABA-FB9D-4498-A299-990CFE3A45C1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143000" y="5105400"/>
            <a:ext cx="6936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FF00"/>
                </a:solidFill>
              </a:rPr>
              <a:t>Sistema</a:t>
            </a:r>
            <a:r>
              <a:rPr lang="es-ES" dirty="0" smtClean="0"/>
              <a:t>: La </a:t>
            </a:r>
            <a:r>
              <a:rPr lang="es-ES" dirty="0" err="1" smtClean="0"/>
              <a:t>part</a:t>
            </a:r>
            <a:r>
              <a:rPr lang="es-ES" dirty="0" smtClean="0"/>
              <a:t> del </a:t>
            </a:r>
            <a:r>
              <a:rPr lang="es-ES" dirty="0" err="1" smtClean="0"/>
              <a:t>món</a:t>
            </a:r>
            <a:r>
              <a:rPr lang="es-ES" dirty="0" smtClean="0"/>
              <a:t> que </a:t>
            </a:r>
            <a:r>
              <a:rPr lang="es-ES" dirty="0" err="1" smtClean="0"/>
              <a:t>podem</a:t>
            </a:r>
            <a:r>
              <a:rPr lang="es-ES" dirty="0" smtClean="0"/>
              <a:t> </a:t>
            </a:r>
            <a:r>
              <a:rPr lang="es-ES" dirty="0" err="1" smtClean="0"/>
              <a:t>dissenyar</a:t>
            </a:r>
            <a:r>
              <a:rPr lang="es-ES" dirty="0" smtClean="0"/>
              <a:t>/</a:t>
            </a:r>
            <a:r>
              <a:rPr lang="es-ES" dirty="0" err="1" smtClean="0"/>
              <a:t>canviar</a:t>
            </a:r>
            <a:endParaRPr lang="es-ES" dirty="0" smtClean="0"/>
          </a:p>
          <a:p>
            <a:r>
              <a:rPr lang="es-ES" dirty="0" smtClean="0"/>
              <a:t>    (software, </a:t>
            </a:r>
            <a:r>
              <a:rPr lang="es-ES" dirty="0" err="1" smtClean="0"/>
              <a:t>procediments</a:t>
            </a:r>
            <a:r>
              <a:rPr lang="es-ES" dirty="0" smtClean="0"/>
              <a:t>, </a:t>
            </a:r>
            <a:r>
              <a:rPr lang="es-ES" dirty="0" err="1" smtClean="0"/>
              <a:t>dispositius</a:t>
            </a:r>
            <a:r>
              <a:rPr lang="es-ES" dirty="0" smtClean="0"/>
              <a:t>, </a:t>
            </a:r>
            <a:r>
              <a:rPr lang="es-ES" dirty="0" err="1" smtClean="0"/>
              <a:t>documents</a:t>
            </a:r>
            <a:r>
              <a:rPr lang="es-ES" dirty="0" smtClean="0"/>
              <a:t>,…)</a:t>
            </a:r>
          </a:p>
          <a:p>
            <a:r>
              <a:rPr lang="es-ES" dirty="0" err="1" smtClean="0">
                <a:solidFill>
                  <a:srgbClr val="FFFF00"/>
                </a:solidFill>
              </a:rPr>
              <a:t>Entorn</a:t>
            </a:r>
            <a:r>
              <a:rPr lang="es-ES" dirty="0" smtClean="0"/>
              <a:t>: Tota la resta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1371600" y="1295400"/>
            <a:ext cx="6248400" cy="3657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" name="9 Grupo"/>
          <p:cNvGrpSpPr/>
          <p:nvPr/>
        </p:nvGrpSpPr>
        <p:grpSpPr>
          <a:xfrm>
            <a:off x="2895600" y="2286000"/>
            <a:ext cx="3200400" cy="1676400"/>
            <a:chOff x="3124200" y="3429000"/>
            <a:chExt cx="3200400" cy="1676400"/>
          </a:xfrm>
        </p:grpSpPr>
        <p:sp>
          <p:nvSpPr>
            <p:cNvPr id="15" name="6 Elipse"/>
            <p:cNvSpPr/>
            <p:nvPr/>
          </p:nvSpPr>
          <p:spPr>
            <a:xfrm>
              <a:off x="3124200" y="3429000"/>
              <a:ext cx="3200400" cy="16764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shade val="30000"/>
                    <a:satMod val="115000"/>
                  </a:schemeClr>
                </a:gs>
                <a:gs pos="50000">
                  <a:schemeClr val="tx1">
                    <a:shade val="67500"/>
                    <a:satMod val="115000"/>
                  </a:schemeClr>
                </a:gs>
                <a:gs pos="100000">
                  <a:schemeClr val="tx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" name="15 Grupo"/>
            <p:cNvGrpSpPr/>
            <p:nvPr/>
          </p:nvGrpSpPr>
          <p:grpSpPr>
            <a:xfrm>
              <a:off x="3314700" y="3619500"/>
              <a:ext cx="2819400" cy="1295400"/>
              <a:chOff x="3314700" y="3619500"/>
              <a:chExt cx="2819400" cy="1295400"/>
            </a:xfrm>
          </p:grpSpPr>
          <p:sp>
            <p:nvSpPr>
              <p:cNvPr id="17" name="16 Elipse"/>
              <p:cNvSpPr/>
              <p:nvPr/>
            </p:nvSpPr>
            <p:spPr>
              <a:xfrm>
                <a:off x="3314700" y="3619500"/>
                <a:ext cx="2819400" cy="129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17 CuadroTexto"/>
              <p:cNvSpPr txBox="1"/>
              <p:nvPr/>
            </p:nvSpPr>
            <p:spPr>
              <a:xfrm>
                <a:off x="4191000" y="3962400"/>
                <a:ext cx="1157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rgbClr val="0070C0"/>
                    </a:solidFill>
                  </a:rPr>
                  <a:t>Sistema</a:t>
                </a:r>
                <a:endParaRPr lang="es-E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9" name="18 CuadroTexto"/>
          <p:cNvSpPr txBox="1"/>
          <p:nvPr/>
        </p:nvSpPr>
        <p:spPr>
          <a:xfrm>
            <a:off x="1600200" y="144780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</a:rPr>
              <a:t>Entorn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20" name="Picture 4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276600"/>
            <a:ext cx="685800" cy="70561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cxnSp>
        <p:nvCxnSpPr>
          <p:cNvPr id="22" name="21 Conector recto de flecha"/>
          <p:cNvCxnSpPr>
            <a:stCxn id="20" idx="3"/>
          </p:cNvCxnSpPr>
          <p:nvPr/>
        </p:nvCxnSpPr>
        <p:spPr>
          <a:xfrm flipV="1">
            <a:off x="2667000" y="3276600"/>
            <a:ext cx="685800" cy="352808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6E185-6E2B-4275-86FC-3C58180F60A0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066800" y="1219200"/>
            <a:ext cx="7086600" cy="457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" name="13 Grupo"/>
          <p:cNvGrpSpPr/>
          <p:nvPr/>
        </p:nvGrpSpPr>
        <p:grpSpPr>
          <a:xfrm>
            <a:off x="2019300" y="1981200"/>
            <a:ext cx="5181600" cy="3048000"/>
            <a:chOff x="1219200" y="2819400"/>
            <a:chExt cx="5181600" cy="3048000"/>
          </a:xfrm>
        </p:grpSpPr>
        <p:sp>
          <p:nvSpPr>
            <p:cNvPr id="11" name="10 Rectángulo"/>
            <p:cNvSpPr/>
            <p:nvPr/>
          </p:nvSpPr>
          <p:spPr>
            <a:xfrm>
              <a:off x="1219200" y="2819400"/>
              <a:ext cx="5181600" cy="3048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shade val="30000"/>
                    <a:satMod val="115000"/>
                    <a:tint val="66000"/>
                    <a:satMod val="160000"/>
                  </a:schemeClr>
                </a:gs>
                <a:gs pos="50000">
                  <a:schemeClr val="tx1">
                    <a:shade val="30000"/>
                    <a:satMod val="115000"/>
                    <a:tint val="44500"/>
                    <a:satMod val="160000"/>
                  </a:schemeClr>
                </a:gs>
                <a:gs pos="100000">
                  <a:schemeClr val="tx1">
                    <a:shade val="30000"/>
                    <a:satMod val="11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1371600" y="2971800"/>
              <a:ext cx="4876800" cy="27432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1676400" y="3124200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>
                  <a:solidFill>
                    <a:srgbClr val="0070C0"/>
                  </a:solidFill>
                </a:rPr>
                <a:t>Context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grpSp>
          <p:nvGrpSpPr>
            <p:cNvPr id="10" name="9 Grupo"/>
            <p:cNvGrpSpPr/>
            <p:nvPr/>
          </p:nvGrpSpPr>
          <p:grpSpPr>
            <a:xfrm>
              <a:off x="2286000" y="3505200"/>
              <a:ext cx="3200400" cy="1676400"/>
              <a:chOff x="3124200" y="3429000"/>
              <a:chExt cx="3200400" cy="1676400"/>
            </a:xfrm>
          </p:grpSpPr>
          <p:sp>
            <p:nvSpPr>
              <p:cNvPr id="7" name="6 Elipse"/>
              <p:cNvSpPr/>
              <p:nvPr/>
            </p:nvSpPr>
            <p:spPr>
              <a:xfrm>
                <a:off x="3124200" y="3429000"/>
                <a:ext cx="3200400" cy="1676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9" name="8 Grupo"/>
              <p:cNvGrpSpPr/>
              <p:nvPr/>
            </p:nvGrpSpPr>
            <p:grpSpPr>
              <a:xfrm>
                <a:off x="3314700" y="3619500"/>
                <a:ext cx="2819400" cy="1295400"/>
                <a:chOff x="3314700" y="3619500"/>
                <a:chExt cx="2819400" cy="1295400"/>
              </a:xfrm>
            </p:grpSpPr>
            <p:sp>
              <p:nvSpPr>
                <p:cNvPr id="4" name="3 Elipse"/>
                <p:cNvSpPr/>
                <p:nvPr/>
              </p:nvSpPr>
              <p:spPr>
                <a:xfrm>
                  <a:off x="3314700" y="3619500"/>
                  <a:ext cx="2819400" cy="1295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7 CuadroTexto"/>
                <p:cNvSpPr txBox="1"/>
                <p:nvPr/>
              </p:nvSpPr>
              <p:spPr>
                <a:xfrm>
                  <a:off x="4191000" y="3962400"/>
                  <a:ext cx="11576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 smtClean="0">
                      <a:solidFill>
                        <a:srgbClr val="0070C0"/>
                      </a:solidFill>
                    </a:rPr>
                    <a:t>Sistema</a:t>
                  </a:r>
                  <a:endParaRPr lang="es-ES" dirty="0">
                    <a:solidFill>
                      <a:srgbClr val="0070C0"/>
                    </a:solidFill>
                  </a:endParaRPr>
                </a:p>
              </p:txBody>
            </p:sp>
          </p:grpSp>
        </p:grpSp>
      </p:grpSp>
      <p:sp>
        <p:nvSpPr>
          <p:cNvPr id="13" name="12 CuadroTexto"/>
          <p:cNvSpPr txBox="1"/>
          <p:nvPr/>
        </p:nvSpPr>
        <p:spPr>
          <a:xfrm>
            <a:off x="1219200" y="12954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</a:rPr>
              <a:t>Entorn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err="1" smtClean="0">
                <a:solidFill>
                  <a:srgbClr val="0070C0"/>
                </a:solidFill>
              </a:rPr>
              <a:t>irrellevant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124200" y="457200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 smtClean="0"/>
              <a:t>Context</a:t>
            </a:r>
            <a:r>
              <a:rPr lang="es-ES" sz="2800" dirty="0" smtClean="0"/>
              <a:t> del sistema</a:t>
            </a:r>
            <a:endParaRPr lang="es-ES" sz="2800" dirty="0"/>
          </a:p>
        </p:txBody>
      </p:sp>
      <p:sp>
        <p:nvSpPr>
          <p:cNvPr id="16" name="15 Rectángulo"/>
          <p:cNvSpPr/>
          <p:nvPr/>
        </p:nvSpPr>
        <p:spPr>
          <a:xfrm>
            <a:off x="609600" y="58674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</a:t>
            </a:r>
            <a:r>
              <a:rPr lang="es-ES" dirty="0" err="1">
                <a:solidFill>
                  <a:srgbClr val="FFFF00"/>
                </a:solidFill>
              </a:rPr>
              <a:t>context</a:t>
            </a:r>
            <a:r>
              <a:rPr lang="es-ES" dirty="0"/>
              <a:t> </a:t>
            </a:r>
            <a:r>
              <a:rPr lang="es-ES" dirty="0" err="1"/>
              <a:t>d'un</a:t>
            </a:r>
            <a:r>
              <a:rPr lang="es-ES" dirty="0"/>
              <a:t> sistema </a:t>
            </a:r>
            <a:r>
              <a:rPr lang="es-ES" dirty="0" err="1"/>
              <a:t>és</a:t>
            </a:r>
            <a:r>
              <a:rPr lang="es-ES" dirty="0"/>
              <a:t> la </a:t>
            </a:r>
            <a:r>
              <a:rPr lang="es-ES" dirty="0" err="1"/>
              <a:t>part</a:t>
            </a:r>
            <a:r>
              <a:rPr lang="es-ES" dirty="0"/>
              <a:t> de </a:t>
            </a:r>
            <a:r>
              <a:rPr lang="es-ES" dirty="0" err="1"/>
              <a:t>l'entorn</a:t>
            </a:r>
            <a:r>
              <a:rPr lang="es-ES" dirty="0"/>
              <a:t> del </a:t>
            </a:r>
            <a:r>
              <a:rPr lang="es-ES" dirty="0" smtClean="0"/>
              <a:t>sistema, </a:t>
            </a:r>
            <a:r>
              <a:rPr lang="es-ES" dirty="0" err="1" smtClean="0"/>
              <a:t>rellevant</a:t>
            </a:r>
            <a:r>
              <a:rPr lang="es-ES" dirty="0" smtClean="0"/>
              <a:t> </a:t>
            </a:r>
            <a:r>
              <a:rPr lang="es-ES" dirty="0"/>
              <a:t>per definir, </a:t>
            </a:r>
            <a:r>
              <a:rPr lang="es-ES" dirty="0" err="1"/>
              <a:t>comprendre</a:t>
            </a:r>
            <a:r>
              <a:rPr lang="es-ES" dirty="0"/>
              <a:t> </a:t>
            </a:r>
            <a:r>
              <a:rPr lang="es-ES" dirty="0" smtClean="0"/>
              <a:t>i interpretar-</a:t>
            </a:r>
            <a:r>
              <a:rPr lang="es-ES" dirty="0" err="1" smtClean="0"/>
              <a:t>ne</a:t>
            </a:r>
            <a:r>
              <a:rPr lang="es-ES" dirty="0" smtClean="0"/>
              <a:t>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 smtClean="0"/>
              <a:t>seus</a:t>
            </a:r>
            <a:r>
              <a:rPr lang="es-ES" dirty="0" smtClean="0"/>
              <a:t> </a:t>
            </a:r>
            <a:r>
              <a:rPr lang="es-ES" dirty="0" err="1" smtClean="0"/>
              <a:t>requisits</a:t>
            </a:r>
            <a:r>
              <a:rPr lang="es-ES" dirty="0" smtClean="0"/>
              <a:t>. </a:t>
            </a:r>
            <a:endParaRPr lang="es-ES" dirty="0"/>
          </a:p>
        </p:txBody>
      </p:sp>
      <p:pic>
        <p:nvPicPr>
          <p:cNvPr id="22" name="Picture 4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866385"/>
            <a:ext cx="685800" cy="70561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cxnSp>
        <p:nvCxnSpPr>
          <p:cNvPr id="23" name="22 Conector recto de flecha"/>
          <p:cNvCxnSpPr>
            <a:stCxn id="22" idx="3"/>
          </p:cNvCxnSpPr>
          <p:nvPr/>
        </p:nvCxnSpPr>
        <p:spPr>
          <a:xfrm flipV="1">
            <a:off x="2971800" y="3733800"/>
            <a:ext cx="914400" cy="485393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6E185-6E2B-4275-86FC-3C58180F60A0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066800" y="1219200"/>
            <a:ext cx="7086600" cy="457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" name="13 Grupo"/>
          <p:cNvGrpSpPr/>
          <p:nvPr/>
        </p:nvGrpSpPr>
        <p:grpSpPr>
          <a:xfrm>
            <a:off x="2019300" y="1981200"/>
            <a:ext cx="5181600" cy="3048000"/>
            <a:chOff x="1219200" y="2819400"/>
            <a:chExt cx="5181600" cy="3048000"/>
          </a:xfrm>
        </p:grpSpPr>
        <p:sp>
          <p:nvSpPr>
            <p:cNvPr id="11" name="10 Rectángulo"/>
            <p:cNvSpPr/>
            <p:nvPr/>
          </p:nvSpPr>
          <p:spPr>
            <a:xfrm>
              <a:off x="1219200" y="2819400"/>
              <a:ext cx="5181600" cy="3048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shade val="30000"/>
                    <a:satMod val="115000"/>
                    <a:tint val="66000"/>
                    <a:satMod val="160000"/>
                  </a:schemeClr>
                </a:gs>
                <a:gs pos="50000">
                  <a:schemeClr val="tx1">
                    <a:shade val="30000"/>
                    <a:satMod val="115000"/>
                    <a:tint val="44500"/>
                    <a:satMod val="160000"/>
                  </a:schemeClr>
                </a:gs>
                <a:gs pos="100000">
                  <a:schemeClr val="tx1">
                    <a:shade val="30000"/>
                    <a:satMod val="11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1371600" y="2971800"/>
              <a:ext cx="4876800" cy="27432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1676400" y="3124200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>
                  <a:solidFill>
                    <a:srgbClr val="0070C0"/>
                  </a:solidFill>
                </a:rPr>
                <a:t>Context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grpSp>
          <p:nvGrpSpPr>
            <p:cNvPr id="9" name="9 Grupo"/>
            <p:cNvGrpSpPr/>
            <p:nvPr/>
          </p:nvGrpSpPr>
          <p:grpSpPr>
            <a:xfrm>
              <a:off x="2286000" y="3505200"/>
              <a:ext cx="3200400" cy="1676400"/>
              <a:chOff x="3124200" y="3429000"/>
              <a:chExt cx="3200400" cy="1676400"/>
            </a:xfrm>
          </p:grpSpPr>
          <p:sp>
            <p:nvSpPr>
              <p:cNvPr id="7" name="6 Elipse"/>
              <p:cNvSpPr/>
              <p:nvPr/>
            </p:nvSpPr>
            <p:spPr>
              <a:xfrm>
                <a:off x="3124200" y="3429000"/>
                <a:ext cx="3200400" cy="1676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0" name="8 Grupo"/>
              <p:cNvGrpSpPr/>
              <p:nvPr/>
            </p:nvGrpSpPr>
            <p:grpSpPr>
              <a:xfrm>
                <a:off x="3314700" y="3619500"/>
                <a:ext cx="2819400" cy="1295400"/>
                <a:chOff x="3314700" y="3619500"/>
                <a:chExt cx="2819400" cy="1295400"/>
              </a:xfrm>
            </p:grpSpPr>
            <p:sp>
              <p:nvSpPr>
                <p:cNvPr id="4" name="3 Elipse"/>
                <p:cNvSpPr/>
                <p:nvPr/>
              </p:nvSpPr>
              <p:spPr>
                <a:xfrm>
                  <a:off x="3314700" y="3619500"/>
                  <a:ext cx="2819400" cy="1295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7 CuadroTexto"/>
                <p:cNvSpPr txBox="1"/>
                <p:nvPr/>
              </p:nvSpPr>
              <p:spPr>
                <a:xfrm>
                  <a:off x="4191000" y="3962400"/>
                  <a:ext cx="11576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 smtClean="0">
                      <a:solidFill>
                        <a:srgbClr val="0070C0"/>
                      </a:solidFill>
                    </a:rPr>
                    <a:t>Sistema</a:t>
                  </a:r>
                  <a:endParaRPr lang="es-ES" dirty="0">
                    <a:solidFill>
                      <a:srgbClr val="0070C0"/>
                    </a:solidFill>
                  </a:endParaRPr>
                </a:p>
              </p:txBody>
            </p:sp>
          </p:grpSp>
        </p:grpSp>
      </p:grpSp>
      <p:sp>
        <p:nvSpPr>
          <p:cNvPr id="13" name="12 CuadroTexto"/>
          <p:cNvSpPr txBox="1"/>
          <p:nvPr/>
        </p:nvSpPr>
        <p:spPr>
          <a:xfrm>
            <a:off x="1219200" y="12954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</a:rPr>
              <a:t>Entorn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err="1" smtClean="0">
                <a:solidFill>
                  <a:srgbClr val="0070C0"/>
                </a:solidFill>
              </a:rPr>
              <a:t>irrellevant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124200" y="457200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Frontera del sistema</a:t>
            </a:r>
            <a:endParaRPr lang="es-ES" sz="28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029200" y="4343400"/>
            <a:ext cx="2677336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Frontera del sistema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 flipH="1" flipV="1">
            <a:off x="4648200" y="4191000"/>
            <a:ext cx="762000" cy="304800"/>
          </a:xfrm>
          <a:prstGeom prst="straightConnector1">
            <a:avLst/>
          </a:prstGeom>
          <a:ln w="2222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838200" y="58674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</a:t>
            </a:r>
            <a:r>
              <a:rPr lang="es-ES" dirty="0">
                <a:solidFill>
                  <a:srgbClr val="FFFF00"/>
                </a:solidFill>
              </a:rPr>
              <a:t>frontera del sistema</a:t>
            </a:r>
            <a:r>
              <a:rPr lang="es-ES" dirty="0"/>
              <a:t> separa el sistema a </a:t>
            </a:r>
            <a:r>
              <a:rPr lang="es-ES" dirty="0" err="1"/>
              <a:t>desenvolupar</a:t>
            </a:r>
            <a:r>
              <a:rPr lang="es-ES" dirty="0"/>
              <a:t> del </a:t>
            </a:r>
            <a:r>
              <a:rPr lang="es-ES" dirty="0" err="1"/>
              <a:t>context</a:t>
            </a:r>
            <a:r>
              <a:rPr lang="es-ES" dirty="0"/>
              <a:t> del sistema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22" name="Picture 4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962400"/>
            <a:ext cx="685800" cy="70561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cxnSp>
        <p:nvCxnSpPr>
          <p:cNvPr id="23" name="22 Conector recto de flecha"/>
          <p:cNvCxnSpPr>
            <a:stCxn id="22" idx="3"/>
          </p:cNvCxnSpPr>
          <p:nvPr/>
        </p:nvCxnSpPr>
        <p:spPr>
          <a:xfrm flipV="1">
            <a:off x="3276600" y="3962400"/>
            <a:ext cx="685800" cy="352808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3352800" y="4419600"/>
            <a:ext cx="1752600" cy="154633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">
      <a:dk1>
        <a:srgbClr val="808080"/>
      </a:dk1>
      <a:lt1>
        <a:srgbClr val="FFFFFF"/>
      </a:lt1>
      <a:dk2>
        <a:srgbClr val="0066CC"/>
      </a:dk2>
      <a:lt2>
        <a:srgbClr val="FFFFFF"/>
      </a:lt2>
      <a:accent1>
        <a:srgbClr val="00CC99"/>
      </a:accent1>
      <a:accent2>
        <a:srgbClr val="3333CC"/>
      </a:accent2>
      <a:accent3>
        <a:srgbClr val="AAB8E2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4597</TotalTime>
  <Words>700</Words>
  <Application>Microsoft Office PowerPoint</Application>
  <PresentationFormat>Presentación en pantalla (4:3)</PresentationFormat>
  <Paragraphs>198</Paragraphs>
  <Slides>25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Diseño predeterminado</vt:lpstr>
      <vt:lpstr>Default Design</vt:lpstr>
      <vt:lpstr>Tema de Office</vt:lpstr>
      <vt:lpstr>1_Tema de Office</vt:lpstr>
      <vt:lpstr>Diapositiva 1</vt:lpstr>
      <vt:lpstr>Context del sistema</vt:lpstr>
      <vt:lpstr>Diapositiva 3</vt:lpstr>
      <vt:lpstr>Diapositiva 4</vt:lpstr>
      <vt:lpstr>Diapositiva 5</vt:lpstr>
      <vt:lpstr>Context del sistema</vt:lpstr>
      <vt:lpstr>Sistema i Entorn</vt:lpstr>
      <vt:lpstr>Diapositiva 8</vt:lpstr>
      <vt:lpstr>Diapositiva 9</vt:lpstr>
      <vt:lpstr>Diapositiva 10</vt:lpstr>
      <vt:lpstr>Diapositiva 11</vt:lpstr>
      <vt:lpstr>Context del sistema</vt:lpstr>
      <vt:lpstr>Diapositiva 13</vt:lpstr>
      <vt:lpstr>Diapositiva 14</vt:lpstr>
      <vt:lpstr>Context del sistema</vt:lpstr>
      <vt:lpstr>Modelització UML processos de negoci</vt:lpstr>
      <vt:lpstr>Diapositiva 17</vt:lpstr>
      <vt:lpstr>Diapositiva 18</vt:lpstr>
      <vt:lpstr>Context del sistema</vt:lpstr>
      <vt:lpstr>Diapositiva 20</vt:lpstr>
      <vt:lpstr>El diagrama de context del sistema</vt:lpstr>
      <vt:lpstr>El diagrama de context del sistema</vt:lpstr>
      <vt:lpstr>Context del sistema</vt:lpstr>
      <vt:lpstr>Diapositiva 24</vt:lpstr>
      <vt:lpstr>Diapositiva 25</vt:lpstr>
    </vt:vector>
  </TitlesOfParts>
  <Company>LC-LSI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</dc:creator>
  <cp:lastModifiedBy>Antoni Olive</cp:lastModifiedBy>
  <cp:revision>160</cp:revision>
  <dcterms:created xsi:type="dcterms:W3CDTF">2004-07-22T10:01:31Z</dcterms:created>
  <dcterms:modified xsi:type="dcterms:W3CDTF">2014-09-22T15:09:09Z</dcterms:modified>
</cp:coreProperties>
</file>