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37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144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AF75F8-30B6-4104-AE3A-887D6A7F3589}" type="datetime1">
              <a:rPr lang="es-E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10/10/13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5FBE504-2115-4848-AE17-D48C51BD4B48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‹Nr.›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960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es-ES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0F72E2F-D561-4704-9120-F6BD64EF8392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es-ES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EACC5AD-E723-48F8-83F7-1CCBEA4DE169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2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s-ES"/>
              <a:t>Esta plantilla se puede usar como archivo de inicio para presentar materiales educativos en un entorno de grupo.</a:t>
            </a:r>
          </a:p>
          <a:p>
            <a:pPr lvl="0"/>
            <a:endParaRPr lang="es-ES"/>
          </a:p>
          <a:p>
            <a:pPr lvl="0"/>
            <a:r>
              <a:rPr lang="es-ES" b="1"/>
              <a:t>Secciones</a:t>
            </a:r>
          </a:p>
          <a:p>
            <a:pPr lvl="0"/>
            <a:r>
              <a:rPr lang="es-ES"/>
              <a:t>Para agregar secciones, haga clic con el botón secundario del mouse en una diapositiva. Las secciones pueden ayudarle a organizar las diapositivas o a facilitar la colaboración entre varios autores.</a:t>
            </a:r>
          </a:p>
          <a:p>
            <a:pPr lvl="0"/>
            <a:endParaRPr lang="es-ES" b="1"/>
          </a:p>
          <a:p>
            <a:pPr lvl="0"/>
            <a:r>
              <a:rPr lang="es-ES" b="1"/>
              <a:t>Notas</a:t>
            </a:r>
          </a:p>
          <a:p>
            <a:pPr lvl="0"/>
            <a:r>
              <a:rPr lang="es-ES"/>
              <a:t>Use la sección Notas para las notas de entrega o para proporcionar detalles adicionales al público. Vea las notas en la vista Presentación durante la presentación.</a:t>
            </a:r>
          </a:p>
          <a:p>
            <a:pPr lvl="0"/>
            <a:r>
              <a:rPr lang="es-ES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/>
          </a:p>
          <a:p>
            <a:pPr lvl="0"/>
            <a:r>
              <a:rPr lang="es-ES" b="1"/>
              <a:t>Colores coordinados</a:t>
            </a:r>
          </a:p>
          <a:p>
            <a:pPr lvl="0"/>
            <a:r>
              <a:rPr lang="es-ES"/>
              <a:t>Preste especial atención a los gráficos, diagramas y cuadros de texto.</a:t>
            </a:r>
          </a:p>
          <a:p>
            <a:pPr lvl="0"/>
            <a:r>
              <a:rPr lang="es-ES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/>
            <a:endParaRPr lang="es-ES"/>
          </a:p>
          <a:p>
            <a:pPr lvl="0"/>
            <a:r>
              <a:rPr lang="es-ES" b="1"/>
              <a:t>Gráficos y tablas</a:t>
            </a:r>
          </a:p>
          <a:p>
            <a:pPr lvl="0"/>
            <a:r>
              <a:rPr lang="es-ES"/>
              <a:t>En breve: si es posible, use colores y estilos uniformes y que no distraigan.</a:t>
            </a:r>
          </a:p>
          <a:p>
            <a:pPr lvl="0"/>
            <a:r>
              <a:rPr lang="es-ES"/>
              <a:t>Etiquete todos los gráficos y tablas.</a:t>
            </a:r>
          </a:p>
          <a:p>
            <a:pPr lvl="0"/>
            <a:endParaRPr lang="es-ES"/>
          </a:p>
          <a:p>
            <a:pPr lvl="0"/>
            <a:endParaRPr lang="es-ES"/>
          </a:p>
          <a:p>
            <a:pPr lvl="0"/>
            <a:endParaRPr lang="es-E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478804-B153-49AB-8574-F3D105E6883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8EC5B3-CC99-48E7-A68B-F5AE125D1DB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10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F603D1-F016-4406-9299-A640DE75DB29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11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849A7F-74FC-45AE-B0DD-352B0800E21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12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E7EC5E1-0BBE-486E-B0D9-C238C93D9D8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13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6F58D0A-3E19-4EC0-8392-EE7455AFDA2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14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C4CFD53-28FF-4482-ADF0-F4A14006DF30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15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C2B1C7-BA74-4E84-AECA-C6CCCB735A9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16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7122629-DD5F-47E3-8CD6-40470540A5E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BE3766B-CAF5-4163-88CB-928FEA62899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18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416D417-474E-4E86-A29D-DC6A428378F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19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s-ES" sz="2000">
              <a:latin typeface="Arial" pitchFamily="18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6A6E35A-560A-41FA-AF14-725F682451B2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7D75527-BA59-4553-9E35-E6833630A09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20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1BBF0D-A1AE-4A7E-957D-F73CD5D2F99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21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0DFCC49-5D94-4AB0-A1C8-0A5F002AA0D1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22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05E2D4-975A-4CA9-B11D-E4B1CD9A5F5B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23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s-ES" sz="2000">
              <a:latin typeface="Arial" pitchFamily="18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3F4D55-E56A-4F88-806A-B9CA87C01191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24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2D5F44-5255-47AC-912E-CA75536E7B2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25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C651D0-BFF4-4AFD-BC47-6B97F0A42EDB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26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4994C10-C87A-43BE-AD04-DF9C72604851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27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10848F6-9636-43D4-A5BE-12D2E05EA3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28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s-ES" sz="2000">
              <a:latin typeface="Arial" pitchFamily="18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AEA19C-02FF-44F8-A8C7-4FA94581A067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t>29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6AECD4-5D05-48F4-965C-7591F60F45C0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3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96D86CB-972C-4BE9-8698-4D5E1400A69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4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A31EA6E-93E2-40E8-8F4A-80A4F97810C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5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A594E7-9BB0-4DE0-A805-306A45FE2A1C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6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E95D8C4-BAC4-483C-86C7-567B92B09D17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7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A18B44-F9CB-4EAD-B055-3B3C595609E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8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s-ES"/>
              <a:t>Ofrezca una breve descripción general de la presentación. Describa el enfoque principal de la presentación y por qué es importante.</a:t>
            </a:r>
          </a:p>
          <a:p>
            <a:pPr lvl="0">
              <a:lnSpc>
                <a:spcPct val="80000"/>
              </a:lnSpc>
            </a:pPr>
            <a:r>
              <a:rPr lang="es-ES"/>
              <a:t>Introduzca cada uno de los principales temas.</a:t>
            </a:r>
          </a:p>
          <a:p>
            <a:pPr lvl="0"/>
            <a:r>
              <a:rPr lang="es-ES"/>
              <a:t>Si desea proporcionar al público una guía, puede 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3A631B0-DA6B-42D2-A939-936924C7B48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9</a:t>
            </a:fld>
            <a:endParaRPr lang="es-E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60" y="0"/>
            <a:ext cx="9100440" cy="6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590919" y="2286000"/>
            <a:ext cx="6180120" cy="1469880"/>
          </a:xfrm>
        </p:spPr>
        <p:txBody>
          <a:bodyPr anchor="t"/>
          <a:lstStyle>
            <a:lvl1pPr algn="r">
              <a:defRPr lang="es-ES" b="1">
                <a:solidFill>
                  <a:srgbClr val="003300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4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62520" y="4038479"/>
            <a:ext cx="4772520" cy="990719"/>
          </a:xfrm>
        </p:spPr>
        <p:txBody>
          <a:bodyPr/>
          <a:lstStyle>
            <a:lvl1pPr marL="0" indent="0" algn="r">
              <a:spcBef>
                <a:spcPts val="499"/>
              </a:spcBef>
              <a:buNone/>
              <a:defRPr sz="2000">
                <a:ln>
                  <a:noFill/>
                </a:ln>
                <a:latin typeface="Georgia" pitchFamily="18"/>
                <a:ea typeface="Microsoft YaHei" pitchFamily="2"/>
                <a:cs typeface="Mangal" pitchFamily="2"/>
              </a:defRPr>
            </a:lvl1pPr>
          </a:lstStyle>
          <a:p>
            <a:pPr lvl="0"/>
            <a:r>
              <a:rPr lang="ca-ES"/>
              <a:t>Feu clic aquí per editar l'estil de subtítols del patró.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080"/>
            <a:ext cx="37216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icture Placeholder 9"/>
          <p:cNvSpPr txBox="1">
            <a:spLocks noGrp="1"/>
          </p:cNvSpPr>
          <p:nvPr>
            <p:ph type="title" idx="4294967295"/>
          </p:nvPr>
        </p:nvSpPr>
        <p:spPr>
          <a:xfrm>
            <a:off x="6858000" y="5105520"/>
            <a:ext cx="1828800" cy="990719"/>
          </a:xfrm>
        </p:spPr>
        <p:txBody>
          <a:bodyPr anchor="t" anchorCtr="1"/>
          <a:lstStyle>
            <a:lvl1pPr algn="ctr">
              <a:spcBef>
                <a:spcPts val="499"/>
              </a:spcBef>
              <a:defRPr lang="es-ES" sz="2000"/>
            </a:lvl1pPr>
          </a:lstStyle>
          <a:p>
            <a:pPr lvl="0"/>
            <a:r>
              <a:rPr lang="es-ES"/>
              <a:t>Logotipo de la compañía</a:t>
            </a:r>
          </a:p>
        </p:txBody>
      </p:sp>
      <p:sp>
        <p:nvSpPr>
          <p:cNvPr id="7" name="Contenidor de text 6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39114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ítulo_2c_ contenid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355680"/>
            <a:ext cx="8194679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673200" y="1496879"/>
            <a:ext cx="3975120" cy="4759200"/>
          </a:xfrm>
        </p:spPr>
        <p:txBody>
          <a:bodyPr anchor="t"/>
          <a:lstStyle>
            <a:lvl1pPr marL="343080" indent="-343080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937760" y="1496879"/>
            <a:ext cx="3977640" cy="47592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F897AA-1EC8-43F2-9A33-9126F4931E35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AB4681-4D20-4E82-AB13-DD0001F160DD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9065026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329119-A9AF-40D5-B360-666D4AB865E3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9E6A91-E170-4960-A945-DD3D175C027E}" type="slidenum">
              <a:rPr/>
              <a:pPr lvl="0"/>
              <a:t>‹Nr.›</a:t>
            </a:fld>
            <a:endParaRPr lang="es-ES"/>
          </a:p>
        </p:txBody>
      </p:sp>
      <p:sp>
        <p:nvSpPr>
          <p:cNvPr id="6" name="Contenidor de text 5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0873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319124-42B7-41F8-ACBB-9C3B342694FF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D60C7-F478-451A-B64F-876EA5081265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1983312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60" y="0"/>
            <a:ext cx="9100440" cy="6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1A6A0C-401E-416F-A742-9CE92D938FBF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6182BC-FB9F-420C-9D31-AE617D3D9CAF}" type="slidenum">
              <a:rPr/>
              <a:pPr lvl="0"/>
              <a:t>‹Nr.›</a:t>
            </a:fld>
            <a:endParaRPr lang="es-ES"/>
          </a:p>
        </p:txBody>
      </p:sp>
      <p:sp>
        <p:nvSpPr>
          <p:cNvPr id="6" name="Títol 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algn="ctr" hangingPunct="0">
              <a:defRPr lang="es-ES">
                <a:latin typeface="Arial" pitchFamily="18"/>
              </a:defRPr>
            </a:lvl1pPr>
          </a:lstStyle>
          <a:p>
            <a:endParaRPr lang="es-ES"/>
          </a:p>
        </p:txBody>
      </p:sp>
      <p:sp>
        <p:nvSpPr>
          <p:cNvPr id="7" name="Contenidor de text 6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47305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60" y="0"/>
            <a:ext cx="9100440" cy="6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160980" y="-3176820"/>
            <a:ext cx="2819520" cy="9173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0" y="3048120"/>
            <a:ext cx="4343400" cy="1362240"/>
          </a:xfrm>
        </p:spPr>
        <p:txBody>
          <a:bodyPr anchor="b"/>
          <a:lstStyle>
            <a:lvl1pPr>
              <a:defRPr lang="es-ES" sz="4000" b="1">
                <a:solidFill>
                  <a:srgbClr val="003300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5584B-97D2-4887-B3C1-BAD5A971FA53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E6B72B-65C8-42A7-BE17-D826D99D466A}" type="slidenum">
              <a:rPr/>
              <a:pPr lvl="0"/>
              <a:t>‹Nr.›</a:t>
            </a:fld>
            <a:endParaRPr lang="es-ES"/>
          </a:p>
        </p:txBody>
      </p:sp>
      <p:sp>
        <p:nvSpPr>
          <p:cNvPr id="8" name="Picture Placeholder 9"/>
          <p:cNvSpPr txBox="1">
            <a:spLocks noGrp="1"/>
          </p:cNvSpPr>
          <p:nvPr>
            <p:ph type="title" idx="4294967295"/>
          </p:nvPr>
        </p:nvSpPr>
        <p:spPr>
          <a:xfrm>
            <a:off x="6781680" y="5334120"/>
            <a:ext cx="2133720" cy="990719"/>
          </a:xfrm>
        </p:spPr>
        <p:txBody>
          <a:bodyPr anchor="t" anchorCtr="1"/>
          <a:lstStyle>
            <a:lvl1pPr algn="ctr">
              <a:spcBef>
                <a:spcPts val="400"/>
              </a:spcBef>
              <a:defRPr lang="es-ES" sz="1800"/>
            </a:lvl1pPr>
          </a:lstStyle>
          <a:p>
            <a:pPr lvl="0"/>
            <a:r>
              <a:rPr lang="es-ES"/>
              <a:t>Logotipo de la compañía</a:t>
            </a:r>
          </a:p>
        </p:txBody>
      </p:sp>
      <p:sp>
        <p:nvSpPr>
          <p:cNvPr id="9" name="Contenidor de text 8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40485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120" y="269640"/>
            <a:ext cx="8077320" cy="1143000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762120" y="1596240"/>
            <a:ext cx="8077320" cy="4297320"/>
          </a:xfrm>
        </p:spPr>
        <p:txBody>
          <a:bodyPr anchor="t"/>
          <a:lstStyle>
            <a:lvl1pPr marL="343080" indent="-343080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3CDF8D-6900-4305-8626-8ACCE262A2BD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7874D-5775-4BB5-BA2A-3DB94F516915}" type="slidenum">
              <a:rPr/>
              <a:pPr lvl="0"/>
              <a:t>‹Nr.›</a:t>
            </a:fld>
            <a:endParaRPr lang="es-ES"/>
          </a:p>
        </p:txBody>
      </p:sp>
      <p:sp>
        <p:nvSpPr>
          <p:cNvPr id="7" name="Contenidor de text 6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033291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685799" y="1600200"/>
            <a:ext cx="4038479" cy="4525920"/>
          </a:xfrm>
        </p:spPr>
        <p:txBody>
          <a:bodyPr anchor="t"/>
          <a:lstStyle>
            <a:lvl1pPr marL="343080" indent="-343080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4876920" y="1600200"/>
            <a:ext cx="4038479" cy="4525920"/>
          </a:xfrm>
        </p:spPr>
        <p:txBody>
          <a:bodyPr anchor="t"/>
          <a:lstStyle>
            <a:lvl1pPr marL="343080" indent="-343080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070C9F-DC19-450B-BCD1-142B43CF9347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D789E-7BD7-4776-B251-1EE1F88C3651}" type="slidenum">
              <a:rPr/>
              <a:pPr lvl="0"/>
              <a:t>‹Nr.›</a:t>
            </a:fld>
            <a:endParaRPr lang="es-ES"/>
          </a:p>
        </p:txBody>
      </p:sp>
      <p:sp>
        <p:nvSpPr>
          <p:cNvPr id="8" name="Contenidor de contingut 7"/>
          <p:cNvSpPr txBox="1">
            <a:spLocks noGrp="1"/>
          </p:cNvSpPr>
          <p:nvPr>
            <p:ph idx="1"/>
          </p:nvPr>
        </p:nvSpPr>
        <p:spPr>
          <a:xfrm>
            <a:off x="457200" y="1604520"/>
            <a:ext cx="8046360" cy="397764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lang="es-ES" sz="3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1514766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5799" y="1535039"/>
            <a:ext cx="4040279" cy="63972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85799" y="2174760"/>
            <a:ext cx="4040279" cy="3951360"/>
          </a:xfrm>
        </p:spPr>
        <p:txBody>
          <a:bodyPr anchor="t"/>
          <a:lstStyle>
            <a:lvl1pPr marL="343080" indent="-343080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873679" y="1535039"/>
            <a:ext cx="4041719" cy="63972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4873679" y="2174760"/>
            <a:ext cx="4041719" cy="3951360"/>
          </a:xfrm>
        </p:spPr>
        <p:txBody>
          <a:bodyPr anchor="t"/>
          <a:lstStyle>
            <a:lvl1pPr marL="343080" indent="-343080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18753-5D4F-4A19-8923-9ED398150344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1DF004-82FA-443A-ABE8-0BFFB9B4E5B5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2799876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272880"/>
            <a:ext cx="3008160" cy="1162080"/>
          </a:xfrm>
        </p:spPr>
        <p:txBody>
          <a:bodyPr anchor="b"/>
          <a:lstStyle>
            <a:lvl1pPr>
              <a:defRPr sz="2000" b="1"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3803760" y="272880"/>
            <a:ext cx="5111640" cy="5853240"/>
          </a:xfrm>
        </p:spPr>
        <p:txBody>
          <a:bodyPr anchor="t"/>
          <a:lstStyle>
            <a:lvl1pPr marL="343080" indent="-343080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ca-ES"/>
              <a:t>Feu clic aquí per editar estils</a:t>
            </a:r>
            <a:br>
              <a:rPr lang="ca-ES"/>
            </a:br>
            <a:r>
              <a:rPr lang="ca-ES"/>
              <a:t>Segon nivell</a:t>
            </a:r>
            <a:br>
              <a:rPr lang="ca-ES"/>
            </a:br>
            <a:r>
              <a:rPr lang="ca-ES"/>
              <a:t>Tercer nivell</a:t>
            </a:r>
            <a:br>
              <a:rPr lang="ca-ES"/>
            </a:br>
            <a:r>
              <a:rPr lang="ca-ES"/>
              <a:t>Quart nivell</a:t>
            </a:r>
            <a:br>
              <a:rPr lang="ca-ES"/>
            </a:br>
            <a:r>
              <a:rPr lang="ca-ES"/>
              <a:t>Cinquè nivell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85799" y="1434960"/>
            <a:ext cx="3008160" cy="469116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10C8BB-28C6-4DE3-A3EC-7799EF99F3A4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503126-48CA-443D-ABD7-670856B91846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8723394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/>
          <a:lstStyle>
            <a:lvl1pPr>
              <a:defRPr sz="2000" b="1"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/>
          <a:lstStyle>
            <a:lvl1pPr>
              <a:spcBef>
                <a:spcPts val="799"/>
              </a:spcBef>
              <a:defRPr sz="3200"/>
            </a:lvl1pPr>
          </a:lstStyle>
          <a:p>
            <a:pPr lvl="0"/>
            <a:r>
              <a:rPr lang="ca-ES"/>
              <a:t>Feu clic a la icona per afegir una imatge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F112A-6425-46C5-871E-41943AE94F7B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B80BC-7189-4705-9ED3-13FEF7A16BA3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35729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0F49B-1EC6-447C-B3FC-4E9EB05A0C8E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736EA5-CC5A-450D-B4AB-85682B49CE32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975718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781680" y="274680"/>
            <a:ext cx="2057400" cy="5851440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62120" y="274680"/>
            <a:ext cx="5867279" cy="5851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DEFA3-B665-4F18-B3F3-9FDE89DDDA47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148E11-9E23-4828-B908-7B49FDCBCFBE}" type="slidenum">
              <a:rPr/>
              <a:pPr lvl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64662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3560" y="0"/>
            <a:ext cx="9100440" cy="6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762120" y="274680"/>
            <a:ext cx="807732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ca-ES"/>
              <a:t>Feu clic aquí per editar l'estil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762120" y="1600200"/>
            <a:ext cx="8077320" cy="45259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E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E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E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E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621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290D2BD-580F-4F50-BEBB-3C3EFD2CCF68}" type="datetime1">
              <a:rPr lang="es-ES"/>
              <a:pPr lvl="0"/>
              <a:t>10/10/13</a:t>
            </a:fld>
            <a:endParaRPr lang="es-E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52680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lvl="0" rtl="0" hangingPunct="0">
              <a:buNone/>
              <a:tabLst/>
              <a:defRPr lang="es-ES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705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1A6CA47-77F6-46B0-A22C-E6A1F30074BE}" type="slidenum">
              <a:rPr/>
              <a:pPr lvl="0"/>
              <a:t>‹Nr.›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-152280" y="-109080"/>
            <a:ext cx="818640" cy="70833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xStyles>
    <p:title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ca-ES" sz="44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marL="343080" marR="0" lvl="0" indent="-343080" algn="l" rtl="0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•"/>
        <a:tabLst/>
        <a:defRPr lang="ca-ES" sz="2800" b="0" i="0" u="none" strike="noStrike" kern="1200" spc="0" baseline="0">
          <a:solidFill>
            <a:srgbClr val="000000"/>
          </a:solidFill>
          <a:latin typeface="Calibri"/>
        </a:defRPr>
      </a:lvl1pPr>
      <a:lvl2pPr marL="743040" marR="0" lvl="1" indent="-285840" algn="l" rtl="0" hangingPunct="1">
        <a:lnSpc>
          <a:spcPct val="100000"/>
        </a:lnSpc>
        <a:spcBef>
          <a:spcPts val="601"/>
        </a:spcBef>
        <a:spcAft>
          <a:spcPts val="0"/>
        </a:spcAft>
        <a:buSzPct val="100000"/>
        <a:buFont typeface="Arial" pitchFamily="34"/>
        <a:buChar char="–"/>
        <a:tabLst/>
        <a:defRPr lang="ca-ES" sz="2400" b="0" i="0" u="none" strike="noStrike" kern="1200" spc="0" baseline="0">
          <a:solidFill>
            <a:srgbClr val="000000"/>
          </a:solidFill>
          <a:latin typeface="Calibri"/>
        </a:defRPr>
      </a:lvl2pPr>
      <a:lvl3pPr marL="1143000" marR="0" lvl="2" indent="-228600" algn="l" rtl="0" hangingPunct="1">
        <a:lnSpc>
          <a:spcPct val="100000"/>
        </a:lnSpc>
        <a:spcBef>
          <a:spcPts val="499"/>
        </a:spcBef>
        <a:spcAft>
          <a:spcPts val="0"/>
        </a:spcAft>
        <a:buSzPct val="100000"/>
        <a:buFont typeface="Arial" pitchFamily="34"/>
        <a:buChar char="•"/>
        <a:tabLst/>
        <a:defRPr lang="ca-ES" sz="2000" b="0" i="0" u="none" strike="noStrike" kern="1200" spc="0" baseline="0">
          <a:solidFill>
            <a:srgbClr val="000000"/>
          </a:solidFill>
          <a:latin typeface="Calibri"/>
        </a:defRPr>
      </a:lvl3pPr>
      <a:lvl4pPr marL="1600200" marR="0" lvl="3" indent="-228600" algn="l" rtl="0" hangingPunct="1">
        <a:lnSpc>
          <a:spcPct val="100000"/>
        </a:lnSpc>
        <a:spcBef>
          <a:spcPts val="400"/>
        </a:spcBef>
        <a:spcAft>
          <a:spcPts val="0"/>
        </a:spcAft>
        <a:buSzPct val="100000"/>
        <a:buFont typeface="Arial" pitchFamily="34"/>
        <a:buChar char="–"/>
        <a:tabLst/>
        <a:defRPr lang="ca-ES" sz="1800" b="0" i="0" u="none" strike="noStrike" kern="1200" spc="0" baseline="0">
          <a:solidFill>
            <a:srgbClr val="000000"/>
          </a:solidFill>
          <a:latin typeface="Calibri"/>
        </a:defRPr>
      </a:lvl4pPr>
      <a:lvl5pPr marL="2057400" marR="0" lvl="4" indent="-228600" algn="l" rtl="0" hangingPunct="1">
        <a:lnSpc>
          <a:spcPct val="100000"/>
        </a:lnSpc>
        <a:spcBef>
          <a:spcPts val="400"/>
        </a:spcBef>
        <a:spcAft>
          <a:spcPts val="0"/>
        </a:spcAft>
        <a:buSzPct val="100000"/>
        <a:buFont typeface="Arial" pitchFamily="34"/>
        <a:buChar char="»"/>
        <a:tabLst/>
        <a:defRPr lang="ca-ES" sz="1800" b="0" i="0" u="none" strike="noStrike" kern="1200" spc="0" baseline="0">
          <a:solidFill>
            <a:srgbClr val="000000"/>
          </a:solidFill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-q9P69vaGS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en.wikipedia.org/wiki/Business_process_reengineer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utsourcing" TargetMode="External"/><Relationship Id="rId4" Type="http://schemas.openxmlformats.org/officeDocument/2006/relationships/hyperlink" Target="http://en.wikipedia.org/wiki/Offshor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15880" y="1554119"/>
            <a:ext cx="6180120" cy="1469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Sistemes d'Informació per a les Organitzacions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62520" y="4038479"/>
            <a:ext cx="4772520" cy="99071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Bef>
                <a:spcPts val="601"/>
              </a:spcBef>
              <a:spcAft>
                <a:spcPts val="0"/>
              </a:spcAft>
              <a:buNone/>
            </a:pPr>
            <a:r>
              <a:rPr lang="es-ES" sz="2400" b="1">
                <a:latin typeface="Calibri" pitchFamily="18"/>
              </a:rPr>
              <a:t>Joan A. Pastor Collado</a:t>
            </a:r>
          </a:p>
          <a:p>
            <a:pPr marL="0" lvl="0" indent="0" algn="ctr" hangingPunct="0">
              <a:buNone/>
            </a:pPr>
            <a:r>
              <a:rPr lang="es-ES" sz="2000">
                <a:latin typeface="Calibri" pitchFamily="18"/>
              </a:rPr>
              <a:t>Universitat Politècnica de Catalunya (UPC)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graella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5760000"/>
            <a:ext cx="8063999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Lectura complementària: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http://ca.wikipedia.org/wiki/An%C3%A0lisi_DAFO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08560" y="1316880"/>
            <a:ext cx="6162840" cy="42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graella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Categoria 1, Suport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SI transaccionals que cobreixen les activitats administratives que s’han automatitzat abans en les organitzacions i que normalment no són cap font de diferenciació competitiva sostenible.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graella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Categoria 2, SI de fàbrica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Les organitzacions que fan ús de sistemes d’informació amb un impacte estratègic important, però els seus projectes de desenvolupament de nous SI no són d’aquesta mena.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graella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Categoria 3, SI de transició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Resultat de factors i pressions externs i interns, que els empenyen a basar-se cada vegada més en nous SI. Els dos factors externs més importants són el dinamisme i les noves possibilitats de les TI.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graella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Categoria 4, SI estratègics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 DSI col·labora molt estretament amb l’alta direcció en la conformació de l’estratègia de negoci de l’organització.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8000" y="55080"/>
            <a:ext cx="9864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matriu de benefici/beneficiari dels 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1200" y="2017080"/>
            <a:ext cx="7750800" cy="352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8000" y="55080"/>
            <a:ext cx="9864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matriu de benefici/beneficiari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 domini 1: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unitats funcionals com a beneficiaris, i l’eficiència i l’eficàcia com a beneficis.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3000" b="1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StoneSerif-Semibold" pitchFamily="18"/>
              <a:cs typeface="StoneSerif-Semibold" pitchFamily="18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 domini 2: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centrat en els individus com a beneficiaris dels SI i les TI, i té l’eficiència i l’eficàcia d’aquests com a beneficis centrals.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8000" y="55080"/>
            <a:ext cx="9864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matriu de benefici/beneficiari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 domini 3: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va més enllà de la introducció d’eficiència i eficàcia en els nivells individual i/o de departament, per a perseguir nivells superiors d’efectivitat competitiva a través de la innovació transformadora.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8000" y="55080"/>
            <a:ext cx="9864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La matriu de benefici/beneficiari dels 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7759" y="2050560"/>
            <a:ext cx="7603560" cy="34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80000" y="55080"/>
            <a:ext cx="9432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Implicacions per al responsable d’SI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1872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Per a tenir èxit ha de: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Tenir un coneixement estret de l’activitat de negoci de l’organització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Saber veure que la tecnologia i el negoci poden crear junts una estratègia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Estar dotat de sensibilitat per a les necessitats dels professionals en l’organització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Demostrar paciència en la comunicació amb els usuaris i els directius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30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StoneSerif-Semibold" pitchFamily="18"/>
              <a:cs typeface="StoneSerif-Semibold" pitchFamily="18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800000" y="2088000"/>
            <a:ext cx="7056000" cy="25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6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StoneSerif-Bold" pitchFamily="18"/>
                <a:cs typeface="StoneSerif-Bold" pitchFamily="18"/>
              </a:rPr>
              <a:t>Direcció estratègica dels Sistemes d’informació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3320" y="-6858000"/>
            <a:ext cx="7765560" cy="164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84000" y="55080"/>
            <a:ext cx="892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Planificació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Planificació estratègica dels SI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reuneix totes  les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tasques encaminadades a decidir el camí a seguir pel que fa a noves inversions, tant en SI informàtics per a construir o mantenir com en noves TI.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1459439" y="5687279"/>
            <a:ext cx="6100559" cy="432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1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  <a:hlinkClick r:id="rId3"/>
              </a:rPr>
              <a:t>http://www.youtube.com/watch?v=-q9P69vaGSw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84000" y="55080"/>
            <a:ext cx="892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Planificació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La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planificació estratègica dels SI passiva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pretén establir coherència entre l’estratègia de negoci fent que estratègia dels SI dónin suport al negoci.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84000" y="55080"/>
            <a:ext cx="892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Planificació estratègica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L’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enfocament actiu de planificació estratègica dels SI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pretén modificar l’estratègia de negoci en tot allò que surti de qualsevol possible innovació útil provinent de nous usos dels SI i de les TI.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792000" y="5472000"/>
            <a:ext cx="8063999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No sempre es poden assumir tots els perills i riscos que comporta aquesta estratègia.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5439" y="144000"/>
            <a:ext cx="6424560" cy="65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68000" y="1655999"/>
            <a:ext cx="7560000" cy="25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6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StoneSerif-Bold" pitchFamily="18"/>
                <a:cs typeface="StoneSerif-Bold" pitchFamily="18"/>
              </a:rPr>
              <a:t>Alternatives estratègiques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6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StoneSerif-Bold" pitchFamily="18"/>
                <a:cs typeface="StoneSerif-Bold" pitchFamily="18"/>
              </a:rPr>
              <a:t>d’actualitat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3320" y="-6858000"/>
            <a:ext cx="7765560" cy="164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2000" y="55080"/>
            <a:ext cx="936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Desenvolupament a mida enfront d’adquisició de paquets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El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desenvolupament a mida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o sempre està justificat i sovint hi ha elements comuns amb la competència.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30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StoneSerif" pitchFamily="18"/>
              <a:cs typeface="StoneSerif" pitchFamily="18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La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integració de paquets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 pot ser una sol·lució vàlida tot i que acostuma a afectar només a les dades.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2000" y="55080"/>
            <a:ext cx="936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Redisseny de processos de negoci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El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redisseny de processos de negoci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pretén trencar la “visió vertical” clàssica d’evolucionar cap a una “visió horitzontal” al voltant del procés on els especialistes col·laboren en la resolució del procés de negoci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936000" y="6047279"/>
            <a:ext cx="7481160" cy="432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1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  <a:hlinkClick r:id="rId3"/>
              </a:rPr>
              <a:t>http://en.wikipedia.org/wiki/Business_process_reengineering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2000" y="55080"/>
            <a:ext cx="936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Externalització de serveis dels SI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La decisió de quines activitats cal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externalitzar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 depèn de molts factors. L’organització que ho fa passa a dependre molt estretament del nivell de servei de l’empresa externa.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792000" y="5256000"/>
            <a:ext cx="8063999" cy="57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ans-Semibold" pitchFamily="34"/>
                <a:cs typeface="StoneSans-Semibold" pitchFamily="34"/>
              </a:rPr>
              <a:t>En anglès, </a:t>
            </a:r>
            <a:r>
              <a:rPr lang="es-ES" sz="2500" b="0" i="1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alibri" pitchFamily="34"/>
                <a:ea typeface="StoneSans-SemiboldItalic" pitchFamily="34"/>
                <a:cs typeface="StoneSans-SemiboldItalic" pitchFamily="34"/>
                <a:hlinkClick r:id="rId3"/>
              </a:rPr>
              <a:t>outsourcing</a:t>
            </a:r>
            <a:r>
              <a:rPr lang="es-ES" sz="2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ans-Semibold" pitchFamily="34"/>
                <a:cs typeface="StoneSans-Semibold" pitchFamily="34"/>
              </a:rPr>
              <a:t> o </a:t>
            </a:r>
            <a:r>
              <a:rPr lang="es-ES" sz="2500" b="0" i="1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alibri" pitchFamily="34"/>
                <a:ea typeface="StoneSans-Semibold" pitchFamily="34"/>
                <a:cs typeface="StoneSans-Semibold" pitchFamily="34"/>
                <a:hlinkClick r:id="rId4"/>
              </a:rPr>
              <a:t>offshoring</a:t>
            </a:r>
            <a:r>
              <a:rPr lang="es-ES" sz="2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ans-Semibold" pitchFamily="34"/>
                <a:cs typeface="StoneSans-Semibold" pitchFamily="34"/>
              </a:rPr>
              <a:t> depenent de l'ubicació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6000" y="55080"/>
            <a:ext cx="7703999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SI integrats per a la planificació dels recursos empresarials (ERP)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2304000"/>
            <a:ext cx="8063999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Els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SI per a la planificació dels recursos empresarials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 són sistemes funcionalment molt complets i complexos, que incorporen un estàndard de funcionament i també conjunts de bones pràctiques de treball. Que amb una mica de esforç poden ser parametritzats.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392000" y="2664000"/>
            <a:ext cx="899279" cy="115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7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Fi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95201"/>
            <a:ext cx="7765560" cy="164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96000" y="44640"/>
            <a:ext cx="856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Direcció estratègica dels sistemes d’informació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160000"/>
            <a:ext cx="8063999" cy="475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El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director de sistemes d’informació d’una organització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ha de saber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liderar la conformació d’una estratègia dels SI i les TI que encaixi amb les necessitats estratègiques, tàctiques i operatives de la seva organització.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També ha de saber portar l’organització per un camí d’aprenentatge i experimentació amb uns riscos sota control.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6000" y="44640"/>
            <a:ext cx="856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Elements de percepció del paper dels SI en l’organització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64000" y="2880000"/>
            <a:ext cx="8063999" cy="2015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Els responsables de SI tenen un paper canviant dins l'empresa des del punt de vista de les tasques de direcció estratègica.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6000" y="44640"/>
            <a:ext cx="856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Hipòtesi de les etapes en l’ús i la gestió dels SI en l’organització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1972440"/>
            <a:ext cx="6181920" cy="421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6000" y="44640"/>
            <a:ext cx="856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Hipòtesi de les etapes en l’ús i la gestió dels SI en l’organització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48240" y="1296000"/>
            <a:ext cx="7619760" cy="53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6000" y="44640"/>
            <a:ext cx="8568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Hipòtesi de les etapes en l’ús i la gestió dels SI en l’organització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1872000"/>
            <a:ext cx="8063999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Etapes: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1) Iniciació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2) Contagi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3) Control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4) Integració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5) Administració de dades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6) Maduresa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30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StoneSerif-Semibold" pitchFamily="18"/>
              <a:cs typeface="StoneSerif-Semibold" pitchFamily="18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Factors crítics d’èxit (FCE)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1872000"/>
            <a:ext cx="8063999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Els </a:t>
            </a:r>
            <a:r>
              <a:rPr lang="es-E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factors crítics d’èxit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" pitchFamily="18"/>
                <a:cs typeface="StoneSerif" pitchFamily="18"/>
              </a:rPr>
              <a:t>són aquells elements del </a:t>
            </a: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negoci comprensibles i mesurables amb un valor estratègic tal que han d’anar bé perquè l’organització tingui èxit.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30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StoneSerif-Semibold" pitchFamily="18"/>
              <a:cs typeface="StoneSerif-Semibold" pitchFamily="18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64000" y="5688000"/>
            <a:ext cx="8063999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500"/>
            </a:pPr>
            <a:r>
              <a:rPr lang="es-ES" sz="2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És defineixen per sectors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72000" y="55080"/>
            <a:ext cx="8640000" cy="1323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s-ES" sz="4000"/>
              <a:t>Factors crítics d’èxit (FCE)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792000" y="1872000"/>
            <a:ext cx="8063999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Els principals: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1) Sector industrial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2) Competitivitat estratègica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3) Factors de l'entorn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4) Factors temporals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3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5) Prespectiva de gestió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64000" y="5688000"/>
            <a:ext cx="8063999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Lectura complementària: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toneSerif-Semibold" pitchFamily="18"/>
                <a:cs typeface="StoneSerif-Semibold" pitchFamily="18"/>
              </a:rPr>
              <a:t>http://dspace.mit.edu/bitstream/handle/1721.1/2010/SWP-1297-08770929-CISR-085.pdf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namiento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25</TotalTime>
  <Words>2764</Words>
  <Application>Microsoft Office PowerPoint</Application>
  <PresentationFormat>Presentación en pantalla (4:3)</PresentationFormat>
  <Paragraphs>204</Paragraphs>
  <Slides>29</Slides>
  <Notes>29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Entrenamiento</vt:lpstr>
      <vt:lpstr>Sistemes d'Informació per a les Organitzacions</vt:lpstr>
      <vt:lpstr>Diapositiva 2</vt:lpstr>
      <vt:lpstr>Direcció estratègica dels sistemes d’informació</vt:lpstr>
      <vt:lpstr>Elements de percepció del paper dels SI en l’organització</vt:lpstr>
      <vt:lpstr>Hipòtesi de les etapes en l’ús i la gestió dels SI en l’organització</vt:lpstr>
      <vt:lpstr>Hipòtesi de les etapes en l’ús i la gestió dels SI en l’organització</vt:lpstr>
      <vt:lpstr>Hipòtesi de les etapes en l’ús i la gestió dels SI en l’organització</vt:lpstr>
      <vt:lpstr>Factors crítics d’èxit (FCE)</vt:lpstr>
      <vt:lpstr>Factors crítics d’èxit (FCE)</vt:lpstr>
      <vt:lpstr>La graella estratègica dels SI</vt:lpstr>
      <vt:lpstr>La graella estratègica dels SI</vt:lpstr>
      <vt:lpstr>La graella estratègica dels SI</vt:lpstr>
      <vt:lpstr>La graella estratègica dels SI</vt:lpstr>
      <vt:lpstr>La graella estratègica dels SI</vt:lpstr>
      <vt:lpstr>La matriu de benefici/beneficiari dels SI</vt:lpstr>
      <vt:lpstr>La matriu de benefici/beneficiari dels SI</vt:lpstr>
      <vt:lpstr>La matriu de benefici/beneficiari dels SI</vt:lpstr>
      <vt:lpstr>La matriu de benefici/beneficiari dels SI</vt:lpstr>
      <vt:lpstr>Implicacions per al responsable d’SI</vt:lpstr>
      <vt:lpstr>Planificació estratègica dels SI</vt:lpstr>
      <vt:lpstr>Planificació estratègica dels SI</vt:lpstr>
      <vt:lpstr>Planificació estratègica dels SI</vt:lpstr>
      <vt:lpstr>Diapositiva 23</vt:lpstr>
      <vt:lpstr>Diapositiva 24</vt:lpstr>
      <vt:lpstr>Desenvolupament a mida enfront d’adquisició de paquets</vt:lpstr>
      <vt:lpstr>Redisseny de processos de negoci</vt:lpstr>
      <vt:lpstr>Externalització de serveis dels SI</vt:lpstr>
      <vt:lpstr>SI integrats per a la planificació dels recursos empresarials (ERP)</vt:lpstr>
      <vt:lpstr>Diapositiva 29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Sistemes d'Informació per a les Organitzacions</dc:title>
  <dc:creator>Roc</dc:creator>
  <cp:lastModifiedBy>JUAN ANTONI</cp:lastModifiedBy>
  <cp:revision>7</cp:revision>
  <dcterms:created xsi:type="dcterms:W3CDTF">2013-10-09T23:10:26Z</dcterms:created>
  <dcterms:modified xsi:type="dcterms:W3CDTF">2013-10-09T23:12:09Z</dcterms:modified>
</cp:coreProperties>
</file>