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1" name="Shape 61"/>
          <p:cNvGrpSpPr/>
          <p:nvPr/>
        </p:nvGrpSpPr>
        <p:grpSpPr>
          <a:xfrm>
            <a:off y="1000670" x="-11"/>
            <a:ext cy="3087224" cx="7314320"/>
            <a:chOff y="1378676" x="-11"/>
            <a:chExt cy="4116299" cx="7314320"/>
          </a:xfrm>
        </p:grpSpPr>
        <p:sp>
          <p:nvSpPr>
            <p:cNvPr id="62" name="Shape 62"/>
            <p:cNvSpPr/>
            <p:nvPr/>
          </p:nvSpPr>
          <p:spPr>
            <a:xfrm flipH="1">
              <a:off y="1378676" x="-11"/>
              <a:ext cy="4116299" cx="18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flipH="1">
              <a:off y="1378676" x="187809"/>
              <a:ext cy="4116299" cx="71264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Shape 64"/>
          <p:cNvSpPr txBox="1"/>
          <p:nvPr>
            <p:ph type="ctrTitle"/>
          </p:nvPr>
        </p:nvSpPr>
        <p:spPr>
          <a:xfrm>
            <a:off y="1699932" x="685800"/>
            <a:ext cy="1000499" cx="64007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y="2700338" x="685800"/>
            <a:ext cy="675299" cx="64007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y="4622075" x="8425675"/>
            <a:ext cy="5214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8" name="Shape 68"/>
          <p:cNvGrpSpPr/>
          <p:nvPr/>
        </p:nvGrpSpPr>
        <p:grpSpPr>
          <a:xfrm>
            <a:off y="-9140" x="-13"/>
            <a:ext cy="1209421" cx="8005727"/>
            <a:chOff y="-12187" x="-13"/>
            <a:chExt cy="1161900" cx="8005727"/>
          </a:xfrm>
        </p:grpSpPr>
        <p:sp>
          <p:nvSpPr>
            <p:cNvPr id="69" name="Shape 69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Shape 71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y="4622075" x="8425675"/>
            <a:ext cy="5214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y="1278513" x="456245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y="1278513" x="4648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grpSp>
        <p:nvGrpSpPr>
          <p:cNvPr id="77" name="Shape 77"/>
          <p:cNvGrpSpPr/>
          <p:nvPr/>
        </p:nvGrpSpPr>
        <p:grpSpPr>
          <a:xfrm>
            <a:off y="-9140" x="-13"/>
            <a:ext cy="1209421" cx="8005727"/>
            <a:chOff y="-12187" x="-13"/>
            <a:chExt cy="1161900" cx="8005727"/>
          </a:xfrm>
        </p:grpSpPr>
        <p:sp>
          <p:nvSpPr>
            <p:cNvPr id="78" name="Shape 78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Shape 80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y="4622075" x="8425675"/>
            <a:ext cy="5214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83" name="Shape 83"/>
          <p:cNvGrpSpPr/>
          <p:nvPr/>
        </p:nvGrpSpPr>
        <p:grpSpPr>
          <a:xfrm>
            <a:off y="-9140" x="-13"/>
            <a:ext cy="1209421" cx="8005727"/>
            <a:chOff y="-12187" x="-13"/>
            <a:chExt cy="1161900" cx="8005727"/>
          </a:xfrm>
        </p:grpSpPr>
        <p:sp>
          <p:nvSpPr>
            <p:cNvPr id="84" name="Shape 84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Shape 86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y="4622075" x="8425675"/>
            <a:ext cy="5214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/>
        </p:nvSpPr>
        <p:spPr>
          <a:xfrm flipH="1">
            <a:off y="4623760" x="8964665"/>
            <a:ext cy="521400" cx="1878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 flipH="1">
            <a:off y="4623760" x="3866777"/>
            <a:ext cy="521400" cx="50979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623760" x="3866812"/>
            <a:ext cy="521400" cx="50979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y="4622075" x="8425675"/>
            <a:ext cy="5214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y="4622075" x="8425675"/>
            <a:ext cy="5214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-70" x="33867"/>
            <a:ext cy="2107677" cx="3409812"/>
            <a:chOff y="1493" x="0"/>
            <a:chExt cy="2810236" cx="3409812"/>
          </a:xfrm>
        </p:grpSpPr>
        <p:cxnSp>
          <p:nvCxnSpPr>
            <p:cNvPr id="6" name="Shape 6"/>
            <p:cNvCxnSpPr/>
            <p:nvPr/>
          </p:nvCxnSpPr>
          <p:spPr>
            <a:xfrm>
              <a:off y="245542" x="0"/>
              <a:ext cy="1500" cx="3251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y="1407880" x="-1212177"/>
              <a:ext cy="1500" cx="2806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y="474143" x="0"/>
              <a:ext cy="1500" cx="2666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y="702743" x="0"/>
              <a:ext cy="1500" cx="2167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y="931342" x="0"/>
              <a:ext cy="1500" cx="18626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y="1159942" x="0"/>
              <a:ext cy="1500" cx="1490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y="1388542" x="0"/>
              <a:ext cy="1500" cx="12191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y="1617142" x="0"/>
              <a:ext cy="1500" cx="990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y="1845742" x="0"/>
              <a:ext cy="1500" cx="745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y="2074342" x="0"/>
              <a:ext cy="1500" cx="533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y="2302943" x="0"/>
              <a:ext cy="1500" cx="262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y="1238115" x="-814261"/>
              <a:ext cy="1500" cx="2468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y="1014527" x="-357712"/>
              <a:ext cy="1500" cx="2018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y="887576" x="-853"/>
              <a:ext cy="1500" cx="1763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y="790194" x="326307"/>
              <a:ext cy="1500" cx="1569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y="709726" x="636516"/>
              <a:ext cy="1500" cx="1408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y="603961" x="972228"/>
              <a:ext cy="1500" cx="1196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y="527761" x="1278236"/>
              <a:ext cy="1500" cx="1044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y="440776" x="1590398"/>
              <a:ext cy="1500" cx="879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y="377227" x="1883657"/>
              <a:ext cy="1500" cx="752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y="292493" x="2198066"/>
              <a:ext cy="1500" cx="583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y="199376" x="2521027"/>
              <a:ext cy="1500" cx="397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y="148627" x="2801688"/>
              <a:ext cy="1500" cx="295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y="102444" x="3079242"/>
              <a:ext cy="1500" cx="201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y="85076" x="3324762"/>
              <a:ext cy="1500" cx="1686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</p:grpSp>
      <p:sp>
        <p:nvSpPr>
          <p:cNvPr id="31" name="Shape 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3" name="Shape 33"/>
          <p:cNvGrpSpPr/>
          <p:nvPr/>
        </p:nvGrpSpPr>
        <p:grpSpPr>
          <a:xfrm rot="10800000">
            <a:off y="3035893" x="5734187"/>
            <a:ext cy="2107677" cx="3409812"/>
            <a:chOff y="1493" x="0"/>
            <a:chExt cy="2810236" cx="3409812"/>
          </a:xfrm>
        </p:grpSpPr>
        <p:cxnSp>
          <p:nvCxnSpPr>
            <p:cNvPr id="34" name="Shape 34"/>
            <p:cNvCxnSpPr/>
            <p:nvPr/>
          </p:nvCxnSpPr>
          <p:spPr>
            <a:xfrm>
              <a:off y="245542" x="0"/>
              <a:ext cy="1500" cx="3251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y="1407880" x="-1212177"/>
              <a:ext cy="1500" cx="2806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y="474143" x="0"/>
              <a:ext cy="1500" cx="2666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y="702743" x="0"/>
              <a:ext cy="1500" cx="2167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y="931342" x="0"/>
              <a:ext cy="1500" cx="18626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y="1159942" x="0"/>
              <a:ext cy="1500" cx="1490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y="1388542" x="0"/>
              <a:ext cy="1500" cx="12191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y="1617142" x="0"/>
              <a:ext cy="1500" cx="990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y="1845742" x="0"/>
              <a:ext cy="1500" cx="745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y="2074342" x="0"/>
              <a:ext cy="1500" cx="533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y="2302943" x="0"/>
              <a:ext cy="1500" cx="262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y="1238115" x="-814261"/>
              <a:ext cy="1500" cx="2468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y="1014527" x="-357712"/>
              <a:ext cy="1500" cx="2018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y="887576" x="-853"/>
              <a:ext cy="1500" cx="1763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y="790194" x="326307"/>
              <a:ext cy="1500" cx="1569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y="709726" x="636516"/>
              <a:ext cy="1500" cx="1408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y="603961" x="972228"/>
              <a:ext cy="1500" cx="1196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y="527761" x="1278236"/>
              <a:ext cy="1500" cx="1044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y="440776" x="1590398"/>
              <a:ext cy="1500" cx="879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y="377227" x="1883657"/>
              <a:ext cy="1500" cx="752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y="292493" x="2198066"/>
              <a:ext cy="1500" cx="583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y="199376" x="2521027"/>
              <a:ext cy="1500" cx="397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y="148627" x="2801688"/>
              <a:ext cy="1500" cx="295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y="102444" x="3079242"/>
              <a:ext cy="1500" cx="201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y="85076" x="3324762"/>
              <a:ext cy="1500" cx="1686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</p:grpSp>
      <p:sp>
        <p:nvSpPr>
          <p:cNvPr id="59" name="Shape 59"/>
          <p:cNvSpPr txBox="1"/>
          <p:nvPr>
            <p:ph idx="12" type="sldNum"/>
          </p:nvPr>
        </p:nvSpPr>
        <p:spPr>
          <a:xfrm>
            <a:off y="4622075" x="8425675"/>
            <a:ext cy="5214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y="1699932" x="685800"/>
            <a:ext cy="1000499" cx="6400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4000" lang="en"/>
              <a:t>Consecuencias de las TIC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y="2700338" x="685800"/>
            <a:ext cy="675299" cx="6400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r" rtl="0">
              <a:spcBef>
                <a:spcPts val="0"/>
              </a:spcBef>
              <a:buNone/>
            </a:pPr>
            <a:r>
              <a:rPr lang="en"/>
              <a:t>Cambios en el modo de relacionarse </a:t>
            </a:r>
          </a:p>
          <a:p>
            <a:pPr algn="r" rtl="0">
              <a:spcBef>
                <a:spcPts val="0"/>
              </a:spcBef>
              <a:buNone/>
            </a:pPr>
            <a:r>
              <a:rPr lang="en"/>
              <a:t>de los agentes que las componen</a:t>
            </a:r>
          </a:p>
          <a:p>
            <a:pPr algn="r">
              <a:spcBef>
                <a:spcPts val="0"/>
              </a:spcBef>
              <a:buNone/>
            </a:pPr>
            <a:r>
              <a:rPr lang="en"/>
              <a:t>Gabriel C.-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Consecuencias de las TIC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/>
              <a:t>El progreso de las Tecnologías de Información y Comunicación está cambiando el modo en que vivimos: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400" lang="en"/>
              <a:t>El modo de trabajar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400" lang="en"/>
              <a:t>El modo de hacer negocios (B2C &amp; B2B)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sz="2400" lang="en"/>
              <a:t>El modo de sobrevivir empresarialmente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800" lang="en"/>
              <a:t>1.- El modo de trabajar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u="sng" b="1" sz="2400" lang="en"/>
              <a:t>Nuevos modelos de negocio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rtl="0">
              <a:spcBef>
                <a:spcPts val="0"/>
              </a:spcBef>
              <a:buNone/>
            </a:pPr>
            <a:r>
              <a:rPr sz="2400" lang="en"/>
              <a:t>Cuando una empresa está totalmente informatizada, utiliza un </a:t>
            </a:r>
            <a:r>
              <a:rPr b="1" sz="2400" lang="en"/>
              <a:t>ERP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sz="2400" lang="en"/>
              <a:t>Esto permite llevar la informática a otro nivel</a:t>
            </a:r>
          </a:p>
          <a:p>
            <a:pPr rtl="0">
              <a:spcBef>
                <a:spcPts val="0"/>
              </a:spcBef>
              <a:buNone/>
            </a:pPr>
            <a:r>
              <a:rPr sz="2400" lang="en"/>
              <a:t>	</a:t>
            </a:r>
            <a:r>
              <a:rPr b="1" sz="2400" lang="en">
                <a:solidFill>
                  <a:srgbClr val="CC4125"/>
                </a:solidFill>
              </a:rPr>
              <a:t>BUSINESS</a:t>
            </a:r>
            <a:r>
              <a:rPr sz="2400" lang="en">
                <a:solidFill>
                  <a:srgbClr val="CC4125"/>
                </a:solidFill>
              </a:rPr>
              <a:t> </a:t>
            </a:r>
            <a:r>
              <a:rPr b="1" sz="2400" lang="en">
                <a:solidFill>
                  <a:srgbClr val="CC4125"/>
                </a:solidFill>
              </a:rPr>
              <a:t>INTELLIGENCE</a:t>
            </a:r>
            <a:r>
              <a:rPr sz="2400" lang="en"/>
              <a:t>: </a:t>
            </a:r>
            <a:r>
              <a:rPr lang="en"/>
              <a:t>ayuda en la toma de decisiones</a:t>
            </a:r>
          </a:p>
          <a:p>
            <a:pPr rtl="0">
              <a:spcBef>
                <a:spcPts val="0"/>
              </a:spcBef>
              <a:buNone/>
            </a:pPr>
            <a:r>
              <a:rPr sz="2400" lang="en"/>
              <a:t>	</a:t>
            </a:r>
          </a:p>
          <a:p>
            <a:pPr rtl="0" indent="457200">
              <a:spcBef>
                <a:spcPts val="0"/>
              </a:spcBef>
              <a:buNone/>
            </a:pPr>
            <a:r>
              <a:rPr sz="2400" lang="en"/>
              <a:t>ej: Apple Inc.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129500" x="4159137"/>
            <a:ext cy="1014002" cx="825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800" lang="en"/>
              <a:t>2.1- El modo de hacer negocios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u="sng" b="1" sz="2400" lang="en"/>
              <a:t>Buenas relaciones con clientes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sz="2400" lang="en"/>
              <a:t>Con el uso de internet, la empresa puede gestionar la relación con el cliente y utilizar CRM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sz="2400" lang="en"/>
              <a:t>Esto permite llevar la relación con los clientes a otro nivel </a:t>
            </a:r>
          </a:p>
          <a:p>
            <a:pPr rtl="0" indent="457200">
              <a:spcBef>
                <a:spcPts val="0"/>
              </a:spcBef>
              <a:buNone/>
            </a:pPr>
            <a:r>
              <a:rPr sz="2400" lang="en"/>
              <a:t>(</a:t>
            </a:r>
            <a:r>
              <a:rPr sz="2400" lang="en" i="1"/>
              <a:t>e-commerce</a:t>
            </a:r>
            <a:r>
              <a:rPr sz="2400" lang="en"/>
              <a:t>)</a:t>
            </a:r>
          </a:p>
          <a:p>
            <a:pPr rtl="0">
              <a:spcBef>
                <a:spcPts val="0"/>
              </a:spcBef>
              <a:buNone/>
            </a:pPr>
            <a:r>
              <a:rPr b="1" sz="2400" lang="en">
                <a:solidFill>
                  <a:srgbClr val="CC4125"/>
                </a:solidFill>
              </a:rPr>
              <a:t>	CAPTARLO, VENDERLE Y FIDELIZARLO</a:t>
            </a:r>
          </a:p>
          <a:p>
            <a:pPr rtl="0">
              <a:spcBef>
                <a:spcPts val="0"/>
              </a:spcBef>
              <a:buNone/>
            </a:pPr>
            <a:r>
              <a:rPr sz="2400" lang="en"/>
              <a:t>	ej: Mandarin Oriental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321399" x="3989787"/>
            <a:ext cy="822099" cx="116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800" lang="en"/>
              <a:t>2.2- El modo de hacer negocios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u="sng" b="1" sz="2400" lang="en"/>
              <a:t>Buenas relaciones con proveedores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Con el uso de internet, la empresa puede gestionar la relación con el proveedor y utilizar SCM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Relación con los proveedores a otro nivel </a:t>
            </a:r>
          </a:p>
          <a:p>
            <a:pPr rtl="0" lvl="0" indent="45720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(</a:t>
            </a:r>
            <a:r>
              <a:rPr sz="2400" lang="en" i="1"/>
              <a:t>e-procurement, desaparición de intermeiarios</a:t>
            </a:r>
            <a:r>
              <a:rPr sz="2400" lang="en"/>
              <a:t>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sz="2400" lang="en">
                <a:solidFill>
                  <a:srgbClr val="CC4125"/>
                </a:solidFill>
              </a:rPr>
              <a:t>	</a:t>
            </a:r>
            <a:r>
              <a:rPr b="1" lang="en">
                <a:solidFill>
                  <a:srgbClr val="CC4125"/>
                </a:solidFill>
              </a:rPr>
              <a:t>MEJORES OFERTAS Y REDUCCIÓN DE COSTES E INVENTARIO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	ej: JCPenney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511800" x="3687612"/>
            <a:ext cy="631699" cx="17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800" lang="en"/>
              <a:t>3.- El modo de sobrevivir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u="sng" b="1" sz="2400" lang="en"/>
              <a:t>Velocidad de reacción ante cambios en la industria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sz="2400" lang="en"/>
              <a:t>Leyes imponen requisitos sobre conservación y reporte de información a las empresas.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sz="2400" lang="en"/>
              <a:t>Adquisición de capacidad de respuesta. Permite a las empresas adaptarse a los mercados (globalización)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sz="2400" lang="en">
                <a:solidFill>
                  <a:srgbClr val="CC4125"/>
                </a:solidFill>
              </a:rPr>
              <a:t>	SUPERVIVENCIA</a:t>
            </a:r>
          </a:p>
          <a:p>
            <a:pPr>
              <a:spcBef>
                <a:spcPts val="0"/>
              </a:spcBef>
              <a:buNone/>
            </a:pPr>
            <a:r>
              <a:rPr sz="2400" lang="en"/>
              <a:t>	ej: Citibank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229476" x="3887350"/>
            <a:ext cy="914025" cx="136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