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y="5143500" cx="9144000"/>
  <p:notesSz cx="6858000" cy="9144000"/>
  <p:embeddedFontLst>
    <p:embeddedFont>
      <p:font typeface="Average"/>
      <p:regular r:id="rId63"/>
    </p:embeddedFont>
    <p:embeddedFont>
      <p:font typeface="Oswald"/>
      <p:regular r:id="rId64"/>
      <p:bold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Oswald-regular.fntdata"/><Relationship Id="rId63" Type="http://schemas.openxmlformats.org/officeDocument/2006/relationships/font" Target="fonts/Average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font" Target="fonts/Oswald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1a59b9f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1a59b9f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159e427a9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159e427a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159e427a9_0_1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159e427a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1c1cce2c0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1c1cce2c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159e427a9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159e427a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1bfb83f2c_1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1bfb83f2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159e427a9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159e427a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159e427a9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159e427a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159e427a9_0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159e427a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159e427a9_0_1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159e427a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159e427a9_0_1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159e427a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159e427a9_0_1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159e427a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159e427a9_0_1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159e427a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159e427a9_0_1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159e427a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159e427a9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159e427a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159e427a9_0_1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159e427a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1a59b9f2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1a59b9f2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1a59b9f2d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1a59b9f2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1c1cce2c0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1c1cce2c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1c1cce2c0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1c1cce2c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61c1cce2c0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61c1cce2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03cabb513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03cabb5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1c1cce2c0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61c1cce2c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1c1cce2c0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61c1cce2c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1c1cce2c0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1c1cce2c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1bfb83f2c_1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61bfb83f2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159e427a9_0_3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6159e427a9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6159e427a9_0_2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6159e427a9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1a8eb3e87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61a8eb3e8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6159e427a9_0_3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6159e427a9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61bfb83f2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61bfb83f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61a8eb3e87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61a8eb3e8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159e427a9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159e427a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61a8eb3e87_0_1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61a8eb3e8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61b203e2c1_0_4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61b203e2c1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61bfb83f2c_1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61bfb83f2c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1a8eb3e8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1a8eb3e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1c1cce2c0_0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1c1cce2c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61c1cce2c0_0_1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61c1cce2c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61c1cce2c0_0_1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61c1cce2c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1c1cce2c0_0_1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1c1cce2c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61c1cce2c0_0_1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61c1cce2c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61a8eb3e87_0_1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61a8eb3e8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1bfb83f2c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1bfb83f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61bfb83f2c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61bfb83f2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61bfb83f2c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61bfb83f2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61b203e2c1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61b203e2c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61b203e2c1_1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61b203e2c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61b203e2c1_0_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61b203e2c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1b203e2c1_0_1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1b203e2c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61b203e2c1_0_4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61b203e2c1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6159e427a9_0_1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6159e427a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159e427a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159e427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159e427a9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159e427a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159e427a9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159e427a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159e427a9_0_1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159e427a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r-project.org/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r-project.org/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r-project.org/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r-project.org/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rstudio.com/products/rstudio/download/" TargetMode="External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hyperlink" Target="https://rstudio.com/products/rstudio/download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rmarkdown.rstudio.com/" TargetMode="External"/><Relationship Id="rId4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t.stackoverflow.com/help/how-to-ask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r-project.org/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r-project.org/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r-project.org/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595050" y="2198675"/>
            <a:ext cx="7801500" cy="13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</a:rPr>
              <a:t>INTRODUÇÃO A MANIPULAÇÃO DE BIG DATA COM R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95050" y="3845875"/>
            <a:ext cx="76992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Gabriela L. Borges</a:t>
            </a:r>
            <a:endParaRPr b="1" sz="20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gabilimaborges@hotmail.com</a:t>
            </a:r>
            <a:endParaRPr b="1" sz="20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717425" y="3680975"/>
            <a:ext cx="76650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Sobre o 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311700" y="4681375"/>
            <a:ext cx="57864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Site oficial: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https://www.r-project.org/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0562" y="624512"/>
            <a:ext cx="5002875" cy="41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2310575" y="3295050"/>
            <a:ext cx="1808400" cy="321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print(“Hello World”)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3606475" y="359642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Sobre o 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311700" y="4681375"/>
            <a:ext cx="57864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Site oficial: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https://www.r-project.org/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2310575" y="3295050"/>
            <a:ext cx="1808400" cy="321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print(“Hello World”)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1473" y="712925"/>
            <a:ext cx="5941050" cy="391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3"/>
          <p:cNvCxnSpPr/>
          <p:nvPr/>
        </p:nvCxnSpPr>
        <p:spPr>
          <a:xfrm rot="10800000">
            <a:off x="4523750" y="1906650"/>
            <a:ext cx="0" cy="1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23"/>
          <p:cNvSpPr txBox="1"/>
          <p:nvPr/>
        </p:nvSpPr>
        <p:spPr>
          <a:xfrm>
            <a:off x="5095400" y="3377000"/>
            <a:ext cx="1987500" cy="675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Scripts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3471050" y="1688950"/>
            <a:ext cx="4027800" cy="2938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Sobre o 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311700" y="4681375"/>
            <a:ext cx="57864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Site oficial: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https://www.r-project.org/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" name="Google Shape;163;p24"/>
          <p:cNvCxnSpPr/>
          <p:nvPr/>
        </p:nvCxnSpPr>
        <p:spPr>
          <a:xfrm rot="10800000">
            <a:off x="4523750" y="1906650"/>
            <a:ext cx="0" cy="1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6424" y="1267175"/>
            <a:ext cx="5314650" cy="329460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311700" y="827675"/>
            <a:ext cx="8317800" cy="3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Scripts do R</a:t>
            </a:r>
            <a:r>
              <a:rPr b="1" lang="en">
                <a:solidFill>
                  <a:schemeClr val="lt1"/>
                </a:solidFill>
              </a:rPr>
              <a:t>: 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.R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b="1" lang="en">
                <a:solidFill>
                  <a:schemeClr val="accent4"/>
                </a:solidFill>
              </a:rPr>
            </a:br>
            <a:r>
              <a:rPr b="1" lang="en" sz="1700">
                <a:solidFill>
                  <a:schemeClr val="lt1"/>
                </a:solidFill>
              </a:rPr>
              <a:t>	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914400" rtl="0" algn="just">
              <a:spcBef>
                <a:spcPts val="16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Sobre o 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311700" y="4681375"/>
            <a:ext cx="57864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Site oficial: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https://www.r-project.org/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2310575" y="3295050"/>
            <a:ext cx="1808400" cy="321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print(“Hello World”)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1473" y="712925"/>
            <a:ext cx="5941050" cy="39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/>
        </p:nvSpPr>
        <p:spPr>
          <a:xfrm>
            <a:off x="4692550" y="2983075"/>
            <a:ext cx="1987500" cy="675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Aperte Ctrl + Enter para rodar o código da linha selecionada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76" name="Google Shape;176;p25"/>
          <p:cNvCxnSpPr/>
          <p:nvPr/>
        </p:nvCxnSpPr>
        <p:spPr>
          <a:xfrm rot="10800000">
            <a:off x="4523750" y="1906650"/>
            <a:ext cx="0" cy="1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25"/>
          <p:cNvSpPr txBox="1"/>
          <p:nvPr/>
        </p:nvSpPr>
        <p:spPr>
          <a:xfrm>
            <a:off x="3527150" y="1908725"/>
            <a:ext cx="1808400" cy="321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print(“Hello World”)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/>
          <p:nvPr/>
        </p:nvSpPr>
        <p:spPr>
          <a:xfrm>
            <a:off x="1315918" y="57307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337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Sobre o R</a:t>
            </a:r>
            <a:endParaRPr b="1" sz="1500"/>
          </a:p>
        </p:txBody>
      </p:sp>
      <p:sp>
        <p:nvSpPr>
          <p:cNvPr id="183" name="Google Shape;183;p26"/>
          <p:cNvSpPr/>
          <p:nvPr/>
        </p:nvSpPr>
        <p:spPr>
          <a:xfrm>
            <a:off x="1315918" y="1658325"/>
            <a:ext cx="7424400" cy="74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Sobre o Rstudio</a:t>
            </a:r>
            <a:endParaRPr b="1" sz="1500"/>
          </a:p>
        </p:txBody>
      </p:sp>
      <p:sp>
        <p:nvSpPr>
          <p:cNvPr id="184" name="Google Shape;184;p26"/>
          <p:cNvSpPr/>
          <p:nvPr/>
        </p:nvSpPr>
        <p:spPr>
          <a:xfrm>
            <a:off x="1315918" y="382882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337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Tipos de dados</a:t>
            </a:r>
            <a:endParaRPr b="1" sz="1500"/>
          </a:p>
        </p:txBody>
      </p:sp>
      <p:sp>
        <p:nvSpPr>
          <p:cNvPr id="185" name="Google Shape;185;p26"/>
          <p:cNvSpPr/>
          <p:nvPr/>
        </p:nvSpPr>
        <p:spPr>
          <a:xfrm>
            <a:off x="1315918" y="274357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337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Primeiros passos no R</a:t>
            </a:r>
            <a:endParaRPr b="1" sz="1500"/>
          </a:p>
        </p:txBody>
      </p:sp>
      <p:sp>
        <p:nvSpPr>
          <p:cNvPr id="186" name="Google Shape;186;p26"/>
          <p:cNvSpPr/>
          <p:nvPr/>
        </p:nvSpPr>
        <p:spPr>
          <a:xfrm>
            <a:off x="403675" y="57307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337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01</a:t>
            </a:r>
            <a:endParaRPr b="1" sz="1500"/>
          </a:p>
        </p:txBody>
      </p:sp>
      <p:sp>
        <p:nvSpPr>
          <p:cNvPr id="187" name="Google Shape;187;p26"/>
          <p:cNvSpPr/>
          <p:nvPr/>
        </p:nvSpPr>
        <p:spPr>
          <a:xfrm>
            <a:off x="403675" y="274357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337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03</a:t>
            </a:r>
            <a:endParaRPr b="1" sz="1500"/>
          </a:p>
        </p:txBody>
      </p:sp>
      <p:sp>
        <p:nvSpPr>
          <p:cNvPr id="188" name="Google Shape;188;p26"/>
          <p:cNvSpPr/>
          <p:nvPr/>
        </p:nvSpPr>
        <p:spPr>
          <a:xfrm>
            <a:off x="403675" y="382882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337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04</a:t>
            </a:r>
            <a:endParaRPr b="1" sz="1500"/>
          </a:p>
        </p:txBody>
      </p:sp>
      <p:sp>
        <p:nvSpPr>
          <p:cNvPr id="189" name="Google Shape;189;p26"/>
          <p:cNvSpPr/>
          <p:nvPr/>
        </p:nvSpPr>
        <p:spPr>
          <a:xfrm>
            <a:off x="403675" y="1703770"/>
            <a:ext cx="641700" cy="7416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02</a:t>
            </a:r>
            <a:endParaRPr b="1"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Sobre o Rstudio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311700" y="870050"/>
            <a:ext cx="8568900" cy="3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Rstudio é uma IDE para linguagem R.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Rstudio é gratuito e </a:t>
            </a:r>
            <a:r>
              <a:rPr i="1" lang="en">
                <a:solidFill>
                  <a:schemeClr val="lt1"/>
                </a:solidFill>
              </a:rPr>
              <a:t>open source</a:t>
            </a:r>
            <a:r>
              <a:rPr lang="en">
                <a:solidFill>
                  <a:schemeClr val="lt1"/>
                </a:solidFill>
              </a:rPr>
              <a:t>.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Rstudio facilita o acesso a pastas e arquivos do seu computador.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Rstudio completa nome de funções, arquivos e etc usando a tecla </a:t>
            </a:r>
            <a:r>
              <a:rPr i="1" lang="en">
                <a:solidFill>
                  <a:schemeClr val="lt1"/>
                </a:solidFill>
              </a:rPr>
              <a:t>tab.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Rstudio integra diferentes plataformas ao R.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>
                <a:solidFill>
                  <a:schemeClr val="lt1"/>
                </a:solidFill>
              </a:rPr>
              <a:t>Rmarkdown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>
                <a:solidFill>
                  <a:schemeClr val="lt1"/>
                </a:solidFill>
              </a:rPr>
              <a:t>Github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>
                <a:solidFill>
                  <a:schemeClr val="lt1"/>
                </a:solidFill>
              </a:rPr>
              <a:t>Apache Spark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6" name="Google Shape;196;p27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Sobre o Rstudio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2" name="Google Shape;202;p28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8"/>
          <p:cNvSpPr txBox="1"/>
          <p:nvPr/>
        </p:nvSpPr>
        <p:spPr>
          <a:xfrm>
            <a:off x="311700" y="4681375"/>
            <a:ext cx="57864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Site oficial: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https://rstudio.com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4925" y="715613"/>
            <a:ext cx="7394149" cy="396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Sobre o Rstudio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0" name="Google Shape;210;p29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00" y="712925"/>
            <a:ext cx="7372824" cy="40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9"/>
          <p:cNvSpPr txBox="1"/>
          <p:nvPr/>
        </p:nvSpPr>
        <p:spPr>
          <a:xfrm>
            <a:off x="311700" y="4681375"/>
            <a:ext cx="57864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Site oficial: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https://rstudio.com/products/rstudio/download/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Sobre o Rstudio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30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150" y="713800"/>
            <a:ext cx="7894748" cy="424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Sobre o Rstudio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5" name="Google Shape;225;p31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150" y="713800"/>
            <a:ext cx="7894748" cy="424469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1"/>
          <p:cNvSpPr txBox="1"/>
          <p:nvPr/>
        </p:nvSpPr>
        <p:spPr>
          <a:xfrm>
            <a:off x="946175" y="1143063"/>
            <a:ext cx="18219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74E13"/>
                </a:solidFill>
                <a:latin typeface="Average"/>
                <a:ea typeface="Average"/>
                <a:cs typeface="Average"/>
                <a:sym typeface="Average"/>
              </a:rPr>
              <a:t>print(“Hello World!”)</a:t>
            </a:r>
            <a:endParaRPr b="1" sz="1000">
              <a:solidFill>
                <a:srgbClr val="274E1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8" name="Google Shape;228;p31"/>
          <p:cNvSpPr/>
          <p:nvPr/>
        </p:nvSpPr>
        <p:spPr>
          <a:xfrm>
            <a:off x="803675" y="1064875"/>
            <a:ext cx="4239300" cy="2159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1"/>
          <p:cNvSpPr txBox="1"/>
          <p:nvPr/>
        </p:nvSpPr>
        <p:spPr>
          <a:xfrm>
            <a:off x="2176400" y="2169150"/>
            <a:ext cx="1987500" cy="675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Scripts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Objetivo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803675"/>
            <a:ext cx="8520600" cy="3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rage"/>
              <a:buAutoNum type="arabicPeriod"/>
            </a:pPr>
            <a:r>
              <a:rPr lang="en">
                <a:solidFill>
                  <a:schemeClr val="lt1"/>
                </a:solidFill>
              </a:rPr>
              <a:t>Introduzir conceitos, pacotes e funções fundamentais do R para executar as seguintes tarefas: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>
                <a:solidFill>
                  <a:schemeClr val="lt1"/>
                </a:solidFill>
              </a:rPr>
              <a:t>Importar um conjunto de dados de um arquivo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>
                <a:solidFill>
                  <a:schemeClr val="lt1"/>
                </a:solidFill>
              </a:rPr>
              <a:t>Selecionar, remover e criar colunas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>
                <a:solidFill>
                  <a:schemeClr val="lt1"/>
                </a:solidFill>
              </a:rPr>
              <a:t>Filtrar linhas, agrupar e sumarizar os dados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>
                <a:solidFill>
                  <a:schemeClr val="lt1"/>
                </a:solidFill>
              </a:rPr>
              <a:t>Construção de gráficos com os dados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Apresentar conceitos sobre Spark, Parquet e a biblioteca sparklyr do R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en">
                <a:solidFill>
                  <a:srgbClr val="999999"/>
                </a:solidFill>
              </a:rPr>
              <a:t>Divulgar material e maneiras de procurar ajuda com os erros</a:t>
            </a:r>
            <a:endParaRPr>
              <a:solidFill>
                <a:srgbClr val="999999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Sobre o Rstudio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5" name="Google Shape;235;p32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150" y="713800"/>
            <a:ext cx="7894748" cy="424469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2"/>
          <p:cNvSpPr txBox="1"/>
          <p:nvPr/>
        </p:nvSpPr>
        <p:spPr>
          <a:xfrm>
            <a:off x="946175" y="1143063"/>
            <a:ext cx="18219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74E13"/>
                </a:solidFill>
                <a:latin typeface="Average"/>
                <a:ea typeface="Average"/>
                <a:cs typeface="Average"/>
                <a:sym typeface="Average"/>
              </a:rPr>
              <a:t>print(“Hello World!”)</a:t>
            </a:r>
            <a:endParaRPr b="1" sz="1000">
              <a:solidFill>
                <a:srgbClr val="274E1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8" name="Google Shape;238;p32"/>
          <p:cNvSpPr/>
          <p:nvPr/>
        </p:nvSpPr>
        <p:spPr>
          <a:xfrm>
            <a:off x="763150" y="3194025"/>
            <a:ext cx="4209300" cy="1764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2"/>
          <p:cNvSpPr txBox="1"/>
          <p:nvPr/>
        </p:nvSpPr>
        <p:spPr>
          <a:xfrm>
            <a:off x="2406475" y="3798950"/>
            <a:ext cx="1987500" cy="675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Console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Sobre o Rstudio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5" name="Google Shape;245;p33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150" y="713800"/>
            <a:ext cx="7894748" cy="424469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3"/>
          <p:cNvSpPr txBox="1"/>
          <p:nvPr/>
        </p:nvSpPr>
        <p:spPr>
          <a:xfrm>
            <a:off x="946175" y="1143063"/>
            <a:ext cx="18219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74E13"/>
                </a:solidFill>
                <a:latin typeface="Average"/>
                <a:ea typeface="Average"/>
                <a:cs typeface="Average"/>
                <a:sym typeface="Average"/>
              </a:rPr>
              <a:t>print(“Hello World!”)</a:t>
            </a:r>
            <a:endParaRPr b="1" sz="1000">
              <a:solidFill>
                <a:srgbClr val="274E1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8" name="Google Shape;248;p33"/>
          <p:cNvSpPr/>
          <p:nvPr/>
        </p:nvSpPr>
        <p:spPr>
          <a:xfrm>
            <a:off x="5002850" y="1034750"/>
            <a:ext cx="3655200" cy="1486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3"/>
          <p:cNvSpPr txBox="1"/>
          <p:nvPr/>
        </p:nvSpPr>
        <p:spPr>
          <a:xfrm>
            <a:off x="5525400" y="1526225"/>
            <a:ext cx="2208300" cy="833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Environment/ 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History/ 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Connections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Sobre o Rstudio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5" name="Google Shape;255;p34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150" y="713800"/>
            <a:ext cx="7894748" cy="4244699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4"/>
          <p:cNvSpPr txBox="1"/>
          <p:nvPr/>
        </p:nvSpPr>
        <p:spPr>
          <a:xfrm>
            <a:off x="946175" y="1143063"/>
            <a:ext cx="18219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74E13"/>
                </a:solidFill>
                <a:latin typeface="Average"/>
                <a:ea typeface="Average"/>
                <a:cs typeface="Average"/>
                <a:sym typeface="Average"/>
              </a:rPr>
              <a:t>print(“Hello World!”)</a:t>
            </a:r>
            <a:endParaRPr b="1" sz="1000">
              <a:solidFill>
                <a:srgbClr val="274E1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8" name="Google Shape;258;p34"/>
          <p:cNvSpPr/>
          <p:nvPr/>
        </p:nvSpPr>
        <p:spPr>
          <a:xfrm>
            <a:off x="5002700" y="2481350"/>
            <a:ext cx="3655200" cy="2477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4"/>
          <p:cNvSpPr txBox="1"/>
          <p:nvPr/>
        </p:nvSpPr>
        <p:spPr>
          <a:xfrm>
            <a:off x="6308700" y="3907100"/>
            <a:ext cx="2260500" cy="935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Files/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Plots/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Help/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Packages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Sobre o Rstudio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5" name="Google Shape;265;p35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150" y="713800"/>
            <a:ext cx="7894748" cy="424469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5"/>
          <p:cNvSpPr txBox="1"/>
          <p:nvPr/>
        </p:nvSpPr>
        <p:spPr>
          <a:xfrm>
            <a:off x="954375" y="4637200"/>
            <a:ext cx="1808400" cy="321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print(“Hello World”)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Sobre o Rstudio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3" name="Google Shape;273;p36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6"/>
          <p:cNvSpPr txBox="1"/>
          <p:nvPr/>
        </p:nvSpPr>
        <p:spPr>
          <a:xfrm>
            <a:off x="946175" y="1143063"/>
            <a:ext cx="18219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74E13"/>
                </a:solidFill>
                <a:latin typeface="Average"/>
                <a:ea typeface="Average"/>
                <a:cs typeface="Average"/>
                <a:sym typeface="Average"/>
              </a:rPr>
              <a:t>print(“Hello World!”)</a:t>
            </a:r>
            <a:endParaRPr b="1" sz="1000">
              <a:solidFill>
                <a:srgbClr val="274E1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275" name="Google Shape;275;p36"/>
          <p:cNvGrpSpPr/>
          <p:nvPr/>
        </p:nvGrpSpPr>
        <p:grpSpPr>
          <a:xfrm>
            <a:off x="763150" y="713800"/>
            <a:ext cx="7894748" cy="4244699"/>
            <a:chOff x="763150" y="713800"/>
            <a:chExt cx="7894748" cy="4244699"/>
          </a:xfrm>
        </p:grpSpPr>
        <p:pic>
          <p:nvPicPr>
            <p:cNvPr id="276" name="Google Shape;276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3150" y="713800"/>
              <a:ext cx="7894748" cy="4244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" name="Google Shape;277;p36"/>
            <p:cNvSpPr txBox="1"/>
            <p:nvPr/>
          </p:nvSpPr>
          <p:spPr>
            <a:xfrm>
              <a:off x="2176400" y="2169150"/>
              <a:ext cx="1987500" cy="6753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Average"/>
                  <a:ea typeface="Average"/>
                  <a:cs typeface="Average"/>
                  <a:sym typeface="Average"/>
                </a:rPr>
                <a:t>Aperte Ctrl + Enter para rodar o código da linha selecionada</a:t>
              </a:r>
              <a:endParaRPr b="1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78" name="Google Shape;278;p36"/>
            <p:cNvSpPr txBox="1"/>
            <p:nvPr/>
          </p:nvSpPr>
          <p:spPr>
            <a:xfrm>
              <a:off x="1014775" y="1280388"/>
              <a:ext cx="1808400" cy="3213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Average"/>
                  <a:ea typeface="Average"/>
                  <a:cs typeface="Average"/>
                  <a:sym typeface="Average"/>
                </a:rPr>
                <a:t>print(“Hello World”)</a:t>
              </a:r>
              <a:endParaRPr b="1"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Sobre o Rstudio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4" name="Google Shape;284;p37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365" y="1751196"/>
            <a:ext cx="5520524" cy="425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Sobre o Rstudio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1" name="Google Shape;291;p38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8"/>
          <p:cNvSpPr txBox="1"/>
          <p:nvPr/>
        </p:nvSpPr>
        <p:spPr>
          <a:xfrm>
            <a:off x="946175" y="1143063"/>
            <a:ext cx="18219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74E13"/>
                </a:solidFill>
                <a:latin typeface="Average"/>
                <a:ea typeface="Average"/>
                <a:cs typeface="Average"/>
                <a:sym typeface="Average"/>
              </a:rPr>
              <a:t>print(“Hello World!”)</a:t>
            </a:r>
            <a:endParaRPr b="1" sz="1000">
              <a:solidFill>
                <a:srgbClr val="274E1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93" name="Google Shape;29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625" y="758950"/>
            <a:ext cx="7894752" cy="422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 + Markdown =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9" name="Google Shape;299;p39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0" name="Google Shape;300;p39"/>
          <p:cNvCxnSpPr/>
          <p:nvPr/>
        </p:nvCxnSpPr>
        <p:spPr>
          <a:xfrm rot="10800000">
            <a:off x="4523750" y="1906650"/>
            <a:ext cx="0" cy="1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39"/>
          <p:cNvSpPr txBox="1"/>
          <p:nvPr>
            <p:ph idx="1" type="body"/>
          </p:nvPr>
        </p:nvSpPr>
        <p:spPr>
          <a:xfrm>
            <a:off x="311700" y="827675"/>
            <a:ext cx="8317800" cy="3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Scripts do R: 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.Rmd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b="1" lang="en">
                <a:solidFill>
                  <a:schemeClr val="accent4"/>
                </a:solidFill>
              </a:rPr>
            </a:br>
            <a:r>
              <a:rPr b="1" lang="en" sz="1700">
                <a:solidFill>
                  <a:schemeClr val="lt1"/>
                </a:solidFill>
              </a:rPr>
              <a:t>	</a:t>
            </a:r>
            <a:r>
              <a:rPr lang="en" sz="1700">
                <a:solidFill>
                  <a:schemeClr val="lt1"/>
                </a:solidFill>
              </a:rPr>
              <a:t>O </a:t>
            </a:r>
            <a:r>
              <a:rPr lang="en" sz="1700">
                <a:solidFill>
                  <a:schemeClr val="lt1"/>
                </a:solidFill>
              </a:rPr>
              <a:t>R</a:t>
            </a:r>
            <a:r>
              <a:rPr lang="en" sz="1700">
                <a:solidFill>
                  <a:schemeClr val="lt1"/>
                </a:solidFill>
              </a:rPr>
              <a:t>m</a:t>
            </a:r>
            <a:r>
              <a:rPr lang="en" sz="1700">
                <a:solidFill>
                  <a:schemeClr val="lt1"/>
                </a:solidFill>
              </a:rPr>
              <a:t>arkdown</a:t>
            </a:r>
            <a:r>
              <a:rPr lang="en" sz="1700">
                <a:solidFill>
                  <a:schemeClr val="lt1"/>
                </a:solidFill>
              </a:rPr>
              <a:t> é um tipo de documento especial que contém tanto textos em </a:t>
            </a:r>
            <a:r>
              <a:rPr i="1" lang="en" sz="1700">
                <a:solidFill>
                  <a:schemeClr val="lt1"/>
                </a:solidFill>
              </a:rPr>
              <a:t>markdown </a:t>
            </a:r>
            <a:r>
              <a:rPr lang="en" sz="1700">
                <a:solidFill>
                  <a:schemeClr val="lt1"/>
                </a:solidFill>
              </a:rPr>
              <a:t>quanto </a:t>
            </a:r>
            <a:r>
              <a:rPr i="1" lang="en" sz="1700">
                <a:solidFill>
                  <a:schemeClr val="lt1"/>
                </a:solidFill>
              </a:rPr>
              <a:t>chunks </a:t>
            </a:r>
            <a:r>
              <a:rPr lang="en" sz="1700">
                <a:solidFill>
                  <a:schemeClr val="lt1"/>
                </a:solidFill>
              </a:rPr>
              <a:t>de códigos em R, tudo escrito no mesmo lugar.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	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	</a:t>
            </a:r>
            <a:r>
              <a:rPr b="1" i="1" lang="en" u="sng">
                <a:solidFill>
                  <a:schemeClr val="hlink"/>
                </a:solidFill>
                <a:hlinkClick r:id="rId3"/>
              </a:rPr>
              <a:t>Markdown</a:t>
            </a:r>
            <a:r>
              <a:rPr b="1" i="1" lang="en">
                <a:solidFill>
                  <a:schemeClr val="lt1"/>
                </a:solidFill>
              </a:rPr>
              <a:t>:</a:t>
            </a:r>
            <a:r>
              <a:rPr i="1"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documentos de texto com formatação básica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	</a:t>
            </a:r>
            <a:r>
              <a:rPr b="1" i="1" lang="en">
                <a:solidFill>
                  <a:schemeClr val="lt1"/>
                </a:solidFill>
              </a:rPr>
              <a:t>Chunks de </a:t>
            </a:r>
            <a:r>
              <a:rPr b="1" lang="en">
                <a:solidFill>
                  <a:schemeClr val="lt1"/>
                </a:solidFill>
              </a:rPr>
              <a:t>R: </a:t>
            </a:r>
            <a:r>
              <a:rPr lang="en">
                <a:solidFill>
                  <a:schemeClr val="lt1"/>
                </a:solidFill>
              </a:rPr>
              <a:t>pedaços de código em R encapsulados por três crases (`)</a:t>
            </a:r>
            <a:endParaRPr>
              <a:solidFill>
                <a:schemeClr val="lt1"/>
              </a:solidFill>
            </a:endParaRPr>
          </a:p>
          <a:p>
            <a:pPr indent="0" lvl="0" marL="914400" rtl="0" algn="just">
              <a:spcBef>
                <a:spcPts val="16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02" name="Google Shape;30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875051" y="172388"/>
            <a:ext cx="560524" cy="50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9"/>
          <p:cNvSpPr/>
          <p:nvPr/>
        </p:nvSpPr>
        <p:spPr>
          <a:xfrm>
            <a:off x="856125" y="2495550"/>
            <a:ext cx="6924600" cy="639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 This is a first header</a:t>
            </a:r>
            <a:b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## This is a second header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39"/>
          <p:cNvSpPr/>
          <p:nvPr/>
        </p:nvSpPr>
        <p:spPr>
          <a:xfrm>
            <a:off x="856125" y="3790950"/>
            <a:ext cx="6924600" cy="813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```{r}</a:t>
            </a:r>
            <a:b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print(“Hello World”)</a:t>
            </a:r>
            <a:b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```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 + Markdown =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0" name="Google Shape;310;p40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40"/>
          <p:cNvCxnSpPr/>
          <p:nvPr/>
        </p:nvCxnSpPr>
        <p:spPr>
          <a:xfrm rot="10800000">
            <a:off x="4523750" y="1906650"/>
            <a:ext cx="0" cy="1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40"/>
          <p:cNvSpPr txBox="1"/>
          <p:nvPr>
            <p:ph idx="1" type="body"/>
          </p:nvPr>
        </p:nvSpPr>
        <p:spPr>
          <a:xfrm>
            <a:off x="311700" y="827675"/>
            <a:ext cx="8317800" cy="11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Scripts do R: 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.Rmd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b="1" lang="en">
                <a:solidFill>
                  <a:schemeClr val="accent4"/>
                </a:solidFill>
              </a:rPr>
            </a:br>
            <a:r>
              <a:rPr b="1" lang="en" sz="1700">
                <a:solidFill>
                  <a:schemeClr val="lt1"/>
                </a:solidFill>
              </a:rPr>
              <a:t>	</a:t>
            </a:r>
            <a:r>
              <a:rPr lang="en" sz="1700">
                <a:solidFill>
                  <a:schemeClr val="lt1"/>
                </a:solidFill>
              </a:rPr>
              <a:t>O Rmarkdown é um tipo de documento especial que contém tanto textos em </a:t>
            </a:r>
            <a:r>
              <a:rPr i="1" lang="en" sz="1700">
                <a:solidFill>
                  <a:schemeClr val="lt1"/>
                </a:solidFill>
              </a:rPr>
              <a:t>markdown </a:t>
            </a:r>
            <a:r>
              <a:rPr lang="en" sz="1700">
                <a:solidFill>
                  <a:schemeClr val="lt1"/>
                </a:solidFill>
              </a:rPr>
              <a:t>quanto </a:t>
            </a:r>
            <a:r>
              <a:rPr i="1" lang="en" sz="1700">
                <a:solidFill>
                  <a:schemeClr val="lt1"/>
                </a:solidFill>
              </a:rPr>
              <a:t>chunks </a:t>
            </a:r>
            <a:r>
              <a:rPr lang="en" sz="1700">
                <a:solidFill>
                  <a:schemeClr val="lt1"/>
                </a:solidFill>
              </a:rPr>
              <a:t>de códigos em R, tudo escrito no mesmo lugar.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	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	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13" name="Google Shape;31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875051" y="172388"/>
            <a:ext cx="560524" cy="50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0763" y="2057050"/>
            <a:ext cx="2247900" cy="2800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5" name="Google Shape;315;p40"/>
          <p:cNvCxnSpPr/>
          <p:nvPr/>
        </p:nvCxnSpPr>
        <p:spPr>
          <a:xfrm>
            <a:off x="3831513" y="3457225"/>
            <a:ext cx="63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316" name="Google Shape;31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7362" y="1906650"/>
            <a:ext cx="3095875" cy="310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PEDINDO AJUDA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2" name="Google Shape;322;p41"/>
          <p:cNvSpPr txBox="1"/>
          <p:nvPr>
            <p:ph idx="1" type="body"/>
          </p:nvPr>
        </p:nvSpPr>
        <p:spPr>
          <a:xfrm>
            <a:off x="311700" y="827675"/>
            <a:ext cx="8317800" cy="3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 R existem quatro principais fontes de informação para procurar ajuda: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914400" rtl="0" algn="just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Função help() e documentação do R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Googl</a:t>
            </a:r>
            <a:r>
              <a:rPr lang="en">
                <a:solidFill>
                  <a:schemeClr val="lt1"/>
                </a:solidFill>
              </a:rPr>
              <a:t>e 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Stackoverflow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Coleguinha</a:t>
            </a:r>
            <a:endParaRPr>
              <a:solidFill>
                <a:schemeClr val="lt1"/>
              </a:solidFill>
            </a:endParaRPr>
          </a:p>
          <a:p>
            <a:pPr indent="0" lvl="0" marL="914400" rtl="0" algn="just">
              <a:spcBef>
                <a:spcPts val="16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914400" rtl="0" algn="just">
              <a:spcBef>
                <a:spcPts val="16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3" name="Google Shape;323;p41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4750" y="3114250"/>
            <a:ext cx="2029250" cy="20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Conteúdo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823775"/>
            <a:ext cx="8520600" cy="37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Introdução ao R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>
                <a:solidFill>
                  <a:schemeClr val="lt1"/>
                </a:solidFill>
              </a:rPr>
              <a:t>Instalação de pacotes, R como calculadora, estrutura de dados, funções, </a:t>
            </a:r>
            <a:r>
              <a:rPr i="1" lang="en">
                <a:solidFill>
                  <a:schemeClr val="lt1"/>
                </a:solidFill>
              </a:rPr>
              <a:t>for</a:t>
            </a:r>
            <a:r>
              <a:rPr lang="en">
                <a:solidFill>
                  <a:schemeClr val="lt1"/>
                </a:solidFill>
              </a:rPr>
              <a:t>, </a:t>
            </a:r>
            <a:r>
              <a:rPr i="1" lang="en">
                <a:solidFill>
                  <a:schemeClr val="lt1"/>
                </a:solidFill>
              </a:rPr>
              <a:t>if</a:t>
            </a:r>
            <a:r>
              <a:rPr lang="en">
                <a:solidFill>
                  <a:schemeClr val="lt1"/>
                </a:solidFill>
              </a:rPr>
              <a:t> 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Manipulação de dados com o R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>
                <a:solidFill>
                  <a:schemeClr val="lt1"/>
                </a:solidFill>
              </a:rPr>
              <a:t>Importando dados, tibbles, dplyr, tidyr, ggplot2, descritivas com o tidyverse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Introdução ao aprendizado de máquina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>
                <a:solidFill>
                  <a:schemeClr val="lt1"/>
                </a:solidFill>
              </a:rPr>
              <a:t>Algoritmos supervisionados e não supervisionados, validação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Manipulação de Bigdata com Sparklyr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>
                <a:solidFill>
                  <a:schemeClr val="lt1"/>
                </a:solidFill>
              </a:rPr>
              <a:t>Spark, arquivos Parquet, a biblioteca sparklyr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PEDINDO AJUDA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0" name="Google Shape;330;p42"/>
          <p:cNvSpPr txBox="1"/>
          <p:nvPr>
            <p:ph idx="1" type="body"/>
          </p:nvPr>
        </p:nvSpPr>
        <p:spPr>
          <a:xfrm>
            <a:off x="311700" y="827675"/>
            <a:ext cx="8317800" cy="3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Função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help()</a:t>
            </a:r>
            <a:r>
              <a:rPr b="1" lang="en">
                <a:solidFill>
                  <a:schemeClr val="lt1"/>
                </a:solidFill>
              </a:rPr>
              <a:t> e documentação do R: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 sz="1700">
                <a:solidFill>
                  <a:schemeClr val="lt1"/>
                </a:solidFill>
              </a:rPr>
              <a:t>	</a:t>
            </a:r>
            <a:r>
              <a:rPr lang="en" sz="1700">
                <a:solidFill>
                  <a:schemeClr val="lt1"/>
                </a:solidFill>
              </a:rPr>
              <a:t>A documentação do R serve pra você saber como usar uma função específica.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	</a:t>
            </a:r>
            <a:r>
              <a:rPr b="1" lang="en">
                <a:solidFill>
                  <a:schemeClr val="lt1"/>
                </a:solidFill>
              </a:rPr>
              <a:t>Dicas:</a:t>
            </a:r>
            <a:endParaRPr b="1">
              <a:solidFill>
                <a:schemeClr val="lt1"/>
              </a:solidFill>
            </a:endParaRPr>
          </a:p>
          <a:p>
            <a:pPr indent="-342900" lvl="0" marL="1371600" rtl="0" algn="just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Os exemplos no final do help são extremamente úteis.</a:t>
            </a:r>
            <a:endParaRPr>
              <a:solidFill>
                <a:schemeClr val="lt1"/>
              </a:solidFill>
            </a:endParaRPr>
          </a:p>
          <a:p>
            <a:pPr indent="-342900" lvl="0" marL="13716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A seção </a:t>
            </a:r>
            <a:r>
              <a:rPr b="1" lang="en">
                <a:solidFill>
                  <a:schemeClr val="lt1"/>
                </a:solidFill>
              </a:rPr>
              <a:t>Usage</a:t>
            </a:r>
            <a:r>
              <a:rPr lang="en">
                <a:solidFill>
                  <a:schemeClr val="lt1"/>
                </a:solidFill>
              </a:rPr>
              <a:t> dá uma noção de como usar a função</a:t>
            </a:r>
            <a:endParaRPr>
              <a:solidFill>
                <a:schemeClr val="lt1"/>
              </a:solidFill>
            </a:endParaRPr>
          </a:p>
          <a:p>
            <a:pPr indent="-342900" lvl="0" marL="13716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A seção </a:t>
            </a:r>
            <a:r>
              <a:rPr b="1" lang="en">
                <a:solidFill>
                  <a:schemeClr val="lt1"/>
                </a:solidFill>
              </a:rPr>
              <a:t>Arguments </a:t>
            </a:r>
            <a:r>
              <a:rPr lang="en">
                <a:solidFill>
                  <a:schemeClr val="lt1"/>
                </a:solidFill>
              </a:rPr>
              <a:t>descreve os parâmetros da função.</a:t>
            </a:r>
            <a:endParaRPr>
              <a:solidFill>
                <a:schemeClr val="lt1"/>
              </a:solidFill>
            </a:endParaRPr>
          </a:p>
          <a:p>
            <a:pPr indent="-342900" lvl="0" marL="13716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A seção </a:t>
            </a:r>
            <a:r>
              <a:rPr b="1" lang="en">
                <a:solidFill>
                  <a:schemeClr val="lt1"/>
                </a:solidFill>
              </a:rPr>
              <a:t>See also</a:t>
            </a:r>
            <a:r>
              <a:rPr lang="en">
                <a:solidFill>
                  <a:schemeClr val="lt1"/>
                </a:solidFill>
              </a:rPr>
              <a:t> sugere funções relacionadas a que você pesquisou.</a:t>
            </a:r>
            <a:endParaRPr>
              <a:solidFill>
                <a:schemeClr val="lt1"/>
              </a:solidFill>
            </a:endParaRPr>
          </a:p>
          <a:p>
            <a:pPr indent="0" lvl="0" marL="914400" rtl="0" algn="just">
              <a:spcBef>
                <a:spcPts val="16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914400" rtl="0" algn="just">
              <a:spcBef>
                <a:spcPts val="16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1" name="Google Shape;331;p42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2"/>
          <p:cNvSpPr/>
          <p:nvPr/>
        </p:nvSpPr>
        <p:spPr>
          <a:xfrm>
            <a:off x="856125" y="1623375"/>
            <a:ext cx="69246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help(sqrt)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?sqrt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PEDINDO AJUDA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8" name="Google Shape;338;p43"/>
          <p:cNvSpPr txBox="1"/>
          <p:nvPr>
            <p:ph idx="1" type="body"/>
          </p:nvPr>
        </p:nvSpPr>
        <p:spPr>
          <a:xfrm>
            <a:off x="311700" y="827675"/>
            <a:ext cx="8317800" cy="3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Google: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 sz="1700">
                <a:solidFill>
                  <a:schemeClr val="lt1"/>
                </a:solidFill>
              </a:rPr>
              <a:t>	</a:t>
            </a:r>
            <a:r>
              <a:rPr lang="en" sz="1700">
                <a:solidFill>
                  <a:schemeClr val="lt1"/>
                </a:solidFill>
              </a:rPr>
              <a:t>O Google pode ser usado para encontrar soluções para seus erros e problemas no R.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Deve ser sua primeira tentativa para solucionar um erro.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Pesquisas em inglês aumentam consideravelmente a chance de achar uma solução.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914400" rtl="0" algn="just">
              <a:spcBef>
                <a:spcPts val="16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914400" rtl="0" algn="just">
              <a:spcBef>
                <a:spcPts val="16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9" name="Google Shape;339;p43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3"/>
          <p:cNvSpPr/>
          <p:nvPr/>
        </p:nvSpPr>
        <p:spPr>
          <a:xfrm>
            <a:off x="833850" y="2388175"/>
            <a:ext cx="74763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log(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"5"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## Error in log("5"): non-numeric argument to mathematical function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41" name="Google Shape;34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525" y="3091850"/>
            <a:ext cx="5452951" cy="1831375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PEDINDO AJUDA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7" name="Google Shape;347;p44"/>
          <p:cNvSpPr txBox="1"/>
          <p:nvPr>
            <p:ph idx="1" type="body"/>
          </p:nvPr>
        </p:nvSpPr>
        <p:spPr>
          <a:xfrm>
            <a:off x="311700" y="827675"/>
            <a:ext cx="7350000" cy="46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Stackoverflow: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 sz="1700">
                <a:solidFill>
                  <a:schemeClr val="lt1"/>
                </a:solidFill>
              </a:rPr>
              <a:t>	</a:t>
            </a:r>
            <a:r>
              <a:rPr lang="en" sz="1700">
                <a:solidFill>
                  <a:schemeClr val="lt1"/>
                </a:solidFill>
              </a:rPr>
              <a:t>O stackoverflow é um site de perguntas e respostas para problemas de programação:		Você pode encontrar perguntas parecidas com o seu problema*.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Você pode criar sua própria pergunta.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	</a:t>
            </a:r>
            <a:r>
              <a:rPr b="1" lang="en">
                <a:solidFill>
                  <a:schemeClr val="lt1"/>
                </a:solidFill>
              </a:rPr>
              <a:t>Para construir sua própria pergunta fique atento às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boas práticas: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>
                <a:solidFill>
                  <a:schemeClr val="lt1"/>
                </a:solidFill>
              </a:rPr>
              <a:t>		</a:t>
            </a:r>
            <a:r>
              <a:rPr lang="en">
                <a:solidFill>
                  <a:schemeClr val="lt1"/>
                </a:solidFill>
              </a:rPr>
              <a:t>Ser conciso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		Ser específico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		Ter a mente aberta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		Ser gentil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		Adicionar um exemplo minimal e reprodutível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914400" rtl="0" algn="just">
              <a:spcBef>
                <a:spcPts val="16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914400" rtl="0" algn="just">
              <a:spcBef>
                <a:spcPts val="16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8" name="Google Shape;348;p44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4"/>
          <p:cNvSpPr/>
          <p:nvPr/>
        </p:nvSpPr>
        <p:spPr>
          <a:xfrm>
            <a:off x="-5700" y="4681625"/>
            <a:ext cx="9144000" cy="374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*Provavelmente o Google te levará até o StackOverflow quando você estiver pedindo ajuda.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5"/>
          <p:cNvSpPr/>
          <p:nvPr/>
        </p:nvSpPr>
        <p:spPr>
          <a:xfrm>
            <a:off x="1315918" y="57307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337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Sobre o R</a:t>
            </a:r>
            <a:endParaRPr b="1" sz="1500"/>
          </a:p>
        </p:txBody>
      </p:sp>
      <p:sp>
        <p:nvSpPr>
          <p:cNvPr id="355" name="Google Shape;355;p45"/>
          <p:cNvSpPr/>
          <p:nvPr/>
        </p:nvSpPr>
        <p:spPr>
          <a:xfrm>
            <a:off x="1315918" y="165832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337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Sobre o Rstudio</a:t>
            </a:r>
            <a:endParaRPr b="1" sz="1500"/>
          </a:p>
        </p:txBody>
      </p:sp>
      <p:sp>
        <p:nvSpPr>
          <p:cNvPr id="356" name="Google Shape;356;p45"/>
          <p:cNvSpPr/>
          <p:nvPr/>
        </p:nvSpPr>
        <p:spPr>
          <a:xfrm>
            <a:off x="1315918" y="382882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337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Tipos de dados</a:t>
            </a:r>
            <a:endParaRPr b="1" sz="1500"/>
          </a:p>
        </p:txBody>
      </p:sp>
      <p:sp>
        <p:nvSpPr>
          <p:cNvPr id="357" name="Google Shape;357;p45"/>
          <p:cNvSpPr/>
          <p:nvPr/>
        </p:nvSpPr>
        <p:spPr>
          <a:xfrm>
            <a:off x="1315918" y="2743575"/>
            <a:ext cx="7424400" cy="74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Primeiros passos no R</a:t>
            </a:r>
            <a:endParaRPr b="1" sz="1500"/>
          </a:p>
        </p:txBody>
      </p:sp>
      <p:sp>
        <p:nvSpPr>
          <p:cNvPr id="358" name="Google Shape;358;p45"/>
          <p:cNvSpPr/>
          <p:nvPr/>
        </p:nvSpPr>
        <p:spPr>
          <a:xfrm>
            <a:off x="403675" y="57307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337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01</a:t>
            </a:r>
            <a:endParaRPr b="1" sz="1500"/>
          </a:p>
        </p:txBody>
      </p:sp>
      <p:sp>
        <p:nvSpPr>
          <p:cNvPr id="359" name="Google Shape;359;p45"/>
          <p:cNvSpPr/>
          <p:nvPr/>
        </p:nvSpPr>
        <p:spPr>
          <a:xfrm>
            <a:off x="403675" y="2743575"/>
            <a:ext cx="641700" cy="7416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03</a:t>
            </a:r>
            <a:endParaRPr b="1" sz="1500"/>
          </a:p>
        </p:txBody>
      </p:sp>
      <p:sp>
        <p:nvSpPr>
          <p:cNvPr id="360" name="Google Shape;360;p45"/>
          <p:cNvSpPr/>
          <p:nvPr/>
        </p:nvSpPr>
        <p:spPr>
          <a:xfrm>
            <a:off x="403675" y="382882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337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04</a:t>
            </a:r>
            <a:endParaRPr b="1" sz="1500"/>
          </a:p>
        </p:txBody>
      </p:sp>
      <p:sp>
        <p:nvSpPr>
          <p:cNvPr id="361" name="Google Shape;361;p45"/>
          <p:cNvSpPr/>
          <p:nvPr/>
        </p:nvSpPr>
        <p:spPr>
          <a:xfrm>
            <a:off x="403675" y="1703770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337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02</a:t>
            </a:r>
            <a:endParaRPr b="1" sz="15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Primeiros passos no 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7" name="Google Shape;367;p46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6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Funcionamento básico: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 sz="1700">
                <a:solidFill>
                  <a:schemeClr val="lt1"/>
                </a:solidFill>
              </a:rPr>
              <a:t>	</a:t>
            </a:r>
            <a:r>
              <a:rPr lang="en" sz="1700">
                <a:solidFill>
                  <a:schemeClr val="lt1"/>
                </a:solidFill>
              </a:rPr>
              <a:t>Entre com uma expressão no </a:t>
            </a:r>
            <a:r>
              <a:rPr i="1" lang="en" sz="1700">
                <a:solidFill>
                  <a:schemeClr val="lt1"/>
                </a:solidFill>
              </a:rPr>
              <a:t>console </a:t>
            </a:r>
            <a:r>
              <a:rPr lang="en" sz="1700">
                <a:solidFill>
                  <a:schemeClr val="lt1"/>
                </a:solidFill>
              </a:rPr>
              <a:t>e digite &lt;enter&gt;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Entre com uma expressão no </a:t>
            </a:r>
            <a:r>
              <a:rPr i="1" lang="en" sz="1700">
                <a:solidFill>
                  <a:schemeClr val="lt1"/>
                </a:solidFill>
              </a:rPr>
              <a:t>scripts</a:t>
            </a:r>
            <a:r>
              <a:rPr lang="en" sz="1700">
                <a:solidFill>
                  <a:schemeClr val="lt1"/>
                </a:solidFill>
              </a:rPr>
              <a:t>, selecione a(s) linha(s) e digite &lt;ctrl&gt; + &lt;enter&gt;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69" name="Google Shape;369;p46"/>
          <p:cNvGrpSpPr/>
          <p:nvPr/>
        </p:nvGrpSpPr>
        <p:grpSpPr>
          <a:xfrm>
            <a:off x="838550" y="2258625"/>
            <a:ext cx="2845050" cy="2291787"/>
            <a:chOff x="414323" y="380660"/>
            <a:chExt cx="5199287" cy="4244835"/>
          </a:xfrm>
        </p:grpSpPr>
        <p:pic>
          <p:nvPicPr>
            <p:cNvPr id="370" name="Google Shape;370;p46"/>
            <p:cNvPicPr preferRelativeResize="0"/>
            <p:nvPr/>
          </p:nvPicPr>
          <p:blipFill rotWithShape="1">
            <a:blip r:embed="rId3">
              <a:alphaModFix/>
            </a:blip>
            <a:srcRect b="0" l="0" r="34141" t="0"/>
            <a:stretch/>
          </p:blipFill>
          <p:spPr>
            <a:xfrm>
              <a:off x="414323" y="380660"/>
              <a:ext cx="5199287" cy="42447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Google Shape;371;p46"/>
            <p:cNvSpPr txBox="1"/>
            <p:nvPr/>
          </p:nvSpPr>
          <p:spPr>
            <a:xfrm>
              <a:off x="605569" y="4181496"/>
              <a:ext cx="3315900" cy="4440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Average"/>
                  <a:ea typeface="Average"/>
                  <a:cs typeface="Average"/>
                  <a:sym typeface="Average"/>
                </a:rPr>
                <a:t>print(“Hello World”)</a:t>
              </a:r>
              <a:endParaRPr b="1"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72" name="Google Shape;372;p46"/>
          <p:cNvGrpSpPr/>
          <p:nvPr/>
        </p:nvGrpSpPr>
        <p:grpSpPr>
          <a:xfrm>
            <a:off x="5294800" y="2258650"/>
            <a:ext cx="2845050" cy="2291726"/>
            <a:chOff x="8209147" y="3857457"/>
            <a:chExt cx="5199287" cy="4244723"/>
          </a:xfrm>
        </p:grpSpPr>
        <p:pic>
          <p:nvPicPr>
            <p:cNvPr id="373" name="Google Shape;373;p46"/>
            <p:cNvPicPr preferRelativeResize="0"/>
            <p:nvPr/>
          </p:nvPicPr>
          <p:blipFill rotWithShape="1">
            <a:blip r:embed="rId3">
              <a:alphaModFix/>
            </a:blip>
            <a:srcRect b="0" l="0" r="34141" t="0"/>
            <a:stretch/>
          </p:blipFill>
          <p:spPr>
            <a:xfrm>
              <a:off x="8209147" y="3857457"/>
              <a:ext cx="5199287" cy="42447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46"/>
            <p:cNvSpPr txBox="1"/>
            <p:nvPr/>
          </p:nvSpPr>
          <p:spPr>
            <a:xfrm>
              <a:off x="9622379" y="5312782"/>
              <a:ext cx="3342300" cy="13161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Average"/>
                  <a:ea typeface="Average"/>
                  <a:cs typeface="Average"/>
                  <a:sym typeface="Average"/>
                </a:rPr>
                <a:t>Aperte Ctrl + Enter para rodar o código da linha selecionada</a:t>
              </a:r>
              <a:endParaRPr b="1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75" name="Google Shape;375;p46"/>
            <p:cNvSpPr txBox="1"/>
            <p:nvPr/>
          </p:nvSpPr>
          <p:spPr>
            <a:xfrm>
              <a:off x="8460791" y="4424067"/>
              <a:ext cx="3549300" cy="4839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Average"/>
                  <a:ea typeface="Average"/>
                  <a:cs typeface="Average"/>
                  <a:sym typeface="Average"/>
                </a:rPr>
                <a:t>print(“Hello World”)</a:t>
              </a:r>
              <a:endParaRPr b="1"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376" name="Google Shape;376;p46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77" name="Google Shape;377;p46"/>
          <p:cNvSpPr/>
          <p:nvPr/>
        </p:nvSpPr>
        <p:spPr>
          <a:xfrm>
            <a:off x="717350" y="167687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Primeiros passos no 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3" name="Google Shape;383;p47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7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Comandos básicos:</a:t>
            </a:r>
            <a:endParaRPr>
              <a:solidFill>
                <a:schemeClr val="lt1"/>
              </a:solidFill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demo()</a:t>
            </a:r>
            <a:endParaRPr>
              <a:solidFill>
                <a:schemeClr val="lt1"/>
              </a:solidFill>
            </a:endParaRPr>
          </a:p>
          <a:p>
            <a:pPr indent="-3175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>
                <a:solidFill>
                  <a:schemeClr val="lt1"/>
                </a:solidFill>
              </a:rPr>
              <a:t>demo(graphics)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help()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 sz="1400">
                <a:solidFill>
                  <a:schemeClr val="lt1"/>
                </a:solidFill>
              </a:rPr>
              <a:t>help(demo)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ls()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rm()</a:t>
            </a:r>
            <a:endParaRPr>
              <a:solidFill>
                <a:schemeClr val="lt1"/>
              </a:solidFill>
            </a:endParaRPr>
          </a:p>
          <a:p>
            <a:pPr indent="-3175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>
                <a:solidFill>
                  <a:schemeClr val="lt1"/>
                </a:solidFill>
              </a:rPr>
              <a:t>rm(list = ls())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q()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Primeiros passos no 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0" name="Google Shape;390;p48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8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 sinal 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 #</a:t>
            </a:r>
            <a:r>
              <a:rPr b="1" lang="en">
                <a:solidFill>
                  <a:schemeClr val="dk2"/>
                </a:solidFill>
                <a:highlight>
                  <a:schemeClr val="accent4"/>
                </a:highlight>
              </a:rPr>
              <a:t> </a:t>
            </a:r>
            <a:r>
              <a:rPr b="1" lang="en">
                <a:solidFill>
                  <a:schemeClr val="lt1"/>
                </a:solidFill>
              </a:rPr>
              <a:t>: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 sz="1700">
                <a:solidFill>
                  <a:schemeClr val="lt1"/>
                </a:solidFill>
              </a:rPr>
              <a:t>	</a:t>
            </a:r>
            <a:r>
              <a:rPr lang="en" sz="1700">
                <a:solidFill>
                  <a:schemeClr val="lt1"/>
                </a:solidFill>
              </a:rPr>
              <a:t>O R utiliza o sinal 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 # </a:t>
            </a:r>
            <a:r>
              <a:rPr b="1"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para adicionar comentários nos scripts.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	Os comentários são úteis para fazer outros entenderem o que seu código faz.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	Comentários não rodam como código R e, por isso, não influenciam seus resultados.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2" name="Google Shape;392;p48"/>
          <p:cNvSpPr/>
          <p:nvPr/>
        </p:nvSpPr>
        <p:spPr>
          <a:xfrm>
            <a:off x="1379550" y="2785225"/>
            <a:ext cx="6433200" cy="1732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An addition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5 + 5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Find the modulo of 1725 by 7  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1725 %% 7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Google Shape;393;p48"/>
          <p:cNvSpPr txBox="1"/>
          <p:nvPr/>
        </p:nvSpPr>
        <p:spPr>
          <a:xfrm>
            <a:off x="3112925" y="3097875"/>
            <a:ext cx="2603700" cy="23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Isso é um comentário em R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94" name="Google Shape;394;p48"/>
          <p:cNvSpPr txBox="1"/>
          <p:nvPr/>
        </p:nvSpPr>
        <p:spPr>
          <a:xfrm>
            <a:off x="2655725" y="3936075"/>
            <a:ext cx="2603700" cy="23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Isso é um código em R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95" name="Google Shape;395;p48"/>
          <p:cNvCxnSpPr>
            <a:stCxn id="394" idx="1"/>
          </p:cNvCxnSpPr>
          <p:nvPr/>
        </p:nvCxnSpPr>
        <p:spPr>
          <a:xfrm rot="10800000">
            <a:off x="2490425" y="4055925"/>
            <a:ext cx="16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p48"/>
          <p:cNvCxnSpPr>
            <a:stCxn id="393" idx="1"/>
          </p:cNvCxnSpPr>
          <p:nvPr/>
        </p:nvCxnSpPr>
        <p:spPr>
          <a:xfrm rot="10800000">
            <a:off x="2950325" y="3217725"/>
            <a:ext cx="16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7" name="Google Shape;397;p48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98" name="Google Shape;398;p48"/>
          <p:cNvSpPr/>
          <p:nvPr/>
        </p:nvSpPr>
        <p:spPr>
          <a:xfrm>
            <a:off x="717350" y="16910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99" name="Google Shape;399;p48"/>
          <p:cNvSpPr/>
          <p:nvPr/>
        </p:nvSpPr>
        <p:spPr>
          <a:xfrm>
            <a:off x="717350" y="19958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Primeiros passos no 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5" name="Google Shape;405;p49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9"/>
          <p:cNvSpPr txBox="1"/>
          <p:nvPr>
            <p:ph idx="1" type="body"/>
          </p:nvPr>
        </p:nvSpPr>
        <p:spPr>
          <a:xfrm>
            <a:off x="311700" y="870050"/>
            <a:ext cx="42603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 como calculadora</a:t>
            </a:r>
            <a:r>
              <a:rPr b="1" lang="en">
                <a:solidFill>
                  <a:schemeClr val="lt1"/>
                </a:solidFill>
              </a:rPr>
              <a:t>: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>
                <a:solidFill>
                  <a:schemeClr val="lt1"/>
                </a:solidFill>
              </a:rPr>
              <a:t>	</a:t>
            </a:r>
            <a:r>
              <a:rPr b="1" lang="en">
                <a:solidFill>
                  <a:schemeClr val="lt1"/>
                </a:solidFill>
              </a:rPr>
              <a:t>Adição</a:t>
            </a:r>
            <a:r>
              <a:rPr lang="en">
                <a:solidFill>
                  <a:schemeClr val="lt1"/>
                </a:solidFill>
              </a:rPr>
              <a:t>: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   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Subtração</a:t>
            </a:r>
            <a:r>
              <a:rPr lang="en">
                <a:solidFill>
                  <a:schemeClr val="lt1"/>
                </a:solidFill>
              </a:rPr>
              <a:t>: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-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	</a:t>
            </a:r>
            <a:r>
              <a:rPr b="1" lang="en">
                <a:solidFill>
                  <a:schemeClr val="lt1"/>
                </a:solidFill>
              </a:rPr>
              <a:t>Multiplicação</a:t>
            </a:r>
            <a:r>
              <a:rPr lang="en">
                <a:solidFill>
                  <a:schemeClr val="lt1"/>
                </a:solidFill>
              </a:rPr>
              <a:t>: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*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b="1" lang="en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7" name="Google Shape;407;p49"/>
          <p:cNvSpPr/>
          <p:nvPr/>
        </p:nvSpPr>
        <p:spPr>
          <a:xfrm>
            <a:off x="1122975" y="1589550"/>
            <a:ext cx="2291100" cy="75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An addition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5 + 5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8" name="Google Shape;408;p49"/>
          <p:cNvSpPr/>
          <p:nvPr/>
        </p:nvSpPr>
        <p:spPr>
          <a:xfrm>
            <a:off x="1122975" y="2808750"/>
            <a:ext cx="2291100" cy="75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A subtraction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5 - 5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9" name="Google Shape;409;p49"/>
          <p:cNvSpPr/>
          <p:nvPr/>
        </p:nvSpPr>
        <p:spPr>
          <a:xfrm>
            <a:off x="1122975" y="4104150"/>
            <a:ext cx="2291100" cy="75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A multiplication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5 * 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0" name="Google Shape;410;p49"/>
          <p:cNvSpPr txBox="1"/>
          <p:nvPr>
            <p:ph idx="1" type="body"/>
          </p:nvPr>
        </p:nvSpPr>
        <p:spPr>
          <a:xfrm>
            <a:off x="4807500" y="870050"/>
            <a:ext cx="42603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chemeClr val="lt1"/>
                </a:solidFill>
              </a:rPr>
            </a:br>
            <a:r>
              <a:rPr b="1" lang="en">
                <a:solidFill>
                  <a:schemeClr val="lt1"/>
                </a:solidFill>
              </a:rPr>
              <a:t>	Divisão</a:t>
            </a:r>
            <a:r>
              <a:rPr lang="en">
                <a:solidFill>
                  <a:schemeClr val="lt1"/>
                </a:solidFill>
              </a:rPr>
              <a:t>: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/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Exponenciação</a:t>
            </a:r>
            <a:r>
              <a:rPr lang="en">
                <a:solidFill>
                  <a:schemeClr val="lt1"/>
                </a:solidFill>
              </a:rPr>
              <a:t>: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^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	</a:t>
            </a:r>
            <a:r>
              <a:rPr b="1" lang="en">
                <a:solidFill>
                  <a:schemeClr val="lt1"/>
                </a:solidFill>
              </a:rPr>
              <a:t>Módulo / Resto da divisão</a:t>
            </a:r>
            <a:r>
              <a:rPr lang="en">
                <a:solidFill>
                  <a:schemeClr val="lt1"/>
                </a:solidFill>
              </a:rPr>
              <a:t>: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%%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b="1" lang="en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1" name="Google Shape;411;p49"/>
          <p:cNvSpPr/>
          <p:nvPr/>
        </p:nvSpPr>
        <p:spPr>
          <a:xfrm>
            <a:off x="5618775" y="1589550"/>
            <a:ext cx="2291100" cy="75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A division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(5 + 5) / 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2" name="Google Shape;412;p49"/>
          <p:cNvSpPr/>
          <p:nvPr/>
        </p:nvSpPr>
        <p:spPr>
          <a:xfrm>
            <a:off x="5618775" y="2808750"/>
            <a:ext cx="2291100" cy="75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E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xponentiation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&lt;fazer&gt;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Google Shape;413;p49"/>
          <p:cNvSpPr/>
          <p:nvPr/>
        </p:nvSpPr>
        <p:spPr>
          <a:xfrm>
            <a:off x="5618775" y="4104150"/>
            <a:ext cx="2291100" cy="75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Modulo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&lt;fazer&gt;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0"/>
          <p:cNvSpPr txBox="1"/>
          <p:nvPr>
            <p:ph idx="1" type="body"/>
          </p:nvPr>
        </p:nvSpPr>
        <p:spPr>
          <a:xfrm>
            <a:off x="311700" y="870050"/>
            <a:ext cx="70446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Operadores de comparaçao: 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>
                <a:solidFill>
                  <a:schemeClr val="lt1"/>
                </a:solidFill>
              </a:rPr>
              <a:t>	Igual a</a:t>
            </a:r>
            <a:r>
              <a:rPr lang="en">
                <a:solidFill>
                  <a:schemeClr val="lt1"/>
                </a:solidFill>
              </a:rPr>
              <a:t>: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==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   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Maior que</a:t>
            </a:r>
            <a:r>
              <a:rPr lang="en">
                <a:solidFill>
                  <a:schemeClr val="lt1"/>
                </a:solidFill>
              </a:rPr>
              <a:t>: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&gt;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	</a:t>
            </a:r>
            <a:r>
              <a:rPr b="1" lang="en">
                <a:solidFill>
                  <a:schemeClr val="lt1"/>
                </a:solidFill>
              </a:rPr>
              <a:t>Menor que</a:t>
            </a:r>
            <a:r>
              <a:rPr lang="en">
                <a:solidFill>
                  <a:schemeClr val="lt1"/>
                </a:solidFill>
              </a:rPr>
              <a:t>: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&lt;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b="1" lang="en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0" name="Google Shape;420;p50"/>
          <p:cNvSpPr/>
          <p:nvPr/>
        </p:nvSpPr>
        <p:spPr>
          <a:xfrm>
            <a:off x="1122975" y="1589550"/>
            <a:ext cx="2291100" cy="75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returns TRUE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5 == 5L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1" name="Google Shape;421;p50"/>
          <p:cNvSpPr/>
          <p:nvPr/>
        </p:nvSpPr>
        <p:spPr>
          <a:xfrm>
            <a:off x="1122975" y="2808750"/>
            <a:ext cx="2291100" cy="75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returns TRUE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5 &gt; </a:t>
            </a: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2" name="Google Shape;422;p50"/>
          <p:cNvSpPr/>
          <p:nvPr/>
        </p:nvSpPr>
        <p:spPr>
          <a:xfrm>
            <a:off x="1122975" y="4104150"/>
            <a:ext cx="2291100" cy="75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returns FALSE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5 &lt; 5*</a:t>
            </a: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Google Shape;423;p50"/>
          <p:cNvSpPr txBox="1"/>
          <p:nvPr>
            <p:ph idx="1" type="body"/>
          </p:nvPr>
        </p:nvSpPr>
        <p:spPr>
          <a:xfrm>
            <a:off x="4807500" y="870050"/>
            <a:ext cx="42603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chemeClr val="lt1"/>
                </a:solidFill>
              </a:rPr>
            </a:br>
            <a:r>
              <a:rPr b="1" lang="en">
                <a:solidFill>
                  <a:schemeClr val="lt1"/>
                </a:solidFill>
              </a:rPr>
              <a:t>	Diferente de</a:t>
            </a:r>
            <a:r>
              <a:rPr lang="en">
                <a:solidFill>
                  <a:schemeClr val="lt1"/>
                </a:solidFill>
              </a:rPr>
              <a:t>: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!=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Maior igual que</a:t>
            </a:r>
            <a:r>
              <a:rPr lang="en">
                <a:solidFill>
                  <a:schemeClr val="lt1"/>
                </a:solidFill>
              </a:rPr>
              <a:t>: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&gt;=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	</a:t>
            </a:r>
            <a:r>
              <a:rPr b="1" lang="en">
                <a:solidFill>
                  <a:schemeClr val="lt1"/>
                </a:solidFill>
              </a:rPr>
              <a:t>Menor igual que</a:t>
            </a:r>
            <a:r>
              <a:rPr lang="en">
                <a:solidFill>
                  <a:schemeClr val="lt1"/>
                </a:solidFill>
              </a:rPr>
              <a:t>: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&lt;=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b="1" lang="en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4" name="Google Shape;424;p50"/>
          <p:cNvSpPr/>
          <p:nvPr/>
        </p:nvSpPr>
        <p:spPr>
          <a:xfrm>
            <a:off x="5618775" y="1589550"/>
            <a:ext cx="2291100" cy="75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returns TRUE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5 !=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“five”</a:t>
            </a: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5" name="Google Shape;425;p50"/>
          <p:cNvSpPr/>
          <p:nvPr/>
        </p:nvSpPr>
        <p:spPr>
          <a:xfrm>
            <a:off x="5618775" y="2808750"/>
            <a:ext cx="2291100" cy="75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returns TRUE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3 &gt;= 0.78^3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6" name="Google Shape;426;p50"/>
          <p:cNvSpPr/>
          <p:nvPr/>
        </p:nvSpPr>
        <p:spPr>
          <a:xfrm>
            <a:off x="5618775" y="4104150"/>
            <a:ext cx="2291100" cy="75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returns FALSE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-75 &lt;= 875/(-2)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7" name="Google Shape;427;p5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Tipos de dados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Primeiros passos no 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51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51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Atribuição de variável 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 &lt;-</a:t>
            </a:r>
            <a:r>
              <a:rPr b="1" lang="en">
                <a:solidFill>
                  <a:schemeClr val="dk2"/>
                </a:solidFill>
                <a:highlight>
                  <a:schemeClr val="accent4"/>
                </a:highlight>
              </a:rPr>
              <a:t> </a:t>
            </a:r>
            <a:r>
              <a:rPr b="1" lang="en">
                <a:solidFill>
                  <a:schemeClr val="lt1"/>
                </a:solidFill>
              </a:rPr>
              <a:t>: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 sz="1700">
                <a:solidFill>
                  <a:schemeClr val="lt1"/>
                </a:solidFill>
              </a:rPr>
              <a:t>	</a:t>
            </a:r>
            <a:r>
              <a:rPr lang="en" sz="1700">
                <a:solidFill>
                  <a:schemeClr val="lt1"/>
                </a:solidFill>
              </a:rPr>
              <a:t>A variável permite que você guarde um valor (ex. 4) ou um objeto (ex. um dataframe) no R.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Você pode usar o nome da variável para acessar o valor/objeto guardado dentro da variável.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5" name="Google Shape;435;p51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36" name="Google Shape;436;p51"/>
          <p:cNvSpPr/>
          <p:nvPr/>
        </p:nvSpPr>
        <p:spPr>
          <a:xfrm>
            <a:off x="717350" y="197460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37" name="Google Shape;437;p51"/>
          <p:cNvSpPr/>
          <p:nvPr/>
        </p:nvSpPr>
        <p:spPr>
          <a:xfrm>
            <a:off x="1379550" y="2785225"/>
            <a:ext cx="6433200" cy="1732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Assign the value 42 to my_var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my_var &lt;- 42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Print out the value of the variable my_var 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my_var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1315918" y="573075"/>
            <a:ext cx="7424400" cy="74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Sobre o R</a:t>
            </a:r>
            <a:endParaRPr b="1" sz="1500"/>
          </a:p>
        </p:txBody>
      </p:sp>
      <p:sp>
        <p:nvSpPr>
          <p:cNvPr id="81" name="Google Shape;81;p16"/>
          <p:cNvSpPr/>
          <p:nvPr/>
        </p:nvSpPr>
        <p:spPr>
          <a:xfrm>
            <a:off x="1315918" y="1658325"/>
            <a:ext cx="7424400" cy="74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Sobre o Rstudio</a:t>
            </a:r>
            <a:endParaRPr b="1" sz="1500"/>
          </a:p>
        </p:txBody>
      </p:sp>
      <p:sp>
        <p:nvSpPr>
          <p:cNvPr id="82" name="Google Shape;82;p16"/>
          <p:cNvSpPr/>
          <p:nvPr/>
        </p:nvSpPr>
        <p:spPr>
          <a:xfrm>
            <a:off x="1315918" y="3828825"/>
            <a:ext cx="7424400" cy="74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Tipos de dados</a:t>
            </a:r>
            <a:endParaRPr b="1" sz="1500"/>
          </a:p>
        </p:txBody>
      </p:sp>
      <p:sp>
        <p:nvSpPr>
          <p:cNvPr id="83" name="Google Shape;83;p16"/>
          <p:cNvSpPr/>
          <p:nvPr/>
        </p:nvSpPr>
        <p:spPr>
          <a:xfrm>
            <a:off x="1315918" y="2743575"/>
            <a:ext cx="7424400" cy="74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Primeiros passos no R</a:t>
            </a:r>
            <a:endParaRPr b="1" sz="1500"/>
          </a:p>
        </p:txBody>
      </p:sp>
      <p:sp>
        <p:nvSpPr>
          <p:cNvPr id="84" name="Google Shape;84;p16"/>
          <p:cNvSpPr/>
          <p:nvPr/>
        </p:nvSpPr>
        <p:spPr>
          <a:xfrm>
            <a:off x="403675" y="573075"/>
            <a:ext cx="641700" cy="7416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01</a:t>
            </a:r>
            <a:endParaRPr b="1" sz="1500"/>
          </a:p>
        </p:txBody>
      </p:sp>
      <p:sp>
        <p:nvSpPr>
          <p:cNvPr id="85" name="Google Shape;85;p16"/>
          <p:cNvSpPr/>
          <p:nvPr/>
        </p:nvSpPr>
        <p:spPr>
          <a:xfrm>
            <a:off x="403675" y="2743575"/>
            <a:ext cx="641700" cy="7416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03</a:t>
            </a:r>
            <a:endParaRPr b="1" sz="1500"/>
          </a:p>
        </p:txBody>
      </p:sp>
      <p:sp>
        <p:nvSpPr>
          <p:cNvPr id="86" name="Google Shape;86;p16"/>
          <p:cNvSpPr/>
          <p:nvPr/>
        </p:nvSpPr>
        <p:spPr>
          <a:xfrm>
            <a:off x="403675" y="3828825"/>
            <a:ext cx="641700" cy="7416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04</a:t>
            </a:r>
            <a:endParaRPr b="1" sz="1500"/>
          </a:p>
        </p:txBody>
      </p:sp>
      <p:sp>
        <p:nvSpPr>
          <p:cNvPr id="87" name="Google Shape;87;p16"/>
          <p:cNvSpPr/>
          <p:nvPr/>
        </p:nvSpPr>
        <p:spPr>
          <a:xfrm>
            <a:off x="403675" y="1703770"/>
            <a:ext cx="641700" cy="7416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02</a:t>
            </a:r>
            <a:endParaRPr b="1" sz="15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Primeiros passos no 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3" name="Google Shape;443;p52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2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Atribuição de variável 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 &lt;-</a:t>
            </a:r>
            <a:r>
              <a:rPr b="1" lang="en">
                <a:solidFill>
                  <a:schemeClr val="dk2"/>
                </a:solidFill>
                <a:highlight>
                  <a:schemeClr val="accent4"/>
                </a:highlight>
              </a:rPr>
              <a:t> </a:t>
            </a:r>
            <a:r>
              <a:rPr b="1" lang="en">
                <a:solidFill>
                  <a:schemeClr val="lt1"/>
                </a:solidFill>
              </a:rPr>
              <a:t>: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 sz="1700">
                <a:solidFill>
                  <a:schemeClr val="lt1"/>
                </a:solidFill>
              </a:rPr>
              <a:t>	</a:t>
            </a:r>
            <a:r>
              <a:rPr lang="en" sz="1700">
                <a:solidFill>
                  <a:schemeClr val="lt1"/>
                </a:solidFill>
              </a:rPr>
              <a:t>A variável permite que você guarde um valor (ex. 4) ou um objeto (ex. um dataframe) no R.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Você pode usar o nome da variável para acessar o valor/objeto guardado dentro da variável.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5" name="Google Shape;445;p52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46" name="Google Shape;446;p52"/>
          <p:cNvSpPr/>
          <p:nvPr/>
        </p:nvSpPr>
        <p:spPr>
          <a:xfrm>
            <a:off x="717350" y="197460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447" name="Google Shape;44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838" y="2314125"/>
            <a:ext cx="5796326" cy="25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Primeiros passos no 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3" name="Google Shape;453;p53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3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Atribuição de variável 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 &lt;-</a:t>
            </a:r>
            <a:r>
              <a:rPr b="1" lang="en">
                <a:solidFill>
                  <a:schemeClr val="dk2"/>
                </a:solidFill>
                <a:highlight>
                  <a:schemeClr val="accent4"/>
                </a:highlight>
              </a:rPr>
              <a:t> </a:t>
            </a:r>
            <a:r>
              <a:rPr b="1" lang="en">
                <a:solidFill>
                  <a:schemeClr val="lt1"/>
                </a:solidFill>
              </a:rPr>
              <a:t>: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 sz="1700">
                <a:solidFill>
                  <a:schemeClr val="lt1"/>
                </a:solidFill>
              </a:rPr>
              <a:t>	</a:t>
            </a:r>
            <a:r>
              <a:rPr lang="en" sz="1700">
                <a:solidFill>
                  <a:schemeClr val="lt1"/>
                </a:solidFill>
              </a:rPr>
              <a:t>A variável permite que você guarde um valor (ex. 4) ou um objeto (ex. um dataframe) no R.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Você pode usar o nome da variável para acessar o valor/objeto guardado dentro da variável.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5" name="Google Shape;455;p53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56" name="Google Shape;456;p53"/>
          <p:cNvSpPr/>
          <p:nvPr/>
        </p:nvSpPr>
        <p:spPr>
          <a:xfrm>
            <a:off x="717350" y="197460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57" name="Google Shape;457;p53"/>
          <p:cNvSpPr/>
          <p:nvPr/>
        </p:nvSpPr>
        <p:spPr>
          <a:xfrm>
            <a:off x="2897400" y="2890525"/>
            <a:ext cx="3349200" cy="93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chemeClr val="lt1"/>
                </a:solidFill>
              </a:rPr>
              <a:t>R é CASE </a:t>
            </a:r>
            <a:r>
              <a:rPr lang="en" sz="2400">
                <a:solidFill>
                  <a:schemeClr val="lt1"/>
                </a:solidFill>
              </a:rPr>
              <a:t>SENSITIVE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4"/>
          <p:cNvSpPr/>
          <p:nvPr/>
        </p:nvSpPr>
        <p:spPr>
          <a:xfrm>
            <a:off x="1315918" y="57307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337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Sobre o R</a:t>
            </a:r>
            <a:endParaRPr b="1" sz="1500"/>
          </a:p>
        </p:txBody>
      </p:sp>
      <p:sp>
        <p:nvSpPr>
          <p:cNvPr id="463" name="Google Shape;463;p54"/>
          <p:cNvSpPr/>
          <p:nvPr/>
        </p:nvSpPr>
        <p:spPr>
          <a:xfrm>
            <a:off x="1315918" y="165832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337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Sobre o Rstudio</a:t>
            </a:r>
            <a:endParaRPr b="1" sz="1500"/>
          </a:p>
        </p:txBody>
      </p:sp>
      <p:sp>
        <p:nvSpPr>
          <p:cNvPr id="464" name="Google Shape;464;p54"/>
          <p:cNvSpPr/>
          <p:nvPr/>
        </p:nvSpPr>
        <p:spPr>
          <a:xfrm>
            <a:off x="1315918" y="3828825"/>
            <a:ext cx="7424400" cy="74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Tipos de dados</a:t>
            </a:r>
            <a:endParaRPr b="1" sz="1500"/>
          </a:p>
        </p:txBody>
      </p:sp>
      <p:sp>
        <p:nvSpPr>
          <p:cNvPr id="465" name="Google Shape;465;p54"/>
          <p:cNvSpPr/>
          <p:nvPr/>
        </p:nvSpPr>
        <p:spPr>
          <a:xfrm>
            <a:off x="1315918" y="274357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337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Primeiros passos no R</a:t>
            </a:r>
            <a:endParaRPr b="1" sz="1500"/>
          </a:p>
        </p:txBody>
      </p:sp>
      <p:sp>
        <p:nvSpPr>
          <p:cNvPr id="466" name="Google Shape;466;p54"/>
          <p:cNvSpPr/>
          <p:nvPr/>
        </p:nvSpPr>
        <p:spPr>
          <a:xfrm>
            <a:off x="403675" y="57307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337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01</a:t>
            </a:r>
            <a:endParaRPr b="1" sz="1500"/>
          </a:p>
        </p:txBody>
      </p:sp>
      <p:sp>
        <p:nvSpPr>
          <p:cNvPr id="467" name="Google Shape;467;p54"/>
          <p:cNvSpPr/>
          <p:nvPr/>
        </p:nvSpPr>
        <p:spPr>
          <a:xfrm>
            <a:off x="403675" y="274357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337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03</a:t>
            </a:r>
            <a:endParaRPr b="1" sz="1500"/>
          </a:p>
        </p:txBody>
      </p:sp>
      <p:sp>
        <p:nvSpPr>
          <p:cNvPr id="468" name="Google Shape;468;p54"/>
          <p:cNvSpPr/>
          <p:nvPr/>
        </p:nvSpPr>
        <p:spPr>
          <a:xfrm>
            <a:off x="403675" y="3828825"/>
            <a:ext cx="641700" cy="7416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04</a:t>
            </a:r>
            <a:endParaRPr b="1" sz="1500"/>
          </a:p>
        </p:txBody>
      </p:sp>
      <p:sp>
        <p:nvSpPr>
          <p:cNvPr id="469" name="Google Shape;469;p54"/>
          <p:cNvSpPr/>
          <p:nvPr/>
        </p:nvSpPr>
        <p:spPr>
          <a:xfrm>
            <a:off x="403675" y="1703770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337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02</a:t>
            </a:r>
            <a:endParaRPr b="1" sz="15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Tipos de dados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5" name="Google Shape;475;p55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5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Tipos básicos de dados</a:t>
            </a:r>
            <a:r>
              <a:rPr b="1" lang="en">
                <a:solidFill>
                  <a:schemeClr val="lt1"/>
                </a:solidFill>
              </a:rPr>
              <a:t>: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 sz="1700">
                <a:solidFill>
                  <a:schemeClr val="lt1"/>
                </a:solidFill>
              </a:rPr>
              <a:t>	</a:t>
            </a:r>
            <a:r>
              <a:rPr lang="en" sz="1700">
                <a:solidFill>
                  <a:schemeClr val="lt1"/>
                </a:solidFill>
              </a:rPr>
              <a:t>Os operadores matemáticos (ex. 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 + </a:t>
            </a:r>
            <a:r>
              <a:rPr lang="en">
                <a:solidFill>
                  <a:schemeClr val="lt1"/>
                </a:solidFill>
              </a:rPr>
              <a:t>)</a:t>
            </a:r>
            <a:r>
              <a:rPr b="1"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funcionam com variáveis numéricas do R</a:t>
            </a:r>
            <a:r>
              <a:rPr lang="en">
                <a:solidFill>
                  <a:schemeClr val="dk2"/>
                </a:solidFill>
              </a:rPr>
              <a:t> 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Não é possível utilizar os operadores matemáticos básicos em outros tipos de variáveis diferente de variáveis numéricas.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7" name="Google Shape;477;p55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78" name="Google Shape;478;p55"/>
          <p:cNvSpPr/>
          <p:nvPr/>
        </p:nvSpPr>
        <p:spPr>
          <a:xfrm>
            <a:off x="717350" y="16774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79" name="Google Shape;479;p55"/>
          <p:cNvSpPr/>
          <p:nvPr/>
        </p:nvSpPr>
        <p:spPr>
          <a:xfrm>
            <a:off x="1355400" y="2266950"/>
            <a:ext cx="6433200" cy="2512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Assign a value to the variable my_apples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my_apples &lt;- 5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Fix the assignment of my_oranges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my_oranges &lt;-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"six"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Create the variable my_fruit and print it out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my_fruit &lt;- my_apples + my_oranges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my_fruit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6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6"/>
          <p:cNvSpPr txBox="1"/>
          <p:nvPr>
            <p:ph idx="1" type="body"/>
          </p:nvPr>
        </p:nvSpPr>
        <p:spPr>
          <a:xfrm>
            <a:off x="193950" y="1296375"/>
            <a:ext cx="4260300" cy="31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	Númericos</a:t>
            </a:r>
            <a:r>
              <a:rPr lang="en">
                <a:solidFill>
                  <a:schemeClr val="lt1"/>
                </a:solidFill>
              </a:rPr>
              <a:t>: 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  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Inteiros</a:t>
            </a:r>
            <a:r>
              <a:rPr lang="en">
                <a:solidFill>
                  <a:schemeClr val="lt1"/>
                </a:solidFill>
              </a:rPr>
              <a:t>: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b="1" lang="en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6" name="Google Shape;486;p56"/>
          <p:cNvSpPr txBox="1"/>
          <p:nvPr>
            <p:ph idx="1" type="body"/>
          </p:nvPr>
        </p:nvSpPr>
        <p:spPr>
          <a:xfrm>
            <a:off x="4689750" y="1296375"/>
            <a:ext cx="4260300" cy="31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	String</a:t>
            </a:r>
            <a:r>
              <a:rPr lang="en">
                <a:solidFill>
                  <a:schemeClr val="lt1"/>
                </a:solidFill>
              </a:rPr>
              <a:t>: 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	</a:t>
            </a:r>
            <a:r>
              <a:rPr b="1" lang="en">
                <a:solidFill>
                  <a:schemeClr val="lt1"/>
                </a:solidFill>
              </a:rPr>
              <a:t>Lógicos</a:t>
            </a:r>
            <a:r>
              <a:rPr lang="en">
                <a:solidFill>
                  <a:schemeClr val="lt1"/>
                </a:solidFill>
              </a:rPr>
              <a:t>: 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TRUE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</a:rPr>
              <a:t> or 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FALSE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dk1"/>
                </a:solidFill>
              </a:rPr>
              <a:t>f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b="1" lang="en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87" name="Google Shape;487;p56"/>
          <p:cNvGrpSpPr/>
          <p:nvPr/>
        </p:nvGrpSpPr>
        <p:grpSpPr>
          <a:xfrm>
            <a:off x="776625" y="1777675"/>
            <a:ext cx="7607400" cy="2201400"/>
            <a:chOff x="894375" y="2199150"/>
            <a:chExt cx="7607400" cy="2201400"/>
          </a:xfrm>
        </p:grpSpPr>
        <p:sp>
          <p:nvSpPr>
            <p:cNvPr id="488" name="Google Shape;488;p56"/>
            <p:cNvSpPr/>
            <p:nvPr/>
          </p:nvSpPr>
          <p:spPr>
            <a:xfrm>
              <a:off x="894375" y="2199150"/>
              <a:ext cx="3111600" cy="7536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8761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 A double</a:t>
              </a:r>
              <a:br>
                <a:rPr lang="en"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my_numeric &lt;- 45.2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89" name="Google Shape;489;p56"/>
            <p:cNvSpPr/>
            <p:nvPr/>
          </p:nvSpPr>
          <p:spPr>
            <a:xfrm>
              <a:off x="894375" y="3646950"/>
              <a:ext cx="3111600" cy="7536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8761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 An integer</a:t>
              </a:r>
              <a:br>
                <a:rPr lang="en"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my_integer &lt;- 4L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0" name="Google Shape;490;p56"/>
            <p:cNvSpPr/>
            <p:nvPr/>
          </p:nvSpPr>
          <p:spPr>
            <a:xfrm>
              <a:off x="5390175" y="2199150"/>
              <a:ext cx="3111600" cy="7536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8761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 A character</a:t>
              </a:r>
              <a:br>
                <a:rPr lang="en"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my_character &lt;- </a:t>
              </a:r>
              <a:r>
                <a:rPr lang="en">
                  <a:solidFill>
                    <a:srgbClr val="A64D7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“some text”</a:t>
              </a:r>
              <a:r>
                <a:rPr lang="en">
                  <a:solidFill>
                    <a:srgbClr val="741B4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endParaRPr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1" name="Google Shape;491;p56"/>
            <p:cNvSpPr/>
            <p:nvPr/>
          </p:nvSpPr>
          <p:spPr>
            <a:xfrm>
              <a:off x="5390175" y="3646950"/>
              <a:ext cx="3111600" cy="7536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8761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 A logical</a:t>
              </a:r>
              <a:br>
                <a:rPr lang="en"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my_logical &lt;- FALSE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92" name="Google Shape;492;p5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Tipos de dados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7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57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Os tipos 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double e integer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 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 sz="1700">
                <a:solidFill>
                  <a:schemeClr val="lt1"/>
                </a:solidFill>
              </a:rPr>
              <a:t> 	</a:t>
            </a:r>
            <a:r>
              <a:rPr lang="en" sz="1700">
                <a:solidFill>
                  <a:schemeClr val="lt1"/>
                </a:solidFill>
              </a:rPr>
              <a:t>No R, por </a:t>
            </a:r>
            <a:r>
              <a:rPr i="1" lang="en" sz="1700">
                <a:solidFill>
                  <a:schemeClr val="lt1"/>
                </a:solidFill>
              </a:rPr>
              <a:t>default</a:t>
            </a:r>
            <a:r>
              <a:rPr lang="en" sz="1700">
                <a:solidFill>
                  <a:schemeClr val="lt1"/>
                </a:solidFill>
              </a:rPr>
              <a:t>, os números são representados como </a:t>
            </a:r>
            <a:r>
              <a:rPr i="1"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700">
                <a:solidFill>
                  <a:schemeClr val="lt1"/>
                </a:solidFill>
              </a:rPr>
              <a:t>. 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Para construir um valor inteiro você precisa adicionar </a:t>
            </a:r>
            <a: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1700">
                <a:solidFill>
                  <a:schemeClr val="lt1"/>
                </a:solidFill>
              </a:rPr>
              <a:t> no final do número.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O tipo </a:t>
            </a:r>
            <a:r>
              <a:rPr i="1"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 sz="1700">
                <a:solidFill>
                  <a:schemeClr val="lt1"/>
                </a:solidFill>
              </a:rPr>
              <a:t>é utilizado para dados numéricos contínuos enquanto o tipo </a:t>
            </a:r>
            <a:r>
              <a:rPr i="1"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" sz="1700">
                <a:solidFill>
                  <a:schemeClr val="lt1"/>
                </a:solidFill>
              </a:rPr>
              <a:t>é utilizado para dados </a:t>
            </a:r>
            <a:r>
              <a:rPr lang="en" sz="1700">
                <a:solidFill>
                  <a:schemeClr val="lt1"/>
                </a:solidFill>
              </a:rPr>
              <a:t>numéricos</a:t>
            </a:r>
            <a:r>
              <a:rPr lang="en" sz="1700">
                <a:solidFill>
                  <a:schemeClr val="lt1"/>
                </a:solidFill>
              </a:rPr>
              <a:t> discretos.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9" name="Google Shape;499;p57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00" name="Google Shape;500;p57"/>
          <p:cNvSpPr/>
          <p:nvPr/>
        </p:nvSpPr>
        <p:spPr>
          <a:xfrm>
            <a:off x="717350" y="16838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01" name="Google Shape;501;p57"/>
          <p:cNvSpPr/>
          <p:nvPr/>
        </p:nvSpPr>
        <p:spPr>
          <a:xfrm>
            <a:off x="1379550" y="2689300"/>
            <a:ext cx="6433200" cy="1316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A double</a:t>
            </a: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my_double &lt;-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  <a:b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An integer</a:t>
            </a: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_integer &lt;-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25L</a:t>
            </a:r>
            <a:b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2" name="Google Shape;502;p57"/>
          <p:cNvSpPr/>
          <p:nvPr/>
        </p:nvSpPr>
        <p:spPr>
          <a:xfrm>
            <a:off x="717350" y="19886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03" name="Google Shape;503;p5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Tipos de dados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8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8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 tipo 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character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 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 sz="1700">
                <a:solidFill>
                  <a:schemeClr val="lt1"/>
                </a:solidFill>
              </a:rPr>
              <a:t>	</a:t>
            </a:r>
            <a:r>
              <a:rPr lang="en" sz="1700">
                <a:solidFill>
                  <a:schemeClr val="lt1"/>
                </a:solidFill>
              </a:rPr>
              <a:t>Um pedaço de texto em R é representado por uma sequência de caracteres.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As aspas 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lang="en" sz="1700">
                <a:solidFill>
                  <a:schemeClr val="lt1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lang="en" sz="1700">
                <a:solidFill>
                  <a:schemeClr val="lt1"/>
                </a:solidFill>
              </a:rPr>
              <a:t> ou 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lang="en" sz="1700">
                <a:solidFill>
                  <a:schemeClr val="lt1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’’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lang="en" sz="1700">
                <a:solidFill>
                  <a:schemeClr val="lt1"/>
                </a:solidFill>
              </a:rPr>
              <a:t>  indicam que o valor da variável é um character.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É importante utilizar o mesmo tipo de aspas no início e final da string.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10" name="Google Shape;510;p58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11" name="Google Shape;511;p58"/>
          <p:cNvSpPr/>
          <p:nvPr/>
        </p:nvSpPr>
        <p:spPr>
          <a:xfrm>
            <a:off x="717350" y="16838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12" name="Google Shape;512;p58"/>
          <p:cNvSpPr/>
          <p:nvPr/>
        </p:nvSpPr>
        <p:spPr>
          <a:xfrm>
            <a:off x="1449725" y="2608775"/>
            <a:ext cx="6433200" cy="2037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A character using double quotes </a:t>
            </a: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my_name &lt;-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“Gabriela”</a:t>
            </a:r>
            <a:b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A character using single quotes </a:t>
            </a: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my_last_name &lt;-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‘Borges’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Assign a value to the variable string 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&lt;-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'do more with less'</a:t>
            </a: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3" name="Google Shape;513;p58"/>
          <p:cNvSpPr/>
          <p:nvPr/>
        </p:nvSpPr>
        <p:spPr>
          <a:xfrm>
            <a:off x="717350" y="19886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14" name="Google Shape;514;p5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Tipos de dados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9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59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Usos comuns de um valor 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character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>
                <a:solidFill>
                  <a:schemeClr val="lt1"/>
                </a:solidFill>
              </a:rPr>
              <a:t>	 							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>
                <a:solidFill>
                  <a:schemeClr val="lt1"/>
                </a:solidFill>
              </a:rPr>
              <a:t>	</a:t>
            </a:r>
            <a:r>
              <a:rPr lang="en">
                <a:solidFill>
                  <a:schemeClr val="lt1"/>
                </a:solidFill>
              </a:rPr>
              <a:t> Nomes de arquivos e diretórios</a:t>
            </a: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 Nome de elementos em um objeto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 Elementos textuais em gráficos 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1" name="Google Shape;521;p59"/>
          <p:cNvSpPr/>
          <p:nvPr/>
        </p:nvSpPr>
        <p:spPr>
          <a:xfrm>
            <a:off x="717350" y="2866288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22" name="Google Shape;522;p59"/>
          <p:cNvSpPr/>
          <p:nvPr/>
        </p:nvSpPr>
        <p:spPr>
          <a:xfrm>
            <a:off x="717350" y="1652438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23" name="Google Shape;523;p59"/>
          <p:cNvSpPr/>
          <p:nvPr/>
        </p:nvSpPr>
        <p:spPr>
          <a:xfrm>
            <a:off x="717350" y="437147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24" name="Google Shape;524;p59"/>
          <p:cNvSpPr/>
          <p:nvPr/>
        </p:nvSpPr>
        <p:spPr>
          <a:xfrm>
            <a:off x="937400" y="1961650"/>
            <a:ext cx="6433200" cy="664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A file name</a:t>
            </a: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file &lt;-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‘/home/gabriela.lima/reuniao_isc_18_9_2019.txt’</a:t>
            </a:r>
            <a:b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5" name="Google Shape;525;p59"/>
          <p:cNvSpPr/>
          <p:nvPr/>
        </p:nvSpPr>
        <p:spPr>
          <a:xfrm>
            <a:off x="937400" y="3180850"/>
            <a:ext cx="6433200" cy="864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A named variable value</a:t>
            </a: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charact_gabriela &lt;- 22</a:t>
            </a:r>
            <a:b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500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names(charact_gabriela) &lt;-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‘idade’</a:t>
            </a:r>
            <a:b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6" name="Google Shape;526;p5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Tipos de dados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0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60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 tipo 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logical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 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 sz="1700">
                <a:solidFill>
                  <a:schemeClr val="lt1"/>
                </a:solidFill>
              </a:rPr>
              <a:t>	</a:t>
            </a:r>
            <a:r>
              <a:rPr lang="en" sz="1700">
                <a:solidFill>
                  <a:schemeClr val="lt1"/>
                </a:solidFill>
              </a:rPr>
              <a:t>Dados do tipo logical só podem assumir dois valores: </a:t>
            </a:r>
            <a:r>
              <a:rPr lang="en" sz="17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en" sz="1700">
                <a:solidFill>
                  <a:schemeClr val="lt1"/>
                </a:solidFill>
              </a:rPr>
              <a:t>ou </a:t>
            </a:r>
            <a:r>
              <a:rPr lang="en" sz="17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Geralmente dados lógicos são resultados de comparações lógicas.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3" name="Google Shape;533;p60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34" name="Google Shape;534;p60"/>
          <p:cNvSpPr/>
          <p:nvPr/>
        </p:nvSpPr>
        <p:spPr>
          <a:xfrm>
            <a:off x="717350" y="16838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35" name="Google Shape;535;p60"/>
          <p:cNvSpPr/>
          <p:nvPr/>
        </p:nvSpPr>
        <p:spPr>
          <a:xfrm>
            <a:off x="1436300" y="2286475"/>
            <a:ext cx="6433200" cy="2037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A logical FALSE</a:t>
            </a: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my_false &lt;- </a:t>
            </a: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b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A logical TRUE</a:t>
            </a: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my_true &lt;- </a:t>
            </a: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Assign a value to the variable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my_evaluation 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my_evaluation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&lt;-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25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32</a:t>
            </a: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6" name="Google Shape;536;p6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Tipos de dados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1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61"/>
          <p:cNvSpPr txBox="1"/>
          <p:nvPr>
            <p:ph idx="1" type="body"/>
          </p:nvPr>
        </p:nvSpPr>
        <p:spPr>
          <a:xfrm>
            <a:off x="193950" y="1287325"/>
            <a:ext cx="4260300" cy="31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	Númericos</a:t>
            </a:r>
            <a:r>
              <a:rPr lang="en">
                <a:solidFill>
                  <a:schemeClr val="lt1"/>
                </a:solidFill>
              </a:rPr>
              <a:t>: 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  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Inteiros</a:t>
            </a:r>
            <a:r>
              <a:rPr lang="en">
                <a:solidFill>
                  <a:schemeClr val="lt1"/>
                </a:solidFill>
              </a:rPr>
              <a:t>: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b="1" lang="en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3" name="Google Shape;543;p61"/>
          <p:cNvSpPr txBox="1"/>
          <p:nvPr/>
        </p:nvSpPr>
        <p:spPr>
          <a:xfrm>
            <a:off x="311700" y="875050"/>
            <a:ext cx="70833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Disponibilidade para operações matemáticas: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44" name="Google Shape;544;p61"/>
          <p:cNvSpPr txBox="1"/>
          <p:nvPr>
            <p:ph idx="1" type="body"/>
          </p:nvPr>
        </p:nvSpPr>
        <p:spPr>
          <a:xfrm>
            <a:off x="4689750" y="1296050"/>
            <a:ext cx="4260300" cy="31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	String</a:t>
            </a:r>
            <a:r>
              <a:rPr lang="en">
                <a:solidFill>
                  <a:schemeClr val="lt1"/>
                </a:solidFill>
              </a:rPr>
              <a:t>: 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	</a:t>
            </a:r>
            <a:r>
              <a:rPr b="1" lang="en">
                <a:solidFill>
                  <a:schemeClr val="lt1"/>
                </a:solidFill>
              </a:rPr>
              <a:t>Lógicos</a:t>
            </a:r>
            <a:r>
              <a:rPr lang="en">
                <a:solidFill>
                  <a:schemeClr val="lt1"/>
                </a:solidFill>
              </a:rPr>
              <a:t>: 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TRUE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</a:rPr>
              <a:t> or 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FALSE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dk1"/>
                </a:solidFill>
              </a:rPr>
              <a:t>f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b="1" lang="en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545" name="Google Shape;545;p61"/>
          <p:cNvGrpSpPr/>
          <p:nvPr/>
        </p:nvGrpSpPr>
        <p:grpSpPr>
          <a:xfrm>
            <a:off x="776625" y="1776800"/>
            <a:ext cx="7607400" cy="2201400"/>
            <a:chOff x="894375" y="2199150"/>
            <a:chExt cx="7607400" cy="2201400"/>
          </a:xfrm>
        </p:grpSpPr>
        <p:sp>
          <p:nvSpPr>
            <p:cNvPr id="546" name="Google Shape;546;p61"/>
            <p:cNvSpPr/>
            <p:nvPr/>
          </p:nvSpPr>
          <p:spPr>
            <a:xfrm>
              <a:off x="894375" y="2199150"/>
              <a:ext cx="3111600" cy="7536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8761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 A double</a:t>
              </a:r>
              <a:br>
                <a:rPr lang="en"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my_numeric &lt;- 45.2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47" name="Google Shape;547;p61"/>
            <p:cNvSpPr/>
            <p:nvPr/>
          </p:nvSpPr>
          <p:spPr>
            <a:xfrm>
              <a:off x="894375" y="3646950"/>
              <a:ext cx="3111600" cy="7536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8761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 An integer</a:t>
              </a:r>
              <a:br>
                <a:rPr lang="en"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my_integer &lt;- 4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48" name="Google Shape;548;p61"/>
            <p:cNvSpPr/>
            <p:nvPr/>
          </p:nvSpPr>
          <p:spPr>
            <a:xfrm>
              <a:off x="5390175" y="2199150"/>
              <a:ext cx="3111600" cy="7536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8761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 A character</a:t>
              </a:r>
              <a:br>
                <a:rPr lang="en"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my_character &lt;- </a:t>
              </a:r>
              <a:r>
                <a:rPr lang="en">
                  <a:solidFill>
                    <a:srgbClr val="A64D7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“some text”</a:t>
              </a:r>
              <a:r>
                <a:rPr lang="en">
                  <a:solidFill>
                    <a:srgbClr val="741B4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endParaRPr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49" name="Google Shape;549;p61"/>
            <p:cNvSpPr/>
            <p:nvPr/>
          </p:nvSpPr>
          <p:spPr>
            <a:xfrm>
              <a:off x="5390175" y="3646950"/>
              <a:ext cx="3111600" cy="7536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8761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 A logical</a:t>
              </a:r>
              <a:br>
                <a:rPr lang="en"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my_logical &lt;- </a:t>
              </a:r>
              <a:r>
                <a:rPr lang="en">
                  <a:solidFill>
                    <a:srgbClr val="F6B26B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FALSE</a:t>
              </a:r>
              <a:endParaRPr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550" name="Google Shape;550;p61"/>
          <p:cNvSpPr/>
          <p:nvPr/>
        </p:nvSpPr>
        <p:spPr>
          <a:xfrm>
            <a:off x="6455550" y="1806850"/>
            <a:ext cx="728700" cy="6933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1" name="Google Shape;55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1575" y="3224600"/>
            <a:ext cx="416100" cy="4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775" y="1768625"/>
            <a:ext cx="416100" cy="4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775" y="3216425"/>
            <a:ext cx="416100" cy="4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6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Tipos de dados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1315918" y="573075"/>
            <a:ext cx="7424400" cy="74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Sobre o R</a:t>
            </a:r>
            <a:endParaRPr b="1" sz="1500"/>
          </a:p>
        </p:txBody>
      </p:sp>
      <p:sp>
        <p:nvSpPr>
          <p:cNvPr id="93" name="Google Shape;93;p17"/>
          <p:cNvSpPr/>
          <p:nvPr/>
        </p:nvSpPr>
        <p:spPr>
          <a:xfrm>
            <a:off x="1315918" y="165832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337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Sobre o Rstudio</a:t>
            </a:r>
            <a:endParaRPr b="1" sz="1500"/>
          </a:p>
        </p:txBody>
      </p:sp>
      <p:sp>
        <p:nvSpPr>
          <p:cNvPr id="94" name="Google Shape;94;p17"/>
          <p:cNvSpPr/>
          <p:nvPr/>
        </p:nvSpPr>
        <p:spPr>
          <a:xfrm>
            <a:off x="1315918" y="382882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337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Tipos de dados</a:t>
            </a:r>
            <a:endParaRPr b="1" sz="1500"/>
          </a:p>
        </p:txBody>
      </p:sp>
      <p:sp>
        <p:nvSpPr>
          <p:cNvPr id="95" name="Google Shape;95;p17"/>
          <p:cNvSpPr/>
          <p:nvPr/>
        </p:nvSpPr>
        <p:spPr>
          <a:xfrm>
            <a:off x="1315918" y="274357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337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Primeiros passos no R</a:t>
            </a:r>
            <a:endParaRPr b="1" sz="1500"/>
          </a:p>
        </p:txBody>
      </p:sp>
      <p:sp>
        <p:nvSpPr>
          <p:cNvPr id="96" name="Google Shape;96;p17"/>
          <p:cNvSpPr/>
          <p:nvPr/>
        </p:nvSpPr>
        <p:spPr>
          <a:xfrm>
            <a:off x="403675" y="573075"/>
            <a:ext cx="641700" cy="7416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01</a:t>
            </a:r>
            <a:endParaRPr b="1" sz="1500"/>
          </a:p>
        </p:txBody>
      </p:sp>
      <p:sp>
        <p:nvSpPr>
          <p:cNvPr id="97" name="Google Shape;97;p17"/>
          <p:cNvSpPr/>
          <p:nvPr/>
        </p:nvSpPr>
        <p:spPr>
          <a:xfrm>
            <a:off x="403675" y="274357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337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03</a:t>
            </a:r>
            <a:endParaRPr b="1" sz="1500"/>
          </a:p>
        </p:txBody>
      </p:sp>
      <p:sp>
        <p:nvSpPr>
          <p:cNvPr id="98" name="Google Shape;98;p17"/>
          <p:cNvSpPr/>
          <p:nvPr/>
        </p:nvSpPr>
        <p:spPr>
          <a:xfrm>
            <a:off x="403675" y="382882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337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04</a:t>
            </a:r>
            <a:endParaRPr b="1" sz="1500"/>
          </a:p>
        </p:txBody>
      </p:sp>
      <p:sp>
        <p:nvSpPr>
          <p:cNvPr id="99" name="Google Shape;99;p17"/>
          <p:cNvSpPr/>
          <p:nvPr/>
        </p:nvSpPr>
        <p:spPr>
          <a:xfrm>
            <a:off x="403675" y="1703770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337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02</a:t>
            </a:r>
            <a:endParaRPr b="1" sz="15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2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62"/>
          <p:cNvSpPr txBox="1"/>
          <p:nvPr>
            <p:ph idx="1" type="body"/>
          </p:nvPr>
        </p:nvSpPr>
        <p:spPr>
          <a:xfrm>
            <a:off x="193950" y="1287325"/>
            <a:ext cx="4260300" cy="31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	Númericos</a:t>
            </a:r>
            <a:r>
              <a:rPr lang="en">
                <a:solidFill>
                  <a:schemeClr val="lt1"/>
                </a:solidFill>
              </a:rPr>
              <a:t>: 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  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Inteiros</a:t>
            </a:r>
            <a:r>
              <a:rPr lang="en">
                <a:solidFill>
                  <a:schemeClr val="lt1"/>
                </a:solidFill>
              </a:rPr>
              <a:t>: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b="1" lang="en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1" name="Google Shape;561;p62"/>
          <p:cNvSpPr txBox="1"/>
          <p:nvPr/>
        </p:nvSpPr>
        <p:spPr>
          <a:xfrm>
            <a:off x="311700" y="875050"/>
            <a:ext cx="70833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Disponibilidade para comparações lógicas: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62" name="Google Shape;562;p62"/>
          <p:cNvSpPr txBox="1"/>
          <p:nvPr>
            <p:ph idx="1" type="body"/>
          </p:nvPr>
        </p:nvSpPr>
        <p:spPr>
          <a:xfrm>
            <a:off x="4689750" y="1296050"/>
            <a:ext cx="4260300" cy="31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	String</a:t>
            </a:r>
            <a:r>
              <a:rPr lang="en">
                <a:solidFill>
                  <a:schemeClr val="lt1"/>
                </a:solidFill>
              </a:rPr>
              <a:t>: 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	</a:t>
            </a:r>
            <a:r>
              <a:rPr b="1" lang="en">
                <a:solidFill>
                  <a:schemeClr val="lt1"/>
                </a:solidFill>
              </a:rPr>
              <a:t>Lógicos</a:t>
            </a:r>
            <a:r>
              <a:rPr lang="en">
                <a:solidFill>
                  <a:schemeClr val="lt1"/>
                </a:solidFill>
              </a:rPr>
              <a:t>: 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TRUE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</a:rPr>
              <a:t> or 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FALSE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dk1"/>
                </a:solidFill>
              </a:rPr>
              <a:t>f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b="1" lang="en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563" name="Google Shape;563;p62"/>
          <p:cNvGrpSpPr/>
          <p:nvPr/>
        </p:nvGrpSpPr>
        <p:grpSpPr>
          <a:xfrm>
            <a:off x="776625" y="1776800"/>
            <a:ext cx="7607400" cy="2201400"/>
            <a:chOff x="894375" y="2199150"/>
            <a:chExt cx="7607400" cy="2201400"/>
          </a:xfrm>
        </p:grpSpPr>
        <p:sp>
          <p:nvSpPr>
            <p:cNvPr id="564" name="Google Shape;564;p62"/>
            <p:cNvSpPr/>
            <p:nvPr/>
          </p:nvSpPr>
          <p:spPr>
            <a:xfrm>
              <a:off x="894375" y="2199150"/>
              <a:ext cx="3111600" cy="7536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8761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 A double</a:t>
              </a:r>
              <a:br>
                <a:rPr lang="en"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my_numeric &lt;- 45.2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65" name="Google Shape;565;p62"/>
            <p:cNvSpPr/>
            <p:nvPr/>
          </p:nvSpPr>
          <p:spPr>
            <a:xfrm>
              <a:off x="894375" y="3646950"/>
              <a:ext cx="3111600" cy="7536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8761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 An integer</a:t>
              </a:r>
              <a:br>
                <a:rPr lang="en"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my_integer &lt;- 4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66" name="Google Shape;566;p62"/>
            <p:cNvSpPr/>
            <p:nvPr/>
          </p:nvSpPr>
          <p:spPr>
            <a:xfrm>
              <a:off x="5390175" y="2199150"/>
              <a:ext cx="3111600" cy="7536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8761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 A character</a:t>
              </a:r>
              <a:br>
                <a:rPr lang="en"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my_character &lt;- </a:t>
              </a:r>
              <a:r>
                <a:rPr lang="en">
                  <a:solidFill>
                    <a:srgbClr val="A64D7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“some text”</a:t>
              </a:r>
              <a:r>
                <a:rPr lang="en">
                  <a:solidFill>
                    <a:srgbClr val="741B4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endParaRPr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67" name="Google Shape;567;p62"/>
            <p:cNvSpPr/>
            <p:nvPr/>
          </p:nvSpPr>
          <p:spPr>
            <a:xfrm>
              <a:off x="5390175" y="3646950"/>
              <a:ext cx="3111600" cy="7536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8761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 A logical</a:t>
              </a:r>
              <a:br>
                <a:rPr lang="en"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my_logical &lt;- </a:t>
              </a:r>
              <a:r>
                <a:rPr lang="en">
                  <a:solidFill>
                    <a:srgbClr val="F6B26B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FALSE</a:t>
              </a:r>
              <a:endParaRPr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pic>
        <p:nvPicPr>
          <p:cNvPr id="568" name="Google Shape;56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1575" y="3224600"/>
            <a:ext cx="416100" cy="4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775" y="1768625"/>
            <a:ext cx="416100" cy="4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775" y="3216425"/>
            <a:ext cx="416100" cy="4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6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Tipos de dados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72" name="Google Shape;57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1575" y="1776800"/>
            <a:ext cx="416100" cy="4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3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63"/>
          <p:cNvSpPr/>
          <p:nvPr/>
        </p:nvSpPr>
        <p:spPr>
          <a:xfrm>
            <a:off x="136275" y="1781700"/>
            <a:ext cx="2322000" cy="410400"/>
          </a:xfrm>
          <a:prstGeom prst="homePlate">
            <a:avLst>
              <a:gd fmla="val 5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Logical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579" name="Google Shape;579;p63"/>
          <p:cNvSpPr/>
          <p:nvPr/>
        </p:nvSpPr>
        <p:spPr>
          <a:xfrm>
            <a:off x="2382500" y="1775050"/>
            <a:ext cx="2301600" cy="410400"/>
          </a:xfrm>
          <a:prstGeom prst="chevron">
            <a:avLst>
              <a:gd fmla="val 5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Integer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580" name="Google Shape;580;p63"/>
          <p:cNvSpPr/>
          <p:nvPr/>
        </p:nvSpPr>
        <p:spPr>
          <a:xfrm>
            <a:off x="4628725" y="1781700"/>
            <a:ext cx="2301600" cy="410400"/>
          </a:xfrm>
          <a:prstGeom prst="chevron">
            <a:avLst>
              <a:gd fmla="val 5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Double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581" name="Google Shape;581;p63"/>
          <p:cNvSpPr txBox="1"/>
          <p:nvPr/>
        </p:nvSpPr>
        <p:spPr>
          <a:xfrm>
            <a:off x="136275" y="2269875"/>
            <a:ext cx="2124600" cy="19500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A variável lógica é transformada em inteira:</a:t>
            </a:r>
            <a:br>
              <a:rPr lang="en">
                <a:latin typeface="Average"/>
                <a:ea typeface="Average"/>
                <a:cs typeface="Average"/>
                <a:sym typeface="Average"/>
              </a:rPr>
            </a:b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Average"/>
                <a:ea typeface="Average"/>
                <a:cs typeface="Average"/>
                <a:sym typeface="Average"/>
              </a:rPr>
            </a:b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82" name="Google Shape;582;p63"/>
          <p:cNvSpPr txBox="1"/>
          <p:nvPr/>
        </p:nvSpPr>
        <p:spPr>
          <a:xfrm>
            <a:off x="2382500" y="2269875"/>
            <a:ext cx="2124600" cy="19500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A variável inteira é transformada em double:</a:t>
            </a:r>
            <a:br>
              <a:rPr lang="en">
                <a:latin typeface="Average"/>
                <a:ea typeface="Average"/>
                <a:cs typeface="Average"/>
                <a:sym typeface="Average"/>
              </a:rPr>
            </a:br>
            <a:br>
              <a:rPr lang="en">
                <a:latin typeface="Average"/>
                <a:ea typeface="Average"/>
                <a:cs typeface="Average"/>
                <a:sym typeface="Average"/>
              </a:rPr>
            </a:b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83" name="Google Shape;583;p63"/>
          <p:cNvSpPr txBox="1"/>
          <p:nvPr/>
        </p:nvSpPr>
        <p:spPr>
          <a:xfrm>
            <a:off x="4628725" y="2269875"/>
            <a:ext cx="2124600" cy="19500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A variável double é transformada em character.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84" name="Google Shape;584;p63"/>
          <p:cNvSpPr/>
          <p:nvPr/>
        </p:nvSpPr>
        <p:spPr>
          <a:xfrm>
            <a:off x="401500" y="3228100"/>
            <a:ext cx="732300" cy="3417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TRUE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585" name="Google Shape;585;p63"/>
          <p:cNvSpPr/>
          <p:nvPr/>
        </p:nvSpPr>
        <p:spPr>
          <a:xfrm>
            <a:off x="401500" y="3685300"/>
            <a:ext cx="732300" cy="3417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FALSE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586" name="Google Shape;586;p63"/>
          <p:cNvSpPr/>
          <p:nvPr/>
        </p:nvSpPr>
        <p:spPr>
          <a:xfrm>
            <a:off x="1620700" y="3228100"/>
            <a:ext cx="471000" cy="3417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87" name="Google Shape;587;p63"/>
          <p:cNvSpPr/>
          <p:nvPr/>
        </p:nvSpPr>
        <p:spPr>
          <a:xfrm>
            <a:off x="1616200" y="3685300"/>
            <a:ext cx="471000" cy="3417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0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588" name="Google Shape;588;p63"/>
          <p:cNvCxnSpPr>
            <a:stCxn id="584" idx="3"/>
          </p:cNvCxnSpPr>
          <p:nvPr/>
        </p:nvCxnSpPr>
        <p:spPr>
          <a:xfrm>
            <a:off x="1133800" y="3398950"/>
            <a:ext cx="410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9" name="Google Shape;589;p63"/>
          <p:cNvCxnSpPr/>
          <p:nvPr/>
        </p:nvCxnSpPr>
        <p:spPr>
          <a:xfrm>
            <a:off x="1129600" y="3856150"/>
            <a:ext cx="410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90" name="Google Shape;590;p63"/>
          <p:cNvGrpSpPr/>
          <p:nvPr/>
        </p:nvGrpSpPr>
        <p:grpSpPr>
          <a:xfrm>
            <a:off x="2567025" y="3228100"/>
            <a:ext cx="1818738" cy="798900"/>
            <a:chOff x="2651700" y="3208650"/>
            <a:chExt cx="1818738" cy="798900"/>
          </a:xfrm>
        </p:grpSpPr>
        <p:sp>
          <p:nvSpPr>
            <p:cNvPr id="591" name="Google Shape;591;p63"/>
            <p:cNvSpPr/>
            <p:nvPr/>
          </p:nvSpPr>
          <p:spPr>
            <a:xfrm>
              <a:off x="2651700" y="3208650"/>
              <a:ext cx="670200" cy="341700"/>
            </a:xfrm>
            <a:prstGeom prst="rect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</a:rPr>
                <a:t>45L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592" name="Google Shape;592;p63"/>
            <p:cNvSpPr/>
            <p:nvPr/>
          </p:nvSpPr>
          <p:spPr>
            <a:xfrm>
              <a:off x="2651700" y="3665850"/>
              <a:ext cx="670200" cy="341700"/>
            </a:xfrm>
            <a:prstGeom prst="rect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</a:rPr>
                <a:t>1L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593" name="Google Shape;593;p63"/>
            <p:cNvSpPr/>
            <p:nvPr/>
          </p:nvSpPr>
          <p:spPr>
            <a:xfrm>
              <a:off x="3909438" y="3208650"/>
              <a:ext cx="561000" cy="3417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</a:rPr>
                <a:t>45.0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594" name="Google Shape;594;p63"/>
            <p:cNvSpPr/>
            <p:nvPr/>
          </p:nvSpPr>
          <p:spPr>
            <a:xfrm>
              <a:off x="3909438" y="3665850"/>
              <a:ext cx="561000" cy="3417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</a:rPr>
                <a:t>1.0</a:t>
              </a:r>
              <a:endParaRPr b="1">
                <a:solidFill>
                  <a:schemeClr val="lt1"/>
                </a:solidFill>
              </a:endParaRPr>
            </a:p>
          </p:txBody>
        </p:sp>
        <p:cxnSp>
          <p:nvCxnSpPr>
            <p:cNvPr id="595" name="Google Shape;595;p63"/>
            <p:cNvCxnSpPr>
              <a:stCxn id="591" idx="3"/>
            </p:cNvCxnSpPr>
            <p:nvPr/>
          </p:nvCxnSpPr>
          <p:spPr>
            <a:xfrm>
              <a:off x="3321900" y="3379500"/>
              <a:ext cx="4101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96" name="Google Shape;596;p63"/>
            <p:cNvCxnSpPr/>
            <p:nvPr/>
          </p:nvCxnSpPr>
          <p:spPr>
            <a:xfrm>
              <a:off x="3311538" y="3836700"/>
              <a:ext cx="4101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97" name="Google Shape;597;p63"/>
          <p:cNvSpPr/>
          <p:nvPr/>
        </p:nvSpPr>
        <p:spPr>
          <a:xfrm>
            <a:off x="4771450" y="3241425"/>
            <a:ext cx="670200" cy="3417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45.0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98" name="Google Shape;598;p63"/>
          <p:cNvSpPr/>
          <p:nvPr/>
        </p:nvSpPr>
        <p:spPr>
          <a:xfrm>
            <a:off x="4771450" y="3698625"/>
            <a:ext cx="670200" cy="3417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1.0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99" name="Google Shape;599;p63"/>
          <p:cNvSpPr/>
          <p:nvPr/>
        </p:nvSpPr>
        <p:spPr>
          <a:xfrm>
            <a:off x="5953000" y="3241425"/>
            <a:ext cx="732300" cy="3417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4D79"/>
                </a:solidFill>
              </a:rPr>
              <a:t>“45.0”</a:t>
            </a:r>
            <a:endParaRPr b="1">
              <a:solidFill>
                <a:srgbClr val="A64D79"/>
              </a:solidFill>
            </a:endParaRPr>
          </a:p>
        </p:txBody>
      </p:sp>
      <p:sp>
        <p:nvSpPr>
          <p:cNvPr id="600" name="Google Shape;600;p63"/>
          <p:cNvSpPr/>
          <p:nvPr/>
        </p:nvSpPr>
        <p:spPr>
          <a:xfrm>
            <a:off x="5953000" y="3698625"/>
            <a:ext cx="732300" cy="3417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4D79"/>
                </a:solidFill>
              </a:rPr>
              <a:t>“1.0”</a:t>
            </a:r>
            <a:endParaRPr b="1">
              <a:solidFill>
                <a:srgbClr val="A64D79"/>
              </a:solidFill>
            </a:endParaRPr>
          </a:p>
        </p:txBody>
      </p:sp>
      <p:cxnSp>
        <p:nvCxnSpPr>
          <p:cNvPr id="601" name="Google Shape;601;p63"/>
          <p:cNvCxnSpPr>
            <a:stCxn id="597" idx="3"/>
          </p:cNvCxnSpPr>
          <p:nvPr/>
        </p:nvCxnSpPr>
        <p:spPr>
          <a:xfrm>
            <a:off x="5441650" y="3412275"/>
            <a:ext cx="410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2" name="Google Shape;602;p63"/>
          <p:cNvCxnSpPr/>
          <p:nvPr/>
        </p:nvCxnSpPr>
        <p:spPr>
          <a:xfrm>
            <a:off x="5431288" y="3869475"/>
            <a:ext cx="410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3" name="Google Shape;603;p63"/>
          <p:cNvSpPr/>
          <p:nvPr/>
        </p:nvSpPr>
        <p:spPr>
          <a:xfrm>
            <a:off x="6874950" y="1775050"/>
            <a:ext cx="2124600" cy="410400"/>
          </a:xfrm>
          <a:prstGeom prst="chevron">
            <a:avLst>
              <a:gd fmla="val 5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Character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604" name="Google Shape;604;p63"/>
          <p:cNvSpPr txBox="1"/>
          <p:nvPr/>
        </p:nvSpPr>
        <p:spPr>
          <a:xfrm>
            <a:off x="6874950" y="2269875"/>
            <a:ext cx="2124600" cy="19500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A variável character é o topo da hierarquia de coerção.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05" name="Google Shape;605;p63"/>
          <p:cNvSpPr/>
          <p:nvPr/>
        </p:nvSpPr>
        <p:spPr>
          <a:xfrm>
            <a:off x="8199225" y="3241425"/>
            <a:ext cx="732300" cy="3417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4D79"/>
                </a:solidFill>
              </a:rPr>
              <a:t>“45.0”</a:t>
            </a:r>
            <a:endParaRPr b="1">
              <a:solidFill>
                <a:srgbClr val="A64D79"/>
              </a:solidFill>
            </a:endParaRPr>
          </a:p>
        </p:txBody>
      </p:sp>
      <p:sp>
        <p:nvSpPr>
          <p:cNvPr id="606" name="Google Shape;606;p63"/>
          <p:cNvSpPr/>
          <p:nvPr/>
        </p:nvSpPr>
        <p:spPr>
          <a:xfrm>
            <a:off x="8199225" y="3698625"/>
            <a:ext cx="732300" cy="3417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4D79"/>
                </a:solidFill>
              </a:rPr>
              <a:t>“1”</a:t>
            </a:r>
            <a:endParaRPr b="1">
              <a:solidFill>
                <a:srgbClr val="A64D79"/>
              </a:solidFill>
            </a:endParaRPr>
          </a:p>
        </p:txBody>
      </p:sp>
      <p:sp>
        <p:nvSpPr>
          <p:cNvPr id="607" name="Google Shape;607;p63"/>
          <p:cNvSpPr/>
          <p:nvPr/>
        </p:nvSpPr>
        <p:spPr>
          <a:xfrm>
            <a:off x="8597625" y="1775050"/>
            <a:ext cx="410100" cy="410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63"/>
          <p:cNvSpPr/>
          <p:nvPr/>
        </p:nvSpPr>
        <p:spPr>
          <a:xfrm>
            <a:off x="7031663" y="3228100"/>
            <a:ext cx="889200" cy="3417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4D79"/>
                </a:solidFill>
              </a:rPr>
              <a:t>“Hello”</a:t>
            </a:r>
            <a:endParaRPr b="1">
              <a:solidFill>
                <a:srgbClr val="A64D79"/>
              </a:solidFill>
            </a:endParaRPr>
          </a:p>
        </p:txBody>
      </p:sp>
      <p:sp>
        <p:nvSpPr>
          <p:cNvPr id="609" name="Google Shape;609;p63"/>
          <p:cNvSpPr/>
          <p:nvPr/>
        </p:nvSpPr>
        <p:spPr>
          <a:xfrm>
            <a:off x="7031663" y="3685300"/>
            <a:ext cx="889200" cy="3417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4D79"/>
                </a:solidFill>
              </a:rPr>
              <a:t>“TRUE”</a:t>
            </a:r>
            <a:endParaRPr b="1">
              <a:solidFill>
                <a:srgbClr val="A64D79"/>
              </a:solidFill>
            </a:endParaRPr>
          </a:p>
        </p:txBody>
      </p:sp>
      <p:sp>
        <p:nvSpPr>
          <p:cNvPr id="610" name="Google Shape;610;p6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Tipos de dados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1" name="Google Shape;611;p63"/>
          <p:cNvSpPr txBox="1"/>
          <p:nvPr/>
        </p:nvSpPr>
        <p:spPr>
          <a:xfrm>
            <a:off x="311700" y="875050"/>
            <a:ext cx="61515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Hierarquia de coerção de dados para operações no geral: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4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64"/>
          <p:cNvSpPr/>
          <p:nvPr/>
        </p:nvSpPr>
        <p:spPr>
          <a:xfrm>
            <a:off x="975300" y="3021975"/>
            <a:ext cx="745800" cy="3417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69138"/>
                </a:solidFill>
              </a:rPr>
              <a:t>TRUE</a:t>
            </a:r>
            <a:endParaRPr b="1">
              <a:solidFill>
                <a:srgbClr val="E69138"/>
              </a:solidFill>
            </a:endParaRPr>
          </a:p>
        </p:txBody>
      </p:sp>
      <p:sp>
        <p:nvSpPr>
          <p:cNvPr id="618" name="Google Shape;618;p64"/>
          <p:cNvSpPr/>
          <p:nvPr/>
        </p:nvSpPr>
        <p:spPr>
          <a:xfrm>
            <a:off x="1867050" y="3021975"/>
            <a:ext cx="410100" cy="3417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5DE4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/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619" name="Google Shape;619;p64"/>
          <p:cNvSpPr/>
          <p:nvPr/>
        </p:nvSpPr>
        <p:spPr>
          <a:xfrm>
            <a:off x="975300" y="1751275"/>
            <a:ext cx="2858100" cy="460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/2 + (3.5 - 3L)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0" name="Google Shape;620;p64"/>
          <p:cNvSpPr/>
          <p:nvPr/>
        </p:nvSpPr>
        <p:spPr>
          <a:xfrm>
            <a:off x="2423100" y="3021975"/>
            <a:ext cx="745800" cy="3417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2L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21" name="Google Shape;621;p64"/>
          <p:cNvSpPr/>
          <p:nvPr/>
        </p:nvSpPr>
        <p:spPr>
          <a:xfrm>
            <a:off x="3870900" y="3021975"/>
            <a:ext cx="745800" cy="3417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3.5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22" name="Google Shape;622;p64"/>
          <p:cNvSpPr/>
          <p:nvPr/>
        </p:nvSpPr>
        <p:spPr>
          <a:xfrm>
            <a:off x="5318700" y="3021975"/>
            <a:ext cx="745800" cy="3417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3L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23" name="Google Shape;623;p64"/>
          <p:cNvSpPr/>
          <p:nvPr/>
        </p:nvSpPr>
        <p:spPr>
          <a:xfrm>
            <a:off x="3314850" y="3021975"/>
            <a:ext cx="410100" cy="3417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5DE4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+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624" name="Google Shape;624;p64"/>
          <p:cNvSpPr/>
          <p:nvPr/>
        </p:nvSpPr>
        <p:spPr>
          <a:xfrm>
            <a:off x="4762650" y="3021975"/>
            <a:ext cx="410100" cy="3417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5DE4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+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625" name="Google Shape;625;p64"/>
          <p:cNvSpPr txBox="1"/>
          <p:nvPr/>
        </p:nvSpPr>
        <p:spPr>
          <a:xfrm>
            <a:off x="967700" y="3533025"/>
            <a:ext cx="6846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logical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26" name="Google Shape;626;p64"/>
          <p:cNvSpPr txBox="1"/>
          <p:nvPr/>
        </p:nvSpPr>
        <p:spPr>
          <a:xfrm>
            <a:off x="2388300" y="3533025"/>
            <a:ext cx="8154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integer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27" name="Google Shape;627;p64"/>
          <p:cNvSpPr txBox="1"/>
          <p:nvPr/>
        </p:nvSpPr>
        <p:spPr>
          <a:xfrm>
            <a:off x="3836100" y="3533025"/>
            <a:ext cx="8154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double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28" name="Google Shape;628;p64"/>
          <p:cNvSpPr txBox="1"/>
          <p:nvPr/>
        </p:nvSpPr>
        <p:spPr>
          <a:xfrm>
            <a:off x="5283900" y="3521400"/>
            <a:ext cx="8154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integer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629" name="Google Shape;629;p64"/>
          <p:cNvCxnSpPr/>
          <p:nvPr/>
        </p:nvCxnSpPr>
        <p:spPr>
          <a:xfrm rot="10800000">
            <a:off x="1348200" y="3381975"/>
            <a:ext cx="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30" name="Google Shape;630;p64"/>
          <p:cNvCxnSpPr/>
          <p:nvPr/>
        </p:nvCxnSpPr>
        <p:spPr>
          <a:xfrm rot="10800000">
            <a:off x="2796000" y="3381975"/>
            <a:ext cx="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31" name="Google Shape;631;p64"/>
          <p:cNvCxnSpPr/>
          <p:nvPr/>
        </p:nvCxnSpPr>
        <p:spPr>
          <a:xfrm rot="10800000">
            <a:off x="4243800" y="3381975"/>
            <a:ext cx="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32" name="Google Shape;632;p64"/>
          <p:cNvCxnSpPr/>
          <p:nvPr/>
        </p:nvCxnSpPr>
        <p:spPr>
          <a:xfrm rot="10800000">
            <a:off x="5691600" y="3381975"/>
            <a:ext cx="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33" name="Google Shape;633;p64"/>
          <p:cNvSpPr/>
          <p:nvPr/>
        </p:nvSpPr>
        <p:spPr>
          <a:xfrm>
            <a:off x="1180100" y="2581775"/>
            <a:ext cx="745800" cy="261300"/>
          </a:xfrm>
          <a:prstGeom prst="wedgeRectCallout">
            <a:avLst>
              <a:gd fmla="val -19653" name="adj1"/>
              <a:gd fmla="val 88414" name="adj2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value</a:t>
            </a:r>
            <a:endParaRPr b="1"/>
          </a:p>
        </p:txBody>
      </p:sp>
      <p:sp>
        <p:nvSpPr>
          <p:cNvPr id="634" name="Google Shape;634;p64"/>
          <p:cNvSpPr/>
          <p:nvPr/>
        </p:nvSpPr>
        <p:spPr>
          <a:xfrm>
            <a:off x="4685300" y="2581775"/>
            <a:ext cx="1005000" cy="261300"/>
          </a:xfrm>
          <a:prstGeom prst="wedgeRectCallout">
            <a:avLst>
              <a:gd fmla="val -19653" name="adj1"/>
              <a:gd fmla="val 88414" name="adj2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</a:t>
            </a:r>
            <a:endParaRPr b="1"/>
          </a:p>
        </p:txBody>
      </p:sp>
      <p:sp>
        <p:nvSpPr>
          <p:cNvPr id="635" name="Google Shape;635;p64"/>
          <p:cNvSpPr txBox="1"/>
          <p:nvPr/>
        </p:nvSpPr>
        <p:spPr>
          <a:xfrm>
            <a:off x="311700" y="875050"/>
            <a:ext cx="61515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Hierarquia de coerção de dados para operações matemáticas: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36" name="Google Shape;636;p6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Tipos de dados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5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65"/>
          <p:cNvSpPr/>
          <p:nvPr/>
        </p:nvSpPr>
        <p:spPr>
          <a:xfrm>
            <a:off x="975300" y="3021975"/>
            <a:ext cx="745800" cy="3417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TRUE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43" name="Google Shape;643;p65"/>
          <p:cNvSpPr/>
          <p:nvPr/>
        </p:nvSpPr>
        <p:spPr>
          <a:xfrm>
            <a:off x="1867050" y="3021975"/>
            <a:ext cx="410100" cy="3417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5DE4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/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644" name="Google Shape;644;p65"/>
          <p:cNvSpPr/>
          <p:nvPr/>
        </p:nvSpPr>
        <p:spPr>
          <a:xfrm>
            <a:off x="975300" y="1751275"/>
            <a:ext cx="2858100" cy="460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/2 + (3.5 - 3L)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5" name="Google Shape;645;p65"/>
          <p:cNvSpPr/>
          <p:nvPr/>
        </p:nvSpPr>
        <p:spPr>
          <a:xfrm>
            <a:off x="2423100" y="3021975"/>
            <a:ext cx="745800" cy="3417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2L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46" name="Google Shape;646;p65"/>
          <p:cNvSpPr/>
          <p:nvPr/>
        </p:nvSpPr>
        <p:spPr>
          <a:xfrm>
            <a:off x="3870900" y="3021975"/>
            <a:ext cx="745800" cy="3417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3.5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47" name="Google Shape;647;p65"/>
          <p:cNvSpPr/>
          <p:nvPr/>
        </p:nvSpPr>
        <p:spPr>
          <a:xfrm>
            <a:off x="5318700" y="3021975"/>
            <a:ext cx="745800" cy="3417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3L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48" name="Google Shape;648;p65"/>
          <p:cNvSpPr/>
          <p:nvPr/>
        </p:nvSpPr>
        <p:spPr>
          <a:xfrm>
            <a:off x="3314850" y="3021975"/>
            <a:ext cx="410100" cy="3417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5DE4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+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649" name="Google Shape;649;p65"/>
          <p:cNvSpPr/>
          <p:nvPr/>
        </p:nvSpPr>
        <p:spPr>
          <a:xfrm>
            <a:off x="4762650" y="3021975"/>
            <a:ext cx="410100" cy="3417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5DE4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+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650" name="Google Shape;650;p65"/>
          <p:cNvSpPr txBox="1"/>
          <p:nvPr/>
        </p:nvSpPr>
        <p:spPr>
          <a:xfrm>
            <a:off x="967700" y="3533025"/>
            <a:ext cx="7458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double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51" name="Google Shape;651;p65"/>
          <p:cNvSpPr txBox="1"/>
          <p:nvPr/>
        </p:nvSpPr>
        <p:spPr>
          <a:xfrm>
            <a:off x="2388300" y="3533025"/>
            <a:ext cx="8154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double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52" name="Google Shape;652;p65"/>
          <p:cNvSpPr txBox="1"/>
          <p:nvPr/>
        </p:nvSpPr>
        <p:spPr>
          <a:xfrm>
            <a:off x="3836100" y="3533025"/>
            <a:ext cx="8154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double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53" name="Google Shape;653;p65"/>
          <p:cNvSpPr txBox="1"/>
          <p:nvPr/>
        </p:nvSpPr>
        <p:spPr>
          <a:xfrm>
            <a:off x="5283900" y="3521400"/>
            <a:ext cx="8154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double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654" name="Google Shape;654;p65"/>
          <p:cNvCxnSpPr/>
          <p:nvPr/>
        </p:nvCxnSpPr>
        <p:spPr>
          <a:xfrm rot="10800000">
            <a:off x="1348200" y="3381975"/>
            <a:ext cx="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55" name="Google Shape;655;p65"/>
          <p:cNvCxnSpPr/>
          <p:nvPr/>
        </p:nvCxnSpPr>
        <p:spPr>
          <a:xfrm rot="10800000">
            <a:off x="2796000" y="3381975"/>
            <a:ext cx="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56" name="Google Shape;656;p65"/>
          <p:cNvCxnSpPr/>
          <p:nvPr/>
        </p:nvCxnSpPr>
        <p:spPr>
          <a:xfrm rot="10800000">
            <a:off x="4243800" y="3381975"/>
            <a:ext cx="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57" name="Google Shape;657;p65"/>
          <p:cNvCxnSpPr/>
          <p:nvPr/>
        </p:nvCxnSpPr>
        <p:spPr>
          <a:xfrm rot="10800000">
            <a:off x="5691600" y="3381975"/>
            <a:ext cx="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58" name="Google Shape;658;p65"/>
          <p:cNvSpPr/>
          <p:nvPr/>
        </p:nvSpPr>
        <p:spPr>
          <a:xfrm>
            <a:off x="975300" y="3021975"/>
            <a:ext cx="745800" cy="3417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0.0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659" name="Google Shape;659;p65"/>
          <p:cNvSpPr/>
          <p:nvPr/>
        </p:nvSpPr>
        <p:spPr>
          <a:xfrm>
            <a:off x="1867050" y="3021975"/>
            <a:ext cx="410100" cy="3417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5DE4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/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660" name="Google Shape;660;p65"/>
          <p:cNvSpPr/>
          <p:nvPr/>
        </p:nvSpPr>
        <p:spPr>
          <a:xfrm>
            <a:off x="2423100" y="3021975"/>
            <a:ext cx="745800" cy="3417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2.0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661" name="Google Shape;661;p65"/>
          <p:cNvSpPr/>
          <p:nvPr/>
        </p:nvSpPr>
        <p:spPr>
          <a:xfrm>
            <a:off x="3870900" y="3021975"/>
            <a:ext cx="745800" cy="3417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3.5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662" name="Google Shape;662;p65"/>
          <p:cNvSpPr/>
          <p:nvPr/>
        </p:nvSpPr>
        <p:spPr>
          <a:xfrm>
            <a:off x="5318700" y="3021975"/>
            <a:ext cx="745800" cy="3417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3.0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663" name="Google Shape;663;p65"/>
          <p:cNvSpPr/>
          <p:nvPr/>
        </p:nvSpPr>
        <p:spPr>
          <a:xfrm>
            <a:off x="3314850" y="3021975"/>
            <a:ext cx="410100" cy="3417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5DE4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+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664" name="Google Shape;664;p65"/>
          <p:cNvSpPr/>
          <p:nvPr/>
        </p:nvSpPr>
        <p:spPr>
          <a:xfrm>
            <a:off x="4762650" y="3021975"/>
            <a:ext cx="410100" cy="3417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5DE4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-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665" name="Google Shape;665;p65"/>
          <p:cNvSpPr/>
          <p:nvPr/>
        </p:nvSpPr>
        <p:spPr>
          <a:xfrm>
            <a:off x="7604700" y="2894275"/>
            <a:ext cx="612000" cy="460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6" name="Google Shape;666;p65"/>
          <p:cNvSpPr txBox="1"/>
          <p:nvPr/>
        </p:nvSpPr>
        <p:spPr>
          <a:xfrm>
            <a:off x="7520900" y="3533025"/>
            <a:ext cx="7458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double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667" name="Google Shape;667;p65"/>
          <p:cNvCxnSpPr/>
          <p:nvPr/>
        </p:nvCxnSpPr>
        <p:spPr>
          <a:xfrm rot="10800000">
            <a:off x="7901400" y="3381975"/>
            <a:ext cx="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68" name="Google Shape;668;p65"/>
          <p:cNvSpPr/>
          <p:nvPr/>
        </p:nvSpPr>
        <p:spPr>
          <a:xfrm>
            <a:off x="6557525" y="3062175"/>
            <a:ext cx="612000" cy="2613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65"/>
          <p:cNvSpPr txBox="1"/>
          <p:nvPr/>
        </p:nvSpPr>
        <p:spPr>
          <a:xfrm>
            <a:off x="311700" y="875050"/>
            <a:ext cx="61515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Hierarquia de coerção de dados para operações matemáticas: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0" name="Google Shape;670;p6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Tipos de dados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6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66"/>
          <p:cNvSpPr/>
          <p:nvPr/>
        </p:nvSpPr>
        <p:spPr>
          <a:xfrm>
            <a:off x="975300" y="3021975"/>
            <a:ext cx="745800" cy="3417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69138"/>
                </a:solidFill>
              </a:rPr>
              <a:t>TRUE</a:t>
            </a:r>
            <a:endParaRPr b="1" sz="1600">
              <a:solidFill>
                <a:srgbClr val="E69138"/>
              </a:solidFill>
            </a:endParaRPr>
          </a:p>
        </p:txBody>
      </p:sp>
      <p:sp>
        <p:nvSpPr>
          <p:cNvPr id="677" name="Google Shape;677;p66"/>
          <p:cNvSpPr/>
          <p:nvPr/>
        </p:nvSpPr>
        <p:spPr>
          <a:xfrm>
            <a:off x="1867050" y="3021975"/>
            <a:ext cx="410100" cy="3417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5DE4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/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678" name="Google Shape;678;p66"/>
          <p:cNvSpPr/>
          <p:nvPr/>
        </p:nvSpPr>
        <p:spPr>
          <a:xfrm>
            <a:off x="975300" y="1751275"/>
            <a:ext cx="3143400" cy="460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/2 + (</a:t>
            </a:r>
            <a:r>
              <a:rPr b="1" lang="en" sz="18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“3.5”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- 3L)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9" name="Google Shape;679;p66"/>
          <p:cNvSpPr/>
          <p:nvPr/>
        </p:nvSpPr>
        <p:spPr>
          <a:xfrm>
            <a:off x="2423100" y="3021975"/>
            <a:ext cx="745800" cy="3417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2L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680" name="Google Shape;680;p66"/>
          <p:cNvSpPr/>
          <p:nvPr/>
        </p:nvSpPr>
        <p:spPr>
          <a:xfrm>
            <a:off x="3870900" y="3021975"/>
            <a:ext cx="745800" cy="3417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41B47"/>
                </a:solidFill>
              </a:rPr>
              <a:t>“</a:t>
            </a:r>
            <a:r>
              <a:rPr b="1" lang="en" sz="1600">
                <a:solidFill>
                  <a:srgbClr val="741B47"/>
                </a:solidFill>
              </a:rPr>
              <a:t>3.5”</a:t>
            </a:r>
            <a:endParaRPr b="1" sz="1600">
              <a:solidFill>
                <a:srgbClr val="741B47"/>
              </a:solidFill>
            </a:endParaRPr>
          </a:p>
        </p:txBody>
      </p:sp>
      <p:sp>
        <p:nvSpPr>
          <p:cNvPr id="681" name="Google Shape;681;p66"/>
          <p:cNvSpPr/>
          <p:nvPr/>
        </p:nvSpPr>
        <p:spPr>
          <a:xfrm>
            <a:off x="5318700" y="3021975"/>
            <a:ext cx="745800" cy="3417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3L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682" name="Google Shape;682;p66"/>
          <p:cNvSpPr/>
          <p:nvPr/>
        </p:nvSpPr>
        <p:spPr>
          <a:xfrm>
            <a:off x="3314850" y="3021975"/>
            <a:ext cx="410100" cy="3417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5DE4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+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683" name="Google Shape;683;p66"/>
          <p:cNvSpPr/>
          <p:nvPr/>
        </p:nvSpPr>
        <p:spPr>
          <a:xfrm>
            <a:off x="4762650" y="3021975"/>
            <a:ext cx="410100" cy="3417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5DE4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+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684" name="Google Shape;684;p66"/>
          <p:cNvSpPr txBox="1"/>
          <p:nvPr/>
        </p:nvSpPr>
        <p:spPr>
          <a:xfrm>
            <a:off x="967700" y="3533025"/>
            <a:ext cx="6846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logical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85" name="Google Shape;685;p66"/>
          <p:cNvSpPr txBox="1"/>
          <p:nvPr/>
        </p:nvSpPr>
        <p:spPr>
          <a:xfrm>
            <a:off x="2388300" y="3533025"/>
            <a:ext cx="8154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integer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86" name="Google Shape;686;p66"/>
          <p:cNvSpPr txBox="1"/>
          <p:nvPr/>
        </p:nvSpPr>
        <p:spPr>
          <a:xfrm>
            <a:off x="3780600" y="3533025"/>
            <a:ext cx="9264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character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87" name="Google Shape;687;p66"/>
          <p:cNvSpPr txBox="1"/>
          <p:nvPr/>
        </p:nvSpPr>
        <p:spPr>
          <a:xfrm>
            <a:off x="5283900" y="3521400"/>
            <a:ext cx="8154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integer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688" name="Google Shape;688;p66"/>
          <p:cNvCxnSpPr/>
          <p:nvPr/>
        </p:nvCxnSpPr>
        <p:spPr>
          <a:xfrm rot="10800000">
            <a:off x="1348200" y="3381975"/>
            <a:ext cx="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89" name="Google Shape;689;p66"/>
          <p:cNvCxnSpPr/>
          <p:nvPr/>
        </p:nvCxnSpPr>
        <p:spPr>
          <a:xfrm rot="10800000">
            <a:off x="2796000" y="3381975"/>
            <a:ext cx="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90" name="Google Shape;690;p66"/>
          <p:cNvCxnSpPr/>
          <p:nvPr/>
        </p:nvCxnSpPr>
        <p:spPr>
          <a:xfrm rot="10800000">
            <a:off x="4243800" y="3381975"/>
            <a:ext cx="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91" name="Google Shape;691;p66"/>
          <p:cNvCxnSpPr/>
          <p:nvPr/>
        </p:nvCxnSpPr>
        <p:spPr>
          <a:xfrm rot="10800000">
            <a:off x="5691600" y="3381975"/>
            <a:ext cx="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92" name="Google Shape;692;p6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Tipos de dados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3" name="Google Shape;693;p66"/>
          <p:cNvSpPr txBox="1"/>
          <p:nvPr/>
        </p:nvSpPr>
        <p:spPr>
          <a:xfrm>
            <a:off x="311700" y="875050"/>
            <a:ext cx="61515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Hierarquia de coerção de dados para operações matemáticas: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67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67"/>
          <p:cNvSpPr/>
          <p:nvPr/>
        </p:nvSpPr>
        <p:spPr>
          <a:xfrm>
            <a:off x="975300" y="3021975"/>
            <a:ext cx="745800" cy="3417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69138"/>
                </a:solidFill>
              </a:rPr>
              <a:t>TRUE</a:t>
            </a:r>
            <a:endParaRPr b="1" sz="1600">
              <a:solidFill>
                <a:srgbClr val="E69138"/>
              </a:solidFill>
            </a:endParaRPr>
          </a:p>
        </p:txBody>
      </p:sp>
      <p:sp>
        <p:nvSpPr>
          <p:cNvPr id="700" name="Google Shape;700;p67"/>
          <p:cNvSpPr/>
          <p:nvPr/>
        </p:nvSpPr>
        <p:spPr>
          <a:xfrm>
            <a:off x="1867050" y="3021975"/>
            <a:ext cx="410100" cy="3417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5DE4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/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701" name="Google Shape;701;p67"/>
          <p:cNvSpPr/>
          <p:nvPr/>
        </p:nvSpPr>
        <p:spPr>
          <a:xfrm>
            <a:off x="975300" y="1751275"/>
            <a:ext cx="3143400" cy="460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TRUE/2 + (</a:t>
            </a:r>
            <a:r>
              <a:rPr b="1" lang="en" sz="18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“3.5”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- 3L)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2" name="Google Shape;702;p67"/>
          <p:cNvSpPr/>
          <p:nvPr/>
        </p:nvSpPr>
        <p:spPr>
          <a:xfrm>
            <a:off x="2423100" y="3021975"/>
            <a:ext cx="745800" cy="3417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2L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703" name="Google Shape;703;p67"/>
          <p:cNvSpPr/>
          <p:nvPr/>
        </p:nvSpPr>
        <p:spPr>
          <a:xfrm>
            <a:off x="3870900" y="3021975"/>
            <a:ext cx="745800" cy="3417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41B47"/>
                </a:solidFill>
              </a:rPr>
              <a:t>“3.5”</a:t>
            </a:r>
            <a:endParaRPr b="1" sz="1600">
              <a:solidFill>
                <a:srgbClr val="741B47"/>
              </a:solidFill>
            </a:endParaRPr>
          </a:p>
        </p:txBody>
      </p:sp>
      <p:sp>
        <p:nvSpPr>
          <p:cNvPr id="704" name="Google Shape;704;p67"/>
          <p:cNvSpPr/>
          <p:nvPr/>
        </p:nvSpPr>
        <p:spPr>
          <a:xfrm>
            <a:off x="5318700" y="3021975"/>
            <a:ext cx="745800" cy="3417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3L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705" name="Google Shape;705;p67"/>
          <p:cNvSpPr/>
          <p:nvPr/>
        </p:nvSpPr>
        <p:spPr>
          <a:xfrm>
            <a:off x="3314850" y="3021975"/>
            <a:ext cx="410100" cy="3417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5DE4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+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706" name="Google Shape;706;p67"/>
          <p:cNvSpPr/>
          <p:nvPr/>
        </p:nvSpPr>
        <p:spPr>
          <a:xfrm>
            <a:off x="4762650" y="3021975"/>
            <a:ext cx="410100" cy="3417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5DE4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+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707" name="Google Shape;707;p67"/>
          <p:cNvSpPr txBox="1"/>
          <p:nvPr/>
        </p:nvSpPr>
        <p:spPr>
          <a:xfrm>
            <a:off x="967700" y="3533025"/>
            <a:ext cx="6846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logical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08" name="Google Shape;708;p67"/>
          <p:cNvSpPr txBox="1"/>
          <p:nvPr/>
        </p:nvSpPr>
        <p:spPr>
          <a:xfrm>
            <a:off x="2388300" y="3533025"/>
            <a:ext cx="8154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integer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09" name="Google Shape;709;p67"/>
          <p:cNvSpPr txBox="1"/>
          <p:nvPr/>
        </p:nvSpPr>
        <p:spPr>
          <a:xfrm>
            <a:off x="3780600" y="3533025"/>
            <a:ext cx="9264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character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10" name="Google Shape;710;p67"/>
          <p:cNvSpPr txBox="1"/>
          <p:nvPr/>
        </p:nvSpPr>
        <p:spPr>
          <a:xfrm>
            <a:off x="5283900" y="3521400"/>
            <a:ext cx="8154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integer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711" name="Google Shape;711;p67"/>
          <p:cNvCxnSpPr/>
          <p:nvPr/>
        </p:nvCxnSpPr>
        <p:spPr>
          <a:xfrm rot="10800000">
            <a:off x="1348200" y="3381975"/>
            <a:ext cx="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12" name="Google Shape;712;p67"/>
          <p:cNvCxnSpPr/>
          <p:nvPr/>
        </p:nvCxnSpPr>
        <p:spPr>
          <a:xfrm rot="10800000">
            <a:off x="2796000" y="3381975"/>
            <a:ext cx="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13" name="Google Shape;713;p67"/>
          <p:cNvCxnSpPr/>
          <p:nvPr/>
        </p:nvCxnSpPr>
        <p:spPr>
          <a:xfrm rot="10800000">
            <a:off x="4243800" y="3381975"/>
            <a:ext cx="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14" name="Google Shape;714;p67"/>
          <p:cNvCxnSpPr/>
          <p:nvPr/>
        </p:nvCxnSpPr>
        <p:spPr>
          <a:xfrm rot="10800000">
            <a:off x="5691600" y="3381975"/>
            <a:ext cx="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15" name="Google Shape;715;p67"/>
          <p:cNvSpPr/>
          <p:nvPr/>
        </p:nvSpPr>
        <p:spPr>
          <a:xfrm>
            <a:off x="6426875" y="3158300"/>
            <a:ext cx="2646000" cy="19146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800"/>
            </a:br>
            <a:r>
              <a:rPr b="1" lang="en" sz="1800"/>
              <a:t>Erro de tipagem </a:t>
            </a:r>
            <a:br>
              <a:rPr b="1" lang="en" sz="1800"/>
            </a:b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4125"/>
                </a:solidFill>
              </a:rPr>
              <a:t>: non-numeric argument to binary operator</a:t>
            </a:r>
            <a:endParaRPr b="1" sz="1800">
              <a:solidFill>
                <a:srgbClr val="CC4125"/>
              </a:solidFill>
            </a:endParaRPr>
          </a:p>
        </p:txBody>
      </p:sp>
      <p:cxnSp>
        <p:nvCxnSpPr>
          <p:cNvPr id="716" name="Google Shape;716;p67"/>
          <p:cNvCxnSpPr/>
          <p:nvPr/>
        </p:nvCxnSpPr>
        <p:spPr>
          <a:xfrm>
            <a:off x="3867150" y="3874725"/>
            <a:ext cx="7533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17" name="Google Shape;71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5775" y="50275"/>
            <a:ext cx="1447126" cy="1157701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6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Tipos de dados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9" name="Google Shape;719;p67"/>
          <p:cNvSpPr txBox="1"/>
          <p:nvPr/>
        </p:nvSpPr>
        <p:spPr>
          <a:xfrm>
            <a:off x="311700" y="875050"/>
            <a:ext cx="61515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Hierarquia de coerção de dados para operações matemáticas: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68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68"/>
          <p:cNvSpPr txBox="1"/>
          <p:nvPr>
            <p:ph idx="1" type="body"/>
          </p:nvPr>
        </p:nvSpPr>
        <p:spPr>
          <a:xfrm>
            <a:off x="311700" y="655700"/>
            <a:ext cx="5726400" cy="43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chemeClr val="lt1"/>
                </a:solidFill>
              </a:rPr>
            </a:br>
            <a:r>
              <a:rPr b="1" lang="en">
                <a:solidFill>
                  <a:schemeClr val="lt1"/>
                </a:solidFill>
              </a:rPr>
              <a:t>Funções para manipular tipagem de dados:</a:t>
            </a:r>
            <a:br>
              <a:rPr b="1" lang="en">
                <a:solidFill>
                  <a:schemeClr val="lt1"/>
                </a:solidFill>
              </a:rPr>
            </a:br>
            <a:br>
              <a:rPr b="1" lang="en">
                <a:solidFill>
                  <a:schemeClr val="lt1"/>
                </a:solidFill>
              </a:rPr>
            </a:br>
            <a:r>
              <a:rPr b="1" lang="en">
                <a:solidFill>
                  <a:schemeClr val="lt1"/>
                </a:solidFill>
              </a:rPr>
              <a:t>	class()</a:t>
            </a:r>
            <a:r>
              <a:rPr lang="en">
                <a:solidFill>
                  <a:schemeClr val="lt1"/>
                </a:solidFill>
              </a:rPr>
              <a:t>: 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   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typeof()</a:t>
            </a:r>
            <a:r>
              <a:rPr lang="en">
                <a:solidFill>
                  <a:schemeClr val="lt1"/>
                </a:solidFill>
              </a:rPr>
              <a:t>: </a:t>
            </a:r>
            <a:b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b="1" lang="en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6" name="Google Shape;726;p68"/>
          <p:cNvSpPr/>
          <p:nvPr/>
        </p:nvSpPr>
        <p:spPr>
          <a:xfrm>
            <a:off x="980300" y="1993675"/>
            <a:ext cx="2649000" cy="75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my_char &lt;- “hello”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class(my_char)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7" name="Google Shape;727;p68"/>
          <p:cNvSpPr/>
          <p:nvPr/>
        </p:nvSpPr>
        <p:spPr>
          <a:xfrm>
            <a:off x="980300" y="3212900"/>
            <a:ext cx="2649000" cy="75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my_int &lt;- 35L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typeof(my_int)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8" name="Google Shape;728;p68"/>
          <p:cNvSpPr txBox="1"/>
          <p:nvPr>
            <p:ph idx="1" type="body"/>
          </p:nvPr>
        </p:nvSpPr>
        <p:spPr>
          <a:xfrm>
            <a:off x="4807500" y="712925"/>
            <a:ext cx="4260300" cy="42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is.numeric()</a:t>
            </a:r>
            <a:r>
              <a:rPr lang="en">
                <a:solidFill>
                  <a:schemeClr val="lt1"/>
                </a:solidFill>
              </a:rPr>
              <a:t>: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	</a:t>
            </a:r>
            <a:r>
              <a:rPr b="1" lang="en">
                <a:solidFill>
                  <a:schemeClr val="lt1"/>
                </a:solidFill>
              </a:rPr>
              <a:t>as.character()</a:t>
            </a:r>
            <a:r>
              <a:rPr lang="en">
                <a:solidFill>
                  <a:schemeClr val="lt1"/>
                </a:solidFill>
              </a:rPr>
              <a:t>: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b="1" lang="en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9" name="Google Shape;729;p68"/>
          <p:cNvSpPr/>
          <p:nvPr/>
        </p:nvSpPr>
        <p:spPr>
          <a:xfrm>
            <a:off x="5466375" y="1970550"/>
            <a:ext cx="2649000" cy="75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my_char &lt;- “35”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is.numeric(my_char)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0" name="Google Shape;730;p68"/>
          <p:cNvSpPr/>
          <p:nvPr/>
        </p:nvSpPr>
        <p:spPr>
          <a:xfrm>
            <a:off x="5466375" y="3189750"/>
            <a:ext cx="2649000" cy="75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my_double &lt;- 2.37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as.character(my_double)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1" name="Google Shape;731;p6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Tipos de dados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69"/>
          <p:cNvSpPr txBox="1"/>
          <p:nvPr>
            <p:ph type="title"/>
          </p:nvPr>
        </p:nvSpPr>
        <p:spPr>
          <a:xfrm>
            <a:off x="311700" y="436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Contato: </a:t>
            </a:r>
            <a:r>
              <a:rPr lang="en" sz="2400">
                <a:solidFill>
                  <a:schemeClr val="dk2"/>
                </a:solidFill>
              </a:rPr>
              <a:t>gabilimaborges@hotmail.com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737" name="Google Shape;73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938" y="90400"/>
            <a:ext cx="5690125" cy="40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Sobre o 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827663"/>
            <a:ext cx="4260300" cy="3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R é uma linguagem de programação para análise estatística.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R é gratuito e </a:t>
            </a:r>
            <a:r>
              <a:rPr i="1" lang="en">
                <a:solidFill>
                  <a:schemeClr val="lt1"/>
                </a:solidFill>
              </a:rPr>
              <a:t>open source</a:t>
            </a:r>
            <a:r>
              <a:rPr lang="en">
                <a:solidFill>
                  <a:schemeClr val="lt1"/>
                </a:solidFill>
              </a:rPr>
              <a:t>.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Possui mais de 14 mil pacotes: 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>
                <a:solidFill>
                  <a:schemeClr val="lt1"/>
                </a:solidFill>
              </a:rPr>
              <a:t>survival (análise de sobrevivência)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>
                <a:solidFill>
                  <a:schemeClr val="lt1"/>
                </a:solidFill>
              </a:rPr>
              <a:t>Htmlwidgets (visualização interativa com JS)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>
                <a:solidFill>
                  <a:schemeClr val="lt1"/>
                </a:solidFill>
              </a:rPr>
              <a:t>swirl (aprenda R no R)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Possibilidade de integração com tecnologias feitas em outras linguagens.</a:t>
            </a:r>
            <a:endParaRPr>
              <a:solidFill>
                <a:schemeClr val="lt1"/>
              </a:solidFill>
            </a:endParaRPr>
          </a:p>
          <a:p>
            <a:pPr indent="0" lvl="0" marL="914400" rtl="0" algn="just">
              <a:spcBef>
                <a:spcPts val="16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914400" rtl="0" algn="just">
              <a:spcBef>
                <a:spcPts val="16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375" y="1298125"/>
            <a:ext cx="3855100" cy="29713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Sobre o 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311700" y="4681375"/>
            <a:ext cx="57864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Site oficial: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https://www.r-project.org/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4">
            <a:alphaModFix/>
          </a:blip>
          <a:srcRect b="3241" l="0" r="0" t="0"/>
          <a:stretch/>
        </p:blipFill>
        <p:spPr>
          <a:xfrm>
            <a:off x="553650" y="720500"/>
            <a:ext cx="8036702" cy="3960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Sobre o 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311700" y="4681375"/>
            <a:ext cx="57864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Site oficial: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https://www.r-project.org/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0562" y="624512"/>
            <a:ext cx="5002875" cy="41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Sobre o 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311700" y="4681375"/>
            <a:ext cx="57864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Site oficial: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https://www.r-project.org/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0562" y="624512"/>
            <a:ext cx="5002875" cy="41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2584500" y="3265475"/>
            <a:ext cx="1987500" cy="675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Console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2120875" y="1219650"/>
            <a:ext cx="3885300" cy="2968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