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</p:sldIdLst>
  <p:sldSz cy="5143500" cx="9144000"/>
  <p:notesSz cx="6858000" cy="9144000"/>
  <p:embeddedFontLst>
    <p:embeddedFont>
      <p:font typeface="Average"/>
      <p:regular r:id="rId50"/>
    </p:embeddedFont>
    <p:embeddedFont>
      <p:font typeface="Oswald"/>
      <p:regular r:id="rId51"/>
      <p:bold r:id="rId5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7AE7A59-AFFF-41C7-8811-FF819F961CA7}">
  <a:tblStyle styleId="{87AE7A59-AFFF-41C7-8811-FF819F961CA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48" Type="http://schemas.openxmlformats.org/officeDocument/2006/relationships/slide" Target="slides/slide41.xml"/><Relationship Id="rId47" Type="http://schemas.openxmlformats.org/officeDocument/2006/relationships/slide" Target="slides/slide40.xml"/><Relationship Id="rId49" Type="http://schemas.openxmlformats.org/officeDocument/2006/relationships/slide" Target="slides/slide42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51" Type="http://schemas.openxmlformats.org/officeDocument/2006/relationships/font" Target="fonts/Oswald-regular.fntdata"/><Relationship Id="rId50" Type="http://schemas.openxmlformats.org/officeDocument/2006/relationships/font" Target="fonts/Average-regular.fntdata"/><Relationship Id="rId52" Type="http://schemas.openxmlformats.org/officeDocument/2006/relationships/font" Target="fonts/Oswald-bold.fntdata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62e99e2e1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62e99e2e1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62e99e2e12_0_42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62e99e2e12_0_4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62e99e2e12_0_44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62e99e2e12_0_4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62e99e2e12_0_44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62e99e2e12_0_4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62e99e2e12_0_36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62e99e2e12_0_3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62e99e2e12_0_48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62e99e2e12_0_4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62e99e2e12_0_37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62e99e2e12_0_3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62e99e2e12_0_47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62e99e2e12_0_4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62e99e2e12_0_38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62e99e2e12_0_3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62e99e2e12_0_51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62e99e2e12_0_5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62e99e2e12_0_60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62e99e2e12_0_6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62e99e2e12_0_5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62e99e2e12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62e99e2e12_0_52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62e99e2e12_0_5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62e99e2e12_0_68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62e99e2e12_0_6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62e99e2e12_0_71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62e99e2e12_0_7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62e99e2e12_0_70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62e99e2e12_0_7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62e99e2e12_0_69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62e99e2e12_0_6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62e99e2e12_0_53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62e99e2e12_0_5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62eef79d96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62eef79d9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62eef79d96_0_8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62eef79d96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62eef79d96_0_5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62eef79d96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62eef79d96_0_7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62eef79d96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62e99e2e12_0_11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62e99e2e12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62eef79d96_0_3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62eef79d96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62eef79d96_0_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62eef79d96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62eef79d96_1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62eef79d96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62eef79d96_1_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62eef79d96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62eef79d96_1_6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62eef79d96_1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62eef79d96_1_14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62eef79d96_1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62eef79d96_1_4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62eef79d96_1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62eef79d96_1_3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62eef79d96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62eef79d96_1_4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62eef79d96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62e99e2e12_0_55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62e99e2e12_0_5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62e99e2e12_0_57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62e99e2e12_0_5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62e99e2e12_0_74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62e99e2e12_0_7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62e99e2e12_0_77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" name="Google Shape;524;g62e99e2e12_0_7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62e99e2e12_0_80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Google Shape;534;g62e99e2e12_0_8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62e99e2e12_0_28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62e99e2e12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62e99e2e12_0_39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62e99e2e12_0_3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62e99e2e12_0_34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62e99e2e12_0_3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62e99e2e12_0_40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62e99e2e12_0_4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62e99e2e12_0_35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62e99e2e12_0_3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oogle Shape;60;p14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61" name="Google Shape;61;p14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14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14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4" name="Google Shape;64;p14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65" name="Google Shape;65;p14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6" name="Google Shape;66;p1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9" name="Google Shape;69;p1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7" name="Google Shape;77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8" name="Google Shape;78;p1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1" name="Google Shape;81;p1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4" name="Google Shape;84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5" name="Google Shape;85;p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0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8" name="Google Shape;88;p2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1" name="Google Shape;91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2" name="Google Shape;92;p21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93" name="Google Shape;93;p21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4" name="Google Shape;94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5" name="Google Shape;95;p2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98" name="Google Shape;98;p2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3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01" name="Google Shape;101;p23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2" name="Google Shape;102;p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rgbClr val="FFFFFF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57" name="Google Shape;57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58" name="Google Shape;58;p1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5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5"/>
          <p:cNvSpPr txBox="1"/>
          <p:nvPr>
            <p:ph idx="1" type="subTitle"/>
          </p:nvPr>
        </p:nvSpPr>
        <p:spPr>
          <a:xfrm>
            <a:off x="595050" y="2198675"/>
            <a:ext cx="7801500" cy="13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lt1"/>
                </a:solidFill>
              </a:rPr>
              <a:t>INTRODUÇÃO A MANIPULAÇÃO DE BIG DATA COM R</a:t>
            </a:r>
            <a:endParaRPr b="1" sz="3600">
              <a:solidFill>
                <a:schemeClr val="lt1"/>
              </a:solidFill>
            </a:endParaRPr>
          </a:p>
        </p:txBody>
      </p:sp>
      <p:sp>
        <p:nvSpPr>
          <p:cNvPr id="110" name="Google Shape;110;p25"/>
          <p:cNvSpPr txBox="1"/>
          <p:nvPr/>
        </p:nvSpPr>
        <p:spPr>
          <a:xfrm>
            <a:off x="595050" y="3845875"/>
            <a:ext cx="7699200" cy="9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Average"/>
                <a:ea typeface="Average"/>
                <a:cs typeface="Average"/>
                <a:sym typeface="Average"/>
              </a:rPr>
              <a:t>Gabriela L. Borges</a:t>
            </a:r>
            <a:endParaRPr b="1" sz="2000">
              <a:solidFill>
                <a:schemeClr val="dk2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Average"/>
                <a:ea typeface="Average"/>
                <a:cs typeface="Average"/>
                <a:sym typeface="Average"/>
              </a:rPr>
              <a:t>gabilimaborges@hotmail.com</a:t>
            </a:r>
            <a:endParaRPr b="1" sz="2000">
              <a:solidFill>
                <a:schemeClr val="dk2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111" name="Google Shape;111;p25"/>
          <p:cNvCxnSpPr/>
          <p:nvPr/>
        </p:nvCxnSpPr>
        <p:spPr>
          <a:xfrm>
            <a:off x="717425" y="3680975"/>
            <a:ext cx="7665000" cy="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4"/>
          <p:cNvSpPr/>
          <p:nvPr/>
        </p:nvSpPr>
        <p:spPr>
          <a:xfrm>
            <a:off x="70500" y="295925"/>
            <a:ext cx="241200" cy="261300"/>
          </a:xfrm>
          <a:prstGeom prst="flowChartDelay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34"/>
          <p:cNvSpPr txBox="1"/>
          <p:nvPr>
            <p:ph idx="1" type="body"/>
          </p:nvPr>
        </p:nvSpPr>
        <p:spPr>
          <a:xfrm>
            <a:off x="311700" y="870050"/>
            <a:ext cx="8568900" cy="40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A matriz: </a:t>
            </a:r>
            <a:r>
              <a:rPr b="1" lang="en">
                <a:solidFill>
                  <a:schemeClr val="accent4"/>
                </a:solidFill>
                <a:highlight>
                  <a:schemeClr val="accent4"/>
                </a:highlight>
              </a:rPr>
              <a:t>+</a:t>
            </a:r>
            <a:r>
              <a:rPr b="1" lang="en">
                <a:solidFill>
                  <a:schemeClr val="lt1"/>
                </a:solidFill>
                <a:highlight>
                  <a:schemeClr val="accent4"/>
                </a:highlight>
              </a:rPr>
              <a:t>matrix()</a:t>
            </a:r>
            <a:r>
              <a:rPr b="1" lang="en">
                <a:solidFill>
                  <a:schemeClr val="accent4"/>
                </a:solidFill>
                <a:highlight>
                  <a:schemeClr val="accent4"/>
                </a:highlight>
              </a:rPr>
              <a:t>+</a:t>
            </a:r>
            <a:br>
              <a:rPr b="1" lang="en">
                <a:solidFill>
                  <a:schemeClr val="lt1"/>
                </a:solidFill>
              </a:rPr>
            </a:br>
            <a:r>
              <a:rPr b="1" lang="en" sz="1700">
                <a:solidFill>
                  <a:schemeClr val="lt1"/>
                </a:solidFill>
              </a:rPr>
              <a:t> 	</a:t>
            </a:r>
            <a:r>
              <a:rPr lang="en" sz="1700">
                <a:solidFill>
                  <a:schemeClr val="lt1"/>
                </a:solidFill>
              </a:rPr>
              <a:t>Você pode fazer operações com/entre matrizes.</a:t>
            </a: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r>
              <a:rPr lang="en" sz="1700">
                <a:solidFill>
                  <a:schemeClr val="lt1"/>
                </a:solidFill>
              </a:rPr>
              <a:t>	</a:t>
            </a: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endParaRPr sz="1700">
              <a:solidFill>
                <a:schemeClr val="lt1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04" name="Google Shape;204;p34"/>
          <p:cNvSpPr/>
          <p:nvPr/>
        </p:nvSpPr>
        <p:spPr>
          <a:xfrm>
            <a:off x="717350" y="1386225"/>
            <a:ext cx="63600" cy="636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205" name="Google Shape;205;p34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Estrutura de dados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06" name="Google Shape;206;p34"/>
          <p:cNvSpPr/>
          <p:nvPr/>
        </p:nvSpPr>
        <p:spPr>
          <a:xfrm>
            <a:off x="557550" y="1866225"/>
            <a:ext cx="8028900" cy="27579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matrix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 </a:t>
            </a:r>
            <a:r>
              <a:rPr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&lt;-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matrix(c(</a:t>
            </a:r>
            <a:r>
              <a:rPr lang="en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25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 32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 20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 14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), ncol = </a:t>
            </a:r>
            <a:r>
              <a:rPr lang="en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nrow = </a:t>
            </a:r>
            <a:r>
              <a:rPr lang="en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solidFill>
                <a:srgbClr val="A64D7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matrix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2 </a:t>
            </a:r>
            <a:r>
              <a:rPr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&lt;-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matrix(</a:t>
            </a:r>
            <a:r>
              <a:rPr lang="en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ncol = </a:t>
            </a:r>
            <a:r>
              <a:rPr lang="en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nrow = </a:t>
            </a:r>
            <a:r>
              <a:rPr lang="en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br>
              <a:rPr lang="en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>
              <a:solidFill>
                <a:srgbClr val="A64D7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# R subtrai 2 de cada elemento do </a:t>
            </a:r>
            <a:r>
              <a:rPr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matrix1 </a:t>
            </a:r>
            <a:endParaRPr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matrix1 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- </a:t>
            </a:r>
            <a:r>
              <a:rPr lang="en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>
              <a:solidFill>
                <a:srgbClr val="1155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155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# R calcula o log de cada elemento do </a:t>
            </a:r>
            <a:r>
              <a:rPr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matrix2 </a:t>
            </a:r>
            <a:endParaRPr>
              <a:solidFill>
                <a:srgbClr val="1155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log(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matrix2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# R multiplica os valores da </a:t>
            </a:r>
            <a:r>
              <a:rPr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matrix1 </a:t>
            </a:r>
            <a:r>
              <a:rPr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pelos valores da </a:t>
            </a:r>
            <a:r>
              <a:rPr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matrix2 </a:t>
            </a:r>
            <a:r>
              <a:rPr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elemento a elemento</a:t>
            </a:r>
            <a:endParaRPr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resultado_mult </a:t>
            </a:r>
            <a:r>
              <a:rPr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&lt;- 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matrix1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matrix2 </a:t>
            </a:r>
            <a:b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5"/>
          <p:cNvSpPr/>
          <p:nvPr/>
        </p:nvSpPr>
        <p:spPr>
          <a:xfrm>
            <a:off x="70500" y="295925"/>
            <a:ext cx="241200" cy="261300"/>
          </a:xfrm>
          <a:prstGeom prst="flowChartDelay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35"/>
          <p:cNvSpPr txBox="1"/>
          <p:nvPr>
            <p:ph idx="1" type="body"/>
          </p:nvPr>
        </p:nvSpPr>
        <p:spPr>
          <a:xfrm>
            <a:off x="311700" y="870050"/>
            <a:ext cx="8568900" cy="40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A matriz: </a:t>
            </a:r>
            <a:r>
              <a:rPr b="1" lang="en">
                <a:solidFill>
                  <a:schemeClr val="accent4"/>
                </a:solidFill>
                <a:highlight>
                  <a:schemeClr val="accent4"/>
                </a:highlight>
              </a:rPr>
              <a:t>+</a:t>
            </a:r>
            <a:r>
              <a:rPr b="1" lang="en">
                <a:solidFill>
                  <a:schemeClr val="lt1"/>
                </a:solidFill>
                <a:highlight>
                  <a:schemeClr val="accent4"/>
                </a:highlight>
              </a:rPr>
              <a:t>matrix()</a:t>
            </a:r>
            <a:r>
              <a:rPr b="1" lang="en">
                <a:solidFill>
                  <a:schemeClr val="accent4"/>
                </a:solidFill>
                <a:highlight>
                  <a:schemeClr val="accent4"/>
                </a:highlight>
              </a:rPr>
              <a:t>+</a:t>
            </a:r>
            <a:br>
              <a:rPr b="1" lang="en">
                <a:solidFill>
                  <a:schemeClr val="lt1"/>
                </a:solidFill>
              </a:rPr>
            </a:br>
            <a:r>
              <a:rPr b="1" lang="en" sz="1700">
                <a:solidFill>
                  <a:schemeClr val="lt1"/>
                </a:solidFill>
              </a:rPr>
              <a:t> 	</a:t>
            </a:r>
            <a:r>
              <a:rPr lang="en" sz="1700">
                <a:solidFill>
                  <a:schemeClr val="lt1"/>
                </a:solidFill>
              </a:rPr>
              <a:t>Você pode fazer operações com/entre matrizes.</a:t>
            </a: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r>
              <a:rPr lang="en" sz="1700">
                <a:solidFill>
                  <a:schemeClr val="lt1"/>
                </a:solidFill>
              </a:rPr>
              <a:t>	</a:t>
            </a: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endParaRPr sz="1700">
              <a:solidFill>
                <a:schemeClr val="lt1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13" name="Google Shape;213;p35"/>
          <p:cNvSpPr/>
          <p:nvPr/>
        </p:nvSpPr>
        <p:spPr>
          <a:xfrm>
            <a:off x="717350" y="1386225"/>
            <a:ext cx="63600" cy="636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214" name="Google Shape;214;p35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Estrutura de dados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15" name="Google Shape;215;p35"/>
          <p:cNvSpPr/>
          <p:nvPr/>
        </p:nvSpPr>
        <p:spPr>
          <a:xfrm>
            <a:off x="557550" y="1922900"/>
            <a:ext cx="8028900" cy="26568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# Calcula número de linhas e colunas da matrix1</a:t>
            </a:r>
            <a:endParaRPr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dim(matrix1)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# Calcula transposta da matrix1</a:t>
            </a:r>
            <a:endParaRPr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t(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matrix1)</a:t>
            </a:r>
            <a:endParaRPr>
              <a:solidFill>
                <a:srgbClr val="1155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155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# Calcula a inversa da matrix1</a:t>
            </a:r>
            <a:endParaRPr>
              <a:solidFill>
                <a:srgbClr val="1155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solve(matrix1)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# Multiplicação matricial entre matrix1 e matrix2</a:t>
            </a:r>
            <a:endParaRPr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mult_matricial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&lt;- 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matrix1%*%matrix2 </a:t>
            </a:r>
            <a:b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6"/>
          <p:cNvSpPr/>
          <p:nvPr/>
        </p:nvSpPr>
        <p:spPr>
          <a:xfrm>
            <a:off x="70500" y="295925"/>
            <a:ext cx="241200" cy="261300"/>
          </a:xfrm>
          <a:prstGeom prst="flowChartDelay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36"/>
          <p:cNvSpPr txBox="1"/>
          <p:nvPr>
            <p:ph idx="1" type="body"/>
          </p:nvPr>
        </p:nvSpPr>
        <p:spPr>
          <a:xfrm>
            <a:off x="311700" y="870050"/>
            <a:ext cx="8568900" cy="40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A matriz: </a:t>
            </a:r>
            <a:r>
              <a:rPr b="1" lang="en">
                <a:solidFill>
                  <a:schemeClr val="accent4"/>
                </a:solidFill>
                <a:highlight>
                  <a:schemeClr val="accent4"/>
                </a:highlight>
              </a:rPr>
              <a:t>+</a:t>
            </a:r>
            <a:r>
              <a:rPr b="1" lang="en">
                <a:solidFill>
                  <a:schemeClr val="lt1"/>
                </a:solidFill>
                <a:highlight>
                  <a:schemeClr val="accent4"/>
                </a:highlight>
              </a:rPr>
              <a:t>matrix()</a:t>
            </a:r>
            <a:r>
              <a:rPr b="1" lang="en">
                <a:solidFill>
                  <a:schemeClr val="accent4"/>
                </a:solidFill>
                <a:highlight>
                  <a:schemeClr val="accent4"/>
                </a:highlight>
              </a:rPr>
              <a:t>+</a:t>
            </a:r>
            <a:br>
              <a:rPr b="1" lang="en">
                <a:solidFill>
                  <a:schemeClr val="lt1"/>
                </a:solidFill>
              </a:rPr>
            </a:br>
            <a:r>
              <a:rPr b="1" lang="en" sz="1700">
                <a:solidFill>
                  <a:schemeClr val="lt1"/>
                </a:solidFill>
              </a:rPr>
              <a:t> 	</a:t>
            </a:r>
            <a:r>
              <a:rPr lang="en" sz="1700">
                <a:solidFill>
                  <a:schemeClr val="lt1"/>
                </a:solidFill>
              </a:rPr>
              <a:t>Você pode acessar elementos de uma matriz por sua posição através do operador </a:t>
            </a:r>
            <a:r>
              <a:rPr b="1" lang="en">
                <a:solidFill>
                  <a:schemeClr val="accent4"/>
                </a:solidFill>
                <a:highlight>
                  <a:schemeClr val="accent4"/>
                </a:highlight>
              </a:rPr>
              <a:t>+</a:t>
            </a:r>
            <a:r>
              <a:rPr b="1" lang="en">
                <a:solidFill>
                  <a:schemeClr val="lt1"/>
                </a:solidFill>
                <a:highlight>
                  <a:schemeClr val="accent4"/>
                </a:highlight>
              </a:rPr>
              <a:t>[]</a:t>
            </a:r>
            <a:r>
              <a:rPr b="1" lang="en">
                <a:solidFill>
                  <a:schemeClr val="accent4"/>
                </a:solidFill>
                <a:highlight>
                  <a:schemeClr val="accent4"/>
                </a:highlight>
              </a:rPr>
              <a:t>+</a:t>
            </a: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r>
              <a:rPr lang="en" sz="1700">
                <a:solidFill>
                  <a:schemeClr val="lt1"/>
                </a:solidFill>
              </a:rPr>
              <a:t>	</a:t>
            </a: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endParaRPr sz="1700">
              <a:solidFill>
                <a:schemeClr val="lt1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22" name="Google Shape;222;p36"/>
          <p:cNvSpPr/>
          <p:nvPr/>
        </p:nvSpPr>
        <p:spPr>
          <a:xfrm>
            <a:off x="717350" y="1386225"/>
            <a:ext cx="63600" cy="636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223" name="Google Shape;223;p36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Estrutura de dados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24" name="Google Shape;224;p36"/>
          <p:cNvSpPr/>
          <p:nvPr/>
        </p:nvSpPr>
        <p:spPr>
          <a:xfrm>
            <a:off x="947250" y="1925450"/>
            <a:ext cx="7297800" cy="19761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my_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matrix </a:t>
            </a:r>
            <a:r>
              <a:rPr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&lt;-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matrix(c(</a:t>
            </a:r>
            <a:r>
              <a:rPr lang="en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25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 32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 20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 14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), ncol = </a:t>
            </a:r>
            <a:r>
              <a:rPr lang="en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nrow = </a:t>
            </a:r>
            <a:r>
              <a:rPr lang="en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br>
              <a:rPr lang="en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my_matrix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2 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] </a:t>
            </a:r>
            <a:r>
              <a:rPr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# Seleciona segunda linha</a:t>
            </a:r>
            <a:endParaRPr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my_matrix[ , </a:t>
            </a:r>
            <a:r>
              <a:rPr lang="en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] </a:t>
            </a:r>
            <a:r>
              <a:rPr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# Seleciona primeira coluna</a:t>
            </a:r>
            <a:endParaRPr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my_matrix[ , -</a:t>
            </a:r>
            <a:r>
              <a:rPr lang="en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] </a:t>
            </a:r>
            <a:r>
              <a:rPr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# Remove primeira coluna</a:t>
            </a:r>
            <a:b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my_matrix[</a:t>
            </a:r>
            <a:r>
              <a:rPr lang="en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2 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] </a:t>
            </a:r>
            <a:r>
              <a:rPr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# Seleciona segundo elemento da primeira coluna</a:t>
            </a:r>
            <a:endParaRPr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# R retorna erro de </a:t>
            </a:r>
            <a:r>
              <a:rPr i="1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subscript out of bounds</a:t>
            </a:r>
            <a:b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my_matrix[</a:t>
            </a:r>
            <a:r>
              <a:rPr lang="en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2, 10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7"/>
          <p:cNvSpPr/>
          <p:nvPr/>
        </p:nvSpPr>
        <p:spPr>
          <a:xfrm>
            <a:off x="70500" y="295925"/>
            <a:ext cx="241200" cy="261300"/>
          </a:xfrm>
          <a:prstGeom prst="flowChartDelay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37"/>
          <p:cNvSpPr txBox="1"/>
          <p:nvPr>
            <p:ph idx="1" type="body"/>
          </p:nvPr>
        </p:nvSpPr>
        <p:spPr>
          <a:xfrm>
            <a:off x="311700" y="870050"/>
            <a:ext cx="8568900" cy="40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O fator: </a:t>
            </a:r>
            <a:r>
              <a:rPr b="1" lang="en">
                <a:solidFill>
                  <a:schemeClr val="accent4"/>
                </a:solidFill>
                <a:highlight>
                  <a:schemeClr val="accent4"/>
                </a:highlight>
              </a:rPr>
              <a:t>+</a:t>
            </a:r>
            <a:r>
              <a:rPr b="1" lang="en">
                <a:solidFill>
                  <a:schemeClr val="lt1"/>
                </a:solidFill>
                <a:highlight>
                  <a:schemeClr val="accent4"/>
                </a:highlight>
              </a:rPr>
              <a:t>factor</a:t>
            </a:r>
            <a:r>
              <a:rPr b="1" lang="en">
                <a:solidFill>
                  <a:schemeClr val="lt1"/>
                </a:solidFill>
                <a:highlight>
                  <a:schemeClr val="accent4"/>
                </a:highlight>
              </a:rPr>
              <a:t>() or as.factor()</a:t>
            </a:r>
            <a:r>
              <a:rPr b="1" lang="en">
                <a:solidFill>
                  <a:schemeClr val="accent4"/>
                </a:solidFill>
                <a:highlight>
                  <a:schemeClr val="accent4"/>
                </a:highlight>
              </a:rPr>
              <a:t>+</a:t>
            </a:r>
            <a:br>
              <a:rPr b="1" lang="en">
                <a:solidFill>
                  <a:schemeClr val="lt1"/>
                </a:solidFill>
              </a:rPr>
            </a:br>
            <a:r>
              <a:rPr b="1" lang="en" sz="1700">
                <a:solidFill>
                  <a:schemeClr val="lt1"/>
                </a:solidFill>
              </a:rPr>
              <a:t>	</a:t>
            </a:r>
            <a:r>
              <a:rPr lang="en" sz="1700">
                <a:solidFill>
                  <a:schemeClr val="lt1"/>
                </a:solidFill>
              </a:rPr>
              <a:t>Fatores se comportam como vetores de inteiros que possuem rótulos/</a:t>
            </a:r>
            <a:r>
              <a:rPr i="1" lang="en" sz="1700">
                <a:solidFill>
                  <a:schemeClr val="lt1"/>
                </a:solidFill>
              </a:rPr>
              <a:t>labels</a:t>
            </a:r>
            <a:br>
              <a:rPr i="1" lang="en" sz="1700">
                <a:solidFill>
                  <a:schemeClr val="lt1"/>
                </a:solidFill>
              </a:rPr>
            </a:br>
            <a:r>
              <a:rPr i="1" lang="en" sz="1700">
                <a:solidFill>
                  <a:schemeClr val="lt1"/>
                </a:solidFill>
              </a:rPr>
              <a:t>	</a:t>
            </a:r>
            <a:r>
              <a:rPr lang="en" sz="1700">
                <a:solidFill>
                  <a:schemeClr val="lt1"/>
                </a:solidFill>
              </a:rPr>
              <a:t>São úteis para representar uma variável categórica nominal ou ordinal</a:t>
            </a:r>
            <a:br>
              <a:rPr lang="en" sz="1700">
                <a:solidFill>
                  <a:schemeClr val="lt1"/>
                </a:solidFill>
              </a:rPr>
            </a:br>
            <a:r>
              <a:rPr lang="en" sz="1700">
                <a:solidFill>
                  <a:schemeClr val="lt1"/>
                </a:solidFill>
              </a:rPr>
              <a:t>	Na modelagem estatística, um objeto fator é transformado em um conjunto de dummy</a:t>
            </a:r>
            <a:br>
              <a:rPr lang="en" sz="1700">
                <a:solidFill>
                  <a:schemeClr val="lt1"/>
                </a:solidFill>
              </a:rPr>
            </a:br>
            <a:r>
              <a:rPr lang="en" sz="1700">
                <a:solidFill>
                  <a:schemeClr val="lt1"/>
                </a:solidFill>
              </a:rPr>
              <a:t>	A ordem dos levels define qual o valor inteiro cada categoria terá e a categoria de referência para criação das variáveis dummy</a:t>
            </a:r>
            <a:endParaRPr sz="1700">
              <a:solidFill>
                <a:schemeClr val="lt1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31" name="Google Shape;231;p37"/>
          <p:cNvSpPr/>
          <p:nvPr/>
        </p:nvSpPr>
        <p:spPr>
          <a:xfrm>
            <a:off x="717350" y="1386225"/>
            <a:ext cx="63600" cy="636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232" name="Google Shape;232;p37"/>
          <p:cNvSpPr/>
          <p:nvPr/>
        </p:nvSpPr>
        <p:spPr>
          <a:xfrm>
            <a:off x="717350" y="1683825"/>
            <a:ext cx="63600" cy="636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233" name="Google Shape;233;p37"/>
          <p:cNvSpPr/>
          <p:nvPr/>
        </p:nvSpPr>
        <p:spPr>
          <a:xfrm>
            <a:off x="1210350" y="2991850"/>
            <a:ext cx="6771600" cy="15966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sexo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&lt;-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c(</a:t>
            </a:r>
            <a:r>
              <a:rPr lang="en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"F"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 "M"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 "F"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 "M"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 "F"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 "F"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 "M"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# Um vetor</a:t>
            </a:r>
            <a:endParaRPr>
              <a:solidFill>
                <a:srgbClr val="6AA84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my_factor </a:t>
            </a:r>
            <a:r>
              <a:rPr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&lt;-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as.factor(sexo)</a:t>
            </a:r>
            <a:b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levels(my_factor) </a:t>
            </a:r>
            <a:r>
              <a:rPr lang="en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# Retorna os rótulos do fator</a:t>
            </a:r>
            <a:endParaRPr>
              <a:solidFill>
                <a:srgbClr val="6AA84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AA84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table(my_factor) </a:t>
            </a:r>
            <a:r>
              <a:rPr lang="en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# Retorna tabela de frequência da categoria</a:t>
            </a:r>
            <a:endParaRPr>
              <a:solidFill>
                <a:srgbClr val="6AA84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4" name="Google Shape;234;p37"/>
          <p:cNvSpPr/>
          <p:nvPr/>
        </p:nvSpPr>
        <p:spPr>
          <a:xfrm>
            <a:off x="717350" y="1988625"/>
            <a:ext cx="63600" cy="636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235" name="Google Shape;235;p37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Estrutura de dados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36" name="Google Shape;236;p37"/>
          <p:cNvSpPr/>
          <p:nvPr/>
        </p:nvSpPr>
        <p:spPr>
          <a:xfrm>
            <a:off x="717350" y="2293425"/>
            <a:ext cx="63600" cy="636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8"/>
          <p:cNvSpPr/>
          <p:nvPr/>
        </p:nvSpPr>
        <p:spPr>
          <a:xfrm>
            <a:off x="70500" y="295925"/>
            <a:ext cx="241200" cy="261300"/>
          </a:xfrm>
          <a:prstGeom prst="flowChartDelay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38"/>
          <p:cNvSpPr txBox="1"/>
          <p:nvPr>
            <p:ph idx="1" type="body"/>
          </p:nvPr>
        </p:nvSpPr>
        <p:spPr>
          <a:xfrm>
            <a:off x="311700" y="870050"/>
            <a:ext cx="8568900" cy="40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O fator: </a:t>
            </a:r>
            <a:r>
              <a:rPr b="1" lang="en">
                <a:solidFill>
                  <a:schemeClr val="accent4"/>
                </a:solidFill>
                <a:highlight>
                  <a:schemeClr val="accent4"/>
                </a:highlight>
              </a:rPr>
              <a:t>+</a:t>
            </a:r>
            <a:r>
              <a:rPr b="1" lang="en">
                <a:solidFill>
                  <a:schemeClr val="lt1"/>
                </a:solidFill>
                <a:highlight>
                  <a:schemeClr val="accent4"/>
                </a:highlight>
              </a:rPr>
              <a:t>factor() or as.factor()</a:t>
            </a:r>
            <a:r>
              <a:rPr b="1" lang="en">
                <a:solidFill>
                  <a:schemeClr val="accent4"/>
                </a:solidFill>
                <a:highlight>
                  <a:schemeClr val="accent4"/>
                </a:highlight>
              </a:rPr>
              <a:t>+</a:t>
            </a:r>
            <a:br>
              <a:rPr b="1" lang="en">
                <a:solidFill>
                  <a:schemeClr val="lt1"/>
                </a:solidFill>
              </a:rPr>
            </a:br>
            <a:r>
              <a:rPr b="1" lang="en" sz="1700">
                <a:solidFill>
                  <a:schemeClr val="lt1"/>
                </a:solidFill>
              </a:rPr>
              <a:t>	</a:t>
            </a:r>
            <a:r>
              <a:rPr lang="en" sz="1700">
                <a:solidFill>
                  <a:schemeClr val="lt1"/>
                </a:solidFill>
              </a:rPr>
              <a:t>Transformar um fator em um vetor numérico retorna um vetor inteiro sem a informação de seus rótulos.</a:t>
            </a:r>
            <a:br>
              <a:rPr lang="en" sz="1700">
                <a:solidFill>
                  <a:schemeClr val="lt1"/>
                </a:solidFill>
              </a:rPr>
            </a:br>
            <a:r>
              <a:rPr lang="en" sz="1700">
                <a:solidFill>
                  <a:schemeClr val="lt1"/>
                </a:solidFill>
              </a:rPr>
              <a:t>	Se você quiser manter os rótulos utilize a função as.character antes da transformação para qualquer outro tipo de classe de dados.</a:t>
            </a:r>
            <a:endParaRPr sz="1700">
              <a:solidFill>
                <a:schemeClr val="lt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43" name="Google Shape;243;p38"/>
          <p:cNvSpPr/>
          <p:nvPr/>
        </p:nvSpPr>
        <p:spPr>
          <a:xfrm>
            <a:off x="717350" y="1386225"/>
            <a:ext cx="63600" cy="636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244" name="Google Shape;244;p38"/>
          <p:cNvSpPr/>
          <p:nvPr/>
        </p:nvSpPr>
        <p:spPr>
          <a:xfrm>
            <a:off x="1120800" y="2624450"/>
            <a:ext cx="6902400" cy="23667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my_factor </a:t>
            </a:r>
            <a:r>
              <a:rPr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&lt;-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as.factor(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c(</a:t>
            </a:r>
            <a:r>
              <a:rPr lang="en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"10"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 "50"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 "50"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 "12"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 "10"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 "10"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levels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(my_factor)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## [1] “10” “12” “50”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as.numeric(my_factor)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## [1] 1 3 3 2 1 1</a:t>
            </a:r>
            <a:br>
              <a:rPr lang="en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as.numeric(as.character(my_factor))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## [1] 10 50 50 12 10 10</a:t>
            </a:r>
            <a:endParaRPr>
              <a:solidFill>
                <a:srgbClr val="6AA84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5" name="Google Shape;245;p38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Estrutura de dados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46" name="Google Shape;246;p38"/>
          <p:cNvSpPr/>
          <p:nvPr/>
        </p:nvSpPr>
        <p:spPr>
          <a:xfrm>
            <a:off x="717350" y="1995825"/>
            <a:ext cx="63600" cy="636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9"/>
          <p:cNvSpPr/>
          <p:nvPr/>
        </p:nvSpPr>
        <p:spPr>
          <a:xfrm>
            <a:off x="70500" y="295925"/>
            <a:ext cx="241200" cy="261300"/>
          </a:xfrm>
          <a:prstGeom prst="flowChartDelay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39"/>
          <p:cNvSpPr txBox="1"/>
          <p:nvPr>
            <p:ph idx="1" type="body"/>
          </p:nvPr>
        </p:nvSpPr>
        <p:spPr>
          <a:xfrm>
            <a:off x="311700" y="870050"/>
            <a:ext cx="8568900" cy="40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A lista</a:t>
            </a:r>
            <a:r>
              <a:rPr b="1" lang="en">
                <a:solidFill>
                  <a:schemeClr val="lt1"/>
                </a:solidFill>
              </a:rPr>
              <a:t>: </a:t>
            </a:r>
            <a:r>
              <a:rPr b="1" lang="en">
                <a:solidFill>
                  <a:schemeClr val="accent4"/>
                </a:solidFill>
                <a:highlight>
                  <a:schemeClr val="accent4"/>
                </a:highlight>
              </a:rPr>
              <a:t>+</a:t>
            </a:r>
            <a:r>
              <a:rPr b="1" lang="en">
                <a:solidFill>
                  <a:schemeClr val="lt1"/>
                </a:solidFill>
                <a:highlight>
                  <a:schemeClr val="accent4"/>
                </a:highlight>
              </a:rPr>
              <a:t>list</a:t>
            </a:r>
            <a:r>
              <a:rPr b="1" lang="en">
                <a:solidFill>
                  <a:schemeClr val="lt1"/>
                </a:solidFill>
                <a:highlight>
                  <a:schemeClr val="accent4"/>
                </a:highlight>
              </a:rPr>
              <a:t>()</a:t>
            </a:r>
            <a:r>
              <a:rPr b="1" lang="en">
                <a:solidFill>
                  <a:schemeClr val="accent4"/>
                </a:solidFill>
                <a:highlight>
                  <a:schemeClr val="accent4"/>
                </a:highlight>
              </a:rPr>
              <a:t>+</a:t>
            </a:r>
            <a:br>
              <a:rPr b="1" lang="en">
                <a:solidFill>
                  <a:schemeClr val="lt1"/>
                </a:solidFill>
              </a:rPr>
            </a:br>
            <a:r>
              <a:rPr b="1" lang="en" sz="1700">
                <a:solidFill>
                  <a:schemeClr val="lt1"/>
                </a:solidFill>
              </a:rPr>
              <a:t> 	</a:t>
            </a:r>
            <a:r>
              <a:rPr lang="en" sz="1700">
                <a:solidFill>
                  <a:schemeClr val="lt1"/>
                </a:solidFill>
              </a:rPr>
              <a:t>Listas são um tipo especial de objeto que aceita elementos de classes diferentes</a:t>
            </a:r>
            <a:br>
              <a:rPr lang="en" sz="1700">
                <a:solidFill>
                  <a:schemeClr val="lt1"/>
                </a:solidFill>
              </a:rPr>
            </a:br>
            <a:r>
              <a:rPr lang="en" sz="1700">
                <a:solidFill>
                  <a:schemeClr val="lt1"/>
                </a:solidFill>
              </a:rPr>
              <a:t>	As listas aceitam QUALQUER TIPO de objeto</a:t>
            </a:r>
            <a:br>
              <a:rPr lang="en" sz="1700">
                <a:solidFill>
                  <a:schemeClr val="lt1"/>
                </a:solidFill>
              </a:rPr>
            </a:br>
            <a:r>
              <a:rPr lang="en" sz="1700">
                <a:solidFill>
                  <a:schemeClr val="lt1"/>
                </a:solidFill>
              </a:rPr>
              <a:t>	Os resultados de modelos estatísticos, gráficos feitos com ggplot2 e algoritmos de aprendizado de máquina são uma lista no R.</a:t>
            </a:r>
            <a:endParaRPr sz="1700">
              <a:solidFill>
                <a:schemeClr val="lt1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53" name="Google Shape;253;p39"/>
          <p:cNvSpPr/>
          <p:nvPr/>
        </p:nvSpPr>
        <p:spPr>
          <a:xfrm>
            <a:off x="717350" y="1386225"/>
            <a:ext cx="63600" cy="636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254" name="Google Shape;254;p39"/>
          <p:cNvSpPr/>
          <p:nvPr/>
        </p:nvSpPr>
        <p:spPr>
          <a:xfrm>
            <a:off x="717350" y="1683825"/>
            <a:ext cx="63600" cy="636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255" name="Google Shape;255;p39"/>
          <p:cNvSpPr/>
          <p:nvPr/>
        </p:nvSpPr>
        <p:spPr>
          <a:xfrm>
            <a:off x="1379550" y="2850025"/>
            <a:ext cx="6433200" cy="6459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# Uma lista 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my_list </a:t>
            </a:r>
            <a:r>
              <a:rPr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&lt;-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list(</a:t>
            </a:r>
            <a:r>
              <a:rPr lang="en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"Z"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>
                <a:solidFill>
                  <a:srgbClr val="F1C232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c(</a:t>
            </a:r>
            <a:r>
              <a:rPr lang="en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"a"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"b"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))</a:t>
            </a:r>
            <a:br>
              <a:rPr lang="en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>
              <a:solidFill>
                <a:srgbClr val="A64D79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6" name="Google Shape;256;p39"/>
          <p:cNvSpPr/>
          <p:nvPr/>
        </p:nvSpPr>
        <p:spPr>
          <a:xfrm>
            <a:off x="717350" y="1988625"/>
            <a:ext cx="63600" cy="636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257" name="Google Shape;257;p39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Estrutura de dados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0"/>
          <p:cNvSpPr/>
          <p:nvPr/>
        </p:nvSpPr>
        <p:spPr>
          <a:xfrm>
            <a:off x="70500" y="295925"/>
            <a:ext cx="241200" cy="261300"/>
          </a:xfrm>
          <a:prstGeom prst="flowChartDelay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40"/>
          <p:cNvSpPr txBox="1"/>
          <p:nvPr>
            <p:ph idx="1" type="body"/>
          </p:nvPr>
        </p:nvSpPr>
        <p:spPr>
          <a:xfrm>
            <a:off x="311700" y="870050"/>
            <a:ext cx="8568900" cy="40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A lista: </a:t>
            </a:r>
            <a:r>
              <a:rPr b="1" lang="en">
                <a:solidFill>
                  <a:schemeClr val="accent4"/>
                </a:solidFill>
                <a:highlight>
                  <a:schemeClr val="accent4"/>
                </a:highlight>
              </a:rPr>
              <a:t>+</a:t>
            </a:r>
            <a:r>
              <a:rPr b="1" lang="en">
                <a:solidFill>
                  <a:schemeClr val="lt1"/>
                </a:solidFill>
                <a:highlight>
                  <a:schemeClr val="accent4"/>
                </a:highlight>
              </a:rPr>
              <a:t>list()</a:t>
            </a:r>
            <a:r>
              <a:rPr b="1" lang="en">
                <a:solidFill>
                  <a:schemeClr val="accent4"/>
                </a:solidFill>
                <a:highlight>
                  <a:schemeClr val="accent4"/>
                </a:highlight>
              </a:rPr>
              <a:t>+</a:t>
            </a:r>
            <a:br>
              <a:rPr b="1" lang="en">
                <a:solidFill>
                  <a:schemeClr val="lt1"/>
                </a:solidFill>
              </a:rPr>
            </a:br>
            <a:r>
              <a:rPr b="1" lang="en" sz="1700">
                <a:solidFill>
                  <a:schemeClr val="lt1"/>
                </a:solidFill>
              </a:rPr>
              <a:t> 	</a:t>
            </a:r>
            <a:r>
              <a:rPr lang="en" sz="1700">
                <a:solidFill>
                  <a:schemeClr val="lt1"/>
                </a:solidFill>
              </a:rPr>
              <a:t>Você pode acessar elementos de uma lista por sua posição através dos operadores </a:t>
            </a:r>
            <a:r>
              <a:rPr b="1" lang="en">
                <a:solidFill>
                  <a:schemeClr val="accent4"/>
                </a:solidFill>
                <a:highlight>
                  <a:schemeClr val="accent4"/>
                </a:highlight>
              </a:rPr>
              <a:t>+</a:t>
            </a:r>
            <a:r>
              <a:rPr b="1" lang="en">
                <a:solidFill>
                  <a:schemeClr val="lt1"/>
                </a:solidFill>
                <a:highlight>
                  <a:schemeClr val="accent4"/>
                </a:highlight>
              </a:rPr>
              <a:t>[] ou $</a:t>
            </a:r>
            <a:r>
              <a:rPr b="1" lang="en">
                <a:solidFill>
                  <a:schemeClr val="accent4"/>
                </a:solidFill>
                <a:highlight>
                  <a:schemeClr val="accent4"/>
                </a:highlight>
              </a:rPr>
              <a:t>+</a:t>
            </a: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r>
              <a:rPr lang="en" sz="1700">
                <a:solidFill>
                  <a:schemeClr val="lt1"/>
                </a:solidFill>
              </a:rPr>
              <a:t>	</a:t>
            </a: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endParaRPr sz="1700">
              <a:solidFill>
                <a:schemeClr val="lt1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64" name="Google Shape;264;p40"/>
          <p:cNvSpPr/>
          <p:nvPr/>
        </p:nvSpPr>
        <p:spPr>
          <a:xfrm>
            <a:off x="717350" y="1386225"/>
            <a:ext cx="63600" cy="636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265" name="Google Shape;265;p40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Estrutura de dados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66" name="Google Shape;266;p40"/>
          <p:cNvSpPr/>
          <p:nvPr/>
        </p:nvSpPr>
        <p:spPr>
          <a:xfrm>
            <a:off x="947250" y="1925450"/>
            <a:ext cx="7297800" cy="30315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my_order </a:t>
            </a:r>
            <a:r>
              <a:rPr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&lt;-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list(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pedido_id = </a:t>
            </a:r>
            <a:r>
              <a:rPr lang="en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8001406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	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	pedido_registro = as.Date(</a:t>
            </a:r>
            <a:r>
              <a:rPr lang="en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"2017-05-25"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),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	nome = </a:t>
            </a:r>
            <a:r>
              <a:rPr lang="en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"Gabriela"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	lista_compras = c(</a:t>
            </a:r>
            <a:r>
              <a:rPr lang="en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“cebola”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“alho”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“feijao”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“ovo”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),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valor = </a:t>
            </a:r>
            <a:r>
              <a:rPr lang="en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52.25 </a:t>
            </a:r>
            <a:endParaRPr>
              <a:solidFill>
                <a:srgbClr val="1155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my_order</a:t>
            </a:r>
            <a:r>
              <a:rPr lang="en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lista_compras </a:t>
            </a:r>
            <a:r>
              <a:rPr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# elemento chamado lista_compras</a:t>
            </a:r>
            <a:endParaRPr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my_order[</a:t>
            </a:r>
            <a:r>
              <a:rPr lang="en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] </a:t>
            </a:r>
            <a:r>
              <a:rPr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# nova lista com o primeiro elemento</a:t>
            </a:r>
            <a:endParaRPr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my_order[[</a:t>
            </a:r>
            <a:r>
              <a:rPr lang="en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]] </a:t>
            </a:r>
            <a:r>
              <a:rPr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# seleciona o primeiro elemento</a:t>
            </a:r>
            <a:endParaRPr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my_order[</a:t>
            </a:r>
            <a:r>
              <a:rPr lang="en">
                <a:solidFill>
                  <a:srgbClr val="741B47"/>
                </a:solidFill>
                <a:latin typeface="Courier New"/>
                <a:ea typeface="Courier New"/>
                <a:cs typeface="Courier New"/>
                <a:sym typeface="Courier New"/>
              </a:rPr>
              <a:t>“nome”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] </a:t>
            </a:r>
            <a:r>
              <a:rPr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# nova lista com o elemento chamado nome</a:t>
            </a:r>
            <a:endParaRPr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1"/>
          <p:cNvSpPr/>
          <p:nvPr/>
        </p:nvSpPr>
        <p:spPr>
          <a:xfrm>
            <a:off x="70500" y="295925"/>
            <a:ext cx="241200" cy="261300"/>
          </a:xfrm>
          <a:prstGeom prst="flowChartDelay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41"/>
          <p:cNvSpPr txBox="1"/>
          <p:nvPr>
            <p:ph idx="1" type="body"/>
          </p:nvPr>
        </p:nvSpPr>
        <p:spPr>
          <a:xfrm>
            <a:off x="311700" y="870050"/>
            <a:ext cx="8568900" cy="40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O</a:t>
            </a:r>
            <a:r>
              <a:rPr b="1" lang="en">
                <a:solidFill>
                  <a:schemeClr val="lt1"/>
                </a:solidFill>
              </a:rPr>
              <a:t> DataFrame: </a:t>
            </a:r>
            <a:r>
              <a:rPr b="1" lang="en">
                <a:solidFill>
                  <a:schemeClr val="accent4"/>
                </a:solidFill>
                <a:highlight>
                  <a:schemeClr val="accent4"/>
                </a:highlight>
              </a:rPr>
              <a:t>+</a:t>
            </a:r>
            <a:r>
              <a:rPr b="1" lang="en">
                <a:solidFill>
                  <a:schemeClr val="lt1"/>
                </a:solidFill>
                <a:highlight>
                  <a:schemeClr val="accent4"/>
                </a:highlight>
              </a:rPr>
              <a:t>data.frame</a:t>
            </a:r>
            <a:r>
              <a:rPr b="1" lang="en">
                <a:solidFill>
                  <a:schemeClr val="lt1"/>
                </a:solidFill>
                <a:highlight>
                  <a:schemeClr val="accent4"/>
                </a:highlight>
              </a:rPr>
              <a:t>()</a:t>
            </a:r>
            <a:r>
              <a:rPr b="1" lang="en">
                <a:solidFill>
                  <a:schemeClr val="accent4"/>
                </a:solidFill>
                <a:highlight>
                  <a:schemeClr val="accent4"/>
                </a:highlight>
              </a:rPr>
              <a:t>+</a:t>
            </a:r>
            <a:br>
              <a:rPr b="1" lang="en">
                <a:solidFill>
                  <a:schemeClr val="lt1"/>
                </a:solidFill>
              </a:rPr>
            </a:br>
            <a:r>
              <a:rPr b="1" lang="en" sz="1700">
                <a:solidFill>
                  <a:schemeClr val="lt1"/>
                </a:solidFill>
              </a:rPr>
              <a:t> 	</a:t>
            </a:r>
            <a:r>
              <a:rPr lang="en" sz="1700">
                <a:solidFill>
                  <a:schemeClr val="lt1"/>
                </a:solidFill>
              </a:rPr>
              <a:t>Um data.frame é o mesmo que uma tabela spreadsheet do Excel ou um tabela SQL </a:t>
            </a:r>
            <a:br>
              <a:rPr lang="en" sz="1700">
                <a:solidFill>
                  <a:schemeClr val="lt1"/>
                </a:solidFill>
              </a:rPr>
            </a:br>
            <a:r>
              <a:rPr lang="en" sz="1700">
                <a:solidFill>
                  <a:schemeClr val="lt1"/>
                </a:solidFill>
              </a:rPr>
              <a:t>	Os data.frame’s são listas especiais em que todos os elementos têm o mesmo comprimento</a:t>
            </a:r>
            <a:br>
              <a:rPr lang="en" sz="1700">
                <a:solidFill>
                  <a:schemeClr val="lt1"/>
                </a:solidFill>
              </a:rPr>
            </a:br>
            <a:r>
              <a:rPr lang="en" sz="1700">
                <a:solidFill>
                  <a:schemeClr val="lt1"/>
                </a:solidFill>
              </a:rPr>
              <a:t>	Por serem um tipo de lista, colunas podem ser de classes diferentes </a:t>
            </a:r>
            <a:endParaRPr sz="1700">
              <a:solidFill>
                <a:schemeClr val="lt1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73" name="Google Shape;273;p41"/>
          <p:cNvSpPr/>
          <p:nvPr/>
        </p:nvSpPr>
        <p:spPr>
          <a:xfrm>
            <a:off x="717350" y="1386225"/>
            <a:ext cx="63600" cy="636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274" name="Google Shape;274;p41"/>
          <p:cNvSpPr/>
          <p:nvPr/>
        </p:nvSpPr>
        <p:spPr>
          <a:xfrm>
            <a:off x="717350" y="1683825"/>
            <a:ext cx="63600" cy="636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275" name="Google Shape;275;p41"/>
          <p:cNvSpPr/>
          <p:nvPr/>
        </p:nvSpPr>
        <p:spPr>
          <a:xfrm>
            <a:off x="1355400" y="2832950"/>
            <a:ext cx="6433200" cy="16173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# Criando um dataframe com duas colunas e três obs</a:t>
            </a:r>
            <a:endParaRPr>
              <a:solidFill>
                <a:srgbClr val="A64D7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my_df </a:t>
            </a:r>
            <a:r>
              <a:rPr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&lt;- 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data.frame(x = c(</a:t>
            </a:r>
            <a:r>
              <a:rPr lang="en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 2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 3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), y = c(</a:t>
            </a:r>
            <a:r>
              <a:rPr lang="en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"a"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 "b"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 "c"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# Criando um dataframe através de uma lista</a:t>
            </a:r>
            <a:endParaRPr>
              <a:solidFill>
                <a:srgbClr val="A64D7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my_list </a:t>
            </a:r>
            <a:r>
              <a:rPr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&lt;- 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list(x = c(</a:t>
            </a:r>
            <a:r>
              <a:rPr lang="en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 2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 3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), y = c(</a:t>
            </a:r>
            <a:r>
              <a:rPr lang="en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"a"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 "b"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 "c"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))</a:t>
            </a:r>
            <a:br>
              <a:rPr lang="en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as.data.frame(my_list)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6" name="Google Shape;276;p41"/>
          <p:cNvSpPr/>
          <p:nvPr/>
        </p:nvSpPr>
        <p:spPr>
          <a:xfrm>
            <a:off x="717350" y="2253725"/>
            <a:ext cx="63600" cy="636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277" name="Google Shape;277;p41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Estrutura de dados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2"/>
          <p:cNvSpPr/>
          <p:nvPr/>
        </p:nvSpPr>
        <p:spPr>
          <a:xfrm>
            <a:off x="70500" y="295925"/>
            <a:ext cx="241200" cy="261300"/>
          </a:xfrm>
          <a:prstGeom prst="flowChartDelay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42"/>
          <p:cNvSpPr txBox="1"/>
          <p:nvPr>
            <p:ph idx="1" type="body"/>
          </p:nvPr>
        </p:nvSpPr>
        <p:spPr>
          <a:xfrm>
            <a:off x="311700" y="870050"/>
            <a:ext cx="8568900" cy="40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O DataFrame: </a:t>
            </a:r>
            <a:r>
              <a:rPr b="1" lang="en">
                <a:solidFill>
                  <a:schemeClr val="accent4"/>
                </a:solidFill>
                <a:highlight>
                  <a:schemeClr val="accent4"/>
                </a:highlight>
              </a:rPr>
              <a:t>+</a:t>
            </a:r>
            <a:r>
              <a:rPr b="1" lang="en">
                <a:solidFill>
                  <a:schemeClr val="lt1"/>
                </a:solidFill>
                <a:highlight>
                  <a:schemeClr val="accent4"/>
                </a:highlight>
              </a:rPr>
              <a:t>data.frame()</a:t>
            </a:r>
            <a:r>
              <a:rPr b="1" lang="en">
                <a:solidFill>
                  <a:schemeClr val="accent4"/>
                </a:solidFill>
                <a:highlight>
                  <a:schemeClr val="accent4"/>
                </a:highlight>
              </a:rPr>
              <a:t>+</a:t>
            </a:r>
            <a:br>
              <a:rPr b="1" lang="en">
                <a:solidFill>
                  <a:schemeClr val="lt1"/>
                </a:solidFill>
              </a:rPr>
            </a:br>
            <a:r>
              <a:rPr b="1" lang="en" sz="1700">
                <a:solidFill>
                  <a:schemeClr val="lt1"/>
                </a:solidFill>
              </a:rPr>
              <a:t> 	</a:t>
            </a:r>
            <a:r>
              <a:rPr lang="en" sz="1700">
                <a:solidFill>
                  <a:schemeClr val="lt1"/>
                </a:solidFill>
              </a:rPr>
              <a:t>Você pode acessar elementos de um data.frame por sua posição através dos operadores </a:t>
            </a:r>
            <a:r>
              <a:rPr b="1" lang="en">
                <a:solidFill>
                  <a:schemeClr val="accent4"/>
                </a:solidFill>
                <a:highlight>
                  <a:schemeClr val="accent4"/>
                </a:highlight>
              </a:rPr>
              <a:t>+</a:t>
            </a:r>
            <a:r>
              <a:rPr b="1" lang="en">
                <a:solidFill>
                  <a:schemeClr val="lt1"/>
                </a:solidFill>
                <a:highlight>
                  <a:schemeClr val="accent4"/>
                </a:highlight>
              </a:rPr>
              <a:t>[] ou $</a:t>
            </a:r>
            <a:r>
              <a:rPr b="1" lang="en">
                <a:solidFill>
                  <a:schemeClr val="accent4"/>
                </a:solidFill>
                <a:highlight>
                  <a:schemeClr val="accent4"/>
                </a:highlight>
              </a:rPr>
              <a:t>+</a:t>
            </a: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r>
              <a:rPr lang="en" sz="1700">
                <a:solidFill>
                  <a:schemeClr val="lt1"/>
                </a:solidFill>
              </a:rPr>
              <a:t>	</a:t>
            </a: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endParaRPr sz="1700">
              <a:solidFill>
                <a:schemeClr val="lt1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84" name="Google Shape;284;p42"/>
          <p:cNvSpPr/>
          <p:nvPr/>
        </p:nvSpPr>
        <p:spPr>
          <a:xfrm>
            <a:off x="717350" y="1386225"/>
            <a:ext cx="63600" cy="636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285" name="Google Shape;285;p42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Estrutura de dados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86" name="Google Shape;286;p42"/>
          <p:cNvSpPr/>
          <p:nvPr/>
        </p:nvSpPr>
        <p:spPr>
          <a:xfrm>
            <a:off x="473550" y="2123125"/>
            <a:ext cx="8196900" cy="28338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my_df </a:t>
            </a:r>
            <a:r>
              <a:rPr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&lt;-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data.frame(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produto_id = 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c(</a:t>
            </a:r>
            <a:r>
              <a:rPr lang="en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025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 132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 145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 235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),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	produto_nome = c(</a:t>
            </a:r>
            <a:r>
              <a:rPr lang="en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“cebola”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“alho”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“feijao”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“ovo”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),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produto_valor = 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c(</a:t>
            </a:r>
            <a:r>
              <a:rPr lang="en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0.75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 2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 8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 10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),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produto_qtd = c(</a:t>
            </a:r>
            <a:r>
              <a:rPr lang="en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35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 0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 22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 19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my_df</a:t>
            </a:r>
            <a:r>
              <a:rPr lang="en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produto_valor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# </a:t>
            </a:r>
            <a:r>
              <a:rPr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coluna </a:t>
            </a:r>
            <a:r>
              <a:rPr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chamada </a:t>
            </a:r>
            <a:r>
              <a:rPr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produto_valor</a:t>
            </a:r>
            <a:endParaRPr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my_df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 , </a:t>
            </a:r>
            <a:r>
              <a:rPr lang="en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] </a:t>
            </a:r>
            <a:r>
              <a:rPr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# primeira coluna do dataframe</a:t>
            </a:r>
            <a:endParaRPr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my_df[ , -</a:t>
            </a:r>
            <a:r>
              <a:rPr lang="en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] </a:t>
            </a:r>
            <a:r>
              <a:rPr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# remove primeira coluna do dataframe</a:t>
            </a:r>
            <a:endParaRPr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my_df[</a:t>
            </a:r>
            <a:r>
              <a:rPr lang="en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2 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]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# segunda </a:t>
            </a:r>
            <a:r>
              <a:rPr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observação do dataframe</a:t>
            </a:r>
            <a:endParaRPr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my_df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3 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>
                <a:solidFill>
                  <a:srgbClr val="741B47"/>
                </a:solidFill>
                <a:latin typeface="Courier New"/>
                <a:ea typeface="Courier New"/>
                <a:cs typeface="Courier New"/>
                <a:sym typeface="Courier New"/>
              </a:rPr>
              <a:t>“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produto_nome</a:t>
            </a:r>
            <a:r>
              <a:rPr lang="en">
                <a:solidFill>
                  <a:srgbClr val="741B47"/>
                </a:solidFill>
                <a:latin typeface="Courier New"/>
                <a:ea typeface="Courier New"/>
                <a:cs typeface="Courier New"/>
                <a:sym typeface="Courier New"/>
              </a:rPr>
              <a:t>”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] </a:t>
            </a:r>
            <a:r>
              <a:rPr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# valor da </a:t>
            </a:r>
            <a:r>
              <a:rPr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coluna </a:t>
            </a:r>
            <a:r>
              <a:rPr i="1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produto_nome </a:t>
            </a:r>
            <a:r>
              <a:rPr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pra 3ª obs do df</a:t>
            </a:r>
            <a:endParaRPr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3"/>
          <p:cNvSpPr/>
          <p:nvPr/>
        </p:nvSpPr>
        <p:spPr>
          <a:xfrm>
            <a:off x="70500" y="295925"/>
            <a:ext cx="241200" cy="261300"/>
          </a:xfrm>
          <a:prstGeom prst="flowChartDelay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43"/>
          <p:cNvSpPr txBox="1"/>
          <p:nvPr>
            <p:ph idx="1" type="body"/>
          </p:nvPr>
        </p:nvSpPr>
        <p:spPr>
          <a:xfrm>
            <a:off x="311700" y="571875"/>
            <a:ext cx="8520600" cy="46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1" lang="en">
                <a:solidFill>
                  <a:schemeClr val="lt1"/>
                </a:solidFill>
              </a:rPr>
            </a:br>
            <a:r>
              <a:rPr b="1" lang="en">
                <a:solidFill>
                  <a:schemeClr val="lt1"/>
                </a:solidFill>
              </a:rPr>
              <a:t>Tipos especiais de dados</a:t>
            </a:r>
            <a:br>
              <a:rPr b="1" lang="en">
                <a:solidFill>
                  <a:schemeClr val="lt1"/>
                </a:solidFill>
              </a:rPr>
            </a:br>
            <a:br>
              <a:rPr b="1" lang="en">
                <a:solidFill>
                  <a:schemeClr val="lt1"/>
                </a:solidFill>
              </a:rPr>
            </a:br>
            <a:r>
              <a:rPr b="1" lang="en">
                <a:solidFill>
                  <a:schemeClr val="lt1"/>
                </a:solidFill>
              </a:rPr>
              <a:t>	NA</a:t>
            </a:r>
            <a:r>
              <a:rPr lang="en">
                <a:solidFill>
                  <a:schemeClr val="lt1"/>
                </a:solidFill>
              </a:rPr>
              <a:t> (Not Available)</a:t>
            </a:r>
            <a:r>
              <a:rPr lang="en">
                <a:solidFill>
                  <a:schemeClr val="lt1"/>
                </a:solidFill>
              </a:rPr>
              <a:t> </a:t>
            </a:r>
            <a:r>
              <a:rPr b="1" lang="en">
                <a:solidFill>
                  <a:schemeClr val="lt1"/>
                </a:solidFill>
                <a:highlight>
                  <a:schemeClr val="accent4"/>
                </a:highlight>
              </a:rPr>
              <a:t>   </a:t>
            </a:r>
            <a:br>
              <a:rPr lang="en">
                <a:solidFill>
                  <a:schemeClr val="lt1"/>
                </a:solidFill>
              </a:rPr>
            </a:br>
            <a:br>
              <a:rPr lang="en">
                <a:solidFill>
                  <a:schemeClr val="lt1"/>
                </a:solidFill>
              </a:rPr>
            </a:br>
            <a:br>
              <a:rPr b="1" lang="en">
                <a:solidFill>
                  <a:schemeClr val="lt1"/>
                </a:solidFill>
              </a:rPr>
            </a:br>
            <a:r>
              <a:rPr b="1" lang="en">
                <a:solidFill>
                  <a:schemeClr val="lt1"/>
                </a:solidFill>
              </a:rPr>
              <a:t>	NaN </a:t>
            </a:r>
            <a:r>
              <a:rPr lang="en">
                <a:solidFill>
                  <a:schemeClr val="lt1"/>
                </a:solidFill>
              </a:rPr>
              <a:t>(Not a Number)</a:t>
            </a:r>
            <a:br>
              <a:rPr lang="en">
                <a:solidFill>
                  <a:schemeClr val="accent4"/>
                </a:solidFill>
                <a:highlight>
                  <a:schemeClr val="accent4"/>
                </a:highlight>
              </a:rPr>
            </a:br>
            <a:br>
              <a:rPr lang="en">
                <a:solidFill>
                  <a:schemeClr val="lt1"/>
                </a:solidFill>
              </a:rPr>
            </a:br>
            <a:br>
              <a:rPr lang="en">
                <a:solidFill>
                  <a:schemeClr val="lt1"/>
                </a:solidFill>
              </a:rPr>
            </a:br>
            <a:br>
              <a:rPr lang="en">
                <a:solidFill>
                  <a:schemeClr val="lt1"/>
                </a:solidFill>
              </a:rPr>
            </a:br>
            <a:endParaRPr b="1">
              <a:solidFill>
                <a:schemeClr val="lt1"/>
              </a:solidFill>
              <a:highlight>
                <a:srgbClr val="F3F3F3"/>
              </a:highlight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br>
              <a:rPr lang="en">
                <a:solidFill>
                  <a:schemeClr val="lt1"/>
                </a:solidFill>
              </a:rPr>
            </a:br>
            <a:br>
              <a:rPr lang="en">
                <a:solidFill>
                  <a:schemeClr val="lt1"/>
                </a:solidFill>
              </a:rPr>
            </a:br>
            <a:endParaRPr>
              <a:solidFill>
                <a:schemeClr val="lt1"/>
              </a:solidFill>
            </a:endParaRPr>
          </a:p>
          <a:p>
            <a:pPr indent="0" lvl="0" marL="45720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br>
              <a:rPr b="1" lang="en">
                <a:solidFill>
                  <a:schemeClr val="lt1"/>
                </a:solidFill>
              </a:rPr>
            </a:br>
            <a:endParaRPr sz="1700">
              <a:solidFill>
                <a:schemeClr val="lt1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93" name="Google Shape;293;p43"/>
          <p:cNvSpPr/>
          <p:nvPr/>
        </p:nvSpPr>
        <p:spPr>
          <a:xfrm>
            <a:off x="853900" y="1894350"/>
            <a:ext cx="3114300" cy="492000"/>
          </a:xfrm>
          <a:prstGeom prst="rect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Significa dado faltante ou indisponível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94" name="Google Shape;294;p43"/>
          <p:cNvSpPr txBox="1"/>
          <p:nvPr>
            <p:ph idx="1" type="body"/>
          </p:nvPr>
        </p:nvSpPr>
        <p:spPr>
          <a:xfrm>
            <a:off x="4807500" y="672325"/>
            <a:ext cx="4260300" cy="38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>
                <a:solidFill>
                  <a:schemeClr val="lt1"/>
                </a:solidFill>
              </a:rPr>
            </a:br>
            <a:endParaRPr>
              <a:solidFill>
                <a:schemeClr val="lt1"/>
              </a:solidFill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Inf </a:t>
            </a:r>
            <a:r>
              <a:rPr lang="en">
                <a:solidFill>
                  <a:schemeClr val="lt1"/>
                </a:solidFill>
              </a:rPr>
              <a:t>(Infinito)</a:t>
            </a:r>
            <a:br>
              <a:rPr lang="en">
                <a:solidFill>
                  <a:schemeClr val="lt1"/>
                </a:solidFill>
              </a:rPr>
            </a:br>
            <a:br>
              <a:rPr lang="en">
                <a:solidFill>
                  <a:schemeClr val="lt1"/>
                </a:solidFill>
              </a:rPr>
            </a:br>
            <a:br>
              <a:rPr lang="en">
                <a:solidFill>
                  <a:schemeClr val="lt1"/>
                </a:solidFill>
              </a:rPr>
            </a:br>
            <a:r>
              <a:rPr lang="en">
                <a:solidFill>
                  <a:schemeClr val="lt1"/>
                </a:solidFill>
              </a:rPr>
              <a:t>	</a:t>
            </a:r>
            <a:r>
              <a:rPr b="1" lang="en">
                <a:solidFill>
                  <a:schemeClr val="lt1"/>
                </a:solidFill>
              </a:rPr>
              <a:t>NULL</a:t>
            </a:r>
            <a:br>
              <a:rPr lang="en">
                <a:solidFill>
                  <a:schemeClr val="lt1"/>
                </a:solidFill>
              </a:rPr>
            </a:br>
            <a:br>
              <a:rPr lang="en">
                <a:solidFill>
                  <a:schemeClr val="lt1"/>
                </a:solidFill>
              </a:rPr>
            </a:br>
            <a:endParaRPr>
              <a:solidFill>
                <a:schemeClr val="lt1"/>
              </a:solidFill>
            </a:endParaRPr>
          </a:p>
          <a:p>
            <a:pPr indent="0" lvl="0" marL="45720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br>
              <a:rPr b="1" lang="en">
                <a:solidFill>
                  <a:schemeClr val="lt1"/>
                </a:solidFill>
              </a:rPr>
            </a:br>
            <a:endParaRPr sz="1700">
              <a:solidFill>
                <a:schemeClr val="lt1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95" name="Google Shape;295;p43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Estrutura de dados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96" name="Google Shape;296;p43"/>
          <p:cNvSpPr/>
          <p:nvPr/>
        </p:nvSpPr>
        <p:spPr>
          <a:xfrm>
            <a:off x="853900" y="2869025"/>
            <a:ext cx="3114300" cy="492000"/>
          </a:xfrm>
          <a:prstGeom prst="rect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Representa indefinições matemáticas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97" name="Google Shape;297;p43"/>
          <p:cNvSpPr/>
          <p:nvPr/>
        </p:nvSpPr>
        <p:spPr>
          <a:xfrm>
            <a:off x="5349700" y="1894350"/>
            <a:ext cx="3114300" cy="492000"/>
          </a:xfrm>
          <a:prstGeom prst="rect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É um número muito grande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98" name="Google Shape;298;p43"/>
          <p:cNvSpPr/>
          <p:nvPr/>
        </p:nvSpPr>
        <p:spPr>
          <a:xfrm>
            <a:off x="5349700" y="2869025"/>
            <a:ext cx="3114300" cy="492000"/>
          </a:xfrm>
          <a:prstGeom prst="rect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Representa ausência de informação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99" name="Google Shape;299;p43"/>
          <p:cNvSpPr/>
          <p:nvPr/>
        </p:nvSpPr>
        <p:spPr>
          <a:xfrm>
            <a:off x="-5700" y="3966625"/>
            <a:ext cx="9144000" cy="708300"/>
          </a:xfrm>
          <a:prstGeom prst="rect">
            <a:avLst/>
          </a:prstGeom>
          <a:solidFill>
            <a:srgbClr val="FFD966">
              <a:alpha val="48310"/>
            </a:srgbClr>
          </a:solidFill>
          <a:ln cap="flat" cmpd="sng" w="9525">
            <a:solidFill>
              <a:srgbClr val="FFD9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7474F"/>
                </a:solidFill>
              </a:rPr>
              <a:t>Use as funções is.na(), is.nan(), is.infinite() e is.null() para testar se um objeto é um desses valores.</a:t>
            </a:r>
            <a:endParaRPr sz="1600">
              <a:solidFill>
                <a:srgbClr val="37474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6"/>
          <p:cNvSpPr/>
          <p:nvPr/>
        </p:nvSpPr>
        <p:spPr>
          <a:xfrm>
            <a:off x="1315918" y="573075"/>
            <a:ext cx="7424400" cy="7416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Estrutura de dados</a:t>
            </a:r>
            <a:endParaRPr b="1" sz="1500"/>
          </a:p>
        </p:txBody>
      </p:sp>
      <p:sp>
        <p:nvSpPr>
          <p:cNvPr id="117" name="Google Shape;117;p26"/>
          <p:cNvSpPr/>
          <p:nvPr/>
        </p:nvSpPr>
        <p:spPr>
          <a:xfrm>
            <a:off x="1315918" y="1658325"/>
            <a:ext cx="7424400" cy="7416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Controles de fluxo</a:t>
            </a:r>
            <a:endParaRPr b="1" sz="1500"/>
          </a:p>
        </p:txBody>
      </p:sp>
      <p:sp>
        <p:nvSpPr>
          <p:cNvPr id="118" name="Google Shape;118;p26"/>
          <p:cNvSpPr/>
          <p:nvPr/>
        </p:nvSpPr>
        <p:spPr>
          <a:xfrm>
            <a:off x="1315918" y="3828825"/>
            <a:ext cx="7424400" cy="7416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Fórmulas</a:t>
            </a:r>
            <a:endParaRPr b="1" sz="1500"/>
          </a:p>
        </p:txBody>
      </p:sp>
      <p:sp>
        <p:nvSpPr>
          <p:cNvPr id="119" name="Google Shape;119;p26"/>
          <p:cNvSpPr/>
          <p:nvPr/>
        </p:nvSpPr>
        <p:spPr>
          <a:xfrm>
            <a:off x="1315918" y="2743575"/>
            <a:ext cx="7424400" cy="7416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Funções</a:t>
            </a:r>
            <a:endParaRPr b="1" sz="1500"/>
          </a:p>
        </p:txBody>
      </p:sp>
      <p:sp>
        <p:nvSpPr>
          <p:cNvPr id="120" name="Google Shape;120;p26"/>
          <p:cNvSpPr/>
          <p:nvPr/>
        </p:nvSpPr>
        <p:spPr>
          <a:xfrm>
            <a:off x="403675" y="573075"/>
            <a:ext cx="641700" cy="741600"/>
          </a:xfrm>
          <a:prstGeom prst="teardrop">
            <a:avLst>
              <a:gd fmla="val 100000" name="adj"/>
            </a:avLst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01</a:t>
            </a:r>
            <a:endParaRPr b="1" sz="1500"/>
          </a:p>
        </p:txBody>
      </p:sp>
      <p:sp>
        <p:nvSpPr>
          <p:cNvPr id="121" name="Google Shape;121;p26"/>
          <p:cNvSpPr/>
          <p:nvPr/>
        </p:nvSpPr>
        <p:spPr>
          <a:xfrm>
            <a:off x="403675" y="2743575"/>
            <a:ext cx="641700" cy="741600"/>
          </a:xfrm>
          <a:prstGeom prst="teardrop">
            <a:avLst>
              <a:gd fmla="val 100000" name="adj"/>
            </a:avLst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03</a:t>
            </a:r>
            <a:endParaRPr b="1" sz="1500"/>
          </a:p>
        </p:txBody>
      </p:sp>
      <p:sp>
        <p:nvSpPr>
          <p:cNvPr id="122" name="Google Shape;122;p26"/>
          <p:cNvSpPr/>
          <p:nvPr/>
        </p:nvSpPr>
        <p:spPr>
          <a:xfrm>
            <a:off x="403675" y="3828825"/>
            <a:ext cx="641700" cy="741600"/>
          </a:xfrm>
          <a:prstGeom prst="teardrop">
            <a:avLst>
              <a:gd fmla="val 100000" name="adj"/>
            </a:avLst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04</a:t>
            </a:r>
            <a:endParaRPr b="1" sz="1500"/>
          </a:p>
        </p:txBody>
      </p:sp>
      <p:sp>
        <p:nvSpPr>
          <p:cNvPr id="123" name="Google Shape;123;p26"/>
          <p:cNvSpPr/>
          <p:nvPr/>
        </p:nvSpPr>
        <p:spPr>
          <a:xfrm>
            <a:off x="403675" y="1703770"/>
            <a:ext cx="641700" cy="741600"/>
          </a:xfrm>
          <a:prstGeom prst="teardrop">
            <a:avLst>
              <a:gd fmla="val 100000" name="adj"/>
            </a:avLst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02</a:t>
            </a:r>
            <a:endParaRPr b="1" sz="15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4"/>
          <p:cNvSpPr/>
          <p:nvPr/>
        </p:nvSpPr>
        <p:spPr>
          <a:xfrm>
            <a:off x="1315918" y="573075"/>
            <a:ext cx="7424400" cy="741600"/>
          </a:xfrm>
          <a:prstGeom prst="roundRect">
            <a:avLst>
              <a:gd fmla="val 16667" name="adj"/>
            </a:avLst>
          </a:prstGeom>
          <a:solidFill>
            <a:srgbClr val="FFD966">
              <a:alpha val="48310"/>
            </a:srgbClr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Estrutura de dados</a:t>
            </a:r>
            <a:endParaRPr b="1" sz="1500"/>
          </a:p>
        </p:txBody>
      </p:sp>
      <p:sp>
        <p:nvSpPr>
          <p:cNvPr id="305" name="Google Shape;305;p44"/>
          <p:cNvSpPr/>
          <p:nvPr/>
        </p:nvSpPr>
        <p:spPr>
          <a:xfrm>
            <a:off x="1315918" y="1658325"/>
            <a:ext cx="7424400" cy="7416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Controles de fluxo</a:t>
            </a:r>
            <a:endParaRPr b="1" sz="1500"/>
          </a:p>
        </p:txBody>
      </p:sp>
      <p:sp>
        <p:nvSpPr>
          <p:cNvPr id="306" name="Google Shape;306;p44"/>
          <p:cNvSpPr/>
          <p:nvPr/>
        </p:nvSpPr>
        <p:spPr>
          <a:xfrm>
            <a:off x="1315918" y="3828825"/>
            <a:ext cx="7424400" cy="741600"/>
          </a:xfrm>
          <a:prstGeom prst="roundRect">
            <a:avLst>
              <a:gd fmla="val 16667" name="adj"/>
            </a:avLst>
          </a:prstGeom>
          <a:solidFill>
            <a:srgbClr val="FFD966">
              <a:alpha val="48310"/>
            </a:srgbClr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Fórmulas</a:t>
            </a:r>
            <a:endParaRPr b="1" sz="1500"/>
          </a:p>
        </p:txBody>
      </p:sp>
      <p:sp>
        <p:nvSpPr>
          <p:cNvPr id="307" name="Google Shape;307;p44"/>
          <p:cNvSpPr/>
          <p:nvPr/>
        </p:nvSpPr>
        <p:spPr>
          <a:xfrm>
            <a:off x="1315918" y="2743575"/>
            <a:ext cx="7424400" cy="741600"/>
          </a:xfrm>
          <a:prstGeom prst="roundRect">
            <a:avLst>
              <a:gd fmla="val 16667" name="adj"/>
            </a:avLst>
          </a:prstGeom>
          <a:solidFill>
            <a:srgbClr val="FFD966">
              <a:alpha val="48310"/>
            </a:srgbClr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Funções</a:t>
            </a:r>
            <a:endParaRPr b="1" sz="1500"/>
          </a:p>
        </p:txBody>
      </p:sp>
      <p:sp>
        <p:nvSpPr>
          <p:cNvPr id="308" name="Google Shape;308;p44"/>
          <p:cNvSpPr/>
          <p:nvPr/>
        </p:nvSpPr>
        <p:spPr>
          <a:xfrm>
            <a:off x="403675" y="573075"/>
            <a:ext cx="641700" cy="741600"/>
          </a:xfrm>
          <a:prstGeom prst="teardrop">
            <a:avLst>
              <a:gd fmla="val 100000" name="adj"/>
            </a:avLst>
          </a:prstGeom>
          <a:solidFill>
            <a:srgbClr val="FFD966">
              <a:alpha val="48310"/>
            </a:srgbClr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01</a:t>
            </a:r>
            <a:endParaRPr b="1" sz="1500"/>
          </a:p>
        </p:txBody>
      </p:sp>
      <p:sp>
        <p:nvSpPr>
          <p:cNvPr id="309" name="Google Shape;309;p44"/>
          <p:cNvSpPr/>
          <p:nvPr/>
        </p:nvSpPr>
        <p:spPr>
          <a:xfrm>
            <a:off x="403675" y="2743575"/>
            <a:ext cx="641700" cy="741600"/>
          </a:xfrm>
          <a:prstGeom prst="teardrop">
            <a:avLst>
              <a:gd fmla="val 100000" name="adj"/>
            </a:avLst>
          </a:prstGeom>
          <a:solidFill>
            <a:srgbClr val="FFD966">
              <a:alpha val="48310"/>
            </a:srgbClr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03</a:t>
            </a:r>
            <a:endParaRPr b="1" sz="1500"/>
          </a:p>
        </p:txBody>
      </p:sp>
      <p:sp>
        <p:nvSpPr>
          <p:cNvPr id="310" name="Google Shape;310;p44"/>
          <p:cNvSpPr/>
          <p:nvPr/>
        </p:nvSpPr>
        <p:spPr>
          <a:xfrm>
            <a:off x="403675" y="3828825"/>
            <a:ext cx="641700" cy="741600"/>
          </a:xfrm>
          <a:prstGeom prst="teardrop">
            <a:avLst>
              <a:gd fmla="val 100000" name="adj"/>
            </a:avLst>
          </a:prstGeom>
          <a:solidFill>
            <a:srgbClr val="FFD966">
              <a:alpha val="48310"/>
            </a:srgbClr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04</a:t>
            </a:r>
            <a:endParaRPr b="1" sz="1500"/>
          </a:p>
        </p:txBody>
      </p:sp>
      <p:sp>
        <p:nvSpPr>
          <p:cNvPr id="311" name="Google Shape;311;p44"/>
          <p:cNvSpPr/>
          <p:nvPr/>
        </p:nvSpPr>
        <p:spPr>
          <a:xfrm>
            <a:off x="403675" y="1703770"/>
            <a:ext cx="641700" cy="741600"/>
          </a:xfrm>
          <a:prstGeom prst="teardrop">
            <a:avLst>
              <a:gd fmla="val 100000" name="adj"/>
            </a:avLst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02</a:t>
            </a:r>
            <a:endParaRPr b="1" sz="15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5"/>
          <p:cNvSpPr/>
          <p:nvPr/>
        </p:nvSpPr>
        <p:spPr>
          <a:xfrm>
            <a:off x="70500" y="295925"/>
            <a:ext cx="241200" cy="261300"/>
          </a:xfrm>
          <a:prstGeom prst="flowChartDelay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45"/>
          <p:cNvSpPr txBox="1"/>
          <p:nvPr>
            <p:ph idx="1" type="body"/>
          </p:nvPr>
        </p:nvSpPr>
        <p:spPr>
          <a:xfrm>
            <a:off x="311700" y="870050"/>
            <a:ext cx="8568900" cy="40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O </a:t>
            </a:r>
            <a:r>
              <a:rPr b="1" lang="en">
                <a:solidFill>
                  <a:schemeClr val="accent4"/>
                </a:solidFill>
                <a:highlight>
                  <a:schemeClr val="accent4"/>
                </a:highlight>
              </a:rPr>
              <a:t>+</a:t>
            </a:r>
            <a:r>
              <a:rPr b="1" lang="en">
                <a:solidFill>
                  <a:schemeClr val="lt1"/>
                </a:solidFill>
                <a:highlight>
                  <a:schemeClr val="accent4"/>
                </a:highlight>
              </a:rPr>
              <a:t>if</a:t>
            </a:r>
            <a:r>
              <a:rPr b="1" lang="en">
                <a:solidFill>
                  <a:schemeClr val="accent4"/>
                </a:solidFill>
                <a:highlight>
                  <a:schemeClr val="accent4"/>
                </a:highlight>
              </a:rPr>
              <a:t>+</a:t>
            </a:r>
            <a:r>
              <a:rPr b="1" lang="en">
                <a:solidFill>
                  <a:schemeClr val="lt1"/>
                </a:solidFill>
              </a:rPr>
              <a:t> e </a:t>
            </a:r>
            <a:r>
              <a:rPr b="1" lang="en">
                <a:solidFill>
                  <a:schemeClr val="accent4"/>
                </a:solidFill>
                <a:highlight>
                  <a:schemeClr val="accent4"/>
                </a:highlight>
              </a:rPr>
              <a:t>+</a:t>
            </a:r>
            <a:r>
              <a:rPr b="1" lang="en">
                <a:solidFill>
                  <a:schemeClr val="lt1"/>
                </a:solidFill>
                <a:highlight>
                  <a:schemeClr val="accent4"/>
                </a:highlight>
              </a:rPr>
              <a:t>else</a:t>
            </a:r>
            <a:r>
              <a:rPr b="1" lang="en">
                <a:solidFill>
                  <a:schemeClr val="accent4"/>
                </a:solidFill>
                <a:highlight>
                  <a:schemeClr val="accent4"/>
                </a:highlight>
              </a:rPr>
              <a:t>+</a:t>
            </a:r>
            <a:r>
              <a:rPr b="1" lang="en">
                <a:solidFill>
                  <a:schemeClr val="lt1"/>
                </a:solidFill>
              </a:rPr>
              <a:t>:</a:t>
            </a:r>
            <a:br>
              <a:rPr b="1" lang="en">
                <a:solidFill>
                  <a:schemeClr val="lt1"/>
                </a:solidFill>
              </a:rPr>
            </a:br>
            <a:r>
              <a:rPr b="1" lang="en" sz="1700">
                <a:solidFill>
                  <a:schemeClr val="lt1"/>
                </a:solidFill>
              </a:rPr>
              <a:t> 	</a:t>
            </a:r>
            <a:r>
              <a:rPr lang="en" sz="1700">
                <a:solidFill>
                  <a:schemeClr val="lt1"/>
                </a:solidFill>
              </a:rPr>
              <a:t>O </a:t>
            </a:r>
            <a:r>
              <a:rPr i="1" lang="en" sz="1700">
                <a:solidFill>
                  <a:schemeClr val="lt1"/>
                </a:solidFill>
              </a:rPr>
              <a:t>if </a:t>
            </a:r>
            <a:r>
              <a:rPr lang="en" sz="1700">
                <a:solidFill>
                  <a:schemeClr val="lt1"/>
                </a:solidFill>
              </a:rPr>
              <a:t>e </a:t>
            </a:r>
            <a:r>
              <a:rPr i="1" lang="en" sz="1700">
                <a:solidFill>
                  <a:schemeClr val="lt1"/>
                </a:solidFill>
              </a:rPr>
              <a:t>else </a:t>
            </a:r>
            <a:r>
              <a:rPr lang="en" sz="1700">
                <a:solidFill>
                  <a:schemeClr val="lt1"/>
                </a:solidFill>
              </a:rPr>
              <a:t>utiliza uma comparação lógica para decidir quais trechos de códigos serão executados</a:t>
            </a:r>
            <a:br>
              <a:rPr lang="en" sz="1700">
                <a:solidFill>
                  <a:schemeClr val="lt1"/>
                </a:solidFill>
              </a:rPr>
            </a:br>
            <a:r>
              <a:rPr lang="en" sz="1700">
                <a:solidFill>
                  <a:schemeClr val="lt1"/>
                </a:solidFill>
              </a:rPr>
              <a:t>	O R só vai executar o que está dentro das chaves </a:t>
            </a:r>
            <a:r>
              <a:rPr b="1" lang="en">
                <a:solidFill>
                  <a:schemeClr val="accent4"/>
                </a:solidFill>
                <a:highlight>
                  <a:schemeClr val="accent4"/>
                </a:highlight>
              </a:rPr>
              <a:t>+</a:t>
            </a:r>
            <a:r>
              <a:rPr b="1" lang="en">
                <a:solidFill>
                  <a:schemeClr val="lt1"/>
                </a:solidFill>
                <a:highlight>
                  <a:schemeClr val="accent4"/>
                </a:highlight>
              </a:rPr>
              <a:t>{}</a:t>
            </a:r>
            <a:r>
              <a:rPr b="1" lang="en">
                <a:solidFill>
                  <a:schemeClr val="accent4"/>
                </a:solidFill>
                <a:highlight>
                  <a:schemeClr val="accent4"/>
                </a:highlight>
              </a:rPr>
              <a:t>+</a:t>
            </a:r>
            <a:endParaRPr sz="1700">
              <a:solidFill>
                <a:schemeClr val="lt1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18" name="Google Shape;318;p45"/>
          <p:cNvSpPr/>
          <p:nvPr/>
        </p:nvSpPr>
        <p:spPr>
          <a:xfrm>
            <a:off x="717350" y="1386225"/>
            <a:ext cx="63600" cy="636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319" name="Google Shape;319;p45"/>
          <p:cNvSpPr/>
          <p:nvPr/>
        </p:nvSpPr>
        <p:spPr>
          <a:xfrm>
            <a:off x="717350" y="1965650"/>
            <a:ext cx="63600" cy="636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320" name="Google Shape;320;p45"/>
          <p:cNvSpPr/>
          <p:nvPr/>
        </p:nvSpPr>
        <p:spPr>
          <a:xfrm>
            <a:off x="1355400" y="2571750"/>
            <a:ext cx="6433200" cy="17580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x </a:t>
            </a:r>
            <a:r>
              <a:rPr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&lt;- </a:t>
            </a:r>
            <a:r>
              <a:rPr lang="en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>
              <a:solidFill>
                <a:srgbClr val="1155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(x == </a:t>
            </a:r>
            <a:r>
              <a:rPr lang="en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){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print(</a:t>
            </a:r>
            <a:r>
              <a:rPr lang="en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“Objeto x é 1”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} else { </a:t>
            </a:r>
            <a:r>
              <a:rPr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# Conjunto de códigos que serão executados</a:t>
            </a:r>
            <a:endParaRPr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“Objeto x não é 1”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1" name="Google Shape;321;p45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Controles de fluxo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6"/>
          <p:cNvSpPr/>
          <p:nvPr/>
        </p:nvSpPr>
        <p:spPr>
          <a:xfrm>
            <a:off x="70500" y="295925"/>
            <a:ext cx="241200" cy="261300"/>
          </a:xfrm>
          <a:prstGeom prst="flowChartDelay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46"/>
          <p:cNvSpPr txBox="1"/>
          <p:nvPr>
            <p:ph idx="1" type="body"/>
          </p:nvPr>
        </p:nvSpPr>
        <p:spPr>
          <a:xfrm>
            <a:off x="311700" y="870050"/>
            <a:ext cx="8568900" cy="40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O </a:t>
            </a:r>
            <a:r>
              <a:rPr b="1" lang="en">
                <a:solidFill>
                  <a:schemeClr val="accent4"/>
                </a:solidFill>
                <a:highlight>
                  <a:schemeClr val="accent4"/>
                </a:highlight>
              </a:rPr>
              <a:t>+</a:t>
            </a:r>
            <a:r>
              <a:rPr b="1" lang="en">
                <a:solidFill>
                  <a:schemeClr val="lt1"/>
                </a:solidFill>
                <a:highlight>
                  <a:schemeClr val="accent4"/>
                </a:highlight>
              </a:rPr>
              <a:t>if</a:t>
            </a:r>
            <a:r>
              <a:rPr b="1" lang="en">
                <a:solidFill>
                  <a:schemeClr val="accent4"/>
                </a:solidFill>
                <a:highlight>
                  <a:schemeClr val="accent4"/>
                </a:highlight>
              </a:rPr>
              <a:t>+</a:t>
            </a:r>
            <a:r>
              <a:rPr b="1" lang="en">
                <a:solidFill>
                  <a:schemeClr val="lt1"/>
                </a:solidFill>
              </a:rPr>
              <a:t> e </a:t>
            </a:r>
            <a:r>
              <a:rPr b="1" lang="en">
                <a:solidFill>
                  <a:schemeClr val="accent4"/>
                </a:solidFill>
                <a:highlight>
                  <a:schemeClr val="accent4"/>
                </a:highlight>
              </a:rPr>
              <a:t>+</a:t>
            </a:r>
            <a:r>
              <a:rPr b="1" lang="en">
                <a:solidFill>
                  <a:schemeClr val="lt1"/>
                </a:solidFill>
                <a:highlight>
                  <a:schemeClr val="accent4"/>
                </a:highlight>
              </a:rPr>
              <a:t>else</a:t>
            </a:r>
            <a:r>
              <a:rPr b="1" lang="en">
                <a:solidFill>
                  <a:schemeClr val="accent4"/>
                </a:solidFill>
                <a:highlight>
                  <a:schemeClr val="accent4"/>
                </a:highlight>
              </a:rPr>
              <a:t>+</a:t>
            </a:r>
            <a:r>
              <a:rPr b="1" lang="en">
                <a:solidFill>
                  <a:schemeClr val="lt1"/>
                </a:solidFill>
              </a:rPr>
              <a:t>:</a:t>
            </a:r>
            <a:br>
              <a:rPr b="1" lang="en">
                <a:solidFill>
                  <a:schemeClr val="lt1"/>
                </a:solidFill>
              </a:rPr>
            </a:br>
            <a:r>
              <a:rPr b="1" lang="en" sz="1700">
                <a:solidFill>
                  <a:schemeClr val="lt1"/>
                </a:solidFill>
              </a:rPr>
              <a:t> 	</a:t>
            </a:r>
            <a:r>
              <a:rPr lang="en" sz="1700">
                <a:solidFill>
                  <a:schemeClr val="lt1"/>
                </a:solidFill>
              </a:rPr>
              <a:t>Você pode continuar fazendo comparações com </a:t>
            </a:r>
            <a:r>
              <a:rPr i="1" lang="en" sz="1700">
                <a:solidFill>
                  <a:schemeClr val="lt1"/>
                </a:solidFill>
              </a:rPr>
              <a:t>else if ()</a:t>
            </a:r>
            <a:endParaRPr i="1" sz="1700">
              <a:solidFill>
                <a:schemeClr val="lt1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28" name="Google Shape;328;p46"/>
          <p:cNvSpPr/>
          <p:nvPr/>
        </p:nvSpPr>
        <p:spPr>
          <a:xfrm>
            <a:off x="717350" y="1386225"/>
            <a:ext cx="63600" cy="636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329" name="Google Shape;329;p46"/>
          <p:cNvSpPr/>
          <p:nvPr/>
        </p:nvSpPr>
        <p:spPr>
          <a:xfrm>
            <a:off x="1355400" y="1818300"/>
            <a:ext cx="6433200" cy="23130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x </a:t>
            </a:r>
            <a:r>
              <a:rPr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&lt;- </a:t>
            </a:r>
            <a:r>
              <a:rPr lang="en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>
              <a:solidFill>
                <a:srgbClr val="1155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(x == </a:t>
            </a:r>
            <a:r>
              <a:rPr lang="en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){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print(</a:t>
            </a:r>
            <a:r>
              <a:rPr lang="en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“Objeto x é 1”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else if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x == </a:t>
            </a:r>
            <a:r>
              <a:rPr lang="en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-1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){ 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“Objeto x é -1”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else 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# Conjunto de códigos que serão executados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“Objeto x não é 1 nem -1”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0" name="Google Shape;330;p46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Controles de fluxo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7"/>
          <p:cNvSpPr/>
          <p:nvPr/>
        </p:nvSpPr>
        <p:spPr>
          <a:xfrm>
            <a:off x="70500" y="295925"/>
            <a:ext cx="241200" cy="261300"/>
          </a:xfrm>
          <a:prstGeom prst="flowChartDelay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47"/>
          <p:cNvSpPr txBox="1"/>
          <p:nvPr>
            <p:ph idx="1" type="body"/>
          </p:nvPr>
        </p:nvSpPr>
        <p:spPr>
          <a:xfrm>
            <a:off x="311700" y="870050"/>
            <a:ext cx="8568900" cy="40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O </a:t>
            </a:r>
            <a:r>
              <a:rPr b="1" lang="en">
                <a:solidFill>
                  <a:schemeClr val="accent4"/>
                </a:solidFill>
                <a:highlight>
                  <a:schemeClr val="accent4"/>
                </a:highlight>
              </a:rPr>
              <a:t>+</a:t>
            </a:r>
            <a:r>
              <a:rPr b="1" lang="en">
                <a:solidFill>
                  <a:schemeClr val="lt1"/>
                </a:solidFill>
                <a:highlight>
                  <a:schemeClr val="accent4"/>
                </a:highlight>
              </a:rPr>
              <a:t>for</a:t>
            </a:r>
            <a:r>
              <a:rPr b="1" lang="en">
                <a:solidFill>
                  <a:schemeClr val="accent4"/>
                </a:solidFill>
                <a:highlight>
                  <a:schemeClr val="accent4"/>
                </a:highlight>
              </a:rPr>
              <a:t>+</a:t>
            </a:r>
            <a:r>
              <a:rPr b="1" lang="en">
                <a:solidFill>
                  <a:schemeClr val="lt1"/>
                </a:solidFill>
              </a:rPr>
              <a:t>:</a:t>
            </a:r>
            <a:br>
              <a:rPr b="1" lang="en">
                <a:solidFill>
                  <a:schemeClr val="lt1"/>
                </a:solidFill>
              </a:rPr>
            </a:br>
            <a:r>
              <a:rPr b="1" lang="en" sz="1700">
                <a:solidFill>
                  <a:schemeClr val="lt1"/>
                </a:solidFill>
              </a:rPr>
              <a:t> 	</a:t>
            </a:r>
            <a:r>
              <a:rPr lang="en" sz="1700">
                <a:solidFill>
                  <a:schemeClr val="lt1"/>
                </a:solidFill>
              </a:rPr>
              <a:t>O </a:t>
            </a:r>
            <a:r>
              <a:rPr i="1" lang="en" sz="1700">
                <a:solidFill>
                  <a:schemeClr val="lt1"/>
                </a:solidFill>
              </a:rPr>
              <a:t>for </a:t>
            </a:r>
            <a:r>
              <a:rPr lang="en" sz="1700">
                <a:solidFill>
                  <a:schemeClr val="lt1"/>
                </a:solidFill>
              </a:rPr>
              <a:t>repete conjuntos de códigos para o comprimento do objeto indicado entre parênteses. </a:t>
            </a:r>
            <a:br>
              <a:rPr lang="en" sz="1700">
                <a:solidFill>
                  <a:schemeClr val="lt1"/>
                </a:solidFill>
              </a:rPr>
            </a:br>
            <a:r>
              <a:rPr lang="en" sz="1700">
                <a:solidFill>
                  <a:schemeClr val="lt1"/>
                </a:solidFill>
              </a:rPr>
              <a:t>	</a:t>
            </a:r>
            <a:endParaRPr>
              <a:solidFill>
                <a:schemeClr val="lt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37" name="Google Shape;337;p47"/>
          <p:cNvSpPr/>
          <p:nvPr/>
        </p:nvSpPr>
        <p:spPr>
          <a:xfrm>
            <a:off x="717350" y="1386225"/>
            <a:ext cx="63600" cy="636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338" name="Google Shape;338;p47"/>
          <p:cNvSpPr/>
          <p:nvPr/>
        </p:nvSpPr>
        <p:spPr>
          <a:xfrm>
            <a:off x="1379550" y="2266950"/>
            <a:ext cx="6433200" cy="19833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my_vector &lt;- </a:t>
            </a:r>
            <a:r>
              <a:rPr lang="en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(i </a:t>
            </a:r>
            <a:r>
              <a:rPr b="1"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print(</a:t>
            </a:r>
            <a:r>
              <a:rPr lang="en">
                <a:solidFill>
                  <a:srgbClr val="741B47"/>
                </a:solidFill>
                <a:latin typeface="Courier New"/>
                <a:ea typeface="Courier New"/>
                <a:cs typeface="Courier New"/>
                <a:sym typeface="Courier New"/>
              </a:rPr>
              <a:t>“Hello World”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# Printa o Hello World 10 vezes</a:t>
            </a:r>
            <a:endParaRPr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(i </a:t>
            </a:r>
            <a:r>
              <a:rPr b="1"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print(i) </a:t>
            </a:r>
            <a:r>
              <a:rPr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# Printa os elementos de i</a:t>
            </a:r>
            <a:endParaRPr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9" name="Google Shape;339;p47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Controles de fluxo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48"/>
          <p:cNvSpPr/>
          <p:nvPr/>
        </p:nvSpPr>
        <p:spPr>
          <a:xfrm>
            <a:off x="70500" y="295925"/>
            <a:ext cx="241200" cy="261300"/>
          </a:xfrm>
          <a:prstGeom prst="flowChartDelay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48"/>
          <p:cNvSpPr txBox="1"/>
          <p:nvPr>
            <p:ph idx="1" type="body"/>
          </p:nvPr>
        </p:nvSpPr>
        <p:spPr>
          <a:xfrm>
            <a:off x="311700" y="870050"/>
            <a:ext cx="8568900" cy="40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O </a:t>
            </a:r>
            <a:r>
              <a:rPr b="1" lang="en">
                <a:solidFill>
                  <a:schemeClr val="accent4"/>
                </a:solidFill>
                <a:highlight>
                  <a:schemeClr val="accent4"/>
                </a:highlight>
              </a:rPr>
              <a:t>+</a:t>
            </a:r>
            <a:r>
              <a:rPr b="1" lang="en">
                <a:solidFill>
                  <a:schemeClr val="lt1"/>
                </a:solidFill>
                <a:highlight>
                  <a:schemeClr val="accent4"/>
                </a:highlight>
              </a:rPr>
              <a:t>for</a:t>
            </a:r>
            <a:r>
              <a:rPr b="1" lang="en">
                <a:solidFill>
                  <a:schemeClr val="accent4"/>
                </a:solidFill>
                <a:highlight>
                  <a:schemeClr val="accent4"/>
                </a:highlight>
              </a:rPr>
              <a:t>+</a:t>
            </a:r>
            <a:r>
              <a:rPr b="1" lang="en">
                <a:solidFill>
                  <a:schemeClr val="lt1"/>
                </a:solidFill>
              </a:rPr>
              <a:t>:</a:t>
            </a:r>
            <a:br>
              <a:rPr b="1" lang="en">
                <a:solidFill>
                  <a:schemeClr val="lt1"/>
                </a:solidFill>
              </a:rPr>
            </a:br>
            <a:r>
              <a:rPr b="1" lang="en" sz="1700">
                <a:solidFill>
                  <a:schemeClr val="lt1"/>
                </a:solidFill>
              </a:rPr>
              <a:t> 	</a:t>
            </a:r>
            <a:r>
              <a:rPr lang="en" sz="1700">
                <a:solidFill>
                  <a:schemeClr val="lt1"/>
                </a:solidFill>
              </a:rPr>
              <a:t>O </a:t>
            </a:r>
            <a:r>
              <a:rPr i="1" lang="en" sz="1700">
                <a:solidFill>
                  <a:schemeClr val="lt1"/>
                </a:solidFill>
              </a:rPr>
              <a:t>for </a:t>
            </a:r>
            <a:r>
              <a:rPr lang="en" sz="1700">
                <a:solidFill>
                  <a:schemeClr val="lt1"/>
                </a:solidFill>
              </a:rPr>
              <a:t>itera sobre os elementos do objeto indicado entre os parênteses.</a:t>
            </a:r>
            <a:endParaRPr sz="1700">
              <a:solidFill>
                <a:schemeClr val="lt1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46" name="Google Shape;346;p48"/>
          <p:cNvSpPr/>
          <p:nvPr/>
        </p:nvSpPr>
        <p:spPr>
          <a:xfrm>
            <a:off x="717350" y="1386225"/>
            <a:ext cx="63600" cy="636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347" name="Google Shape;347;p48"/>
          <p:cNvSpPr/>
          <p:nvPr/>
        </p:nvSpPr>
        <p:spPr>
          <a:xfrm>
            <a:off x="1248450" y="1667600"/>
            <a:ext cx="6888600" cy="33597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my_df &lt;- mtcars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# Calculando a média de todas as variáveis de mtcars</a:t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(variavel </a:t>
            </a:r>
            <a:r>
              <a:rPr b="1"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my_df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mean_var </a:t>
            </a:r>
            <a:r>
              <a:rPr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&lt;-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mean(variavel)  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print(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mean_var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# Printa a média da variável</a:t>
            </a:r>
            <a:endParaRPr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b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# Calculando a média das variáveis e printando seus nomes</a:t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(name_variavel </a:t>
            </a:r>
            <a:r>
              <a:rPr b="1"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names(my_df)) {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mean_var </a:t>
            </a:r>
            <a:r>
              <a:rPr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&lt;-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mean(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my_df[ name_variavel ]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  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print(name_variavel);print(mean_var) </a:t>
            </a:r>
            <a:endParaRPr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8" name="Google Shape;348;p48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Controles de fluxo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9"/>
          <p:cNvSpPr/>
          <p:nvPr/>
        </p:nvSpPr>
        <p:spPr>
          <a:xfrm>
            <a:off x="1315918" y="573075"/>
            <a:ext cx="7424400" cy="741600"/>
          </a:xfrm>
          <a:prstGeom prst="roundRect">
            <a:avLst>
              <a:gd fmla="val 16667" name="adj"/>
            </a:avLst>
          </a:prstGeom>
          <a:solidFill>
            <a:srgbClr val="FFD966">
              <a:alpha val="48310"/>
            </a:srgbClr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Estrutura de dados</a:t>
            </a:r>
            <a:endParaRPr b="1" sz="1500"/>
          </a:p>
        </p:txBody>
      </p:sp>
      <p:sp>
        <p:nvSpPr>
          <p:cNvPr id="354" name="Google Shape;354;p49"/>
          <p:cNvSpPr/>
          <p:nvPr/>
        </p:nvSpPr>
        <p:spPr>
          <a:xfrm>
            <a:off x="1315918" y="1658325"/>
            <a:ext cx="7424400" cy="741600"/>
          </a:xfrm>
          <a:prstGeom prst="roundRect">
            <a:avLst>
              <a:gd fmla="val 16667" name="adj"/>
            </a:avLst>
          </a:prstGeom>
          <a:solidFill>
            <a:srgbClr val="FFD966">
              <a:alpha val="48310"/>
            </a:srgbClr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Controles de fluxo</a:t>
            </a:r>
            <a:endParaRPr b="1" sz="1500"/>
          </a:p>
        </p:txBody>
      </p:sp>
      <p:sp>
        <p:nvSpPr>
          <p:cNvPr id="355" name="Google Shape;355;p49"/>
          <p:cNvSpPr/>
          <p:nvPr/>
        </p:nvSpPr>
        <p:spPr>
          <a:xfrm>
            <a:off x="1315918" y="3828825"/>
            <a:ext cx="7424400" cy="741600"/>
          </a:xfrm>
          <a:prstGeom prst="roundRect">
            <a:avLst>
              <a:gd fmla="val 16667" name="adj"/>
            </a:avLst>
          </a:prstGeom>
          <a:solidFill>
            <a:srgbClr val="FFD966">
              <a:alpha val="48310"/>
            </a:srgbClr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Fórmulas</a:t>
            </a:r>
            <a:endParaRPr b="1" sz="1500"/>
          </a:p>
        </p:txBody>
      </p:sp>
      <p:sp>
        <p:nvSpPr>
          <p:cNvPr id="356" name="Google Shape;356;p49"/>
          <p:cNvSpPr/>
          <p:nvPr/>
        </p:nvSpPr>
        <p:spPr>
          <a:xfrm>
            <a:off x="1315918" y="2743575"/>
            <a:ext cx="7424400" cy="7416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Funções</a:t>
            </a:r>
            <a:endParaRPr b="1" sz="1500"/>
          </a:p>
        </p:txBody>
      </p:sp>
      <p:sp>
        <p:nvSpPr>
          <p:cNvPr id="357" name="Google Shape;357;p49"/>
          <p:cNvSpPr/>
          <p:nvPr/>
        </p:nvSpPr>
        <p:spPr>
          <a:xfrm>
            <a:off x="403675" y="573075"/>
            <a:ext cx="641700" cy="741600"/>
          </a:xfrm>
          <a:prstGeom prst="teardrop">
            <a:avLst>
              <a:gd fmla="val 100000" name="adj"/>
            </a:avLst>
          </a:prstGeom>
          <a:solidFill>
            <a:srgbClr val="FFD966">
              <a:alpha val="48310"/>
            </a:srgbClr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01</a:t>
            </a:r>
            <a:endParaRPr b="1" sz="1500"/>
          </a:p>
        </p:txBody>
      </p:sp>
      <p:sp>
        <p:nvSpPr>
          <p:cNvPr id="358" name="Google Shape;358;p49"/>
          <p:cNvSpPr/>
          <p:nvPr/>
        </p:nvSpPr>
        <p:spPr>
          <a:xfrm>
            <a:off x="403675" y="2743575"/>
            <a:ext cx="641700" cy="741600"/>
          </a:xfrm>
          <a:prstGeom prst="teardrop">
            <a:avLst>
              <a:gd fmla="val 100000" name="adj"/>
            </a:avLst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03</a:t>
            </a:r>
            <a:endParaRPr b="1" sz="1500"/>
          </a:p>
        </p:txBody>
      </p:sp>
      <p:sp>
        <p:nvSpPr>
          <p:cNvPr id="359" name="Google Shape;359;p49"/>
          <p:cNvSpPr/>
          <p:nvPr/>
        </p:nvSpPr>
        <p:spPr>
          <a:xfrm>
            <a:off x="403675" y="3828825"/>
            <a:ext cx="641700" cy="741600"/>
          </a:xfrm>
          <a:prstGeom prst="teardrop">
            <a:avLst>
              <a:gd fmla="val 100000" name="adj"/>
            </a:avLst>
          </a:prstGeom>
          <a:solidFill>
            <a:srgbClr val="FFD966">
              <a:alpha val="48310"/>
            </a:srgbClr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04</a:t>
            </a:r>
            <a:endParaRPr b="1" sz="1500"/>
          </a:p>
        </p:txBody>
      </p:sp>
      <p:sp>
        <p:nvSpPr>
          <p:cNvPr id="360" name="Google Shape;360;p49"/>
          <p:cNvSpPr/>
          <p:nvPr/>
        </p:nvSpPr>
        <p:spPr>
          <a:xfrm>
            <a:off x="403675" y="1703770"/>
            <a:ext cx="641700" cy="741600"/>
          </a:xfrm>
          <a:prstGeom prst="teardrop">
            <a:avLst>
              <a:gd fmla="val 100000" name="adj"/>
            </a:avLst>
          </a:prstGeom>
          <a:solidFill>
            <a:srgbClr val="FFD966">
              <a:alpha val="48310"/>
            </a:srgbClr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02</a:t>
            </a:r>
            <a:endParaRPr b="1" sz="15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50"/>
          <p:cNvSpPr txBox="1"/>
          <p:nvPr>
            <p:ph idx="1" type="body"/>
          </p:nvPr>
        </p:nvSpPr>
        <p:spPr>
          <a:xfrm>
            <a:off x="311700" y="870050"/>
            <a:ext cx="8568900" cy="40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Funções são um conjunto de códigos escritos para executar uma tarefa.</a:t>
            </a:r>
            <a:br>
              <a:rPr lang="en" sz="1700">
                <a:solidFill>
                  <a:schemeClr val="lt1"/>
                </a:solidFill>
              </a:rPr>
            </a:br>
            <a:r>
              <a:rPr lang="en" sz="1700">
                <a:solidFill>
                  <a:schemeClr val="lt1"/>
                </a:solidFill>
              </a:rPr>
              <a:t>	Funções podem ou não aceitar argumentos/parâmetros </a:t>
            </a:r>
            <a:br>
              <a:rPr lang="en" sz="1700">
                <a:solidFill>
                  <a:schemeClr val="lt1"/>
                </a:solidFill>
              </a:rPr>
            </a:br>
            <a:r>
              <a:rPr lang="en" sz="1700">
                <a:solidFill>
                  <a:schemeClr val="lt1"/>
                </a:solidFill>
              </a:rPr>
              <a:t>	Geralmente, se utiliza funções quando você quer executar um conjunto de código várias vezes.</a:t>
            </a: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r>
              <a:rPr lang="en" sz="1700">
                <a:solidFill>
                  <a:schemeClr val="lt1"/>
                </a:solidFill>
              </a:rPr>
              <a:t>	Veja a estrutura da função </a:t>
            </a:r>
            <a:r>
              <a:rPr lang="en" sz="17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cor </a:t>
            </a:r>
            <a:r>
              <a:rPr lang="en" sz="1700">
                <a:solidFill>
                  <a:schemeClr val="lt1"/>
                </a:solidFill>
              </a:rPr>
              <a:t>do R</a:t>
            </a:r>
            <a:endParaRPr sz="1700">
              <a:solidFill>
                <a:schemeClr val="lt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66" name="Google Shape;366;p50"/>
          <p:cNvSpPr/>
          <p:nvPr/>
        </p:nvSpPr>
        <p:spPr>
          <a:xfrm>
            <a:off x="70500" y="295925"/>
            <a:ext cx="241200" cy="261300"/>
          </a:xfrm>
          <a:prstGeom prst="flowChartDelay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50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Funções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68" name="Google Shape;368;p50"/>
          <p:cNvSpPr/>
          <p:nvPr/>
        </p:nvSpPr>
        <p:spPr>
          <a:xfrm>
            <a:off x="717350" y="1386225"/>
            <a:ext cx="63600" cy="636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369" name="Google Shape;369;p50"/>
          <p:cNvSpPr/>
          <p:nvPr/>
        </p:nvSpPr>
        <p:spPr>
          <a:xfrm>
            <a:off x="717350" y="1691025"/>
            <a:ext cx="63600" cy="636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370" name="Google Shape;370;p50"/>
          <p:cNvSpPr/>
          <p:nvPr/>
        </p:nvSpPr>
        <p:spPr>
          <a:xfrm>
            <a:off x="1355400" y="2288750"/>
            <a:ext cx="6433200" cy="7935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function 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(arglist) {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ody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71" name="Google Shape;371;p50"/>
          <p:cNvSpPr/>
          <p:nvPr/>
        </p:nvSpPr>
        <p:spPr>
          <a:xfrm>
            <a:off x="717350" y="3447050"/>
            <a:ext cx="63600" cy="636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372" name="Google Shape;372;p50"/>
          <p:cNvSpPr/>
          <p:nvPr/>
        </p:nvSpPr>
        <p:spPr>
          <a:xfrm>
            <a:off x="1355400" y="3888950"/>
            <a:ext cx="6433200" cy="5727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cor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##R vai printar os argumentos e body da função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51"/>
          <p:cNvSpPr txBox="1"/>
          <p:nvPr>
            <p:ph idx="1" type="body"/>
          </p:nvPr>
        </p:nvSpPr>
        <p:spPr>
          <a:xfrm>
            <a:off x="311700" y="870050"/>
            <a:ext cx="8568900" cy="40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Componentes de uma função:</a:t>
            </a:r>
            <a:br>
              <a:rPr lang="en" sz="1700">
                <a:solidFill>
                  <a:schemeClr val="lt1"/>
                </a:solidFill>
              </a:rPr>
            </a:br>
            <a:r>
              <a:rPr lang="en" sz="1700">
                <a:solidFill>
                  <a:schemeClr val="lt1"/>
                </a:solidFill>
              </a:rPr>
              <a:t>	</a:t>
            </a:r>
            <a:r>
              <a:rPr b="1" lang="en" sz="1700">
                <a:solidFill>
                  <a:schemeClr val="lt1"/>
                </a:solidFill>
              </a:rPr>
              <a:t>Nome da função:  </a:t>
            </a:r>
            <a:r>
              <a:rPr lang="en" sz="1700">
                <a:solidFill>
                  <a:schemeClr val="lt1"/>
                </a:solidFill>
              </a:rPr>
              <a:t>O nome da função é</a:t>
            </a:r>
            <a:r>
              <a:rPr lang="en" sz="1700">
                <a:solidFill>
                  <a:schemeClr val="lt1"/>
                </a:solidFill>
              </a:rPr>
              <a:t> utilizado para guardar a função como um objeto no enviroment do R.</a:t>
            </a: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r>
              <a:rPr lang="en" sz="1700">
                <a:solidFill>
                  <a:schemeClr val="lt1"/>
                </a:solidFill>
              </a:rPr>
              <a:t>	</a:t>
            </a:r>
            <a:r>
              <a:rPr b="1" lang="en" sz="1700">
                <a:solidFill>
                  <a:schemeClr val="lt1"/>
                </a:solidFill>
              </a:rPr>
              <a:t>Argumentos:  </a:t>
            </a:r>
            <a:r>
              <a:rPr lang="en" sz="1700">
                <a:solidFill>
                  <a:schemeClr val="lt1"/>
                </a:solidFill>
              </a:rPr>
              <a:t>Os argumentos são espaços reservados para receber informações de </a:t>
            </a:r>
            <a:r>
              <a:rPr i="1" lang="en" sz="1700">
                <a:solidFill>
                  <a:schemeClr val="lt1"/>
                </a:solidFill>
              </a:rPr>
              <a:t>input</a:t>
            </a:r>
            <a:r>
              <a:rPr lang="en" sz="1700">
                <a:solidFill>
                  <a:schemeClr val="lt1"/>
                </a:solidFill>
              </a:rPr>
              <a:t> do usuário.</a:t>
            </a:r>
            <a:br>
              <a:rPr b="1" lang="en" sz="1700">
                <a:solidFill>
                  <a:schemeClr val="lt1"/>
                </a:solidFill>
              </a:rPr>
            </a:br>
            <a:br>
              <a:rPr b="1" lang="en" sz="1700">
                <a:solidFill>
                  <a:schemeClr val="lt1"/>
                </a:solidFill>
              </a:rPr>
            </a:br>
            <a:r>
              <a:rPr b="1" lang="en" sz="1700">
                <a:solidFill>
                  <a:schemeClr val="lt1"/>
                </a:solidFill>
              </a:rPr>
              <a:t>	Corpo da função: </a:t>
            </a:r>
            <a:r>
              <a:rPr lang="en" sz="1700">
                <a:solidFill>
                  <a:schemeClr val="lt1"/>
                </a:solidFill>
              </a:rPr>
              <a:t>O corpo da função contém uma coleção de códigos que define o que a função faz.</a:t>
            </a: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r>
              <a:rPr lang="en" sz="1700">
                <a:solidFill>
                  <a:schemeClr val="lt1"/>
                </a:solidFill>
              </a:rPr>
              <a:t>	</a:t>
            </a:r>
            <a:r>
              <a:rPr b="1" lang="en" sz="1700">
                <a:solidFill>
                  <a:schemeClr val="lt1"/>
                </a:solidFill>
              </a:rPr>
              <a:t>Valor de retorno: </a:t>
            </a:r>
            <a:r>
              <a:rPr lang="en" sz="1700">
                <a:solidFill>
                  <a:schemeClr val="lt1"/>
                </a:solidFill>
              </a:rPr>
              <a:t>O valor de retorno de uma função é última expressão no corpo da função que será executada.</a:t>
            </a: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endParaRPr sz="1700">
              <a:solidFill>
                <a:schemeClr val="lt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78" name="Google Shape;378;p51"/>
          <p:cNvSpPr/>
          <p:nvPr/>
        </p:nvSpPr>
        <p:spPr>
          <a:xfrm>
            <a:off x="70500" y="295925"/>
            <a:ext cx="241200" cy="261300"/>
          </a:xfrm>
          <a:prstGeom prst="flowChartDelay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51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Funções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80" name="Google Shape;380;p51"/>
          <p:cNvSpPr/>
          <p:nvPr/>
        </p:nvSpPr>
        <p:spPr>
          <a:xfrm>
            <a:off x="717350" y="1386225"/>
            <a:ext cx="63600" cy="636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381" name="Google Shape;381;p51"/>
          <p:cNvSpPr/>
          <p:nvPr/>
        </p:nvSpPr>
        <p:spPr>
          <a:xfrm>
            <a:off x="717350" y="2263625"/>
            <a:ext cx="63600" cy="636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382" name="Google Shape;382;p51"/>
          <p:cNvSpPr/>
          <p:nvPr/>
        </p:nvSpPr>
        <p:spPr>
          <a:xfrm>
            <a:off x="717350" y="3141025"/>
            <a:ext cx="63600" cy="636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383" name="Google Shape;383;p51"/>
          <p:cNvSpPr/>
          <p:nvPr/>
        </p:nvSpPr>
        <p:spPr>
          <a:xfrm>
            <a:off x="717350" y="4018425"/>
            <a:ext cx="63600" cy="636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52"/>
          <p:cNvSpPr txBox="1"/>
          <p:nvPr>
            <p:ph idx="1" type="body"/>
          </p:nvPr>
        </p:nvSpPr>
        <p:spPr>
          <a:xfrm>
            <a:off x="311700" y="870050"/>
            <a:ext cx="8568900" cy="40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Funções são um conjunto de códigos escritos para executar uma tarefa.</a:t>
            </a:r>
            <a:br>
              <a:rPr lang="en" sz="1700">
                <a:solidFill>
                  <a:schemeClr val="lt1"/>
                </a:solidFill>
              </a:rPr>
            </a:br>
            <a:r>
              <a:rPr lang="en" sz="1700">
                <a:solidFill>
                  <a:schemeClr val="lt1"/>
                </a:solidFill>
              </a:rPr>
              <a:t>	Os argumentos de uma função podem ser setados através do nome do argumento ou da ordem em que ele foi </a:t>
            </a:r>
            <a:r>
              <a:rPr lang="en" sz="1700">
                <a:solidFill>
                  <a:schemeClr val="lt1"/>
                </a:solidFill>
              </a:rPr>
              <a:t>especificado</a:t>
            </a:r>
            <a:r>
              <a:rPr lang="en" sz="1700">
                <a:solidFill>
                  <a:schemeClr val="lt1"/>
                </a:solidFill>
              </a:rPr>
              <a:t> na criação da função.</a:t>
            </a:r>
            <a:br>
              <a:rPr lang="en" sz="1700">
                <a:solidFill>
                  <a:schemeClr val="lt1"/>
                </a:solidFill>
              </a:rPr>
            </a:br>
            <a:r>
              <a:rPr lang="en" sz="1700">
                <a:solidFill>
                  <a:schemeClr val="lt1"/>
                </a:solidFill>
              </a:rPr>
              <a:t>	</a:t>
            </a: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r>
              <a:rPr lang="en" sz="1700">
                <a:solidFill>
                  <a:schemeClr val="lt1"/>
                </a:solidFill>
              </a:rPr>
              <a:t>	 Utilizando o nome dos argumentos: </a:t>
            </a:r>
            <a:br>
              <a:rPr lang="en" sz="1700">
                <a:solidFill>
                  <a:schemeClr val="lt1"/>
                </a:solidFill>
              </a:rPr>
            </a:br>
            <a:endParaRPr sz="1700">
              <a:solidFill>
                <a:schemeClr val="lt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br>
              <a:rPr lang="en" sz="1700">
                <a:solidFill>
                  <a:schemeClr val="lt1"/>
                </a:solidFill>
              </a:rPr>
            </a:br>
            <a:r>
              <a:rPr lang="en" sz="1700">
                <a:solidFill>
                  <a:schemeClr val="lt1"/>
                </a:solidFill>
              </a:rPr>
              <a:t>	 </a:t>
            </a:r>
            <a:r>
              <a:rPr lang="en" sz="1700">
                <a:solidFill>
                  <a:schemeClr val="lt1"/>
                </a:solidFill>
              </a:rPr>
              <a:t>Utilizando a ordem dos argumentos:</a:t>
            </a:r>
            <a:endParaRPr sz="1700">
              <a:solidFill>
                <a:schemeClr val="lt1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89" name="Google Shape;389;p52"/>
          <p:cNvSpPr/>
          <p:nvPr/>
        </p:nvSpPr>
        <p:spPr>
          <a:xfrm>
            <a:off x="70500" y="295925"/>
            <a:ext cx="241200" cy="261300"/>
          </a:xfrm>
          <a:prstGeom prst="flowChartDelay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52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Funções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91" name="Google Shape;391;p52"/>
          <p:cNvSpPr/>
          <p:nvPr/>
        </p:nvSpPr>
        <p:spPr>
          <a:xfrm>
            <a:off x="717350" y="1386225"/>
            <a:ext cx="63600" cy="636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392" name="Google Shape;392;p52"/>
          <p:cNvSpPr/>
          <p:nvPr/>
        </p:nvSpPr>
        <p:spPr>
          <a:xfrm>
            <a:off x="76500" y="2001988"/>
            <a:ext cx="8991000" cy="5727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cor(x, y = </a:t>
            </a:r>
            <a:r>
              <a:rPr lang="en">
                <a:solidFill>
                  <a:srgbClr val="E69138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use = </a:t>
            </a:r>
            <a:r>
              <a:rPr lang="en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"everything"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method = c(</a:t>
            </a:r>
            <a:r>
              <a:rPr lang="en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"pearson"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"kendall"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>
                <a:solidFill>
                  <a:srgbClr val="741B47"/>
                </a:solidFill>
                <a:latin typeface="Courier New"/>
                <a:ea typeface="Courier New"/>
                <a:cs typeface="Courier New"/>
                <a:sym typeface="Courier New"/>
              </a:rPr>
              <a:t> "spearman"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93" name="Google Shape;393;p52"/>
          <p:cNvSpPr/>
          <p:nvPr/>
        </p:nvSpPr>
        <p:spPr>
          <a:xfrm>
            <a:off x="780950" y="2831475"/>
            <a:ext cx="63600" cy="636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394" name="Google Shape;394;p52"/>
          <p:cNvSpPr/>
          <p:nvPr/>
        </p:nvSpPr>
        <p:spPr>
          <a:xfrm>
            <a:off x="2507550" y="3126850"/>
            <a:ext cx="4177200" cy="5727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cor(x = mtcars, method = </a:t>
            </a:r>
            <a:r>
              <a:rPr lang="en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"kendall"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95" name="Google Shape;395;p52"/>
          <p:cNvSpPr/>
          <p:nvPr/>
        </p:nvSpPr>
        <p:spPr>
          <a:xfrm>
            <a:off x="780950" y="3958550"/>
            <a:ext cx="63600" cy="636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396" name="Google Shape;396;p52"/>
          <p:cNvSpPr/>
          <p:nvPr/>
        </p:nvSpPr>
        <p:spPr>
          <a:xfrm>
            <a:off x="2048550" y="4330125"/>
            <a:ext cx="5046900" cy="5727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cor(mtcars, </a:t>
            </a:r>
            <a:r>
              <a:rPr lang="en">
                <a:solidFill>
                  <a:srgbClr val="E69138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"everything", "kendall"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53"/>
          <p:cNvSpPr txBox="1"/>
          <p:nvPr>
            <p:ph idx="1" type="body"/>
          </p:nvPr>
        </p:nvSpPr>
        <p:spPr>
          <a:xfrm>
            <a:off x="311700" y="870050"/>
            <a:ext cx="8568900" cy="40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Funções são um conjunto de códigos escritos para executar uma tarefa.</a:t>
            </a:r>
            <a:br>
              <a:rPr lang="en" sz="1700">
                <a:solidFill>
                  <a:schemeClr val="lt1"/>
                </a:solidFill>
              </a:rPr>
            </a:br>
            <a:r>
              <a:rPr lang="en" sz="1700">
                <a:solidFill>
                  <a:schemeClr val="lt1"/>
                </a:solidFill>
              </a:rPr>
              <a:t>	As funções podem ter argumentos obrigatórios e argumentos opcionais (argumentos com valores </a:t>
            </a:r>
            <a:r>
              <a:rPr i="1" lang="en" sz="1700">
                <a:solidFill>
                  <a:schemeClr val="lt1"/>
                </a:solidFill>
              </a:rPr>
              <a:t>default</a:t>
            </a:r>
            <a:r>
              <a:rPr lang="en" sz="1700">
                <a:solidFill>
                  <a:schemeClr val="lt1"/>
                </a:solidFill>
              </a:rPr>
              <a:t>).	</a:t>
            </a: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r>
              <a:rPr lang="en" sz="1700">
                <a:solidFill>
                  <a:schemeClr val="lt1"/>
                </a:solidFill>
              </a:rPr>
              <a:t>	 Os argumentos que, na especificação da função, não são inicializados com um valor são os argumentos obrigatórios.</a:t>
            </a:r>
            <a:br>
              <a:rPr lang="en" sz="1700">
                <a:solidFill>
                  <a:schemeClr val="lt1"/>
                </a:solidFill>
              </a:rPr>
            </a:br>
            <a:r>
              <a:rPr lang="en" sz="1700">
                <a:solidFill>
                  <a:schemeClr val="lt1"/>
                </a:solidFill>
              </a:rPr>
              <a:t>	 Os argumentos inicializados com um valor são argumentos opcionais.</a:t>
            </a:r>
            <a:br>
              <a:rPr lang="en" sz="1700">
                <a:solidFill>
                  <a:schemeClr val="lt1"/>
                </a:solidFill>
              </a:rPr>
            </a:br>
            <a:r>
              <a:rPr lang="en" sz="1700">
                <a:solidFill>
                  <a:schemeClr val="lt1"/>
                </a:solidFill>
              </a:rPr>
              <a:t>	 </a:t>
            </a:r>
            <a:endParaRPr sz="1700">
              <a:solidFill>
                <a:schemeClr val="lt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02" name="Google Shape;402;p53"/>
          <p:cNvSpPr/>
          <p:nvPr/>
        </p:nvSpPr>
        <p:spPr>
          <a:xfrm>
            <a:off x="70500" y="295925"/>
            <a:ext cx="241200" cy="261300"/>
          </a:xfrm>
          <a:prstGeom prst="flowChartDelay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53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Funções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04" name="Google Shape;404;p53"/>
          <p:cNvSpPr/>
          <p:nvPr/>
        </p:nvSpPr>
        <p:spPr>
          <a:xfrm>
            <a:off x="717350" y="1386225"/>
            <a:ext cx="63600" cy="636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405" name="Google Shape;405;p53"/>
          <p:cNvSpPr/>
          <p:nvPr/>
        </p:nvSpPr>
        <p:spPr>
          <a:xfrm>
            <a:off x="76500" y="2025325"/>
            <a:ext cx="8991000" cy="5727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cor(x, y = </a:t>
            </a:r>
            <a:r>
              <a:rPr lang="en">
                <a:solidFill>
                  <a:srgbClr val="E69138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use = </a:t>
            </a:r>
            <a:r>
              <a:rPr lang="en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"everything"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method = c(</a:t>
            </a:r>
            <a:r>
              <a:rPr lang="en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"pearson"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"kendall"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>
                <a:solidFill>
                  <a:srgbClr val="741B47"/>
                </a:solidFill>
                <a:latin typeface="Courier New"/>
                <a:ea typeface="Courier New"/>
                <a:cs typeface="Courier New"/>
                <a:sym typeface="Courier New"/>
              </a:rPr>
              <a:t> "spearman"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06" name="Google Shape;406;p53"/>
          <p:cNvSpPr/>
          <p:nvPr/>
        </p:nvSpPr>
        <p:spPr>
          <a:xfrm>
            <a:off x="780950" y="2881700"/>
            <a:ext cx="63600" cy="636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407" name="Google Shape;407;p53"/>
          <p:cNvSpPr/>
          <p:nvPr/>
        </p:nvSpPr>
        <p:spPr>
          <a:xfrm>
            <a:off x="780950" y="3442775"/>
            <a:ext cx="63600" cy="636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408" name="Google Shape;408;p53"/>
          <p:cNvSpPr/>
          <p:nvPr/>
        </p:nvSpPr>
        <p:spPr>
          <a:xfrm>
            <a:off x="2483400" y="3910425"/>
            <a:ext cx="4177200" cy="5727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cor(mtcars, use = </a:t>
            </a:r>
            <a:r>
              <a:rPr lang="en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"complete.obs"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7"/>
          <p:cNvSpPr/>
          <p:nvPr/>
        </p:nvSpPr>
        <p:spPr>
          <a:xfrm>
            <a:off x="1315918" y="573075"/>
            <a:ext cx="7424400" cy="7416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Estrutura de dados</a:t>
            </a:r>
            <a:endParaRPr b="1" sz="1500"/>
          </a:p>
        </p:txBody>
      </p:sp>
      <p:sp>
        <p:nvSpPr>
          <p:cNvPr id="129" name="Google Shape;129;p27"/>
          <p:cNvSpPr/>
          <p:nvPr/>
        </p:nvSpPr>
        <p:spPr>
          <a:xfrm>
            <a:off x="1315918" y="1658325"/>
            <a:ext cx="7424400" cy="741600"/>
          </a:xfrm>
          <a:prstGeom prst="roundRect">
            <a:avLst>
              <a:gd fmla="val 16667" name="adj"/>
            </a:avLst>
          </a:prstGeom>
          <a:solidFill>
            <a:srgbClr val="FFD966">
              <a:alpha val="48310"/>
            </a:srgbClr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Controles de fluxo</a:t>
            </a:r>
            <a:endParaRPr b="1" sz="1500"/>
          </a:p>
        </p:txBody>
      </p:sp>
      <p:sp>
        <p:nvSpPr>
          <p:cNvPr id="130" name="Google Shape;130;p27"/>
          <p:cNvSpPr/>
          <p:nvPr/>
        </p:nvSpPr>
        <p:spPr>
          <a:xfrm>
            <a:off x="1315918" y="3828825"/>
            <a:ext cx="7424400" cy="741600"/>
          </a:xfrm>
          <a:prstGeom prst="roundRect">
            <a:avLst>
              <a:gd fmla="val 16667" name="adj"/>
            </a:avLst>
          </a:prstGeom>
          <a:solidFill>
            <a:srgbClr val="FFD966">
              <a:alpha val="48310"/>
            </a:srgbClr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Fórmulas</a:t>
            </a:r>
            <a:endParaRPr b="1" sz="1500"/>
          </a:p>
        </p:txBody>
      </p:sp>
      <p:sp>
        <p:nvSpPr>
          <p:cNvPr id="131" name="Google Shape;131;p27"/>
          <p:cNvSpPr/>
          <p:nvPr/>
        </p:nvSpPr>
        <p:spPr>
          <a:xfrm>
            <a:off x="1315918" y="2743575"/>
            <a:ext cx="7424400" cy="741600"/>
          </a:xfrm>
          <a:prstGeom prst="roundRect">
            <a:avLst>
              <a:gd fmla="val 16667" name="adj"/>
            </a:avLst>
          </a:prstGeom>
          <a:solidFill>
            <a:srgbClr val="FFD966">
              <a:alpha val="48310"/>
            </a:srgbClr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Funções</a:t>
            </a:r>
            <a:endParaRPr b="1" sz="1500"/>
          </a:p>
        </p:txBody>
      </p:sp>
      <p:sp>
        <p:nvSpPr>
          <p:cNvPr id="132" name="Google Shape;132;p27"/>
          <p:cNvSpPr/>
          <p:nvPr/>
        </p:nvSpPr>
        <p:spPr>
          <a:xfrm>
            <a:off x="403675" y="573075"/>
            <a:ext cx="641700" cy="741600"/>
          </a:xfrm>
          <a:prstGeom prst="teardrop">
            <a:avLst>
              <a:gd fmla="val 100000" name="adj"/>
            </a:avLst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01</a:t>
            </a:r>
            <a:endParaRPr b="1" sz="1500"/>
          </a:p>
        </p:txBody>
      </p:sp>
      <p:sp>
        <p:nvSpPr>
          <p:cNvPr id="133" name="Google Shape;133;p27"/>
          <p:cNvSpPr/>
          <p:nvPr/>
        </p:nvSpPr>
        <p:spPr>
          <a:xfrm>
            <a:off x="403675" y="2743575"/>
            <a:ext cx="641700" cy="741600"/>
          </a:xfrm>
          <a:prstGeom prst="teardrop">
            <a:avLst>
              <a:gd fmla="val 100000" name="adj"/>
            </a:avLst>
          </a:prstGeom>
          <a:solidFill>
            <a:srgbClr val="FFD966">
              <a:alpha val="48310"/>
            </a:srgbClr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03</a:t>
            </a:r>
            <a:endParaRPr b="1" sz="1500"/>
          </a:p>
        </p:txBody>
      </p:sp>
      <p:sp>
        <p:nvSpPr>
          <p:cNvPr id="134" name="Google Shape;134;p27"/>
          <p:cNvSpPr/>
          <p:nvPr/>
        </p:nvSpPr>
        <p:spPr>
          <a:xfrm>
            <a:off x="403675" y="3828825"/>
            <a:ext cx="641700" cy="741600"/>
          </a:xfrm>
          <a:prstGeom prst="teardrop">
            <a:avLst>
              <a:gd fmla="val 100000" name="adj"/>
            </a:avLst>
          </a:prstGeom>
          <a:solidFill>
            <a:srgbClr val="FFD966">
              <a:alpha val="48310"/>
            </a:srgbClr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04</a:t>
            </a:r>
            <a:endParaRPr b="1" sz="1500"/>
          </a:p>
        </p:txBody>
      </p:sp>
      <p:sp>
        <p:nvSpPr>
          <p:cNvPr id="135" name="Google Shape;135;p27"/>
          <p:cNvSpPr/>
          <p:nvPr/>
        </p:nvSpPr>
        <p:spPr>
          <a:xfrm>
            <a:off x="403675" y="1703770"/>
            <a:ext cx="641700" cy="741600"/>
          </a:xfrm>
          <a:prstGeom prst="teardrop">
            <a:avLst>
              <a:gd fmla="val 100000" name="adj"/>
            </a:avLst>
          </a:prstGeom>
          <a:solidFill>
            <a:srgbClr val="FFD966">
              <a:alpha val="48310"/>
            </a:srgbClr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02</a:t>
            </a:r>
            <a:endParaRPr b="1" sz="15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54"/>
          <p:cNvSpPr txBox="1"/>
          <p:nvPr>
            <p:ph idx="1" type="body"/>
          </p:nvPr>
        </p:nvSpPr>
        <p:spPr>
          <a:xfrm>
            <a:off x="311700" y="870050"/>
            <a:ext cx="8568900" cy="40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Funções são um conjunto de códigos escritos para executar uma tarefa.</a:t>
            </a:r>
            <a:br>
              <a:rPr lang="en" sz="1700">
                <a:solidFill>
                  <a:schemeClr val="lt1"/>
                </a:solidFill>
              </a:rPr>
            </a:br>
            <a:r>
              <a:rPr lang="en" sz="1700">
                <a:solidFill>
                  <a:schemeClr val="lt1"/>
                </a:solidFill>
              </a:rPr>
              <a:t>	 </a:t>
            </a:r>
            <a:r>
              <a:rPr lang="en" sz="1700">
                <a:solidFill>
                  <a:schemeClr val="lt1"/>
                </a:solidFill>
              </a:rPr>
              <a:t>Use a função help para entender o funcionamento de cada argumento.</a:t>
            </a:r>
            <a:br>
              <a:rPr lang="en" sz="1700">
                <a:solidFill>
                  <a:schemeClr val="lt1"/>
                </a:solidFill>
              </a:rPr>
            </a:br>
            <a:endParaRPr sz="1700">
              <a:solidFill>
                <a:schemeClr val="lt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14" name="Google Shape;414;p54"/>
          <p:cNvSpPr/>
          <p:nvPr/>
        </p:nvSpPr>
        <p:spPr>
          <a:xfrm>
            <a:off x="70500" y="295925"/>
            <a:ext cx="241200" cy="261300"/>
          </a:xfrm>
          <a:prstGeom prst="flowChartDelay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54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Funções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16" name="Google Shape;416;p54"/>
          <p:cNvSpPr/>
          <p:nvPr/>
        </p:nvSpPr>
        <p:spPr>
          <a:xfrm>
            <a:off x="717350" y="1386225"/>
            <a:ext cx="63600" cy="636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417" name="Google Shape;417;p54"/>
          <p:cNvSpPr/>
          <p:nvPr/>
        </p:nvSpPr>
        <p:spPr>
          <a:xfrm>
            <a:off x="2483400" y="1619950"/>
            <a:ext cx="4177200" cy="4092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help(cor)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418" name="Google Shape;418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3913" y="2220150"/>
            <a:ext cx="6724474" cy="259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55"/>
          <p:cNvSpPr txBox="1"/>
          <p:nvPr>
            <p:ph idx="1" type="body"/>
          </p:nvPr>
        </p:nvSpPr>
        <p:spPr>
          <a:xfrm>
            <a:off x="311700" y="870050"/>
            <a:ext cx="8568900" cy="40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Funções built-in:</a:t>
            </a:r>
            <a:br>
              <a:rPr lang="en" sz="1700">
                <a:solidFill>
                  <a:schemeClr val="lt1"/>
                </a:solidFill>
              </a:rPr>
            </a:br>
            <a:r>
              <a:rPr lang="en" sz="1700">
                <a:solidFill>
                  <a:schemeClr val="lt1"/>
                </a:solidFill>
              </a:rPr>
              <a:t>	O R tem diversas funções embutidas em seus pacotes:</a:t>
            </a:r>
            <a:br>
              <a:rPr lang="en" sz="1700">
                <a:solidFill>
                  <a:schemeClr val="lt1"/>
                </a:solidFill>
              </a:rPr>
            </a:br>
            <a:r>
              <a:rPr lang="en" sz="1700">
                <a:solidFill>
                  <a:schemeClr val="lt1"/>
                </a:solidFill>
              </a:rPr>
              <a:t>		</a:t>
            </a:r>
            <a:r>
              <a:rPr b="1" lang="en" sz="1700">
                <a:solidFill>
                  <a:schemeClr val="lt1"/>
                </a:solidFill>
              </a:rPr>
              <a:t>b</a:t>
            </a:r>
            <a:r>
              <a:rPr b="1" lang="en" sz="1700">
                <a:solidFill>
                  <a:schemeClr val="lt1"/>
                </a:solidFill>
              </a:rPr>
              <a:t>ase: </a:t>
            </a:r>
            <a:r>
              <a:rPr lang="en" sz="1700">
                <a:solidFill>
                  <a:schemeClr val="lt1"/>
                </a:solidFill>
              </a:rPr>
              <a:t>sqrt(), is.numeric(), factor(), log(), ...</a:t>
            </a:r>
            <a:br>
              <a:rPr lang="en" sz="1700">
                <a:solidFill>
                  <a:schemeClr val="lt1"/>
                </a:solidFill>
              </a:rPr>
            </a:br>
            <a:r>
              <a:rPr lang="en" sz="1700">
                <a:solidFill>
                  <a:schemeClr val="lt1"/>
                </a:solidFill>
              </a:rPr>
              <a:t>		</a:t>
            </a:r>
            <a:r>
              <a:rPr b="1" lang="en" sz="1700">
                <a:solidFill>
                  <a:schemeClr val="lt1"/>
                </a:solidFill>
              </a:rPr>
              <a:t>s</a:t>
            </a:r>
            <a:r>
              <a:rPr b="1" lang="en" sz="1700">
                <a:solidFill>
                  <a:schemeClr val="lt1"/>
                </a:solidFill>
              </a:rPr>
              <a:t>tats: </a:t>
            </a:r>
            <a:r>
              <a:rPr lang="en" sz="1700">
                <a:solidFill>
                  <a:schemeClr val="lt1"/>
                </a:solidFill>
              </a:rPr>
              <a:t>cor(), lm(), quantile(),  t.test(), ...</a:t>
            </a: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r>
              <a:rPr lang="en" sz="1700">
                <a:solidFill>
                  <a:schemeClr val="lt1"/>
                </a:solidFill>
              </a:rPr>
              <a:t>	Para ver quais funções existem em um pacote você pode utilizar a função </a:t>
            </a:r>
            <a:r>
              <a:rPr lang="en" sz="17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help(nome_do_pacote)</a:t>
            </a:r>
            <a:r>
              <a:rPr lang="en" sz="1700">
                <a:solidFill>
                  <a:schemeClr val="lt1"/>
                </a:solidFill>
              </a:rPr>
              <a:t>ou escrever o comando </a:t>
            </a:r>
            <a:r>
              <a:rPr lang="en" sz="17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nome_do_pacote:: </a:t>
            </a:r>
            <a:r>
              <a:rPr lang="en" sz="1700">
                <a:solidFill>
                  <a:schemeClr val="lt1"/>
                </a:solidFill>
              </a:rPr>
              <a:t>e apertar a tecla &lt;tab&gt; no Rstudio.</a:t>
            </a: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endParaRPr sz="1700">
              <a:solidFill>
                <a:schemeClr val="lt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24" name="Google Shape;424;p55"/>
          <p:cNvSpPr/>
          <p:nvPr/>
        </p:nvSpPr>
        <p:spPr>
          <a:xfrm>
            <a:off x="70500" y="295925"/>
            <a:ext cx="241200" cy="261300"/>
          </a:xfrm>
          <a:prstGeom prst="flowChartDelay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55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Funções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26" name="Google Shape;426;p55"/>
          <p:cNvSpPr/>
          <p:nvPr/>
        </p:nvSpPr>
        <p:spPr>
          <a:xfrm>
            <a:off x="717350" y="1386225"/>
            <a:ext cx="63600" cy="636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427" name="Google Shape;427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4998" y="3447850"/>
            <a:ext cx="7474001" cy="150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56"/>
          <p:cNvSpPr txBox="1"/>
          <p:nvPr>
            <p:ph idx="1" type="body"/>
          </p:nvPr>
        </p:nvSpPr>
        <p:spPr>
          <a:xfrm>
            <a:off x="311700" y="870050"/>
            <a:ext cx="8568900" cy="40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Funções built-in:</a:t>
            </a:r>
            <a:br>
              <a:rPr lang="en" sz="1700">
                <a:solidFill>
                  <a:schemeClr val="lt1"/>
                </a:solidFill>
              </a:rPr>
            </a:br>
            <a:r>
              <a:rPr lang="en" sz="1700">
                <a:solidFill>
                  <a:schemeClr val="lt1"/>
                </a:solidFill>
              </a:rPr>
              <a:t>	Os pacotes no R podem ser instalados através do comando </a:t>
            </a:r>
            <a:r>
              <a:rPr lang="en" sz="17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install.packages(nome_do_pacote) </a:t>
            </a:r>
            <a:r>
              <a:rPr lang="en" sz="1700">
                <a:solidFill>
                  <a:schemeClr val="lt1"/>
                </a:solidFill>
              </a:rPr>
              <a:t>ou utilizando a interface gráfica do Rstudio para instalação:</a:t>
            </a: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endParaRPr sz="1700">
              <a:solidFill>
                <a:schemeClr val="lt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33" name="Google Shape;433;p56"/>
          <p:cNvSpPr/>
          <p:nvPr/>
        </p:nvSpPr>
        <p:spPr>
          <a:xfrm>
            <a:off x="70500" y="295925"/>
            <a:ext cx="241200" cy="261300"/>
          </a:xfrm>
          <a:prstGeom prst="flowChartDelay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56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Funções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35" name="Google Shape;435;p56"/>
          <p:cNvSpPr/>
          <p:nvPr/>
        </p:nvSpPr>
        <p:spPr>
          <a:xfrm>
            <a:off x="717350" y="1386225"/>
            <a:ext cx="63600" cy="636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436" name="Google Shape;436;p56"/>
          <p:cNvPicPr preferRelativeResize="0"/>
          <p:nvPr/>
        </p:nvPicPr>
        <p:blipFill rotWithShape="1">
          <a:blip r:embed="rId3">
            <a:alphaModFix/>
          </a:blip>
          <a:srcRect b="18646" l="0" r="0" t="0"/>
          <a:stretch/>
        </p:blipFill>
        <p:spPr>
          <a:xfrm>
            <a:off x="1158775" y="2186675"/>
            <a:ext cx="6874726" cy="2830550"/>
          </a:xfrm>
          <a:prstGeom prst="rect">
            <a:avLst/>
          </a:prstGeom>
          <a:noFill/>
          <a:ln>
            <a:noFill/>
          </a:ln>
        </p:spPr>
      </p:pic>
      <p:sp>
        <p:nvSpPr>
          <p:cNvPr id="437" name="Google Shape;437;p56"/>
          <p:cNvSpPr/>
          <p:nvPr/>
        </p:nvSpPr>
        <p:spPr>
          <a:xfrm>
            <a:off x="1818300" y="2230200"/>
            <a:ext cx="452100" cy="1608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38" name="Google Shape;438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89472" y="2455775"/>
            <a:ext cx="241200" cy="3123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57"/>
          <p:cNvSpPr txBox="1"/>
          <p:nvPr>
            <p:ph idx="1" type="body"/>
          </p:nvPr>
        </p:nvSpPr>
        <p:spPr>
          <a:xfrm>
            <a:off x="311700" y="870050"/>
            <a:ext cx="8568900" cy="40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Funções built-in:</a:t>
            </a:r>
            <a:br>
              <a:rPr lang="en" sz="1700">
                <a:solidFill>
                  <a:schemeClr val="lt1"/>
                </a:solidFill>
              </a:rPr>
            </a:br>
            <a:r>
              <a:rPr lang="en" sz="1700">
                <a:solidFill>
                  <a:schemeClr val="lt1"/>
                </a:solidFill>
              </a:rPr>
              <a:t>	Para utilizar funções de um pacote nos seus scripts é preciso ‘chamar’ os pacotes através da função </a:t>
            </a:r>
            <a:r>
              <a:rPr lang="en" sz="17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library</a:t>
            </a:r>
            <a:r>
              <a:rPr lang="en" sz="17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(nome_do_pacote).</a:t>
            </a:r>
            <a:br>
              <a:rPr lang="en" sz="17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sz="17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sz="17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sz="17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7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1700">
                <a:solidFill>
                  <a:schemeClr val="lt1"/>
                </a:solidFill>
              </a:rPr>
              <a:t>Pacotes diferentes podem ter funções com nomes iguais. O R vai priorizar a função do pacote que foi carregado por último. Utilize o comando </a:t>
            </a:r>
            <a:r>
              <a:rPr lang="en" sz="17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nome_do_pacote::nome_da_função </a:t>
            </a:r>
            <a:r>
              <a:rPr lang="en" sz="1700">
                <a:solidFill>
                  <a:schemeClr val="lt1"/>
                </a:solidFill>
              </a:rPr>
              <a:t>para fazer com que o R utilize a função “nome_da_função” do pacote “nome_do_pacote”</a:t>
            </a: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endParaRPr sz="1700">
              <a:solidFill>
                <a:schemeClr val="lt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44" name="Google Shape;444;p57"/>
          <p:cNvSpPr/>
          <p:nvPr/>
        </p:nvSpPr>
        <p:spPr>
          <a:xfrm>
            <a:off x="70500" y="295925"/>
            <a:ext cx="241200" cy="261300"/>
          </a:xfrm>
          <a:prstGeom prst="flowChartDelay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57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Funções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46" name="Google Shape;446;p57"/>
          <p:cNvSpPr/>
          <p:nvPr/>
        </p:nvSpPr>
        <p:spPr>
          <a:xfrm>
            <a:off x="717350" y="1386225"/>
            <a:ext cx="63600" cy="636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447" name="Google Shape;447;p57"/>
          <p:cNvSpPr/>
          <p:nvPr/>
        </p:nvSpPr>
        <p:spPr>
          <a:xfrm>
            <a:off x="2507550" y="1999050"/>
            <a:ext cx="4177200" cy="5727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library(</a:t>
            </a:r>
            <a:r>
              <a:rPr lang="en">
                <a:solidFill>
                  <a:srgbClr val="741B47"/>
                </a:solidFill>
                <a:latin typeface="Courier New"/>
                <a:ea typeface="Courier New"/>
                <a:cs typeface="Courier New"/>
                <a:sym typeface="Courier New"/>
              </a:rPr>
              <a:t>“dplyr”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48" name="Google Shape;448;p57"/>
          <p:cNvSpPr/>
          <p:nvPr/>
        </p:nvSpPr>
        <p:spPr>
          <a:xfrm>
            <a:off x="717350" y="2841500"/>
            <a:ext cx="63600" cy="636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449" name="Google Shape;449;p57"/>
          <p:cNvSpPr/>
          <p:nvPr/>
        </p:nvSpPr>
        <p:spPr>
          <a:xfrm>
            <a:off x="2507550" y="4203425"/>
            <a:ext cx="4177200" cy="5727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dplyr</a:t>
            </a:r>
            <a:r>
              <a:rPr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mutate()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58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Funções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55" name="Google Shape;455;p58"/>
          <p:cNvSpPr/>
          <p:nvPr/>
        </p:nvSpPr>
        <p:spPr>
          <a:xfrm>
            <a:off x="70500" y="295925"/>
            <a:ext cx="241200" cy="261300"/>
          </a:xfrm>
          <a:prstGeom prst="flowChartDelay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58"/>
          <p:cNvSpPr txBox="1"/>
          <p:nvPr>
            <p:ph idx="1" type="body"/>
          </p:nvPr>
        </p:nvSpPr>
        <p:spPr>
          <a:xfrm>
            <a:off x="311700" y="870050"/>
            <a:ext cx="8256600" cy="40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Funções built-in interessantes:</a:t>
            </a:r>
            <a:br>
              <a:rPr b="1" lang="en">
                <a:solidFill>
                  <a:schemeClr val="lt1"/>
                </a:solidFill>
              </a:rPr>
            </a:br>
            <a:r>
              <a:rPr b="1" lang="en">
                <a:solidFill>
                  <a:schemeClr val="lt1"/>
                </a:solidFill>
              </a:rPr>
              <a:t>	Calcular quantis</a:t>
            </a:r>
            <a:r>
              <a:rPr lang="en">
                <a:solidFill>
                  <a:schemeClr val="lt1"/>
                </a:solidFill>
              </a:rPr>
              <a:t>: </a:t>
            </a:r>
            <a:r>
              <a:rPr lang="en">
                <a:solidFill>
                  <a:schemeClr val="accent4"/>
                </a:solidFill>
                <a:highlight>
                  <a:schemeClr val="accent4"/>
                </a:highlight>
              </a:rPr>
              <a:t>+</a:t>
            </a:r>
            <a:r>
              <a:rPr b="1" lang="en">
                <a:solidFill>
                  <a:schemeClr val="lt1"/>
                </a:solidFill>
                <a:highlight>
                  <a:schemeClr val="accent4"/>
                </a:highlight>
              </a:rPr>
              <a:t>quantile()</a:t>
            </a:r>
            <a:r>
              <a:rPr b="1" lang="en">
                <a:solidFill>
                  <a:schemeClr val="accent4"/>
                </a:solidFill>
                <a:highlight>
                  <a:schemeClr val="accent4"/>
                </a:highlight>
              </a:rPr>
              <a:t>+</a:t>
            </a:r>
            <a:r>
              <a:rPr b="1" lang="en">
                <a:solidFill>
                  <a:schemeClr val="lt1"/>
                </a:solidFill>
                <a:highlight>
                  <a:schemeClr val="accent4"/>
                </a:highlight>
              </a:rPr>
              <a:t>   </a:t>
            </a:r>
            <a:br>
              <a:rPr lang="en">
                <a:solidFill>
                  <a:schemeClr val="lt1"/>
                </a:solidFill>
              </a:rPr>
            </a:br>
            <a:br>
              <a:rPr lang="en">
                <a:solidFill>
                  <a:schemeClr val="lt1"/>
                </a:solidFill>
              </a:rPr>
            </a:br>
            <a:endParaRPr>
              <a:solidFill>
                <a:schemeClr val="lt1"/>
              </a:solidFill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Calcular tabela de frequência</a:t>
            </a:r>
            <a:r>
              <a:rPr lang="en">
                <a:solidFill>
                  <a:schemeClr val="lt1"/>
                </a:solidFill>
              </a:rPr>
              <a:t>: </a:t>
            </a:r>
            <a:r>
              <a:rPr lang="en">
                <a:solidFill>
                  <a:schemeClr val="accent4"/>
                </a:solidFill>
                <a:highlight>
                  <a:schemeClr val="accent4"/>
                </a:highlight>
              </a:rPr>
              <a:t>+</a:t>
            </a:r>
            <a:r>
              <a:rPr b="1" lang="en">
                <a:solidFill>
                  <a:schemeClr val="lt1"/>
                </a:solidFill>
                <a:highlight>
                  <a:schemeClr val="accent4"/>
                </a:highlight>
              </a:rPr>
              <a:t>table() e prop.table()</a:t>
            </a:r>
            <a:r>
              <a:rPr b="1" lang="en">
                <a:solidFill>
                  <a:schemeClr val="accent4"/>
                </a:solidFill>
                <a:highlight>
                  <a:schemeClr val="accent4"/>
                </a:highlight>
              </a:rPr>
              <a:t>+</a:t>
            </a:r>
            <a:br>
              <a:rPr lang="en">
                <a:solidFill>
                  <a:schemeClr val="lt1"/>
                </a:solidFill>
              </a:rPr>
            </a:br>
            <a:br>
              <a:rPr lang="en">
                <a:solidFill>
                  <a:schemeClr val="lt1"/>
                </a:solidFill>
              </a:rPr>
            </a:br>
            <a:br>
              <a:rPr lang="en">
                <a:solidFill>
                  <a:schemeClr val="lt1"/>
                </a:solidFill>
              </a:rPr>
            </a:br>
            <a:br>
              <a:rPr lang="en">
                <a:solidFill>
                  <a:schemeClr val="lt1"/>
                </a:solidFill>
              </a:rPr>
            </a:br>
            <a:r>
              <a:rPr lang="en">
                <a:solidFill>
                  <a:schemeClr val="lt1"/>
                </a:solidFill>
              </a:rPr>
              <a:t>	</a:t>
            </a:r>
            <a:r>
              <a:rPr b="1" lang="en">
                <a:solidFill>
                  <a:schemeClr val="lt1"/>
                </a:solidFill>
              </a:rPr>
              <a:t>Calcular sumário de dados</a:t>
            </a:r>
            <a:r>
              <a:rPr lang="en">
                <a:solidFill>
                  <a:schemeClr val="lt1"/>
                </a:solidFill>
              </a:rPr>
              <a:t>: </a:t>
            </a:r>
            <a:r>
              <a:rPr lang="en">
                <a:solidFill>
                  <a:schemeClr val="accent4"/>
                </a:solidFill>
                <a:highlight>
                  <a:schemeClr val="accent4"/>
                </a:highlight>
              </a:rPr>
              <a:t>+</a:t>
            </a:r>
            <a:r>
              <a:rPr b="1" lang="en">
                <a:solidFill>
                  <a:schemeClr val="lt1"/>
                </a:solidFill>
                <a:highlight>
                  <a:schemeClr val="accent4"/>
                </a:highlight>
              </a:rPr>
              <a:t>summary()</a:t>
            </a:r>
            <a:r>
              <a:rPr b="1" lang="en">
                <a:solidFill>
                  <a:schemeClr val="accent4"/>
                </a:solidFill>
                <a:highlight>
                  <a:schemeClr val="accent4"/>
                </a:highlight>
              </a:rPr>
              <a:t>+</a:t>
            </a:r>
            <a:br>
              <a:rPr lang="en">
                <a:solidFill>
                  <a:schemeClr val="lt1"/>
                </a:solidFill>
              </a:rPr>
            </a:br>
            <a:br>
              <a:rPr lang="en">
                <a:solidFill>
                  <a:schemeClr val="lt1"/>
                </a:solidFill>
              </a:rPr>
            </a:br>
            <a:endParaRPr>
              <a:solidFill>
                <a:schemeClr val="lt1"/>
              </a:solidFill>
            </a:endParaRPr>
          </a:p>
          <a:p>
            <a:pPr indent="0" lvl="0" marL="45720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br>
              <a:rPr b="1" lang="en">
                <a:solidFill>
                  <a:schemeClr val="lt1"/>
                </a:solidFill>
              </a:rPr>
            </a:br>
            <a:endParaRPr sz="1700">
              <a:solidFill>
                <a:schemeClr val="lt1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57" name="Google Shape;457;p58"/>
          <p:cNvSpPr/>
          <p:nvPr/>
        </p:nvSpPr>
        <p:spPr>
          <a:xfrm>
            <a:off x="760350" y="1589550"/>
            <a:ext cx="7749900" cy="7536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var_wt </a:t>
            </a:r>
            <a:r>
              <a:rPr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&lt;-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mtcars</a:t>
            </a:r>
            <a:r>
              <a:rPr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wt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quantile(var_wt, probs = c(</a:t>
            </a:r>
            <a:r>
              <a:rPr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0.25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0.75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)) </a:t>
            </a:r>
            <a:r>
              <a:rPr lang="en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# Calcula percentis 25% e 75%</a:t>
            </a:r>
            <a:endParaRPr>
              <a:solidFill>
                <a:srgbClr val="6AA84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58" name="Google Shape;458;p58"/>
          <p:cNvSpPr/>
          <p:nvPr/>
        </p:nvSpPr>
        <p:spPr>
          <a:xfrm>
            <a:off x="760350" y="2808750"/>
            <a:ext cx="7749900" cy="7536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var_am </a:t>
            </a:r>
            <a:r>
              <a:rPr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&lt;-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mtcars</a:t>
            </a:r>
            <a:r>
              <a:rPr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am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table(var_am) </a:t>
            </a:r>
            <a:r>
              <a:rPr lang="en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# Calcula tabela de frequência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prop.table(table(var_am)) </a:t>
            </a:r>
            <a:r>
              <a:rPr lang="en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# Calcula tabela de frequência em proporção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59" name="Google Shape;459;p58"/>
          <p:cNvSpPr/>
          <p:nvPr/>
        </p:nvSpPr>
        <p:spPr>
          <a:xfrm>
            <a:off x="760350" y="4104150"/>
            <a:ext cx="7749900" cy="7536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summary(mtcars)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59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Funções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65" name="Google Shape;465;p59"/>
          <p:cNvSpPr/>
          <p:nvPr/>
        </p:nvSpPr>
        <p:spPr>
          <a:xfrm>
            <a:off x="70500" y="295925"/>
            <a:ext cx="241200" cy="261300"/>
          </a:xfrm>
          <a:prstGeom prst="flowChartDelay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59"/>
          <p:cNvSpPr txBox="1"/>
          <p:nvPr>
            <p:ph idx="1" type="body"/>
          </p:nvPr>
        </p:nvSpPr>
        <p:spPr>
          <a:xfrm>
            <a:off x="311700" y="870050"/>
            <a:ext cx="8256600" cy="40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Funções built-in interessantes:</a:t>
            </a:r>
            <a:br>
              <a:rPr b="1" lang="en">
                <a:solidFill>
                  <a:schemeClr val="lt1"/>
                </a:solidFill>
              </a:rPr>
            </a:br>
            <a:r>
              <a:rPr b="1" lang="en">
                <a:solidFill>
                  <a:schemeClr val="lt1"/>
                </a:solidFill>
              </a:rPr>
              <a:t>	Categorizar variável númerica</a:t>
            </a:r>
            <a:r>
              <a:rPr lang="en">
                <a:solidFill>
                  <a:schemeClr val="lt1"/>
                </a:solidFill>
              </a:rPr>
              <a:t>: </a:t>
            </a:r>
            <a:r>
              <a:rPr lang="en">
                <a:solidFill>
                  <a:schemeClr val="accent4"/>
                </a:solidFill>
                <a:highlight>
                  <a:schemeClr val="accent4"/>
                </a:highlight>
              </a:rPr>
              <a:t>+</a:t>
            </a:r>
            <a:r>
              <a:rPr b="1" lang="en">
                <a:solidFill>
                  <a:schemeClr val="lt1"/>
                </a:solidFill>
                <a:highlight>
                  <a:schemeClr val="accent4"/>
                </a:highlight>
              </a:rPr>
              <a:t>cut</a:t>
            </a:r>
            <a:r>
              <a:rPr b="1" lang="en">
                <a:solidFill>
                  <a:schemeClr val="lt1"/>
                </a:solidFill>
                <a:highlight>
                  <a:schemeClr val="accent4"/>
                </a:highlight>
              </a:rPr>
              <a:t>()</a:t>
            </a:r>
            <a:r>
              <a:rPr b="1" lang="en">
                <a:solidFill>
                  <a:schemeClr val="accent4"/>
                </a:solidFill>
                <a:highlight>
                  <a:schemeClr val="accent4"/>
                </a:highlight>
              </a:rPr>
              <a:t>+</a:t>
            </a:r>
            <a:r>
              <a:rPr b="1" lang="en">
                <a:solidFill>
                  <a:schemeClr val="lt1"/>
                </a:solidFill>
                <a:highlight>
                  <a:schemeClr val="accent4"/>
                </a:highlight>
              </a:rPr>
              <a:t>   </a:t>
            </a:r>
            <a:br>
              <a:rPr lang="en">
                <a:solidFill>
                  <a:schemeClr val="lt1"/>
                </a:solidFill>
              </a:rPr>
            </a:br>
            <a:br>
              <a:rPr lang="en">
                <a:solidFill>
                  <a:schemeClr val="lt1"/>
                </a:solidFill>
              </a:rPr>
            </a:br>
            <a:endParaRPr>
              <a:solidFill>
                <a:schemeClr val="lt1"/>
              </a:solidFill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Calcular teste de normalidade</a:t>
            </a:r>
            <a:r>
              <a:rPr lang="en">
                <a:solidFill>
                  <a:schemeClr val="lt1"/>
                </a:solidFill>
              </a:rPr>
              <a:t>: </a:t>
            </a:r>
            <a:r>
              <a:rPr lang="en">
                <a:solidFill>
                  <a:schemeClr val="accent4"/>
                </a:solidFill>
                <a:highlight>
                  <a:schemeClr val="accent4"/>
                </a:highlight>
              </a:rPr>
              <a:t>+</a:t>
            </a:r>
            <a:r>
              <a:rPr b="1" lang="en">
                <a:solidFill>
                  <a:schemeClr val="lt1"/>
                </a:solidFill>
                <a:highlight>
                  <a:schemeClr val="accent4"/>
                </a:highlight>
              </a:rPr>
              <a:t>shapiro.test()</a:t>
            </a:r>
            <a:r>
              <a:rPr b="1" lang="en">
                <a:solidFill>
                  <a:schemeClr val="accent4"/>
                </a:solidFill>
                <a:highlight>
                  <a:schemeClr val="accent4"/>
                </a:highlight>
              </a:rPr>
              <a:t>+</a:t>
            </a:r>
            <a:br>
              <a:rPr lang="en">
                <a:solidFill>
                  <a:schemeClr val="lt1"/>
                </a:solidFill>
              </a:rPr>
            </a:br>
            <a:br>
              <a:rPr lang="en">
                <a:solidFill>
                  <a:schemeClr val="lt1"/>
                </a:solidFill>
              </a:rPr>
            </a:br>
            <a:br>
              <a:rPr lang="en">
                <a:solidFill>
                  <a:schemeClr val="lt1"/>
                </a:solidFill>
              </a:rPr>
            </a:br>
            <a:br>
              <a:rPr lang="en">
                <a:solidFill>
                  <a:schemeClr val="lt1"/>
                </a:solidFill>
              </a:rPr>
            </a:br>
            <a:r>
              <a:rPr lang="en">
                <a:solidFill>
                  <a:schemeClr val="lt1"/>
                </a:solidFill>
              </a:rPr>
              <a:t>	</a:t>
            </a:r>
            <a:r>
              <a:rPr b="1" lang="en">
                <a:solidFill>
                  <a:schemeClr val="lt1"/>
                </a:solidFill>
              </a:rPr>
              <a:t>Fazer um histograma </a:t>
            </a:r>
            <a:r>
              <a:rPr lang="en">
                <a:solidFill>
                  <a:schemeClr val="accent4"/>
                </a:solidFill>
                <a:highlight>
                  <a:schemeClr val="accent4"/>
                </a:highlight>
              </a:rPr>
              <a:t>+</a:t>
            </a:r>
            <a:r>
              <a:rPr b="1" lang="en">
                <a:solidFill>
                  <a:schemeClr val="lt1"/>
                </a:solidFill>
                <a:highlight>
                  <a:schemeClr val="accent4"/>
                </a:highlight>
              </a:rPr>
              <a:t>hist()</a:t>
            </a:r>
            <a:r>
              <a:rPr b="1" lang="en">
                <a:solidFill>
                  <a:schemeClr val="accent4"/>
                </a:solidFill>
                <a:highlight>
                  <a:schemeClr val="accent4"/>
                </a:highlight>
              </a:rPr>
              <a:t>+</a:t>
            </a:r>
            <a:br>
              <a:rPr lang="en">
                <a:solidFill>
                  <a:schemeClr val="lt1"/>
                </a:solidFill>
              </a:rPr>
            </a:br>
            <a:br>
              <a:rPr lang="en">
                <a:solidFill>
                  <a:schemeClr val="lt1"/>
                </a:solidFill>
              </a:rPr>
            </a:br>
            <a:endParaRPr>
              <a:solidFill>
                <a:schemeClr val="lt1"/>
              </a:solidFill>
            </a:endParaRPr>
          </a:p>
          <a:p>
            <a:pPr indent="0" lvl="0" marL="45720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br>
              <a:rPr b="1" lang="en">
                <a:solidFill>
                  <a:schemeClr val="lt1"/>
                </a:solidFill>
              </a:rPr>
            </a:br>
            <a:endParaRPr sz="1700">
              <a:solidFill>
                <a:schemeClr val="lt1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67" name="Google Shape;467;p59"/>
          <p:cNvSpPr/>
          <p:nvPr/>
        </p:nvSpPr>
        <p:spPr>
          <a:xfrm>
            <a:off x="760350" y="1589550"/>
            <a:ext cx="7749900" cy="7536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var_wt </a:t>
            </a:r>
            <a:r>
              <a:rPr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&lt;-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mtcars</a:t>
            </a:r>
            <a:r>
              <a:rPr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wt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cut(var_wt, breaks = c(</a:t>
            </a:r>
            <a:r>
              <a:rPr lang="en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, mean(var_wt), </a:t>
            </a:r>
            <a:r>
              <a:rPr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Inf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>
              <a:solidFill>
                <a:srgbClr val="6AA84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68" name="Google Shape;468;p59"/>
          <p:cNvSpPr/>
          <p:nvPr/>
        </p:nvSpPr>
        <p:spPr>
          <a:xfrm>
            <a:off x="760350" y="2808750"/>
            <a:ext cx="7749900" cy="7536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norm_test &lt;- shapiro.test(var_wt)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summary(norm_test)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69" name="Google Shape;469;p59"/>
          <p:cNvSpPr/>
          <p:nvPr/>
        </p:nvSpPr>
        <p:spPr>
          <a:xfrm>
            <a:off x="760350" y="4104150"/>
            <a:ext cx="7749900" cy="7536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hist(var_wt)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60"/>
          <p:cNvSpPr txBox="1"/>
          <p:nvPr>
            <p:ph idx="1" type="body"/>
          </p:nvPr>
        </p:nvSpPr>
        <p:spPr>
          <a:xfrm>
            <a:off x="311700" y="870050"/>
            <a:ext cx="8568900" cy="40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User Defined Functions (UDF):</a:t>
            </a:r>
            <a:br>
              <a:rPr lang="en" sz="1700">
                <a:solidFill>
                  <a:schemeClr val="lt1"/>
                </a:solidFill>
              </a:rPr>
            </a:br>
            <a:r>
              <a:rPr lang="en" sz="1700">
                <a:solidFill>
                  <a:schemeClr val="lt1"/>
                </a:solidFill>
              </a:rPr>
              <a:t>	Você pode criar suas próprias funções (UDF)</a:t>
            </a:r>
            <a:br>
              <a:rPr lang="en" sz="1700">
                <a:solidFill>
                  <a:schemeClr val="lt1"/>
                </a:solidFill>
              </a:rPr>
            </a:br>
            <a:r>
              <a:rPr lang="en" sz="1700">
                <a:solidFill>
                  <a:schemeClr val="lt1"/>
                </a:solidFill>
              </a:rPr>
              <a:t>	Uma vez criadas, você utiliza as funções da mesma maneira que você utilizaria uma função built-in.</a:t>
            </a: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endParaRPr sz="1700">
              <a:solidFill>
                <a:schemeClr val="lt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75" name="Google Shape;475;p60"/>
          <p:cNvSpPr/>
          <p:nvPr/>
        </p:nvSpPr>
        <p:spPr>
          <a:xfrm>
            <a:off x="70500" y="295925"/>
            <a:ext cx="241200" cy="261300"/>
          </a:xfrm>
          <a:prstGeom prst="flowChartDelay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60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Funções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77" name="Google Shape;477;p60"/>
          <p:cNvSpPr/>
          <p:nvPr/>
        </p:nvSpPr>
        <p:spPr>
          <a:xfrm>
            <a:off x="717350" y="1386225"/>
            <a:ext cx="63600" cy="636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478" name="Google Shape;478;p60"/>
          <p:cNvSpPr/>
          <p:nvPr/>
        </p:nvSpPr>
        <p:spPr>
          <a:xfrm>
            <a:off x="717350" y="1691025"/>
            <a:ext cx="63600" cy="636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479" name="Google Shape;479;p60"/>
          <p:cNvSpPr/>
          <p:nvPr/>
        </p:nvSpPr>
        <p:spPr>
          <a:xfrm>
            <a:off x="794250" y="2472125"/>
            <a:ext cx="7603800" cy="23298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my_function </a:t>
            </a:r>
            <a:r>
              <a:rPr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&lt;-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function 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(a){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(i </a:t>
            </a: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 </a:t>
            </a:r>
            <a:r>
              <a:rPr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:a){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	b </a:t>
            </a:r>
            <a:r>
              <a:rPr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&lt;- 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i^</a:t>
            </a:r>
            <a:r>
              <a:rPr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	print(b)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resul &lt;- my_function(</a:t>
            </a:r>
            <a:r>
              <a:rPr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">
                <a:solidFill>
                  <a:srgbClr val="93C47D"/>
                </a:solidFill>
                <a:latin typeface="Courier New"/>
                <a:ea typeface="Courier New"/>
                <a:cs typeface="Courier New"/>
                <a:sym typeface="Courier New"/>
              </a:rPr>
              <a:t># executa função c prints dentro do for</a:t>
            </a:r>
            <a:endParaRPr>
              <a:solidFill>
                <a:srgbClr val="93C47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resul </a:t>
            </a:r>
            <a:r>
              <a:rPr lang="en">
                <a:solidFill>
                  <a:srgbClr val="93C47D"/>
                </a:solidFill>
                <a:latin typeface="Courier New"/>
                <a:ea typeface="Courier New"/>
                <a:cs typeface="Courier New"/>
                <a:sym typeface="Courier New"/>
              </a:rPr>
              <a:t># printa NULL</a:t>
            </a:r>
            <a:endParaRPr>
              <a:solidFill>
                <a:srgbClr val="93C47D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61"/>
          <p:cNvSpPr txBox="1"/>
          <p:nvPr>
            <p:ph idx="1" type="body"/>
          </p:nvPr>
        </p:nvSpPr>
        <p:spPr>
          <a:xfrm>
            <a:off x="311700" y="870050"/>
            <a:ext cx="8568900" cy="40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User Defined Functions (UDF):</a:t>
            </a:r>
            <a:br>
              <a:rPr lang="en" sz="1700">
                <a:solidFill>
                  <a:schemeClr val="lt1"/>
                </a:solidFill>
              </a:rPr>
            </a:br>
            <a:r>
              <a:rPr lang="en" sz="1700">
                <a:solidFill>
                  <a:schemeClr val="lt1"/>
                </a:solidFill>
              </a:rPr>
              <a:t>	Você pode criar suas próprias funções (UDF)</a:t>
            </a:r>
            <a:br>
              <a:rPr lang="en" sz="1700">
                <a:solidFill>
                  <a:schemeClr val="lt1"/>
                </a:solidFill>
              </a:rPr>
            </a:br>
            <a:r>
              <a:rPr lang="en" sz="1700">
                <a:solidFill>
                  <a:schemeClr val="lt1"/>
                </a:solidFill>
              </a:rPr>
              <a:t>	Uma vez criadas, você utiliza as funções da mesma maneira que você utilizaria uma função built-in.</a:t>
            </a: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endParaRPr sz="1700">
              <a:solidFill>
                <a:schemeClr val="lt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85" name="Google Shape;485;p61"/>
          <p:cNvSpPr/>
          <p:nvPr/>
        </p:nvSpPr>
        <p:spPr>
          <a:xfrm>
            <a:off x="70500" y="295925"/>
            <a:ext cx="241200" cy="261300"/>
          </a:xfrm>
          <a:prstGeom prst="flowChartDelay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61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Funções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87" name="Google Shape;487;p61"/>
          <p:cNvSpPr/>
          <p:nvPr/>
        </p:nvSpPr>
        <p:spPr>
          <a:xfrm>
            <a:off x="717350" y="1386225"/>
            <a:ext cx="63600" cy="636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488" name="Google Shape;488;p61"/>
          <p:cNvSpPr/>
          <p:nvPr/>
        </p:nvSpPr>
        <p:spPr>
          <a:xfrm>
            <a:off x="717350" y="1691025"/>
            <a:ext cx="63600" cy="636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489" name="Google Shape;489;p61"/>
          <p:cNvSpPr/>
          <p:nvPr/>
        </p:nvSpPr>
        <p:spPr>
          <a:xfrm>
            <a:off x="794250" y="2472125"/>
            <a:ext cx="7603800" cy="23298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my_function </a:t>
            </a:r>
            <a:r>
              <a:rPr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&lt;-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function 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(a){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(i </a:t>
            </a: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 </a:t>
            </a:r>
            <a:r>
              <a:rPr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:a){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	b </a:t>
            </a:r>
            <a:r>
              <a:rPr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&lt;- 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i^</a:t>
            </a:r>
            <a:r>
              <a:rPr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	print(b)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b)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resul &lt;- my_function(</a:t>
            </a:r>
            <a:r>
              <a:rPr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">
                <a:solidFill>
                  <a:srgbClr val="93C47D"/>
                </a:solidFill>
                <a:latin typeface="Courier New"/>
                <a:ea typeface="Courier New"/>
                <a:cs typeface="Courier New"/>
                <a:sym typeface="Courier New"/>
              </a:rPr>
              <a:t># executa função c prints dentro do for</a:t>
            </a:r>
            <a:endParaRPr>
              <a:solidFill>
                <a:srgbClr val="93C47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resul </a:t>
            </a:r>
            <a:r>
              <a:rPr lang="en">
                <a:solidFill>
                  <a:srgbClr val="93C47D"/>
                </a:solidFill>
                <a:latin typeface="Courier New"/>
                <a:ea typeface="Courier New"/>
                <a:cs typeface="Courier New"/>
                <a:sym typeface="Courier New"/>
              </a:rPr>
              <a:t># printa o último resultado calculado em </a:t>
            </a:r>
            <a:r>
              <a:rPr b="1" lang="en">
                <a:solidFill>
                  <a:srgbClr val="93C47D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">
                <a:solidFill>
                  <a:srgbClr val="93C47D"/>
                </a:solidFill>
                <a:latin typeface="Courier New"/>
                <a:ea typeface="Courier New"/>
                <a:cs typeface="Courier New"/>
                <a:sym typeface="Courier New"/>
              </a:rPr>
              <a:t> da função</a:t>
            </a:r>
            <a:endParaRPr>
              <a:solidFill>
                <a:srgbClr val="93C47D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62"/>
          <p:cNvSpPr txBox="1"/>
          <p:nvPr>
            <p:ph idx="1" type="body"/>
          </p:nvPr>
        </p:nvSpPr>
        <p:spPr>
          <a:xfrm>
            <a:off x="311700" y="870050"/>
            <a:ext cx="8568900" cy="40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User Defined Functions (UDF):</a:t>
            </a:r>
            <a:br>
              <a:rPr lang="en" sz="1700">
                <a:solidFill>
                  <a:schemeClr val="lt1"/>
                </a:solidFill>
              </a:rPr>
            </a:br>
            <a:r>
              <a:rPr lang="en" sz="1700">
                <a:solidFill>
                  <a:schemeClr val="lt1"/>
                </a:solidFill>
              </a:rPr>
              <a:t>	Você pode criar suas próprias funções (UDF)</a:t>
            </a:r>
            <a:br>
              <a:rPr lang="en" sz="1700">
                <a:solidFill>
                  <a:schemeClr val="lt1"/>
                </a:solidFill>
              </a:rPr>
            </a:br>
            <a:r>
              <a:rPr lang="en" sz="1700">
                <a:solidFill>
                  <a:schemeClr val="lt1"/>
                </a:solidFill>
              </a:rPr>
              <a:t>	Uma vez criadas, você utiliza as funções da mesma maneira que você utilizaria uma função built-in.</a:t>
            </a: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endParaRPr sz="1700">
              <a:solidFill>
                <a:schemeClr val="lt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95" name="Google Shape;495;p62"/>
          <p:cNvSpPr/>
          <p:nvPr/>
        </p:nvSpPr>
        <p:spPr>
          <a:xfrm>
            <a:off x="70500" y="295925"/>
            <a:ext cx="241200" cy="261300"/>
          </a:xfrm>
          <a:prstGeom prst="flowChartDelay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" name="Google Shape;496;p62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Funções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97" name="Google Shape;497;p62"/>
          <p:cNvSpPr/>
          <p:nvPr/>
        </p:nvSpPr>
        <p:spPr>
          <a:xfrm>
            <a:off x="717350" y="1386225"/>
            <a:ext cx="63600" cy="636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498" name="Google Shape;498;p62"/>
          <p:cNvSpPr/>
          <p:nvPr/>
        </p:nvSpPr>
        <p:spPr>
          <a:xfrm>
            <a:off x="717350" y="1691025"/>
            <a:ext cx="63600" cy="636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499" name="Google Shape;499;p62"/>
          <p:cNvSpPr/>
          <p:nvPr/>
        </p:nvSpPr>
        <p:spPr>
          <a:xfrm>
            <a:off x="794250" y="2243525"/>
            <a:ext cx="7825200" cy="26211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my_function </a:t>
            </a:r>
            <a:r>
              <a:rPr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&lt;-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function 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(a){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out </a:t>
            </a:r>
            <a:r>
              <a:rPr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&lt;-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numeric(</a:t>
            </a:r>
            <a:r>
              <a:rPr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(i </a:t>
            </a: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 </a:t>
            </a:r>
            <a:r>
              <a:rPr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:a){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	b </a:t>
            </a:r>
            <a:r>
              <a:rPr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&lt;- 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i^</a:t>
            </a:r>
            <a:r>
              <a:rPr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out </a:t>
            </a:r>
            <a:r>
              <a:rPr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&lt;-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c(out, b)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	print(b)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(out)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resul &lt;- my_function(</a:t>
            </a:r>
            <a:r>
              <a:rPr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">
                <a:solidFill>
                  <a:srgbClr val="93C47D"/>
                </a:solidFill>
                <a:latin typeface="Courier New"/>
                <a:ea typeface="Courier New"/>
                <a:cs typeface="Courier New"/>
                <a:sym typeface="Courier New"/>
              </a:rPr>
              <a:t># executa função c prints dentro do for</a:t>
            </a:r>
            <a:endParaRPr>
              <a:solidFill>
                <a:srgbClr val="93C47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resul </a:t>
            </a:r>
            <a:r>
              <a:rPr lang="en">
                <a:solidFill>
                  <a:srgbClr val="93C47D"/>
                </a:solidFill>
                <a:latin typeface="Courier New"/>
                <a:ea typeface="Courier New"/>
                <a:cs typeface="Courier New"/>
                <a:sym typeface="Courier New"/>
              </a:rPr>
              <a:t># printa um vetor com os resultados dos calculos do for</a:t>
            </a:r>
            <a:endParaRPr>
              <a:solidFill>
                <a:srgbClr val="93C47D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63"/>
          <p:cNvSpPr/>
          <p:nvPr/>
        </p:nvSpPr>
        <p:spPr>
          <a:xfrm>
            <a:off x="1315918" y="573075"/>
            <a:ext cx="7424400" cy="741600"/>
          </a:xfrm>
          <a:prstGeom prst="roundRect">
            <a:avLst>
              <a:gd fmla="val 16667" name="adj"/>
            </a:avLst>
          </a:prstGeom>
          <a:solidFill>
            <a:srgbClr val="FFD966">
              <a:alpha val="48310"/>
            </a:srgbClr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Estrutura de dados</a:t>
            </a:r>
            <a:endParaRPr b="1" sz="1500"/>
          </a:p>
        </p:txBody>
      </p:sp>
      <p:sp>
        <p:nvSpPr>
          <p:cNvPr id="505" name="Google Shape;505;p63"/>
          <p:cNvSpPr/>
          <p:nvPr/>
        </p:nvSpPr>
        <p:spPr>
          <a:xfrm>
            <a:off x="1315918" y="1658325"/>
            <a:ext cx="7424400" cy="741600"/>
          </a:xfrm>
          <a:prstGeom prst="roundRect">
            <a:avLst>
              <a:gd fmla="val 16667" name="adj"/>
            </a:avLst>
          </a:prstGeom>
          <a:solidFill>
            <a:srgbClr val="FFD966">
              <a:alpha val="48310"/>
            </a:srgbClr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Controles de fluxo</a:t>
            </a:r>
            <a:endParaRPr b="1" sz="1500"/>
          </a:p>
        </p:txBody>
      </p:sp>
      <p:sp>
        <p:nvSpPr>
          <p:cNvPr id="506" name="Google Shape;506;p63"/>
          <p:cNvSpPr/>
          <p:nvPr/>
        </p:nvSpPr>
        <p:spPr>
          <a:xfrm>
            <a:off x="1315918" y="3828825"/>
            <a:ext cx="7424400" cy="7416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Fórmulas</a:t>
            </a:r>
            <a:endParaRPr b="1" sz="1500"/>
          </a:p>
        </p:txBody>
      </p:sp>
      <p:sp>
        <p:nvSpPr>
          <p:cNvPr id="507" name="Google Shape;507;p63"/>
          <p:cNvSpPr/>
          <p:nvPr/>
        </p:nvSpPr>
        <p:spPr>
          <a:xfrm>
            <a:off x="1315918" y="2743575"/>
            <a:ext cx="7424400" cy="741600"/>
          </a:xfrm>
          <a:prstGeom prst="roundRect">
            <a:avLst>
              <a:gd fmla="val 16667" name="adj"/>
            </a:avLst>
          </a:prstGeom>
          <a:solidFill>
            <a:srgbClr val="FFD966">
              <a:alpha val="48310"/>
            </a:srgbClr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Funções</a:t>
            </a:r>
            <a:endParaRPr b="1" sz="1500"/>
          </a:p>
        </p:txBody>
      </p:sp>
      <p:sp>
        <p:nvSpPr>
          <p:cNvPr id="508" name="Google Shape;508;p63"/>
          <p:cNvSpPr/>
          <p:nvPr/>
        </p:nvSpPr>
        <p:spPr>
          <a:xfrm>
            <a:off x="403675" y="573075"/>
            <a:ext cx="641700" cy="741600"/>
          </a:xfrm>
          <a:prstGeom prst="teardrop">
            <a:avLst>
              <a:gd fmla="val 100000" name="adj"/>
            </a:avLst>
          </a:prstGeom>
          <a:solidFill>
            <a:srgbClr val="FFD966">
              <a:alpha val="48310"/>
            </a:srgbClr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01</a:t>
            </a:r>
            <a:endParaRPr b="1" sz="1500"/>
          </a:p>
        </p:txBody>
      </p:sp>
      <p:sp>
        <p:nvSpPr>
          <p:cNvPr id="509" name="Google Shape;509;p63"/>
          <p:cNvSpPr/>
          <p:nvPr/>
        </p:nvSpPr>
        <p:spPr>
          <a:xfrm>
            <a:off x="403675" y="2743575"/>
            <a:ext cx="641700" cy="741600"/>
          </a:xfrm>
          <a:prstGeom prst="teardrop">
            <a:avLst>
              <a:gd fmla="val 100000" name="adj"/>
            </a:avLst>
          </a:prstGeom>
          <a:solidFill>
            <a:srgbClr val="FFD966">
              <a:alpha val="48310"/>
            </a:srgbClr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03</a:t>
            </a:r>
            <a:endParaRPr b="1" sz="1500"/>
          </a:p>
        </p:txBody>
      </p:sp>
      <p:sp>
        <p:nvSpPr>
          <p:cNvPr id="510" name="Google Shape;510;p63"/>
          <p:cNvSpPr/>
          <p:nvPr/>
        </p:nvSpPr>
        <p:spPr>
          <a:xfrm>
            <a:off x="403675" y="3828825"/>
            <a:ext cx="641700" cy="741600"/>
          </a:xfrm>
          <a:prstGeom prst="teardrop">
            <a:avLst>
              <a:gd fmla="val 100000" name="adj"/>
            </a:avLst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04</a:t>
            </a:r>
            <a:endParaRPr b="1" sz="1500"/>
          </a:p>
        </p:txBody>
      </p:sp>
      <p:sp>
        <p:nvSpPr>
          <p:cNvPr id="511" name="Google Shape;511;p63"/>
          <p:cNvSpPr/>
          <p:nvPr/>
        </p:nvSpPr>
        <p:spPr>
          <a:xfrm>
            <a:off x="403675" y="1703770"/>
            <a:ext cx="641700" cy="741600"/>
          </a:xfrm>
          <a:prstGeom prst="teardrop">
            <a:avLst>
              <a:gd fmla="val 100000" name="adj"/>
            </a:avLst>
          </a:prstGeom>
          <a:solidFill>
            <a:srgbClr val="FFD966">
              <a:alpha val="48310"/>
            </a:srgbClr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02</a:t>
            </a:r>
            <a:endParaRPr b="1" sz="1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8"/>
          <p:cNvSpPr txBox="1"/>
          <p:nvPr>
            <p:ph idx="1" type="body"/>
          </p:nvPr>
        </p:nvSpPr>
        <p:spPr>
          <a:xfrm>
            <a:off x="311700" y="870050"/>
            <a:ext cx="8568900" cy="40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O R permite que você salve dados dentro de objetos utilizando o operador  </a:t>
            </a:r>
            <a:r>
              <a:rPr b="1" lang="en">
                <a:solidFill>
                  <a:schemeClr val="accent4"/>
                </a:solidFill>
                <a:highlight>
                  <a:schemeClr val="accent4"/>
                </a:highlight>
              </a:rPr>
              <a:t>+</a:t>
            </a:r>
            <a:r>
              <a:rPr b="1" lang="en">
                <a:solidFill>
                  <a:schemeClr val="lt1"/>
                </a:solidFill>
                <a:highlight>
                  <a:schemeClr val="accent4"/>
                </a:highlight>
              </a:rPr>
              <a:t>&lt;-</a:t>
            </a:r>
            <a:r>
              <a:rPr b="1" lang="en">
                <a:solidFill>
                  <a:schemeClr val="accent4"/>
                </a:solidFill>
                <a:highlight>
                  <a:schemeClr val="accent4"/>
                </a:highlight>
              </a:rPr>
              <a:t>+</a:t>
            </a:r>
            <a:br>
              <a:rPr lang="en" sz="1700">
                <a:solidFill>
                  <a:schemeClr val="lt1"/>
                </a:solidFill>
              </a:rPr>
            </a:br>
            <a:r>
              <a:rPr lang="en" sz="1700">
                <a:solidFill>
                  <a:schemeClr val="lt1"/>
                </a:solidFill>
              </a:rPr>
              <a:t>	O R tem 6 tipos básicos de dados </a:t>
            </a:r>
            <a:br>
              <a:rPr lang="en" sz="1700">
                <a:solidFill>
                  <a:schemeClr val="lt1"/>
                </a:solidFill>
              </a:rPr>
            </a:br>
            <a:r>
              <a:rPr lang="en" sz="1700">
                <a:solidFill>
                  <a:schemeClr val="lt1"/>
                </a:solidFill>
              </a:rPr>
              <a:t>	O R tem 6 tipos básicos de </a:t>
            </a:r>
            <a:r>
              <a:rPr b="1" lang="en" sz="1700">
                <a:solidFill>
                  <a:schemeClr val="lt1"/>
                </a:solidFill>
              </a:rPr>
              <a:t>estrutura </a:t>
            </a:r>
            <a:r>
              <a:rPr lang="en" sz="1700">
                <a:solidFill>
                  <a:schemeClr val="lt1"/>
                </a:solidFill>
              </a:rPr>
              <a:t>de dados</a:t>
            </a:r>
            <a:endParaRPr sz="1700">
              <a:solidFill>
                <a:schemeClr val="lt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</a:rPr>
              <a:t>	As estruturas de dados se diferenciam no número de dimensões e heterogeneidade dos tipos básicos de dados:</a:t>
            </a:r>
            <a:endParaRPr sz="1700">
              <a:solidFill>
                <a:schemeClr val="lt1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1" name="Google Shape;141;p28"/>
          <p:cNvSpPr/>
          <p:nvPr/>
        </p:nvSpPr>
        <p:spPr>
          <a:xfrm>
            <a:off x="70500" y="295925"/>
            <a:ext cx="241200" cy="261300"/>
          </a:xfrm>
          <a:prstGeom prst="flowChartDelay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8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Estrutura de dados</a:t>
            </a:r>
            <a:endParaRPr>
              <a:solidFill>
                <a:schemeClr val="lt1"/>
              </a:solidFill>
            </a:endParaRPr>
          </a:p>
        </p:txBody>
      </p:sp>
      <p:graphicFrame>
        <p:nvGraphicFramePr>
          <p:cNvPr id="143" name="Google Shape;143;p28"/>
          <p:cNvGraphicFramePr/>
          <p:nvPr/>
        </p:nvGraphicFramePr>
        <p:xfrm>
          <a:off x="1359325" y="2944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{87AE7A59-AFFF-41C7-8811-FF819F961CA7}</a:tableStyleId>
              </a:tblPr>
              <a:tblGrid>
                <a:gridCol w="2141775"/>
                <a:gridCol w="2141775"/>
                <a:gridCol w="214177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Homogêneo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Heterogêneo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1 dimensão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Vetor atômico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Lista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2 dimensões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Matriz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Data Frame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K dimensões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Array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44" name="Google Shape;144;p28"/>
          <p:cNvSpPr/>
          <p:nvPr/>
        </p:nvSpPr>
        <p:spPr>
          <a:xfrm>
            <a:off x="717350" y="1386225"/>
            <a:ext cx="63600" cy="636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45" name="Google Shape;145;p28"/>
          <p:cNvSpPr/>
          <p:nvPr/>
        </p:nvSpPr>
        <p:spPr>
          <a:xfrm>
            <a:off x="717350" y="1691025"/>
            <a:ext cx="63600" cy="636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46" name="Google Shape;146;p28"/>
          <p:cNvSpPr/>
          <p:nvPr/>
        </p:nvSpPr>
        <p:spPr>
          <a:xfrm>
            <a:off x="717350" y="2164025"/>
            <a:ext cx="63600" cy="636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64"/>
          <p:cNvSpPr/>
          <p:nvPr/>
        </p:nvSpPr>
        <p:spPr>
          <a:xfrm>
            <a:off x="70500" y="295925"/>
            <a:ext cx="241200" cy="261300"/>
          </a:xfrm>
          <a:prstGeom prst="flowChartDelay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" name="Google Shape;517;p64"/>
          <p:cNvSpPr txBox="1"/>
          <p:nvPr>
            <p:ph idx="1" type="body"/>
          </p:nvPr>
        </p:nvSpPr>
        <p:spPr>
          <a:xfrm>
            <a:off x="311700" y="870050"/>
            <a:ext cx="8568900" cy="40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As fórmulas representam associações entre objetos no R</a:t>
            </a:r>
            <a:br>
              <a:rPr b="1" lang="en">
                <a:solidFill>
                  <a:schemeClr val="lt1"/>
                </a:solidFill>
              </a:rPr>
            </a:br>
            <a:r>
              <a:rPr b="1" lang="en" sz="1700">
                <a:solidFill>
                  <a:schemeClr val="lt1"/>
                </a:solidFill>
              </a:rPr>
              <a:t> 	</a:t>
            </a:r>
            <a:r>
              <a:rPr lang="en" sz="1700">
                <a:solidFill>
                  <a:schemeClr val="lt1"/>
                </a:solidFill>
              </a:rPr>
              <a:t>Em geral são utilizadas no contexto de modelagem estatística</a:t>
            </a:r>
            <a:br>
              <a:rPr lang="en" sz="1700">
                <a:solidFill>
                  <a:schemeClr val="lt1"/>
                </a:solidFill>
              </a:rPr>
            </a:br>
            <a:r>
              <a:rPr lang="en" sz="1700">
                <a:solidFill>
                  <a:schemeClr val="lt1"/>
                </a:solidFill>
              </a:rPr>
              <a:t>	Em modelagem estatística, são as fórmulas que descrevem a relação entre uma variável resposta e variáveis explicativas e suas interações.</a:t>
            </a: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r>
              <a:rPr lang="en" sz="1700">
                <a:solidFill>
                  <a:schemeClr val="lt1"/>
                </a:solidFill>
              </a:rPr>
              <a:t>	</a:t>
            </a:r>
            <a:br>
              <a:rPr lang="en" sz="1700">
                <a:solidFill>
                  <a:schemeClr val="lt1"/>
                </a:solidFill>
              </a:rPr>
            </a:br>
            <a:endParaRPr sz="1700">
              <a:solidFill>
                <a:schemeClr val="lt1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18" name="Google Shape;518;p64"/>
          <p:cNvSpPr/>
          <p:nvPr/>
        </p:nvSpPr>
        <p:spPr>
          <a:xfrm>
            <a:off x="717350" y="1386225"/>
            <a:ext cx="63600" cy="636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519" name="Google Shape;519;p64"/>
          <p:cNvSpPr/>
          <p:nvPr/>
        </p:nvSpPr>
        <p:spPr>
          <a:xfrm>
            <a:off x="507750" y="2259575"/>
            <a:ext cx="8176800" cy="26667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my_df </a:t>
            </a:r>
            <a:r>
              <a:rPr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&lt;-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mtcars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my_formula </a:t>
            </a:r>
            <a:r>
              <a:rPr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&lt;-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am ~ vs </a:t>
            </a:r>
            <a:r>
              <a:rPr lang="en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# </a:t>
            </a:r>
            <a:r>
              <a:rPr lang="en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am é var resposta e vs é variável explicativa</a:t>
            </a:r>
            <a:endParaRPr>
              <a:solidFill>
                <a:srgbClr val="6AA84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my_linear_mod &lt;- lm(my_formula, data = my_df) </a:t>
            </a:r>
            <a:r>
              <a:rPr lang="en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# Calcula regressão linear</a:t>
            </a:r>
            <a:br>
              <a:rPr lang="en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typeof(my_linear_mod)</a:t>
            </a:r>
            <a:b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## [1] “list”</a:t>
            </a:r>
            <a:br>
              <a:rPr lang="en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>
              <a:solidFill>
                <a:srgbClr val="6AA84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my_ttest &lt;- t.test(my_formula, data = my_df) </a:t>
            </a:r>
            <a:r>
              <a:rPr lang="en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# Calcula teste T</a:t>
            </a:r>
            <a:br>
              <a:rPr lang="en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typeof(my_linear_mod)</a:t>
            </a:r>
            <a:b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## [1] “list”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20" name="Google Shape;520;p64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Fórmulas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21" name="Google Shape;521;p64"/>
          <p:cNvSpPr/>
          <p:nvPr/>
        </p:nvSpPr>
        <p:spPr>
          <a:xfrm>
            <a:off x="717350" y="1682625"/>
            <a:ext cx="63600" cy="636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65"/>
          <p:cNvSpPr/>
          <p:nvPr/>
        </p:nvSpPr>
        <p:spPr>
          <a:xfrm>
            <a:off x="70500" y="295925"/>
            <a:ext cx="241200" cy="261300"/>
          </a:xfrm>
          <a:prstGeom prst="flowChartDelay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p65"/>
          <p:cNvSpPr txBox="1"/>
          <p:nvPr>
            <p:ph idx="1" type="body"/>
          </p:nvPr>
        </p:nvSpPr>
        <p:spPr>
          <a:xfrm>
            <a:off x="311700" y="870050"/>
            <a:ext cx="8568900" cy="40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As fórmulas representam associações entre objetos no R</a:t>
            </a:r>
            <a:br>
              <a:rPr b="1" lang="en">
                <a:solidFill>
                  <a:schemeClr val="lt1"/>
                </a:solidFill>
              </a:rPr>
            </a:br>
            <a:r>
              <a:rPr b="1" lang="en" sz="1700">
                <a:solidFill>
                  <a:schemeClr val="lt1"/>
                </a:solidFill>
              </a:rPr>
              <a:t> 	</a:t>
            </a:r>
            <a:r>
              <a:rPr lang="en" sz="1700">
                <a:solidFill>
                  <a:schemeClr val="lt1"/>
                </a:solidFill>
              </a:rPr>
              <a:t>Em geral são utilizadas no contexto de modelagem estatística</a:t>
            </a:r>
            <a:br>
              <a:rPr lang="en" sz="1700">
                <a:solidFill>
                  <a:schemeClr val="lt1"/>
                </a:solidFill>
              </a:rPr>
            </a:br>
            <a:r>
              <a:rPr lang="en" sz="1700">
                <a:solidFill>
                  <a:schemeClr val="lt1"/>
                </a:solidFill>
              </a:rPr>
              <a:t>	Em modelagem estatística, são as fórmulas que descrevem a relação entre uma variável resposta e variáveis explicativas e suas interações.</a:t>
            </a: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r>
              <a:rPr lang="en" sz="1700">
                <a:solidFill>
                  <a:schemeClr val="lt1"/>
                </a:solidFill>
              </a:rPr>
              <a:t>	</a:t>
            </a:r>
            <a:br>
              <a:rPr lang="en" sz="1700">
                <a:solidFill>
                  <a:schemeClr val="lt1"/>
                </a:solidFill>
              </a:rPr>
            </a:br>
            <a:endParaRPr sz="1700">
              <a:solidFill>
                <a:schemeClr val="lt1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28" name="Google Shape;528;p65"/>
          <p:cNvSpPr/>
          <p:nvPr/>
        </p:nvSpPr>
        <p:spPr>
          <a:xfrm>
            <a:off x="717350" y="1386225"/>
            <a:ext cx="63600" cy="636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529" name="Google Shape;529;p65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Fórmulas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30" name="Google Shape;530;p65"/>
          <p:cNvSpPr/>
          <p:nvPr/>
        </p:nvSpPr>
        <p:spPr>
          <a:xfrm>
            <a:off x="717350" y="1682625"/>
            <a:ext cx="63600" cy="636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531" name="Google Shape;531;p65"/>
          <p:cNvSpPr/>
          <p:nvPr/>
        </p:nvSpPr>
        <p:spPr>
          <a:xfrm>
            <a:off x="507750" y="2504125"/>
            <a:ext cx="8176800" cy="20259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my_df </a:t>
            </a:r>
            <a:r>
              <a:rPr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&lt;-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mtcars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my_formula </a:t>
            </a:r>
            <a:r>
              <a:rPr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&lt;-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am ~ vs </a:t>
            </a:r>
            <a:r>
              <a:rPr lang="en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# am é var resposta e vs é variável explicativa</a:t>
            </a:r>
            <a:endParaRPr>
              <a:solidFill>
                <a:srgbClr val="6AA84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my_formula2 </a:t>
            </a:r>
            <a:r>
              <a:rPr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&lt;-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am ~ vs * wt </a:t>
            </a:r>
            <a:r>
              <a:rPr lang="en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# am é explicada por vs, wt e interação entre vs e wt</a:t>
            </a:r>
            <a:endParaRPr>
              <a:solidFill>
                <a:srgbClr val="6AA84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AA84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my_formula3 </a:t>
            </a:r>
            <a:r>
              <a:rPr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&lt;-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am ~ vs + wt + I(wt^2)</a:t>
            </a:r>
            <a:endParaRPr>
              <a:solidFill>
                <a:srgbClr val="6AA84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66"/>
          <p:cNvSpPr txBox="1"/>
          <p:nvPr>
            <p:ph type="title"/>
          </p:nvPr>
        </p:nvSpPr>
        <p:spPr>
          <a:xfrm>
            <a:off x="311700" y="4369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2"/>
                </a:solidFill>
              </a:rPr>
              <a:t>Contato: </a:t>
            </a:r>
            <a:r>
              <a:rPr lang="en" sz="2400">
                <a:solidFill>
                  <a:schemeClr val="dk2"/>
                </a:solidFill>
              </a:rPr>
              <a:t>gabilimaborges@hotmail.com</a:t>
            </a:r>
            <a:endParaRPr sz="2400">
              <a:solidFill>
                <a:schemeClr val="dk2"/>
              </a:solidFill>
            </a:endParaRPr>
          </a:p>
        </p:txBody>
      </p:sp>
      <p:pic>
        <p:nvPicPr>
          <p:cNvPr id="537" name="Google Shape;537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6938" y="90400"/>
            <a:ext cx="5690125" cy="401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9"/>
          <p:cNvSpPr/>
          <p:nvPr/>
        </p:nvSpPr>
        <p:spPr>
          <a:xfrm>
            <a:off x="70500" y="295925"/>
            <a:ext cx="241200" cy="261300"/>
          </a:xfrm>
          <a:prstGeom prst="flowChartDelay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9"/>
          <p:cNvSpPr txBox="1"/>
          <p:nvPr>
            <p:ph idx="1" type="body"/>
          </p:nvPr>
        </p:nvSpPr>
        <p:spPr>
          <a:xfrm>
            <a:off x="311700" y="870050"/>
            <a:ext cx="8568900" cy="40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O objeto atômico:</a:t>
            </a:r>
            <a:br>
              <a:rPr b="1" lang="en">
                <a:solidFill>
                  <a:schemeClr val="lt1"/>
                </a:solidFill>
              </a:rPr>
            </a:br>
            <a:r>
              <a:rPr b="1" lang="en" sz="1700">
                <a:solidFill>
                  <a:schemeClr val="lt1"/>
                </a:solidFill>
              </a:rPr>
              <a:t> 	</a:t>
            </a:r>
            <a:r>
              <a:rPr lang="en" sz="1700">
                <a:solidFill>
                  <a:schemeClr val="lt1"/>
                </a:solidFill>
              </a:rPr>
              <a:t>É o tipo de dados mais básico do R</a:t>
            </a:r>
            <a:br>
              <a:rPr lang="en" sz="1700">
                <a:solidFill>
                  <a:schemeClr val="lt1"/>
                </a:solidFill>
              </a:rPr>
            </a:br>
            <a:r>
              <a:rPr lang="en" sz="1700">
                <a:solidFill>
                  <a:schemeClr val="lt1"/>
                </a:solidFill>
              </a:rPr>
              <a:t>	Guarda informação de apenas um valor</a:t>
            </a:r>
            <a:br>
              <a:rPr lang="en" sz="1700">
                <a:solidFill>
                  <a:schemeClr val="lt1"/>
                </a:solidFill>
              </a:rPr>
            </a:br>
            <a:r>
              <a:rPr lang="en" sz="1700">
                <a:solidFill>
                  <a:schemeClr val="lt1"/>
                </a:solidFill>
              </a:rPr>
              <a:t>	</a:t>
            </a:r>
            <a:endParaRPr sz="1700">
              <a:solidFill>
                <a:schemeClr val="lt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br>
              <a:rPr lang="en" sz="1700">
                <a:solidFill>
                  <a:schemeClr val="lt1"/>
                </a:solidFill>
              </a:rPr>
            </a:br>
            <a:endParaRPr sz="1700">
              <a:solidFill>
                <a:schemeClr val="lt1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3" name="Google Shape;153;p29"/>
          <p:cNvSpPr/>
          <p:nvPr/>
        </p:nvSpPr>
        <p:spPr>
          <a:xfrm>
            <a:off x="717350" y="1386225"/>
            <a:ext cx="63600" cy="636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54" name="Google Shape;154;p29"/>
          <p:cNvSpPr/>
          <p:nvPr/>
        </p:nvSpPr>
        <p:spPr>
          <a:xfrm>
            <a:off x="717350" y="1683825"/>
            <a:ext cx="63600" cy="636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55" name="Google Shape;155;p29"/>
          <p:cNvSpPr/>
          <p:nvPr/>
        </p:nvSpPr>
        <p:spPr>
          <a:xfrm>
            <a:off x="1379550" y="2190025"/>
            <a:ext cx="6433200" cy="25014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# Um double</a:t>
            </a:r>
            <a:endParaRPr>
              <a:solidFill>
                <a:srgbClr val="A64D7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_double </a:t>
            </a:r>
            <a:r>
              <a:rPr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&lt;-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25</a:t>
            </a:r>
            <a:br>
              <a:rPr lang="en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>
              <a:solidFill>
                <a:srgbClr val="A64D7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# Um inteiro</a:t>
            </a:r>
            <a:endParaRPr>
              <a:solidFill>
                <a:srgbClr val="A64D7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an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_integer </a:t>
            </a:r>
            <a:r>
              <a:rPr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&lt;-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25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# Um character</a:t>
            </a:r>
            <a:endParaRPr>
              <a:solidFill>
                <a:srgbClr val="A64D7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a_character </a:t>
            </a:r>
            <a:r>
              <a:rPr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&lt;-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“Hello World”</a:t>
            </a:r>
            <a:br>
              <a:rPr lang="en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>
              <a:solidFill>
                <a:srgbClr val="A64D7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# Um lógico</a:t>
            </a:r>
            <a:endParaRPr>
              <a:solidFill>
                <a:srgbClr val="A64D7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a_logical </a:t>
            </a:r>
            <a:r>
              <a:rPr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&lt;-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b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>
              <a:solidFill>
                <a:srgbClr val="A64D79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6" name="Google Shape;156;p29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Estrutura de dados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0"/>
          <p:cNvSpPr/>
          <p:nvPr/>
        </p:nvSpPr>
        <p:spPr>
          <a:xfrm>
            <a:off x="70500" y="295925"/>
            <a:ext cx="241200" cy="261300"/>
          </a:xfrm>
          <a:prstGeom prst="flowChartDelay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30"/>
          <p:cNvSpPr txBox="1"/>
          <p:nvPr>
            <p:ph idx="1" type="body"/>
          </p:nvPr>
        </p:nvSpPr>
        <p:spPr>
          <a:xfrm>
            <a:off x="311700" y="870050"/>
            <a:ext cx="8568900" cy="40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O vetor: </a:t>
            </a:r>
            <a:r>
              <a:rPr b="1" lang="en">
                <a:solidFill>
                  <a:schemeClr val="accent4"/>
                </a:solidFill>
                <a:highlight>
                  <a:schemeClr val="accent4"/>
                </a:highlight>
              </a:rPr>
              <a:t>+</a:t>
            </a:r>
            <a:r>
              <a:rPr b="1" lang="en">
                <a:solidFill>
                  <a:schemeClr val="lt1"/>
                </a:solidFill>
                <a:highlight>
                  <a:schemeClr val="accent4"/>
                </a:highlight>
              </a:rPr>
              <a:t>c()</a:t>
            </a:r>
            <a:r>
              <a:rPr b="1" lang="en">
                <a:solidFill>
                  <a:schemeClr val="accent4"/>
                </a:solidFill>
                <a:highlight>
                  <a:schemeClr val="accent4"/>
                </a:highlight>
              </a:rPr>
              <a:t>+</a:t>
            </a:r>
            <a:br>
              <a:rPr b="1" lang="en">
                <a:solidFill>
                  <a:schemeClr val="lt1"/>
                </a:solidFill>
              </a:rPr>
            </a:br>
            <a:r>
              <a:rPr b="1" lang="en" sz="1700">
                <a:solidFill>
                  <a:schemeClr val="lt1"/>
                </a:solidFill>
              </a:rPr>
              <a:t> 	</a:t>
            </a:r>
            <a:r>
              <a:rPr lang="en" sz="1700">
                <a:solidFill>
                  <a:schemeClr val="lt1"/>
                </a:solidFill>
              </a:rPr>
              <a:t>O vetor é um conjunto de objetos atômicos</a:t>
            </a:r>
            <a:br>
              <a:rPr lang="en" sz="1700">
                <a:solidFill>
                  <a:schemeClr val="lt1"/>
                </a:solidFill>
              </a:rPr>
            </a:br>
            <a:r>
              <a:rPr lang="en" sz="1700">
                <a:solidFill>
                  <a:schemeClr val="lt1"/>
                </a:solidFill>
              </a:rPr>
              <a:t>	Um vetor tem sempre a mesma classe dos objetos que guarda</a:t>
            </a:r>
            <a:br>
              <a:rPr lang="en" sz="1700">
                <a:solidFill>
                  <a:schemeClr val="lt1"/>
                </a:solidFill>
              </a:rPr>
            </a:br>
            <a:r>
              <a:rPr lang="en" sz="1700">
                <a:solidFill>
                  <a:schemeClr val="lt1"/>
                </a:solidFill>
              </a:rPr>
              <a:t>	Objeto atômico pode ser visto como um vetor de tamanho um</a:t>
            </a: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r>
              <a:rPr lang="en" sz="1700">
                <a:solidFill>
                  <a:schemeClr val="lt1"/>
                </a:solidFill>
              </a:rPr>
              <a:t>	</a:t>
            </a:r>
            <a:br>
              <a:rPr lang="en" sz="1700">
                <a:solidFill>
                  <a:schemeClr val="lt1"/>
                </a:solidFill>
              </a:rPr>
            </a:br>
            <a:r>
              <a:rPr lang="en" sz="1700">
                <a:solidFill>
                  <a:schemeClr val="lt1"/>
                </a:solidFill>
              </a:rPr>
              <a:t>	</a:t>
            </a:r>
            <a:r>
              <a:rPr lang="en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Elementos de um vetor precisam ser da mesma classe:</a:t>
            </a:r>
            <a:br>
              <a:rPr lang="en" sz="1700">
                <a:solidFill>
                  <a:schemeClr val="lt1"/>
                </a:solidFill>
              </a:rPr>
            </a:br>
            <a:endParaRPr sz="1700">
              <a:solidFill>
                <a:schemeClr val="lt1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63" name="Google Shape;163;p30"/>
          <p:cNvSpPr/>
          <p:nvPr/>
        </p:nvSpPr>
        <p:spPr>
          <a:xfrm>
            <a:off x="717350" y="1386225"/>
            <a:ext cx="63600" cy="636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64" name="Google Shape;164;p30"/>
          <p:cNvSpPr/>
          <p:nvPr/>
        </p:nvSpPr>
        <p:spPr>
          <a:xfrm>
            <a:off x="717350" y="1683825"/>
            <a:ext cx="63600" cy="636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65" name="Google Shape;165;p30"/>
          <p:cNvSpPr/>
          <p:nvPr/>
        </p:nvSpPr>
        <p:spPr>
          <a:xfrm>
            <a:off x="1379550" y="2375700"/>
            <a:ext cx="6433200" cy="13167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# Um vetor double</a:t>
            </a:r>
            <a:endParaRPr>
              <a:solidFill>
                <a:srgbClr val="A64D7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a_double_vector </a:t>
            </a:r>
            <a:r>
              <a:rPr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&lt;-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c(</a:t>
            </a:r>
            <a:r>
              <a:rPr lang="en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25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 32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 20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br>
              <a:rPr lang="en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>
              <a:solidFill>
                <a:srgbClr val="A64D7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# </a:t>
            </a:r>
            <a:r>
              <a:rPr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Um vetor character</a:t>
            </a:r>
            <a:endParaRPr>
              <a:solidFill>
                <a:srgbClr val="A64D7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a_character_vector </a:t>
            </a:r>
            <a:r>
              <a:rPr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&lt;-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c(</a:t>
            </a:r>
            <a:r>
              <a:rPr lang="en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“a”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“b”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“c”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b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>
              <a:solidFill>
                <a:srgbClr val="A64D79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6" name="Google Shape;166;p30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Estrutura de dados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67" name="Google Shape;167;p30"/>
          <p:cNvSpPr txBox="1"/>
          <p:nvPr/>
        </p:nvSpPr>
        <p:spPr>
          <a:xfrm>
            <a:off x="45600" y="4308100"/>
            <a:ext cx="9052800" cy="4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DOMINANTE </a:t>
            </a:r>
            <a:r>
              <a:rPr lang="en" sz="1300">
                <a:solidFill>
                  <a:srgbClr val="666666"/>
                </a:solidFill>
                <a:highlight>
                  <a:srgbClr val="FFFFFF"/>
                </a:highlight>
              </a:rPr>
              <a:t>—</a:t>
            </a:r>
            <a:r>
              <a:rPr lang="en" sz="1800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 </a:t>
            </a:r>
            <a:r>
              <a:rPr lang="en" sz="1800">
                <a:solidFill>
                  <a:srgbClr val="C27BA0"/>
                </a:solidFill>
                <a:latin typeface="Average"/>
                <a:ea typeface="Average"/>
                <a:cs typeface="Average"/>
                <a:sym typeface="Average"/>
              </a:rPr>
              <a:t>character &gt; complex &gt; numeric &gt; integer &gt; logical </a:t>
            </a:r>
            <a:r>
              <a:rPr lang="en" sz="1300">
                <a:solidFill>
                  <a:srgbClr val="666666"/>
                </a:solidFill>
                <a:highlight>
                  <a:srgbClr val="FFFFFF"/>
                </a:highlight>
              </a:rPr>
              <a:t>—</a:t>
            </a:r>
            <a:r>
              <a:rPr lang="en" sz="1800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 </a:t>
            </a:r>
            <a:r>
              <a:rPr b="1" lang="en" sz="1800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RECESSIVO</a:t>
            </a:r>
            <a:endParaRPr b="1" sz="1800">
              <a:solidFill>
                <a:schemeClr val="lt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68" name="Google Shape;168;p30"/>
          <p:cNvSpPr/>
          <p:nvPr/>
        </p:nvSpPr>
        <p:spPr>
          <a:xfrm>
            <a:off x="717350" y="4040300"/>
            <a:ext cx="63600" cy="636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69" name="Google Shape;169;p30"/>
          <p:cNvSpPr/>
          <p:nvPr/>
        </p:nvSpPr>
        <p:spPr>
          <a:xfrm>
            <a:off x="717350" y="1988625"/>
            <a:ext cx="63600" cy="636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1"/>
          <p:cNvSpPr/>
          <p:nvPr/>
        </p:nvSpPr>
        <p:spPr>
          <a:xfrm>
            <a:off x="70500" y="295925"/>
            <a:ext cx="241200" cy="261300"/>
          </a:xfrm>
          <a:prstGeom prst="flowChartDelay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31"/>
          <p:cNvSpPr txBox="1"/>
          <p:nvPr>
            <p:ph idx="1" type="body"/>
          </p:nvPr>
        </p:nvSpPr>
        <p:spPr>
          <a:xfrm>
            <a:off x="311700" y="870050"/>
            <a:ext cx="8568900" cy="40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O vetor: </a:t>
            </a:r>
            <a:r>
              <a:rPr b="1" lang="en">
                <a:solidFill>
                  <a:schemeClr val="accent4"/>
                </a:solidFill>
                <a:highlight>
                  <a:schemeClr val="accent4"/>
                </a:highlight>
              </a:rPr>
              <a:t>+</a:t>
            </a:r>
            <a:r>
              <a:rPr b="1" lang="en">
                <a:solidFill>
                  <a:schemeClr val="lt1"/>
                </a:solidFill>
                <a:highlight>
                  <a:schemeClr val="accent4"/>
                </a:highlight>
              </a:rPr>
              <a:t>c()</a:t>
            </a:r>
            <a:r>
              <a:rPr b="1" lang="en">
                <a:solidFill>
                  <a:schemeClr val="accent4"/>
                </a:solidFill>
                <a:highlight>
                  <a:schemeClr val="accent4"/>
                </a:highlight>
              </a:rPr>
              <a:t>+</a:t>
            </a:r>
            <a:br>
              <a:rPr b="1" lang="en">
                <a:solidFill>
                  <a:schemeClr val="lt1"/>
                </a:solidFill>
              </a:rPr>
            </a:br>
            <a:r>
              <a:rPr b="1" lang="en" sz="1700">
                <a:solidFill>
                  <a:schemeClr val="lt1"/>
                </a:solidFill>
              </a:rPr>
              <a:t> 	</a:t>
            </a:r>
            <a:r>
              <a:rPr lang="en" sz="1700">
                <a:solidFill>
                  <a:schemeClr val="lt1"/>
                </a:solidFill>
              </a:rPr>
              <a:t>Você pode fazer operações com/entre vetores.</a:t>
            </a: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r>
              <a:rPr lang="en" sz="1700">
                <a:solidFill>
                  <a:schemeClr val="lt1"/>
                </a:solidFill>
              </a:rPr>
              <a:t>	</a:t>
            </a: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endParaRPr sz="1700">
              <a:solidFill>
                <a:schemeClr val="lt1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6" name="Google Shape;176;p31"/>
          <p:cNvSpPr/>
          <p:nvPr/>
        </p:nvSpPr>
        <p:spPr>
          <a:xfrm>
            <a:off x="717350" y="1386225"/>
            <a:ext cx="63600" cy="636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77" name="Google Shape;177;p31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Estrutura de dados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8" name="Google Shape;178;p31"/>
          <p:cNvSpPr/>
          <p:nvPr/>
        </p:nvSpPr>
        <p:spPr>
          <a:xfrm>
            <a:off x="557550" y="1866225"/>
            <a:ext cx="8028900" cy="27579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vetor1 </a:t>
            </a:r>
            <a:r>
              <a:rPr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&lt;-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c(</a:t>
            </a:r>
            <a:r>
              <a:rPr lang="en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25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 32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 20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solidFill>
                <a:srgbClr val="A64D7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vetor2 </a:t>
            </a:r>
            <a:r>
              <a:rPr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&lt;-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c(</a:t>
            </a:r>
            <a:r>
              <a:rPr lang="en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 3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 4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br>
              <a:rPr lang="en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>
              <a:solidFill>
                <a:srgbClr val="A64D7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# R subtrai 2 de cada elemento do vetor1</a:t>
            </a:r>
            <a:endParaRPr>
              <a:solidFill>
                <a:srgbClr val="A64D7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vetor1 - </a:t>
            </a:r>
            <a:r>
              <a:rPr lang="en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>
              <a:solidFill>
                <a:srgbClr val="1155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155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# R calcula o log de cada elemento do vetor2</a:t>
            </a:r>
            <a:endParaRPr>
              <a:solidFill>
                <a:srgbClr val="1155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log(vetor2)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# R divide os valores do vetor1 pelos valores do vetor2 elemento a elemento</a:t>
            </a:r>
            <a:endParaRPr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resultado_divisao </a:t>
            </a:r>
            <a:r>
              <a:rPr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&lt;- 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vetor1/vetor2</a:t>
            </a:r>
            <a:b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2"/>
          <p:cNvSpPr/>
          <p:nvPr/>
        </p:nvSpPr>
        <p:spPr>
          <a:xfrm>
            <a:off x="70500" y="295925"/>
            <a:ext cx="241200" cy="261300"/>
          </a:xfrm>
          <a:prstGeom prst="flowChartDelay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32"/>
          <p:cNvSpPr txBox="1"/>
          <p:nvPr>
            <p:ph idx="1" type="body"/>
          </p:nvPr>
        </p:nvSpPr>
        <p:spPr>
          <a:xfrm>
            <a:off x="311700" y="870050"/>
            <a:ext cx="8568900" cy="40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O vetor: </a:t>
            </a:r>
            <a:r>
              <a:rPr b="1" lang="en">
                <a:solidFill>
                  <a:schemeClr val="accent4"/>
                </a:solidFill>
                <a:highlight>
                  <a:schemeClr val="accent4"/>
                </a:highlight>
              </a:rPr>
              <a:t>+</a:t>
            </a:r>
            <a:r>
              <a:rPr b="1" lang="en">
                <a:solidFill>
                  <a:schemeClr val="lt1"/>
                </a:solidFill>
                <a:highlight>
                  <a:schemeClr val="accent4"/>
                </a:highlight>
              </a:rPr>
              <a:t>c()</a:t>
            </a:r>
            <a:r>
              <a:rPr b="1" lang="en">
                <a:solidFill>
                  <a:schemeClr val="accent4"/>
                </a:solidFill>
                <a:highlight>
                  <a:schemeClr val="accent4"/>
                </a:highlight>
              </a:rPr>
              <a:t>+</a:t>
            </a:r>
            <a:br>
              <a:rPr b="1" lang="en">
                <a:solidFill>
                  <a:schemeClr val="lt1"/>
                </a:solidFill>
              </a:rPr>
            </a:br>
            <a:r>
              <a:rPr b="1" lang="en" sz="1700">
                <a:solidFill>
                  <a:schemeClr val="lt1"/>
                </a:solidFill>
              </a:rPr>
              <a:t> 	</a:t>
            </a:r>
            <a:r>
              <a:rPr lang="en" sz="1700">
                <a:solidFill>
                  <a:schemeClr val="lt1"/>
                </a:solidFill>
              </a:rPr>
              <a:t>Você pode acessar elementos de um vetor por sua posição através do operador </a:t>
            </a:r>
            <a:r>
              <a:rPr b="1" lang="en">
                <a:solidFill>
                  <a:schemeClr val="accent4"/>
                </a:solidFill>
                <a:highlight>
                  <a:schemeClr val="accent4"/>
                </a:highlight>
              </a:rPr>
              <a:t>+</a:t>
            </a:r>
            <a:r>
              <a:rPr b="1" lang="en">
                <a:solidFill>
                  <a:schemeClr val="lt1"/>
                </a:solidFill>
                <a:highlight>
                  <a:schemeClr val="accent4"/>
                </a:highlight>
              </a:rPr>
              <a:t>[]</a:t>
            </a:r>
            <a:r>
              <a:rPr b="1" lang="en">
                <a:solidFill>
                  <a:schemeClr val="accent4"/>
                </a:solidFill>
                <a:highlight>
                  <a:schemeClr val="accent4"/>
                </a:highlight>
              </a:rPr>
              <a:t>+</a:t>
            </a: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r>
              <a:rPr lang="en" sz="1700">
                <a:solidFill>
                  <a:schemeClr val="lt1"/>
                </a:solidFill>
              </a:rPr>
              <a:t>	</a:t>
            </a: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endParaRPr sz="1700">
              <a:solidFill>
                <a:schemeClr val="lt1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85" name="Google Shape;185;p32"/>
          <p:cNvSpPr/>
          <p:nvPr/>
        </p:nvSpPr>
        <p:spPr>
          <a:xfrm>
            <a:off x="717350" y="1386225"/>
            <a:ext cx="63600" cy="636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86" name="Google Shape;186;p32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Estrutura de dados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87" name="Google Shape;187;p32"/>
          <p:cNvSpPr/>
          <p:nvPr/>
        </p:nvSpPr>
        <p:spPr>
          <a:xfrm>
            <a:off x="1137000" y="1873400"/>
            <a:ext cx="6918300" cy="26172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my_vector </a:t>
            </a:r>
            <a:r>
              <a:rPr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&lt;-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c(</a:t>
            </a:r>
            <a:r>
              <a:rPr lang="en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25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 32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 20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br>
              <a:rPr lang="en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>
              <a:solidFill>
                <a:srgbClr val="A64D7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#</a:t>
            </a:r>
            <a:r>
              <a:rPr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 Acessando </a:t>
            </a:r>
            <a:r>
              <a:rPr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a segunda posição de my_vector</a:t>
            </a:r>
            <a:endParaRPr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my_vector[</a:t>
            </a:r>
            <a:r>
              <a:rPr lang="en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b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# Acessando a última posição de my_vector</a:t>
            </a:r>
            <a:endParaRPr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n_elemts </a:t>
            </a:r>
            <a:r>
              <a:rPr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&lt;-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length(my_vector) </a:t>
            </a:r>
            <a:r>
              <a:rPr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# retorna o número de elementos</a:t>
            </a:r>
            <a:endParaRPr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my_vector[n_elemts]</a:t>
            </a:r>
            <a:b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# R retorna NA</a:t>
            </a:r>
            <a:b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my_vector[</a:t>
            </a:r>
            <a:r>
              <a:rPr lang="en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3"/>
          <p:cNvSpPr/>
          <p:nvPr/>
        </p:nvSpPr>
        <p:spPr>
          <a:xfrm>
            <a:off x="70500" y="295925"/>
            <a:ext cx="241200" cy="261300"/>
          </a:xfrm>
          <a:prstGeom prst="flowChartDelay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33"/>
          <p:cNvSpPr txBox="1"/>
          <p:nvPr>
            <p:ph idx="1" type="body"/>
          </p:nvPr>
        </p:nvSpPr>
        <p:spPr>
          <a:xfrm>
            <a:off x="311700" y="870050"/>
            <a:ext cx="8568900" cy="40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A</a:t>
            </a:r>
            <a:r>
              <a:rPr b="1" lang="en">
                <a:solidFill>
                  <a:schemeClr val="lt1"/>
                </a:solidFill>
              </a:rPr>
              <a:t> matriz: </a:t>
            </a:r>
            <a:r>
              <a:rPr b="1" lang="en">
                <a:solidFill>
                  <a:schemeClr val="accent4"/>
                </a:solidFill>
                <a:highlight>
                  <a:schemeClr val="accent4"/>
                </a:highlight>
              </a:rPr>
              <a:t>+</a:t>
            </a:r>
            <a:r>
              <a:rPr b="1" lang="en">
                <a:solidFill>
                  <a:schemeClr val="lt1"/>
                </a:solidFill>
                <a:highlight>
                  <a:schemeClr val="accent4"/>
                </a:highlight>
              </a:rPr>
              <a:t>matrix</a:t>
            </a:r>
            <a:r>
              <a:rPr b="1" lang="en">
                <a:solidFill>
                  <a:schemeClr val="lt1"/>
                </a:solidFill>
                <a:highlight>
                  <a:schemeClr val="accent4"/>
                </a:highlight>
              </a:rPr>
              <a:t>()</a:t>
            </a:r>
            <a:r>
              <a:rPr b="1" lang="en">
                <a:solidFill>
                  <a:schemeClr val="accent4"/>
                </a:solidFill>
                <a:highlight>
                  <a:schemeClr val="accent4"/>
                </a:highlight>
              </a:rPr>
              <a:t>+</a:t>
            </a:r>
            <a:br>
              <a:rPr b="1" lang="en">
                <a:solidFill>
                  <a:schemeClr val="lt1"/>
                </a:solidFill>
              </a:rPr>
            </a:br>
            <a:r>
              <a:rPr b="1" lang="en" sz="1700">
                <a:solidFill>
                  <a:schemeClr val="lt1"/>
                </a:solidFill>
              </a:rPr>
              <a:t> 	</a:t>
            </a:r>
            <a:r>
              <a:rPr lang="en" sz="1700">
                <a:solidFill>
                  <a:schemeClr val="lt1"/>
                </a:solidFill>
              </a:rPr>
              <a:t>Matrizes são vetores com duas dimensões</a:t>
            </a:r>
            <a:r>
              <a:rPr lang="en" sz="1700">
                <a:solidFill>
                  <a:schemeClr val="lt1"/>
                </a:solidFill>
              </a:rPr>
              <a:t>	</a:t>
            </a:r>
            <a:br>
              <a:rPr lang="en" sz="1700">
                <a:solidFill>
                  <a:schemeClr val="lt1"/>
                </a:solidFill>
              </a:rPr>
            </a:br>
            <a:r>
              <a:rPr lang="en" sz="1700">
                <a:solidFill>
                  <a:schemeClr val="lt1"/>
                </a:solidFill>
              </a:rPr>
              <a:t>	</a:t>
            </a:r>
            <a:r>
              <a:rPr lang="en" sz="1700">
                <a:solidFill>
                  <a:schemeClr val="lt1"/>
                </a:solidFill>
              </a:rPr>
              <a:t>Uma matriz tem sempre a mesma classe dos objetos que guarda</a:t>
            </a:r>
            <a:endParaRPr sz="1700">
              <a:solidFill>
                <a:schemeClr val="lt1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94" name="Google Shape;194;p33"/>
          <p:cNvSpPr/>
          <p:nvPr/>
        </p:nvSpPr>
        <p:spPr>
          <a:xfrm>
            <a:off x="717350" y="1386225"/>
            <a:ext cx="63600" cy="636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95" name="Google Shape;195;p33"/>
          <p:cNvSpPr/>
          <p:nvPr/>
        </p:nvSpPr>
        <p:spPr>
          <a:xfrm>
            <a:off x="717350" y="1683825"/>
            <a:ext cx="63600" cy="636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96" name="Google Shape;196;p33"/>
          <p:cNvSpPr/>
          <p:nvPr/>
        </p:nvSpPr>
        <p:spPr>
          <a:xfrm>
            <a:off x="760200" y="2380900"/>
            <a:ext cx="7671900" cy="15369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# Uma matriz de double</a:t>
            </a:r>
            <a:endParaRPr>
              <a:solidFill>
                <a:srgbClr val="A64D7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a_double_matrix </a:t>
            </a:r>
            <a:r>
              <a:rPr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&lt;-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matrix(c(</a:t>
            </a:r>
            <a:r>
              <a:rPr lang="en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25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 32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 20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 30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), ncol = </a:t>
            </a:r>
            <a:r>
              <a:rPr lang="en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nrow = </a:t>
            </a:r>
            <a:r>
              <a:rPr lang="en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br>
              <a:rPr lang="en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>
              <a:solidFill>
                <a:srgbClr val="A64D7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# Uma matriz de lógicos</a:t>
            </a:r>
            <a:endParaRPr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a_logical_vector </a:t>
            </a:r>
            <a:r>
              <a:rPr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&lt;-</a:t>
            </a:r>
            <a:r>
              <a:rPr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c(</a:t>
            </a:r>
            <a:r>
              <a:rPr lang="en">
                <a:solidFill>
                  <a:srgbClr val="E69138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E69138"/>
                </a:solidFill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E69138"/>
                </a:solidFill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E69138"/>
                </a:solidFill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a_logical_matrix </a:t>
            </a:r>
            <a:r>
              <a:rPr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&lt;-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matrix(a_logical_vector, ncol = </a:t>
            </a:r>
            <a:r>
              <a:rPr lang="en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nrow = </a:t>
            </a:r>
            <a:r>
              <a:rPr lang="en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b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>
              <a:solidFill>
                <a:srgbClr val="A64D79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7" name="Google Shape;197;p33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Estrutura de dados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