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Average"/>
      <p:regular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Average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Oswald-bold.fntdata"/><Relationship Id="rId14" Type="http://schemas.openxmlformats.org/officeDocument/2006/relationships/slide" Target="slides/slide8.xml"/><Relationship Id="rId58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38fed3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38fed3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38fed30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38fed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38fed303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38fed3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38fed303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38fed3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38fed303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38fed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38fed303_0_3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38fed30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38fed303_0_3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38fed30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38fed303_0_3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38fed30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38fed303_0_3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338fed30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38fed303_0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338fed30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38fed303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38fed30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38fed303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38fed30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38fed303_0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38fed30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338fed303_0_3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338fed30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8fed303_0_4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8fed30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3de283b8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3de283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33ba97c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33ba97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33ba97c5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33ba97c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ba97c56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3ba97c5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33ba97c56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33ba97c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338fed303_0_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338fed30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3ba97c56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3ba97c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38fed303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38fed30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3ba97c5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33ba97c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33ba97c56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33ba97c5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3ba97c56_0_4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33ba97c5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3ba97c56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3ba97c5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33ba97c56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33ba97c5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3ba97c56_0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3ba97c5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33ba97c56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33ba97c5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33ba97c56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33ba97c5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33ba97c56_0_2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33ba97c5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33ba97c56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33ba97c5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8fed30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38fed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33ba97c56_0_3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33ba97c5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33ba97c56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33ba97c5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2ed9cb68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2ed9cb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33ba97c56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33ba97c5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33ba97c56_0_3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33ba97c5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33ba97c56_0_3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33ba97c5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33ba97c56_0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33ba97c5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33ba97c56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33ba97c5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33ba97c56_0_4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33ba97c5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33ba97c56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33ba97c5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38fed30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38fed3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33ba97c56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33ba97c5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38fed30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38fed3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38fed30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38fed3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38fed30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38fed3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38fed303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38fed3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crisparada/brazilian-cities/downloads/brazilian-cities.zip/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4ds.had.co.nz/tibble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pacotes no R podem ser instalados através do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install.packages(nome_do_pacote) </a:t>
            </a:r>
            <a:r>
              <a:rPr lang="en" sz="1700">
                <a:solidFill>
                  <a:schemeClr val="lt1"/>
                </a:solidFill>
              </a:rPr>
              <a:t>ou utilizando a interface gráfica do Rstudio para instalação: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18646" l="0" r="0" t="0"/>
          <a:stretch/>
        </p:blipFill>
        <p:spPr>
          <a:xfrm>
            <a:off x="1158775" y="2186675"/>
            <a:ext cx="6874726" cy="28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/>
          <p:nvPr/>
        </p:nvSpPr>
        <p:spPr>
          <a:xfrm>
            <a:off x="1818300" y="2230200"/>
            <a:ext cx="452100" cy="16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472" y="2455775"/>
            <a:ext cx="241200" cy="3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utilizar funções de um pacote nos seus scripts é preciso ‘chamar’ os pacotes através da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library(nome_do_pacote).</a:t>
            </a: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chemeClr val="lt1"/>
                </a:solidFill>
              </a:rPr>
              <a:t>Pacotes diferentes podem ter funções com nomes iguais. O R vai priorizar a função do pacote que foi carregado por último. Utilize 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nome_do_pacote::nome_da_função </a:t>
            </a:r>
            <a:r>
              <a:rPr lang="en" sz="1700">
                <a:solidFill>
                  <a:schemeClr val="lt1"/>
                </a:solidFill>
              </a:rPr>
              <a:t>para fazer com que o R utilize a função “nome_da_função” do pacote “nome_do_pacote”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2507550" y="19990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“dplyr”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717350" y="28415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2507550" y="4203425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mutate()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 interessantes: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Calcular quantis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quantile()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Calcular tabela de frequência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table() e prop.table()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Calcular sumário de dados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summary()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760350" y="15895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var_wt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quantile(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var_wt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probs =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percentis 25% e 75%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760350" y="28087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var_am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table(var_am)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tabela de frequência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prop.table(table(var_am))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tabela de frequência em proporção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760350" y="41041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summary(mtcars)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 interessantes: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Categorizar variável númerica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cut()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Calcular teste de normalidade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shapiro.test()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Fazer um histograma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hist()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760350" y="15895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var_wt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cut(var_wt, breaks = c(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mean(var_wt),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60350" y="28087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norm_test &lt;- shapiro.test(var_wt)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summary(norm_test)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60350" y="41041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hist(var_wt)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245" name="Google Shape;245;p38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246" name="Google Shape;246;p38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247" name="Google Shape;247;p38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</a:t>
            </a:r>
            <a:r>
              <a:rPr b="1" lang="en" sz="1500"/>
              <a:t>data frames</a:t>
            </a:r>
            <a:endParaRPr b="1" sz="1500"/>
          </a:p>
        </p:txBody>
      </p:sp>
      <p:sp>
        <p:nvSpPr>
          <p:cNvPr id="248" name="Google Shape;248;p38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249" name="Google Shape;249;p38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250" name="Google Shape;250;p38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251" name="Google Shape;251;p38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Você pode importar dados de um arquivo para o R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Funções nativas para abrir dados .txt, .csv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Pacotes para abrir dados de outros formatos como .dta, .sas, .xlxs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Estaremos utilizando o pacote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readr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para abrir dados em formato .csv e .txt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1355400" y="2175000"/>
            <a:ext cx="6433200" cy="79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read.table(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“caminho_para_arquivo/dados.txt”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717350" y="34470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1355400" y="3881275"/>
            <a:ext cx="6433200" cy="90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(readr)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read_delim(file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“dados.txt”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delim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 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Você pode importar dados de um arquivo para o R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Estaremos utilizando o pacote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readr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para abrir dados em formato .csv e .txt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resultado da importação precisa ser atribuído a um objeto do R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argumento </a:t>
            </a:r>
            <a:r>
              <a:rPr i="1" lang="en" sz="1700">
                <a:solidFill>
                  <a:schemeClr val="lt1"/>
                </a:solidFill>
              </a:rPr>
              <a:t>file </a:t>
            </a:r>
            <a:r>
              <a:rPr lang="en" sz="1700">
                <a:solidFill>
                  <a:schemeClr val="lt1"/>
                </a:solidFill>
              </a:rPr>
              <a:t>representa o caminho até o arquivo. Se o arquivo não estiver no seu diretório de trabalho você precisa especificar o caminho até o arquivo.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1379550" y="2028475"/>
            <a:ext cx="6433200" cy="90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(readr)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read_csv(file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717350" y="3256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1379550" y="3933475"/>
            <a:ext cx="6433200" cy="90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setwd(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caminho_para_arquivo”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Setando diretório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read_csv(file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Setando diretório de trabalho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utilizar o painel </a:t>
            </a:r>
            <a:r>
              <a:rPr i="1" lang="en" sz="1700">
                <a:solidFill>
                  <a:schemeClr val="lt1"/>
                </a:solidFill>
              </a:rPr>
              <a:t>File </a:t>
            </a:r>
            <a:r>
              <a:rPr lang="en" sz="1700">
                <a:solidFill>
                  <a:schemeClr val="lt1"/>
                </a:solidFill>
              </a:rPr>
              <a:t>do Rstudio para navegar entre pastas do seu computador e setar seu diretório de trabalho.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46170" l="0" r="0" t="0"/>
          <a:stretch/>
        </p:blipFill>
        <p:spPr>
          <a:xfrm>
            <a:off x="806900" y="2073625"/>
            <a:ext cx="7578500" cy="27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/>
          <p:nvPr/>
        </p:nvSpPr>
        <p:spPr>
          <a:xfrm>
            <a:off x="1061550" y="2484225"/>
            <a:ext cx="1227900" cy="26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97" y="3319725"/>
            <a:ext cx="241200" cy="3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Utilizando a feature de importação de datasets do Rstudio</a:t>
            </a:r>
            <a:br>
              <a:rPr b="1" lang="en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painel de </a:t>
            </a:r>
            <a:r>
              <a:rPr i="1" lang="en" sz="1700">
                <a:solidFill>
                  <a:schemeClr val="lt1"/>
                </a:solidFill>
              </a:rPr>
              <a:t>environment</a:t>
            </a:r>
            <a:r>
              <a:rPr lang="en" sz="1700">
                <a:solidFill>
                  <a:schemeClr val="lt1"/>
                </a:solidFill>
              </a:rPr>
              <a:t> do Rstudio tem um auxiliador de importação de dados. Basta selecionar a origem dos dados que o Rstudio abre uma janela auxiliadora de importação.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 rotWithShape="1">
          <a:blip r:embed="rId3">
            <a:alphaModFix/>
          </a:blip>
          <a:srcRect b="27124" l="0" r="0" t="0"/>
          <a:stretch/>
        </p:blipFill>
        <p:spPr>
          <a:xfrm>
            <a:off x="835625" y="2117825"/>
            <a:ext cx="7521049" cy="2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/>
          <p:nvPr/>
        </p:nvSpPr>
        <p:spPr>
          <a:xfrm>
            <a:off x="910975" y="2391550"/>
            <a:ext cx="1529100" cy="26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872" y="3155000"/>
            <a:ext cx="241200" cy="3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872" y="3155000"/>
            <a:ext cx="241200" cy="31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 rotWithShape="1">
          <a:blip r:embed="rId4">
            <a:alphaModFix/>
          </a:blip>
          <a:srcRect b="2680" l="-2389" r="-2399" t="-2679"/>
          <a:stretch/>
        </p:blipFill>
        <p:spPr>
          <a:xfrm>
            <a:off x="1457313" y="649025"/>
            <a:ext cx="6229374" cy="439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/>
          <p:nvPr/>
        </p:nvSpPr>
        <p:spPr>
          <a:xfrm>
            <a:off x="1965175" y="4140825"/>
            <a:ext cx="1100400" cy="14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6598925" y="1200150"/>
            <a:ext cx="521400" cy="26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112" name="Google Shape;112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113" name="Google Shape;113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114" name="Google Shape;114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115" name="Google Shape;115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16" name="Google Shape;116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17" name="Google Shape;117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18" name="Google Shape;118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Importando dados de outras extensões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pacote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readxl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accent4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contém funções para ler dados de arquivos Excel como .xls e .xlsx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O pacote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haven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accent4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contém funções para ler dados vindos do SPSS, STATA e SAS.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717350" y="31342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8" name="Google Shape;318;p44"/>
          <p:cNvSpPr/>
          <p:nvPr/>
        </p:nvSpPr>
        <p:spPr>
          <a:xfrm>
            <a:off x="1355400" y="3637275"/>
            <a:ext cx="6433200" cy="90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(haven)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read_spss(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“caminho_para_arquivo/dados.sav”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read_stata(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“dados.dta”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1355400" y="1724500"/>
            <a:ext cx="6433200" cy="90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readxl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read_excel(path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“caminho_para_arquivo/dados.xls”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read_excel(path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“dados.xlsx”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Salvando dados manipulados em R em arquivos</a:t>
            </a:r>
            <a:br>
              <a:rPr b="1" lang="en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a maioria das funções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read_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existe uma função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write_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. Essas funções servem para você salvar bases em formatos específicos.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argumento </a:t>
            </a:r>
            <a:r>
              <a:rPr i="1" lang="en" sz="1700">
                <a:solidFill>
                  <a:schemeClr val="lt1"/>
                </a:solidFill>
              </a:rPr>
              <a:t>x </a:t>
            </a:r>
            <a:r>
              <a:rPr lang="en" sz="1700">
                <a:solidFill>
                  <a:schemeClr val="lt1"/>
                </a:solidFill>
              </a:rPr>
              <a:t>e o objeto do R que você quer salvar e o argumento </a:t>
            </a:r>
            <a:r>
              <a:rPr i="1" lang="en" sz="1700">
                <a:solidFill>
                  <a:schemeClr val="lt1"/>
                </a:solidFill>
              </a:rPr>
              <a:t>path </a:t>
            </a:r>
            <a:r>
              <a:rPr lang="en" sz="1700">
                <a:solidFill>
                  <a:schemeClr val="lt1"/>
                </a:solidFill>
              </a:rPr>
              <a:t>é o nome e a pasta do arquivo que você vai salvar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precisa especificar a extensão corretamente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1006650" y="2069025"/>
            <a:ext cx="7179000" cy="11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(c(“readr”, “haven”))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write_csv(x = mtcars, path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“caminho_para_arquivo/mtcars.csv”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write_dta(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mtcars, path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“mtcars.dta”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version =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717350" y="3660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17350" y="4235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336" name="Google Shape;336;p4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337" name="Google Shape;337;p4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338" name="Google Shape;338;p4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339" name="Google Shape;339;p4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40" name="Google Shape;340;p4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41" name="Google Shape;341;p4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42" name="Google Shape;342;p4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Os dados que utilizaremos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Durante essa aula utilizaremos duas bases de dados: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SIM para BA em 2017: </a:t>
            </a:r>
            <a:br>
              <a:rPr b="1"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O Sistema de Informações sobre Mortalidade (SIM) é um sistema de vigilância epidemiológica nacional, cujo objetivo é captar dados sobre os óbitos do país a fim de fornecer informações sobre mortalidade para todas as instâncias do sistema de saúde. O documento de entrada do sistema é a Declaração de Óbito (DO), padronizada em todo o território nacional.</a:t>
            </a: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Brazilian Cities: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Cada linha dessa base de dados é uma cidade do Brasil. O banco de dados contém 81 colunas para cada coluna. São informações do Censo de 2010, indicadores ecônomicos, ...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data frames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R base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Selecionando variáveis</a:t>
            </a:r>
            <a:r>
              <a:rPr lang="en">
                <a:solidFill>
                  <a:schemeClr val="lt1"/>
                </a:solidFill>
              </a:rPr>
              <a:t>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Criando variáveis (ou substitui existentes)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$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Selecionando linhas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760350" y="15895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my_df[c(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“RACA”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“ESTCIV”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409200" y="4099750"/>
            <a:ext cx="83256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Verifica obts p/ tuberculose c confirmacao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my_df[query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Filtra obts por tuberculose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818400" y="278370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substr(my_df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data frames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R base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Selecionando linhas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Fazendo uma regressão linear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lm()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845500" y="1688725"/>
            <a:ext cx="7722900" cy="81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b="1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%in%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'A15'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'A16'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'A17'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'A18'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'A19'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my_df[query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845500" y="3136525"/>
            <a:ext cx="7722900" cy="166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b="1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%in%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'A15'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'A16'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'A17'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'A18'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'A19'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tuberculosis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my_formula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tuberculosis ~ RACA + SEXO + ESC + IDADEanos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my_linear_mod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lm(my_formula, data = my_df)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LR</a:t>
            </a: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summary(my_linear_mod)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374" name="Google Shape;374;p50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375" name="Google Shape;375;p50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376" name="Google Shape;376;p50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377" name="Google Shape;377;p50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78" name="Google Shape;378;p50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79" name="Google Shape;379;p50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80" name="Google Shape;380;p50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  <p:cxnSp>
        <p:nvCxnSpPr>
          <p:cNvPr id="381" name="Google Shape;381;p50"/>
          <p:cNvCxnSpPr/>
          <p:nvPr/>
        </p:nvCxnSpPr>
        <p:spPr>
          <a:xfrm>
            <a:off x="5288600" y="3052725"/>
            <a:ext cx="597000" cy="123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50"/>
          <p:cNvCxnSpPr/>
          <p:nvPr/>
        </p:nvCxnSpPr>
        <p:spPr>
          <a:xfrm flipH="1" rot="10800000">
            <a:off x="5564125" y="3012400"/>
            <a:ext cx="581400" cy="190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50"/>
          <p:cNvCxnSpPr/>
          <p:nvPr/>
        </p:nvCxnSpPr>
        <p:spPr>
          <a:xfrm rot="10800000">
            <a:off x="5485000" y="2960925"/>
            <a:ext cx="96900" cy="306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50"/>
          <p:cNvCxnSpPr/>
          <p:nvPr/>
        </p:nvCxnSpPr>
        <p:spPr>
          <a:xfrm rot="10800000">
            <a:off x="5747750" y="3053950"/>
            <a:ext cx="585600" cy="12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50"/>
          <p:cNvSpPr txBox="1"/>
          <p:nvPr/>
        </p:nvSpPr>
        <p:spPr>
          <a:xfrm rot="-253617">
            <a:off x="5334367" y="2749846"/>
            <a:ext cx="1412342" cy="46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B0F00"/>
                </a:solidFill>
                <a:latin typeface="Average"/>
                <a:ea typeface="Average"/>
                <a:cs typeface="Average"/>
                <a:sym typeface="Average"/>
              </a:rPr>
              <a:t>TIBBLES</a:t>
            </a:r>
            <a:endParaRPr b="1" sz="2000">
              <a:solidFill>
                <a:srgbClr val="5B0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311700" y="870050"/>
            <a:ext cx="84327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são os tibbles?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tibbles são versões preguiçosas dos dataframes que mantém tudo que é bom dos data frames, remove tudo ruim e acrescenta novos métodos.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Importar os dados usando as bibliotecas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readr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,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readxl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</a:rPr>
              <a:t> e 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lt1"/>
                </a:solidFill>
                <a:highlight>
                  <a:schemeClr val="accent4"/>
                </a:highlight>
              </a:rPr>
              <a:t>haven</a:t>
            </a:r>
            <a:r>
              <a:rPr lang="en" sz="1700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lang="en" sz="1700">
                <a:solidFill>
                  <a:schemeClr val="accent4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já trazem os dados em formato tibble.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Ps: Tá! Os tibbles não são só isso. Mais informações em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link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p5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" name="Google Shape;394;p51"/>
          <p:cNvSpPr/>
          <p:nvPr/>
        </p:nvSpPr>
        <p:spPr>
          <a:xfrm>
            <a:off x="717350" y="2270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5" name="Google Shape;395;p51"/>
          <p:cNvSpPr/>
          <p:nvPr/>
        </p:nvSpPr>
        <p:spPr>
          <a:xfrm>
            <a:off x="985500" y="2772225"/>
            <a:ext cx="7173000" cy="1875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class(my_df)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“data.frame”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(readr)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my_tbl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read_csv(file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“caminho_para_arquivo/dados.csv”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class(my_tbl)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"spec_tbl_df" "tbl_df" "tbl" "data.frame"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idx="1" type="body"/>
          </p:nvPr>
        </p:nvSpPr>
        <p:spPr>
          <a:xfrm>
            <a:off x="355650" y="802775"/>
            <a:ext cx="84327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universo tidyverse:</a:t>
            </a:r>
            <a:endParaRPr b="1">
              <a:solidFill>
                <a:schemeClr val="lt1"/>
              </a:solidFill>
            </a:endParaRPr>
          </a:p>
          <a:p>
            <a:pPr indent="457200" lvl="0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Um verbo uma função!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3" name="Google Shape;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1747325"/>
            <a:ext cx="8432701" cy="339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idx="1" type="body"/>
          </p:nvPr>
        </p:nvSpPr>
        <p:spPr>
          <a:xfrm>
            <a:off x="349950" y="869375"/>
            <a:ext cx="42222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90% do seu tempo com banco de dados é gasto para deixá-los em formato analítico: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Sumarizar os dados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</a:t>
            </a:r>
            <a:r>
              <a:rPr lang="en">
                <a:solidFill>
                  <a:schemeClr val="lt1"/>
                </a:solidFill>
              </a:rPr>
              <a:t>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3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12" name="Google Shape;4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125" y="2489875"/>
            <a:ext cx="3780500" cy="2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3"/>
          <p:cNvSpPr/>
          <p:nvPr/>
        </p:nvSpPr>
        <p:spPr>
          <a:xfrm>
            <a:off x="1220475" y="22662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4" name="Google Shape;414;p53"/>
          <p:cNvSpPr/>
          <p:nvPr/>
        </p:nvSpPr>
        <p:spPr>
          <a:xfrm>
            <a:off x="1220475" y="2555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5" name="Google Shape;415;p53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6" name="Google Shape;416;p53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7" name="Google Shape;417;p53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1220475" y="3759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124" name="Google Shape;124;p2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125" name="Google Shape;125;p2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126" name="Google Shape;126;p2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127" name="Google Shape;127;p2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28" name="Google Shape;128;p2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29" name="Google Shape;129;p2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30" name="Google Shape;130;p2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processos de arrumação de dados são conhecidos como </a:t>
            </a:r>
            <a:r>
              <a:rPr i="1" lang="en" sz="1700">
                <a:solidFill>
                  <a:schemeClr val="lt1"/>
                </a:solidFill>
              </a:rPr>
              <a:t>data tidying</a:t>
            </a:r>
            <a:r>
              <a:rPr lang="en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Um dataframe é considerado </a:t>
            </a:r>
            <a:r>
              <a:rPr i="1" lang="en" sz="1700">
                <a:solidFill>
                  <a:schemeClr val="lt1"/>
                </a:solidFill>
              </a:rPr>
              <a:t>tidy </a:t>
            </a:r>
            <a:r>
              <a:rPr lang="en" sz="1700">
                <a:solidFill>
                  <a:schemeClr val="lt1"/>
                </a:solidFill>
              </a:rPr>
              <a:t>se: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1. Cada linha representa uma observação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2. Cada coluna representa uma variável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No mundo </a:t>
            </a:r>
            <a:r>
              <a:rPr i="1" lang="en" sz="1700">
                <a:solidFill>
                  <a:schemeClr val="lt1"/>
                </a:solidFill>
              </a:rPr>
              <a:t>tidyverse</a:t>
            </a:r>
            <a:r>
              <a:rPr lang="en" sz="1700">
                <a:solidFill>
                  <a:schemeClr val="lt1"/>
                </a:solidFill>
              </a:rPr>
              <a:t> os principais pacotes encarregados de </a:t>
            </a:r>
            <a:r>
              <a:rPr i="1" lang="en" sz="1700">
                <a:solidFill>
                  <a:schemeClr val="lt1"/>
                </a:solidFill>
              </a:rPr>
              <a:t>data tidying</a:t>
            </a:r>
            <a:r>
              <a:rPr lang="en" sz="1700">
                <a:solidFill>
                  <a:schemeClr val="lt1"/>
                </a:solidFill>
              </a:rPr>
              <a:t> são os pacotes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 </a:t>
            </a:r>
            <a:r>
              <a:rPr b="1" lang="en">
                <a:solidFill>
                  <a:schemeClr val="accent4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e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tidyr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</a:t>
            </a:r>
            <a:r>
              <a:rPr lang="en">
                <a:solidFill>
                  <a:schemeClr val="lt1"/>
                </a:solidFill>
              </a:rPr>
              <a:t>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717350" y="1870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1355400" y="3568375"/>
            <a:ext cx="6433200" cy="1194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install.packages(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"dplyr"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install.packages(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"tidyr"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(dplyr)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(tidyr)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717350" y="29718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349950" y="8693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90% do seu tempo gasto deixando seus dados em formato analítico são resolvidos com seis funções: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mutate() </a:t>
            </a:r>
            <a:r>
              <a:rPr lang="en" sz="1700">
                <a:solidFill>
                  <a:schemeClr val="lt1"/>
                </a:solidFill>
              </a:rPr>
              <a:t>- 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select()</a:t>
            </a:r>
            <a:r>
              <a:rPr lang="en" sz="1700">
                <a:solidFill>
                  <a:schemeClr val="lt1"/>
                </a:solidFill>
              </a:rPr>
              <a:t> - 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filter()</a:t>
            </a:r>
            <a:r>
              <a:rPr lang="en" sz="1700">
                <a:solidFill>
                  <a:schemeClr val="lt1"/>
                </a:solidFill>
              </a:rPr>
              <a:t> - 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arrange()</a:t>
            </a:r>
            <a:r>
              <a:rPr lang="en" sz="1700">
                <a:solidFill>
                  <a:schemeClr val="lt1"/>
                </a:solidFill>
              </a:rPr>
              <a:t> - 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groub_by()</a:t>
            </a:r>
            <a:r>
              <a:rPr lang="en" sz="1700">
                <a:solidFill>
                  <a:schemeClr val="lt1"/>
                </a:solidFill>
              </a:rPr>
              <a:t> - 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summarise()</a:t>
            </a:r>
            <a:r>
              <a:rPr lang="en" sz="1700">
                <a:solidFill>
                  <a:schemeClr val="lt1"/>
                </a:solidFill>
              </a:rPr>
              <a:t> - Sumarizar os dados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55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8" name="Google Shape;438;p55"/>
          <p:cNvSpPr/>
          <p:nvPr/>
        </p:nvSpPr>
        <p:spPr>
          <a:xfrm>
            <a:off x="1220475" y="25710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9" name="Google Shape;439;p55"/>
          <p:cNvSpPr/>
          <p:nvPr/>
        </p:nvSpPr>
        <p:spPr>
          <a:xfrm>
            <a:off x="1220475" y="22506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1" name="Google Shape;441;p55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2" name="Google Shape;442;p55"/>
          <p:cNvSpPr/>
          <p:nvPr/>
        </p:nvSpPr>
        <p:spPr>
          <a:xfrm>
            <a:off x="1220475" y="3759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3" name="Google Shape;443;p55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349950" y="8693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Usando o pacote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dplyr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90% do seu tempo gasto deixando seus dados em formato analítico são resolvidos com seis funções: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mutate() </a:t>
            </a:r>
            <a:r>
              <a:rPr lang="en" sz="1700">
                <a:solidFill>
                  <a:schemeClr val="lt1"/>
                </a:solidFill>
              </a:rPr>
              <a:t>- 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select()</a:t>
            </a:r>
            <a:r>
              <a:rPr lang="en" sz="1700">
                <a:solidFill>
                  <a:schemeClr val="lt1"/>
                </a:solidFill>
              </a:rPr>
              <a:t> - 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filter()</a:t>
            </a:r>
            <a:r>
              <a:rPr lang="en" sz="1700">
                <a:solidFill>
                  <a:schemeClr val="lt1"/>
                </a:solidFill>
              </a:rPr>
              <a:t> - 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arrange()</a:t>
            </a:r>
            <a:r>
              <a:rPr lang="en" sz="1700">
                <a:solidFill>
                  <a:schemeClr val="lt1"/>
                </a:solidFill>
              </a:rPr>
              <a:t> - 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groub_by()</a:t>
            </a:r>
            <a:r>
              <a:rPr lang="en" sz="1700">
                <a:solidFill>
                  <a:schemeClr val="lt1"/>
                </a:solidFill>
              </a:rPr>
              <a:t> - 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summarise()</a:t>
            </a:r>
            <a:r>
              <a:rPr lang="en" sz="1700">
                <a:solidFill>
                  <a:schemeClr val="lt1"/>
                </a:solidFill>
              </a:rPr>
              <a:t> - Sumarizar os dados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Google Shape;449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56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1220475" y="25710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3" name="Google Shape;453;p56"/>
          <p:cNvSpPr/>
          <p:nvPr/>
        </p:nvSpPr>
        <p:spPr>
          <a:xfrm>
            <a:off x="1220475" y="22506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4" name="Google Shape;454;p56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5" name="Google Shape;455;p56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6" name="Google Shape;456;p56"/>
          <p:cNvSpPr/>
          <p:nvPr/>
        </p:nvSpPr>
        <p:spPr>
          <a:xfrm>
            <a:off x="1220475" y="37591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7" name="Google Shape;457;p56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8" name="Google Shape;458;p56"/>
          <p:cNvSpPr/>
          <p:nvPr/>
        </p:nvSpPr>
        <p:spPr>
          <a:xfrm>
            <a:off x="5013325" y="2250675"/>
            <a:ext cx="3929400" cy="275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i="1" lang="en"/>
              <a:t>input </a:t>
            </a:r>
            <a:r>
              <a:rPr lang="en"/>
              <a:t>é sempre um </a:t>
            </a:r>
            <a:r>
              <a:rPr i="1" lang="en">
                <a:solidFill>
                  <a:srgbClr val="FF00FF"/>
                </a:solidFill>
              </a:rPr>
              <a:t>tibble </a:t>
            </a:r>
            <a:r>
              <a:rPr lang="en"/>
              <a:t>e o </a:t>
            </a:r>
            <a:r>
              <a:rPr i="1" lang="en"/>
              <a:t>output</a:t>
            </a:r>
            <a:r>
              <a:rPr lang="en"/>
              <a:t> é sempre um </a:t>
            </a:r>
            <a:r>
              <a:rPr i="1" lang="en">
                <a:solidFill>
                  <a:srgbClr val="FF00FF"/>
                </a:solidFill>
              </a:rPr>
              <a:t>tibble</a:t>
            </a:r>
            <a:r>
              <a:rPr i="1" lang="en"/>
              <a:t>.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lang="en">
                <a:solidFill>
                  <a:srgbClr val="FF00FF"/>
                </a:solidFill>
              </a:rPr>
              <a:t>tibble </a:t>
            </a:r>
            <a:r>
              <a:rPr lang="en"/>
              <a:t>é o primeiro argumento e o que queremos fazer são os próximos argumentos.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código fica intuitivo de ser escrito e mais fácil de ser lido.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seis funções funcionam da mesma forma em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spaklyr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  <a:latin typeface="Average"/>
                <a:ea typeface="Average"/>
                <a:cs typeface="Average"/>
                <a:sym typeface="Average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Filtrando linhas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filter()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filter() filtra linhas.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fazer várias comparações use os operadores </a:t>
            </a:r>
            <a:r>
              <a:rPr lang="en" sz="1700">
                <a:solidFill>
                  <a:srgbClr val="FF00FF"/>
                </a:solidFill>
              </a:rPr>
              <a:t>&amp;</a:t>
            </a:r>
            <a:r>
              <a:rPr lang="en" sz="1700">
                <a:solidFill>
                  <a:schemeClr val="lt1"/>
                </a:solidFill>
              </a:rPr>
              <a:t> e </a:t>
            </a:r>
            <a:r>
              <a:rPr lang="en" sz="1700">
                <a:solidFill>
                  <a:srgbClr val="FF00FF"/>
                </a:solidFill>
              </a:rPr>
              <a:t>|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5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5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7" name="Google Shape;467;p57"/>
          <p:cNvSpPr/>
          <p:nvPr/>
        </p:nvSpPr>
        <p:spPr>
          <a:xfrm>
            <a:off x="1639950" y="250395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my_df[query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57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filter(my_df,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Filtrando linhas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filter()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Você pode usar o operador </a:t>
            </a:r>
            <a:r>
              <a:rPr b="1" lang="en" sz="1700">
                <a:solidFill>
                  <a:srgbClr val="666666"/>
                </a:solidFill>
              </a:rPr>
              <a:t>%in%</a:t>
            </a:r>
            <a:r>
              <a:rPr lang="en" sz="1700">
                <a:solidFill>
                  <a:schemeClr val="lt1"/>
                </a:solidFill>
              </a:rPr>
              <a:t> para criar filtros com mais de um valor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usar qualquer função que retorne lógicos para fazer filtros.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5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8" name="Google Shape;478;p58"/>
          <p:cNvSpPr/>
          <p:nvPr/>
        </p:nvSpPr>
        <p:spPr>
          <a:xfrm>
            <a:off x="286650" y="1796550"/>
            <a:ext cx="84597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filter(my_df,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b="1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%in%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'A15'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'A16'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'A17'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'A18'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'A19'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58"/>
          <p:cNvSpPr/>
          <p:nvPr/>
        </p:nvSpPr>
        <p:spPr>
          <a:xfrm>
            <a:off x="717350" y="3138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0" name="Google Shape;480;p58"/>
          <p:cNvSpPr/>
          <p:nvPr/>
        </p:nvSpPr>
        <p:spPr>
          <a:xfrm>
            <a:off x="868350" y="3655375"/>
            <a:ext cx="74073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(stringr)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filter(my_df,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str_detect(CID3dig,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'A1'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Selecionando colunas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select()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select() seleciona colunas 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É possível utilizar nomes, </a:t>
            </a:r>
            <a:r>
              <a:rPr lang="en" sz="1700">
                <a:solidFill>
                  <a:schemeClr val="lt1"/>
                </a:solidFill>
              </a:rPr>
              <a:t>índices</a:t>
            </a:r>
            <a:r>
              <a:rPr lang="en" sz="1700">
                <a:solidFill>
                  <a:schemeClr val="lt1"/>
                </a:solidFill>
              </a:rPr>
              <a:t> e intervalos de variáveis para selecionar variáveis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5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1639950" y="2571750"/>
            <a:ext cx="58641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my_df[c(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“RACA”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“ESTCIV”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select(my_df,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9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Ordenando a base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arrange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arrange() ordena as linhas.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</a:t>
            </a:r>
            <a:r>
              <a:rPr lang="en" sz="1700">
                <a:solidFill>
                  <a:schemeClr val="lt1"/>
                </a:solidFill>
              </a:rPr>
              <a:t> desc pode ser utilizada para gerar uma ordem decrescente.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6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0" name="Google Shape;500;p60"/>
          <p:cNvSpPr/>
          <p:nvPr/>
        </p:nvSpPr>
        <p:spPr>
          <a:xfrm>
            <a:off x="1639950" y="2571750"/>
            <a:ext cx="58641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ordem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order(my_df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my_df[ordem,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60"/>
          <p:cNvSpPr/>
          <p:nvPr/>
        </p:nvSpPr>
        <p:spPr>
          <a:xfrm>
            <a:off x="1639950" y="3907500"/>
            <a:ext cx="58641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arrange(my_df,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60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Ordenando a base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arrange()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A função desc pode ser utilizada para gerar uma ordem decrescente.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ordenar por múltiplas colunas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8" name="Google Shape;508;p6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0" name="Google Shape;510;p6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1" name="Google Shape;511;p61"/>
          <p:cNvSpPr/>
          <p:nvPr/>
        </p:nvSpPr>
        <p:spPr>
          <a:xfrm>
            <a:off x="780950" y="1796550"/>
            <a:ext cx="68346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arrange(my_df,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61"/>
          <p:cNvSpPr/>
          <p:nvPr/>
        </p:nvSpPr>
        <p:spPr>
          <a:xfrm>
            <a:off x="717350" y="3138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3" name="Google Shape;513;p61"/>
          <p:cNvSpPr/>
          <p:nvPr/>
        </p:nvSpPr>
        <p:spPr>
          <a:xfrm>
            <a:off x="812850" y="3655375"/>
            <a:ext cx="6802800" cy="7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arrange(my_df,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SEXO, RACA)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Criando colunas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mutate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mutate() cria ou altera colunas.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Novas variáveis precisam ter o mesmo número de linhas da base original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Google Shape;519;p6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6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2" name="Google Shape;522;p62"/>
          <p:cNvSpPr/>
          <p:nvPr/>
        </p:nvSpPr>
        <p:spPr>
          <a:xfrm>
            <a:off x="1180200" y="2571750"/>
            <a:ext cx="66726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substr(my_df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62"/>
          <p:cNvSpPr/>
          <p:nvPr/>
        </p:nvSpPr>
        <p:spPr>
          <a:xfrm>
            <a:off x="686100" y="3941875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mutate(my_df,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CID3dig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2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Criando colunas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mutate()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Dentro de uma mesma função você pode criar/alterar múltiplas colunas. Você pode usar colunas recém criadas para construir outras colunas.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6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6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3" name="Google Shape;533;p63"/>
          <p:cNvSpPr/>
          <p:nvPr/>
        </p:nvSpPr>
        <p:spPr>
          <a:xfrm>
            <a:off x="780950" y="1913375"/>
            <a:ext cx="7521000" cy="2000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mutate(my_df,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ind_menor15anos = IDADEanos &lt;=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ind_tuberculosis = str_detect(CID3dig,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'A1'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tub_menor15 = ind_menor15anos == T &amp; ind_tuberculosis == 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Funções podem ou não aceitar argumentos/parâmetros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Geralmente, se utiliza funções quando você quer executar um conjunto de código várias vezes.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Veja a estrutura da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 </a:t>
            </a:r>
            <a:r>
              <a:rPr lang="en" sz="1700">
                <a:solidFill>
                  <a:schemeClr val="lt1"/>
                </a:solidFill>
              </a:rPr>
              <a:t>do R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1355400" y="2288750"/>
            <a:ext cx="6433200" cy="79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(arglist)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717350" y="34470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1355400" y="3888950"/>
            <a:ext cx="6433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##R vai printar os argumentos e body da função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Sumarizando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summarise()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summarise() sumariza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Aplica uma função qualquer às variáveis e retorna um vetor de tamanho 1.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9" name="Google Shape;539;p6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6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2" name="Google Shape;542;p64"/>
          <p:cNvSpPr/>
          <p:nvPr/>
        </p:nvSpPr>
        <p:spPr>
          <a:xfrm>
            <a:off x="686100" y="257175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NÃO SEI COMO FAZ DE UM JEITO QUE O CÓDIGO CAIBA AQUI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4"/>
          <p:cNvSpPr/>
          <p:nvPr/>
        </p:nvSpPr>
        <p:spPr>
          <a:xfrm>
            <a:off x="686100" y="3941875"/>
            <a:ext cx="7771800" cy="101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summarise(my_df,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qtd_mun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(CODMUNRES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idade_media 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(IDADEano)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64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group_by() agrupa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junto com a função summarise() ou mutate().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6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6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3" name="Google Shape;553;p65"/>
          <p:cNvSpPr/>
          <p:nvPr/>
        </p:nvSpPr>
        <p:spPr>
          <a:xfrm>
            <a:off x="686100" y="257175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NÃO SEI COMO FAZ DE UM JEITO QUE O CÓDIGO CAIBA AQUI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65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5" name="Google Shape;555;p65"/>
          <p:cNvSpPr/>
          <p:nvPr/>
        </p:nvSpPr>
        <p:spPr>
          <a:xfrm>
            <a:off x="686100" y="397280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VOU MOSTRAR DEPOIS DE EXPLICAR O OPERADOR PIPE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6"/>
          <p:cNvSpPr txBox="1"/>
          <p:nvPr/>
        </p:nvSpPr>
        <p:spPr>
          <a:xfrm>
            <a:off x="906350" y="2512425"/>
            <a:ext cx="7260000" cy="1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rage"/>
                <a:ea typeface="Average"/>
                <a:cs typeface="Average"/>
                <a:sym typeface="Average"/>
              </a:rPr>
              <a:t>Criando pipelines de manipulação de dados</a:t>
            </a:r>
            <a:endParaRPr sz="4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1" name="Google Shape;561;p66"/>
          <p:cNvSpPr txBox="1"/>
          <p:nvPr/>
        </p:nvSpPr>
        <p:spPr>
          <a:xfrm>
            <a:off x="488850" y="689150"/>
            <a:ext cx="81663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Average"/>
                <a:ea typeface="Average"/>
                <a:cs typeface="Average"/>
                <a:sym typeface="Average"/>
              </a:rPr>
              <a:t>PAUSA NO DPLYR</a:t>
            </a:r>
            <a:endParaRPr b="1" sz="7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567" name="Google Shape;567;p6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568" name="Google Shape;568;p6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569" name="Google Shape;569;p6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570" name="Google Shape;570;p6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571" name="Google Shape;571;p6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572" name="Google Shape;572;p6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573" name="Google Shape;573;p6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  <p:cxnSp>
        <p:nvCxnSpPr>
          <p:cNvPr id="574" name="Google Shape;574;p67"/>
          <p:cNvCxnSpPr/>
          <p:nvPr/>
        </p:nvCxnSpPr>
        <p:spPr>
          <a:xfrm>
            <a:off x="5288600" y="3052725"/>
            <a:ext cx="597000" cy="123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67"/>
          <p:cNvCxnSpPr/>
          <p:nvPr/>
        </p:nvCxnSpPr>
        <p:spPr>
          <a:xfrm flipH="1" rot="10800000">
            <a:off x="5564125" y="3012400"/>
            <a:ext cx="581400" cy="190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67"/>
          <p:cNvCxnSpPr/>
          <p:nvPr/>
        </p:nvCxnSpPr>
        <p:spPr>
          <a:xfrm rot="10800000">
            <a:off x="5485000" y="2960925"/>
            <a:ext cx="96900" cy="306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67"/>
          <p:cNvCxnSpPr/>
          <p:nvPr/>
        </p:nvCxnSpPr>
        <p:spPr>
          <a:xfrm rot="10800000">
            <a:off x="5747750" y="3053950"/>
            <a:ext cx="585600" cy="12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67"/>
          <p:cNvSpPr txBox="1"/>
          <p:nvPr/>
        </p:nvSpPr>
        <p:spPr>
          <a:xfrm rot="-253617">
            <a:off x="5334367" y="2749846"/>
            <a:ext cx="1412342" cy="46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B0F00"/>
                </a:solidFill>
                <a:latin typeface="Average"/>
                <a:ea typeface="Average"/>
                <a:cs typeface="Average"/>
                <a:sym typeface="Average"/>
              </a:rPr>
              <a:t>TIBBLES</a:t>
            </a:r>
            <a:endParaRPr b="1" sz="2000">
              <a:solidFill>
                <a:srgbClr val="5B0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</a:t>
            </a:r>
            <a:r>
              <a:rPr i="1" lang="en" sz="1700">
                <a:solidFill>
                  <a:schemeClr val="lt1"/>
                </a:solidFill>
              </a:rPr>
              <a:t>pipe</a:t>
            </a:r>
            <a:r>
              <a:rPr lang="en" sz="1700">
                <a:solidFill>
                  <a:schemeClr val="lt1"/>
                </a:solidFill>
              </a:rPr>
              <a:t> u</a:t>
            </a:r>
            <a:r>
              <a:rPr lang="en" sz="1700">
                <a:solidFill>
                  <a:schemeClr val="lt1"/>
                </a:solidFill>
              </a:rPr>
              <a:t>sa o valor resultante da expressão do lado esquerdo como primeiro argumento da função do lado direito.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operador </a:t>
            </a:r>
            <a:r>
              <a:rPr i="1" lang="en" sz="1700">
                <a:solidFill>
                  <a:schemeClr val="lt1"/>
                </a:solidFill>
              </a:rPr>
              <a:t>pipe </a:t>
            </a:r>
            <a:r>
              <a:rPr lang="en" sz="1700">
                <a:solidFill>
                  <a:schemeClr val="lt1"/>
                </a:solidFill>
              </a:rPr>
              <a:t>é uma função do pacote </a:t>
            </a:r>
            <a:r>
              <a:rPr i="1" lang="en" sz="1700">
                <a:solidFill>
                  <a:schemeClr val="lt1"/>
                </a:solidFill>
              </a:rPr>
              <a:t>magrittr</a:t>
            </a:r>
            <a:r>
              <a:rPr lang="en" sz="1700">
                <a:solidFill>
                  <a:schemeClr val="lt1"/>
                </a:solidFill>
              </a:rPr>
              <a:t>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Aperte as teclas &lt;ctrl&gt; + &lt;shift&gt; + &lt;M&gt; como </a:t>
            </a:r>
            <a:r>
              <a:rPr i="1" lang="en" sz="1700">
                <a:solidFill>
                  <a:schemeClr val="lt1"/>
                </a:solidFill>
              </a:rPr>
              <a:t>shortcut</a:t>
            </a:r>
            <a:r>
              <a:rPr lang="en" sz="1700">
                <a:solidFill>
                  <a:schemeClr val="lt1"/>
                </a:solidFill>
              </a:rPr>
              <a:t> para construir o pipe.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6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6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7" name="Google Shape;587;p68"/>
          <p:cNvSpPr/>
          <p:nvPr/>
        </p:nvSpPr>
        <p:spPr>
          <a:xfrm>
            <a:off x="717350" y="31359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8" name="Google Shape;588;p68"/>
          <p:cNvSpPr/>
          <p:nvPr/>
        </p:nvSpPr>
        <p:spPr>
          <a:xfrm>
            <a:off x="2270850" y="2049050"/>
            <a:ext cx="46023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f(x, 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%&gt;% f(y)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8"/>
          <p:cNvSpPr/>
          <p:nvPr/>
        </p:nvSpPr>
        <p:spPr>
          <a:xfrm>
            <a:off x="653750" y="3955763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que é pra que serve o pipe?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Nos casos mais simples, o pipe parece não trazer grandes vantagens. Agora, veja como fica um caso mais etapas.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        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6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97" name="Google Shape;597;p69"/>
          <p:cNvSpPr/>
          <p:nvPr/>
        </p:nvSpPr>
        <p:spPr>
          <a:xfrm>
            <a:off x="1639950" y="257175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sqrt(sum(x))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69"/>
          <p:cNvSpPr/>
          <p:nvPr/>
        </p:nvSpPr>
        <p:spPr>
          <a:xfrm>
            <a:off x="1639950" y="3907500"/>
            <a:ext cx="5864100" cy="8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%&gt;% sum() %&gt;% sqrt()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3.162278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6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sem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5" name="Google Shape;605;p7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7" name="Google Shape;607;p70"/>
          <p:cNvSpPr/>
          <p:nvPr/>
        </p:nvSpPr>
        <p:spPr>
          <a:xfrm>
            <a:off x="697350" y="2571750"/>
            <a:ext cx="7749300" cy="187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mutate(my_df,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filter(my_df,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select(obitos_tb,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RACA, ESTCIV, 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arrange(new_df 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7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Pipe + dplyr =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pipe pode ser utilizado em conjunto com o pacote dplyr para construir pipelines de manipulação de dados.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          </a:t>
            </a:r>
            <a:r>
              <a:rPr b="1" lang="en" sz="1700">
                <a:solidFill>
                  <a:schemeClr val="lt1"/>
                </a:solidFill>
              </a:rPr>
              <a:t>Mundo com pipe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4" name="Google Shape;614;p7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6" name="Google Shape;616;p71"/>
          <p:cNvSpPr/>
          <p:nvPr/>
        </p:nvSpPr>
        <p:spPr>
          <a:xfrm>
            <a:off x="697350" y="2571750"/>
            <a:ext cx="7749300" cy="152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obitos_tb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my_df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mutate(CID3dig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substr(CAUSABAS, start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filter(CID3dig ==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“A15”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select(RACA, ESTCIV, 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arrange(desc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IDADEanos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7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operador pipe %&gt;%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8" name="Google Shape;6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246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294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34251" y="1007493"/>
            <a:ext cx="241199" cy="21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626" name="Google Shape;626;p72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Importação de dados</a:t>
            </a:r>
            <a:endParaRPr b="1" sz="1500"/>
          </a:p>
        </p:txBody>
      </p:sp>
      <p:sp>
        <p:nvSpPr>
          <p:cNvPr id="627" name="Google Shape;627;p72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 operador pipe (%&gt;%)</a:t>
            </a:r>
            <a:endParaRPr b="1" sz="1500"/>
          </a:p>
        </p:txBody>
      </p:sp>
      <p:sp>
        <p:nvSpPr>
          <p:cNvPr id="628" name="Google Shape;628;p72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Manipulação de data frames</a:t>
            </a:r>
            <a:endParaRPr b="1" sz="1500"/>
          </a:p>
        </p:txBody>
      </p:sp>
      <p:sp>
        <p:nvSpPr>
          <p:cNvPr id="629" name="Google Shape;629;p72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630" name="Google Shape;630;p72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631" name="Google Shape;631;p72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632" name="Google Shape;632;p72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022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  <p:cxnSp>
        <p:nvCxnSpPr>
          <p:cNvPr id="633" name="Google Shape;633;p72"/>
          <p:cNvCxnSpPr/>
          <p:nvPr/>
        </p:nvCxnSpPr>
        <p:spPr>
          <a:xfrm>
            <a:off x="5288600" y="3052725"/>
            <a:ext cx="597000" cy="123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72"/>
          <p:cNvCxnSpPr/>
          <p:nvPr/>
        </p:nvCxnSpPr>
        <p:spPr>
          <a:xfrm flipH="1" rot="10800000">
            <a:off x="5564125" y="3012400"/>
            <a:ext cx="581400" cy="190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72"/>
          <p:cNvCxnSpPr/>
          <p:nvPr/>
        </p:nvCxnSpPr>
        <p:spPr>
          <a:xfrm rot="10800000">
            <a:off x="5485000" y="2960925"/>
            <a:ext cx="96900" cy="306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72"/>
          <p:cNvCxnSpPr/>
          <p:nvPr/>
        </p:nvCxnSpPr>
        <p:spPr>
          <a:xfrm rot="10800000">
            <a:off x="5747750" y="3053950"/>
            <a:ext cx="585600" cy="12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72"/>
          <p:cNvSpPr txBox="1"/>
          <p:nvPr/>
        </p:nvSpPr>
        <p:spPr>
          <a:xfrm rot="-253617">
            <a:off x="5334367" y="2749846"/>
            <a:ext cx="1412342" cy="46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B0F00"/>
                </a:solidFill>
                <a:latin typeface="Average"/>
                <a:ea typeface="Average"/>
                <a:cs typeface="Average"/>
                <a:sym typeface="Average"/>
              </a:rPr>
              <a:t>TIBBLES</a:t>
            </a:r>
            <a:endParaRPr b="1" sz="2000">
              <a:solidFill>
                <a:srgbClr val="5B0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3"/>
          <p:cNvSpPr txBox="1"/>
          <p:nvPr>
            <p:ph idx="1" type="body"/>
          </p:nvPr>
        </p:nvSpPr>
        <p:spPr>
          <a:xfrm>
            <a:off x="311700" y="870050"/>
            <a:ext cx="8409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Agrupando os dados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group_by()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função group_by() agrupa os dados.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 é utilizada junto com a função summarise() ou mutate().</a:t>
            </a:r>
            <a:br>
              <a:rPr lang="en" sz="1700">
                <a:solidFill>
                  <a:srgbClr val="FF00FF"/>
                </a:solidFill>
              </a:rPr>
            </a:br>
            <a:br>
              <a:rPr lang="en" sz="1700">
                <a:solidFill>
                  <a:srgbClr val="FF00FF"/>
                </a:solidFill>
              </a:rPr>
            </a:br>
            <a:r>
              <a:rPr lang="en" sz="1700">
                <a:solidFill>
                  <a:srgbClr val="FF00FF"/>
                </a:solidFill>
              </a:rPr>
              <a:t>								</a:t>
            </a:r>
            <a:r>
              <a:rPr b="1" lang="en" sz="1700">
                <a:solidFill>
                  <a:srgbClr val="FF00FF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R Base</a:t>
            </a:r>
            <a:endParaRPr b="1"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						  </a:t>
            </a:r>
            <a:r>
              <a:rPr b="1" lang="en" sz="1700">
                <a:solidFill>
                  <a:schemeClr val="lt1"/>
                </a:solidFill>
              </a:rPr>
              <a:t> Dplyr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3" name="Google Shape;643;p7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de tibbles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5" name="Google Shape;645;p7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6" name="Google Shape;646;p73"/>
          <p:cNvSpPr/>
          <p:nvPr/>
        </p:nvSpPr>
        <p:spPr>
          <a:xfrm>
            <a:off x="686100" y="2571750"/>
            <a:ext cx="7771800" cy="63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NÃO SEI COMO FAZ DE UM JEITO QUE O CÓDIGO CAIBA AQUI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3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8" name="Google Shape;648;p73"/>
          <p:cNvSpPr/>
          <p:nvPr/>
        </p:nvSpPr>
        <p:spPr>
          <a:xfrm>
            <a:off x="686100" y="3892600"/>
            <a:ext cx="7771800" cy="117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my_df 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group_by(CODMUNRES) %&gt;%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summarise(n_obitos = n(),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idade_media = mean(IDADEanos)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Componentes de uma função: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Nome da função:  </a:t>
            </a:r>
            <a:r>
              <a:rPr lang="en" sz="1700">
                <a:solidFill>
                  <a:schemeClr val="lt1"/>
                </a:solidFill>
              </a:rPr>
              <a:t>O nome da função é utilizado para guardar a função como um objeto no enviroment do R.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Argumentos:  </a:t>
            </a:r>
            <a:r>
              <a:rPr lang="en" sz="1700">
                <a:solidFill>
                  <a:schemeClr val="lt1"/>
                </a:solidFill>
              </a:rPr>
              <a:t>Os argumentos são espaços reservados para receber informações de </a:t>
            </a:r>
            <a:r>
              <a:rPr i="1" lang="en" sz="1700">
                <a:solidFill>
                  <a:schemeClr val="lt1"/>
                </a:solidFill>
              </a:rPr>
              <a:t>input</a:t>
            </a:r>
            <a:r>
              <a:rPr lang="en" sz="1700">
                <a:solidFill>
                  <a:schemeClr val="lt1"/>
                </a:solidFill>
              </a:rPr>
              <a:t> do usuário.</a:t>
            </a:r>
            <a:br>
              <a:rPr b="1"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Corpo da função: </a:t>
            </a:r>
            <a:r>
              <a:rPr lang="en" sz="1700">
                <a:solidFill>
                  <a:schemeClr val="lt1"/>
                </a:solidFill>
              </a:rPr>
              <a:t>O corpo da função contém uma coleção de códigos que define o que a função faz.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Valor de retorno: </a:t>
            </a:r>
            <a:r>
              <a:rPr lang="en" sz="1700">
                <a:solidFill>
                  <a:schemeClr val="lt1"/>
                </a:solidFill>
              </a:rPr>
              <a:t>O valor de retorno de uma função é última expressão no corpo da função que será executada.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717350" y="2263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717350" y="314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717350" y="40184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654" name="Google Shape;6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88" y="152375"/>
            <a:ext cx="6218220" cy="4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argumentos de uma função podem ser setados através do nome do argumento ou da ordem em que ele foi especificado na criação da função.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Utilizando o nome dos argumentos: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Utilizando a ordem dos argumentos: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76500" y="2001988"/>
            <a:ext cx="8991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cor(x, y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method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"spearman"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780950" y="2831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2507550" y="31268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 = mtcars, method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780950" y="3958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2048550" y="4330125"/>
            <a:ext cx="50469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cor(mtcars,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"everything", 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funções podem ter argumentos obrigatórios e argumentos opcionais (argumentos com valores </a:t>
            </a:r>
            <a:r>
              <a:rPr i="1" lang="en" sz="1700">
                <a:solidFill>
                  <a:schemeClr val="lt1"/>
                </a:solidFill>
              </a:rPr>
              <a:t>default</a:t>
            </a:r>
            <a:r>
              <a:rPr lang="en" sz="1700">
                <a:solidFill>
                  <a:schemeClr val="lt1"/>
                </a:solidFill>
              </a:rPr>
              <a:t>).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Os argumentos que, na especificação da função, não são inicializados com um valor são os argumentos obrigatórios.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Os argumentos inicializados com um valor são argumentos opcionais.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76500" y="2025325"/>
            <a:ext cx="8991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cor(x, y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method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"spearman"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780950" y="28817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780950" y="34427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2483400" y="3910425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cor(mtcars,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"complete.obs"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Use a função help para entender o funcionamento de cada argumento.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2483400" y="1619950"/>
            <a:ext cx="4177200" cy="4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help(cor)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913" y="2220150"/>
            <a:ext cx="6724474" cy="2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 tem diversas funções embutidas em seus pacotes: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b="1" lang="en" sz="1700">
                <a:solidFill>
                  <a:schemeClr val="lt1"/>
                </a:solidFill>
              </a:rPr>
              <a:t>base: </a:t>
            </a:r>
            <a:r>
              <a:rPr lang="en" sz="1700">
                <a:solidFill>
                  <a:schemeClr val="lt1"/>
                </a:solidFill>
              </a:rPr>
              <a:t>sqrt(), is.numeric(), factor(), log(), ...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b="1" lang="en" sz="1700">
                <a:solidFill>
                  <a:schemeClr val="lt1"/>
                </a:solidFill>
              </a:rPr>
              <a:t>stats: </a:t>
            </a:r>
            <a:r>
              <a:rPr lang="en" sz="1700">
                <a:solidFill>
                  <a:schemeClr val="lt1"/>
                </a:solidFill>
              </a:rPr>
              <a:t>cor(), lm(), quantile(),  t.test(), ...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ver quais funções existem em um pacote você pode utilizar 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help(nome_do_pacote)</a:t>
            </a:r>
            <a:r>
              <a:rPr lang="en" sz="1700">
                <a:solidFill>
                  <a:schemeClr val="lt1"/>
                </a:solidFill>
              </a:rPr>
              <a:t>ou escrever 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nome_do_pacote:: </a:t>
            </a:r>
            <a:r>
              <a:rPr lang="en" sz="1700">
                <a:solidFill>
                  <a:schemeClr val="lt1"/>
                </a:solidFill>
              </a:rPr>
              <a:t>e apertar a tecla &lt;tab&gt; no Rstudio.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98" y="3447850"/>
            <a:ext cx="7474001" cy="1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