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</p:sldIdLst>
  <p:sldSz cy="5143500" cx="9144000"/>
  <p:notesSz cx="6858000" cy="9144000"/>
  <p:embeddedFontLst>
    <p:embeddedFont>
      <p:font typeface="Average"/>
      <p:regular r:id="rId54"/>
    </p:embeddedFont>
    <p:embeddedFont>
      <p:font typeface="Oswald"/>
      <p:regular r:id="rId55"/>
      <p:bold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6DC7159-0F54-4497-AE35-6CB7D0522D34}">
  <a:tblStyle styleId="{C6DC7159-0F54-4497-AE35-6CB7D0522D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font" Target="fonts/Oswald-regular.fntdata"/><Relationship Id="rId10" Type="http://schemas.openxmlformats.org/officeDocument/2006/relationships/slide" Target="slides/slide3.xml"/><Relationship Id="rId54" Type="http://schemas.openxmlformats.org/officeDocument/2006/relationships/font" Target="fonts/Average-regular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56" Type="http://schemas.openxmlformats.org/officeDocument/2006/relationships/font" Target="fonts/Oswald-bold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3ece6b8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3ece6b8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4057c9b88_1_1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4057c9b88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4057c9b88_1_1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64057c9b88_1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4057c9b88_1_1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64057c9b88_1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4057c9b88_1_2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64057c9b88_1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4057c9b88_1_1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64057c9b88_1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64057c9b88_1_4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64057c9b88_1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64057c9b88_1_4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64057c9b88_1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64057c9b88_1_4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64057c9b88_1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63ece6b8e5_0_3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63ece6b8e5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63ece6b8e5_0_3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63ece6b8e5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3ece6b8e5_0_3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3ece6b8e5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64057c9b88_1_2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64057c9b88_1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64057c9b88_1_3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64057c9b88_1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64057c9b88_1_2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64057c9b88_1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64057c9b88_1_3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64057c9b88_1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64057c9b88_1_3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64057c9b88_1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64057c9b88_1_36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64057c9b88_1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64057c9b88_1_3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64057c9b88_1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64057c9b88_1_40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64057c9b88_1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64057c9b88_1_4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64057c9b88_1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64057c9b88_1_39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64057c9b88_1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3ece6b8e5_0_3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3ece6b8e5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63ece6b8e5_0_4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63ece6b8e5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64057c9b8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64057c9b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64057c9b88_1_4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64057c9b88_1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64057c9b88_1_4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64057c9b88_1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3ece6b8e5_1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3ece6b8e5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64057c9b88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64057c9b8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64057c9b88_1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64057c9b88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64057c9b88_1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64057c9b88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64057c9b88_1_8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64057c9b88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4057c9b88_1_5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4057c9b88_1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4057c9b88_1_8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4057c9b88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64057c9b88_1_5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64057c9b88_1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64057c9b88_1_5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64057c9b88_1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64057c9b88_1_5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64057c9b88_1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64057c9b88_1_50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64057c9b88_1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64057c9b88_1_58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64057c9b88_1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64057c9b88_1_59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64057c9b88_1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64057c9b88_1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64057c9b88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4057c9b88_1_10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4057c9b88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4057c9b88_1_1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4057c9b88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4057c9b88_1_1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4057c9b88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4057c9b88_1_1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4057c9b88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4057c9b88_1_1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4057c9b88_1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56" name="Google Shape;56;p14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9" name="Google Shape;79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" name="Google Shape;86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p21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8" name="Google Shape;88;p21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idx="1" type="subTitle"/>
          </p:nvPr>
        </p:nvSpPr>
        <p:spPr>
          <a:xfrm>
            <a:off x="595050" y="2198675"/>
            <a:ext cx="7801500" cy="13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</a:rPr>
              <a:t>INTRODUÇÃO A MANIPULAÇÃO DE BIG DATA COM R</a:t>
            </a:r>
            <a:endParaRPr b="1" sz="3600">
              <a:solidFill>
                <a:schemeClr val="lt1"/>
              </a:solidFill>
            </a:endParaRPr>
          </a:p>
        </p:txBody>
      </p:sp>
      <p:sp>
        <p:nvSpPr>
          <p:cNvPr id="105" name="Google Shape;105;p25"/>
          <p:cNvSpPr txBox="1"/>
          <p:nvPr/>
        </p:nvSpPr>
        <p:spPr>
          <a:xfrm>
            <a:off x="595050" y="3845875"/>
            <a:ext cx="7699200" cy="9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Gabriela L. Borges</a:t>
            </a:r>
            <a:endParaRPr b="1" sz="20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gabilimaborges@hotmail.com</a:t>
            </a:r>
            <a:endParaRPr b="1" sz="20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06" name="Google Shape;106;p25"/>
          <p:cNvCxnSpPr/>
          <p:nvPr/>
        </p:nvCxnSpPr>
        <p:spPr>
          <a:xfrm>
            <a:off x="717425" y="3680975"/>
            <a:ext cx="76650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>
            <p:ph idx="1" type="body"/>
          </p:nvPr>
        </p:nvSpPr>
        <p:spPr>
          <a:xfrm>
            <a:off x="311700" y="870050"/>
            <a:ext cx="84096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Criando colunas </a:t>
            </a:r>
            <a:r>
              <a:rPr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mutate()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A função mutate() cria ou altera colunas.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Novas variáveis precisam ter o mesmo número de linhas da base original</a:t>
            </a:r>
            <a:br>
              <a:rPr lang="en" sz="1700">
                <a:solidFill>
                  <a:srgbClr val="FF00FF"/>
                </a:solidFill>
              </a:rPr>
            </a:br>
            <a:br>
              <a:rPr lang="en" sz="1700">
                <a:solidFill>
                  <a:srgbClr val="FF00FF"/>
                </a:solidFill>
              </a:rPr>
            </a:br>
            <a:r>
              <a:rPr lang="en" sz="1700">
                <a:solidFill>
                  <a:srgbClr val="FF00FF"/>
                </a:solidFill>
              </a:rPr>
              <a:t>								</a:t>
            </a:r>
            <a:r>
              <a:rPr b="1" lang="en" sz="1700">
                <a:solidFill>
                  <a:srgbClr val="FF00FF"/>
                </a:solidFill>
              </a:rPr>
              <a:t>  </a:t>
            </a:r>
            <a:r>
              <a:rPr b="1" lang="en" sz="1700">
                <a:solidFill>
                  <a:schemeClr val="lt1"/>
                </a:solidFill>
              </a:rPr>
              <a:t>R Base</a:t>
            </a:r>
            <a:endParaRPr b="1" sz="1700">
              <a:solidFill>
                <a:schemeClr val="lt1"/>
              </a:solidFill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						  </a:t>
            </a:r>
            <a:r>
              <a:rPr b="1" lang="en" sz="1700">
                <a:solidFill>
                  <a:schemeClr val="lt1"/>
                </a:solidFill>
              </a:rPr>
              <a:t> Dplyr </a:t>
            </a: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6" name="Google Shape;206;p34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Manipulação de tibbles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8" name="Google Shape;208;p34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09" name="Google Shape;209;p34"/>
          <p:cNvSpPr/>
          <p:nvPr/>
        </p:nvSpPr>
        <p:spPr>
          <a:xfrm>
            <a:off x="1180200" y="2571750"/>
            <a:ext cx="6672600" cy="633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my_df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CID3dig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substr(my_df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CAUSABAS, start = 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 end = 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0" name="Google Shape;210;p34"/>
          <p:cNvSpPr/>
          <p:nvPr/>
        </p:nvSpPr>
        <p:spPr>
          <a:xfrm>
            <a:off x="686100" y="3941875"/>
            <a:ext cx="7771800" cy="633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new_df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mutate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(my_df,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CID3dig =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substr(CAUSABAS, start = 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 end = 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1" name="Google Shape;211;p34"/>
          <p:cNvSpPr/>
          <p:nvPr/>
        </p:nvSpPr>
        <p:spPr>
          <a:xfrm>
            <a:off x="717350" y="16910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/>
          <p:nvPr>
            <p:ph idx="1" type="body"/>
          </p:nvPr>
        </p:nvSpPr>
        <p:spPr>
          <a:xfrm>
            <a:off x="311700" y="870050"/>
            <a:ext cx="84096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Criando colunas </a:t>
            </a:r>
            <a:r>
              <a:rPr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mutate()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Dentro de uma mesma função você pode criar/alterar múltiplas colunas. Você pode usar colunas recém criadas para construir outras colunas.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rgbClr val="FF00FF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7" name="Google Shape;217;p35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Manipulação de tibbles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9" name="Google Shape;219;p35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20" name="Google Shape;220;p35"/>
          <p:cNvSpPr/>
          <p:nvPr/>
        </p:nvSpPr>
        <p:spPr>
          <a:xfrm>
            <a:off x="780950" y="1913375"/>
            <a:ext cx="7521000" cy="2000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new_df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mutate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(my_df,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ind_menor15anos = IDADEanos &lt;=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n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741B4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ind_tuberculosis = str_detect(CID3dig, </a:t>
            </a:r>
            <a:r>
              <a:rPr lang="en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'A1'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tub_menor15 = ind_menor15anos == T &amp; ind_tuberculosis == 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/>
          <p:nvPr>
            <p:ph idx="1" type="body"/>
          </p:nvPr>
        </p:nvSpPr>
        <p:spPr>
          <a:xfrm>
            <a:off x="311700" y="870050"/>
            <a:ext cx="84096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Sumarizando os dados </a:t>
            </a:r>
            <a:r>
              <a:rPr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summarise()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A função summarise() sumariza os dados.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Aplica uma função qualquer às variáveis e retorna um vetor de tamanho 1.</a:t>
            </a:r>
            <a:br>
              <a:rPr lang="en" sz="1700">
                <a:solidFill>
                  <a:srgbClr val="FF00FF"/>
                </a:solidFill>
              </a:rPr>
            </a:br>
            <a:br>
              <a:rPr lang="en" sz="1700">
                <a:solidFill>
                  <a:srgbClr val="FF00FF"/>
                </a:solidFill>
              </a:rPr>
            </a:br>
            <a:r>
              <a:rPr lang="en" sz="1700">
                <a:solidFill>
                  <a:srgbClr val="FF00FF"/>
                </a:solidFill>
              </a:rPr>
              <a:t>								</a:t>
            </a:r>
            <a:r>
              <a:rPr b="1" lang="en" sz="1700">
                <a:solidFill>
                  <a:srgbClr val="FF00FF"/>
                </a:solidFill>
              </a:rPr>
              <a:t>  </a:t>
            </a:r>
            <a:r>
              <a:rPr b="1" lang="en" sz="1700">
                <a:solidFill>
                  <a:schemeClr val="lt1"/>
                </a:solidFill>
              </a:rPr>
              <a:t>R Base</a:t>
            </a:r>
            <a:endParaRPr b="1" sz="1700">
              <a:solidFill>
                <a:schemeClr val="lt1"/>
              </a:solidFill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						  </a:t>
            </a:r>
            <a:r>
              <a:rPr b="1" lang="en" sz="1700">
                <a:solidFill>
                  <a:schemeClr val="lt1"/>
                </a:solidFill>
              </a:rPr>
              <a:t> Dplyr </a:t>
            </a: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6" name="Google Shape;226;p36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Manipulação de tibbles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8" name="Google Shape;228;p36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29" name="Google Shape;229;p36"/>
          <p:cNvSpPr/>
          <p:nvPr/>
        </p:nvSpPr>
        <p:spPr>
          <a:xfrm>
            <a:off x="686100" y="2571750"/>
            <a:ext cx="7771800" cy="633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NÃO SEI COMO FAZ DE UM JEITO QUE O CÓDIGO CAIBA AQUI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0" name="Google Shape;230;p36"/>
          <p:cNvSpPr/>
          <p:nvPr/>
        </p:nvSpPr>
        <p:spPr>
          <a:xfrm>
            <a:off x="686100" y="3941875"/>
            <a:ext cx="7771800" cy="1015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new_df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summarise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(my_df,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qtd_mun =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distinct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(CODMUNRES),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idade_media =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mean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(IDADEano)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1" name="Google Shape;231;p36"/>
          <p:cNvSpPr/>
          <p:nvPr/>
        </p:nvSpPr>
        <p:spPr>
          <a:xfrm>
            <a:off x="717350" y="16910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idx="1" type="body"/>
          </p:nvPr>
        </p:nvSpPr>
        <p:spPr>
          <a:xfrm>
            <a:off x="311700" y="870050"/>
            <a:ext cx="84096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Agrupando os dados </a:t>
            </a:r>
            <a:r>
              <a:rPr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group_by()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A função group_by() agrupa os dados.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Geralmente é utilizada junto com a função summarise() ou mutate().</a:t>
            </a:r>
            <a:br>
              <a:rPr lang="en" sz="1700">
                <a:solidFill>
                  <a:srgbClr val="FF00FF"/>
                </a:solidFill>
              </a:rPr>
            </a:br>
            <a:br>
              <a:rPr lang="en" sz="1700">
                <a:solidFill>
                  <a:srgbClr val="FF00FF"/>
                </a:solidFill>
              </a:rPr>
            </a:br>
            <a:r>
              <a:rPr lang="en" sz="1700">
                <a:solidFill>
                  <a:srgbClr val="FF00FF"/>
                </a:solidFill>
              </a:rPr>
              <a:t>								</a:t>
            </a:r>
            <a:r>
              <a:rPr b="1" lang="en" sz="1700">
                <a:solidFill>
                  <a:srgbClr val="FF00FF"/>
                </a:solidFill>
              </a:rPr>
              <a:t>  </a:t>
            </a:r>
            <a:r>
              <a:rPr b="1" lang="en" sz="1700">
                <a:solidFill>
                  <a:schemeClr val="lt1"/>
                </a:solidFill>
              </a:rPr>
              <a:t>R Base</a:t>
            </a:r>
            <a:endParaRPr b="1" sz="1700">
              <a:solidFill>
                <a:schemeClr val="lt1"/>
              </a:solidFill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						  </a:t>
            </a:r>
            <a:r>
              <a:rPr b="1" lang="en" sz="1700">
                <a:solidFill>
                  <a:schemeClr val="lt1"/>
                </a:solidFill>
              </a:rPr>
              <a:t> Dplyr </a:t>
            </a: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7" name="Google Shape;237;p37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Manipulação de tibbles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9" name="Google Shape;239;p37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40" name="Google Shape;240;p37"/>
          <p:cNvSpPr/>
          <p:nvPr/>
        </p:nvSpPr>
        <p:spPr>
          <a:xfrm>
            <a:off x="686100" y="2571750"/>
            <a:ext cx="7771800" cy="633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NÃO SEI COMO FAZ DE UM JEITO QUE O CÓDIGO CAIBA AQUI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1" name="Google Shape;241;p37"/>
          <p:cNvSpPr/>
          <p:nvPr/>
        </p:nvSpPr>
        <p:spPr>
          <a:xfrm>
            <a:off x="717350" y="16910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42" name="Google Shape;242;p37"/>
          <p:cNvSpPr/>
          <p:nvPr/>
        </p:nvSpPr>
        <p:spPr>
          <a:xfrm>
            <a:off x="686100" y="3972800"/>
            <a:ext cx="7771800" cy="633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VOU MOSTRAR DEPOIS DE EXPLICAR O OPERADOR PIPE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/>
          <p:nvPr/>
        </p:nvSpPr>
        <p:spPr>
          <a:xfrm>
            <a:off x="1315918" y="573075"/>
            <a:ext cx="7424400" cy="741600"/>
          </a:xfrm>
          <a:prstGeom prst="roundRect">
            <a:avLst>
              <a:gd fmla="val 16667" name="adj"/>
            </a:avLst>
          </a:prstGeom>
          <a:solidFill>
            <a:srgbClr val="FFD966">
              <a:alpha val="4022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Manipulação de tibbles com dplyr</a:t>
            </a:r>
            <a:endParaRPr b="1" sz="1500"/>
          </a:p>
        </p:txBody>
      </p:sp>
      <p:sp>
        <p:nvSpPr>
          <p:cNvPr id="248" name="Google Shape;248;p38"/>
          <p:cNvSpPr/>
          <p:nvPr/>
        </p:nvSpPr>
        <p:spPr>
          <a:xfrm>
            <a:off x="1315918" y="1658325"/>
            <a:ext cx="7424400" cy="741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O operador pipe (%&gt;%)</a:t>
            </a:r>
            <a:endParaRPr b="1" sz="1500"/>
          </a:p>
        </p:txBody>
      </p:sp>
      <p:sp>
        <p:nvSpPr>
          <p:cNvPr id="249" name="Google Shape;249;p38"/>
          <p:cNvSpPr/>
          <p:nvPr/>
        </p:nvSpPr>
        <p:spPr>
          <a:xfrm>
            <a:off x="1315918" y="3828825"/>
            <a:ext cx="7424400" cy="741600"/>
          </a:xfrm>
          <a:prstGeom prst="roundRect">
            <a:avLst>
              <a:gd fmla="val 16667" name="adj"/>
            </a:avLst>
          </a:prstGeom>
          <a:solidFill>
            <a:srgbClr val="FFD966">
              <a:alpha val="4022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Funções de Join</a:t>
            </a:r>
            <a:endParaRPr b="1" sz="1500"/>
          </a:p>
        </p:txBody>
      </p:sp>
      <p:sp>
        <p:nvSpPr>
          <p:cNvPr id="250" name="Google Shape;250;p38"/>
          <p:cNvSpPr/>
          <p:nvPr/>
        </p:nvSpPr>
        <p:spPr>
          <a:xfrm>
            <a:off x="1315918" y="2743575"/>
            <a:ext cx="7424400" cy="741600"/>
          </a:xfrm>
          <a:prstGeom prst="roundRect">
            <a:avLst>
              <a:gd fmla="val 16667" name="adj"/>
            </a:avLst>
          </a:prstGeom>
          <a:solidFill>
            <a:srgbClr val="FFD966">
              <a:alpha val="4022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Pacote esquisse</a:t>
            </a:r>
            <a:endParaRPr b="1" sz="1500"/>
          </a:p>
        </p:txBody>
      </p:sp>
      <p:sp>
        <p:nvSpPr>
          <p:cNvPr id="251" name="Google Shape;251;p38"/>
          <p:cNvSpPr/>
          <p:nvPr/>
        </p:nvSpPr>
        <p:spPr>
          <a:xfrm>
            <a:off x="403675" y="573075"/>
            <a:ext cx="641700" cy="741600"/>
          </a:xfrm>
          <a:prstGeom prst="teardrop">
            <a:avLst>
              <a:gd fmla="val 100000" name="adj"/>
            </a:avLst>
          </a:prstGeom>
          <a:solidFill>
            <a:srgbClr val="FFD966">
              <a:alpha val="4022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01</a:t>
            </a:r>
            <a:endParaRPr b="1" sz="1500"/>
          </a:p>
        </p:txBody>
      </p:sp>
      <p:sp>
        <p:nvSpPr>
          <p:cNvPr id="252" name="Google Shape;252;p38"/>
          <p:cNvSpPr/>
          <p:nvPr/>
        </p:nvSpPr>
        <p:spPr>
          <a:xfrm>
            <a:off x="403675" y="2743575"/>
            <a:ext cx="641700" cy="741600"/>
          </a:xfrm>
          <a:prstGeom prst="teardrop">
            <a:avLst>
              <a:gd fmla="val 100000" name="adj"/>
            </a:avLst>
          </a:prstGeom>
          <a:solidFill>
            <a:srgbClr val="FFD966">
              <a:alpha val="4022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03</a:t>
            </a:r>
            <a:endParaRPr b="1" sz="1500"/>
          </a:p>
        </p:txBody>
      </p:sp>
      <p:sp>
        <p:nvSpPr>
          <p:cNvPr id="253" name="Google Shape;253;p38"/>
          <p:cNvSpPr/>
          <p:nvPr/>
        </p:nvSpPr>
        <p:spPr>
          <a:xfrm>
            <a:off x="403675" y="3828825"/>
            <a:ext cx="641700" cy="741600"/>
          </a:xfrm>
          <a:prstGeom prst="teardrop">
            <a:avLst>
              <a:gd fmla="val 100000" name="adj"/>
            </a:avLst>
          </a:prstGeom>
          <a:solidFill>
            <a:srgbClr val="FFD966">
              <a:alpha val="4022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04</a:t>
            </a:r>
            <a:endParaRPr b="1" sz="1500"/>
          </a:p>
        </p:txBody>
      </p:sp>
      <p:sp>
        <p:nvSpPr>
          <p:cNvPr id="254" name="Google Shape;254;p38"/>
          <p:cNvSpPr/>
          <p:nvPr/>
        </p:nvSpPr>
        <p:spPr>
          <a:xfrm>
            <a:off x="403675" y="1703770"/>
            <a:ext cx="641700" cy="741600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02</a:t>
            </a:r>
            <a:endParaRPr b="1" sz="1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/>
          <p:nvPr>
            <p:ph idx="1" type="body"/>
          </p:nvPr>
        </p:nvSpPr>
        <p:spPr>
          <a:xfrm>
            <a:off x="311700" y="870050"/>
            <a:ext cx="84096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Pipe + dplyr = 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O pipe pode ser utilizado em conjunto com o pacote dplyr para construir pipelines de manipulação de dados.</a:t>
            </a:r>
            <a:br>
              <a:rPr lang="en" sz="1700">
                <a:solidFill>
                  <a:srgbClr val="FF00FF"/>
                </a:solidFill>
              </a:rPr>
            </a:br>
            <a:br>
              <a:rPr lang="en" sz="1700">
                <a:solidFill>
                  <a:srgbClr val="FF00FF"/>
                </a:solidFill>
              </a:rPr>
            </a:br>
            <a:r>
              <a:rPr lang="en" sz="1700">
                <a:solidFill>
                  <a:srgbClr val="FF00FF"/>
                </a:solidFill>
              </a:rPr>
              <a:t>						          </a:t>
            </a:r>
            <a:r>
              <a:rPr b="1" lang="en" sz="1700">
                <a:solidFill>
                  <a:schemeClr val="lt1"/>
                </a:solidFill>
              </a:rPr>
              <a:t>Mundo sem pipe</a:t>
            </a:r>
            <a:endParaRPr b="1" sz="1700">
              <a:solidFill>
                <a:schemeClr val="lt1"/>
              </a:solidFill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0" name="Google Shape;260;p39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9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62" name="Google Shape;262;p39"/>
          <p:cNvSpPr/>
          <p:nvPr/>
        </p:nvSpPr>
        <p:spPr>
          <a:xfrm>
            <a:off x="697350" y="2571750"/>
            <a:ext cx="7749300" cy="1871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my_df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mutate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my_df,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CID3dig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substr(CAUSABAS, start = 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 end = 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obitos_tb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filter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my_df,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CID3dig == 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“A15”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obitos_tb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n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obitos_tb,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RACA, ESTCIV, IDADEanos</a:t>
            </a:r>
            <a:r>
              <a:rPr b="1" lang="en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obitos_tb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arrange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obitos_tb ,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desc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IDADEanos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3" name="Google Shape;263;p3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 operador pipe %&gt;%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0"/>
          <p:cNvSpPr txBox="1"/>
          <p:nvPr>
            <p:ph idx="1" type="body"/>
          </p:nvPr>
        </p:nvSpPr>
        <p:spPr>
          <a:xfrm>
            <a:off x="311700" y="870050"/>
            <a:ext cx="84096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Pipe + dplyr = 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O pipe pode ser utilizado em conjunto com o pacote dplyr para construir pipelines de manipulação de dados.</a:t>
            </a:r>
            <a:br>
              <a:rPr lang="en" sz="1700">
                <a:solidFill>
                  <a:srgbClr val="FF00FF"/>
                </a:solidFill>
              </a:rPr>
            </a:br>
            <a:br>
              <a:rPr lang="en" sz="1700">
                <a:solidFill>
                  <a:srgbClr val="FF00FF"/>
                </a:solidFill>
              </a:rPr>
            </a:br>
            <a:r>
              <a:rPr lang="en" sz="1700">
                <a:solidFill>
                  <a:srgbClr val="FF00FF"/>
                </a:solidFill>
              </a:rPr>
              <a:t>						          </a:t>
            </a:r>
            <a:r>
              <a:rPr b="1" lang="en" sz="1700">
                <a:solidFill>
                  <a:schemeClr val="lt1"/>
                </a:solidFill>
              </a:rPr>
              <a:t>Mundo sem pipe</a:t>
            </a:r>
            <a:endParaRPr b="1" sz="1700">
              <a:solidFill>
                <a:schemeClr val="lt1"/>
              </a:solidFill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9" name="Google Shape;269;p40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40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71" name="Google Shape;271;p40"/>
          <p:cNvSpPr/>
          <p:nvPr/>
        </p:nvSpPr>
        <p:spPr>
          <a:xfrm>
            <a:off x="393300" y="2571750"/>
            <a:ext cx="8357400" cy="2270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obitos_tb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arrange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n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b="1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filter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mutate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my_df,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CID3dig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substr(CAUSABAS, start = 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 end = 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CID3dig == 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“A15”</a:t>
            </a:r>
            <a:endParaRPr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RACA, ESTCIV, IDADEanos</a:t>
            </a:r>
            <a:endParaRPr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desc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IDADEanos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2" name="Google Shape;272;p4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 operador pipe %&gt;%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/>
          <p:nvPr>
            <p:ph idx="1" type="body"/>
          </p:nvPr>
        </p:nvSpPr>
        <p:spPr>
          <a:xfrm>
            <a:off x="311700" y="870050"/>
            <a:ext cx="84096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Pipe + dplyr = 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O pipe pode ser utilizado em conjunto com o pacote dplyr para construir pipelines de manipulação de dados.</a:t>
            </a:r>
            <a:br>
              <a:rPr lang="en" sz="1700">
                <a:solidFill>
                  <a:srgbClr val="FF00FF"/>
                </a:solidFill>
              </a:rPr>
            </a:br>
            <a:br>
              <a:rPr lang="en" sz="1700">
                <a:solidFill>
                  <a:srgbClr val="FF00FF"/>
                </a:solidFill>
              </a:rPr>
            </a:br>
            <a:r>
              <a:rPr lang="en" sz="1700">
                <a:solidFill>
                  <a:srgbClr val="FF00FF"/>
                </a:solidFill>
              </a:rPr>
              <a:t>						          </a:t>
            </a:r>
            <a:r>
              <a:rPr b="1" lang="en" sz="1700">
                <a:solidFill>
                  <a:schemeClr val="lt1"/>
                </a:solidFill>
              </a:rPr>
              <a:t>Mundo com pipe</a:t>
            </a:r>
            <a:endParaRPr b="1" sz="1700">
              <a:solidFill>
                <a:schemeClr val="lt1"/>
              </a:solidFill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8" name="Google Shape;278;p41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41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80" name="Google Shape;280;p41"/>
          <p:cNvSpPr/>
          <p:nvPr/>
        </p:nvSpPr>
        <p:spPr>
          <a:xfrm>
            <a:off x="697350" y="2571750"/>
            <a:ext cx="7749300" cy="1529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obitos_tb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my_df %&gt;%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mutate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CID3dig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substr(CAUSABAS, start = 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 end = 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%&gt;%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filter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CID3dig == 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“A15”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%&gt;%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n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RACA, ESTCIV, IDADEanos</a:t>
            </a:r>
            <a:r>
              <a:rPr b="1" lang="en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%&gt;%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arrange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desc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IDADEanos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1" name="Google Shape;281;p4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 operador pipe %&gt;%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82" name="Google Shape;28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824651" y="1007493"/>
            <a:ext cx="241199" cy="218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129451" y="1007493"/>
            <a:ext cx="241199" cy="218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434251" y="1007493"/>
            <a:ext cx="241199" cy="218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2"/>
          <p:cNvSpPr txBox="1"/>
          <p:nvPr>
            <p:ph idx="1" type="body"/>
          </p:nvPr>
        </p:nvSpPr>
        <p:spPr>
          <a:xfrm>
            <a:off x="311700" y="870050"/>
            <a:ext cx="84096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O que é pra que serve o pipe?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O </a:t>
            </a:r>
            <a:r>
              <a:rPr i="1" lang="en" sz="1700">
                <a:solidFill>
                  <a:schemeClr val="lt1"/>
                </a:solidFill>
              </a:rPr>
              <a:t>pipe</a:t>
            </a:r>
            <a:r>
              <a:rPr lang="en" sz="1700">
                <a:solidFill>
                  <a:schemeClr val="lt1"/>
                </a:solidFill>
              </a:rPr>
              <a:t> usa o valor resultante da expressão do lado esquerdo como primeiro argumento da função do lado direito.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O operador </a:t>
            </a:r>
            <a:r>
              <a:rPr i="1" lang="en" sz="1700">
                <a:solidFill>
                  <a:schemeClr val="lt1"/>
                </a:solidFill>
              </a:rPr>
              <a:t>pipe </a:t>
            </a:r>
            <a:r>
              <a:rPr lang="en" sz="1700">
                <a:solidFill>
                  <a:schemeClr val="lt1"/>
                </a:solidFill>
              </a:rPr>
              <a:t>é uma função do pacote </a:t>
            </a:r>
            <a:r>
              <a:rPr i="1" lang="en" sz="1700">
                <a:solidFill>
                  <a:schemeClr val="lt1"/>
                </a:solidFill>
              </a:rPr>
              <a:t>magrittr</a:t>
            </a:r>
            <a:r>
              <a:rPr lang="en" sz="1700">
                <a:solidFill>
                  <a:schemeClr val="lt1"/>
                </a:solidFill>
              </a:rPr>
              <a:t>.</a:t>
            </a: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Aperte as teclas &lt;ctrl&gt; + &lt;shift&gt; + &lt;M&gt; como </a:t>
            </a:r>
            <a:r>
              <a:rPr i="1" lang="en" sz="1700">
                <a:solidFill>
                  <a:schemeClr val="lt1"/>
                </a:solidFill>
              </a:rPr>
              <a:t>shortcut</a:t>
            </a:r>
            <a:r>
              <a:rPr lang="en" sz="1700">
                <a:solidFill>
                  <a:schemeClr val="lt1"/>
                </a:solidFill>
              </a:rPr>
              <a:t> para construir o pipe.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0" name="Google Shape;290;p42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4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 operador pipe %&gt;%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2" name="Google Shape;292;p42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93" name="Google Shape;293;p42"/>
          <p:cNvSpPr/>
          <p:nvPr/>
        </p:nvSpPr>
        <p:spPr>
          <a:xfrm>
            <a:off x="717350" y="3135963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94" name="Google Shape;294;p42"/>
          <p:cNvSpPr/>
          <p:nvPr/>
        </p:nvSpPr>
        <p:spPr>
          <a:xfrm>
            <a:off x="2270850" y="2049050"/>
            <a:ext cx="4602300" cy="633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f(x, y)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x %&gt;% f(y)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5" name="Google Shape;295;p42"/>
          <p:cNvSpPr/>
          <p:nvPr/>
        </p:nvSpPr>
        <p:spPr>
          <a:xfrm>
            <a:off x="653750" y="3955763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3"/>
          <p:cNvSpPr txBox="1"/>
          <p:nvPr>
            <p:ph idx="1" type="body"/>
          </p:nvPr>
        </p:nvSpPr>
        <p:spPr>
          <a:xfrm>
            <a:off x="311700" y="870050"/>
            <a:ext cx="84096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O que é pra que serve o pipe?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Nos casos mais simples, o pipe parece não trazer grandes vantagens. Agora, veja como fica um caso com mais etapas.</a:t>
            </a:r>
            <a:br>
              <a:rPr lang="en" sz="1700">
                <a:solidFill>
                  <a:srgbClr val="FF00FF"/>
                </a:solidFill>
              </a:rPr>
            </a:br>
            <a:br>
              <a:rPr lang="en" sz="1700">
                <a:solidFill>
                  <a:srgbClr val="FF00FF"/>
                </a:solidFill>
              </a:rPr>
            </a:br>
            <a:r>
              <a:rPr lang="en" sz="1700">
                <a:solidFill>
                  <a:srgbClr val="FF00FF"/>
                </a:solidFill>
              </a:rPr>
              <a:t>						          </a:t>
            </a:r>
            <a:r>
              <a:rPr b="1" lang="en" sz="1700">
                <a:solidFill>
                  <a:schemeClr val="lt1"/>
                </a:solidFill>
              </a:rPr>
              <a:t>Mundo sem pipe</a:t>
            </a:r>
            <a:endParaRPr b="1" sz="1700">
              <a:solidFill>
                <a:schemeClr val="lt1"/>
              </a:solidFill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			                  </a:t>
            </a:r>
            <a:r>
              <a:rPr b="1" lang="en" sz="1700">
                <a:solidFill>
                  <a:schemeClr val="lt1"/>
                </a:solidFill>
              </a:rPr>
              <a:t>Mundo com pipe</a:t>
            </a: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1" name="Google Shape;301;p43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3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03" name="Google Shape;303;p43"/>
          <p:cNvSpPr/>
          <p:nvPr/>
        </p:nvSpPr>
        <p:spPr>
          <a:xfrm>
            <a:off x="1639950" y="2571750"/>
            <a:ext cx="5864100" cy="876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c(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sqrt(sum(x))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## [1] 3.162278</a:t>
            </a:r>
            <a:endParaRPr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4" name="Google Shape;304;p43"/>
          <p:cNvSpPr/>
          <p:nvPr/>
        </p:nvSpPr>
        <p:spPr>
          <a:xfrm>
            <a:off x="1639950" y="3907500"/>
            <a:ext cx="5864100" cy="876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c(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 %&gt;% sum() %&gt;% sqrt()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## [1] 3.162278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5" name="Google Shape;305;p4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 operador pipe %&gt;%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/>
          <p:nvPr/>
        </p:nvSpPr>
        <p:spPr>
          <a:xfrm>
            <a:off x="1315918" y="573075"/>
            <a:ext cx="7424400" cy="741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Manipulação de tibbles com dplyr</a:t>
            </a:r>
            <a:endParaRPr b="1" sz="1500"/>
          </a:p>
        </p:txBody>
      </p:sp>
      <p:sp>
        <p:nvSpPr>
          <p:cNvPr id="112" name="Google Shape;112;p26"/>
          <p:cNvSpPr/>
          <p:nvPr/>
        </p:nvSpPr>
        <p:spPr>
          <a:xfrm>
            <a:off x="1315918" y="1658325"/>
            <a:ext cx="7424400" cy="741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O operador pipe (%&gt;%)</a:t>
            </a:r>
            <a:endParaRPr b="1" sz="1500"/>
          </a:p>
        </p:txBody>
      </p:sp>
      <p:sp>
        <p:nvSpPr>
          <p:cNvPr id="113" name="Google Shape;113;p26"/>
          <p:cNvSpPr/>
          <p:nvPr/>
        </p:nvSpPr>
        <p:spPr>
          <a:xfrm>
            <a:off x="1315918" y="3828825"/>
            <a:ext cx="7424400" cy="741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Funções de Join</a:t>
            </a:r>
            <a:endParaRPr b="1" sz="1500"/>
          </a:p>
        </p:txBody>
      </p:sp>
      <p:sp>
        <p:nvSpPr>
          <p:cNvPr id="114" name="Google Shape;114;p26"/>
          <p:cNvSpPr/>
          <p:nvPr/>
        </p:nvSpPr>
        <p:spPr>
          <a:xfrm>
            <a:off x="1315918" y="2743575"/>
            <a:ext cx="7424400" cy="741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Pacote esquisse</a:t>
            </a:r>
            <a:endParaRPr b="1" sz="1500"/>
          </a:p>
        </p:txBody>
      </p:sp>
      <p:sp>
        <p:nvSpPr>
          <p:cNvPr id="115" name="Google Shape;115;p26"/>
          <p:cNvSpPr/>
          <p:nvPr/>
        </p:nvSpPr>
        <p:spPr>
          <a:xfrm>
            <a:off x="403675" y="573075"/>
            <a:ext cx="641700" cy="741600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01</a:t>
            </a:r>
            <a:endParaRPr b="1" sz="1500"/>
          </a:p>
        </p:txBody>
      </p:sp>
      <p:sp>
        <p:nvSpPr>
          <p:cNvPr id="116" name="Google Shape;116;p26"/>
          <p:cNvSpPr/>
          <p:nvPr/>
        </p:nvSpPr>
        <p:spPr>
          <a:xfrm>
            <a:off x="403675" y="2743575"/>
            <a:ext cx="641700" cy="741600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03</a:t>
            </a:r>
            <a:endParaRPr b="1" sz="1500"/>
          </a:p>
        </p:txBody>
      </p:sp>
      <p:sp>
        <p:nvSpPr>
          <p:cNvPr id="117" name="Google Shape;117;p26"/>
          <p:cNvSpPr/>
          <p:nvPr/>
        </p:nvSpPr>
        <p:spPr>
          <a:xfrm>
            <a:off x="403675" y="3828825"/>
            <a:ext cx="641700" cy="741600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04</a:t>
            </a:r>
            <a:endParaRPr b="1" sz="1500"/>
          </a:p>
        </p:txBody>
      </p:sp>
      <p:sp>
        <p:nvSpPr>
          <p:cNvPr id="118" name="Google Shape;118;p26"/>
          <p:cNvSpPr/>
          <p:nvPr/>
        </p:nvSpPr>
        <p:spPr>
          <a:xfrm>
            <a:off x="403675" y="1703770"/>
            <a:ext cx="641700" cy="741600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02</a:t>
            </a:r>
            <a:endParaRPr b="1" sz="1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4"/>
          <p:cNvSpPr/>
          <p:nvPr/>
        </p:nvSpPr>
        <p:spPr>
          <a:xfrm>
            <a:off x="1315918" y="573075"/>
            <a:ext cx="7424400" cy="741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Manipulação de tibbles com dplyr</a:t>
            </a:r>
            <a:endParaRPr b="1" sz="1500"/>
          </a:p>
        </p:txBody>
      </p:sp>
      <p:sp>
        <p:nvSpPr>
          <p:cNvPr id="311" name="Google Shape;311;p44"/>
          <p:cNvSpPr/>
          <p:nvPr/>
        </p:nvSpPr>
        <p:spPr>
          <a:xfrm>
            <a:off x="1315918" y="1658325"/>
            <a:ext cx="7424400" cy="741600"/>
          </a:xfrm>
          <a:prstGeom prst="roundRect">
            <a:avLst>
              <a:gd fmla="val 16667" name="adj"/>
            </a:avLst>
          </a:prstGeom>
          <a:solidFill>
            <a:srgbClr val="FFD966">
              <a:alpha val="4022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O operador pipe (%&gt;%)</a:t>
            </a:r>
            <a:endParaRPr b="1" sz="1500"/>
          </a:p>
        </p:txBody>
      </p:sp>
      <p:sp>
        <p:nvSpPr>
          <p:cNvPr id="312" name="Google Shape;312;p44"/>
          <p:cNvSpPr/>
          <p:nvPr/>
        </p:nvSpPr>
        <p:spPr>
          <a:xfrm>
            <a:off x="1315918" y="3828825"/>
            <a:ext cx="7424400" cy="741600"/>
          </a:xfrm>
          <a:prstGeom prst="roundRect">
            <a:avLst>
              <a:gd fmla="val 16667" name="adj"/>
            </a:avLst>
          </a:prstGeom>
          <a:solidFill>
            <a:srgbClr val="FFD966">
              <a:alpha val="4022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Funções de Join</a:t>
            </a:r>
            <a:endParaRPr b="1" sz="1500"/>
          </a:p>
        </p:txBody>
      </p:sp>
      <p:sp>
        <p:nvSpPr>
          <p:cNvPr id="313" name="Google Shape;313;p44"/>
          <p:cNvSpPr/>
          <p:nvPr/>
        </p:nvSpPr>
        <p:spPr>
          <a:xfrm>
            <a:off x="1315918" y="2743575"/>
            <a:ext cx="7424400" cy="741600"/>
          </a:xfrm>
          <a:prstGeom prst="roundRect">
            <a:avLst>
              <a:gd fmla="val 16667" name="adj"/>
            </a:avLst>
          </a:prstGeom>
          <a:solidFill>
            <a:srgbClr val="FFD966">
              <a:alpha val="4022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Pacote esquisse</a:t>
            </a:r>
            <a:endParaRPr b="1" sz="1500"/>
          </a:p>
        </p:txBody>
      </p:sp>
      <p:sp>
        <p:nvSpPr>
          <p:cNvPr id="314" name="Google Shape;314;p44"/>
          <p:cNvSpPr/>
          <p:nvPr/>
        </p:nvSpPr>
        <p:spPr>
          <a:xfrm>
            <a:off x="403675" y="573075"/>
            <a:ext cx="641700" cy="741600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01</a:t>
            </a:r>
            <a:endParaRPr b="1" sz="1500"/>
          </a:p>
        </p:txBody>
      </p:sp>
      <p:sp>
        <p:nvSpPr>
          <p:cNvPr id="315" name="Google Shape;315;p44"/>
          <p:cNvSpPr/>
          <p:nvPr/>
        </p:nvSpPr>
        <p:spPr>
          <a:xfrm>
            <a:off x="403675" y="2743575"/>
            <a:ext cx="641700" cy="741600"/>
          </a:xfrm>
          <a:prstGeom prst="teardrop">
            <a:avLst>
              <a:gd fmla="val 100000" name="adj"/>
            </a:avLst>
          </a:prstGeom>
          <a:solidFill>
            <a:srgbClr val="FFD966">
              <a:alpha val="4022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03</a:t>
            </a:r>
            <a:endParaRPr b="1" sz="1500"/>
          </a:p>
        </p:txBody>
      </p:sp>
      <p:sp>
        <p:nvSpPr>
          <p:cNvPr id="316" name="Google Shape;316;p44"/>
          <p:cNvSpPr/>
          <p:nvPr/>
        </p:nvSpPr>
        <p:spPr>
          <a:xfrm>
            <a:off x="403675" y="3828825"/>
            <a:ext cx="641700" cy="741600"/>
          </a:xfrm>
          <a:prstGeom prst="teardrop">
            <a:avLst>
              <a:gd fmla="val 100000" name="adj"/>
            </a:avLst>
          </a:prstGeom>
          <a:solidFill>
            <a:srgbClr val="FFD966">
              <a:alpha val="4022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04</a:t>
            </a:r>
            <a:endParaRPr b="1" sz="1500"/>
          </a:p>
        </p:txBody>
      </p:sp>
      <p:sp>
        <p:nvSpPr>
          <p:cNvPr id="317" name="Google Shape;317;p44"/>
          <p:cNvSpPr/>
          <p:nvPr/>
        </p:nvSpPr>
        <p:spPr>
          <a:xfrm>
            <a:off x="403675" y="1703770"/>
            <a:ext cx="641700" cy="741600"/>
          </a:xfrm>
          <a:prstGeom prst="teardrop">
            <a:avLst>
              <a:gd fmla="val 100000" name="adj"/>
            </a:avLst>
          </a:prstGeom>
          <a:solidFill>
            <a:srgbClr val="FFD966">
              <a:alpha val="4022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02</a:t>
            </a:r>
            <a:endParaRPr b="1" sz="1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5"/>
          <p:cNvSpPr txBox="1"/>
          <p:nvPr>
            <p:ph idx="1" type="body"/>
          </p:nvPr>
        </p:nvSpPr>
        <p:spPr>
          <a:xfrm>
            <a:off x="311700" y="870050"/>
            <a:ext cx="8409600" cy="12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Agrupando os dados </a:t>
            </a:r>
            <a:r>
              <a:rPr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group_by()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br>
              <a:rPr lang="en" sz="1700">
                <a:solidFill>
                  <a:srgbClr val="FF00FF"/>
                </a:solidFill>
              </a:rPr>
            </a:br>
            <a:r>
              <a:rPr lang="en" sz="1700">
                <a:solidFill>
                  <a:srgbClr val="FF00FF"/>
                </a:solidFill>
              </a:rPr>
              <a:t>	</a:t>
            </a:r>
            <a:r>
              <a:rPr lang="en" sz="1700">
                <a:solidFill>
                  <a:schemeClr val="lt1"/>
                </a:solidFill>
              </a:rPr>
              <a:t>A função group_by() agrupa os dados.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O group_by recebe um tibble e transforma ele em um tbl agrupado (não altera seu número de linhas ou colunas)</a:t>
            </a:r>
            <a:endParaRPr b="1" sz="1700">
              <a:solidFill>
                <a:schemeClr val="lt1"/>
              </a:solidFill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3" name="Google Shape;323;p45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4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Manipulação de tibbles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5" name="Google Shape;325;p45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26" name="Google Shape;326;p45"/>
          <p:cNvSpPr/>
          <p:nvPr/>
        </p:nvSpPr>
        <p:spPr>
          <a:xfrm>
            <a:off x="717350" y="1647950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327" name="Google Shape;327;p45"/>
          <p:cNvPicPr preferRelativeResize="0"/>
          <p:nvPr/>
        </p:nvPicPr>
        <p:blipFill rotWithShape="1">
          <a:blip r:embed="rId3">
            <a:alphaModFix/>
          </a:blip>
          <a:srcRect b="3623" l="0" r="11276" t="0"/>
          <a:stretch/>
        </p:blipFill>
        <p:spPr>
          <a:xfrm>
            <a:off x="502838" y="2523400"/>
            <a:ext cx="3448050" cy="20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93125" y="2523400"/>
            <a:ext cx="3448050" cy="202882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5"/>
          <p:cNvSpPr/>
          <p:nvPr/>
        </p:nvSpPr>
        <p:spPr>
          <a:xfrm>
            <a:off x="5247538" y="2900400"/>
            <a:ext cx="2930700" cy="162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45"/>
          <p:cNvSpPr txBox="1"/>
          <p:nvPr/>
        </p:nvSpPr>
        <p:spPr>
          <a:xfrm>
            <a:off x="1404263" y="2157875"/>
            <a:ext cx="16452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Sem group_by()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31" name="Google Shape;331;p45"/>
          <p:cNvSpPr txBox="1"/>
          <p:nvPr/>
        </p:nvSpPr>
        <p:spPr>
          <a:xfrm>
            <a:off x="6094538" y="2157875"/>
            <a:ext cx="16452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verage"/>
                <a:ea typeface="Average"/>
                <a:cs typeface="Average"/>
                <a:sym typeface="Average"/>
              </a:rPr>
              <a:t>Com</a:t>
            </a:r>
            <a:r>
              <a:rPr b="1" lang="en">
                <a:latin typeface="Average"/>
                <a:ea typeface="Average"/>
                <a:cs typeface="Average"/>
                <a:sym typeface="Average"/>
              </a:rPr>
              <a:t> group_by()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6"/>
          <p:cNvSpPr txBox="1"/>
          <p:nvPr>
            <p:ph idx="1" type="body"/>
          </p:nvPr>
        </p:nvSpPr>
        <p:spPr>
          <a:xfrm>
            <a:off x="311700" y="870050"/>
            <a:ext cx="8409600" cy="16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Agrupando os dados </a:t>
            </a:r>
            <a:r>
              <a:rPr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group_by()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As operações feitas após um group_by() serão feitos por grupo.</a:t>
            </a:r>
            <a:br>
              <a:rPr lang="en" sz="1700">
                <a:solidFill>
                  <a:srgbClr val="FF00FF"/>
                </a:solidFill>
              </a:rPr>
            </a:br>
            <a:r>
              <a:rPr lang="en" sz="1700">
                <a:solidFill>
                  <a:srgbClr val="FF00FF"/>
                </a:solidFill>
              </a:rPr>
              <a:t>	</a:t>
            </a:r>
            <a:r>
              <a:rPr lang="en" sz="1700">
                <a:solidFill>
                  <a:schemeClr val="lt1"/>
                </a:solidFill>
              </a:rPr>
              <a:t>A função group_by é geralmente utilizada junto com a função summarise() ou mutate().</a:t>
            </a:r>
            <a:endParaRPr sz="1700">
              <a:solidFill>
                <a:srgbClr val="FF00FF"/>
              </a:solidFill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</a:t>
            </a: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7" name="Google Shape;337;p46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4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Manipulação de tibbles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9" name="Google Shape;339;p46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40" name="Google Shape;340;p46"/>
          <p:cNvSpPr/>
          <p:nvPr/>
        </p:nvSpPr>
        <p:spPr>
          <a:xfrm>
            <a:off x="717350" y="1654388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aphicFrame>
        <p:nvGraphicFramePr>
          <p:cNvPr id="341" name="Google Shape;341;p46"/>
          <p:cNvGraphicFramePr/>
          <p:nvPr/>
        </p:nvGraphicFramePr>
        <p:xfrm>
          <a:off x="538700" y="257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{C6DC7159-0F54-4497-AE35-6CB7D0522D34}</a:tableStyleId>
              </a:tblPr>
              <a:tblGrid>
                <a:gridCol w="973200"/>
                <a:gridCol w="868900"/>
                <a:gridCol w="834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pessoa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familia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renda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joão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maria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felipe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josé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joana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42" name="Google Shape;342;p46"/>
          <p:cNvSpPr/>
          <p:nvPr/>
        </p:nvSpPr>
        <p:spPr>
          <a:xfrm>
            <a:off x="3515313" y="3462625"/>
            <a:ext cx="21684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group_by(familia)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343" name="Google Shape;343;p46"/>
          <p:cNvGraphicFramePr/>
          <p:nvPr/>
        </p:nvGraphicFramePr>
        <p:xfrm>
          <a:off x="5970400" y="257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{C6DC7159-0F54-4497-AE35-6CB7D0522D34}</a:tableStyleId>
              </a:tblPr>
              <a:tblGrid>
                <a:gridCol w="973200"/>
                <a:gridCol w="868900"/>
                <a:gridCol w="834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pessoa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familia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renda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joão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maria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felipe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josé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joana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7"/>
          <p:cNvSpPr txBox="1"/>
          <p:nvPr>
            <p:ph idx="1" type="body"/>
          </p:nvPr>
        </p:nvSpPr>
        <p:spPr>
          <a:xfrm>
            <a:off x="311700" y="870050"/>
            <a:ext cx="8409600" cy="10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Agrupando os dados </a:t>
            </a:r>
            <a:r>
              <a:rPr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group_by() %&gt;% summarise()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Summarise após um group_by() reduz o tamanho da base original para o número de valores distintos da variável de agrupamento.</a:t>
            </a:r>
            <a:endParaRPr sz="1700">
              <a:solidFill>
                <a:srgbClr val="FF00FF"/>
              </a:solidFill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</a:t>
            </a: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9" name="Google Shape;349;p47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4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Manipulação de tibbles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1" name="Google Shape;351;p47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aphicFrame>
        <p:nvGraphicFramePr>
          <p:cNvPr id="352" name="Google Shape;352;p47"/>
          <p:cNvGraphicFramePr/>
          <p:nvPr/>
        </p:nvGraphicFramePr>
        <p:xfrm>
          <a:off x="658150" y="2328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{C6DC7159-0F54-4497-AE35-6CB7D0522D34}</a:tableStyleId>
              </a:tblPr>
              <a:tblGrid>
                <a:gridCol w="973200"/>
                <a:gridCol w="868900"/>
                <a:gridCol w="834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pessoa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familia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renda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joão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maria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felipe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josé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joana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53" name="Google Shape;353;p47"/>
          <p:cNvGraphicFramePr/>
          <p:nvPr/>
        </p:nvGraphicFramePr>
        <p:xfrm>
          <a:off x="658150" y="2328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{C6DC7159-0F54-4497-AE35-6CB7D0522D34}</a:tableStyleId>
              </a:tblPr>
              <a:tblGrid>
                <a:gridCol w="973200"/>
                <a:gridCol w="868900"/>
                <a:gridCol w="834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pessoa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familia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renda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joão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maria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felipe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josé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joana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4" name="Google Shape;354;p47"/>
          <p:cNvGraphicFramePr/>
          <p:nvPr/>
        </p:nvGraphicFramePr>
        <p:xfrm>
          <a:off x="6089850" y="291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{C6DC7159-0F54-4497-AE35-6CB7D0522D34}</a:tableStyleId>
              </a:tblPr>
              <a:tblGrid>
                <a:gridCol w="868900"/>
                <a:gridCol w="1527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familia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renda_total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355" name="Google Shape;355;p47"/>
          <p:cNvSpPr/>
          <p:nvPr/>
        </p:nvSpPr>
        <p:spPr>
          <a:xfrm>
            <a:off x="3627938" y="3309475"/>
            <a:ext cx="21684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summarise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(...)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8"/>
          <p:cNvSpPr txBox="1"/>
          <p:nvPr>
            <p:ph idx="1" type="body"/>
          </p:nvPr>
        </p:nvSpPr>
        <p:spPr>
          <a:xfrm>
            <a:off x="311700" y="870050"/>
            <a:ext cx="8409600" cy="17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Agrupando os dados </a:t>
            </a:r>
            <a:r>
              <a:rPr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group_by() %&gt;% summarise()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Summarise após um group_by() reduz o tamanho da base original para o número de valores distintos da variável de agrupamento.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Você pode calcular diversas métricas de summary dentro da função summarise.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	 </a:t>
            </a:r>
            <a:endParaRPr sz="1700">
              <a:solidFill>
                <a:schemeClr val="lt1"/>
              </a:solidFill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A função n() calcula o número de obs com mesmo valor de group.</a:t>
            </a:r>
            <a:endParaRPr sz="1700">
              <a:solidFill>
                <a:schemeClr val="lt1"/>
              </a:solidFill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</a:t>
            </a: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1" name="Google Shape;361;p48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4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Manipulação de tibbles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3" name="Google Shape;363;p48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64" name="Google Shape;364;p48"/>
          <p:cNvSpPr/>
          <p:nvPr/>
        </p:nvSpPr>
        <p:spPr>
          <a:xfrm>
            <a:off x="1964400" y="2571750"/>
            <a:ext cx="5215200" cy="1553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my_df %&gt;%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group_by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(familia) %&gt;%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summarise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renda_total = sum(renda),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n_pessoas = n()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5" name="Google Shape;365;p48"/>
          <p:cNvSpPr/>
          <p:nvPr/>
        </p:nvSpPr>
        <p:spPr>
          <a:xfrm>
            <a:off x="717350" y="19958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66" name="Google Shape;366;p48"/>
          <p:cNvSpPr/>
          <p:nvPr/>
        </p:nvSpPr>
        <p:spPr>
          <a:xfrm>
            <a:off x="717350" y="47390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9"/>
          <p:cNvSpPr txBox="1"/>
          <p:nvPr>
            <p:ph idx="1" type="body"/>
          </p:nvPr>
        </p:nvSpPr>
        <p:spPr>
          <a:xfrm>
            <a:off x="311700" y="870050"/>
            <a:ext cx="8409600" cy="10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Agrupando os dados </a:t>
            </a:r>
            <a:r>
              <a:rPr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group_by() %&gt;% mutate()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Mutate após um group_by() mantém a base do tamanho original mas faz os cálculos levando em consideração a variável de agrupamento.</a:t>
            </a:r>
            <a:endParaRPr sz="1700">
              <a:solidFill>
                <a:srgbClr val="FF00FF"/>
              </a:solidFill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</a:t>
            </a: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2" name="Google Shape;372;p49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4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Manipulação de tibbles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4" name="Google Shape;374;p49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aphicFrame>
        <p:nvGraphicFramePr>
          <p:cNvPr id="375" name="Google Shape;375;p49"/>
          <p:cNvGraphicFramePr/>
          <p:nvPr/>
        </p:nvGraphicFramePr>
        <p:xfrm>
          <a:off x="239938" y="2340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{C6DC7159-0F54-4497-AE35-6CB7D0522D34}</a:tableStyleId>
              </a:tblPr>
              <a:tblGrid>
                <a:gridCol w="973200"/>
                <a:gridCol w="868900"/>
                <a:gridCol w="834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pessoa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familia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renda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joão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maria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felipe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josé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joana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76" name="Google Shape;376;p49"/>
          <p:cNvGraphicFramePr/>
          <p:nvPr/>
        </p:nvGraphicFramePr>
        <p:xfrm>
          <a:off x="239938" y="2340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{C6DC7159-0F54-4497-AE35-6CB7D0522D34}</a:tableStyleId>
              </a:tblPr>
              <a:tblGrid>
                <a:gridCol w="973200"/>
                <a:gridCol w="868900"/>
                <a:gridCol w="834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pessoa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familia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renda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joão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maria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felipe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josé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joana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377" name="Google Shape;377;p49"/>
          <p:cNvSpPr/>
          <p:nvPr/>
        </p:nvSpPr>
        <p:spPr>
          <a:xfrm>
            <a:off x="3057325" y="3321075"/>
            <a:ext cx="21684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mutate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(...)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378" name="Google Shape;378;p49"/>
          <p:cNvGraphicFramePr/>
          <p:nvPr/>
        </p:nvGraphicFramePr>
        <p:xfrm>
          <a:off x="5366788" y="242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{C6DC7159-0F54-4497-AE35-6CB7D0522D34}</a:tableStyleId>
              </a:tblPr>
              <a:tblGrid>
                <a:gridCol w="808475"/>
                <a:gridCol w="807025"/>
                <a:gridCol w="717775"/>
                <a:gridCol w="1203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pessoa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familia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renda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renda_total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5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joão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0E0E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maria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0E0E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felipe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2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josé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2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joana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0"/>
          <p:cNvSpPr txBox="1"/>
          <p:nvPr>
            <p:ph idx="1" type="body"/>
          </p:nvPr>
        </p:nvSpPr>
        <p:spPr>
          <a:xfrm>
            <a:off x="311700" y="870050"/>
            <a:ext cx="8409600" cy="17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Agrupando os dados </a:t>
            </a:r>
            <a:r>
              <a:rPr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group_by() %&gt;% mutate()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</a:t>
            </a:r>
            <a:r>
              <a:rPr lang="en" sz="1700">
                <a:solidFill>
                  <a:schemeClr val="lt1"/>
                </a:solidFill>
              </a:rPr>
              <a:t>Mutate após um group_by() mantém a base do tamanho original mas faz os cálculos levando em consideração a variável de agrupamento.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Você pode calcular diversas métricas de summary dentro da função mutate().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	 </a:t>
            </a:r>
            <a:endParaRPr sz="1700">
              <a:solidFill>
                <a:schemeClr val="lt1"/>
              </a:solidFill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A função n() calcula o número de obs com mesmo valor de group.</a:t>
            </a:r>
            <a:endParaRPr sz="1700">
              <a:solidFill>
                <a:schemeClr val="lt1"/>
              </a:solidFill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</a:t>
            </a: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4" name="Google Shape;384;p50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5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Manipulação de tibbles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6" name="Google Shape;386;p50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87" name="Google Shape;387;p50"/>
          <p:cNvSpPr/>
          <p:nvPr/>
        </p:nvSpPr>
        <p:spPr>
          <a:xfrm>
            <a:off x="1964400" y="2571750"/>
            <a:ext cx="5215200" cy="1553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my_df %&gt;%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group_by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(familia) %&gt;%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mutate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renda_total = sum(renda),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n_pessoas = n()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8" name="Google Shape;388;p50"/>
          <p:cNvSpPr/>
          <p:nvPr/>
        </p:nvSpPr>
        <p:spPr>
          <a:xfrm>
            <a:off x="717350" y="19958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89" name="Google Shape;389;p50"/>
          <p:cNvSpPr/>
          <p:nvPr/>
        </p:nvSpPr>
        <p:spPr>
          <a:xfrm>
            <a:off x="717350" y="47390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1"/>
          <p:cNvSpPr txBox="1"/>
          <p:nvPr>
            <p:ph idx="1" type="body"/>
          </p:nvPr>
        </p:nvSpPr>
        <p:spPr>
          <a:xfrm>
            <a:off x="311700" y="870050"/>
            <a:ext cx="8409600" cy="10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Desagrupando os dados </a:t>
            </a:r>
            <a:r>
              <a:rPr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ungroup()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</a:t>
            </a:r>
            <a:r>
              <a:rPr lang="en" sz="1700">
                <a:solidFill>
                  <a:schemeClr val="lt1"/>
                </a:solidFill>
              </a:rPr>
              <a:t>Utilize a função ungroup() após seus pipelines de agregação de dados para transformar seu tbl agrupado em um tbl comum.</a:t>
            </a:r>
            <a:br>
              <a:rPr lang="en" sz="1700">
                <a:solidFill>
                  <a:srgbClr val="FF00FF"/>
                </a:solidFill>
              </a:rPr>
            </a:br>
            <a:endParaRPr sz="1700">
              <a:solidFill>
                <a:srgbClr val="FF00FF"/>
              </a:solidFill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</a:t>
            </a: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95" name="Google Shape;395;p51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5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Manipulação de tibbles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97" name="Google Shape;397;p51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aphicFrame>
        <p:nvGraphicFramePr>
          <p:cNvPr id="398" name="Google Shape;398;p51"/>
          <p:cNvGraphicFramePr/>
          <p:nvPr/>
        </p:nvGraphicFramePr>
        <p:xfrm>
          <a:off x="538700" y="257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{C6DC7159-0F54-4497-AE35-6CB7D0522D34}</a:tableStyleId>
              </a:tblPr>
              <a:tblGrid>
                <a:gridCol w="973200"/>
                <a:gridCol w="868900"/>
                <a:gridCol w="834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pessoa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familia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renda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joão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maria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felipe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josé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joana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99" name="Google Shape;399;p51"/>
          <p:cNvSpPr/>
          <p:nvPr/>
        </p:nvSpPr>
        <p:spPr>
          <a:xfrm>
            <a:off x="3515313" y="3462625"/>
            <a:ext cx="21684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ungroup()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400" name="Google Shape;400;p51"/>
          <p:cNvGraphicFramePr/>
          <p:nvPr/>
        </p:nvGraphicFramePr>
        <p:xfrm>
          <a:off x="5970400" y="257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{C6DC7159-0F54-4497-AE35-6CB7D0522D34}</a:tableStyleId>
              </a:tblPr>
              <a:tblGrid>
                <a:gridCol w="973200"/>
                <a:gridCol w="868900"/>
                <a:gridCol w="834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pessoa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familia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renda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joão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maria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felipe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josé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joana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1" name="Google Shape;401;p51"/>
          <p:cNvGraphicFramePr/>
          <p:nvPr/>
        </p:nvGraphicFramePr>
        <p:xfrm>
          <a:off x="560200" y="257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{C6DC7159-0F54-4497-AE35-6CB7D0522D34}</a:tableStyleId>
              </a:tblPr>
              <a:tblGrid>
                <a:gridCol w="973200"/>
                <a:gridCol w="868900"/>
                <a:gridCol w="834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pessoa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familia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renda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joão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maria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felipe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josé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joana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2"/>
          <p:cNvSpPr txBox="1"/>
          <p:nvPr>
            <p:ph idx="1" type="body"/>
          </p:nvPr>
        </p:nvSpPr>
        <p:spPr>
          <a:xfrm>
            <a:off x="311700" y="870050"/>
            <a:ext cx="8409600" cy="10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Desagrupando os dados </a:t>
            </a:r>
            <a:r>
              <a:rPr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ungroup()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Utilize a função ungroup() após seus pipelines de agregação de dados para transformar seu tbl agrupado em um tbl comum.</a:t>
            </a:r>
            <a:endParaRPr sz="1700">
              <a:solidFill>
                <a:srgbClr val="FF00FF"/>
              </a:solidFill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</a:t>
            </a: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7" name="Google Shape;407;p52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5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Manipulação de tibbles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9" name="Google Shape;409;p52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aphicFrame>
        <p:nvGraphicFramePr>
          <p:cNvPr id="410" name="Google Shape;410;p52"/>
          <p:cNvGraphicFramePr/>
          <p:nvPr/>
        </p:nvGraphicFramePr>
        <p:xfrm>
          <a:off x="6002900" y="294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{C6DC7159-0F54-4497-AE35-6CB7D0522D34}</a:tableStyleId>
              </a:tblPr>
              <a:tblGrid>
                <a:gridCol w="868900"/>
                <a:gridCol w="1527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familia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renda_total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11" name="Google Shape;411;p52"/>
          <p:cNvSpPr/>
          <p:nvPr/>
        </p:nvSpPr>
        <p:spPr>
          <a:xfrm>
            <a:off x="3540988" y="3332650"/>
            <a:ext cx="21684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ungroup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(...)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412" name="Google Shape;412;p52"/>
          <p:cNvGraphicFramePr/>
          <p:nvPr/>
        </p:nvGraphicFramePr>
        <p:xfrm>
          <a:off x="745100" y="294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{C6DC7159-0F54-4497-AE35-6CB7D0522D34}</a:tableStyleId>
              </a:tblPr>
              <a:tblGrid>
                <a:gridCol w="868900"/>
                <a:gridCol w="1527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familia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renda_total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3"/>
          <p:cNvSpPr txBox="1"/>
          <p:nvPr>
            <p:ph idx="1" type="body"/>
          </p:nvPr>
        </p:nvSpPr>
        <p:spPr>
          <a:xfrm>
            <a:off x="311700" y="870050"/>
            <a:ext cx="8409600" cy="42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Desagrupando</a:t>
            </a:r>
            <a:r>
              <a:rPr b="1" lang="en">
                <a:solidFill>
                  <a:schemeClr val="lt1"/>
                </a:solidFill>
              </a:rPr>
              <a:t> os dados </a:t>
            </a:r>
            <a:r>
              <a:rPr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ungroup()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Utilize a função ungroup() após seus pipelines de agregação de dados para remover a característica de agrupamento dos seus dados.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Variáveis e sumarizações </a:t>
            </a:r>
            <a:r>
              <a:rPr lang="en" sz="1700">
                <a:solidFill>
                  <a:schemeClr val="lt1"/>
                </a:solidFill>
              </a:rPr>
              <a:t>construídas</a:t>
            </a:r>
            <a:r>
              <a:rPr lang="en" sz="1700">
                <a:solidFill>
                  <a:schemeClr val="lt1"/>
                </a:solidFill>
              </a:rPr>
              <a:t> dentro do agrupamento não serão removidas com a função ungroup()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A função ungroup() só serve pra dizer ao R que de ali em diante as operações serão feitas linha a linha e não por grupo.</a:t>
            </a:r>
            <a:endParaRPr sz="1700">
              <a:solidFill>
                <a:schemeClr val="lt1"/>
              </a:solidFill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</a:t>
            </a: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18" name="Google Shape;418;p53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5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Manipulação de tibbles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20" name="Google Shape;420;p53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21" name="Google Shape;421;p53"/>
          <p:cNvSpPr/>
          <p:nvPr/>
        </p:nvSpPr>
        <p:spPr>
          <a:xfrm>
            <a:off x="1964400" y="2096775"/>
            <a:ext cx="5215200" cy="1553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my_df %&gt;%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group_by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(familia) %&gt;%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summarise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renda_total = sum(renda),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n_pessoas = n()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)%&gt;%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ungroup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2" name="Google Shape;422;p53"/>
          <p:cNvSpPr/>
          <p:nvPr/>
        </p:nvSpPr>
        <p:spPr>
          <a:xfrm>
            <a:off x="717350" y="396287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23" name="Google Shape;423;p53"/>
          <p:cNvSpPr/>
          <p:nvPr/>
        </p:nvSpPr>
        <p:spPr>
          <a:xfrm>
            <a:off x="717350" y="4526150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/>
          <p:nvPr/>
        </p:nvSpPr>
        <p:spPr>
          <a:xfrm>
            <a:off x="1315918" y="573075"/>
            <a:ext cx="7424400" cy="741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Manipulação de tibbles com dplyr</a:t>
            </a:r>
            <a:endParaRPr b="1" sz="1500"/>
          </a:p>
        </p:txBody>
      </p:sp>
      <p:sp>
        <p:nvSpPr>
          <p:cNvPr id="124" name="Google Shape;124;p27"/>
          <p:cNvSpPr/>
          <p:nvPr/>
        </p:nvSpPr>
        <p:spPr>
          <a:xfrm>
            <a:off x="1315918" y="1658325"/>
            <a:ext cx="7424400" cy="741600"/>
          </a:xfrm>
          <a:prstGeom prst="roundRect">
            <a:avLst>
              <a:gd fmla="val 16667" name="adj"/>
            </a:avLst>
          </a:prstGeom>
          <a:solidFill>
            <a:srgbClr val="FFD966">
              <a:alpha val="4022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O operador pipe (%&gt;%)</a:t>
            </a:r>
            <a:endParaRPr b="1" sz="1500"/>
          </a:p>
        </p:txBody>
      </p:sp>
      <p:sp>
        <p:nvSpPr>
          <p:cNvPr id="125" name="Google Shape;125;p27"/>
          <p:cNvSpPr/>
          <p:nvPr/>
        </p:nvSpPr>
        <p:spPr>
          <a:xfrm>
            <a:off x="1315918" y="3828825"/>
            <a:ext cx="7424400" cy="741600"/>
          </a:xfrm>
          <a:prstGeom prst="roundRect">
            <a:avLst>
              <a:gd fmla="val 16667" name="adj"/>
            </a:avLst>
          </a:prstGeom>
          <a:solidFill>
            <a:srgbClr val="FFD966">
              <a:alpha val="4022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Funções de Join</a:t>
            </a:r>
            <a:endParaRPr b="1" sz="1500"/>
          </a:p>
        </p:txBody>
      </p:sp>
      <p:sp>
        <p:nvSpPr>
          <p:cNvPr id="126" name="Google Shape;126;p27"/>
          <p:cNvSpPr/>
          <p:nvPr/>
        </p:nvSpPr>
        <p:spPr>
          <a:xfrm>
            <a:off x="1315918" y="2743575"/>
            <a:ext cx="7424400" cy="741600"/>
          </a:xfrm>
          <a:prstGeom prst="roundRect">
            <a:avLst>
              <a:gd fmla="val 16667" name="adj"/>
            </a:avLst>
          </a:prstGeom>
          <a:solidFill>
            <a:srgbClr val="FFD966">
              <a:alpha val="4022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Pacote esquisse</a:t>
            </a:r>
            <a:endParaRPr b="1" sz="1500"/>
          </a:p>
        </p:txBody>
      </p:sp>
      <p:sp>
        <p:nvSpPr>
          <p:cNvPr id="127" name="Google Shape;127;p27"/>
          <p:cNvSpPr/>
          <p:nvPr/>
        </p:nvSpPr>
        <p:spPr>
          <a:xfrm>
            <a:off x="403675" y="573075"/>
            <a:ext cx="641700" cy="741600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01</a:t>
            </a:r>
            <a:endParaRPr b="1" sz="1500"/>
          </a:p>
        </p:txBody>
      </p:sp>
      <p:sp>
        <p:nvSpPr>
          <p:cNvPr id="128" name="Google Shape;128;p27"/>
          <p:cNvSpPr/>
          <p:nvPr/>
        </p:nvSpPr>
        <p:spPr>
          <a:xfrm>
            <a:off x="403675" y="2743575"/>
            <a:ext cx="641700" cy="741600"/>
          </a:xfrm>
          <a:prstGeom prst="teardrop">
            <a:avLst>
              <a:gd fmla="val 100000" name="adj"/>
            </a:avLst>
          </a:prstGeom>
          <a:solidFill>
            <a:srgbClr val="FFD966">
              <a:alpha val="4022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03</a:t>
            </a:r>
            <a:endParaRPr b="1" sz="1500"/>
          </a:p>
        </p:txBody>
      </p:sp>
      <p:sp>
        <p:nvSpPr>
          <p:cNvPr id="129" name="Google Shape;129;p27"/>
          <p:cNvSpPr/>
          <p:nvPr/>
        </p:nvSpPr>
        <p:spPr>
          <a:xfrm>
            <a:off x="403675" y="3828825"/>
            <a:ext cx="641700" cy="741600"/>
          </a:xfrm>
          <a:prstGeom prst="teardrop">
            <a:avLst>
              <a:gd fmla="val 100000" name="adj"/>
            </a:avLst>
          </a:prstGeom>
          <a:solidFill>
            <a:srgbClr val="FFD966">
              <a:alpha val="4022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04</a:t>
            </a:r>
            <a:endParaRPr b="1" sz="1500"/>
          </a:p>
        </p:txBody>
      </p:sp>
      <p:sp>
        <p:nvSpPr>
          <p:cNvPr id="130" name="Google Shape;130;p27"/>
          <p:cNvSpPr/>
          <p:nvPr/>
        </p:nvSpPr>
        <p:spPr>
          <a:xfrm>
            <a:off x="403675" y="1703770"/>
            <a:ext cx="641700" cy="741600"/>
          </a:xfrm>
          <a:prstGeom prst="teardrop">
            <a:avLst>
              <a:gd fmla="val 100000" name="adj"/>
            </a:avLst>
          </a:prstGeom>
          <a:solidFill>
            <a:srgbClr val="FFD966">
              <a:alpha val="4022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02</a:t>
            </a:r>
            <a:endParaRPr b="1" sz="15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4"/>
          <p:cNvSpPr/>
          <p:nvPr/>
        </p:nvSpPr>
        <p:spPr>
          <a:xfrm>
            <a:off x="1315918" y="573075"/>
            <a:ext cx="7424400" cy="741600"/>
          </a:xfrm>
          <a:prstGeom prst="roundRect">
            <a:avLst>
              <a:gd fmla="val 16667" name="adj"/>
            </a:avLst>
          </a:prstGeom>
          <a:solidFill>
            <a:srgbClr val="FFD966">
              <a:alpha val="4022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Manipulação de tibbles com dplyr</a:t>
            </a:r>
            <a:endParaRPr b="1" sz="1500"/>
          </a:p>
        </p:txBody>
      </p:sp>
      <p:sp>
        <p:nvSpPr>
          <p:cNvPr id="429" name="Google Shape;429;p54"/>
          <p:cNvSpPr/>
          <p:nvPr/>
        </p:nvSpPr>
        <p:spPr>
          <a:xfrm>
            <a:off x="1315918" y="1658325"/>
            <a:ext cx="7424400" cy="741600"/>
          </a:xfrm>
          <a:prstGeom prst="roundRect">
            <a:avLst>
              <a:gd fmla="val 16667" name="adj"/>
            </a:avLst>
          </a:prstGeom>
          <a:solidFill>
            <a:srgbClr val="FFD966">
              <a:alpha val="4022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O operador pipe (%&gt;%)</a:t>
            </a:r>
            <a:endParaRPr b="1" sz="1500"/>
          </a:p>
        </p:txBody>
      </p:sp>
      <p:sp>
        <p:nvSpPr>
          <p:cNvPr id="430" name="Google Shape;430;p54"/>
          <p:cNvSpPr/>
          <p:nvPr/>
        </p:nvSpPr>
        <p:spPr>
          <a:xfrm>
            <a:off x="1315918" y="3828825"/>
            <a:ext cx="7424400" cy="741600"/>
          </a:xfrm>
          <a:prstGeom prst="roundRect">
            <a:avLst>
              <a:gd fmla="val 16667" name="adj"/>
            </a:avLst>
          </a:prstGeom>
          <a:solidFill>
            <a:srgbClr val="FFD966">
              <a:alpha val="4022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Funções de Join</a:t>
            </a:r>
            <a:endParaRPr b="1" sz="1500"/>
          </a:p>
        </p:txBody>
      </p:sp>
      <p:sp>
        <p:nvSpPr>
          <p:cNvPr id="431" name="Google Shape;431;p54"/>
          <p:cNvSpPr/>
          <p:nvPr/>
        </p:nvSpPr>
        <p:spPr>
          <a:xfrm>
            <a:off x="1315918" y="2743575"/>
            <a:ext cx="7424400" cy="741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Pacote esquisse</a:t>
            </a:r>
            <a:endParaRPr b="1" sz="1500"/>
          </a:p>
        </p:txBody>
      </p:sp>
      <p:sp>
        <p:nvSpPr>
          <p:cNvPr id="432" name="Google Shape;432;p54"/>
          <p:cNvSpPr/>
          <p:nvPr/>
        </p:nvSpPr>
        <p:spPr>
          <a:xfrm>
            <a:off x="403675" y="573075"/>
            <a:ext cx="641700" cy="741600"/>
          </a:xfrm>
          <a:prstGeom prst="teardrop">
            <a:avLst>
              <a:gd fmla="val 100000" name="adj"/>
            </a:avLst>
          </a:prstGeom>
          <a:solidFill>
            <a:srgbClr val="FFD966">
              <a:alpha val="4022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01</a:t>
            </a:r>
            <a:endParaRPr b="1" sz="1500"/>
          </a:p>
        </p:txBody>
      </p:sp>
      <p:sp>
        <p:nvSpPr>
          <p:cNvPr id="433" name="Google Shape;433;p54"/>
          <p:cNvSpPr/>
          <p:nvPr/>
        </p:nvSpPr>
        <p:spPr>
          <a:xfrm>
            <a:off x="403675" y="2743575"/>
            <a:ext cx="641700" cy="741600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03</a:t>
            </a:r>
            <a:endParaRPr b="1" sz="1500"/>
          </a:p>
        </p:txBody>
      </p:sp>
      <p:sp>
        <p:nvSpPr>
          <p:cNvPr id="434" name="Google Shape;434;p54"/>
          <p:cNvSpPr/>
          <p:nvPr/>
        </p:nvSpPr>
        <p:spPr>
          <a:xfrm>
            <a:off x="403675" y="3828825"/>
            <a:ext cx="641700" cy="741600"/>
          </a:xfrm>
          <a:prstGeom prst="teardrop">
            <a:avLst>
              <a:gd fmla="val 100000" name="adj"/>
            </a:avLst>
          </a:prstGeom>
          <a:solidFill>
            <a:srgbClr val="FFD966">
              <a:alpha val="4022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04</a:t>
            </a:r>
            <a:endParaRPr b="1" sz="1500"/>
          </a:p>
        </p:txBody>
      </p:sp>
      <p:sp>
        <p:nvSpPr>
          <p:cNvPr id="435" name="Google Shape;435;p54"/>
          <p:cNvSpPr/>
          <p:nvPr/>
        </p:nvSpPr>
        <p:spPr>
          <a:xfrm>
            <a:off x="403675" y="1703770"/>
            <a:ext cx="641700" cy="741600"/>
          </a:xfrm>
          <a:prstGeom prst="teardrop">
            <a:avLst>
              <a:gd fmla="val 100000" name="adj"/>
            </a:avLst>
          </a:prstGeom>
          <a:solidFill>
            <a:srgbClr val="FFD966">
              <a:alpha val="4022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02</a:t>
            </a:r>
            <a:endParaRPr b="1" sz="15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5"/>
          <p:cNvSpPr txBox="1"/>
          <p:nvPr>
            <p:ph idx="1" type="body"/>
          </p:nvPr>
        </p:nvSpPr>
        <p:spPr>
          <a:xfrm>
            <a:off x="311700" y="870050"/>
            <a:ext cx="85689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O pacote ggplot2: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O ggplot2 é um pacote para visualização de dados do R (fruto da tese de doutorado de Hadley Wickham)</a:t>
            </a:r>
            <a:br>
              <a:rPr lang="en" sz="1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700">
                <a:solidFill>
                  <a:schemeClr val="lt1"/>
                </a:solidFill>
              </a:rPr>
              <a:t>A construção dos principais aspectos de um gráfico no ggplot2 são divididos em camadas, construídas uma a uma na elaboração do gráfico.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41" name="Google Shape;441;p55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5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 pacote esquisse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43" name="Google Shape;443;p55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44" name="Google Shape;444;p55"/>
          <p:cNvSpPr/>
          <p:nvPr/>
        </p:nvSpPr>
        <p:spPr>
          <a:xfrm>
            <a:off x="2507550" y="1999050"/>
            <a:ext cx="4177200" cy="572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install.packages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“ggplot2”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5" name="Google Shape;445;p55"/>
          <p:cNvSpPr/>
          <p:nvPr/>
        </p:nvSpPr>
        <p:spPr>
          <a:xfrm>
            <a:off x="717350" y="2841500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46" name="Google Shape;446;p55"/>
          <p:cNvSpPr/>
          <p:nvPr/>
        </p:nvSpPr>
        <p:spPr>
          <a:xfrm>
            <a:off x="1871850" y="3496775"/>
            <a:ext cx="5400300" cy="961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ggplot() + 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geom_bar() +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geom_line() ...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6"/>
          <p:cNvSpPr txBox="1"/>
          <p:nvPr>
            <p:ph idx="1" type="body"/>
          </p:nvPr>
        </p:nvSpPr>
        <p:spPr>
          <a:xfrm>
            <a:off x="311700" y="870050"/>
            <a:ext cx="85689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Utilizando addins do R para construir gráficos do ggplot2</a:t>
            </a:r>
            <a:r>
              <a:rPr b="1" lang="en">
                <a:solidFill>
                  <a:schemeClr val="lt1"/>
                </a:solidFill>
              </a:rPr>
              <a:t>: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O </a:t>
            </a:r>
            <a:r>
              <a:rPr lang="en" sz="1700">
                <a:solidFill>
                  <a:schemeClr val="lt1"/>
                </a:solidFill>
              </a:rPr>
              <a:t>pacote</a:t>
            </a:r>
            <a:r>
              <a:rPr lang="en" sz="1700">
                <a:solidFill>
                  <a:schemeClr val="lt1"/>
                </a:solidFill>
              </a:rPr>
              <a:t> esquisse é um aplicativo em Shiny que utiliza uma base de dados do seu enviroment do R e constrói um ambiente para você fazer gráficos do ggplot2.</a:t>
            </a: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7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Você consegue construir todos os tipos de gráficos do ggplot2, além de fazer filtros e modificações nas escalas das variáveis. Os gráficos podem ser exportados em png ou você pode pegar o código de construção do gráfico.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52" name="Google Shape;452;p56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5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 pacote esquisse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54" name="Google Shape;454;p56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55" name="Google Shape;455;p56"/>
          <p:cNvSpPr/>
          <p:nvPr/>
        </p:nvSpPr>
        <p:spPr>
          <a:xfrm>
            <a:off x="2507550" y="2220075"/>
            <a:ext cx="4177200" cy="842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install.packages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“esquisse”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library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(ggplot2)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library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(esquisse)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6" name="Google Shape;456;p56"/>
          <p:cNvSpPr/>
          <p:nvPr/>
        </p:nvSpPr>
        <p:spPr>
          <a:xfrm>
            <a:off x="717350" y="35960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Google Shape;46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4950" y="181988"/>
            <a:ext cx="6014099" cy="477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8"/>
          <p:cNvSpPr/>
          <p:nvPr/>
        </p:nvSpPr>
        <p:spPr>
          <a:xfrm>
            <a:off x="1315918" y="573075"/>
            <a:ext cx="7424400" cy="741600"/>
          </a:xfrm>
          <a:prstGeom prst="roundRect">
            <a:avLst>
              <a:gd fmla="val 16667" name="adj"/>
            </a:avLst>
          </a:prstGeom>
          <a:solidFill>
            <a:srgbClr val="FFD966">
              <a:alpha val="4022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O operador pipe (%&gt;%)</a:t>
            </a:r>
            <a:endParaRPr b="1" sz="1500"/>
          </a:p>
        </p:txBody>
      </p:sp>
      <p:sp>
        <p:nvSpPr>
          <p:cNvPr id="467" name="Google Shape;467;p58"/>
          <p:cNvSpPr/>
          <p:nvPr/>
        </p:nvSpPr>
        <p:spPr>
          <a:xfrm>
            <a:off x="1315918" y="1658325"/>
            <a:ext cx="7424400" cy="741600"/>
          </a:xfrm>
          <a:prstGeom prst="roundRect">
            <a:avLst>
              <a:gd fmla="val 16667" name="adj"/>
            </a:avLst>
          </a:prstGeom>
          <a:solidFill>
            <a:srgbClr val="FFD966">
              <a:alpha val="4022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Manipulação de tibbles com dplyr</a:t>
            </a:r>
            <a:endParaRPr b="1" sz="1500"/>
          </a:p>
        </p:txBody>
      </p:sp>
      <p:sp>
        <p:nvSpPr>
          <p:cNvPr id="468" name="Google Shape;468;p58"/>
          <p:cNvSpPr/>
          <p:nvPr/>
        </p:nvSpPr>
        <p:spPr>
          <a:xfrm>
            <a:off x="1315918" y="3828825"/>
            <a:ext cx="7424400" cy="741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Funções de Join</a:t>
            </a:r>
            <a:endParaRPr b="1" sz="1500"/>
          </a:p>
        </p:txBody>
      </p:sp>
      <p:sp>
        <p:nvSpPr>
          <p:cNvPr id="469" name="Google Shape;469;p58"/>
          <p:cNvSpPr/>
          <p:nvPr/>
        </p:nvSpPr>
        <p:spPr>
          <a:xfrm>
            <a:off x="1315918" y="2743575"/>
            <a:ext cx="7424400" cy="741600"/>
          </a:xfrm>
          <a:prstGeom prst="roundRect">
            <a:avLst>
              <a:gd fmla="val 16667" name="adj"/>
            </a:avLst>
          </a:prstGeom>
          <a:solidFill>
            <a:srgbClr val="FFD966">
              <a:alpha val="4022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Pacotes esquisse</a:t>
            </a:r>
            <a:endParaRPr b="1" sz="1500"/>
          </a:p>
        </p:txBody>
      </p:sp>
      <p:sp>
        <p:nvSpPr>
          <p:cNvPr id="470" name="Google Shape;470;p58"/>
          <p:cNvSpPr/>
          <p:nvPr/>
        </p:nvSpPr>
        <p:spPr>
          <a:xfrm>
            <a:off x="403675" y="573075"/>
            <a:ext cx="641700" cy="741600"/>
          </a:xfrm>
          <a:prstGeom prst="teardrop">
            <a:avLst>
              <a:gd fmla="val 100000" name="adj"/>
            </a:avLst>
          </a:prstGeom>
          <a:solidFill>
            <a:srgbClr val="FFD966">
              <a:alpha val="4022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01</a:t>
            </a:r>
            <a:endParaRPr b="1" sz="1500"/>
          </a:p>
        </p:txBody>
      </p:sp>
      <p:sp>
        <p:nvSpPr>
          <p:cNvPr id="471" name="Google Shape;471;p58"/>
          <p:cNvSpPr/>
          <p:nvPr/>
        </p:nvSpPr>
        <p:spPr>
          <a:xfrm>
            <a:off x="403675" y="2743575"/>
            <a:ext cx="641700" cy="741600"/>
          </a:xfrm>
          <a:prstGeom prst="teardrop">
            <a:avLst>
              <a:gd fmla="val 100000" name="adj"/>
            </a:avLst>
          </a:prstGeom>
          <a:solidFill>
            <a:srgbClr val="FFD966">
              <a:alpha val="4022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03</a:t>
            </a:r>
            <a:endParaRPr b="1" sz="1500"/>
          </a:p>
        </p:txBody>
      </p:sp>
      <p:sp>
        <p:nvSpPr>
          <p:cNvPr id="472" name="Google Shape;472;p58"/>
          <p:cNvSpPr/>
          <p:nvPr/>
        </p:nvSpPr>
        <p:spPr>
          <a:xfrm>
            <a:off x="403675" y="3828825"/>
            <a:ext cx="641700" cy="741600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04</a:t>
            </a:r>
            <a:endParaRPr b="1" sz="1500"/>
          </a:p>
        </p:txBody>
      </p:sp>
      <p:sp>
        <p:nvSpPr>
          <p:cNvPr id="473" name="Google Shape;473;p58"/>
          <p:cNvSpPr/>
          <p:nvPr/>
        </p:nvSpPr>
        <p:spPr>
          <a:xfrm>
            <a:off x="403675" y="1703770"/>
            <a:ext cx="641700" cy="741600"/>
          </a:xfrm>
          <a:prstGeom prst="teardrop">
            <a:avLst>
              <a:gd fmla="val 100000" name="adj"/>
            </a:avLst>
          </a:prstGeom>
          <a:solidFill>
            <a:srgbClr val="FFD966">
              <a:alpha val="4022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02</a:t>
            </a:r>
            <a:endParaRPr b="1" sz="15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9"/>
          <p:cNvSpPr txBox="1"/>
          <p:nvPr>
            <p:ph idx="1" type="body"/>
          </p:nvPr>
        </p:nvSpPr>
        <p:spPr>
          <a:xfrm>
            <a:off x="311700" y="870050"/>
            <a:ext cx="47118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O Join ou merge é utilizado para juntar dois conjuntos de dados.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-3365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Os dois conjuntos de dados são linkados utilizando uma ou mais chaves/variáveis.</a:t>
            </a:r>
            <a:endParaRPr sz="1700">
              <a:solidFill>
                <a:schemeClr val="lt1"/>
              </a:solidFill>
            </a:endParaRPr>
          </a:p>
          <a:p>
            <a:pPr indent="-33655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>
                <a:solidFill>
                  <a:schemeClr val="lt1"/>
                </a:solidFill>
              </a:rPr>
              <a:t>CPF, cod do município, nome e estado do município.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-3365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O join é o mesmo que a função PROCV() no excel e merge do STATA.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79" name="Google Shape;479;p59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5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Funções de join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481" name="Google Shape;481;p59"/>
          <p:cNvPicPr preferRelativeResize="0"/>
          <p:nvPr/>
        </p:nvPicPr>
        <p:blipFill rotWithShape="1">
          <a:blip r:embed="rId3">
            <a:alphaModFix/>
          </a:blip>
          <a:srcRect b="0" l="0" r="39896" t="0"/>
          <a:stretch/>
        </p:blipFill>
        <p:spPr>
          <a:xfrm>
            <a:off x="5966025" y="1508875"/>
            <a:ext cx="3019299" cy="134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59"/>
          <p:cNvPicPr preferRelativeResize="0"/>
          <p:nvPr/>
        </p:nvPicPr>
        <p:blipFill rotWithShape="1">
          <a:blip r:embed="rId4">
            <a:alphaModFix/>
          </a:blip>
          <a:srcRect b="0" l="0" r="26707" t="0"/>
          <a:stretch/>
        </p:blipFill>
        <p:spPr>
          <a:xfrm>
            <a:off x="5745125" y="2856075"/>
            <a:ext cx="3240201" cy="113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0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6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Funções de join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489" name="Google Shape;489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5888" y="942025"/>
            <a:ext cx="5392225" cy="392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/>
          <p:nvPr>
            <p:ph idx="1" type="body"/>
          </p:nvPr>
        </p:nvSpPr>
        <p:spPr>
          <a:xfrm>
            <a:off x="311700" y="870050"/>
            <a:ext cx="85206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Para</a:t>
            </a:r>
            <a:r>
              <a:rPr lang="en" sz="1700">
                <a:solidFill>
                  <a:schemeClr val="lt1"/>
                </a:solidFill>
              </a:rPr>
              <a:t> cada tipo de join o dplyr tem sua respectiva função.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</a:t>
            </a:r>
            <a:r>
              <a:rPr lang="en" sz="1700">
                <a:solidFill>
                  <a:srgbClr val="FF00FF"/>
                </a:solidFill>
              </a:rPr>
              <a:t>inner_join() </a:t>
            </a:r>
            <a:r>
              <a:rPr lang="en" sz="1700">
                <a:solidFill>
                  <a:schemeClr val="lt1"/>
                </a:solidFill>
              </a:rPr>
              <a:t>- Merge da intersecção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</a:t>
            </a:r>
            <a:r>
              <a:rPr lang="en" sz="1700">
                <a:solidFill>
                  <a:srgbClr val="FF00FF"/>
                </a:solidFill>
              </a:rPr>
              <a:t>left_join()</a:t>
            </a:r>
            <a:r>
              <a:rPr lang="en" sz="1700">
                <a:solidFill>
                  <a:schemeClr val="lt1"/>
                </a:solidFill>
              </a:rPr>
              <a:t> - Merge na tabela da esquerda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</a:t>
            </a:r>
            <a:r>
              <a:rPr lang="en" sz="1700">
                <a:solidFill>
                  <a:srgbClr val="FF00FF"/>
                </a:solidFill>
              </a:rPr>
              <a:t>right_join()</a:t>
            </a:r>
            <a:r>
              <a:rPr lang="en" sz="1700">
                <a:solidFill>
                  <a:schemeClr val="lt1"/>
                </a:solidFill>
              </a:rPr>
              <a:t> - Merge na tabela da direita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</a:t>
            </a:r>
            <a:r>
              <a:rPr lang="en" sz="1700">
                <a:solidFill>
                  <a:srgbClr val="FF00FF"/>
                </a:solidFill>
              </a:rPr>
              <a:t>full_join()</a:t>
            </a:r>
            <a:r>
              <a:rPr lang="en" sz="1700">
                <a:solidFill>
                  <a:schemeClr val="lt1"/>
                </a:solidFill>
              </a:rPr>
              <a:t> - Merge total entre as duas bases</a:t>
            </a: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-3365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As funções de join recebem os mesmos argumentos, </a:t>
            </a:r>
            <a:r>
              <a:rPr b="1" lang="en" sz="1700">
                <a:solidFill>
                  <a:schemeClr val="lt1"/>
                </a:solidFill>
              </a:rPr>
              <a:t>(x) </a:t>
            </a:r>
            <a:r>
              <a:rPr lang="en" sz="1700">
                <a:solidFill>
                  <a:schemeClr val="lt1"/>
                </a:solidFill>
              </a:rPr>
              <a:t>a tabela da direita, </a:t>
            </a:r>
            <a:r>
              <a:rPr b="1" lang="en" sz="1700">
                <a:solidFill>
                  <a:schemeClr val="lt1"/>
                </a:solidFill>
              </a:rPr>
              <a:t>(y)</a:t>
            </a:r>
            <a:r>
              <a:rPr lang="en" sz="1700">
                <a:solidFill>
                  <a:schemeClr val="lt1"/>
                </a:solidFill>
              </a:rPr>
              <a:t> a tabela da esquerda e </a:t>
            </a:r>
            <a:r>
              <a:rPr b="1" lang="en" sz="1700">
                <a:solidFill>
                  <a:schemeClr val="lt1"/>
                </a:solidFill>
              </a:rPr>
              <a:t>(by) </a:t>
            </a:r>
            <a:r>
              <a:rPr lang="en" sz="1700">
                <a:solidFill>
                  <a:schemeClr val="lt1"/>
                </a:solidFill>
              </a:rPr>
              <a:t>vetor com o </a:t>
            </a:r>
            <a:r>
              <a:rPr lang="en" sz="1700">
                <a:solidFill>
                  <a:schemeClr val="lt1"/>
                </a:solidFill>
              </a:rPr>
              <a:t>nome das variáveis que serão utilizadas para o merge.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-3365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O resultado final precisa ser guardado em um objeto no R pra ser usado depois.</a:t>
            </a: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95" name="Google Shape;495;p61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6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Funções de join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97" name="Google Shape;497;p61"/>
          <p:cNvSpPr/>
          <p:nvPr/>
        </p:nvSpPr>
        <p:spPr>
          <a:xfrm>
            <a:off x="378600" y="3577900"/>
            <a:ext cx="8386800" cy="572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tbl_joined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join_type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(x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tbl_right, y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tbl_left, by = columnsToJoin)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2"/>
          <p:cNvSpPr txBox="1"/>
          <p:nvPr>
            <p:ph idx="1" type="body"/>
          </p:nvPr>
        </p:nvSpPr>
        <p:spPr>
          <a:xfrm>
            <a:off x="311700" y="870050"/>
            <a:ext cx="8520600" cy="28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As funções de join recebem os mesmos argumentos, </a:t>
            </a:r>
            <a:r>
              <a:rPr b="1" lang="en" sz="1700">
                <a:solidFill>
                  <a:schemeClr val="lt1"/>
                </a:solidFill>
              </a:rPr>
              <a:t>(x) </a:t>
            </a:r>
            <a:r>
              <a:rPr lang="en" sz="1700">
                <a:solidFill>
                  <a:schemeClr val="lt1"/>
                </a:solidFill>
              </a:rPr>
              <a:t>a tabela da direita, </a:t>
            </a:r>
            <a:r>
              <a:rPr b="1" lang="en" sz="1700">
                <a:solidFill>
                  <a:schemeClr val="lt1"/>
                </a:solidFill>
              </a:rPr>
              <a:t>(y)</a:t>
            </a:r>
            <a:r>
              <a:rPr lang="en" sz="1700">
                <a:solidFill>
                  <a:schemeClr val="lt1"/>
                </a:solidFill>
              </a:rPr>
              <a:t> a tabela da esquerda e </a:t>
            </a:r>
            <a:r>
              <a:rPr b="1" lang="en" sz="1700">
                <a:solidFill>
                  <a:schemeClr val="lt1"/>
                </a:solidFill>
              </a:rPr>
              <a:t>(by) </a:t>
            </a:r>
            <a:r>
              <a:rPr lang="en" sz="1700">
                <a:solidFill>
                  <a:schemeClr val="lt1"/>
                </a:solidFill>
              </a:rPr>
              <a:t>vetor com o nome das variáveis que serão utilizadas para o merge.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Usando</a:t>
            </a:r>
            <a:r>
              <a:rPr b="1" lang="en" sz="1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by = ‘cpf’</a:t>
            </a:r>
            <a:r>
              <a:rPr lang="en" sz="1700">
                <a:solidFill>
                  <a:schemeClr val="lt1"/>
                </a:solidFill>
              </a:rPr>
              <a:t>, as duas tabelas precisam ter a variável cpf com exatamente o mesmo nome. Para fazer merge entre bases que tem nome de variáveis diferentes, utilize um vetor named.</a:t>
            </a: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03" name="Google Shape;503;p62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6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Funções de join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05" name="Google Shape;505;p62"/>
          <p:cNvSpPr/>
          <p:nvPr/>
        </p:nvSpPr>
        <p:spPr>
          <a:xfrm>
            <a:off x="847800" y="1805475"/>
            <a:ext cx="7448400" cy="572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tbl_joined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inner_join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(x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tableA, y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tableB, by = </a:t>
            </a:r>
            <a:r>
              <a:rPr lang="en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‘cpf’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6" name="Google Shape;506;p62"/>
          <p:cNvSpPr/>
          <p:nvPr/>
        </p:nvSpPr>
        <p:spPr>
          <a:xfrm>
            <a:off x="432000" y="3758100"/>
            <a:ext cx="8067900" cy="572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tbl_joined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inner_join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(x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tableA, y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tableB, by = c(</a:t>
            </a:r>
            <a:r>
              <a:rPr lang="en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‘cpf’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 ‘id_cpf’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07" name="Google Shape;507;p62"/>
          <p:cNvCxnSpPr/>
          <p:nvPr/>
        </p:nvCxnSpPr>
        <p:spPr>
          <a:xfrm>
            <a:off x="6434925" y="4194825"/>
            <a:ext cx="6603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8" name="Google Shape;508;p62"/>
          <p:cNvCxnSpPr/>
          <p:nvPr/>
        </p:nvCxnSpPr>
        <p:spPr>
          <a:xfrm>
            <a:off x="6759300" y="4194825"/>
            <a:ext cx="0" cy="289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9" name="Google Shape;509;p62"/>
          <p:cNvSpPr txBox="1"/>
          <p:nvPr/>
        </p:nvSpPr>
        <p:spPr>
          <a:xfrm>
            <a:off x="4778375" y="4484325"/>
            <a:ext cx="24213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Nome da variável na tableA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10" name="Google Shape;510;p62"/>
          <p:cNvSpPr/>
          <p:nvPr/>
        </p:nvSpPr>
        <p:spPr>
          <a:xfrm rot="10800000">
            <a:off x="6672457" y="4408123"/>
            <a:ext cx="173700" cy="11670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1" name="Google Shape;511;p62"/>
          <p:cNvCxnSpPr/>
          <p:nvPr/>
        </p:nvCxnSpPr>
        <p:spPr>
          <a:xfrm>
            <a:off x="7425525" y="4194825"/>
            <a:ext cx="660300" cy="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2" name="Google Shape;512;p62"/>
          <p:cNvCxnSpPr/>
          <p:nvPr/>
        </p:nvCxnSpPr>
        <p:spPr>
          <a:xfrm>
            <a:off x="7749900" y="4194825"/>
            <a:ext cx="0" cy="28950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3" name="Google Shape;513;p62"/>
          <p:cNvSpPr/>
          <p:nvPr/>
        </p:nvSpPr>
        <p:spPr>
          <a:xfrm rot="10800000">
            <a:off x="7663057" y="4408123"/>
            <a:ext cx="173700" cy="116700"/>
          </a:xfrm>
          <a:prstGeom prst="triangle">
            <a:avLst>
              <a:gd fmla="val 50000" name="adj"/>
            </a:avLst>
          </a:prstGeom>
          <a:solidFill>
            <a:srgbClr val="1155CC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62"/>
          <p:cNvSpPr txBox="1"/>
          <p:nvPr/>
        </p:nvSpPr>
        <p:spPr>
          <a:xfrm>
            <a:off x="7493525" y="4527100"/>
            <a:ext cx="15711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Variavel na 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tableB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3"/>
          <p:cNvSpPr txBox="1"/>
          <p:nvPr>
            <p:ph idx="1" type="body"/>
          </p:nvPr>
        </p:nvSpPr>
        <p:spPr>
          <a:xfrm>
            <a:off x="311700" y="870050"/>
            <a:ext cx="85206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Visualizando o inner join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20" name="Google Shape;520;p63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6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Funções de join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522" name="Google Shape;522;p63"/>
          <p:cNvGraphicFramePr/>
          <p:nvPr/>
        </p:nvGraphicFramePr>
        <p:xfrm>
          <a:off x="1292550" y="223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{C6DC7159-0F54-4497-AE35-6CB7D0522D34}</a:tableStyleId>
              </a:tblPr>
              <a:tblGrid>
                <a:gridCol w="1206500"/>
                <a:gridCol w="673625"/>
                <a:gridCol w="662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city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state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obito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anapolis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feira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salvador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bom jesus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vera cruz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BA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9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3" name="Google Shape;523;p63"/>
          <p:cNvGraphicFramePr/>
          <p:nvPr/>
        </p:nvGraphicFramePr>
        <p:xfrm>
          <a:off x="5061775" y="223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{C6DC7159-0F54-4497-AE35-6CB7D0522D34}</a:tableStyleId>
              </a:tblPr>
              <a:tblGrid>
                <a:gridCol w="1211575"/>
                <a:gridCol w="1206525"/>
                <a:gridCol w="789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city_name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state_name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ibge_n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anapolis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feira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bom jesus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salvador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993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são</a:t>
                      </a:r>
                      <a:r>
                        <a:rPr lang="en">
                          <a:solidFill>
                            <a:srgbClr val="999999"/>
                          </a:solidFill>
                        </a:rPr>
                        <a:t> paulo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SP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875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524" name="Google Shape;524;p63"/>
          <p:cNvSpPr/>
          <p:nvPr/>
        </p:nvSpPr>
        <p:spPr>
          <a:xfrm>
            <a:off x="311700" y="1394450"/>
            <a:ext cx="8458800" cy="572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tbl_joined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inner_join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(x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tableA, y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tableB, by = c(</a:t>
            </a:r>
            <a:r>
              <a:rPr lang="en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‘city’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 ‘city_name’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25" name="Google Shape;525;p63"/>
          <p:cNvCxnSpPr/>
          <p:nvPr/>
        </p:nvCxnSpPr>
        <p:spPr>
          <a:xfrm>
            <a:off x="3841825" y="2836350"/>
            <a:ext cx="12396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26" name="Google Shape;526;p63"/>
          <p:cNvCxnSpPr/>
          <p:nvPr/>
        </p:nvCxnSpPr>
        <p:spPr>
          <a:xfrm>
            <a:off x="3830250" y="3207050"/>
            <a:ext cx="1251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27" name="Google Shape;527;p63"/>
          <p:cNvCxnSpPr/>
          <p:nvPr/>
        </p:nvCxnSpPr>
        <p:spPr>
          <a:xfrm flipH="1" rot="10800000">
            <a:off x="3830250" y="3637250"/>
            <a:ext cx="1237800" cy="331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28" name="Google Shape;528;p63"/>
          <p:cNvCxnSpPr/>
          <p:nvPr/>
        </p:nvCxnSpPr>
        <p:spPr>
          <a:xfrm>
            <a:off x="3832075" y="3640250"/>
            <a:ext cx="1229700" cy="329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/>
          <p:nvPr>
            <p:ph idx="1" type="body"/>
          </p:nvPr>
        </p:nvSpPr>
        <p:spPr>
          <a:xfrm>
            <a:off x="349950" y="869375"/>
            <a:ext cx="84825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Usando o pacote </a:t>
            </a:r>
            <a:r>
              <a:rPr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dplyr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90% do seu tempo gasto deixando seus dados em formato analítico são resolvidos com seis funções: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</a:t>
            </a:r>
            <a:r>
              <a:rPr lang="en" sz="1700">
                <a:solidFill>
                  <a:srgbClr val="FF00FF"/>
                </a:solidFill>
              </a:rPr>
              <a:t>mutate() </a:t>
            </a:r>
            <a:r>
              <a:rPr lang="en" sz="1700">
                <a:solidFill>
                  <a:schemeClr val="lt1"/>
                </a:solidFill>
              </a:rPr>
              <a:t>- Criar/modificar colunas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</a:t>
            </a:r>
            <a:r>
              <a:rPr lang="en" sz="1700">
                <a:solidFill>
                  <a:srgbClr val="FF00FF"/>
                </a:solidFill>
              </a:rPr>
              <a:t>select()</a:t>
            </a:r>
            <a:r>
              <a:rPr lang="en" sz="1700">
                <a:solidFill>
                  <a:schemeClr val="lt1"/>
                </a:solidFill>
              </a:rPr>
              <a:t> - Selecionar colunas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</a:t>
            </a:r>
            <a:r>
              <a:rPr lang="en" sz="1700">
                <a:solidFill>
                  <a:srgbClr val="FF00FF"/>
                </a:solidFill>
              </a:rPr>
              <a:t>filter()</a:t>
            </a:r>
            <a:r>
              <a:rPr lang="en" sz="1700">
                <a:solidFill>
                  <a:schemeClr val="lt1"/>
                </a:solidFill>
              </a:rPr>
              <a:t> - Filtrar linhas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</a:t>
            </a:r>
            <a:r>
              <a:rPr lang="en" sz="1700">
                <a:solidFill>
                  <a:srgbClr val="FF00FF"/>
                </a:solidFill>
              </a:rPr>
              <a:t>arrange()</a:t>
            </a:r>
            <a:r>
              <a:rPr lang="en" sz="1700">
                <a:solidFill>
                  <a:schemeClr val="lt1"/>
                </a:solidFill>
              </a:rPr>
              <a:t> - Ordenar a base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</a:t>
            </a:r>
            <a:r>
              <a:rPr lang="en" sz="1700">
                <a:solidFill>
                  <a:srgbClr val="FF00FF"/>
                </a:solidFill>
              </a:rPr>
              <a:t>groub_by()</a:t>
            </a:r>
            <a:r>
              <a:rPr lang="en" sz="1700">
                <a:solidFill>
                  <a:schemeClr val="lt1"/>
                </a:solidFill>
              </a:rPr>
              <a:t> - Agrupar linhas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</a:t>
            </a:r>
            <a:r>
              <a:rPr lang="en" sz="1700">
                <a:solidFill>
                  <a:srgbClr val="FF00FF"/>
                </a:solidFill>
              </a:rPr>
              <a:t>summarise()</a:t>
            </a:r>
            <a:r>
              <a:rPr lang="en" sz="1700">
                <a:solidFill>
                  <a:schemeClr val="lt1"/>
                </a:solidFill>
              </a:rPr>
              <a:t> - Sumarizar os dados 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</a:t>
            </a: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6" name="Google Shape;136;p28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Manipulação de tibbles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8" name="Google Shape;138;p28"/>
          <p:cNvSpPr/>
          <p:nvPr/>
        </p:nvSpPr>
        <p:spPr>
          <a:xfrm>
            <a:off x="763275" y="1363250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9" name="Google Shape;139;p28"/>
          <p:cNvSpPr/>
          <p:nvPr/>
        </p:nvSpPr>
        <p:spPr>
          <a:xfrm>
            <a:off x="1220475" y="2571000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40" name="Google Shape;140;p28"/>
          <p:cNvSpPr/>
          <p:nvPr/>
        </p:nvSpPr>
        <p:spPr>
          <a:xfrm>
            <a:off x="1220475" y="225067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41" name="Google Shape;141;p28"/>
          <p:cNvSpPr/>
          <p:nvPr/>
        </p:nvSpPr>
        <p:spPr>
          <a:xfrm>
            <a:off x="1220475" y="3149550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42" name="Google Shape;142;p28"/>
          <p:cNvSpPr/>
          <p:nvPr/>
        </p:nvSpPr>
        <p:spPr>
          <a:xfrm>
            <a:off x="1220475" y="2844750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43" name="Google Shape;143;p28"/>
          <p:cNvSpPr/>
          <p:nvPr/>
        </p:nvSpPr>
        <p:spPr>
          <a:xfrm>
            <a:off x="1220475" y="3759150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44" name="Google Shape;144;p28"/>
          <p:cNvSpPr/>
          <p:nvPr/>
        </p:nvSpPr>
        <p:spPr>
          <a:xfrm>
            <a:off x="1220475" y="3454350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45" name="Google Shape;145;p28"/>
          <p:cNvSpPr/>
          <p:nvPr/>
        </p:nvSpPr>
        <p:spPr>
          <a:xfrm>
            <a:off x="5013325" y="2250675"/>
            <a:ext cx="3929400" cy="27534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O </a:t>
            </a:r>
            <a:r>
              <a:rPr i="1" lang="en"/>
              <a:t>input </a:t>
            </a:r>
            <a:r>
              <a:rPr lang="en"/>
              <a:t>é sempre um </a:t>
            </a:r>
            <a:r>
              <a:rPr i="1" lang="en">
                <a:solidFill>
                  <a:srgbClr val="FF00FF"/>
                </a:solidFill>
              </a:rPr>
              <a:t>tibble </a:t>
            </a:r>
            <a:r>
              <a:rPr lang="en"/>
              <a:t>e o </a:t>
            </a:r>
            <a:r>
              <a:rPr i="1" lang="en"/>
              <a:t>output</a:t>
            </a:r>
            <a:r>
              <a:rPr lang="en"/>
              <a:t> é sempre um </a:t>
            </a:r>
            <a:r>
              <a:rPr i="1" lang="en">
                <a:solidFill>
                  <a:srgbClr val="FF00FF"/>
                </a:solidFill>
              </a:rPr>
              <a:t>tibble</a:t>
            </a:r>
            <a:r>
              <a:rPr i="1" lang="en"/>
              <a:t>.</a:t>
            </a:r>
            <a:endParaRPr i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O </a:t>
            </a:r>
            <a:r>
              <a:rPr lang="en">
                <a:solidFill>
                  <a:srgbClr val="FF00FF"/>
                </a:solidFill>
              </a:rPr>
              <a:t>tibble </a:t>
            </a:r>
            <a:r>
              <a:rPr lang="en"/>
              <a:t>é o primeiro argumento e o que queremos fazer são os próximos argumentos.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O código fica intuitivo de ser escrito e mais fácil de ser lido.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As seis funções funcionam da mesma forma em </a:t>
            </a:r>
            <a:r>
              <a:rPr lang="en">
                <a:solidFill>
                  <a:schemeClr val="accent4"/>
                </a:solidFill>
                <a:highlight>
                  <a:schemeClr val="accent4"/>
                </a:highlight>
                <a:latin typeface="Average"/>
                <a:ea typeface="Average"/>
                <a:cs typeface="Average"/>
                <a:sym typeface="Average"/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  <a:latin typeface="Average"/>
                <a:ea typeface="Average"/>
                <a:cs typeface="Average"/>
                <a:sym typeface="Average"/>
              </a:rPr>
              <a:t>spaklyr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  <a:latin typeface="Average"/>
                <a:ea typeface="Average"/>
                <a:cs typeface="Average"/>
                <a:sym typeface="Average"/>
              </a:rPr>
              <a:t>+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4"/>
          <p:cNvSpPr txBox="1"/>
          <p:nvPr>
            <p:ph idx="1" type="body"/>
          </p:nvPr>
        </p:nvSpPr>
        <p:spPr>
          <a:xfrm>
            <a:off x="311700" y="870050"/>
            <a:ext cx="85206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Visualizando o inner join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34" name="Google Shape;534;p64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6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Funções de join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536" name="Google Shape;536;p64"/>
          <p:cNvGraphicFramePr/>
          <p:nvPr/>
        </p:nvGraphicFramePr>
        <p:xfrm>
          <a:off x="2224375" y="2429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{C6DC7159-0F54-4497-AE35-6CB7D0522D34}</a:tableStyleId>
              </a:tblPr>
              <a:tblGrid>
                <a:gridCol w="1022500"/>
                <a:gridCol w="855150"/>
                <a:gridCol w="661175"/>
                <a:gridCol w="1240375"/>
                <a:gridCol w="9160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city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state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obito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state_name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ibge_n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anapolis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feira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salvador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bom jesus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993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37" name="Google Shape;537;p64"/>
          <p:cNvSpPr/>
          <p:nvPr/>
        </p:nvSpPr>
        <p:spPr>
          <a:xfrm>
            <a:off x="311700" y="1394450"/>
            <a:ext cx="8458800" cy="572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tbl_joined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inner_join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(x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tableA, y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tableB, by = c(</a:t>
            </a:r>
            <a:r>
              <a:rPr lang="en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‘city’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 ‘city_name’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5"/>
          <p:cNvSpPr txBox="1"/>
          <p:nvPr>
            <p:ph idx="1" type="body"/>
          </p:nvPr>
        </p:nvSpPr>
        <p:spPr>
          <a:xfrm>
            <a:off x="311700" y="870050"/>
            <a:ext cx="85206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Visualizando o inner join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43" name="Google Shape;543;p65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6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Funções de join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545" name="Google Shape;545;p65"/>
          <p:cNvGraphicFramePr/>
          <p:nvPr/>
        </p:nvGraphicFramePr>
        <p:xfrm>
          <a:off x="1292550" y="223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{C6DC7159-0F54-4497-AE35-6CB7D0522D34}</a:tableStyleId>
              </a:tblPr>
              <a:tblGrid>
                <a:gridCol w="1206500"/>
                <a:gridCol w="673625"/>
                <a:gridCol w="662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city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state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obito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anapolis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feira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salvador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bom jesus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vera cruz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BA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9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6" name="Google Shape;546;p65"/>
          <p:cNvGraphicFramePr/>
          <p:nvPr/>
        </p:nvGraphicFramePr>
        <p:xfrm>
          <a:off x="5061775" y="223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{C6DC7159-0F54-4497-AE35-6CB7D0522D34}</a:tableStyleId>
              </a:tblPr>
              <a:tblGrid>
                <a:gridCol w="1211575"/>
                <a:gridCol w="1206525"/>
                <a:gridCol w="789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city_name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state_name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ibge_n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anapolis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feira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bom jesus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salvador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993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bom jesus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875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47" name="Google Shape;547;p65"/>
          <p:cNvSpPr/>
          <p:nvPr/>
        </p:nvSpPr>
        <p:spPr>
          <a:xfrm>
            <a:off x="311700" y="1394450"/>
            <a:ext cx="8458800" cy="572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tbl_joined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inner_join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(x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tableA, y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tableB, by = c(</a:t>
            </a:r>
            <a:r>
              <a:rPr lang="en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‘city’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 ‘city_name’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48" name="Google Shape;548;p65"/>
          <p:cNvCxnSpPr/>
          <p:nvPr/>
        </p:nvCxnSpPr>
        <p:spPr>
          <a:xfrm>
            <a:off x="3841825" y="2836350"/>
            <a:ext cx="12396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49" name="Google Shape;549;p65"/>
          <p:cNvCxnSpPr/>
          <p:nvPr/>
        </p:nvCxnSpPr>
        <p:spPr>
          <a:xfrm>
            <a:off x="3830250" y="3207050"/>
            <a:ext cx="1251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50" name="Google Shape;550;p65"/>
          <p:cNvCxnSpPr/>
          <p:nvPr/>
        </p:nvCxnSpPr>
        <p:spPr>
          <a:xfrm flipH="1" rot="10800000">
            <a:off x="3830250" y="3637250"/>
            <a:ext cx="1237800" cy="331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51" name="Google Shape;551;p65"/>
          <p:cNvCxnSpPr/>
          <p:nvPr/>
        </p:nvCxnSpPr>
        <p:spPr>
          <a:xfrm>
            <a:off x="3832075" y="3640250"/>
            <a:ext cx="1229700" cy="329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52" name="Google Shape;552;p65"/>
          <p:cNvCxnSpPr/>
          <p:nvPr/>
        </p:nvCxnSpPr>
        <p:spPr>
          <a:xfrm>
            <a:off x="3842725" y="4037350"/>
            <a:ext cx="1234500" cy="330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66"/>
          <p:cNvSpPr txBox="1"/>
          <p:nvPr>
            <p:ph idx="1" type="body"/>
          </p:nvPr>
        </p:nvSpPr>
        <p:spPr>
          <a:xfrm>
            <a:off x="311700" y="870050"/>
            <a:ext cx="85206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Visualizando o inner join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8" name="Google Shape;558;p66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6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Funções de join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560" name="Google Shape;560;p66"/>
          <p:cNvGraphicFramePr/>
          <p:nvPr/>
        </p:nvGraphicFramePr>
        <p:xfrm>
          <a:off x="2193475" y="233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{C6DC7159-0F54-4497-AE35-6CB7D0522D34}</a:tableStyleId>
              </a:tblPr>
              <a:tblGrid>
                <a:gridCol w="1022500"/>
                <a:gridCol w="855150"/>
                <a:gridCol w="661175"/>
                <a:gridCol w="1240375"/>
                <a:gridCol w="9160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city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state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obito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state_name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ibge_n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anapolis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feira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salvador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bom jesus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993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bom jesus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875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61" name="Google Shape;561;p66"/>
          <p:cNvSpPr/>
          <p:nvPr/>
        </p:nvSpPr>
        <p:spPr>
          <a:xfrm>
            <a:off x="311700" y="1394450"/>
            <a:ext cx="8458800" cy="572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tbl_joined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inner_join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(x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tableA, y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tableB, by = c(</a:t>
            </a:r>
            <a:r>
              <a:rPr lang="en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‘city’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 ‘city_name’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67"/>
          <p:cNvSpPr txBox="1"/>
          <p:nvPr>
            <p:ph idx="1" type="body"/>
          </p:nvPr>
        </p:nvSpPr>
        <p:spPr>
          <a:xfrm>
            <a:off x="311700" y="870050"/>
            <a:ext cx="8520600" cy="27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Você pode usar mais de uma variável para fazer merge. Nesse caso o argumento by é um vetor com o nome das variáveis para merge </a:t>
            </a:r>
            <a:r>
              <a:rPr lang="en" sz="1700">
                <a:solidFill>
                  <a:schemeClr val="lt1"/>
                </a:solidFill>
              </a:rPr>
              <a:t>separados por vírgula.</a:t>
            </a:r>
            <a:r>
              <a:rPr lang="en" sz="1700">
                <a:solidFill>
                  <a:schemeClr val="lt1"/>
                </a:solidFill>
              </a:rPr>
              <a:t>.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No caso de tabelas com nome de variáveis diferentes, você constrói componentes named separados por vírgula.</a:t>
            </a: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67" name="Google Shape;567;p67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6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Funções de join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69" name="Google Shape;569;p67"/>
          <p:cNvSpPr/>
          <p:nvPr/>
        </p:nvSpPr>
        <p:spPr>
          <a:xfrm>
            <a:off x="432000" y="1793925"/>
            <a:ext cx="8427000" cy="572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tbl_joined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inner_join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(x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tableA, y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tableB, by = c(</a:t>
            </a:r>
            <a:r>
              <a:rPr lang="en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‘cpf’, </a:t>
            </a:r>
            <a:r>
              <a:rPr lang="en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‘rg’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0" name="Google Shape;570;p67"/>
          <p:cNvSpPr/>
          <p:nvPr/>
        </p:nvSpPr>
        <p:spPr>
          <a:xfrm>
            <a:off x="1581150" y="3770675"/>
            <a:ext cx="5981700" cy="980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tbl_joined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inner_join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tableA, y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tableB,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by = c(</a:t>
            </a:r>
            <a:r>
              <a:rPr lang="en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‘cpf’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 ‘id_cpf’</a:t>
            </a: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‘rg’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 ‘id_rg’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71" name="Google Shape;571;p67"/>
          <p:cNvCxnSpPr/>
          <p:nvPr/>
        </p:nvCxnSpPr>
        <p:spPr>
          <a:xfrm>
            <a:off x="3355750" y="4508600"/>
            <a:ext cx="500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2" name="Google Shape;572;p67"/>
          <p:cNvCxnSpPr/>
          <p:nvPr/>
        </p:nvCxnSpPr>
        <p:spPr>
          <a:xfrm>
            <a:off x="4307825" y="4508600"/>
            <a:ext cx="660300" cy="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3" name="Google Shape;573;p67"/>
          <p:cNvCxnSpPr/>
          <p:nvPr/>
        </p:nvCxnSpPr>
        <p:spPr>
          <a:xfrm>
            <a:off x="5281050" y="4508600"/>
            <a:ext cx="3822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4" name="Google Shape;574;p67"/>
          <p:cNvCxnSpPr/>
          <p:nvPr/>
        </p:nvCxnSpPr>
        <p:spPr>
          <a:xfrm>
            <a:off x="6039475" y="4508600"/>
            <a:ext cx="660300" cy="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68"/>
          <p:cNvSpPr txBox="1"/>
          <p:nvPr>
            <p:ph idx="1" type="body"/>
          </p:nvPr>
        </p:nvSpPr>
        <p:spPr>
          <a:xfrm>
            <a:off x="311700" y="870050"/>
            <a:ext cx="85206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Visualizando o inner join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80" name="Google Shape;580;p68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6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Funções de join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582" name="Google Shape;582;p68"/>
          <p:cNvGraphicFramePr/>
          <p:nvPr/>
        </p:nvGraphicFramePr>
        <p:xfrm>
          <a:off x="1292550" y="223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{C6DC7159-0F54-4497-AE35-6CB7D0522D34}</a:tableStyleId>
              </a:tblPr>
              <a:tblGrid>
                <a:gridCol w="1206500"/>
                <a:gridCol w="673625"/>
                <a:gridCol w="662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city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state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obito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anapolis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feira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salvador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bom jesus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vera cruz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BA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9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3" name="Google Shape;583;p68"/>
          <p:cNvGraphicFramePr/>
          <p:nvPr/>
        </p:nvGraphicFramePr>
        <p:xfrm>
          <a:off x="5061775" y="223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{C6DC7159-0F54-4497-AE35-6CB7D0522D34}</a:tableStyleId>
              </a:tblPr>
              <a:tblGrid>
                <a:gridCol w="1211575"/>
                <a:gridCol w="1206525"/>
                <a:gridCol w="789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city_name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state_name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ibge_n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anapolis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feira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bom jesus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salvador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993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bom jesus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RS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875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584" name="Google Shape;584;p68"/>
          <p:cNvSpPr/>
          <p:nvPr/>
        </p:nvSpPr>
        <p:spPr>
          <a:xfrm>
            <a:off x="1148400" y="1285875"/>
            <a:ext cx="6847200" cy="8109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tbl_joined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inner_join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(x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tableA, y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tableB,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by = c(</a:t>
            </a:r>
            <a:r>
              <a:rPr lang="en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‘city’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 ‘city_name’, </a:t>
            </a:r>
            <a:r>
              <a:rPr lang="en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‘state’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 ‘state_name’</a:t>
            </a:r>
            <a:r>
              <a:rPr lang="en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85" name="Google Shape;585;p68"/>
          <p:cNvCxnSpPr/>
          <p:nvPr/>
        </p:nvCxnSpPr>
        <p:spPr>
          <a:xfrm>
            <a:off x="3841825" y="2836350"/>
            <a:ext cx="12396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86" name="Google Shape;586;p68"/>
          <p:cNvCxnSpPr/>
          <p:nvPr/>
        </p:nvCxnSpPr>
        <p:spPr>
          <a:xfrm>
            <a:off x="3830250" y="3207050"/>
            <a:ext cx="1251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87" name="Google Shape;587;p68"/>
          <p:cNvCxnSpPr/>
          <p:nvPr/>
        </p:nvCxnSpPr>
        <p:spPr>
          <a:xfrm flipH="1" rot="10800000">
            <a:off x="3830250" y="3637250"/>
            <a:ext cx="1237800" cy="331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88" name="Google Shape;588;p68"/>
          <p:cNvCxnSpPr/>
          <p:nvPr/>
        </p:nvCxnSpPr>
        <p:spPr>
          <a:xfrm>
            <a:off x="3832075" y="3640250"/>
            <a:ext cx="1229700" cy="329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69"/>
          <p:cNvSpPr txBox="1"/>
          <p:nvPr>
            <p:ph idx="1" type="body"/>
          </p:nvPr>
        </p:nvSpPr>
        <p:spPr>
          <a:xfrm>
            <a:off x="311700" y="870050"/>
            <a:ext cx="85206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Visualizando o inner join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94" name="Google Shape;594;p69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6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Funções de join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596" name="Google Shape;596;p69"/>
          <p:cNvGraphicFramePr/>
          <p:nvPr/>
        </p:nvGraphicFramePr>
        <p:xfrm>
          <a:off x="2224375" y="2429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{C6DC7159-0F54-4497-AE35-6CB7D0522D34}</a:tableStyleId>
              </a:tblPr>
              <a:tblGrid>
                <a:gridCol w="1022500"/>
                <a:gridCol w="855150"/>
                <a:gridCol w="661175"/>
                <a:gridCol w="1240375"/>
                <a:gridCol w="9160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city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state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obito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state_name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ibge_n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anapolis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feira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salvador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bom jesus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993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97" name="Google Shape;597;p69"/>
          <p:cNvSpPr/>
          <p:nvPr/>
        </p:nvSpPr>
        <p:spPr>
          <a:xfrm>
            <a:off x="1148400" y="1285875"/>
            <a:ext cx="6847200" cy="8109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tbl_joined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inner_join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(x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tableA, y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tableB,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by = c(</a:t>
            </a:r>
            <a:r>
              <a:rPr lang="en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‘city’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 ‘city_name’, ‘state’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 ‘state_name’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70"/>
          <p:cNvSpPr txBox="1"/>
          <p:nvPr>
            <p:ph type="title"/>
          </p:nvPr>
        </p:nvSpPr>
        <p:spPr>
          <a:xfrm>
            <a:off x="311700" y="4369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</a:rPr>
              <a:t>Contato: </a:t>
            </a:r>
            <a:r>
              <a:rPr lang="en" sz="2400">
                <a:solidFill>
                  <a:schemeClr val="dk2"/>
                </a:solidFill>
              </a:rPr>
              <a:t>gabilimaborges@hotmail.com</a:t>
            </a:r>
            <a:endParaRPr sz="2400">
              <a:solidFill>
                <a:schemeClr val="dk2"/>
              </a:solidFill>
            </a:endParaRPr>
          </a:p>
        </p:txBody>
      </p:sp>
      <p:pic>
        <p:nvPicPr>
          <p:cNvPr id="603" name="Google Shape;603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888" y="152375"/>
            <a:ext cx="6218220" cy="405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idx="1" type="body"/>
          </p:nvPr>
        </p:nvSpPr>
        <p:spPr>
          <a:xfrm>
            <a:off x="311700" y="870050"/>
            <a:ext cx="84096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Filtrando linhas </a:t>
            </a:r>
            <a:r>
              <a:rPr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filter()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A função filter() filtra linhas. 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Para fazer várias comparações use os operadores </a:t>
            </a:r>
            <a:r>
              <a:rPr lang="en" sz="1700">
                <a:solidFill>
                  <a:srgbClr val="FF00FF"/>
                </a:solidFill>
              </a:rPr>
              <a:t>&amp;</a:t>
            </a:r>
            <a:r>
              <a:rPr lang="en" sz="1700">
                <a:solidFill>
                  <a:schemeClr val="lt1"/>
                </a:solidFill>
              </a:rPr>
              <a:t> e </a:t>
            </a:r>
            <a:r>
              <a:rPr lang="en" sz="1700">
                <a:solidFill>
                  <a:srgbClr val="FF00FF"/>
                </a:solidFill>
              </a:rPr>
              <a:t>|</a:t>
            </a:r>
            <a:br>
              <a:rPr lang="en" sz="1700">
                <a:solidFill>
                  <a:srgbClr val="FF00FF"/>
                </a:solidFill>
              </a:rPr>
            </a:br>
            <a:br>
              <a:rPr lang="en" sz="1700">
                <a:solidFill>
                  <a:srgbClr val="FF00FF"/>
                </a:solidFill>
              </a:rPr>
            </a:br>
            <a:r>
              <a:rPr lang="en" sz="1700">
                <a:solidFill>
                  <a:srgbClr val="FF00FF"/>
                </a:solidFill>
              </a:rPr>
              <a:t>								</a:t>
            </a:r>
            <a:r>
              <a:rPr b="1" lang="en" sz="1700">
                <a:solidFill>
                  <a:srgbClr val="FF00FF"/>
                </a:solidFill>
              </a:rPr>
              <a:t>  </a:t>
            </a:r>
            <a:r>
              <a:rPr b="1" lang="en" sz="1700">
                <a:solidFill>
                  <a:schemeClr val="lt1"/>
                </a:solidFill>
              </a:rPr>
              <a:t>R Base</a:t>
            </a:r>
            <a:endParaRPr b="1" sz="1700">
              <a:solidFill>
                <a:schemeClr val="lt1"/>
              </a:solidFill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						  </a:t>
            </a:r>
            <a:r>
              <a:rPr b="1" lang="en" sz="1700">
                <a:solidFill>
                  <a:schemeClr val="lt1"/>
                </a:solidFill>
              </a:rPr>
              <a:t> Dplyr </a:t>
            </a: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1" name="Google Shape;151;p29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Manipulação de tibbles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3" name="Google Shape;153;p29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54" name="Google Shape;154;p29"/>
          <p:cNvSpPr/>
          <p:nvPr/>
        </p:nvSpPr>
        <p:spPr>
          <a:xfrm>
            <a:off x="1639950" y="2503950"/>
            <a:ext cx="5864100" cy="753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query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my_df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CID3dig == 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“A15” 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obitos_tb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my_df[query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]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" name="Google Shape;155;p29"/>
          <p:cNvSpPr/>
          <p:nvPr/>
        </p:nvSpPr>
        <p:spPr>
          <a:xfrm>
            <a:off x="1639950" y="3907500"/>
            <a:ext cx="5864100" cy="753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obitos_tb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filter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(my_df,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CID3dig == 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“A15”)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6" name="Google Shape;156;p29"/>
          <p:cNvSpPr/>
          <p:nvPr/>
        </p:nvSpPr>
        <p:spPr>
          <a:xfrm>
            <a:off x="717350" y="16910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311700" y="870050"/>
            <a:ext cx="84096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Filtrando linhas </a:t>
            </a:r>
            <a:r>
              <a:rPr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filter()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Você pode usar o operador </a:t>
            </a:r>
            <a:r>
              <a:rPr b="1" lang="en" sz="1700">
                <a:solidFill>
                  <a:srgbClr val="666666"/>
                </a:solidFill>
              </a:rPr>
              <a:t>%in%</a:t>
            </a:r>
            <a:r>
              <a:rPr lang="en" sz="1700">
                <a:solidFill>
                  <a:schemeClr val="lt1"/>
                </a:solidFill>
              </a:rPr>
              <a:t> para criar filtros com mais de um valor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Você pode usar qualquer função que retorne lógicos para fazer filtros.</a:t>
            </a:r>
            <a:br>
              <a:rPr lang="en" sz="1700">
                <a:solidFill>
                  <a:srgbClr val="FF00FF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2" name="Google Shape;162;p30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Manipulação de tibbles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4" name="Google Shape;164;p30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65" name="Google Shape;165;p30"/>
          <p:cNvSpPr/>
          <p:nvPr/>
        </p:nvSpPr>
        <p:spPr>
          <a:xfrm>
            <a:off x="286650" y="1796550"/>
            <a:ext cx="8459700" cy="775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obitos_tb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filter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(my_df,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CID3dig </a:t>
            </a:r>
            <a:r>
              <a:rPr b="1" lang="en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%in%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c(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'A15'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 'A16'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 'A17'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 'A18'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 'A19'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717350" y="31388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67" name="Google Shape;167;p30"/>
          <p:cNvSpPr/>
          <p:nvPr/>
        </p:nvSpPr>
        <p:spPr>
          <a:xfrm>
            <a:off x="868350" y="3655375"/>
            <a:ext cx="7407300" cy="775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library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(stringr)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obitos_tb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filter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(my_df,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str_detect(CID3dig, 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'A1'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idx="1" type="body"/>
          </p:nvPr>
        </p:nvSpPr>
        <p:spPr>
          <a:xfrm>
            <a:off x="311700" y="870050"/>
            <a:ext cx="84096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Selecionando colunas </a:t>
            </a:r>
            <a:r>
              <a:rPr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select()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A função select() seleciona colunas .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É possível utilizar nomes, índices e intervalos de variáveis para selecionar variáveis</a:t>
            </a:r>
            <a:br>
              <a:rPr lang="en" sz="1700">
                <a:solidFill>
                  <a:srgbClr val="FF00FF"/>
                </a:solidFill>
              </a:rPr>
            </a:br>
            <a:br>
              <a:rPr lang="en" sz="1700">
                <a:solidFill>
                  <a:srgbClr val="FF00FF"/>
                </a:solidFill>
              </a:rPr>
            </a:br>
            <a:r>
              <a:rPr lang="en" sz="1700">
                <a:solidFill>
                  <a:srgbClr val="FF00FF"/>
                </a:solidFill>
              </a:rPr>
              <a:t>								</a:t>
            </a:r>
            <a:r>
              <a:rPr b="1" lang="en" sz="1700">
                <a:solidFill>
                  <a:srgbClr val="FF00FF"/>
                </a:solidFill>
              </a:rPr>
              <a:t>  </a:t>
            </a:r>
            <a:r>
              <a:rPr b="1" lang="en" sz="1700">
                <a:solidFill>
                  <a:schemeClr val="lt1"/>
                </a:solidFill>
              </a:rPr>
              <a:t>R Base</a:t>
            </a:r>
            <a:endParaRPr b="1" sz="1700">
              <a:solidFill>
                <a:schemeClr val="lt1"/>
              </a:solidFill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						  </a:t>
            </a:r>
            <a:r>
              <a:rPr b="1" lang="en" sz="1700">
                <a:solidFill>
                  <a:schemeClr val="lt1"/>
                </a:solidFill>
              </a:rPr>
              <a:t> Dplyr </a:t>
            </a: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3" name="Google Shape;173;p31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Manipulação de tibbles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5" name="Google Shape;175;p31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76" name="Google Shape;176;p31"/>
          <p:cNvSpPr/>
          <p:nvPr/>
        </p:nvSpPr>
        <p:spPr>
          <a:xfrm>
            <a:off x="1639950" y="2571750"/>
            <a:ext cx="5864100" cy="633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new_df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my_df[c(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“RACA”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“ESTCIV”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7" name="Google Shape;177;p31"/>
          <p:cNvSpPr/>
          <p:nvPr/>
        </p:nvSpPr>
        <p:spPr>
          <a:xfrm>
            <a:off x="1639950" y="3907500"/>
            <a:ext cx="5864100" cy="753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new_df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(my_df,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RACA, ESTCIV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8" name="Google Shape;178;p31"/>
          <p:cNvSpPr/>
          <p:nvPr/>
        </p:nvSpPr>
        <p:spPr>
          <a:xfrm>
            <a:off x="717350" y="16910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idx="1" type="body"/>
          </p:nvPr>
        </p:nvSpPr>
        <p:spPr>
          <a:xfrm>
            <a:off x="311700" y="870050"/>
            <a:ext cx="84096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Ordenando a base </a:t>
            </a:r>
            <a:r>
              <a:rPr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arrange()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A função arrange() ordena as linhas.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A função desc pode ser utilizada para gerar uma ordem decrescente.</a:t>
            </a:r>
            <a:br>
              <a:rPr lang="en" sz="1700">
                <a:solidFill>
                  <a:srgbClr val="FF00FF"/>
                </a:solidFill>
              </a:rPr>
            </a:br>
            <a:br>
              <a:rPr lang="en" sz="1700">
                <a:solidFill>
                  <a:srgbClr val="FF00FF"/>
                </a:solidFill>
              </a:rPr>
            </a:br>
            <a:r>
              <a:rPr lang="en" sz="1700">
                <a:solidFill>
                  <a:srgbClr val="FF00FF"/>
                </a:solidFill>
              </a:rPr>
              <a:t>								</a:t>
            </a:r>
            <a:r>
              <a:rPr b="1" lang="en" sz="1700">
                <a:solidFill>
                  <a:srgbClr val="FF00FF"/>
                </a:solidFill>
              </a:rPr>
              <a:t>  </a:t>
            </a:r>
            <a:r>
              <a:rPr b="1" lang="en" sz="1700">
                <a:solidFill>
                  <a:schemeClr val="lt1"/>
                </a:solidFill>
              </a:rPr>
              <a:t>R Base</a:t>
            </a:r>
            <a:endParaRPr b="1" sz="1700">
              <a:solidFill>
                <a:schemeClr val="lt1"/>
              </a:solidFill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						  </a:t>
            </a:r>
            <a:r>
              <a:rPr b="1" lang="en" sz="1700">
                <a:solidFill>
                  <a:schemeClr val="lt1"/>
                </a:solidFill>
              </a:rPr>
              <a:t> Dplyr </a:t>
            </a: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4" name="Google Shape;184;p32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Manipulação de tibbles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6" name="Google Shape;186;p32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87" name="Google Shape;187;p32"/>
          <p:cNvSpPr/>
          <p:nvPr/>
        </p:nvSpPr>
        <p:spPr>
          <a:xfrm>
            <a:off x="1639950" y="2571750"/>
            <a:ext cx="5864100" cy="633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ordem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order(my_df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IDADEanos)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new_df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my_df[ordem, 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8" name="Google Shape;188;p32"/>
          <p:cNvSpPr/>
          <p:nvPr/>
        </p:nvSpPr>
        <p:spPr>
          <a:xfrm>
            <a:off x="1639950" y="3907500"/>
            <a:ext cx="5864100" cy="753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new_df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arrange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(my_df,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IDADEanos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9" name="Google Shape;189;p32"/>
          <p:cNvSpPr/>
          <p:nvPr/>
        </p:nvSpPr>
        <p:spPr>
          <a:xfrm>
            <a:off x="717350" y="16910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>
            <p:ph idx="1" type="body"/>
          </p:nvPr>
        </p:nvSpPr>
        <p:spPr>
          <a:xfrm>
            <a:off x="311700" y="870050"/>
            <a:ext cx="84096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Ordenando a base </a:t>
            </a:r>
            <a:r>
              <a:rPr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arrange()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A função desc pode ser utilizada para gerar uma ordem decrescente.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Você pode ordenar por múltiplas colunas</a:t>
            </a:r>
            <a:br>
              <a:rPr lang="en" sz="1700">
                <a:solidFill>
                  <a:srgbClr val="FF00FF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5" name="Google Shape;195;p33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Manipulação de tibbles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7" name="Google Shape;197;p33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98" name="Google Shape;198;p33"/>
          <p:cNvSpPr/>
          <p:nvPr/>
        </p:nvSpPr>
        <p:spPr>
          <a:xfrm>
            <a:off x="780950" y="1796550"/>
            <a:ext cx="6834600" cy="775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new_df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arrange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(my_df,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desc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IDADEanos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9" name="Google Shape;199;p33"/>
          <p:cNvSpPr/>
          <p:nvPr/>
        </p:nvSpPr>
        <p:spPr>
          <a:xfrm>
            <a:off x="717350" y="31388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00" name="Google Shape;200;p33"/>
          <p:cNvSpPr/>
          <p:nvPr/>
        </p:nvSpPr>
        <p:spPr>
          <a:xfrm>
            <a:off x="812850" y="3655375"/>
            <a:ext cx="6802800" cy="775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new_df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arrange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(my_df,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desc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IDADEanos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 SEXO, RACA)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