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y="5143500" cx="9144000"/>
  <p:notesSz cx="6858000" cy="9144000"/>
  <p:embeddedFontLst>
    <p:embeddedFont>
      <p:font typeface="Average"/>
      <p:regular r:id="rId45"/>
    </p:embeddedFont>
    <p:embeddedFont>
      <p:font typeface="Oswald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681434-3390-4D67-9D74-41269E19FDE9}">
  <a:tblStyle styleId="{7A681434-3390-4D67-9D74-41269E19FD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slide" Target="slides/slide37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46" Type="http://schemas.openxmlformats.org/officeDocument/2006/relationships/font" Target="fonts/Oswald-regular.fntdata"/><Relationship Id="rId23" Type="http://schemas.openxmlformats.org/officeDocument/2006/relationships/slide" Target="slides/slide16.xml"/><Relationship Id="rId45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schemas.openxmlformats.org/officeDocument/2006/relationships/font" Target="fonts/Oswald-bold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ece6b8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3ece6b8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4057c9b88_1_3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4057c9b88_1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4057c9b88_1_2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4057c9b88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4057c9b88_1_3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4057c9b88_1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4057c9b88_1_3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4057c9b88_1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4057c9b88_1_3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4057c9b88_1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4057c9b88_1_3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4057c9b88_1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4057c9b88_1_4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4057c9b88_1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4057c9b88_1_4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4057c9b88_1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4057c9b88_1_3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4057c9b88_1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5728aabbb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5728aabb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3ece6b8e5_0_3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3ece6b8e5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5728aabbb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5728aabb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5728aabbb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5728aabb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5728aabbb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65728aabb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5728aabbb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65728aabb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5728aabbb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65728aabb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5728aabbb_0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5728aabb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5728aabbb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5728aabb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5728aabbb_0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5728aabb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5728aabbb_0_1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65728aabb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5728aabbb_0_1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5728aabb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5728aabbb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5728aabb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5728aabbb_0_1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5728aabb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65728aabbb_0_1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65728aabb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64057c9b8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64057c9b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4057c9b88_1_4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4057c9b88_1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64057c9b88_1_4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64057c9b88_1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5728aabbb_0_1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5728aabb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659f989217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659f98921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64057c9b88_1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64057c9b8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4057c9b88_1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4057c9b88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5728aabbb_0_1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5728aabb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3ece6b8e5_0_3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3ece6b8e5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ece6b8e5_0_3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ece6b8e5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4057c9b88_1_4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4057c9b88_1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5728aabbb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5728aabb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ithub.com/swirldev/swirl_courses#swirl-courses" TargetMode="External"/><Relationship Id="rId4" Type="http://schemas.openxmlformats.org/officeDocument/2006/relationships/hyperlink" Target="http://swirlstats.com/scn/title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idx="1" type="subTitle"/>
          </p:nvPr>
        </p:nvSpPr>
        <p:spPr>
          <a:xfrm>
            <a:off x="595050" y="2198675"/>
            <a:ext cx="7801500" cy="13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</a:rPr>
              <a:t>INTRODUÇÃO A MANIPULAÇÃO DE BIG DATA COM R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595050" y="3845875"/>
            <a:ext cx="76992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Gabriela L. Borges</a:t>
            </a:r>
            <a:endParaRPr b="1" sz="20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gabilimaborges@hotmail.com</a:t>
            </a:r>
            <a:endParaRPr b="1" sz="20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6" name="Google Shape;106;p25"/>
          <p:cNvCxnSpPr/>
          <p:nvPr/>
        </p:nvCxnSpPr>
        <p:spPr>
          <a:xfrm>
            <a:off x="717425" y="3680975"/>
            <a:ext cx="76650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870050"/>
            <a:ext cx="8409600" cy="12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Agrupando os dados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group_by()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rgbClr val="FF00FF"/>
                </a:solidFill>
              </a:rPr>
            </a:br>
            <a:r>
              <a:rPr lang="en" sz="1700">
                <a:solidFill>
                  <a:srgbClr val="FF00FF"/>
                </a:solidFill>
              </a:rPr>
              <a:t>	</a:t>
            </a:r>
            <a:r>
              <a:rPr lang="en" sz="1700">
                <a:solidFill>
                  <a:schemeClr val="lt1"/>
                </a:solidFill>
              </a:rPr>
              <a:t>A função group_by() agrupa os dados.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 group_by recebe um tibble e transforma ele em um tbl agrupado (não altera seu número de linhas ou colunas)</a:t>
            </a:r>
            <a:endParaRPr b="1"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" name="Google Shape;203;p34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5" name="Google Shape;205;p34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6" name="Google Shape;206;p34"/>
          <p:cNvSpPr/>
          <p:nvPr/>
        </p:nvSpPr>
        <p:spPr>
          <a:xfrm>
            <a:off x="717350" y="16479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7" name="Google Shape;207;p34"/>
          <p:cNvPicPr preferRelativeResize="0"/>
          <p:nvPr/>
        </p:nvPicPr>
        <p:blipFill rotWithShape="1">
          <a:blip r:embed="rId3">
            <a:alphaModFix/>
          </a:blip>
          <a:srcRect b="3623" l="0" r="11276" t="0"/>
          <a:stretch/>
        </p:blipFill>
        <p:spPr>
          <a:xfrm>
            <a:off x="502838" y="2523400"/>
            <a:ext cx="344805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3125" y="2523400"/>
            <a:ext cx="3448050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/>
          <p:nvPr/>
        </p:nvSpPr>
        <p:spPr>
          <a:xfrm>
            <a:off x="5247538" y="2900400"/>
            <a:ext cx="2930700" cy="162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4"/>
          <p:cNvSpPr txBox="1"/>
          <p:nvPr/>
        </p:nvSpPr>
        <p:spPr>
          <a:xfrm>
            <a:off x="1404263" y="2157875"/>
            <a:ext cx="16452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Sem group_by()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1" name="Google Shape;211;p34"/>
          <p:cNvSpPr txBox="1"/>
          <p:nvPr/>
        </p:nvSpPr>
        <p:spPr>
          <a:xfrm>
            <a:off x="6094538" y="2157875"/>
            <a:ext cx="16452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Com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 group_by()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870050"/>
            <a:ext cx="8409600" cy="16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Agrupando os dados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group_by()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As operações feitas após um group_by() serão feitos por grupo.</a:t>
            </a:r>
            <a:br>
              <a:rPr lang="en" sz="1700">
                <a:solidFill>
                  <a:srgbClr val="FF00FF"/>
                </a:solidFill>
              </a:rPr>
            </a:br>
            <a:r>
              <a:rPr lang="en" sz="1700">
                <a:solidFill>
                  <a:srgbClr val="FF00FF"/>
                </a:solidFill>
              </a:rPr>
              <a:t>	</a:t>
            </a:r>
            <a:r>
              <a:rPr lang="en" sz="1700">
                <a:solidFill>
                  <a:schemeClr val="lt1"/>
                </a:solidFill>
              </a:rPr>
              <a:t>A função group_by é geralmente utilizada junto com a função summarise() ou mutate().</a:t>
            </a:r>
            <a:endParaRPr sz="1700">
              <a:solidFill>
                <a:srgbClr val="FF00FF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7" name="Google Shape;217;p35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35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20" name="Google Shape;220;p35"/>
          <p:cNvSpPr/>
          <p:nvPr/>
        </p:nvSpPr>
        <p:spPr>
          <a:xfrm>
            <a:off x="717350" y="1654388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221" name="Google Shape;221;p35"/>
          <p:cNvGraphicFramePr/>
          <p:nvPr/>
        </p:nvGraphicFramePr>
        <p:xfrm>
          <a:off x="538700" y="257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{7A681434-3390-4D67-9D74-41269E19FDE9}</a:tableStyleId>
              </a:tblPr>
              <a:tblGrid>
                <a:gridCol w="973200"/>
                <a:gridCol w="868900"/>
                <a:gridCol w="83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pessoa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familia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renda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felipe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josé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joana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2" name="Google Shape;222;p35"/>
          <p:cNvSpPr/>
          <p:nvPr/>
        </p:nvSpPr>
        <p:spPr>
          <a:xfrm>
            <a:off x="3515313" y="3462625"/>
            <a:ext cx="2168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group_by(familia)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23" name="Google Shape;223;p35"/>
          <p:cNvGraphicFramePr/>
          <p:nvPr/>
        </p:nvGraphicFramePr>
        <p:xfrm>
          <a:off x="5970400" y="257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{7A681434-3390-4D67-9D74-41269E19FDE9}</a:tableStyleId>
              </a:tblPr>
              <a:tblGrid>
                <a:gridCol w="973200"/>
                <a:gridCol w="868900"/>
                <a:gridCol w="83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pessoa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familia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renda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joão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maria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felipe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josé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joana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311700" y="870050"/>
            <a:ext cx="84096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Agrupando os dados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group_by() %&gt;% summarise()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Summarise após um group_by() reduz o tamanho da base original para o número de valores distintos da variável de agrupamento.</a:t>
            </a:r>
            <a:endParaRPr sz="1700">
              <a:solidFill>
                <a:srgbClr val="FF00FF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9" name="Google Shape;229;p36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1" name="Google Shape;231;p36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232" name="Google Shape;232;p36"/>
          <p:cNvGraphicFramePr/>
          <p:nvPr/>
        </p:nvGraphicFramePr>
        <p:xfrm>
          <a:off x="658150" y="232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{7A681434-3390-4D67-9D74-41269E19FDE9}</a:tableStyleId>
              </a:tblPr>
              <a:tblGrid>
                <a:gridCol w="973200"/>
                <a:gridCol w="868900"/>
                <a:gridCol w="83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pessoa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familia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renda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felipe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josé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joana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3" name="Google Shape;233;p36"/>
          <p:cNvGraphicFramePr/>
          <p:nvPr/>
        </p:nvGraphicFramePr>
        <p:xfrm>
          <a:off x="658150" y="232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{7A681434-3390-4D67-9D74-41269E19FDE9}</a:tableStyleId>
              </a:tblPr>
              <a:tblGrid>
                <a:gridCol w="973200"/>
                <a:gridCol w="868900"/>
                <a:gridCol w="83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pessoa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familia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renda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joão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maria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felipe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josé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joana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4" name="Google Shape;234;p36"/>
          <p:cNvGraphicFramePr/>
          <p:nvPr/>
        </p:nvGraphicFramePr>
        <p:xfrm>
          <a:off x="6089850" y="291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{7A681434-3390-4D67-9D74-41269E19FDE9}</a:tableStyleId>
              </a:tblPr>
              <a:tblGrid>
                <a:gridCol w="868900"/>
                <a:gridCol w="1527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familia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renda_total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35" name="Google Shape;235;p36"/>
          <p:cNvSpPr/>
          <p:nvPr/>
        </p:nvSpPr>
        <p:spPr>
          <a:xfrm>
            <a:off x="3627938" y="3309475"/>
            <a:ext cx="2168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summarise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311700" y="870050"/>
            <a:ext cx="8409600" cy="17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Agrupando os dados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group_by() %&gt;% summarise()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Summarise após um group_by() reduz o tamanho da base original para o número de valores distintos da variável de agrupamento.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Você pode calcular diversas métricas de summary dentro da função summarise.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	 </a:t>
            </a:r>
            <a:endParaRPr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A função n() calcula o número de obs com mesmo valor de group.</a:t>
            </a:r>
            <a:endParaRPr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1" name="Google Shape;241;p37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p37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4" name="Google Shape;244;p37"/>
          <p:cNvSpPr/>
          <p:nvPr/>
        </p:nvSpPr>
        <p:spPr>
          <a:xfrm>
            <a:off x="1964400" y="2571750"/>
            <a:ext cx="5215200" cy="1553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my_df %&gt;%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group_by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(familia) %&gt;%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summarise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renda_total = sum(renda),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n_pessoas = 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37"/>
          <p:cNvSpPr/>
          <p:nvPr/>
        </p:nvSpPr>
        <p:spPr>
          <a:xfrm>
            <a:off x="717350" y="19958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6" name="Google Shape;246;p37"/>
          <p:cNvSpPr/>
          <p:nvPr/>
        </p:nvSpPr>
        <p:spPr>
          <a:xfrm>
            <a:off x="717350" y="4739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311700" y="870050"/>
            <a:ext cx="84096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Agrupando os dados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group_by() %&gt;% mutate()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Mutate após um group_by() mantém a base do tamanho original mas faz os cálculos levando em consideração a variável de agrupamento.</a:t>
            </a:r>
            <a:endParaRPr sz="1700">
              <a:solidFill>
                <a:srgbClr val="FF00FF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2" name="Google Shape;252;p38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38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255" name="Google Shape;255;p38"/>
          <p:cNvGraphicFramePr/>
          <p:nvPr/>
        </p:nvGraphicFramePr>
        <p:xfrm>
          <a:off x="239938" y="234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{7A681434-3390-4D67-9D74-41269E19FDE9}</a:tableStyleId>
              </a:tblPr>
              <a:tblGrid>
                <a:gridCol w="973200"/>
                <a:gridCol w="868900"/>
                <a:gridCol w="83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pessoa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familia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renda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felipe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josé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joana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6" name="Google Shape;256;p38"/>
          <p:cNvGraphicFramePr/>
          <p:nvPr/>
        </p:nvGraphicFramePr>
        <p:xfrm>
          <a:off x="239938" y="234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{7A681434-3390-4D67-9D74-41269E19FDE9}</a:tableStyleId>
              </a:tblPr>
              <a:tblGrid>
                <a:gridCol w="973200"/>
                <a:gridCol w="868900"/>
                <a:gridCol w="83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pessoa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familia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renda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joão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maria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felipe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josé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joana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57" name="Google Shape;257;p38"/>
          <p:cNvSpPr/>
          <p:nvPr/>
        </p:nvSpPr>
        <p:spPr>
          <a:xfrm>
            <a:off x="3057325" y="3321075"/>
            <a:ext cx="2168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mutate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58" name="Google Shape;258;p38"/>
          <p:cNvGraphicFramePr/>
          <p:nvPr/>
        </p:nvGraphicFramePr>
        <p:xfrm>
          <a:off x="5366788" y="242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{7A681434-3390-4D67-9D74-41269E19FDE9}</a:tableStyleId>
              </a:tblPr>
              <a:tblGrid>
                <a:gridCol w="808475"/>
                <a:gridCol w="807025"/>
                <a:gridCol w="717775"/>
                <a:gridCol w="120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pessoa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familia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renda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renda_total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5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joão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0E0E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maria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0E0E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felipe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josé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joana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870050"/>
            <a:ext cx="8409600" cy="17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Agrupando os dados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group_by() %&gt;% mutate()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chemeClr val="lt1"/>
                </a:solidFill>
              </a:rPr>
              <a:t>Mutate após um group_by() mantém a base do tamanho original mas faz os cálculos levando em consideração a variável de agrupamento.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Você pode calcular diversas métricas de summary dentro da função mutate().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	 </a:t>
            </a:r>
            <a:endParaRPr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A função n() calcula o número de obs com mesmo valor de group.</a:t>
            </a:r>
            <a:endParaRPr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4" name="Google Shape;264;p39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6" name="Google Shape;266;p39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67" name="Google Shape;267;p39"/>
          <p:cNvSpPr/>
          <p:nvPr/>
        </p:nvSpPr>
        <p:spPr>
          <a:xfrm>
            <a:off x="1964400" y="2571750"/>
            <a:ext cx="5215200" cy="1553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my_df %&gt;%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group_by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(familia) %&gt;%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mutate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renda_total = sum(renda),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n_pessoas = 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39"/>
          <p:cNvSpPr/>
          <p:nvPr/>
        </p:nvSpPr>
        <p:spPr>
          <a:xfrm>
            <a:off x="717350" y="19958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69" name="Google Shape;269;p39"/>
          <p:cNvSpPr/>
          <p:nvPr/>
        </p:nvSpPr>
        <p:spPr>
          <a:xfrm>
            <a:off x="717350" y="4739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idx="1" type="body"/>
          </p:nvPr>
        </p:nvSpPr>
        <p:spPr>
          <a:xfrm>
            <a:off x="311700" y="870050"/>
            <a:ext cx="8409600" cy="10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Desagrupando os dados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ungroup()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chemeClr val="lt1"/>
                </a:solidFill>
              </a:rPr>
              <a:t>Utilize a função ungroup() após seus pipelines de agregação de dados para transformar seu tbl agrupado em um tbl comum.</a:t>
            </a:r>
            <a:br>
              <a:rPr lang="en" sz="1700">
                <a:solidFill>
                  <a:srgbClr val="FF00FF"/>
                </a:solidFill>
              </a:rPr>
            </a:br>
            <a:endParaRPr sz="1700">
              <a:solidFill>
                <a:srgbClr val="FF00FF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5" name="Google Shape;275;p40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7" name="Google Shape;277;p40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278" name="Google Shape;278;p40"/>
          <p:cNvGraphicFramePr/>
          <p:nvPr/>
        </p:nvGraphicFramePr>
        <p:xfrm>
          <a:off x="538700" y="257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{7A681434-3390-4D67-9D74-41269E19FDE9}</a:tableStyleId>
              </a:tblPr>
              <a:tblGrid>
                <a:gridCol w="973200"/>
                <a:gridCol w="868900"/>
                <a:gridCol w="83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pessoa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familia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renda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felipe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josé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joana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9" name="Google Shape;279;p40"/>
          <p:cNvSpPr/>
          <p:nvPr/>
        </p:nvSpPr>
        <p:spPr>
          <a:xfrm>
            <a:off x="3515313" y="3462625"/>
            <a:ext cx="2168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ungroup()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80" name="Google Shape;280;p40"/>
          <p:cNvGraphicFramePr/>
          <p:nvPr/>
        </p:nvGraphicFramePr>
        <p:xfrm>
          <a:off x="5970400" y="257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{7A681434-3390-4D67-9D74-41269E19FDE9}</a:tableStyleId>
              </a:tblPr>
              <a:tblGrid>
                <a:gridCol w="973200"/>
                <a:gridCol w="868900"/>
                <a:gridCol w="83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pessoa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familia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renda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joão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maria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felipe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josé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joana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1" name="Google Shape;281;p40"/>
          <p:cNvGraphicFramePr/>
          <p:nvPr/>
        </p:nvGraphicFramePr>
        <p:xfrm>
          <a:off x="560200" y="257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{7A681434-3390-4D67-9D74-41269E19FDE9}</a:tableStyleId>
              </a:tblPr>
              <a:tblGrid>
                <a:gridCol w="973200"/>
                <a:gridCol w="868900"/>
                <a:gridCol w="83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pessoa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familia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renda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joão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maria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felipe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josé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joana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idx="1" type="body"/>
          </p:nvPr>
        </p:nvSpPr>
        <p:spPr>
          <a:xfrm>
            <a:off x="311700" y="870050"/>
            <a:ext cx="84096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Desagrupando os dados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ungroup()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Utilize a função ungroup() após seus pipelines de agregação de dados para transformar seu tbl agrupado em um tbl comum.</a:t>
            </a:r>
            <a:endParaRPr sz="1700">
              <a:solidFill>
                <a:srgbClr val="FF00FF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7" name="Google Shape;287;p41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9" name="Google Shape;289;p41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290" name="Google Shape;290;p41"/>
          <p:cNvGraphicFramePr/>
          <p:nvPr/>
        </p:nvGraphicFramePr>
        <p:xfrm>
          <a:off x="6002900" y="294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{7A681434-3390-4D67-9D74-41269E19FDE9}</a:tableStyleId>
              </a:tblPr>
              <a:tblGrid>
                <a:gridCol w="868900"/>
                <a:gridCol w="1527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familia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renda_total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1" name="Google Shape;291;p41"/>
          <p:cNvSpPr/>
          <p:nvPr/>
        </p:nvSpPr>
        <p:spPr>
          <a:xfrm>
            <a:off x="3540988" y="3332650"/>
            <a:ext cx="2168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ungroup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92" name="Google Shape;292;p41"/>
          <p:cNvGraphicFramePr/>
          <p:nvPr/>
        </p:nvGraphicFramePr>
        <p:xfrm>
          <a:off x="745100" y="294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{7A681434-3390-4D67-9D74-41269E19FDE9}</a:tableStyleId>
              </a:tblPr>
              <a:tblGrid>
                <a:gridCol w="868900"/>
                <a:gridCol w="1527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familia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renda_total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311700" y="870050"/>
            <a:ext cx="8409600" cy="4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Desagrupando</a:t>
            </a:r>
            <a:r>
              <a:rPr b="1" lang="en">
                <a:solidFill>
                  <a:schemeClr val="lt1"/>
                </a:solidFill>
              </a:rPr>
              <a:t> os dados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ungroup()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Utilize a função ungroup() após seus pipelines de agregação de dados para remover a característica de agrupamento dos seus dados.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Variáveis e sumarizações </a:t>
            </a:r>
            <a:r>
              <a:rPr lang="en" sz="1700">
                <a:solidFill>
                  <a:schemeClr val="lt1"/>
                </a:solidFill>
              </a:rPr>
              <a:t>construídas</a:t>
            </a:r>
            <a:r>
              <a:rPr lang="en" sz="1700">
                <a:solidFill>
                  <a:schemeClr val="lt1"/>
                </a:solidFill>
              </a:rPr>
              <a:t> dentro do agrupamento não serão removidas com a função ungroup()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A função ungroup() só serve pra dizer ao R que de ali em diante as operações serão feitas linha a linha e não por grupo.</a:t>
            </a:r>
            <a:endParaRPr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8" name="Google Shape;298;p42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0" name="Google Shape;300;p42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01" name="Google Shape;301;p42"/>
          <p:cNvSpPr/>
          <p:nvPr/>
        </p:nvSpPr>
        <p:spPr>
          <a:xfrm>
            <a:off x="1964400" y="2096775"/>
            <a:ext cx="5215200" cy="1553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my_df %&gt;%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group_by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(familia) %&gt;%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summarise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renda_total = sum(renda),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n_pessoas = 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)%&gt;%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ungroup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42"/>
          <p:cNvSpPr/>
          <p:nvPr/>
        </p:nvSpPr>
        <p:spPr>
          <a:xfrm>
            <a:off x="717350" y="396287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03" name="Google Shape;303;p42"/>
          <p:cNvSpPr/>
          <p:nvPr/>
        </p:nvSpPr>
        <p:spPr>
          <a:xfrm>
            <a:off x="717350" y="45261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/>
          <p:nvPr/>
        </p:nvSpPr>
        <p:spPr>
          <a:xfrm>
            <a:off x="1315918" y="5730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Wrap up</a:t>
            </a:r>
            <a:endParaRPr b="1" sz="1500"/>
          </a:p>
        </p:txBody>
      </p:sp>
      <p:sp>
        <p:nvSpPr>
          <p:cNvPr id="309" name="Google Shape;309;p43"/>
          <p:cNvSpPr/>
          <p:nvPr/>
        </p:nvSpPr>
        <p:spPr>
          <a:xfrm>
            <a:off x="1315918" y="16583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Group_by</a:t>
            </a:r>
            <a:endParaRPr b="1" sz="1500"/>
          </a:p>
        </p:txBody>
      </p:sp>
      <p:sp>
        <p:nvSpPr>
          <p:cNvPr id="310" name="Google Shape;310;p43"/>
          <p:cNvSpPr/>
          <p:nvPr/>
        </p:nvSpPr>
        <p:spPr>
          <a:xfrm>
            <a:off x="1315918" y="38288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Pacote esquisse e swirl</a:t>
            </a:r>
            <a:endParaRPr b="1" sz="1500"/>
          </a:p>
        </p:txBody>
      </p:sp>
      <p:sp>
        <p:nvSpPr>
          <p:cNvPr id="311" name="Google Shape;311;p43"/>
          <p:cNvSpPr/>
          <p:nvPr/>
        </p:nvSpPr>
        <p:spPr>
          <a:xfrm>
            <a:off x="1315918" y="274357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Funções de Join</a:t>
            </a:r>
            <a:endParaRPr b="1" sz="1500"/>
          </a:p>
        </p:txBody>
      </p:sp>
      <p:sp>
        <p:nvSpPr>
          <p:cNvPr id="312" name="Google Shape;312;p43"/>
          <p:cNvSpPr/>
          <p:nvPr/>
        </p:nvSpPr>
        <p:spPr>
          <a:xfrm>
            <a:off x="403675" y="5730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01</a:t>
            </a:r>
            <a:endParaRPr b="1" sz="1500"/>
          </a:p>
        </p:txBody>
      </p:sp>
      <p:sp>
        <p:nvSpPr>
          <p:cNvPr id="313" name="Google Shape;313;p43"/>
          <p:cNvSpPr/>
          <p:nvPr/>
        </p:nvSpPr>
        <p:spPr>
          <a:xfrm>
            <a:off x="403675" y="2743575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03</a:t>
            </a:r>
            <a:endParaRPr b="1" sz="1500"/>
          </a:p>
        </p:txBody>
      </p:sp>
      <p:sp>
        <p:nvSpPr>
          <p:cNvPr id="314" name="Google Shape;314;p43"/>
          <p:cNvSpPr/>
          <p:nvPr/>
        </p:nvSpPr>
        <p:spPr>
          <a:xfrm>
            <a:off x="403675" y="382882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04</a:t>
            </a:r>
            <a:endParaRPr b="1" sz="1500"/>
          </a:p>
        </p:txBody>
      </p:sp>
      <p:sp>
        <p:nvSpPr>
          <p:cNvPr id="315" name="Google Shape;315;p43"/>
          <p:cNvSpPr/>
          <p:nvPr/>
        </p:nvSpPr>
        <p:spPr>
          <a:xfrm>
            <a:off x="403675" y="1703770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02</a:t>
            </a:r>
            <a:endParaRPr b="1"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/>
          <p:nvPr/>
        </p:nvSpPr>
        <p:spPr>
          <a:xfrm>
            <a:off x="1315918" y="57307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Wrap up</a:t>
            </a:r>
            <a:endParaRPr b="1" sz="1500"/>
          </a:p>
        </p:txBody>
      </p:sp>
      <p:sp>
        <p:nvSpPr>
          <p:cNvPr id="112" name="Google Shape;112;p26"/>
          <p:cNvSpPr/>
          <p:nvPr/>
        </p:nvSpPr>
        <p:spPr>
          <a:xfrm>
            <a:off x="1315918" y="165832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Group_by + mutate</a:t>
            </a:r>
            <a:endParaRPr b="1" sz="1500"/>
          </a:p>
        </p:txBody>
      </p:sp>
      <p:sp>
        <p:nvSpPr>
          <p:cNvPr id="113" name="Google Shape;113;p26"/>
          <p:cNvSpPr/>
          <p:nvPr/>
        </p:nvSpPr>
        <p:spPr>
          <a:xfrm>
            <a:off x="1315918" y="382882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Pacote esquisse e swirl</a:t>
            </a:r>
            <a:endParaRPr b="1" sz="1500"/>
          </a:p>
        </p:txBody>
      </p:sp>
      <p:sp>
        <p:nvSpPr>
          <p:cNvPr id="114" name="Google Shape;114;p26"/>
          <p:cNvSpPr/>
          <p:nvPr/>
        </p:nvSpPr>
        <p:spPr>
          <a:xfrm>
            <a:off x="1315918" y="274357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Funções de Join</a:t>
            </a:r>
            <a:endParaRPr b="1" sz="1500"/>
          </a:p>
        </p:txBody>
      </p:sp>
      <p:sp>
        <p:nvSpPr>
          <p:cNvPr id="115" name="Google Shape;115;p26"/>
          <p:cNvSpPr/>
          <p:nvPr/>
        </p:nvSpPr>
        <p:spPr>
          <a:xfrm>
            <a:off x="403675" y="573075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01</a:t>
            </a:r>
            <a:endParaRPr b="1" sz="1500"/>
          </a:p>
        </p:txBody>
      </p:sp>
      <p:sp>
        <p:nvSpPr>
          <p:cNvPr id="116" name="Google Shape;116;p26"/>
          <p:cNvSpPr/>
          <p:nvPr/>
        </p:nvSpPr>
        <p:spPr>
          <a:xfrm>
            <a:off x="403675" y="2743575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03</a:t>
            </a:r>
            <a:endParaRPr b="1" sz="1500"/>
          </a:p>
        </p:txBody>
      </p:sp>
      <p:sp>
        <p:nvSpPr>
          <p:cNvPr id="117" name="Google Shape;117;p26"/>
          <p:cNvSpPr/>
          <p:nvPr/>
        </p:nvSpPr>
        <p:spPr>
          <a:xfrm>
            <a:off x="403675" y="3828825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04</a:t>
            </a:r>
            <a:endParaRPr b="1" sz="1500"/>
          </a:p>
        </p:txBody>
      </p:sp>
      <p:sp>
        <p:nvSpPr>
          <p:cNvPr id="118" name="Google Shape;118;p26"/>
          <p:cNvSpPr/>
          <p:nvPr/>
        </p:nvSpPr>
        <p:spPr>
          <a:xfrm>
            <a:off x="403675" y="1703770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02</a:t>
            </a:r>
            <a:endParaRPr b="1"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>
            <p:ph idx="1" type="body"/>
          </p:nvPr>
        </p:nvSpPr>
        <p:spPr>
          <a:xfrm>
            <a:off x="311700" y="870050"/>
            <a:ext cx="47118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O Join ou merge é utilizado para juntar dois conjuntos de dados.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Os dois conjuntos de dados são linkados utilizando uma ou mais chaves/variáveis.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>
                <a:solidFill>
                  <a:schemeClr val="lt1"/>
                </a:solidFill>
              </a:rPr>
              <a:t>CPF, cod do município, nome e estado do município.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O join é o mesmo que a função PROCV() no excel e merge do STATA.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1" name="Google Shape;321;p44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 de join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23" name="Google Shape;323;p44"/>
          <p:cNvPicPr preferRelativeResize="0"/>
          <p:nvPr/>
        </p:nvPicPr>
        <p:blipFill rotWithShape="1">
          <a:blip r:embed="rId3">
            <a:alphaModFix/>
          </a:blip>
          <a:srcRect b="0" l="0" r="39896" t="0"/>
          <a:stretch/>
        </p:blipFill>
        <p:spPr>
          <a:xfrm>
            <a:off x="5966025" y="1508875"/>
            <a:ext cx="3019299" cy="13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4"/>
          <p:cNvPicPr preferRelativeResize="0"/>
          <p:nvPr/>
        </p:nvPicPr>
        <p:blipFill rotWithShape="1">
          <a:blip r:embed="rId4">
            <a:alphaModFix/>
          </a:blip>
          <a:srcRect b="0" l="0" r="26707" t="0"/>
          <a:stretch/>
        </p:blipFill>
        <p:spPr>
          <a:xfrm>
            <a:off x="5745125" y="2856075"/>
            <a:ext cx="3240201" cy="11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 de join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31" name="Google Shape;33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888" y="942025"/>
            <a:ext cx="5392225" cy="39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/>
          <p:nvPr>
            <p:ph idx="1" type="body"/>
          </p:nvPr>
        </p:nvSpPr>
        <p:spPr>
          <a:xfrm>
            <a:off x="311700" y="870050"/>
            <a:ext cx="8520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Para cada tipo de join o dplyr tem sua respectiva função.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rgbClr val="FF00FF"/>
                </a:solidFill>
              </a:rPr>
              <a:t>inner_join() </a:t>
            </a:r>
            <a:r>
              <a:rPr lang="en" sz="1700">
                <a:solidFill>
                  <a:schemeClr val="lt1"/>
                </a:solidFill>
              </a:rPr>
              <a:t>- Merge da intersecção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rgbClr val="FF00FF"/>
                </a:solidFill>
              </a:rPr>
              <a:t>left_join()</a:t>
            </a:r>
            <a:r>
              <a:rPr lang="en" sz="1700">
                <a:solidFill>
                  <a:schemeClr val="lt1"/>
                </a:solidFill>
              </a:rPr>
              <a:t> - Merge na tabela da esquerda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rgbClr val="FF00FF"/>
                </a:solidFill>
              </a:rPr>
              <a:t>right_join()</a:t>
            </a:r>
            <a:r>
              <a:rPr lang="en" sz="1700">
                <a:solidFill>
                  <a:schemeClr val="lt1"/>
                </a:solidFill>
              </a:rPr>
              <a:t> - Merge na tabela da direita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rgbClr val="FF00FF"/>
                </a:solidFill>
              </a:rPr>
              <a:t>full_join()</a:t>
            </a:r>
            <a:r>
              <a:rPr lang="en" sz="1700">
                <a:solidFill>
                  <a:schemeClr val="lt1"/>
                </a:solidFill>
              </a:rPr>
              <a:t> - Merge total entre as duas bases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As funções de join recebem os mesmos argumentos, </a:t>
            </a:r>
            <a:r>
              <a:rPr b="1" lang="en" sz="1700">
                <a:solidFill>
                  <a:schemeClr val="lt1"/>
                </a:solidFill>
              </a:rPr>
              <a:t>(x) </a:t>
            </a:r>
            <a:r>
              <a:rPr lang="en" sz="1700">
                <a:solidFill>
                  <a:schemeClr val="lt1"/>
                </a:solidFill>
              </a:rPr>
              <a:t>a tabela da direita, </a:t>
            </a:r>
            <a:r>
              <a:rPr b="1" lang="en" sz="1700">
                <a:solidFill>
                  <a:schemeClr val="lt1"/>
                </a:solidFill>
              </a:rPr>
              <a:t>(y)</a:t>
            </a:r>
            <a:r>
              <a:rPr lang="en" sz="1700">
                <a:solidFill>
                  <a:schemeClr val="lt1"/>
                </a:solidFill>
              </a:rPr>
              <a:t> a tabela da esquerda e </a:t>
            </a:r>
            <a:r>
              <a:rPr b="1" lang="en" sz="1700">
                <a:solidFill>
                  <a:schemeClr val="lt1"/>
                </a:solidFill>
              </a:rPr>
              <a:t>(by) </a:t>
            </a:r>
            <a:r>
              <a:rPr lang="en" sz="1700">
                <a:solidFill>
                  <a:schemeClr val="lt1"/>
                </a:solidFill>
              </a:rPr>
              <a:t>vetor com o nome das variáveis que serão utilizadas para o merge.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O resultado final precisa ser guardado em um objeto no R pra ser usado depois.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7" name="Google Shape;337;p46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 de join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9" name="Google Shape;339;p46"/>
          <p:cNvSpPr/>
          <p:nvPr/>
        </p:nvSpPr>
        <p:spPr>
          <a:xfrm>
            <a:off x="378600" y="3577900"/>
            <a:ext cx="83868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tbl_joined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join_type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(x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tbl_left, y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tbl_right, by = columnsToJoin)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 txBox="1"/>
          <p:nvPr>
            <p:ph idx="1" type="body"/>
          </p:nvPr>
        </p:nvSpPr>
        <p:spPr>
          <a:xfrm>
            <a:off x="311700" y="870050"/>
            <a:ext cx="8520600" cy="28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As funções de join recebem os mesmos argumentos, </a:t>
            </a:r>
            <a:r>
              <a:rPr b="1" lang="en" sz="1700">
                <a:solidFill>
                  <a:schemeClr val="lt1"/>
                </a:solidFill>
              </a:rPr>
              <a:t>(x) </a:t>
            </a:r>
            <a:r>
              <a:rPr lang="en" sz="1700">
                <a:solidFill>
                  <a:schemeClr val="lt1"/>
                </a:solidFill>
              </a:rPr>
              <a:t>a tabela da direita, </a:t>
            </a:r>
            <a:r>
              <a:rPr b="1" lang="en" sz="1700">
                <a:solidFill>
                  <a:schemeClr val="lt1"/>
                </a:solidFill>
              </a:rPr>
              <a:t>(y)</a:t>
            </a:r>
            <a:r>
              <a:rPr lang="en" sz="1700">
                <a:solidFill>
                  <a:schemeClr val="lt1"/>
                </a:solidFill>
              </a:rPr>
              <a:t> a tabela da esquerda e </a:t>
            </a:r>
            <a:r>
              <a:rPr b="1" lang="en" sz="1700">
                <a:solidFill>
                  <a:schemeClr val="lt1"/>
                </a:solidFill>
              </a:rPr>
              <a:t>(by) </a:t>
            </a:r>
            <a:r>
              <a:rPr lang="en" sz="1700">
                <a:solidFill>
                  <a:schemeClr val="lt1"/>
                </a:solidFill>
              </a:rPr>
              <a:t>vetor com o nome das variáveis que serão utilizadas para o merge.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Usando</a:t>
            </a:r>
            <a:r>
              <a:rPr b="1"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by = ‘cpf’</a:t>
            </a:r>
            <a:r>
              <a:rPr lang="en" sz="1700">
                <a:solidFill>
                  <a:schemeClr val="lt1"/>
                </a:solidFill>
              </a:rPr>
              <a:t>, as duas tabelas precisam ter a variável cpf com exatamente o mesmo nome. Para fazer merge entre bases que tem nome de variáveis diferentes, utilize um vetor named.</a:t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5" name="Google Shape;345;p47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 de join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7" name="Google Shape;347;p47"/>
          <p:cNvSpPr/>
          <p:nvPr/>
        </p:nvSpPr>
        <p:spPr>
          <a:xfrm>
            <a:off x="847800" y="1805475"/>
            <a:ext cx="74484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tbl_joined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inner_join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(x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tableA, y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tableB, by = 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‘cpf’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47"/>
          <p:cNvSpPr/>
          <p:nvPr/>
        </p:nvSpPr>
        <p:spPr>
          <a:xfrm>
            <a:off x="432000" y="3758100"/>
            <a:ext cx="80679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tbl_joined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inner_join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(x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tableA, y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tableB, by = c(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‘cpf’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 ‘id_cpf’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9" name="Google Shape;349;p47"/>
          <p:cNvCxnSpPr/>
          <p:nvPr/>
        </p:nvCxnSpPr>
        <p:spPr>
          <a:xfrm>
            <a:off x="6434925" y="4194825"/>
            <a:ext cx="660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7"/>
          <p:cNvCxnSpPr/>
          <p:nvPr/>
        </p:nvCxnSpPr>
        <p:spPr>
          <a:xfrm>
            <a:off x="6759300" y="4194825"/>
            <a:ext cx="0" cy="289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Google Shape;351;p47"/>
          <p:cNvSpPr txBox="1"/>
          <p:nvPr/>
        </p:nvSpPr>
        <p:spPr>
          <a:xfrm>
            <a:off x="4778375" y="4484325"/>
            <a:ext cx="2421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Nome da variável na tableA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52" name="Google Shape;352;p47"/>
          <p:cNvSpPr/>
          <p:nvPr/>
        </p:nvSpPr>
        <p:spPr>
          <a:xfrm rot="10800000">
            <a:off x="6672457" y="4408123"/>
            <a:ext cx="173700" cy="1167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3" name="Google Shape;353;p47"/>
          <p:cNvCxnSpPr/>
          <p:nvPr/>
        </p:nvCxnSpPr>
        <p:spPr>
          <a:xfrm>
            <a:off x="7425525" y="4194825"/>
            <a:ext cx="6603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47"/>
          <p:cNvCxnSpPr/>
          <p:nvPr/>
        </p:nvCxnSpPr>
        <p:spPr>
          <a:xfrm>
            <a:off x="7749900" y="4194825"/>
            <a:ext cx="0" cy="2895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47"/>
          <p:cNvSpPr/>
          <p:nvPr/>
        </p:nvSpPr>
        <p:spPr>
          <a:xfrm rot="10800000">
            <a:off x="7663057" y="4408123"/>
            <a:ext cx="173700" cy="116700"/>
          </a:xfrm>
          <a:prstGeom prst="triangle">
            <a:avLst>
              <a:gd fmla="val 50000" name="adj"/>
            </a:avLst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7"/>
          <p:cNvSpPr txBox="1"/>
          <p:nvPr/>
        </p:nvSpPr>
        <p:spPr>
          <a:xfrm>
            <a:off x="7493525" y="4527100"/>
            <a:ext cx="15711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Variavel na tableB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8"/>
          <p:cNvSpPr txBox="1"/>
          <p:nvPr>
            <p:ph idx="1" type="body"/>
          </p:nvPr>
        </p:nvSpPr>
        <p:spPr>
          <a:xfrm>
            <a:off x="311700" y="870050"/>
            <a:ext cx="85206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Visualizando o inner join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8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 de join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364" name="Google Shape;364;p48"/>
          <p:cNvGraphicFramePr/>
          <p:nvPr/>
        </p:nvGraphicFramePr>
        <p:xfrm>
          <a:off x="1292550" y="223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{7A681434-3390-4D67-9D74-41269E19FDE9}</a:tableStyleId>
              </a:tblPr>
              <a:tblGrid>
                <a:gridCol w="1206500"/>
                <a:gridCol w="673625"/>
                <a:gridCol w="662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city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obito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anapolis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feira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salvador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bom jesus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vera cruz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BA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9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5" name="Google Shape;365;p48"/>
          <p:cNvGraphicFramePr/>
          <p:nvPr/>
        </p:nvGraphicFramePr>
        <p:xfrm>
          <a:off x="5061775" y="223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{7A681434-3390-4D67-9D74-41269E19FDE9}</a:tableStyleId>
              </a:tblPr>
              <a:tblGrid>
                <a:gridCol w="1211575"/>
                <a:gridCol w="1206525"/>
                <a:gridCol w="789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city_name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state_name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ibge_n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anapolis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feira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bom jesus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salvador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são paulo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SP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875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66" name="Google Shape;366;p48"/>
          <p:cNvSpPr/>
          <p:nvPr/>
        </p:nvSpPr>
        <p:spPr>
          <a:xfrm>
            <a:off x="311700" y="1394450"/>
            <a:ext cx="84588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tbl_joined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inner_join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(x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tableA, y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tableB, by = c(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‘city’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 ‘city_name’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7" name="Google Shape;367;p48"/>
          <p:cNvCxnSpPr/>
          <p:nvPr/>
        </p:nvCxnSpPr>
        <p:spPr>
          <a:xfrm>
            <a:off x="3841825" y="2836350"/>
            <a:ext cx="1239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8" name="Google Shape;368;p48"/>
          <p:cNvCxnSpPr/>
          <p:nvPr/>
        </p:nvCxnSpPr>
        <p:spPr>
          <a:xfrm>
            <a:off x="3830250" y="3207050"/>
            <a:ext cx="1251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9" name="Google Shape;369;p48"/>
          <p:cNvCxnSpPr/>
          <p:nvPr/>
        </p:nvCxnSpPr>
        <p:spPr>
          <a:xfrm flipH="1" rot="10800000">
            <a:off x="3830250" y="3637250"/>
            <a:ext cx="1237800" cy="33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0" name="Google Shape;370;p48"/>
          <p:cNvCxnSpPr/>
          <p:nvPr/>
        </p:nvCxnSpPr>
        <p:spPr>
          <a:xfrm>
            <a:off x="3832075" y="3640250"/>
            <a:ext cx="1229700" cy="329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"/>
          <p:cNvSpPr txBox="1"/>
          <p:nvPr>
            <p:ph idx="1" type="body"/>
          </p:nvPr>
        </p:nvSpPr>
        <p:spPr>
          <a:xfrm>
            <a:off x="311700" y="870050"/>
            <a:ext cx="85206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Visualizando o inner join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6" name="Google Shape;376;p49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 de join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378" name="Google Shape;378;p49"/>
          <p:cNvGraphicFramePr/>
          <p:nvPr/>
        </p:nvGraphicFramePr>
        <p:xfrm>
          <a:off x="2224375" y="242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{7A681434-3390-4D67-9D74-41269E19FDE9}</a:tableStyleId>
              </a:tblPr>
              <a:tblGrid>
                <a:gridCol w="1022500"/>
                <a:gridCol w="855150"/>
                <a:gridCol w="661175"/>
                <a:gridCol w="1240375"/>
                <a:gridCol w="916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city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obito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state_name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ibge_n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anapolis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feira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salvador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bom jesus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9" name="Google Shape;379;p49"/>
          <p:cNvSpPr/>
          <p:nvPr/>
        </p:nvSpPr>
        <p:spPr>
          <a:xfrm>
            <a:off x="311700" y="1394450"/>
            <a:ext cx="84588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tbl_joined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inner_join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(x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tableA, y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tableB, by = c(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‘city’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 ‘city_name’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0"/>
          <p:cNvSpPr txBox="1"/>
          <p:nvPr>
            <p:ph idx="1" type="body"/>
          </p:nvPr>
        </p:nvSpPr>
        <p:spPr>
          <a:xfrm>
            <a:off x="311700" y="870050"/>
            <a:ext cx="85206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Visualizando o inner join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5" name="Google Shape;385;p50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 de join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387" name="Google Shape;387;p50"/>
          <p:cNvGraphicFramePr/>
          <p:nvPr/>
        </p:nvGraphicFramePr>
        <p:xfrm>
          <a:off x="1292550" y="223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{7A681434-3390-4D67-9D74-41269E19FDE9}</a:tableStyleId>
              </a:tblPr>
              <a:tblGrid>
                <a:gridCol w="1206500"/>
                <a:gridCol w="673625"/>
                <a:gridCol w="662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city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obito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anapolis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feira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salvador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bom jesus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vera cruz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BA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9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8" name="Google Shape;388;p50"/>
          <p:cNvGraphicFramePr/>
          <p:nvPr/>
        </p:nvGraphicFramePr>
        <p:xfrm>
          <a:off x="5061775" y="223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{7A681434-3390-4D67-9D74-41269E19FDE9}</a:tableStyleId>
              </a:tblPr>
              <a:tblGrid>
                <a:gridCol w="1211575"/>
                <a:gridCol w="1206525"/>
                <a:gridCol w="789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city_name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state_name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ibge_n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anapolis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feira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bom jesus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salvador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bom jesus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89" name="Google Shape;389;p50"/>
          <p:cNvSpPr/>
          <p:nvPr/>
        </p:nvSpPr>
        <p:spPr>
          <a:xfrm>
            <a:off x="311700" y="1394450"/>
            <a:ext cx="84588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tbl_joined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inner_join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(x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tableA, y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tableB, by = c(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‘city’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 ‘city_name’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0" name="Google Shape;390;p50"/>
          <p:cNvCxnSpPr/>
          <p:nvPr/>
        </p:nvCxnSpPr>
        <p:spPr>
          <a:xfrm>
            <a:off x="3841825" y="2836350"/>
            <a:ext cx="1239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1" name="Google Shape;391;p50"/>
          <p:cNvCxnSpPr/>
          <p:nvPr/>
        </p:nvCxnSpPr>
        <p:spPr>
          <a:xfrm>
            <a:off x="3830250" y="3207050"/>
            <a:ext cx="1251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2" name="Google Shape;392;p50"/>
          <p:cNvCxnSpPr/>
          <p:nvPr/>
        </p:nvCxnSpPr>
        <p:spPr>
          <a:xfrm flipH="1" rot="10800000">
            <a:off x="3830250" y="3637250"/>
            <a:ext cx="1237800" cy="331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3" name="Google Shape;393;p50"/>
          <p:cNvCxnSpPr/>
          <p:nvPr/>
        </p:nvCxnSpPr>
        <p:spPr>
          <a:xfrm>
            <a:off x="3832075" y="3640250"/>
            <a:ext cx="1229700" cy="329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4" name="Google Shape;394;p50"/>
          <p:cNvCxnSpPr/>
          <p:nvPr/>
        </p:nvCxnSpPr>
        <p:spPr>
          <a:xfrm>
            <a:off x="3842725" y="4037350"/>
            <a:ext cx="1234500" cy="330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1"/>
          <p:cNvSpPr txBox="1"/>
          <p:nvPr>
            <p:ph idx="1" type="body"/>
          </p:nvPr>
        </p:nvSpPr>
        <p:spPr>
          <a:xfrm>
            <a:off x="311700" y="870050"/>
            <a:ext cx="85206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Visualizando o inner join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0" name="Google Shape;400;p51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 de join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402" name="Google Shape;402;p51"/>
          <p:cNvGraphicFramePr/>
          <p:nvPr/>
        </p:nvGraphicFramePr>
        <p:xfrm>
          <a:off x="2193475" y="233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{7A681434-3390-4D67-9D74-41269E19FDE9}</a:tableStyleId>
              </a:tblPr>
              <a:tblGrid>
                <a:gridCol w="1022500"/>
                <a:gridCol w="855150"/>
                <a:gridCol w="661175"/>
                <a:gridCol w="1240375"/>
                <a:gridCol w="916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city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obito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state_name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ibge_n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anapolis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feira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salvador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bom jesus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bom jesus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3" name="Google Shape;403;p51"/>
          <p:cNvSpPr/>
          <p:nvPr/>
        </p:nvSpPr>
        <p:spPr>
          <a:xfrm>
            <a:off x="311700" y="1394450"/>
            <a:ext cx="84588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tbl_joined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inner_join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(x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tableA, y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tableB, by = c(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‘city’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 ‘city_name’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2"/>
          <p:cNvSpPr txBox="1"/>
          <p:nvPr>
            <p:ph idx="1" type="body"/>
          </p:nvPr>
        </p:nvSpPr>
        <p:spPr>
          <a:xfrm>
            <a:off x="311700" y="870050"/>
            <a:ext cx="8520600" cy="27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Você pode usar mais de uma variável para fazer merge. Nesse caso o argumento by é um vetor com o nome das variáveis para merge separados por vírgula..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No caso de tabelas com nome de variáveis diferentes, você constrói componentes named separados por vírgula.</a:t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9" name="Google Shape;409;p52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 de join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1" name="Google Shape;411;p52"/>
          <p:cNvSpPr/>
          <p:nvPr/>
        </p:nvSpPr>
        <p:spPr>
          <a:xfrm>
            <a:off x="432000" y="1793925"/>
            <a:ext cx="84270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tbl_joined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inner_join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(x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tableA, y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tableB, by = c(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‘cpf’, ‘rg’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Google Shape;412;p52"/>
          <p:cNvSpPr/>
          <p:nvPr/>
        </p:nvSpPr>
        <p:spPr>
          <a:xfrm>
            <a:off x="1581150" y="3770675"/>
            <a:ext cx="5981700" cy="980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tbl_joined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inner_join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tableA, y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tableB,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by = c(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‘cpf’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 ‘id_cpf’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 ‘rg’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 ‘id_rg’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3" name="Google Shape;413;p52"/>
          <p:cNvCxnSpPr/>
          <p:nvPr/>
        </p:nvCxnSpPr>
        <p:spPr>
          <a:xfrm>
            <a:off x="3355750" y="4508600"/>
            <a:ext cx="500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52"/>
          <p:cNvCxnSpPr/>
          <p:nvPr/>
        </p:nvCxnSpPr>
        <p:spPr>
          <a:xfrm>
            <a:off x="4307825" y="4508600"/>
            <a:ext cx="6603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52"/>
          <p:cNvCxnSpPr/>
          <p:nvPr/>
        </p:nvCxnSpPr>
        <p:spPr>
          <a:xfrm>
            <a:off x="5281050" y="4508600"/>
            <a:ext cx="382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52"/>
          <p:cNvCxnSpPr/>
          <p:nvPr/>
        </p:nvCxnSpPr>
        <p:spPr>
          <a:xfrm>
            <a:off x="6039475" y="4508600"/>
            <a:ext cx="6603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3"/>
          <p:cNvSpPr txBox="1"/>
          <p:nvPr>
            <p:ph idx="1" type="body"/>
          </p:nvPr>
        </p:nvSpPr>
        <p:spPr>
          <a:xfrm>
            <a:off x="311700" y="870050"/>
            <a:ext cx="85206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Visualizando o inner join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2" name="Google Shape;422;p53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 de join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424" name="Google Shape;424;p53"/>
          <p:cNvGraphicFramePr/>
          <p:nvPr/>
        </p:nvGraphicFramePr>
        <p:xfrm>
          <a:off x="1292550" y="223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{7A681434-3390-4D67-9D74-41269E19FDE9}</a:tableStyleId>
              </a:tblPr>
              <a:tblGrid>
                <a:gridCol w="1206500"/>
                <a:gridCol w="673625"/>
                <a:gridCol w="662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city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obito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anapolis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feira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salvador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bom jesus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vera cruz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BA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9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5" name="Google Shape;425;p53"/>
          <p:cNvGraphicFramePr/>
          <p:nvPr/>
        </p:nvGraphicFramePr>
        <p:xfrm>
          <a:off x="5061775" y="223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{7A681434-3390-4D67-9D74-41269E19FDE9}</a:tableStyleId>
              </a:tblPr>
              <a:tblGrid>
                <a:gridCol w="1211575"/>
                <a:gridCol w="1206525"/>
                <a:gridCol w="789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city_name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state_name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ibge_n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anapolis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feira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bom jesus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salvador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bom jesus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RS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875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426" name="Google Shape;426;p53"/>
          <p:cNvSpPr/>
          <p:nvPr/>
        </p:nvSpPr>
        <p:spPr>
          <a:xfrm>
            <a:off x="1148400" y="1285875"/>
            <a:ext cx="6847200" cy="810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tbl_joined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inner_join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(x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tableA, y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tableB,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by = c(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‘city’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 ‘city_name’, ‘state’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 ‘state_name’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7" name="Google Shape;427;p53"/>
          <p:cNvCxnSpPr/>
          <p:nvPr/>
        </p:nvCxnSpPr>
        <p:spPr>
          <a:xfrm>
            <a:off x="3841825" y="2836350"/>
            <a:ext cx="1239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8" name="Google Shape;428;p53"/>
          <p:cNvCxnSpPr/>
          <p:nvPr/>
        </p:nvCxnSpPr>
        <p:spPr>
          <a:xfrm>
            <a:off x="3830250" y="3207050"/>
            <a:ext cx="1251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9" name="Google Shape;429;p53"/>
          <p:cNvCxnSpPr/>
          <p:nvPr/>
        </p:nvCxnSpPr>
        <p:spPr>
          <a:xfrm flipH="1" rot="10800000">
            <a:off x="3830250" y="3637250"/>
            <a:ext cx="1237800" cy="33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0" name="Google Shape;430;p53"/>
          <p:cNvCxnSpPr/>
          <p:nvPr/>
        </p:nvCxnSpPr>
        <p:spPr>
          <a:xfrm>
            <a:off x="3832075" y="3640250"/>
            <a:ext cx="1229700" cy="329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/>
          <p:nvPr/>
        </p:nvSpPr>
        <p:spPr>
          <a:xfrm>
            <a:off x="1315918" y="57307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Wrap up</a:t>
            </a:r>
            <a:endParaRPr b="1" sz="1500"/>
          </a:p>
        </p:txBody>
      </p:sp>
      <p:sp>
        <p:nvSpPr>
          <p:cNvPr id="124" name="Google Shape;124;p27"/>
          <p:cNvSpPr/>
          <p:nvPr/>
        </p:nvSpPr>
        <p:spPr>
          <a:xfrm>
            <a:off x="1315918" y="16583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Group_by + mutate</a:t>
            </a:r>
            <a:endParaRPr b="1" sz="1500"/>
          </a:p>
        </p:txBody>
      </p:sp>
      <p:sp>
        <p:nvSpPr>
          <p:cNvPr id="125" name="Google Shape;125;p27"/>
          <p:cNvSpPr/>
          <p:nvPr/>
        </p:nvSpPr>
        <p:spPr>
          <a:xfrm>
            <a:off x="1315918" y="38288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Pacote esquisse e swirl</a:t>
            </a:r>
            <a:endParaRPr b="1" sz="1500"/>
          </a:p>
        </p:txBody>
      </p:sp>
      <p:sp>
        <p:nvSpPr>
          <p:cNvPr id="126" name="Google Shape;126;p27"/>
          <p:cNvSpPr/>
          <p:nvPr/>
        </p:nvSpPr>
        <p:spPr>
          <a:xfrm>
            <a:off x="1315918" y="27435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Funções de Join</a:t>
            </a:r>
            <a:endParaRPr b="1" sz="1500"/>
          </a:p>
        </p:txBody>
      </p:sp>
      <p:sp>
        <p:nvSpPr>
          <p:cNvPr id="127" name="Google Shape;127;p27"/>
          <p:cNvSpPr/>
          <p:nvPr/>
        </p:nvSpPr>
        <p:spPr>
          <a:xfrm>
            <a:off x="403675" y="573075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01</a:t>
            </a:r>
            <a:endParaRPr b="1" sz="1500"/>
          </a:p>
        </p:txBody>
      </p:sp>
      <p:sp>
        <p:nvSpPr>
          <p:cNvPr id="128" name="Google Shape;128;p27"/>
          <p:cNvSpPr/>
          <p:nvPr/>
        </p:nvSpPr>
        <p:spPr>
          <a:xfrm>
            <a:off x="403675" y="27435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03</a:t>
            </a:r>
            <a:endParaRPr b="1" sz="1500"/>
          </a:p>
        </p:txBody>
      </p:sp>
      <p:sp>
        <p:nvSpPr>
          <p:cNvPr id="129" name="Google Shape;129;p27"/>
          <p:cNvSpPr/>
          <p:nvPr/>
        </p:nvSpPr>
        <p:spPr>
          <a:xfrm>
            <a:off x="403675" y="382882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04</a:t>
            </a:r>
            <a:endParaRPr b="1" sz="1500"/>
          </a:p>
        </p:txBody>
      </p:sp>
      <p:sp>
        <p:nvSpPr>
          <p:cNvPr id="130" name="Google Shape;130;p27"/>
          <p:cNvSpPr/>
          <p:nvPr/>
        </p:nvSpPr>
        <p:spPr>
          <a:xfrm>
            <a:off x="403675" y="1703770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02</a:t>
            </a:r>
            <a:endParaRPr b="1" sz="1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4"/>
          <p:cNvSpPr txBox="1"/>
          <p:nvPr>
            <p:ph idx="1" type="body"/>
          </p:nvPr>
        </p:nvSpPr>
        <p:spPr>
          <a:xfrm>
            <a:off x="311700" y="870050"/>
            <a:ext cx="85206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Visualizando o inner join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6" name="Google Shape;436;p54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 de join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438" name="Google Shape;438;p54"/>
          <p:cNvGraphicFramePr/>
          <p:nvPr/>
        </p:nvGraphicFramePr>
        <p:xfrm>
          <a:off x="2224375" y="242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{7A681434-3390-4D67-9D74-41269E19FDE9}</a:tableStyleId>
              </a:tblPr>
              <a:tblGrid>
                <a:gridCol w="1022500"/>
                <a:gridCol w="855150"/>
                <a:gridCol w="661175"/>
                <a:gridCol w="1240375"/>
                <a:gridCol w="916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city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obito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state_name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ibge_n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anapolis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feira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salvador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bom jesus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9" name="Google Shape;439;p54"/>
          <p:cNvSpPr/>
          <p:nvPr/>
        </p:nvSpPr>
        <p:spPr>
          <a:xfrm>
            <a:off x="1148400" y="1285875"/>
            <a:ext cx="6847200" cy="810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tbl_joined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inner_join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(x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tableA, y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tableB,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by = c(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‘city’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 ‘city_name’, ‘state’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 ‘state_name’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5"/>
          <p:cNvSpPr/>
          <p:nvPr/>
        </p:nvSpPr>
        <p:spPr>
          <a:xfrm>
            <a:off x="1315918" y="5730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Wrap up</a:t>
            </a:r>
            <a:endParaRPr b="1" sz="1500"/>
          </a:p>
        </p:txBody>
      </p:sp>
      <p:sp>
        <p:nvSpPr>
          <p:cNvPr id="445" name="Google Shape;445;p55"/>
          <p:cNvSpPr/>
          <p:nvPr/>
        </p:nvSpPr>
        <p:spPr>
          <a:xfrm>
            <a:off x="1315918" y="16583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Group_by</a:t>
            </a:r>
            <a:endParaRPr b="1" sz="1500"/>
          </a:p>
        </p:txBody>
      </p:sp>
      <p:sp>
        <p:nvSpPr>
          <p:cNvPr id="446" name="Google Shape;446;p55"/>
          <p:cNvSpPr/>
          <p:nvPr/>
        </p:nvSpPr>
        <p:spPr>
          <a:xfrm>
            <a:off x="1315918" y="382882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Pacote esquisse e swirl</a:t>
            </a:r>
            <a:endParaRPr b="1" sz="1500"/>
          </a:p>
        </p:txBody>
      </p:sp>
      <p:sp>
        <p:nvSpPr>
          <p:cNvPr id="447" name="Google Shape;447;p55"/>
          <p:cNvSpPr/>
          <p:nvPr/>
        </p:nvSpPr>
        <p:spPr>
          <a:xfrm>
            <a:off x="1315918" y="27435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Funções de Join</a:t>
            </a:r>
            <a:endParaRPr b="1" sz="1500"/>
          </a:p>
        </p:txBody>
      </p:sp>
      <p:sp>
        <p:nvSpPr>
          <p:cNvPr id="448" name="Google Shape;448;p55"/>
          <p:cNvSpPr/>
          <p:nvPr/>
        </p:nvSpPr>
        <p:spPr>
          <a:xfrm>
            <a:off x="403675" y="5730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01</a:t>
            </a:r>
            <a:endParaRPr b="1" sz="1500"/>
          </a:p>
        </p:txBody>
      </p:sp>
      <p:sp>
        <p:nvSpPr>
          <p:cNvPr id="449" name="Google Shape;449;p55"/>
          <p:cNvSpPr/>
          <p:nvPr/>
        </p:nvSpPr>
        <p:spPr>
          <a:xfrm>
            <a:off x="403675" y="27435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03</a:t>
            </a:r>
            <a:endParaRPr b="1" sz="1500"/>
          </a:p>
        </p:txBody>
      </p:sp>
      <p:sp>
        <p:nvSpPr>
          <p:cNvPr id="450" name="Google Shape;450;p55"/>
          <p:cNvSpPr/>
          <p:nvPr/>
        </p:nvSpPr>
        <p:spPr>
          <a:xfrm>
            <a:off x="403675" y="3828825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04</a:t>
            </a:r>
            <a:endParaRPr b="1" sz="1500"/>
          </a:p>
        </p:txBody>
      </p:sp>
      <p:sp>
        <p:nvSpPr>
          <p:cNvPr id="451" name="Google Shape;451;p55"/>
          <p:cNvSpPr/>
          <p:nvPr/>
        </p:nvSpPr>
        <p:spPr>
          <a:xfrm>
            <a:off x="403675" y="1703770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02</a:t>
            </a:r>
            <a:endParaRPr b="1" sz="1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6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 pacote ggplot2: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 ggplot2 é um pacote para visualização de dados do R (fruto da tese de doutorado de Hadley Wickham)</a:t>
            </a:r>
            <a:b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700">
                <a:solidFill>
                  <a:schemeClr val="lt1"/>
                </a:solidFill>
              </a:rPr>
              <a:t>A construção dos principais aspectos de um gráfico no ggplot2 são divididos em camadas, construídas uma a uma na elaboração do gráfico.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7" name="Google Shape;457;p56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 pacote esquisse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9" name="Google Shape;459;p56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60" name="Google Shape;460;p56"/>
          <p:cNvSpPr/>
          <p:nvPr/>
        </p:nvSpPr>
        <p:spPr>
          <a:xfrm>
            <a:off x="2507550" y="1999050"/>
            <a:ext cx="41772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install.packages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“ggplot2”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Google Shape;461;p56"/>
          <p:cNvSpPr/>
          <p:nvPr/>
        </p:nvSpPr>
        <p:spPr>
          <a:xfrm>
            <a:off x="717350" y="284150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62" name="Google Shape;462;p56"/>
          <p:cNvSpPr/>
          <p:nvPr/>
        </p:nvSpPr>
        <p:spPr>
          <a:xfrm>
            <a:off x="1871850" y="3496775"/>
            <a:ext cx="5400300" cy="961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ggplot() + 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geom_bar() +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geom_line() ...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7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Utilizando addins do R para construir gráficos do ggplot2</a:t>
            </a:r>
            <a:r>
              <a:rPr b="1" lang="en">
                <a:solidFill>
                  <a:schemeClr val="lt1"/>
                </a:solidFill>
              </a:rPr>
              <a:t>: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 </a:t>
            </a:r>
            <a:r>
              <a:rPr lang="en" sz="1700">
                <a:solidFill>
                  <a:schemeClr val="lt1"/>
                </a:solidFill>
              </a:rPr>
              <a:t>pacote</a:t>
            </a:r>
            <a:r>
              <a:rPr lang="en" sz="1700">
                <a:solidFill>
                  <a:schemeClr val="lt1"/>
                </a:solidFill>
              </a:rPr>
              <a:t> esquisse é um aplicativo em Shiny que utiliza uma base de dados do seu enviroment do R e constrói um ambiente para você fazer gráficos do ggplot2.</a:t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Você consegue construir todos os tipos de gráficos do ggplot2, além de fazer filtros e modificações nas escalas das variáveis. Os gráficos podem ser exportados em png ou você pode pegar o código de construção do gráfico.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8" name="Google Shape;468;p57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 pacote esquisse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0" name="Google Shape;470;p57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71" name="Google Shape;471;p57"/>
          <p:cNvSpPr/>
          <p:nvPr/>
        </p:nvSpPr>
        <p:spPr>
          <a:xfrm>
            <a:off x="2507550" y="2220075"/>
            <a:ext cx="4177200" cy="84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install.packages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“esquisse”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library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(ggplot2)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library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(esquisse)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2" name="Google Shape;472;p57"/>
          <p:cNvSpPr/>
          <p:nvPr/>
        </p:nvSpPr>
        <p:spPr>
          <a:xfrm>
            <a:off x="717350" y="3596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950" y="181988"/>
            <a:ext cx="6014099" cy="47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 pacote swirl: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chemeClr val="lt1"/>
                </a:solidFill>
              </a:rPr>
              <a:t>O swirl é um pacote que contém funções que conversam com o usuário e, por meio dessas, vai ensinando  R.</a:t>
            </a:r>
            <a:b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700">
                <a:solidFill>
                  <a:schemeClr val="lt1"/>
                </a:solidFill>
              </a:rPr>
              <a:t>Dado que o pacote esteja carregado, você tem várias opções de cursos, desde o básico de programação em R até análise de dados. O procedimento para “carregar” um curso é: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https://github.com/swirldev/swirl_courses#swirl-courses</a:t>
            </a:r>
            <a:br>
              <a:rPr lang="en"/>
            </a:b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http://swirlstats.com/scn/title.html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3" name="Google Shape;483;p59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 pacote swirl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5" name="Google Shape;485;p59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86" name="Google Shape;486;p59"/>
          <p:cNvSpPr/>
          <p:nvPr/>
        </p:nvSpPr>
        <p:spPr>
          <a:xfrm>
            <a:off x="2507550" y="1999050"/>
            <a:ext cx="41772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install.packages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“swirl”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7" name="Google Shape;487;p59"/>
          <p:cNvSpPr/>
          <p:nvPr/>
        </p:nvSpPr>
        <p:spPr>
          <a:xfrm>
            <a:off x="717350" y="284150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88" name="Google Shape;488;p59"/>
          <p:cNvSpPr/>
          <p:nvPr/>
        </p:nvSpPr>
        <p:spPr>
          <a:xfrm>
            <a:off x="1871850" y="3589175"/>
            <a:ext cx="54003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install_from_swirl("Nome do curso aqui")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0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6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 pacote swirl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95" name="Google Shape;495;p60"/>
          <p:cNvPicPr preferRelativeResize="0"/>
          <p:nvPr/>
        </p:nvPicPr>
        <p:blipFill rotWithShape="1">
          <a:blip r:embed="rId3">
            <a:alphaModFix/>
          </a:blip>
          <a:srcRect b="32555" l="0" r="40044" t="0"/>
          <a:stretch/>
        </p:blipFill>
        <p:spPr>
          <a:xfrm>
            <a:off x="991575" y="813300"/>
            <a:ext cx="7160850" cy="42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1"/>
          <p:cNvSpPr txBox="1"/>
          <p:nvPr>
            <p:ph type="title"/>
          </p:nvPr>
        </p:nvSpPr>
        <p:spPr>
          <a:xfrm>
            <a:off x="311700" y="436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Contato: </a:t>
            </a:r>
            <a:r>
              <a:rPr lang="en" sz="2400">
                <a:solidFill>
                  <a:schemeClr val="dk2"/>
                </a:solidFill>
              </a:rPr>
              <a:t>gabilimaborges@hotmail.com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501" name="Google Shape;50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888" y="152375"/>
            <a:ext cx="6218220" cy="40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349950" y="869375"/>
            <a:ext cx="84825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Usando o pacote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dplyr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90% do seu tempo gasto deixando seus dados em formato analítico são resolvidos com seis funções: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r>
              <a:rPr lang="en" sz="1700">
                <a:solidFill>
                  <a:srgbClr val="FF00FF"/>
                </a:solidFill>
              </a:rPr>
              <a:t>mutate() </a:t>
            </a:r>
            <a:r>
              <a:rPr lang="en" sz="1700">
                <a:solidFill>
                  <a:schemeClr val="lt1"/>
                </a:solidFill>
              </a:rPr>
              <a:t>- Criar/modificar colunas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r>
              <a:rPr lang="en" sz="1700">
                <a:solidFill>
                  <a:srgbClr val="FF00FF"/>
                </a:solidFill>
              </a:rPr>
              <a:t>select()</a:t>
            </a:r>
            <a:r>
              <a:rPr lang="en" sz="1700">
                <a:solidFill>
                  <a:schemeClr val="lt1"/>
                </a:solidFill>
              </a:rPr>
              <a:t> - Selecionar colunas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r>
              <a:rPr lang="en" sz="1700">
                <a:solidFill>
                  <a:srgbClr val="FF00FF"/>
                </a:solidFill>
              </a:rPr>
              <a:t>filter()</a:t>
            </a:r>
            <a:r>
              <a:rPr lang="en" sz="1700">
                <a:solidFill>
                  <a:schemeClr val="lt1"/>
                </a:solidFill>
              </a:rPr>
              <a:t> - Filtrar linhas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r>
              <a:rPr lang="en" sz="1700">
                <a:solidFill>
                  <a:srgbClr val="FF00FF"/>
                </a:solidFill>
              </a:rPr>
              <a:t>arrange()</a:t>
            </a:r>
            <a:r>
              <a:rPr lang="en" sz="1700">
                <a:solidFill>
                  <a:schemeClr val="lt1"/>
                </a:solidFill>
              </a:rPr>
              <a:t> - Ordenar a base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r>
              <a:rPr lang="en" sz="1700">
                <a:solidFill>
                  <a:srgbClr val="FF00FF"/>
                </a:solidFill>
              </a:rPr>
              <a:t>groub_by()</a:t>
            </a:r>
            <a:r>
              <a:rPr lang="en" sz="1700">
                <a:solidFill>
                  <a:schemeClr val="lt1"/>
                </a:solidFill>
              </a:rPr>
              <a:t> - Agrupar linhas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r>
              <a:rPr lang="en" sz="1700">
                <a:solidFill>
                  <a:srgbClr val="FF00FF"/>
                </a:solidFill>
              </a:rPr>
              <a:t>summarise()</a:t>
            </a:r>
            <a:r>
              <a:rPr lang="en" sz="1700">
                <a:solidFill>
                  <a:schemeClr val="lt1"/>
                </a:solidFill>
              </a:rPr>
              <a:t> - Sumarizar os dados/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			Reduzir valores a um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			Único valor. 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8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28"/>
          <p:cNvSpPr/>
          <p:nvPr/>
        </p:nvSpPr>
        <p:spPr>
          <a:xfrm>
            <a:off x="763275" y="13632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9" name="Google Shape;139;p28"/>
          <p:cNvSpPr/>
          <p:nvPr/>
        </p:nvSpPr>
        <p:spPr>
          <a:xfrm>
            <a:off x="1220475" y="257100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0" name="Google Shape;140;p28"/>
          <p:cNvSpPr/>
          <p:nvPr/>
        </p:nvSpPr>
        <p:spPr>
          <a:xfrm>
            <a:off x="1220475" y="225067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1" name="Google Shape;141;p28"/>
          <p:cNvSpPr/>
          <p:nvPr/>
        </p:nvSpPr>
        <p:spPr>
          <a:xfrm>
            <a:off x="1220475" y="31495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2" name="Google Shape;142;p28"/>
          <p:cNvSpPr/>
          <p:nvPr/>
        </p:nvSpPr>
        <p:spPr>
          <a:xfrm>
            <a:off x="1220475" y="28447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3" name="Google Shape;143;p28"/>
          <p:cNvSpPr/>
          <p:nvPr/>
        </p:nvSpPr>
        <p:spPr>
          <a:xfrm>
            <a:off x="1220475" y="37591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4" name="Google Shape;144;p28"/>
          <p:cNvSpPr/>
          <p:nvPr/>
        </p:nvSpPr>
        <p:spPr>
          <a:xfrm>
            <a:off x="1220475" y="34543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5" name="Google Shape;145;p28"/>
          <p:cNvSpPr/>
          <p:nvPr/>
        </p:nvSpPr>
        <p:spPr>
          <a:xfrm>
            <a:off x="5013325" y="2250675"/>
            <a:ext cx="3929400" cy="2753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 </a:t>
            </a:r>
            <a:r>
              <a:rPr i="1" lang="en"/>
              <a:t>input </a:t>
            </a:r>
            <a:r>
              <a:rPr lang="en"/>
              <a:t>é sempre um </a:t>
            </a:r>
            <a:r>
              <a:rPr i="1" lang="en">
                <a:solidFill>
                  <a:srgbClr val="FF00FF"/>
                </a:solidFill>
              </a:rPr>
              <a:t>tibble </a:t>
            </a:r>
            <a:r>
              <a:rPr lang="en"/>
              <a:t>e o </a:t>
            </a:r>
            <a:r>
              <a:rPr i="1" lang="en"/>
              <a:t>output</a:t>
            </a:r>
            <a:r>
              <a:rPr lang="en"/>
              <a:t> é sempre um </a:t>
            </a:r>
            <a:r>
              <a:rPr i="1" lang="en">
                <a:solidFill>
                  <a:srgbClr val="FF00FF"/>
                </a:solidFill>
              </a:rPr>
              <a:t>tibble</a:t>
            </a:r>
            <a:r>
              <a:rPr i="1" lang="en"/>
              <a:t>.</a:t>
            </a:r>
            <a:endParaRPr i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 </a:t>
            </a:r>
            <a:r>
              <a:rPr lang="en">
                <a:solidFill>
                  <a:srgbClr val="FF00FF"/>
                </a:solidFill>
              </a:rPr>
              <a:t>tibble </a:t>
            </a:r>
            <a:r>
              <a:rPr lang="en"/>
              <a:t>é o primeiro argumento e o que queremos fazer são os próximos argumentos.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 código fica intuitivo de ser escrito e mais fácil de ser lido.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As seis funções funcionam da mesma forma em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  <a:latin typeface="Average"/>
                <a:ea typeface="Average"/>
                <a:cs typeface="Average"/>
                <a:sym typeface="Average"/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  <a:latin typeface="Average"/>
                <a:ea typeface="Average"/>
                <a:cs typeface="Average"/>
                <a:sym typeface="Average"/>
              </a:rPr>
              <a:t>spaklyr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  <a:latin typeface="Average"/>
                <a:ea typeface="Average"/>
                <a:cs typeface="Average"/>
                <a:sym typeface="Average"/>
              </a:rPr>
              <a:t>+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Funções interessantes para utilizar em summarise/mutate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52" name="Google Shape;152;p29"/>
          <p:cNvSpPr txBox="1"/>
          <p:nvPr/>
        </p:nvSpPr>
        <p:spPr>
          <a:xfrm>
            <a:off x="311700" y="1022450"/>
            <a:ext cx="8256600" cy="4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lang="en" sz="1800">
                <a:solidFill>
                  <a:schemeClr val="accent4"/>
                </a:solidFill>
                <a:highlight>
                  <a:schemeClr val="accent4"/>
                </a:highlight>
                <a:latin typeface="Average"/>
                <a:ea typeface="Average"/>
                <a:cs typeface="Average"/>
                <a:sym typeface="Average"/>
              </a:rPr>
              <a:t>+</a:t>
            </a:r>
            <a:r>
              <a:rPr b="1" lang="en" sz="1800">
                <a:solidFill>
                  <a:schemeClr val="lt1"/>
                </a:solidFill>
                <a:highlight>
                  <a:schemeClr val="accent4"/>
                </a:highlight>
                <a:latin typeface="Average"/>
                <a:ea typeface="Average"/>
                <a:cs typeface="Average"/>
                <a:sym typeface="Average"/>
              </a:rPr>
              <a:t>n()</a:t>
            </a:r>
            <a:r>
              <a:rPr b="1" lang="en" sz="1800">
                <a:solidFill>
                  <a:schemeClr val="accent4"/>
                </a:solidFill>
                <a:highlight>
                  <a:schemeClr val="accent4"/>
                </a:highlight>
                <a:latin typeface="Average"/>
                <a:ea typeface="Average"/>
                <a:cs typeface="Average"/>
                <a:sym typeface="Average"/>
              </a:rPr>
              <a:t>+</a:t>
            </a:r>
            <a:r>
              <a:rPr b="1" lang="en" sz="1800">
                <a:solidFill>
                  <a:schemeClr val="accent4"/>
                </a:solidFill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  </a:t>
            </a:r>
            <a:r>
              <a:rPr b="1" lang="en" sz="18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-</a:t>
            </a:r>
            <a:r>
              <a:rPr b="1" lang="en" sz="1800">
                <a:solidFill>
                  <a:schemeClr val="accent4"/>
                </a:solidFill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lang="en" sz="18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Contar número de linhas</a:t>
            </a:r>
            <a:r>
              <a:rPr lang="en" sz="18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r>
              <a:rPr b="1" lang="en" sz="1800">
                <a:solidFill>
                  <a:srgbClr val="37474F"/>
                </a:solidFill>
                <a:highlight>
                  <a:srgbClr val="64FFDA"/>
                </a:highlight>
                <a:latin typeface="Average"/>
                <a:ea typeface="Average"/>
                <a:cs typeface="Average"/>
                <a:sym typeface="Average"/>
              </a:rPr>
              <a:t>  </a:t>
            </a:r>
            <a:br>
              <a:rPr b="1" lang="en" sz="700">
                <a:solidFill>
                  <a:srgbClr val="37474F"/>
                </a:solidFill>
                <a:highlight>
                  <a:srgbClr val="64FFDA"/>
                </a:highlight>
                <a:latin typeface="Average"/>
                <a:ea typeface="Average"/>
                <a:cs typeface="Average"/>
                <a:sym typeface="Average"/>
              </a:rPr>
            </a:br>
            <a:br>
              <a:rPr lang="en" sz="18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8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lang="en" sz="1800">
                <a:solidFill>
                  <a:schemeClr val="accent4"/>
                </a:solidFill>
                <a:highlight>
                  <a:schemeClr val="accent4"/>
                </a:highlight>
                <a:latin typeface="Average"/>
                <a:ea typeface="Average"/>
                <a:cs typeface="Average"/>
                <a:sym typeface="Average"/>
              </a:rPr>
              <a:t>+</a:t>
            </a:r>
            <a:r>
              <a:rPr b="1" lang="en" sz="1800">
                <a:solidFill>
                  <a:schemeClr val="lt1"/>
                </a:solidFill>
                <a:highlight>
                  <a:schemeClr val="accent4"/>
                </a:highlight>
                <a:latin typeface="Average"/>
                <a:ea typeface="Average"/>
                <a:cs typeface="Average"/>
                <a:sym typeface="Average"/>
              </a:rPr>
              <a:t>n_distinct()</a:t>
            </a:r>
            <a:r>
              <a:rPr b="1" lang="en" sz="1800">
                <a:solidFill>
                  <a:schemeClr val="accent4"/>
                </a:solidFill>
                <a:highlight>
                  <a:schemeClr val="accent4"/>
                </a:highlight>
                <a:latin typeface="Average"/>
                <a:ea typeface="Average"/>
                <a:cs typeface="Average"/>
                <a:sym typeface="Average"/>
              </a:rPr>
              <a:t>+</a:t>
            </a:r>
            <a:r>
              <a:rPr lang="en" sz="18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lang="en" sz="18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-</a:t>
            </a:r>
            <a:r>
              <a:rPr lang="en" sz="18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lang="en" sz="18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Contar número de valores distintos</a:t>
            </a:r>
            <a:r>
              <a:rPr lang="en" sz="18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br>
              <a:rPr lang="en" sz="18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lang="en" sz="18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8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lang="en" sz="1800">
                <a:solidFill>
                  <a:schemeClr val="accent4"/>
                </a:solidFill>
                <a:highlight>
                  <a:schemeClr val="accent4"/>
                </a:highlight>
                <a:latin typeface="Average"/>
                <a:ea typeface="Average"/>
                <a:cs typeface="Average"/>
                <a:sym typeface="Average"/>
              </a:rPr>
              <a:t>+</a:t>
            </a:r>
            <a:r>
              <a:rPr b="1" lang="en" sz="1800">
                <a:solidFill>
                  <a:schemeClr val="lt1"/>
                </a:solidFill>
                <a:highlight>
                  <a:schemeClr val="accent4"/>
                </a:highlight>
                <a:latin typeface="Average"/>
                <a:ea typeface="Average"/>
                <a:cs typeface="Average"/>
                <a:sym typeface="Average"/>
              </a:rPr>
              <a:t>sum()</a:t>
            </a:r>
            <a:r>
              <a:rPr b="1" lang="en" sz="1800">
                <a:solidFill>
                  <a:schemeClr val="accent4"/>
                </a:solidFill>
                <a:highlight>
                  <a:schemeClr val="accent4"/>
                </a:highlight>
                <a:latin typeface="Average"/>
                <a:ea typeface="Average"/>
                <a:cs typeface="Average"/>
                <a:sym typeface="Average"/>
              </a:rPr>
              <a:t>+</a:t>
            </a:r>
            <a:r>
              <a:rPr lang="en" sz="18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lang="en" sz="1800">
                <a:latin typeface="Average"/>
                <a:ea typeface="Average"/>
                <a:cs typeface="Average"/>
                <a:sym typeface="Average"/>
              </a:rPr>
              <a:t>-</a:t>
            </a:r>
            <a:r>
              <a:rPr lang="en" sz="18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lang="en" sz="18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Somar valores de uma variável (soma nas linhas)</a:t>
            </a:r>
            <a:br>
              <a:rPr b="1" lang="en" sz="18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1" lang="en" sz="1800">
                <a:solidFill>
                  <a:srgbClr val="64FFDA"/>
                </a:solidFill>
                <a:highlight>
                  <a:srgbClr val="64FFDA"/>
                </a:highlight>
                <a:latin typeface="Average"/>
                <a:ea typeface="Average"/>
                <a:cs typeface="Average"/>
                <a:sym typeface="Average"/>
              </a:rPr>
            </a:br>
            <a:r>
              <a:rPr b="1" lang="en" sz="1800">
                <a:solidFill>
                  <a:srgbClr val="64FFDA"/>
                </a:solidFill>
                <a:highlight>
                  <a:srgbClr val="64FFDA"/>
                </a:highlight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lang="en" sz="1800">
                <a:solidFill>
                  <a:schemeClr val="accent4"/>
                </a:solidFill>
                <a:highlight>
                  <a:schemeClr val="accent4"/>
                </a:highlight>
                <a:latin typeface="Average"/>
                <a:ea typeface="Average"/>
                <a:cs typeface="Average"/>
                <a:sym typeface="Average"/>
              </a:rPr>
              <a:t>+</a:t>
            </a:r>
            <a:r>
              <a:rPr b="1" lang="en" sz="1800">
                <a:solidFill>
                  <a:schemeClr val="lt1"/>
                </a:solidFill>
                <a:highlight>
                  <a:schemeClr val="accent4"/>
                </a:highlight>
                <a:latin typeface="Average"/>
                <a:ea typeface="Average"/>
                <a:cs typeface="Average"/>
                <a:sym typeface="Average"/>
              </a:rPr>
              <a:t>mean()</a:t>
            </a:r>
            <a:r>
              <a:rPr b="1" lang="en" sz="1800">
                <a:solidFill>
                  <a:schemeClr val="accent4"/>
                </a:solidFill>
                <a:highlight>
                  <a:schemeClr val="accent4"/>
                </a:highlight>
                <a:latin typeface="Average"/>
                <a:ea typeface="Average"/>
                <a:cs typeface="Average"/>
                <a:sym typeface="Average"/>
              </a:rPr>
              <a:t>+</a:t>
            </a:r>
            <a:r>
              <a:rPr b="1" lang="en" sz="1800">
                <a:solidFill>
                  <a:srgbClr val="64FFDA"/>
                </a:solidFill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lang="en" sz="18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-</a:t>
            </a:r>
            <a:r>
              <a:rPr b="1" lang="en" sz="1800">
                <a:solidFill>
                  <a:srgbClr val="64FFDA"/>
                </a:solidFill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Calcular média de uma variável (média na linha)</a:t>
            </a:r>
            <a:br>
              <a:rPr b="1"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1"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1"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lang="en" sz="1800">
                <a:solidFill>
                  <a:schemeClr val="accent4"/>
                </a:solidFill>
                <a:highlight>
                  <a:schemeClr val="accent4"/>
                </a:highlight>
                <a:latin typeface="Average"/>
                <a:ea typeface="Average"/>
                <a:cs typeface="Average"/>
                <a:sym typeface="Average"/>
              </a:rPr>
              <a:t>+</a:t>
            </a:r>
            <a:r>
              <a:rPr b="1" lang="en" sz="1800">
                <a:solidFill>
                  <a:schemeClr val="lt1"/>
                </a:solidFill>
                <a:highlight>
                  <a:schemeClr val="accent4"/>
                </a:highlight>
                <a:latin typeface="Average"/>
                <a:ea typeface="Average"/>
                <a:cs typeface="Average"/>
                <a:sym typeface="Average"/>
              </a:rPr>
              <a:t>==, &gt;=, &lt;=, !=, %in%</a:t>
            </a:r>
            <a:r>
              <a:rPr b="1" lang="en" sz="1800">
                <a:solidFill>
                  <a:schemeClr val="accent4"/>
                </a:solidFill>
                <a:highlight>
                  <a:schemeClr val="accent4"/>
                </a:highlight>
                <a:latin typeface="Average"/>
                <a:ea typeface="Average"/>
                <a:cs typeface="Average"/>
                <a:sym typeface="Average"/>
              </a:rPr>
              <a:t>+</a:t>
            </a:r>
            <a:r>
              <a:rPr b="1" lang="en" sz="1800">
                <a:solidFill>
                  <a:schemeClr val="accent4"/>
                </a:solidFill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lang="en" sz="18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-</a:t>
            </a:r>
            <a:r>
              <a:rPr b="1" lang="en" sz="1800">
                <a:solidFill>
                  <a:schemeClr val="accent4"/>
                </a:solidFill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Comparadores lógicos (só pra mutate)</a:t>
            </a:r>
            <a:br>
              <a:rPr b="1"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1"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1"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lang="en" sz="1800">
                <a:solidFill>
                  <a:schemeClr val="accent4"/>
                </a:solidFill>
                <a:highlight>
                  <a:schemeClr val="accent4"/>
                </a:highlight>
                <a:latin typeface="Average"/>
                <a:ea typeface="Average"/>
                <a:cs typeface="Average"/>
                <a:sym typeface="Average"/>
              </a:rPr>
              <a:t>+</a:t>
            </a:r>
            <a:r>
              <a:rPr b="1" lang="en" sz="1800">
                <a:solidFill>
                  <a:schemeClr val="lt1"/>
                </a:solidFill>
                <a:highlight>
                  <a:schemeClr val="accent4"/>
                </a:highlight>
                <a:latin typeface="Average"/>
                <a:ea typeface="Average"/>
                <a:cs typeface="Average"/>
                <a:sym typeface="Average"/>
              </a:rPr>
              <a:t>ifelse(condition, v_True, v_False)</a:t>
            </a:r>
            <a:r>
              <a:rPr b="1" lang="en" sz="1800">
                <a:solidFill>
                  <a:schemeClr val="accent4"/>
                </a:solidFill>
                <a:highlight>
                  <a:schemeClr val="accent4"/>
                </a:highlight>
                <a:latin typeface="Average"/>
                <a:ea typeface="Average"/>
                <a:cs typeface="Average"/>
                <a:sym typeface="Average"/>
              </a:rPr>
              <a:t>+</a:t>
            </a:r>
            <a:r>
              <a:rPr b="1" lang="en" sz="1800">
                <a:solidFill>
                  <a:schemeClr val="accent4"/>
                </a:solidFill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lang="en" sz="18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-</a:t>
            </a:r>
            <a:r>
              <a:rPr b="1" lang="en" sz="1800">
                <a:solidFill>
                  <a:schemeClr val="accent4"/>
                </a:solidFill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Condicional com Ifelse (só pra mutate)</a:t>
            </a:r>
            <a:br>
              <a:rPr b="1"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1"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endParaRPr b="1" sz="1800">
              <a:solidFill>
                <a:schemeClr val="accent4"/>
              </a:solidFill>
              <a:highlight>
                <a:schemeClr val="accent4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8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br>
              <a:rPr lang="en" sz="18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8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 sz="18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7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870050"/>
            <a:ext cx="8409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 que é pra que serve o pipe?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 </a:t>
            </a:r>
            <a:r>
              <a:rPr i="1" lang="en" sz="1700">
                <a:solidFill>
                  <a:schemeClr val="lt1"/>
                </a:solidFill>
              </a:rPr>
              <a:t>pipe</a:t>
            </a:r>
            <a:r>
              <a:rPr lang="en" sz="1700">
                <a:solidFill>
                  <a:schemeClr val="lt1"/>
                </a:solidFill>
              </a:rPr>
              <a:t> usa o valor resultante da expressão do lado esquerdo como primeiro argumento da função do lado direito.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 operador </a:t>
            </a:r>
            <a:r>
              <a:rPr i="1" lang="en" sz="1700">
                <a:solidFill>
                  <a:schemeClr val="lt1"/>
                </a:solidFill>
              </a:rPr>
              <a:t>pipe </a:t>
            </a:r>
            <a:r>
              <a:rPr lang="en" sz="1700">
                <a:solidFill>
                  <a:schemeClr val="lt1"/>
                </a:solidFill>
              </a:rPr>
              <a:t>é uma função do pacote </a:t>
            </a:r>
            <a:r>
              <a:rPr i="1" lang="en" sz="1700">
                <a:solidFill>
                  <a:schemeClr val="lt1"/>
                </a:solidFill>
              </a:rPr>
              <a:t>magrittr</a:t>
            </a:r>
            <a:r>
              <a:rPr lang="en" sz="1700">
                <a:solidFill>
                  <a:schemeClr val="lt1"/>
                </a:solidFill>
              </a:rPr>
              <a:t>.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Aperte as teclas &lt;ctrl&gt; + &lt;shift&gt; + &lt;M&gt; como </a:t>
            </a:r>
            <a:r>
              <a:rPr i="1" lang="en" sz="1700">
                <a:solidFill>
                  <a:schemeClr val="lt1"/>
                </a:solidFill>
              </a:rPr>
              <a:t>shortcut</a:t>
            </a:r>
            <a:r>
              <a:rPr lang="en" sz="1700">
                <a:solidFill>
                  <a:schemeClr val="lt1"/>
                </a:solidFill>
              </a:rPr>
              <a:t> para construir o pipe.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30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 operador pipe %&gt;%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30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1" name="Google Shape;161;p30"/>
          <p:cNvSpPr/>
          <p:nvPr/>
        </p:nvSpPr>
        <p:spPr>
          <a:xfrm>
            <a:off x="717350" y="3135963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2" name="Google Shape;162;p30"/>
          <p:cNvSpPr/>
          <p:nvPr/>
        </p:nvSpPr>
        <p:spPr>
          <a:xfrm>
            <a:off x="2270850" y="2049050"/>
            <a:ext cx="4602300" cy="633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f(x, y)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 %&gt;% f(y)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653750" y="3955763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870050"/>
            <a:ext cx="8409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 que é pra que serve o pipe?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Nos casos mais simples, o pipe parece não trazer grandes vantagens. Agora, veja como fica um caso com mais etapas.</a:t>
            </a:r>
            <a:br>
              <a:rPr lang="en" sz="1700">
                <a:solidFill>
                  <a:srgbClr val="FF00FF"/>
                </a:solidFill>
              </a:rPr>
            </a:br>
            <a:br>
              <a:rPr lang="en" sz="1700">
                <a:solidFill>
                  <a:srgbClr val="FF00FF"/>
                </a:solidFill>
              </a:rPr>
            </a:br>
            <a:r>
              <a:rPr lang="en" sz="1700">
                <a:solidFill>
                  <a:srgbClr val="FF00FF"/>
                </a:solidFill>
              </a:rPr>
              <a:t>						          </a:t>
            </a:r>
            <a:r>
              <a:rPr b="1" lang="en" sz="1700">
                <a:solidFill>
                  <a:schemeClr val="lt1"/>
                </a:solidFill>
              </a:rPr>
              <a:t>Mundo sem pipe</a:t>
            </a:r>
            <a:endParaRPr b="1"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			                  </a:t>
            </a:r>
            <a:r>
              <a:rPr b="1" lang="en" sz="1700">
                <a:solidFill>
                  <a:schemeClr val="lt1"/>
                </a:solidFill>
              </a:rPr>
              <a:t>Mundo com pipe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31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1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1" name="Google Shape;171;p31"/>
          <p:cNvSpPr/>
          <p:nvPr/>
        </p:nvSpPr>
        <p:spPr>
          <a:xfrm>
            <a:off x="1639950" y="2571750"/>
            <a:ext cx="5864100" cy="8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c(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sqrt(sum(x))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## [1] 3.162278</a:t>
            </a:r>
            <a:endParaRPr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31"/>
          <p:cNvSpPr/>
          <p:nvPr/>
        </p:nvSpPr>
        <p:spPr>
          <a:xfrm>
            <a:off x="1639950" y="3907500"/>
            <a:ext cx="5864100" cy="8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c(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%&gt;% sum() %&gt;% sqrt()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## [1] 3.162278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 operador pipe %&gt;%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870050"/>
            <a:ext cx="8409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Pipe + dplyr = 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 pipe pode ser utilizado em conjunto com o pacote dplyr para construir pipelines de manipulação de dados.</a:t>
            </a:r>
            <a:br>
              <a:rPr lang="en" sz="1700">
                <a:solidFill>
                  <a:srgbClr val="FF00FF"/>
                </a:solidFill>
              </a:rPr>
            </a:br>
            <a:br>
              <a:rPr lang="en" sz="1700">
                <a:solidFill>
                  <a:srgbClr val="FF00FF"/>
                </a:solidFill>
              </a:rPr>
            </a:br>
            <a:r>
              <a:rPr lang="en" sz="1700">
                <a:solidFill>
                  <a:srgbClr val="FF00FF"/>
                </a:solidFill>
              </a:rPr>
              <a:t>						          </a:t>
            </a:r>
            <a:r>
              <a:rPr b="1" lang="en" sz="1700">
                <a:solidFill>
                  <a:schemeClr val="lt1"/>
                </a:solidFill>
              </a:rPr>
              <a:t>Mundo com pipe</a:t>
            </a:r>
            <a:endParaRPr b="1"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2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2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1" name="Google Shape;181;p32"/>
          <p:cNvSpPr/>
          <p:nvPr/>
        </p:nvSpPr>
        <p:spPr>
          <a:xfrm>
            <a:off x="697350" y="2571750"/>
            <a:ext cx="7749300" cy="1529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obitos_tb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my_df %&gt;%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mutate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CID3dig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substr(CAUSABAS, start 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end 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%&gt;%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CID3dig ==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“A15”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%&gt;%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RACA, ESTCIV, IDADEanos</a:t>
            </a:r>
            <a:r>
              <a:rPr b="1"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arrange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IDADEanos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 operador pipe %&gt;%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824651" y="1007493"/>
            <a:ext cx="241199" cy="218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129451" y="1007493"/>
            <a:ext cx="241199" cy="218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434251" y="1007493"/>
            <a:ext cx="241199" cy="21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/>
          <p:nvPr/>
        </p:nvSpPr>
        <p:spPr>
          <a:xfrm>
            <a:off x="1315918" y="5730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Wrap up</a:t>
            </a:r>
            <a:endParaRPr b="1" sz="1500"/>
          </a:p>
        </p:txBody>
      </p:sp>
      <p:sp>
        <p:nvSpPr>
          <p:cNvPr id="191" name="Google Shape;191;p33"/>
          <p:cNvSpPr/>
          <p:nvPr/>
        </p:nvSpPr>
        <p:spPr>
          <a:xfrm>
            <a:off x="1315918" y="165832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Group_by</a:t>
            </a:r>
            <a:endParaRPr b="1" sz="1500"/>
          </a:p>
        </p:txBody>
      </p:sp>
      <p:sp>
        <p:nvSpPr>
          <p:cNvPr id="192" name="Google Shape;192;p33"/>
          <p:cNvSpPr/>
          <p:nvPr/>
        </p:nvSpPr>
        <p:spPr>
          <a:xfrm>
            <a:off x="1315918" y="38288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Pacote esquisse e swirl</a:t>
            </a:r>
            <a:endParaRPr b="1" sz="1500"/>
          </a:p>
        </p:txBody>
      </p:sp>
      <p:sp>
        <p:nvSpPr>
          <p:cNvPr id="193" name="Google Shape;193;p33"/>
          <p:cNvSpPr/>
          <p:nvPr/>
        </p:nvSpPr>
        <p:spPr>
          <a:xfrm>
            <a:off x="1315918" y="27435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Funções de Join</a:t>
            </a:r>
            <a:endParaRPr b="1" sz="1500"/>
          </a:p>
        </p:txBody>
      </p:sp>
      <p:sp>
        <p:nvSpPr>
          <p:cNvPr id="194" name="Google Shape;194;p33"/>
          <p:cNvSpPr/>
          <p:nvPr/>
        </p:nvSpPr>
        <p:spPr>
          <a:xfrm>
            <a:off x="403675" y="5730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01</a:t>
            </a:r>
            <a:endParaRPr b="1" sz="1500"/>
          </a:p>
        </p:txBody>
      </p:sp>
      <p:sp>
        <p:nvSpPr>
          <p:cNvPr id="195" name="Google Shape;195;p33"/>
          <p:cNvSpPr/>
          <p:nvPr/>
        </p:nvSpPr>
        <p:spPr>
          <a:xfrm>
            <a:off x="403675" y="27435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03</a:t>
            </a:r>
            <a:endParaRPr b="1" sz="1500"/>
          </a:p>
        </p:txBody>
      </p:sp>
      <p:sp>
        <p:nvSpPr>
          <p:cNvPr id="196" name="Google Shape;196;p33"/>
          <p:cNvSpPr/>
          <p:nvPr/>
        </p:nvSpPr>
        <p:spPr>
          <a:xfrm>
            <a:off x="403675" y="382882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04</a:t>
            </a:r>
            <a:endParaRPr b="1" sz="1500"/>
          </a:p>
        </p:txBody>
      </p:sp>
      <p:sp>
        <p:nvSpPr>
          <p:cNvPr id="197" name="Google Shape;197;p33"/>
          <p:cNvSpPr/>
          <p:nvPr/>
        </p:nvSpPr>
        <p:spPr>
          <a:xfrm>
            <a:off x="403675" y="1703770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02</a:t>
            </a:r>
            <a:endParaRPr b="1"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