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C22BD0-07C9-4758-839B-694FBC612288}">
  <a:tblStyle styleId="{07C22BD0-07C9-4758-839B-694FBC6122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Average-regular.fnt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font" Target="fonts/Oswald-bold.fntdata"/><Relationship Id="rId12" Type="http://schemas.openxmlformats.org/officeDocument/2006/relationships/slide" Target="slides/slide5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d3ae8fe1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d3ae8f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d3ae8fe1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d3ae8f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d3ae8fe1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3d3ae8f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d3ae8fe1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d3ae8f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3d3ae8fe1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3d3ae8f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049cafe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049ca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049cafe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049caf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049cafee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049caf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049cafee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049caf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049cafee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049cafe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d3ae8fe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d3ae8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d3ae8fe1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d3ae8f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d3ae8fe1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d3ae8f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2281500" y="1861350"/>
            <a:ext cx="45810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Average"/>
                <a:ea typeface="Average"/>
                <a:cs typeface="Average"/>
                <a:sym typeface="Average"/>
              </a:rPr>
              <a:t>WRAP UP</a:t>
            </a:r>
            <a:endParaRPr b="1" sz="7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193950" y="1296375"/>
            <a:ext cx="42603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Númericos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Inteiros</a:t>
            </a:r>
            <a:r>
              <a:rPr lang="en">
                <a:solidFill>
                  <a:schemeClr val="lt1"/>
                </a:solidFill>
              </a:rPr>
              <a:t>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4689750" y="1296375"/>
            <a:ext cx="42603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String</a:t>
            </a:r>
            <a:r>
              <a:rPr lang="en">
                <a:solidFill>
                  <a:schemeClr val="lt1"/>
                </a:solidFill>
              </a:rPr>
              <a:t>: 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Lógicos</a:t>
            </a:r>
            <a:r>
              <a:rPr lang="en">
                <a:solidFill>
                  <a:schemeClr val="lt1"/>
                </a:solidFill>
              </a:rPr>
              <a:t>: 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TRUE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</a:rPr>
              <a:t> or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FALSE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dk1"/>
                </a:solidFill>
              </a:rPr>
              <a:t>f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1" name="Google Shape;201;p35"/>
          <p:cNvGrpSpPr/>
          <p:nvPr/>
        </p:nvGrpSpPr>
        <p:grpSpPr>
          <a:xfrm>
            <a:off x="776625" y="1777675"/>
            <a:ext cx="7607400" cy="2201400"/>
            <a:chOff x="894375" y="2199150"/>
            <a:chExt cx="7607400" cy="2201400"/>
          </a:xfrm>
        </p:grpSpPr>
        <p:sp>
          <p:nvSpPr>
            <p:cNvPr id="202" name="Google Shape;202;p35"/>
            <p:cNvSpPr/>
            <p:nvPr/>
          </p:nvSpPr>
          <p:spPr>
            <a:xfrm>
              <a:off x="894375" y="21991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double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my_numeric &lt;- 45.2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894375" y="36469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An integer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my_integer &lt;- 4L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5390175" y="21991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character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my_character &lt;- </a:t>
              </a:r>
              <a:r>
                <a:rPr lang="en">
                  <a:solidFill>
                    <a:srgbClr val="A64D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“some text”</a:t>
              </a:r>
              <a:r>
                <a:rPr lang="en">
                  <a:solidFill>
                    <a:srgbClr val="741B4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5390175" y="36469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logical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my_logical &lt;- FALSE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Wrap up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Wrap 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565250"/>
            <a:ext cx="8337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Objeto atômico</a:t>
            </a:r>
            <a:r>
              <a:rPr lang="en">
                <a:solidFill>
                  <a:schemeClr val="lt1"/>
                </a:solidFill>
              </a:rPr>
              <a:t>: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Vetor</a:t>
            </a:r>
            <a:r>
              <a:rPr lang="en">
                <a:solidFill>
                  <a:schemeClr val="lt1"/>
                </a:solidFill>
              </a:rPr>
              <a:t>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Matriz</a:t>
            </a:r>
            <a:r>
              <a:rPr lang="en">
                <a:solidFill>
                  <a:schemeClr val="lt1"/>
                </a:solidFill>
              </a:rPr>
              <a:t>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1122975" y="1284750"/>
            <a:ext cx="68535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my_atomic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World”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1122975" y="2503950"/>
            <a:ext cx="68535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my_vector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1122975" y="3799350"/>
            <a:ext cx="68535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my_matrix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matrix(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ncol = </a:t>
            </a: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nrow = </a:t>
            </a: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Wrap 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565250"/>
            <a:ext cx="8337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Fator</a:t>
            </a:r>
            <a:r>
              <a:rPr lang="en">
                <a:solidFill>
                  <a:schemeClr val="lt1"/>
                </a:solidFill>
              </a:rPr>
              <a:t>: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Lista</a:t>
            </a:r>
            <a:r>
              <a:rPr lang="en">
                <a:solidFill>
                  <a:schemeClr val="lt1"/>
                </a:solidFill>
              </a:rPr>
              <a:t>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DataFrame</a:t>
            </a:r>
            <a:r>
              <a:rPr lang="en">
                <a:solidFill>
                  <a:schemeClr val="lt1"/>
                </a:solidFill>
              </a:rPr>
              <a:t>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1122975" y="1284750"/>
            <a:ext cx="68634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gender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"F"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"M"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"F"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"M"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"F"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"F"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"M"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A vector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my_factor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as.factor(gender)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1122975" y="2503950"/>
            <a:ext cx="68634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my_list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list(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my_matrix, my_factor, list(my_vector))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1122975" y="3799350"/>
            <a:ext cx="68634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my_dataframe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data.frame(id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gender = my_factor)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Wrap 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565250"/>
            <a:ext cx="8337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If e else: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For: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38"/>
          <p:cNvSpPr/>
          <p:nvPr/>
        </p:nvSpPr>
        <p:spPr>
          <a:xfrm>
            <a:off x="1122975" y="1284750"/>
            <a:ext cx="6863400" cy="1287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(condicao){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Faça algo se condicao for verdadeira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Faça algo se condicao não for verdadeira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1122975" y="3055400"/>
            <a:ext cx="6863400" cy="1287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(elemento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objeto) 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Tarefa que será executada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Linha para coluna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spread()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spread() espalha os resultados de uma linha para colunas.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Geralmente é utilizada depois de um processo de agrupamento para formatar os resultados da tabela.</a:t>
            </a: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gather e spread do Tidyr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15" name="Google Shape;115;p26"/>
          <p:cNvGraphicFramePr/>
          <p:nvPr/>
        </p:nvGraphicFramePr>
        <p:xfrm>
          <a:off x="402650" y="268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{07C22BD0-07C9-4758-839B-694FBC612288}</a:tableStyleId>
              </a:tblPr>
              <a:tblGrid>
                <a:gridCol w="1173350"/>
                <a:gridCol w="1173350"/>
                <a:gridCol w="78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sexo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raca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Feminino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Feminino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Não branco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Masculino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Masculino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Não branco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16" name="Google Shape;116;p26"/>
          <p:cNvSpPr/>
          <p:nvPr/>
        </p:nvSpPr>
        <p:spPr>
          <a:xfrm>
            <a:off x="3959588" y="3460300"/>
            <a:ext cx="599400" cy="42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6"/>
          <p:cNvGraphicFramePr/>
          <p:nvPr/>
        </p:nvGraphicFramePr>
        <p:xfrm>
          <a:off x="4988125" y="30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{07C22BD0-07C9-4758-839B-694FBC612288}</a:tableStyleId>
              </a:tblPr>
              <a:tblGrid>
                <a:gridCol w="1297875"/>
                <a:gridCol w="1079850"/>
                <a:gridCol w="1416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sexo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Branco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`Não branco`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Feminino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Masculino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11700" y="870050"/>
            <a:ext cx="8409600" cy="1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Linha para coluna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spread()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spread() espalha os resultados de uma linha para colunas.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Geralmente é utilizada depois de um processo de agrupamento para formatar os resultados da tabela.</a:t>
            </a: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Key é a variável que vai ser colocada nas colunas (geralmente é uma variável caracter)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Value é a variável que vai preencher os valores das novas colunas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gather e spread do Tidyr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1901700" y="2571750"/>
            <a:ext cx="5340600" cy="825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spread(key = raca, value = n)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Coluna para linha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gather()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gather() transforma um conjunto de colunas em linhas.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gather e spread do Tidyr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36" name="Google Shape;136;p28"/>
          <p:cNvGraphicFramePr/>
          <p:nvPr/>
        </p:nvGraphicFramePr>
        <p:xfrm>
          <a:off x="5569725" y="268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{07C22BD0-07C9-4758-839B-694FBC612288}</a:tableStyleId>
              </a:tblPr>
              <a:tblGrid>
                <a:gridCol w="1173350"/>
                <a:gridCol w="1173350"/>
                <a:gridCol w="78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sexo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raca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Feminino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Feminino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Não branco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Masculino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Masculino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Não branco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37" name="Google Shape;137;p28"/>
          <p:cNvSpPr/>
          <p:nvPr/>
        </p:nvSpPr>
        <p:spPr>
          <a:xfrm>
            <a:off x="4569725" y="3460300"/>
            <a:ext cx="599400" cy="42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8"/>
          <p:cNvGraphicFramePr/>
          <p:nvPr/>
        </p:nvGraphicFramePr>
        <p:xfrm>
          <a:off x="375300" y="30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{07C22BD0-07C9-4758-839B-694FBC612288}</a:tableStyleId>
              </a:tblPr>
              <a:tblGrid>
                <a:gridCol w="1297875"/>
                <a:gridCol w="1079850"/>
                <a:gridCol w="1416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sexo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Branco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`Não branco`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D966">
                        <a:alpha val="4022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Feminino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Masculino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870050"/>
            <a:ext cx="8409600" cy="1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Linha para coluna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gather()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gather() espalha os resultados de uma linha para colunas.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Geralmente é utilizada depois de um processo de agrupamento para formatar os resultados da tabela.</a:t>
            </a: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Key é a variável que vai ser colocada nas colunas (geralmente é uma variável caracter)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Value é a variável que vai preencher os valores das novas colunas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gather e spread do Tidyr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1901700" y="2571750"/>
            <a:ext cx="5340600" cy="825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gather(key = raca, value = n)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spread()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spread() espalha os resultados de uma linha para colunas.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Geralmente é utilizada depois de um processo de agrupamento para formatar os resultados da tabela.</a:t>
            </a: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gather e spread do Tidyr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58" name="Google Shape;158;p30"/>
          <p:cNvGraphicFramePr/>
          <p:nvPr/>
        </p:nvGraphicFramePr>
        <p:xfrm>
          <a:off x="575075" y="273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{07C22BD0-07C9-4758-839B-694FBC612288}</a:tableStyleId>
              </a:tblPr>
              <a:tblGrid>
                <a:gridCol w="1252300"/>
                <a:gridCol w="1252300"/>
                <a:gridCol w="1252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Defined Functions (UDF):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criar suas próprias funções (UDF)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Uma vez criadas, você utiliza as funções da mesma maneira que você utilizaria uma função built-in.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794250" y="2472125"/>
            <a:ext cx="7603800" cy="2329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i^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print(b)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&lt;- my_function(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executa função c prints dentro do for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printa NULL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Defined Functions (UDF):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criar suas próprias funções (UDF)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Uma vez criadas, você utiliza as funções da mesma maneira que você utilizaria uma função built-in.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7" name="Google Shape;177;p32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794250" y="2472125"/>
            <a:ext cx="7603800" cy="2329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i^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print(b)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(b)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&lt;- my_function(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executa função c prints dentro do for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printa o último resultado calculado em </a:t>
            </a:r>
            <a:r>
              <a:rPr b="1"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 da função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Defined Functions (UDF):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criar suas próprias funções (UDF)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Uma vez criadas, você utiliza as funções da mesma maneira que você utilizaria uma função built-in.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794250" y="2243525"/>
            <a:ext cx="7825200" cy="262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out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numeric(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i^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c(out, b)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print(b)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(out)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&lt;- my_function(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executa função c prints dentro do for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printa um vetor com os resultados dos calculos do for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