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Average"/>
      <p:regular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verage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a35c5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a35c5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a35c5af2_0_3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a35c5af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a35c5af2_0_3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a35c5af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a35c5af2_0_3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a35c5af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a35c5af2_0_3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a35c5af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a35c5af2_0_3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5a35c5af2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a35c5af2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5a35c5af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a35c5af2_0_4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5a35c5af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5a35c5af2_0_4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5a35c5af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a35c5af2_0_4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5a35c5af2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a35c5af2_0_4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5a35c5af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a35c5af2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a35c5af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a35c5af2_0_4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5a35c5af2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a35c5af2_0_4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5a35c5af2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5a35c5af2_0_4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5a35c5af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5a35c5af2_0_5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5a35c5af2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5a35c5af2_0_5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5a35c5af2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5a35c5af2_0_6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5a35c5af2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5a35c5af2_0_5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5a35c5af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a35c5af2_0_5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a35c5af2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5a35c5af2_0_4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5a35c5af2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5a35c5af2_0_5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5a35c5af2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a35c5af2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a35c5af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5a35c5af2_0_5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5a35c5af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5a35c5af2_0_5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5a35c5af2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5a35c5af2_0_6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5a35c5af2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5a35c5af2_0_5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5a35c5af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5a35c5af2_0_6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5a35c5af2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5a35c5af2_0_6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5a35c5af2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5a35c5af2_0_7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5a35c5af2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a35c5af2_0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a35c5af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a35c5af2_0_2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a35c5af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a35c5af2_0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a35c5af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a35c5af2_0_5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a35c5af2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a35c5af2_0_3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a35c5af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a35c5af2_0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a35c5af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park.apache.org/docs/latest/configuration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hyperlink" Target="https://spark.rstudio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595050" y="2198675"/>
            <a:ext cx="78015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INTRODUÇÃO A MANIPULAÇÃO DE BIG DATA COM R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595050" y="3845875"/>
            <a:ext cx="76992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Gabriela L. Borges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gabilimaborges@hotmail.com</a:t>
            </a:r>
            <a:endParaRPr b="1" sz="20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6" name="Google Shape;106;p25"/>
          <p:cNvCxnSpPr/>
          <p:nvPr/>
        </p:nvCxnSpPr>
        <p:spPr>
          <a:xfrm>
            <a:off x="717425" y="3680975"/>
            <a:ext cx="7665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5"/>
          <p:cNvSpPr txBox="1"/>
          <p:nvPr/>
        </p:nvSpPr>
        <p:spPr>
          <a:xfrm>
            <a:off x="595050" y="2198675"/>
            <a:ext cx="78015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INTRODUÇÃO A MANIPULAÇÃO DE BIG DATA COM R</a:t>
            </a:r>
            <a:endParaRPr b="1" sz="36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49950" y="783575"/>
            <a:ext cx="84825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 aba de Jobs mostra o status de todos os Jobs da sua conexão com o Spark. 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>
            <p:ph type="title"/>
          </p:nvPr>
        </p:nvSpPr>
        <p:spPr>
          <a:xfrm>
            <a:off x="330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aba de Jobs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763275" y="982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418" y="1235100"/>
            <a:ext cx="6269158" cy="390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/>
          <p:nvPr/>
        </p:nvSpPr>
        <p:spPr>
          <a:xfrm>
            <a:off x="4714525" y="2571750"/>
            <a:ext cx="3553200" cy="853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Nota: </a:t>
            </a:r>
            <a:r>
              <a:rPr lang="en"/>
              <a:t>Um Job pode estar em status running, succeed, failed e </a:t>
            </a:r>
            <a:r>
              <a:rPr lang="en"/>
              <a:t>unknown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49950" y="783575"/>
            <a:ext cx="84825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Se quer parar de rodar um Job que você já pediu pra rodar no Spark, utilize o Spark UI para dar kill.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type="title"/>
          </p:nvPr>
        </p:nvSpPr>
        <p:spPr>
          <a:xfrm>
            <a:off x="330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Matando processos do Spark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763275" y="982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 rotWithShape="1">
          <a:blip r:embed="rId3">
            <a:alphaModFix/>
          </a:blip>
          <a:srcRect b="34085" l="-107" r="10461" t="14841"/>
          <a:stretch/>
        </p:blipFill>
        <p:spPr>
          <a:xfrm>
            <a:off x="492475" y="1544625"/>
            <a:ext cx="8197450" cy="26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/>
          <p:nvPr/>
        </p:nvSpPr>
        <p:spPr>
          <a:xfrm>
            <a:off x="2802775" y="3064000"/>
            <a:ext cx="441900" cy="321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/>
          <p:nvPr/>
        </p:nvSpPr>
        <p:spPr>
          <a:xfrm>
            <a:off x="0" y="4670300"/>
            <a:ext cx="9144000" cy="473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Não adianta fechar o R ou usar o botão de stop do R para cancelar um processo do Spark.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Se conectando no Spark</a:t>
            </a:r>
            <a:endParaRPr b="1" sz="1500"/>
          </a:p>
        </p:txBody>
      </p:sp>
      <p:sp>
        <p:nvSpPr>
          <p:cNvPr id="214" name="Google Shape;214;p36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Manipulações de dados no sparklyr</a:t>
            </a:r>
            <a:endParaRPr b="1" sz="1500"/>
          </a:p>
        </p:txBody>
      </p:sp>
      <p:sp>
        <p:nvSpPr>
          <p:cNvPr id="215" name="Google Shape;215;p36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Configurando sua conexão com o Spark</a:t>
            </a:r>
            <a:endParaRPr b="1" sz="1500"/>
          </a:p>
        </p:txBody>
      </p:sp>
      <p:sp>
        <p:nvSpPr>
          <p:cNvPr id="216" name="Google Shape;216;p36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Se arriscando com a biblioteca ML do Spark</a:t>
            </a:r>
            <a:endParaRPr b="1" sz="1500"/>
          </a:p>
        </p:txBody>
      </p:sp>
      <p:sp>
        <p:nvSpPr>
          <p:cNvPr id="217" name="Google Shape;217;p36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218" name="Google Shape;218;p36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219" name="Google Shape;219;p36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220" name="Google Shape;220;p36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49950" y="783575"/>
            <a:ext cx="84825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Para cada tipo de arquivo existe uma função de leitura de dados no Spark (Bem parecido com o readr, certo?)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As funções de leituras de arquivos no Sparklyr tem três importantes parâmetros: o sc, name e o path.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b="1" lang="en" sz="1700">
                <a:solidFill>
                  <a:schemeClr val="lt1"/>
                </a:solidFill>
              </a:rPr>
              <a:t>sc </a:t>
            </a:r>
            <a:r>
              <a:rPr lang="en" sz="1700">
                <a:solidFill>
                  <a:schemeClr val="lt1"/>
                </a:solidFill>
              </a:rPr>
              <a:t>- é o objeto que você guardou a conexão com o spark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b="1" lang="en" sz="1700">
                <a:solidFill>
                  <a:schemeClr val="lt1"/>
                </a:solidFill>
              </a:rPr>
              <a:t>name </a:t>
            </a:r>
            <a:r>
              <a:rPr lang="en" sz="1700">
                <a:solidFill>
                  <a:schemeClr val="lt1"/>
                </a:solidFill>
              </a:rPr>
              <a:t>- é o nome do database dentro da conexão com o spark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b="1" lang="en" sz="1700">
                <a:solidFill>
                  <a:schemeClr val="lt1"/>
                </a:solidFill>
              </a:rPr>
              <a:t>path </a:t>
            </a:r>
            <a:r>
              <a:rPr lang="en" sz="1700">
                <a:solidFill>
                  <a:schemeClr val="lt1"/>
                </a:solidFill>
              </a:rPr>
              <a:t>- é o endereço do arquivo dos dados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7"/>
          <p:cNvSpPr txBox="1"/>
          <p:nvPr>
            <p:ph type="title"/>
          </p:nvPr>
        </p:nvSpPr>
        <p:spPr>
          <a:xfrm>
            <a:off x="330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Abrindo uma base no Spark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763275" y="982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699675" y="29590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0" name="Google Shape;230;p37"/>
          <p:cNvSpPr/>
          <p:nvPr/>
        </p:nvSpPr>
        <p:spPr>
          <a:xfrm>
            <a:off x="1617450" y="1625375"/>
            <a:ext cx="5947500" cy="88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spark_read_csv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spark_read_parquet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49950" y="783575"/>
            <a:ext cx="84825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Para cada tipo de arquivo existe uma função de leitura de dados no Spark (Bem parecido com o readr, certo?)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Apesar de darmos um nome no Spark para a tabela que lemos, para fazer manipulações dentro do R estaremos utilizando o nome do objeto que guardamos o resultados da leitura da base.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 txBox="1"/>
          <p:nvPr>
            <p:ph type="title"/>
          </p:nvPr>
        </p:nvSpPr>
        <p:spPr>
          <a:xfrm>
            <a:off x="330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Abrindo uma base no Spark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763275" y="982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306750" y="1946725"/>
            <a:ext cx="8568900" cy="946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 spark_read_csv(sc, name = </a:t>
            </a:r>
            <a: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"dados"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, path = </a:t>
            </a:r>
            <a: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"dados.csv"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49950" y="56457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As manipulações de dados no R via Spark </a:t>
            </a:r>
            <a:r>
              <a:rPr b="1" lang="en" sz="1700">
                <a:solidFill>
                  <a:schemeClr val="lt1"/>
                </a:solidFill>
              </a:rPr>
              <a:t>PRECISAM </a:t>
            </a:r>
            <a:r>
              <a:rPr lang="en" sz="1700">
                <a:solidFill>
                  <a:schemeClr val="lt1"/>
                </a:solidFill>
              </a:rPr>
              <a:t>ser feitas através das funções do pacote dplyr.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mutate() </a:t>
            </a:r>
            <a:r>
              <a:rPr lang="en" sz="1700">
                <a:solidFill>
                  <a:schemeClr val="lt1"/>
                </a:solidFill>
              </a:rPr>
              <a:t>- Criar/modificar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select()</a:t>
            </a:r>
            <a:r>
              <a:rPr lang="en" sz="1700">
                <a:solidFill>
                  <a:schemeClr val="lt1"/>
                </a:solidFill>
              </a:rPr>
              <a:t> - Selecionar colunas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filter()</a:t>
            </a:r>
            <a:r>
              <a:rPr lang="en" sz="1700">
                <a:solidFill>
                  <a:schemeClr val="lt1"/>
                </a:solidFill>
              </a:rPr>
              <a:t> - Filtrar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arrange()</a:t>
            </a:r>
            <a:r>
              <a:rPr lang="en" sz="1700">
                <a:solidFill>
                  <a:schemeClr val="lt1"/>
                </a:solidFill>
              </a:rPr>
              <a:t> - Ordenar a base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groub_by()</a:t>
            </a:r>
            <a:r>
              <a:rPr lang="en" sz="1700">
                <a:solidFill>
                  <a:schemeClr val="lt1"/>
                </a:solidFill>
              </a:rPr>
              <a:t> - Agrupar linhas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r>
              <a:rPr lang="en" sz="1700">
                <a:solidFill>
                  <a:srgbClr val="FF00FF"/>
                </a:solidFill>
              </a:rPr>
              <a:t>summarise()</a:t>
            </a:r>
            <a:r>
              <a:rPr lang="en" sz="1700">
                <a:solidFill>
                  <a:schemeClr val="lt1"/>
                </a:solidFill>
              </a:rPr>
              <a:t> - Sumarizar os dados/	Reduzir valores a um único valor.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Manipulação do banco de dados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763275" y="10584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8" name="Google Shape;248;p39"/>
          <p:cNvSpPr/>
          <p:nvPr/>
        </p:nvSpPr>
        <p:spPr>
          <a:xfrm>
            <a:off x="1220475" y="226620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1220475" y="19458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1220475" y="28447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1" name="Google Shape;251;p39"/>
          <p:cNvSpPr/>
          <p:nvPr/>
        </p:nvSpPr>
        <p:spPr>
          <a:xfrm>
            <a:off x="1220475" y="25399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2" name="Google Shape;252;p39"/>
          <p:cNvSpPr/>
          <p:nvPr/>
        </p:nvSpPr>
        <p:spPr>
          <a:xfrm>
            <a:off x="1220475" y="34543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1220475" y="31495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4289600" y="3841925"/>
            <a:ext cx="4854300" cy="1291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</a:t>
            </a:r>
            <a:r>
              <a:rPr i="1" lang="en"/>
              <a:t>input </a:t>
            </a:r>
            <a:r>
              <a:rPr lang="en"/>
              <a:t>é sempre um </a:t>
            </a:r>
            <a:r>
              <a:rPr i="1" lang="en">
                <a:solidFill>
                  <a:srgbClr val="FF00FF"/>
                </a:solidFill>
              </a:rPr>
              <a:t>tibble </a:t>
            </a:r>
            <a:r>
              <a:rPr lang="en"/>
              <a:t>e o </a:t>
            </a:r>
            <a:r>
              <a:rPr i="1" lang="en"/>
              <a:t>output</a:t>
            </a:r>
            <a:r>
              <a:rPr lang="en"/>
              <a:t> é sempre um </a:t>
            </a:r>
            <a:r>
              <a:rPr i="1" lang="en">
                <a:solidFill>
                  <a:srgbClr val="FF00FF"/>
                </a:solidFill>
              </a:rPr>
              <a:t>tibble</a:t>
            </a:r>
            <a:r>
              <a:rPr i="1" lang="en"/>
              <a:t>.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 </a:t>
            </a:r>
            <a:r>
              <a:rPr lang="en">
                <a:solidFill>
                  <a:srgbClr val="FF00FF"/>
                </a:solidFill>
              </a:rPr>
              <a:t>tibble </a:t>
            </a:r>
            <a:r>
              <a:rPr lang="en"/>
              <a:t>é o primeiro argumento e o que queremos fazer são os próximos argumentos.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30750" y="8234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Tipagem de dados </a:t>
            </a:r>
            <a:r>
              <a:rPr b="1" lang="en" sz="1700">
                <a:solidFill>
                  <a:schemeClr val="lt1"/>
                </a:solidFill>
              </a:rPr>
              <a:t>restritiva</a:t>
            </a:r>
            <a:br>
              <a:rPr b="1"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spark não faz coerção automática de tipagem de dados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que difere o dplyr dentro do Spark?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613650" y="1725300"/>
            <a:ext cx="7916700" cy="946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b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	summarise(n_obitos_mulher = sum(SEXO == </a:t>
            </a:r>
            <a: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“Feminino”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 b="8596" l="769" r="11779" t="14645"/>
          <a:stretch/>
        </p:blipFill>
        <p:spPr>
          <a:xfrm>
            <a:off x="381000" y="2285063"/>
            <a:ext cx="7996349" cy="394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 rotWithShape="1">
          <a:blip r:embed="rId4">
            <a:alphaModFix/>
          </a:blip>
          <a:srcRect b="9404" l="831" r="7836" t="14815"/>
          <a:stretch/>
        </p:blipFill>
        <p:spPr>
          <a:xfrm>
            <a:off x="381000" y="98950"/>
            <a:ext cx="8351150" cy="39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2"/>
          <p:cNvPicPr preferRelativeResize="0"/>
          <p:nvPr/>
        </p:nvPicPr>
        <p:blipFill rotWithShape="1">
          <a:blip r:embed="rId3">
            <a:alphaModFix amt="21000"/>
          </a:blip>
          <a:srcRect b="8596" l="769" r="11779" t="14645"/>
          <a:stretch/>
        </p:blipFill>
        <p:spPr>
          <a:xfrm>
            <a:off x="381000" y="2285063"/>
            <a:ext cx="7996349" cy="394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2"/>
          <p:cNvPicPr preferRelativeResize="0"/>
          <p:nvPr/>
        </p:nvPicPr>
        <p:blipFill rotWithShape="1">
          <a:blip r:embed="rId4">
            <a:alphaModFix amt="21000"/>
          </a:blip>
          <a:srcRect b="9404" l="831" r="7836" t="14815"/>
          <a:stretch/>
        </p:blipFill>
        <p:spPr>
          <a:xfrm>
            <a:off x="381000" y="98950"/>
            <a:ext cx="8351150" cy="39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/>
          <p:nvPr/>
        </p:nvSpPr>
        <p:spPr>
          <a:xfrm>
            <a:off x="1563975" y="1213050"/>
            <a:ext cx="5630400" cy="2717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Os erros mudam muito!</a:t>
            </a:r>
            <a:br>
              <a:rPr b="1" lang="en" sz="1800"/>
            </a:b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São gigantes.</a:t>
            </a:r>
            <a:br>
              <a:rPr b="1" lang="en" sz="1800"/>
            </a:br>
            <a:br>
              <a:rPr b="1" lang="en" sz="1800"/>
            </a:br>
            <a:r>
              <a:rPr b="1" lang="en" sz="1800"/>
              <a:t>A informação mais importante está no cabeçalho do erro (normalmente).</a:t>
            </a:r>
            <a:br>
              <a:rPr b="1" lang="en" sz="1800"/>
            </a:br>
            <a:br>
              <a:rPr b="1" lang="en" sz="1800"/>
            </a:br>
            <a:r>
              <a:rPr b="1" lang="en" sz="1800"/>
              <a:t>Geralmente são auto-explicativos.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 amt="21000"/>
          </a:blip>
          <a:srcRect b="9404" l="831" r="7836" t="14815"/>
          <a:stretch/>
        </p:blipFill>
        <p:spPr>
          <a:xfrm>
            <a:off x="381000" y="98950"/>
            <a:ext cx="8351150" cy="39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 rotWithShape="1">
          <a:blip r:embed="rId4">
            <a:alphaModFix amt="21000"/>
          </a:blip>
          <a:srcRect b="8596" l="769" r="11779" t="14645"/>
          <a:stretch/>
        </p:blipFill>
        <p:spPr>
          <a:xfrm>
            <a:off x="381000" y="2285063"/>
            <a:ext cx="7996349" cy="394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 rotWithShape="1">
          <a:blip r:embed="rId3">
            <a:alphaModFix/>
          </a:blip>
          <a:srcRect b="69377" l="831" r="7836" t="14815"/>
          <a:stretch/>
        </p:blipFill>
        <p:spPr>
          <a:xfrm>
            <a:off x="381000" y="98950"/>
            <a:ext cx="8351150" cy="8235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Se conectando no Spark</a:t>
            </a:r>
            <a:endParaRPr b="1" sz="1500"/>
          </a:p>
        </p:txBody>
      </p:sp>
      <p:sp>
        <p:nvSpPr>
          <p:cNvPr id="113" name="Google Shape;113;p26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Manipulações de dados no sparklyr</a:t>
            </a:r>
            <a:endParaRPr b="1" sz="1500"/>
          </a:p>
        </p:txBody>
      </p:sp>
      <p:sp>
        <p:nvSpPr>
          <p:cNvPr id="114" name="Google Shape;114;p26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Configurando sua conexão com o Spark</a:t>
            </a:r>
            <a:endParaRPr b="1" sz="1500"/>
          </a:p>
        </p:txBody>
      </p:sp>
      <p:sp>
        <p:nvSpPr>
          <p:cNvPr id="115" name="Google Shape;115;p26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Se arriscando com a biblioteca ML do Spark</a:t>
            </a:r>
            <a:endParaRPr b="1" sz="1500"/>
          </a:p>
        </p:txBody>
      </p:sp>
      <p:sp>
        <p:nvSpPr>
          <p:cNvPr id="116" name="Google Shape;116;p26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17" name="Google Shape;117;p26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18" name="Google Shape;118;p26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19" name="Google Shape;119;p26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 amt="21000"/>
          </a:blip>
          <a:srcRect b="9404" l="831" r="7836" t="14815"/>
          <a:stretch/>
        </p:blipFill>
        <p:spPr>
          <a:xfrm>
            <a:off x="381000" y="98950"/>
            <a:ext cx="8351150" cy="39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 rotWithShape="1">
          <a:blip r:embed="rId4">
            <a:alphaModFix amt="21000"/>
          </a:blip>
          <a:srcRect b="8596" l="769" r="11779" t="14645"/>
          <a:stretch/>
        </p:blipFill>
        <p:spPr>
          <a:xfrm>
            <a:off x="381000" y="2285063"/>
            <a:ext cx="7996349" cy="394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3">
            <a:alphaModFix/>
          </a:blip>
          <a:srcRect b="76216" l="831" r="48182" t="20120"/>
          <a:stretch/>
        </p:blipFill>
        <p:spPr>
          <a:xfrm>
            <a:off x="861550" y="473349"/>
            <a:ext cx="7420901" cy="303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30750" y="8033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Tipagem de dados restritiva</a:t>
            </a:r>
            <a:br>
              <a:rPr b="1"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spark não faz coerção automática de tipagem de dados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que difere o dplyr dentro do Spark?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1508100" y="1835825"/>
            <a:ext cx="6127800" cy="17607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b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	summarise(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n_obitos_mulher = sum(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as.numeric(SEXO == </a:t>
            </a:r>
            <a: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“Feminino”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975" y="3787300"/>
            <a:ext cx="1279549" cy="12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330750" y="8033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Algumas funções do R base não funcionam dentro de pipelines de processos no Apache Spark</a:t>
            </a:r>
            <a:br>
              <a:rPr b="1"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Usar alternativas com dplyr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Usar abordagens diretas do Spark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Usar função dentro de spark_apply()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4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que difere o dplyr dentro do Spark?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46"/>
          <p:cNvSpPr/>
          <p:nvPr/>
        </p:nvSpPr>
        <p:spPr>
          <a:xfrm>
            <a:off x="1372500" y="2807200"/>
            <a:ext cx="6468600" cy="1324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b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	summarise(med_age = median(IDADEanos))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median(df$IDADEanos) 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30750" y="8033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Algumas funções do R base não funcionam dentro de pipelines de processos no Apache Spark</a:t>
            </a:r>
            <a:br>
              <a:rPr b="1"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Usar alternativas com dplyr 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Usar abordagens diretas do Spark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Usar função dentro de spark_apply()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4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que difere o dplyr dentro do Spark?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47"/>
          <p:cNvSpPr/>
          <p:nvPr/>
        </p:nvSpPr>
        <p:spPr>
          <a:xfrm>
            <a:off x="517350" y="2867500"/>
            <a:ext cx="8109300" cy="8997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b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	summarise(med_age = 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percentile_approx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(IDADEanos,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975" y="3787300"/>
            <a:ext cx="1279549" cy="12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330750" y="8033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Utilizar a função collect para trazer seus dados de volta para o R (</a:t>
            </a:r>
            <a:r>
              <a:rPr lang="en" sz="1700">
                <a:solidFill>
                  <a:schemeClr val="lt1"/>
                </a:solidFill>
              </a:rPr>
              <a:t>fazer gráficos, usar modelos não disponíveis no Spark</a:t>
            </a:r>
            <a:r>
              <a:rPr b="1" lang="en" sz="1700">
                <a:solidFill>
                  <a:schemeClr val="lt1"/>
                </a:solidFill>
              </a:rPr>
              <a:t>).</a:t>
            </a:r>
            <a:br>
              <a:rPr b="1"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Função collect calcula todo o pipeline guardado no seu tbl_spark e retorna um tibble do R.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Pode demorar de rodar. Pode dar erros de out-of-memory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4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Quero voltar meus dados pro R. O que faço?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48"/>
          <p:cNvSpPr/>
          <p:nvPr/>
        </p:nvSpPr>
        <p:spPr>
          <a:xfrm>
            <a:off x="1372500" y="2726850"/>
            <a:ext cx="6399000" cy="11736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df_colected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b="1"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br>
              <a:rPr b="1"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# many steps piped together</a:t>
            </a:r>
            <a:endParaRPr sz="18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# ... %&gt;%</a:t>
            </a:r>
            <a:b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  collect() 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311700" y="870050"/>
            <a:ext cx="85206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Para cada tipo de join o dplyr tem sua respectiva função.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inner_join() </a:t>
            </a:r>
            <a:r>
              <a:rPr lang="en" sz="1700">
                <a:solidFill>
                  <a:schemeClr val="lt1"/>
                </a:solidFill>
              </a:rPr>
              <a:t>- Merge da intersecção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left_join()</a:t>
            </a:r>
            <a:r>
              <a:rPr lang="en" sz="1700">
                <a:solidFill>
                  <a:schemeClr val="lt1"/>
                </a:solidFill>
              </a:rPr>
              <a:t> - Merge na tabela da esquerda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right_join()</a:t>
            </a:r>
            <a:r>
              <a:rPr lang="en" sz="1700">
                <a:solidFill>
                  <a:schemeClr val="lt1"/>
                </a:solidFill>
              </a:rPr>
              <a:t> - Merge na tabela da direita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rgbClr val="FF00FF"/>
                </a:solidFill>
              </a:rPr>
              <a:t>full_join()</a:t>
            </a:r>
            <a:r>
              <a:rPr lang="en" sz="1700">
                <a:solidFill>
                  <a:schemeClr val="lt1"/>
                </a:solidFill>
              </a:rPr>
              <a:t> - Merge total entre as duas bases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As funções de join recebem os mesmos argumentos, </a:t>
            </a:r>
            <a:r>
              <a:rPr b="1" lang="en" sz="1700">
                <a:solidFill>
                  <a:schemeClr val="lt1"/>
                </a:solidFill>
              </a:rPr>
              <a:t>(x) </a:t>
            </a:r>
            <a:r>
              <a:rPr lang="en" sz="1700">
                <a:solidFill>
                  <a:schemeClr val="lt1"/>
                </a:solidFill>
              </a:rPr>
              <a:t>a tabela da direita, </a:t>
            </a:r>
            <a:r>
              <a:rPr b="1" lang="en" sz="1700">
                <a:solidFill>
                  <a:schemeClr val="lt1"/>
                </a:solidFill>
              </a:rPr>
              <a:t>(y)</a:t>
            </a:r>
            <a:r>
              <a:rPr lang="en" sz="1700">
                <a:solidFill>
                  <a:schemeClr val="lt1"/>
                </a:solidFill>
              </a:rPr>
              <a:t> a tabela da esquerda e </a:t>
            </a:r>
            <a:r>
              <a:rPr b="1" lang="en" sz="1700">
                <a:solidFill>
                  <a:schemeClr val="lt1"/>
                </a:solidFill>
              </a:rPr>
              <a:t>(by) </a:t>
            </a:r>
            <a:r>
              <a:rPr lang="en" sz="1700">
                <a:solidFill>
                  <a:schemeClr val="lt1"/>
                </a:solidFill>
              </a:rPr>
              <a:t>vetor com o nome das variáveis que serão utilizadas para o merge.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As duas tabelas </a:t>
            </a:r>
            <a:r>
              <a:rPr b="1" lang="en" sz="1700">
                <a:solidFill>
                  <a:schemeClr val="lt1"/>
                </a:solidFill>
              </a:rPr>
              <a:t>PRECISAM </a:t>
            </a:r>
            <a:r>
              <a:rPr lang="en" sz="1700">
                <a:solidFill>
                  <a:schemeClr val="lt1"/>
                </a:solidFill>
              </a:rPr>
              <a:t>ser tabelas do spark (tbl_spark)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4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Funções de join (Continuam iguais)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49"/>
          <p:cNvSpPr/>
          <p:nvPr/>
        </p:nvSpPr>
        <p:spPr>
          <a:xfrm>
            <a:off x="378600" y="3577900"/>
            <a:ext cx="83868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tbl_joined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join_type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tbl_left, y </a:t>
            </a:r>
            <a:r>
              <a:rPr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tbl_right, by = columnsToJoin)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30750" y="8033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Processos de manipulação com Spark são divididos em </a:t>
            </a:r>
            <a:r>
              <a:rPr lang="en" sz="1700">
                <a:solidFill>
                  <a:schemeClr val="lt1"/>
                </a:solidFill>
              </a:rPr>
              <a:t>transformações</a:t>
            </a:r>
            <a:r>
              <a:rPr lang="en" sz="1700">
                <a:solidFill>
                  <a:schemeClr val="lt1"/>
                </a:solidFill>
              </a:rPr>
              <a:t> e ações.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b="1" lang="en" sz="1700">
                <a:solidFill>
                  <a:schemeClr val="lt1"/>
                </a:solidFill>
              </a:rPr>
              <a:t>Transformações: </a:t>
            </a:r>
            <a:r>
              <a:rPr lang="en" sz="1700">
                <a:solidFill>
                  <a:schemeClr val="lt1"/>
                </a:solidFill>
              </a:rPr>
              <a:t>Mutate, Summarises, Joins, Aggregation são transformações.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b="1" lang="en" sz="1700">
                <a:solidFill>
                  <a:schemeClr val="lt1"/>
                </a:solidFill>
              </a:rPr>
              <a:t>Acões: </a:t>
            </a:r>
            <a:r>
              <a:rPr lang="en" sz="1700">
                <a:solidFill>
                  <a:schemeClr val="lt1"/>
                </a:solidFill>
              </a:rPr>
              <a:t>Print’s, Collect’s, Write, glimpse, … são ações.</a:t>
            </a:r>
            <a:br>
              <a:rPr lang="en" sz="1700">
                <a:solidFill>
                  <a:schemeClr val="lt1"/>
                </a:solidFill>
              </a:rPr>
            </a:br>
            <a:br>
              <a:rPr b="1" lang="en" sz="1700">
                <a:solidFill>
                  <a:schemeClr val="lt1"/>
                </a:solidFill>
              </a:rPr>
            </a:br>
            <a:endParaRPr b="1"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O spark mantém o registro de todas as operações de transformação chamadas (Através do DAG). </a:t>
            </a:r>
            <a:br>
              <a:rPr b="1" lang="en" sz="1700">
                <a:solidFill>
                  <a:schemeClr val="lt1"/>
                </a:solidFill>
              </a:rPr>
            </a:br>
            <a:endParaRPr b="1"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No Spark, lazy evaluation significa que uma execução não vai iniciar sem uma etapa de ação.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5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Lazy Evaluation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idx="1" type="body"/>
          </p:nvPr>
        </p:nvSpPr>
        <p:spPr>
          <a:xfrm>
            <a:off x="330750" y="8033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Utilizar a função collect para trazer seus dados de volta para o R (</a:t>
            </a:r>
            <a:r>
              <a:rPr lang="en" sz="1700">
                <a:solidFill>
                  <a:schemeClr val="lt1"/>
                </a:solidFill>
              </a:rPr>
              <a:t>fazer gráficos, usar modelos não disponíveis no Spark</a:t>
            </a:r>
            <a:r>
              <a:rPr b="1" lang="en" sz="1700">
                <a:solidFill>
                  <a:schemeClr val="lt1"/>
                </a:solidFill>
              </a:rPr>
              <a:t>).</a:t>
            </a:r>
            <a:br>
              <a:rPr b="1"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Função collect calcula todo o pipeline guardado no seu tbl_spark e retorna um tibble do R.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Pode demorar de rodar. Pode dar erros de out-of-memory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5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Guardando resultados intermediários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51"/>
          <p:cNvSpPr/>
          <p:nvPr/>
        </p:nvSpPr>
        <p:spPr>
          <a:xfrm>
            <a:off x="1372500" y="2726850"/>
            <a:ext cx="6399000" cy="11736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df_colected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 df </a:t>
            </a:r>
            <a:r>
              <a:rPr b="1"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br>
              <a:rPr b="1"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# many steps piped together</a:t>
            </a:r>
            <a:endParaRPr sz="18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# ... %&gt;%</a:t>
            </a:r>
            <a:b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142D3C"/>
                </a:solidFill>
                <a:latin typeface="Courier New"/>
                <a:ea typeface="Courier New"/>
                <a:cs typeface="Courier New"/>
                <a:sym typeface="Courier New"/>
              </a:rPr>
              <a:t>  collect() </a:t>
            </a:r>
            <a:endParaRPr sz="1800">
              <a:solidFill>
                <a:srgbClr val="142D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Se conectando no Spark</a:t>
            </a:r>
            <a:endParaRPr b="1" sz="1500"/>
          </a:p>
        </p:txBody>
      </p:sp>
      <p:sp>
        <p:nvSpPr>
          <p:cNvPr id="352" name="Google Shape;352;p52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8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Manipulações de dados no sparklyr</a:t>
            </a:r>
            <a:endParaRPr b="1" sz="1500"/>
          </a:p>
        </p:txBody>
      </p:sp>
      <p:sp>
        <p:nvSpPr>
          <p:cNvPr id="353" name="Google Shape;353;p52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Configurando sua conexão com o Spark</a:t>
            </a:r>
            <a:endParaRPr b="1" sz="1500"/>
          </a:p>
        </p:txBody>
      </p:sp>
      <p:sp>
        <p:nvSpPr>
          <p:cNvPr id="354" name="Google Shape;354;p52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Se arriscando com a biblioteca ML do Spark</a:t>
            </a:r>
            <a:endParaRPr b="1" sz="1500"/>
          </a:p>
        </p:txBody>
      </p:sp>
      <p:sp>
        <p:nvSpPr>
          <p:cNvPr id="355" name="Google Shape;355;p52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356" name="Google Shape;356;p52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357" name="Google Shape;357;p52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358" name="Google Shape;358;p52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8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330750" y="1056600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O sparklyr fornece três </a:t>
            </a:r>
            <a:r>
              <a:rPr b="1" lang="en" sz="1700">
                <a:solidFill>
                  <a:schemeClr val="lt1"/>
                </a:solidFill>
              </a:rPr>
              <a:t>famílias</a:t>
            </a:r>
            <a:r>
              <a:rPr b="1" lang="en" sz="1700">
                <a:solidFill>
                  <a:schemeClr val="lt1"/>
                </a:solidFill>
              </a:rPr>
              <a:t> de funções para você utilizar com a biblioteca de Machine Learning do Spark.</a:t>
            </a:r>
            <a:br>
              <a:rPr b="1" lang="en" sz="1700">
                <a:solidFill>
                  <a:schemeClr val="lt1"/>
                </a:solidFill>
              </a:rPr>
            </a:br>
            <a:endParaRPr b="1" sz="1700">
              <a:solidFill>
                <a:schemeClr val="lt1"/>
              </a:solidFill>
            </a:endParaRPr>
          </a:p>
          <a:p>
            <a:pPr indent="-3365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Algoritmos de machine learning para análise de dados (ml_*)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Transformações de variáveis para manipulação individual de variáveis  (ft_*)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Funções para manipulação de Spark DataFrames (sdf_*)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5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Apache Spark </a:t>
            </a:r>
            <a:r>
              <a:rPr lang="en">
                <a:solidFill>
                  <a:schemeClr val="lt1"/>
                </a:solidFill>
              </a:rPr>
              <a:t>MLlib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Se conectando no Spark</a:t>
            </a:r>
            <a:endParaRPr b="1" sz="1500"/>
          </a:p>
        </p:txBody>
      </p:sp>
      <p:sp>
        <p:nvSpPr>
          <p:cNvPr id="125" name="Google Shape;125;p27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Manipulações de dados no sparklyr</a:t>
            </a:r>
            <a:endParaRPr b="1" sz="1500"/>
          </a:p>
        </p:txBody>
      </p:sp>
      <p:sp>
        <p:nvSpPr>
          <p:cNvPr id="126" name="Google Shape;126;p27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Configurando sua conexão com o Spark</a:t>
            </a:r>
            <a:endParaRPr b="1" sz="1500"/>
          </a:p>
        </p:txBody>
      </p:sp>
      <p:sp>
        <p:nvSpPr>
          <p:cNvPr id="127" name="Google Shape;127;p27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Se arriscando com a biblioteca ML do Spark</a:t>
            </a:r>
            <a:endParaRPr b="1" sz="1500"/>
          </a:p>
        </p:txBody>
      </p:sp>
      <p:sp>
        <p:nvSpPr>
          <p:cNvPr id="128" name="Google Shape;128;p27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129" name="Google Shape;129;p27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130" name="Google Shape;130;p27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131" name="Google Shape;131;p27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/>
          <p:nvPr/>
        </p:nvSpPr>
        <p:spPr>
          <a:xfrm>
            <a:off x="2649350" y="2011250"/>
            <a:ext cx="3225900" cy="2593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4"/>
          <p:cNvSpPr txBox="1"/>
          <p:nvPr>
            <p:ph idx="1" type="body"/>
          </p:nvPr>
        </p:nvSpPr>
        <p:spPr>
          <a:xfrm>
            <a:off x="330750" y="946563"/>
            <a:ext cx="84825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Um workflow analítico com o spaklyr pode ser composto pelos seguintes passos: </a:t>
            </a:r>
            <a:br>
              <a:rPr b="1" lang="en" sz="1700">
                <a:solidFill>
                  <a:schemeClr val="lt1"/>
                </a:solidFill>
              </a:rPr>
            </a:br>
            <a:endParaRPr b="1"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54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Apache Spark MLlib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54"/>
          <p:cNvSpPr/>
          <p:nvPr/>
        </p:nvSpPr>
        <p:spPr>
          <a:xfrm>
            <a:off x="380900" y="2637750"/>
            <a:ext cx="1204200" cy="8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Queries SQL</a:t>
            </a:r>
            <a:br>
              <a:rPr lang="en" sz="1200"/>
            </a:b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Dplyr</a:t>
            </a:r>
            <a:endParaRPr b="1" sz="1200"/>
          </a:p>
        </p:txBody>
      </p:sp>
      <p:sp>
        <p:nvSpPr>
          <p:cNvPr id="375" name="Google Shape;375;p54"/>
          <p:cNvSpPr/>
          <p:nvPr/>
        </p:nvSpPr>
        <p:spPr>
          <a:xfrm>
            <a:off x="2370863" y="2614650"/>
            <a:ext cx="1682100" cy="87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Gerar novas colunas</a:t>
            </a:r>
            <a:br>
              <a:rPr lang="en" sz="1200"/>
            </a:br>
            <a:br>
              <a:rPr b="1" lang="en" sz="1200"/>
            </a:br>
            <a:r>
              <a:rPr b="1" lang="en" sz="1200"/>
              <a:t>sdf_ ft_ e dplyr</a:t>
            </a:r>
            <a:endParaRPr b="1" sz="1200"/>
          </a:p>
        </p:txBody>
      </p:sp>
      <p:sp>
        <p:nvSpPr>
          <p:cNvPr id="376" name="Google Shape;376;p54"/>
          <p:cNvSpPr/>
          <p:nvPr/>
        </p:nvSpPr>
        <p:spPr>
          <a:xfrm>
            <a:off x="4592050" y="1870200"/>
            <a:ext cx="1407900" cy="87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Escolher um algoritmo de ML</a:t>
            </a:r>
            <a:br>
              <a:rPr lang="en" sz="1200"/>
            </a:br>
            <a:br>
              <a:rPr b="1" lang="en" sz="1200"/>
            </a:br>
            <a:r>
              <a:rPr b="1" lang="en" sz="1200"/>
              <a:t>ml_</a:t>
            </a:r>
            <a:endParaRPr b="1" sz="1200"/>
          </a:p>
        </p:txBody>
      </p:sp>
      <p:sp>
        <p:nvSpPr>
          <p:cNvPr id="377" name="Google Shape;377;p54"/>
          <p:cNvSpPr/>
          <p:nvPr/>
        </p:nvSpPr>
        <p:spPr>
          <a:xfrm>
            <a:off x="3741800" y="3905575"/>
            <a:ext cx="1615200" cy="87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Inspeccionar</a:t>
            </a:r>
            <a:r>
              <a:rPr lang="en" sz="1200"/>
              <a:t> a qualidade do modelo</a:t>
            </a:r>
            <a:br>
              <a:rPr lang="en" sz="1200"/>
            </a:br>
            <a:br>
              <a:rPr b="1" lang="en" sz="1200"/>
            </a:br>
            <a:r>
              <a:rPr b="1" lang="en" sz="1200"/>
              <a:t>ml_predict</a:t>
            </a:r>
            <a:endParaRPr b="1" sz="1200"/>
          </a:p>
        </p:txBody>
      </p:sp>
      <p:sp>
        <p:nvSpPr>
          <p:cNvPr id="378" name="Google Shape;378;p54"/>
          <p:cNvSpPr/>
          <p:nvPr/>
        </p:nvSpPr>
        <p:spPr>
          <a:xfrm>
            <a:off x="6801050" y="2737250"/>
            <a:ext cx="2164200" cy="114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Trazer resultados para o R base para </a:t>
            </a:r>
            <a:r>
              <a:rPr lang="en" sz="1200"/>
              <a:t>visualização</a:t>
            </a:r>
            <a:r>
              <a:rPr lang="en" sz="1200"/>
              <a:t> e análises</a:t>
            </a:r>
            <a:br>
              <a:rPr lang="en" sz="1200"/>
            </a:br>
            <a:br>
              <a:rPr b="1" lang="en" sz="1200"/>
            </a:br>
            <a:r>
              <a:rPr b="1" lang="en" sz="1200"/>
              <a:t>collect()</a:t>
            </a:r>
            <a:endParaRPr b="1" sz="1200"/>
          </a:p>
        </p:txBody>
      </p:sp>
      <p:cxnSp>
        <p:nvCxnSpPr>
          <p:cNvPr id="379" name="Google Shape;379;p54"/>
          <p:cNvCxnSpPr>
            <a:stCxn id="370" idx="6"/>
          </p:cNvCxnSpPr>
          <p:nvPr/>
        </p:nvCxnSpPr>
        <p:spPr>
          <a:xfrm>
            <a:off x="5875250" y="3308150"/>
            <a:ext cx="6873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54"/>
          <p:cNvCxnSpPr>
            <a:stCxn id="374" idx="3"/>
          </p:cNvCxnSpPr>
          <p:nvPr/>
        </p:nvCxnSpPr>
        <p:spPr>
          <a:xfrm>
            <a:off x="1585100" y="3053700"/>
            <a:ext cx="598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54"/>
          <p:cNvCxnSpPr/>
          <p:nvPr/>
        </p:nvCxnSpPr>
        <p:spPr>
          <a:xfrm>
            <a:off x="4439650" y="2011250"/>
            <a:ext cx="152400" cy="44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54"/>
          <p:cNvCxnSpPr/>
          <p:nvPr/>
        </p:nvCxnSpPr>
        <p:spPr>
          <a:xfrm rot="5400000">
            <a:off x="5423528" y="4137472"/>
            <a:ext cx="80100" cy="7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54"/>
          <p:cNvCxnSpPr/>
          <p:nvPr/>
        </p:nvCxnSpPr>
        <p:spPr>
          <a:xfrm flipH="1" rot="5400000">
            <a:off x="2662278" y="3623272"/>
            <a:ext cx="91200" cy="40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1315918" y="5730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Se conectando no Spark</a:t>
            </a:r>
            <a:endParaRPr b="1" sz="1500"/>
          </a:p>
        </p:txBody>
      </p:sp>
      <p:sp>
        <p:nvSpPr>
          <p:cNvPr id="389" name="Google Shape;389;p55"/>
          <p:cNvSpPr/>
          <p:nvPr/>
        </p:nvSpPr>
        <p:spPr>
          <a:xfrm>
            <a:off x="1315918" y="16583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488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Manipulações de dados no sparklyr</a:t>
            </a:r>
            <a:endParaRPr b="1" sz="1500"/>
          </a:p>
        </p:txBody>
      </p:sp>
      <p:sp>
        <p:nvSpPr>
          <p:cNvPr id="390" name="Google Shape;390;p55"/>
          <p:cNvSpPr/>
          <p:nvPr/>
        </p:nvSpPr>
        <p:spPr>
          <a:xfrm>
            <a:off x="1315918" y="382882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Configurando sua conexão com o Spark</a:t>
            </a:r>
            <a:endParaRPr b="1" sz="1500"/>
          </a:p>
        </p:txBody>
      </p:sp>
      <p:sp>
        <p:nvSpPr>
          <p:cNvPr id="391" name="Google Shape;391;p55"/>
          <p:cNvSpPr/>
          <p:nvPr/>
        </p:nvSpPr>
        <p:spPr>
          <a:xfrm>
            <a:off x="1315918" y="2743575"/>
            <a:ext cx="7424400" cy="741600"/>
          </a:xfrm>
          <a:prstGeom prst="roundRect">
            <a:avLst>
              <a:gd fmla="val 16667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Se arriscando com a biblioteca ML do Spark</a:t>
            </a:r>
            <a:endParaRPr b="1" sz="1500"/>
          </a:p>
        </p:txBody>
      </p:sp>
      <p:sp>
        <p:nvSpPr>
          <p:cNvPr id="392" name="Google Shape;392;p55"/>
          <p:cNvSpPr/>
          <p:nvPr/>
        </p:nvSpPr>
        <p:spPr>
          <a:xfrm>
            <a:off x="403675" y="5730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01</a:t>
            </a:r>
            <a:endParaRPr b="1" sz="1500"/>
          </a:p>
        </p:txBody>
      </p:sp>
      <p:sp>
        <p:nvSpPr>
          <p:cNvPr id="393" name="Google Shape;393;p55"/>
          <p:cNvSpPr/>
          <p:nvPr/>
        </p:nvSpPr>
        <p:spPr>
          <a:xfrm>
            <a:off x="403675" y="274357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5169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03</a:t>
            </a:r>
            <a:endParaRPr b="1" sz="1500"/>
          </a:p>
        </p:txBody>
      </p:sp>
      <p:sp>
        <p:nvSpPr>
          <p:cNvPr id="394" name="Google Shape;394;p55"/>
          <p:cNvSpPr/>
          <p:nvPr/>
        </p:nvSpPr>
        <p:spPr>
          <a:xfrm>
            <a:off x="403675" y="3828825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04</a:t>
            </a:r>
            <a:endParaRPr b="1" sz="1500"/>
          </a:p>
        </p:txBody>
      </p:sp>
      <p:sp>
        <p:nvSpPr>
          <p:cNvPr id="395" name="Google Shape;395;p55"/>
          <p:cNvSpPr/>
          <p:nvPr/>
        </p:nvSpPr>
        <p:spPr>
          <a:xfrm>
            <a:off x="403675" y="1703770"/>
            <a:ext cx="641700" cy="741600"/>
          </a:xfrm>
          <a:prstGeom prst="teardrop">
            <a:avLst>
              <a:gd fmla="val 100000" name="adj"/>
            </a:avLst>
          </a:prstGeom>
          <a:solidFill>
            <a:srgbClr val="FFD966">
              <a:alpha val="488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02</a:t>
            </a:r>
            <a:endParaRPr b="1"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idx="1" type="body"/>
          </p:nvPr>
        </p:nvSpPr>
        <p:spPr>
          <a:xfrm>
            <a:off x="330750" y="8033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Você pode personalizar sua configuração do Spark utilizando uma lista de configuração do Spark.</a:t>
            </a:r>
            <a:br>
              <a:rPr b="1" lang="en" sz="1700">
                <a:solidFill>
                  <a:schemeClr val="lt1"/>
                </a:solidFill>
              </a:rPr>
            </a:br>
            <a:br>
              <a:rPr b="1" lang="en" sz="1700">
                <a:solidFill>
                  <a:schemeClr val="lt1"/>
                </a:solidFill>
              </a:rPr>
            </a:br>
            <a:br>
              <a:rPr b="1" lang="en" sz="1700">
                <a:solidFill>
                  <a:schemeClr val="lt1"/>
                </a:solidFill>
              </a:rPr>
            </a:br>
            <a:br>
              <a:rPr b="1" lang="en" sz="1700">
                <a:solidFill>
                  <a:schemeClr val="lt1"/>
                </a:solidFill>
              </a:rPr>
            </a:br>
            <a:br>
              <a:rPr b="1" lang="en" sz="3000">
                <a:solidFill>
                  <a:schemeClr val="lt1"/>
                </a:solidFill>
              </a:rPr>
            </a:br>
            <a:br>
              <a:rPr b="1" lang="en" sz="3000">
                <a:solidFill>
                  <a:schemeClr val="lt1"/>
                </a:solidFill>
              </a:rPr>
            </a:br>
            <a:endParaRPr b="1" sz="30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https://spark.apache.org/docs/latest/configuration.html</a:t>
            </a:r>
            <a:br>
              <a:rPr b="1"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1" name="Google Shape;401;p56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Personalizando configuração do Spark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56"/>
          <p:cNvSpPr/>
          <p:nvPr/>
        </p:nvSpPr>
        <p:spPr>
          <a:xfrm>
            <a:off x="692850" y="2019600"/>
            <a:ext cx="7898700" cy="11043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(sparklyr)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config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spark_config()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sc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spark_connect(master = </a:t>
            </a:r>
            <a: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"local"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config = config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>
            <p:ph idx="1" type="body"/>
          </p:nvPr>
        </p:nvSpPr>
        <p:spPr>
          <a:xfrm>
            <a:off x="330750" y="8033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As principais fontes de recursos do Spark (e YARN) são a CPU e a memória RAM. </a:t>
            </a:r>
            <a:endParaRPr b="1" sz="1700">
              <a:solidFill>
                <a:schemeClr val="lt1"/>
              </a:solidFill>
            </a:endParaRPr>
          </a:p>
          <a:p>
            <a:pPr indent="-3365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O disco e a rede I/O também influenciam a performance do Spark, mas o spark não faz nada ativamente para manuseá-los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Cada executor do Spark tem o mesmo número fixo de cores e o mesmo heap size. </a:t>
            </a:r>
            <a:endParaRPr b="1" sz="1700">
              <a:solidFill>
                <a:schemeClr val="lt1"/>
              </a:solidFill>
            </a:endParaRPr>
          </a:p>
          <a:p>
            <a:pPr indent="-3365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Cores - Números de tasks concorrentes que um executor pode rodar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Heap size - Tamanho de dados que o Spark consegue fazer cache (Processos de shuffle)</a:t>
            </a:r>
            <a:br>
              <a:rPr b="1"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57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Personalizando configuração do Spark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11" name="Google Shape;41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850" y="1895088"/>
            <a:ext cx="3554276" cy="15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idx="1" type="body"/>
          </p:nvPr>
        </p:nvSpPr>
        <p:spPr>
          <a:xfrm>
            <a:off x="330750" y="8033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Setando o número de cores e o tamanho do heap size.</a:t>
            </a:r>
            <a:endParaRPr b="1" sz="1700">
              <a:solidFill>
                <a:schemeClr val="lt1"/>
              </a:solidFill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7" name="Google Shape;417;p5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Personalizando configuração do Spark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9" name="Google Shape;419;p58"/>
          <p:cNvSpPr/>
          <p:nvPr/>
        </p:nvSpPr>
        <p:spPr>
          <a:xfrm>
            <a:off x="622650" y="1778975"/>
            <a:ext cx="7898700" cy="22260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(sparklyr)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onf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spark_config()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b="1"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sparklyr.cores.local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b="1"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spark.executor.memory &lt;- </a:t>
            </a:r>
            <a: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"16G"</a:t>
            </a:r>
            <a:b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sc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spark_connect(master = </a:t>
            </a:r>
            <a: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"local"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config =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/>
          <p:nvPr>
            <p:ph idx="1" type="body"/>
          </p:nvPr>
        </p:nvSpPr>
        <p:spPr>
          <a:xfrm>
            <a:off x="330750" y="8033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Setando local de trabalho de arquivos temporários do spark.</a:t>
            </a:r>
            <a:endParaRPr b="1" sz="1700">
              <a:solidFill>
                <a:schemeClr val="lt1"/>
              </a:solidFill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</a:t>
            </a: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5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Personalizando configuração do Spark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7" name="Google Shape;427;p59"/>
          <p:cNvSpPr/>
          <p:nvPr/>
        </p:nvSpPr>
        <p:spPr>
          <a:xfrm>
            <a:off x="501300" y="1600725"/>
            <a:ext cx="8141400" cy="24921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(sparklyr)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conf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spark_config()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b="1"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spark.local.dir &lt;-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"/meus_tmp/"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b="1"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spark.worker.dir &lt;-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"/meus_tmp/"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b="1"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spark.driver.extraJavaOptions &lt;-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"-Djava.io.tmpdir=/meus_tmp/"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b="1"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spark.executor.extraJavaOptions  &lt;- </a:t>
            </a:r>
            <a:r>
              <a:rPr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"-Djava.io.tmpdir=/meus_tmp/"</a:t>
            </a:r>
            <a:b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sc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spark_connect(master = </a:t>
            </a:r>
            <a: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"local"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config =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conf)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 txBox="1"/>
          <p:nvPr>
            <p:ph type="title"/>
          </p:nvPr>
        </p:nvSpPr>
        <p:spPr>
          <a:xfrm>
            <a:off x="311700" y="436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Contato: </a:t>
            </a:r>
            <a:r>
              <a:rPr lang="en" sz="2400">
                <a:solidFill>
                  <a:schemeClr val="dk2"/>
                </a:solidFill>
              </a:rPr>
              <a:t>gabilimaborges@hotmail.com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433" name="Google Shape;43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88" y="152375"/>
            <a:ext cx="6218220" cy="40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349950" y="7129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292100" rtl="0" algn="l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Clr>
                <a:srgbClr val="142D3C"/>
              </a:buClr>
              <a:buSzPts val="1700"/>
              <a:buChar char="●"/>
            </a:pPr>
            <a:r>
              <a:rPr lang="en" sz="1700">
                <a:solidFill>
                  <a:srgbClr val="142D3C"/>
                </a:solidFill>
                <a:highlight>
                  <a:srgbClr val="FFFFFF"/>
                </a:highlight>
              </a:rPr>
              <a:t>Faz conexão com o Spark através do R e fornece um backend todo feito em dplyr.</a:t>
            </a:r>
            <a:endParaRPr sz="1700">
              <a:solidFill>
                <a:srgbClr val="142D3C"/>
              </a:solidFill>
              <a:highlight>
                <a:srgbClr val="FFFFFF"/>
              </a:highlight>
            </a:endParaRPr>
          </a:p>
          <a:p>
            <a:pPr indent="-336550" lvl="0" marL="457200" marR="2921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42D3C"/>
              </a:buClr>
              <a:buSzPts val="1700"/>
              <a:buChar char="●"/>
            </a:pPr>
            <a:r>
              <a:rPr lang="en" sz="1700">
                <a:solidFill>
                  <a:srgbClr val="142D3C"/>
                </a:solidFill>
                <a:highlight>
                  <a:srgbClr val="FFFFFF"/>
                </a:highlight>
              </a:rPr>
              <a:t>Acesso a biblioteca de machine learning do Spark (e todas as outras).</a:t>
            </a:r>
            <a:endParaRPr sz="1700">
              <a:solidFill>
                <a:srgbClr val="142D3C"/>
              </a:solidFill>
              <a:highlight>
                <a:srgbClr val="FFFFFF"/>
              </a:highlight>
            </a:endParaRPr>
          </a:p>
          <a:p>
            <a:pPr indent="-336550" lvl="0" marL="457200" marR="2921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42D3C"/>
              </a:buClr>
              <a:buSzPts val="1700"/>
              <a:buChar char="●"/>
            </a:pPr>
            <a:r>
              <a:rPr lang="en" sz="1700">
                <a:solidFill>
                  <a:srgbClr val="142D3C"/>
                </a:solidFill>
                <a:highlight>
                  <a:srgbClr val="FFFFFF"/>
                </a:highlight>
              </a:rPr>
              <a:t>O sparklyr cria extensões que chamam toda a API do Spark e fornece interface para os pacotes feitos em Spark. </a:t>
            </a: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330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pacote sparklyr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 b="0" l="0" r="0" t="34976"/>
          <a:stretch/>
        </p:blipFill>
        <p:spPr>
          <a:xfrm>
            <a:off x="2372150" y="2906900"/>
            <a:ext cx="4438099" cy="20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49950" y="71292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292100" rtl="0" algn="l">
              <a:lnSpc>
                <a:spcPct val="170000"/>
              </a:lnSpc>
              <a:spcBef>
                <a:spcPts val="1900"/>
              </a:spcBef>
              <a:spcAft>
                <a:spcPts val="0"/>
              </a:spcAft>
              <a:buClr>
                <a:srgbClr val="142D3C"/>
              </a:buClr>
              <a:buSzPts val="1700"/>
              <a:buChar char="●"/>
            </a:pPr>
            <a:r>
              <a:rPr lang="en" sz="1700">
                <a:solidFill>
                  <a:srgbClr val="142D3C"/>
                </a:solidFill>
                <a:highlight>
                  <a:srgbClr val="FFFFFF"/>
                </a:highlight>
              </a:rPr>
              <a:t>Faz conexão com o Spark através do R e fornece um backend todo feito em dplyr.</a:t>
            </a:r>
            <a:endParaRPr sz="1700">
              <a:solidFill>
                <a:srgbClr val="142D3C"/>
              </a:solidFill>
              <a:highlight>
                <a:srgbClr val="FFFFFF"/>
              </a:highlight>
            </a:endParaRPr>
          </a:p>
          <a:p>
            <a:pPr indent="-336550" lvl="0" marL="457200" marR="2921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42D3C"/>
              </a:buClr>
              <a:buSzPts val="1700"/>
              <a:buChar char="●"/>
            </a:pPr>
            <a:r>
              <a:rPr lang="en" sz="1700">
                <a:solidFill>
                  <a:srgbClr val="142D3C"/>
                </a:solidFill>
                <a:highlight>
                  <a:srgbClr val="FFFFFF"/>
                </a:highlight>
              </a:rPr>
              <a:t>Acesso a biblioteca de machine learning do Spark (e todas as outras).</a:t>
            </a:r>
            <a:endParaRPr sz="1700">
              <a:solidFill>
                <a:srgbClr val="142D3C"/>
              </a:solidFill>
              <a:highlight>
                <a:srgbClr val="FFFFFF"/>
              </a:highlight>
            </a:endParaRPr>
          </a:p>
          <a:p>
            <a:pPr indent="-336550" lvl="0" marL="457200" marR="2921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142D3C"/>
              </a:buClr>
              <a:buSzPts val="1700"/>
              <a:buChar char="●"/>
            </a:pPr>
            <a:r>
              <a:rPr lang="en" sz="1700">
                <a:solidFill>
                  <a:srgbClr val="142D3C"/>
                </a:solidFill>
                <a:highlight>
                  <a:srgbClr val="FFFFFF"/>
                </a:highlight>
              </a:rPr>
              <a:t>O sparklyr cria extensões que chamam toda a API do Spark e fornece interface para os pacotes feitos em Spark. </a:t>
            </a:r>
            <a:r>
              <a:rPr lang="en" sz="1700">
                <a:solidFill>
                  <a:schemeClr val="lt1"/>
                </a:solidFill>
              </a:rPr>
              <a:t>	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5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 txBox="1"/>
          <p:nvPr>
            <p:ph type="title"/>
          </p:nvPr>
        </p:nvSpPr>
        <p:spPr>
          <a:xfrm>
            <a:off x="330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pacote sparklyr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7" name="Google Shape;147;p29"/>
          <p:cNvPicPr preferRelativeResize="0"/>
          <p:nvPr/>
        </p:nvPicPr>
        <p:blipFill rotWithShape="1">
          <a:blip r:embed="rId3">
            <a:alphaModFix/>
          </a:blip>
          <a:srcRect b="0" l="0" r="0" t="34976"/>
          <a:stretch/>
        </p:blipFill>
        <p:spPr>
          <a:xfrm>
            <a:off x="2372150" y="2906900"/>
            <a:ext cx="4438099" cy="20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676"/>
            <a:ext cx="9144000" cy="507214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7120800" y="4728925"/>
            <a:ext cx="202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https://spark.rstudio.com/</a:t>
            </a:r>
            <a:endParaRPr b="1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49950" y="869375"/>
            <a:ext cx="8482500" cy="4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 pacote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r>
              <a:rPr b="1" lang="en">
                <a:solidFill>
                  <a:schemeClr val="lt1"/>
                </a:solidFill>
                <a:highlight>
                  <a:schemeClr val="accent4"/>
                </a:highlight>
              </a:rPr>
              <a:t>spaklyr</a:t>
            </a:r>
            <a:r>
              <a:rPr b="1" lang="en">
                <a:solidFill>
                  <a:schemeClr val="accent4"/>
                </a:solidFill>
                <a:highlight>
                  <a:schemeClr val="accent4"/>
                </a:highlight>
              </a:rPr>
              <a:t>+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r>
              <a:rPr lang="en" sz="1700">
                <a:solidFill>
                  <a:schemeClr val="lt1"/>
                </a:solidFill>
              </a:rPr>
              <a:t>Você pode se conectar a ambas as instâncias locais do Spark, bem como aos clusters remotos do Spark. Aqui vamos nos conectar a uma instância local: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objeto sc retorna informações sobre a conexão remota com o Spark.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Para mais informações sobre conexão com clusters Spark você pode consultar a sessão Deployment no site do spaklyr. 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type="title"/>
          </p:nvPr>
        </p:nvSpPr>
        <p:spPr>
          <a:xfrm>
            <a:off x="330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Conectando no Spark usando o Sparklyr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763275" y="1363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1617450" y="2128650"/>
            <a:ext cx="5947500" cy="88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(sparklyr)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sc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spark_connect(master = </a:t>
            </a:r>
            <a: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"local"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763275" y="3450775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763275" y="4030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30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Conectando no Spark usando o Sparklyr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1617450" y="2128650"/>
            <a:ext cx="5947500" cy="88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(sparklyr)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sc </a:t>
            </a:r>
            <a:r>
              <a:rPr lang="en" sz="18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spark_connect(master = </a:t>
            </a:r>
            <a:r>
              <a:rPr lang="en" sz="18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"local"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500" y="785375"/>
            <a:ext cx="7137000" cy="421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49950" y="488375"/>
            <a:ext cx="8482500" cy="44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O Spark UI</a:t>
            </a:r>
            <a:r>
              <a:rPr lang="en" sz="1700">
                <a:solidFill>
                  <a:schemeClr val="lt1"/>
                </a:solidFill>
              </a:rPr>
              <a:t> é uma interface web para monitorar e inspecionar execuções do Spark em um navegador web. 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</a:t>
            </a:r>
            <a:endParaRPr sz="1700">
              <a:solidFill>
                <a:schemeClr val="lt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Toda vez que você cria uma conexão com Spark você também inicia uma instância do Spark UI. O Spark UI está disponível no endereço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p://[driverHostname]:4040</a:t>
            </a:r>
            <a:br>
              <a:rPr lang="en" sz="1700">
                <a:solidFill>
                  <a:schemeClr val="lt1"/>
                </a:solidFill>
              </a:rPr>
            </a:br>
            <a:r>
              <a:rPr lang="en" sz="1700">
                <a:solidFill>
                  <a:schemeClr val="lt1"/>
                </a:solidFill>
              </a:rPr>
              <a:t>		No nosso caso em: </a:t>
            </a:r>
            <a:r>
              <a:rPr lang="en" sz="17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http://localhost:4040</a:t>
            </a: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30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Spark UI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763275" y="982250"/>
            <a:ext cx="63600" cy="63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6">
            <a:alphaModFix/>
          </a:blip>
          <a:srcRect b="37593" l="0" r="0" t="0"/>
          <a:stretch/>
        </p:blipFill>
        <p:spPr>
          <a:xfrm>
            <a:off x="1803650" y="1767270"/>
            <a:ext cx="6200775" cy="15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/>
          <p:nvPr/>
        </p:nvSpPr>
        <p:spPr>
          <a:xfrm>
            <a:off x="3276600" y="1948050"/>
            <a:ext cx="743400" cy="22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4522" y="2299600"/>
            <a:ext cx="241200" cy="31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49950" y="488375"/>
            <a:ext cx="8482500" cy="44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br>
              <a:rPr lang="en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70500" y="295925"/>
            <a:ext cx="241200" cy="2613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30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Spark UI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