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59" r:id="rId3"/>
    <p:sldId id="258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65ACB-AF00-49A0-BB75-040228C72C06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E5709-68E8-4276-BEB4-AEE04B7F5C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33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CD4-95F9-45DD-B272-D5BE0DD0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F6ED-BDCA-4CE5-9BDC-A6212E16C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72DA-39ED-4FEC-B8D6-7D1C3168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EEDBE-59D1-4D7A-A447-5C030ABD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6D4E-0D4F-4073-AAC5-0588C757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2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392-2454-4AD3-9667-5424D07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4E8E7-173D-467C-9C84-9951A481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FBC7-B065-40D0-BD29-8CCC0B41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45F6-6D55-492C-AA64-9617E14C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C4AB-0689-4446-84C7-4EC67AA6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6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099D7-D777-4F9D-8E67-63AB7418B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F2DA-9910-4863-862B-8A06C1E9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8542-78C4-4FD3-9ACC-FAA6FEC8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E2F9-ED1C-4A01-AB62-FFB39916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A8B5-BF63-4BDF-8F34-9F60361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90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1670-9BBB-4AA7-9588-796D70CC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01E7-C6BC-42D7-99D1-79ABBA5B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1B50-1987-4F31-AD45-FF28CA9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CD50-DEC0-4B4D-BBA7-965D8AA5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9BEA-3D0C-4682-A92F-688F9F9F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27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C10D-ED15-48D3-9BF3-C436CC2D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EEA1-557B-4BDE-9FAA-B9B344FBF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3C5B-C65B-440A-A2B4-D306FF99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88EC-FA9C-46A3-A6C8-92BDB8A7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A431-16F8-4629-8B78-95443427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15AB-556C-4F49-A0DC-DABA2018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7C22-EC93-44E1-968D-543E30606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0DD2-F13A-4FBA-8514-712EC370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EC90-B389-429F-9B1B-6D944813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F284-FE50-4DC9-A586-2D42C43B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45B8C-DD57-42C8-B5D1-653E361B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4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9DFD-79C2-48A5-A533-A3F08EC9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B6C3-9328-47F9-AA30-DCC739E6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69FC-E65E-4921-9B52-6A6F0FE12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D10FE-06CD-4139-B6B4-DE5414A34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77E34-4EA6-46A1-85F6-B428C9F4A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6C05D-4449-45E5-89D6-E6A8B624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68EE9-DD66-4870-B9B5-EC589AFF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6100F-1877-4FB1-8468-BE7C6661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90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165C-7622-4CCB-ACB1-BAD0DFB9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12BDF-A48E-45D5-9111-3AC1D40F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10317-79F6-4E1E-85E6-CF7A3690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CA3AA-08BC-42AE-A946-89099F6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E64A7-D72C-4F3F-9D56-2FF0EDA9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F13D-F55E-4260-BC5E-0924EBB1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456FF-00E0-475D-ABB6-F98104B0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8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ED36-62B6-4C4E-AD35-17914E5D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9597-733A-4AA3-80E7-2CECB677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BB9D0-68D9-4248-9D33-5826D2B3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8F88-DE05-4F62-BA78-A0E95A83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3E159-B259-458C-B6CC-10533E8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55A49-CBBC-463F-B935-CF42419A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20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ACED-9C2D-40AB-9034-B29ACAF6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E764-1DE6-4DEF-83FA-4092240DF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C6CD4-82CA-4BA9-AE34-04AA66B3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9AED-C0C8-4B64-9BD2-030B9E61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AC4EB-CBBA-45DC-B0CB-34EE47F7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6142-7C82-47DB-A88B-1842929E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15D68-9845-46B2-9522-67CA79D7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7F46-F520-4F58-9203-FD0336E3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F0D6-8EE3-4B44-911B-1001D73C4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2197-F085-4E21-9C41-7C9C4320509E}" type="datetimeFigureOut">
              <a:rPr lang="pt-BR" smtClean="0"/>
              <a:t>09/10/2020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FB9-EEF8-485C-9031-A51DAB70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60C-DC1F-4CAC-AE92-7A338A6BB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FACB-4C12-4F42-8946-3090FA8F732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5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C29C-F7BC-4DC5-B1F7-765D04795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b="1" dirty="0"/>
              <a:t>DIFERENTES CENÁRIOS DE TESTE E CLASSIFICAÇÃO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F188-E709-4EF4-970A-617B967E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Cenários pensados de acordo com o que foi solicitado nas últimas reuniões </a:t>
            </a:r>
          </a:p>
        </p:txBody>
      </p:sp>
    </p:spTree>
    <p:extLst>
      <p:ext uri="{BB962C8B-B14F-4D97-AF65-F5344CB8AC3E}">
        <p14:creationId xmlns:p14="http://schemas.microsoft.com/office/powerpoint/2010/main" val="217088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317837"/>
            <a:ext cx="112807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00" b="1" dirty="0"/>
              <a:t>Cenário 12: total das consultas em cada um dos ambulatórios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755779" y="1946944"/>
            <a:ext cx="10590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DADOS: </a:t>
            </a:r>
            <a:r>
              <a:rPr lang="pt-BR" sz="1600" dirty="0"/>
              <a:t>'</a:t>
            </a:r>
            <a:r>
              <a:rPr lang="pt-BR" sz="1600" dirty="0" err="1"/>
              <a:t>consultasDM</a:t>
            </a:r>
            <a:r>
              <a:rPr lang="pt-BR" sz="1600" dirty="0"/>
              <a:t>',  '</a:t>
            </a:r>
            <a:r>
              <a:rPr lang="pt-BR" sz="1600" dirty="0" err="1"/>
              <a:t>consultasDRC</a:t>
            </a:r>
            <a:r>
              <a:rPr lang="pt-BR" sz="1600" dirty="0"/>
              <a:t>',  '</a:t>
            </a:r>
            <a:r>
              <a:rPr lang="pt-BR" sz="1600" dirty="0" err="1"/>
              <a:t>consultasHAS</a:t>
            </a:r>
            <a:r>
              <a:rPr lang="pt-BR" sz="1600" dirty="0"/>
              <a:t>',  'DRC_1_2011',  'DRC_2_2011',  'DRC_1_2012',  'DRC_2_2012',  'DRC_1_2013',  'DRC_2_2013',  'DRC_1_2014',  'DRC_2_2014',  'HAS_1_2011',  'HAS_2_2011',  'HAS_1_2012',  'HAS_2_2012',  'HAS_1_2013',  'HAS_2_2013',  'HAS_1_2014',  'HAS_2_2014',  'DM_1_2011',  'DM_2_2011',   'DM_1_2012',  'DM_2_2012',  'DM_1_2013',  'DM_2_2013',  'DM_1_2014',  'DM_2_2014'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572795" y="1002761"/>
            <a:ext cx="10590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i="1" dirty="0"/>
              <a:t>	Total de consultas em cada um dos ambulatórios: Diabetes mellitus (DM), Hipertensão arterial sistêmica (HAS) e Doença renal crônica (DRC); e o total de consultas nestes ambulatórios por semestre entre 2011 e 2014. Esses dados foram considerados para um cenário pois apresentaram alta relevância nas análises de sensibilidade já realizadas.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45996"/>
              </p:ext>
            </p:extLst>
          </p:nvPr>
        </p:nvGraphicFramePr>
        <p:xfrm>
          <a:off x="399338" y="3284138"/>
          <a:ext cx="55180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21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79521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79521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379521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0.839485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0.578554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0.760627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0.839485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0.576725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0.759424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0.756442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0.660183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0.812516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0.839734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0.564173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0.751114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0.839235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0.565004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0.751668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312911-A54D-4F1E-BAF3-ED9C97244AFD}"/>
              </a:ext>
            </a:extLst>
          </p:cNvPr>
          <p:cNvSpPr txBox="1"/>
          <p:nvPr/>
        </p:nvSpPr>
        <p:spPr>
          <a:xfrm>
            <a:off x="5917422" y="3116938"/>
            <a:ext cx="6071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/>
              <a:t>Cenário 13: cenário 12 + Creatinina inicial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FF130595-B281-40D9-BB44-E12F603FB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29804"/>
              </p:ext>
            </p:extLst>
          </p:nvPr>
        </p:nvGraphicFramePr>
        <p:xfrm>
          <a:off x="6272506" y="4343236"/>
          <a:ext cx="5520156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039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80039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80039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380039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264918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0.951372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0.237656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0.487500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0.951870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0.242560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0.492504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0.905902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0.289360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0.537922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0.951538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0.201829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0.449254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0.951870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0.249044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0.499043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908F3DC-B22F-4AB3-AE9C-A5F6E7490B36}"/>
              </a:ext>
            </a:extLst>
          </p:cNvPr>
          <p:cNvSpPr txBox="1"/>
          <p:nvPr/>
        </p:nvSpPr>
        <p:spPr>
          <a:xfrm>
            <a:off x="6492423" y="3588472"/>
            <a:ext cx="496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Adição da ‘CREATININAI’ já que o cenário 12 não possui nenhum valor de creatinina</a:t>
            </a:r>
          </a:p>
        </p:txBody>
      </p:sp>
    </p:spTree>
    <p:extLst>
      <p:ext uri="{BB962C8B-B14F-4D97-AF65-F5344CB8AC3E}">
        <p14:creationId xmlns:p14="http://schemas.microsoft.com/office/powerpoint/2010/main" val="223337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187206"/>
            <a:ext cx="11280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Cenário 14: todos os exames possíveis excetuando todas as creatininas, </a:t>
            </a:r>
            <a:r>
              <a:rPr lang="pt-BR" sz="3200" b="1" dirty="0" err="1"/>
              <a:t>TFGs</a:t>
            </a:r>
            <a:r>
              <a:rPr lang="pt-BR" sz="3200" b="1" dirty="0"/>
              <a:t> e todos os estágios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634476" y="1708100"/>
            <a:ext cx="1101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/>
              <a:t>DADOS: </a:t>
            </a:r>
            <a:r>
              <a:rPr lang="pt-BR" sz="1200" dirty="0"/>
              <a:t>'</a:t>
            </a:r>
            <a:r>
              <a:rPr lang="pt-BR" sz="1200" dirty="0" err="1"/>
              <a:t>PAS_inicial</a:t>
            </a:r>
            <a:r>
              <a:rPr lang="pt-BR" sz="1200" dirty="0"/>
              <a:t>',  '</a:t>
            </a:r>
            <a:r>
              <a:rPr lang="pt-BR" sz="1200" dirty="0" err="1"/>
              <a:t>PAD_inicial</a:t>
            </a:r>
            <a:r>
              <a:rPr lang="pt-BR" sz="1200" dirty="0"/>
              <a:t>',  '</a:t>
            </a:r>
            <a:r>
              <a:rPr lang="pt-BR" sz="1200" dirty="0" err="1"/>
              <a:t>PAS_final</a:t>
            </a:r>
            <a:r>
              <a:rPr lang="pt-BR" sz="1200" dirty="0"/>
              <a:t>',  '</a:t>
            </a:r>
            <a:r>
              <a:rPr lang="pt-BR" sz="1200" dirty="0" err="1"/>
              <a:t>PAD_final</a:t>
            </a:r>
            <a:r>
              <a:rPr lang="pt-BR" sz="1200" dirty="0"/>
              <a:t>', 'TSHI',  'TSHF',  '</a:t>
            </a:r>
            <a:r>
              <a:rPr lang="pt-BR" sz="1200" dirty="0" err="1"/>
              <a:t>HemoglobinaI</a:t>
            </a:r>
            <a:r>
              <a:rPr lang="pt-BR" sz="1200" dirty="0"/>
              <a:t>',  '</a:t>
            </a:r>
            <a:r>
              <a:rPr lang="pt-BR" sz="1200" dirty="0" err="1"/>
              <a:t>HemoglobinaF</a:t>
            </a:r>
            <a:r>
              <a:rPr lang="pt-BR" sz="1200" dirty="0"/>
              <a:t>',   '</a:t>
            </a:r>
            <a:r>
              <a:rPr lang="pt-BR" sz="1200" dirty="0" err="1"/>
              <a:t>AcidoUricoI</a:t>
            </a:r>
            <a:r>
              <a:rPr lang="pt-BR" sz="1200" dirty="0"/>
              <a:t>',  '</a:t>
            </a:r>
            <a:r>
              <a:rPr lang="pt-BR" sz="1200" dirty="0" err="1"/>
              <a:t>AcidoUricoF</a:t>
            </a:r>
            <a:r>
              <a:rPr lang="pt-BR" sz="1200" dirty="0"/>
              <a:t>',  '</a:t>
            </a:r>
            <a:r>
              <a:rPr lang="pt-BR" sz="1200" dirty="0" err="1"/>
              <a:t>CalcioTotalI</a:t>
            </a:r>
            <a:r>
              <a:rPr lang="pt-BR" sz="1200" dirty="0"/>
              <a:t>',  '</a:t>
            </a:r>
            <a:r>
              <a:rPr lang="pt-BR" sz="1200" dirty="0" err="1"/>
              <a:t>CalcioTotalF</a:t>
            </a:r>
            <a:r>
              <a:rPr lang="pt-BR" sz="1200" dirty="0"/>
              <a:t>',  '</a:t>
            </a:r>
            <a:r>
              <a:rPr lang="pt-BR" sz="1200" dirty="0" err="1"/>
              <a:t>AcidoFolicoI</a:t>
            </a:r>
            <a:r>
              <a:rPr lang="pt-BR" sz="1200" dirty="0"/>
              <a:t>',  '</a:t>
            </a:r>
            <a:r>
              <a:rPr lang="pt-BR" sz="1200" dirty="0" err="1"/>
              <a:t>AcidoFolicoF</a:t>
            </a:r>
            <a:r>
              <a:rPr lang="pt-BR" sz="1200" dirty="0"/>
              <a:t>', '</a:t>
            </a:r>
            <a:r>
              <a:rPr lang="pt-BR" sz="1200" dirty="0" err="1"/>
              <a:t>SodioUrinarioI</a:t>
            </a:r>
            <a:r>
              <a:rPr lang="pt-BR" sz="1200" dirty="0"/>
              <a:t>',  '</a:t>
            </a:r>
            <a:r>
              <a:rPr lang="pt-BR" sz="1200" dirty="0" err="1"/>
              <a:t>SodioUrinarioF</a:t>
            </a:r>
            <a:r>
              <a:rPr lang="pt-BR" sz="1200" dirty="0"/>
              <a:t>',  'VitaminaB12I',  'VitaminaB12F',  '</a:t>
            </a:r>
            <a:r>
              <a:rPr lang="pt-BR" sz="1200" dirty="0" err="1"/>
              <a:t>ColesterolHDLI</a:t>
            </a:r>
            <a:r>
              <a:rPr lang="pt-BR" sz="1200" dirty="0"/>
              <a:t>',  '</a:t>
            </a:r>
            <a:r>
              <a:rPr lang="pt-BR" sz="1200" dirty="0" err="1"/>
              <a:t>ColesterolHDLF</a:t>
            </a:r>
            <a:r>
              <a:rPr lang="pt-BR" sz="1200" dirty="0"/>
              <a:t>', '</a:t>
            </a:r>
            <a:r>
              <a:rPr lang="pt-BR" sz="1200" dirty="0" err="1"/>
              <a:t>ColesterolLDLI</a:t>
            </a:r>
            <a:r>
              <a:rPr lang="pt-BR" sz="1200" dirty="0"/>
              <a:t>',  '</a:t>
            </a:r>
            <a:r>
              <a:rPr lang="pt-BR" sz="1200" dirty="0" err="1"/>
              <a:t>ColesterolLDLF</a:t>
            </a:r>
            <a:r>
              <a:rPr lang="pt-BR" sz="1200" dirty="0"/>
              <a:t>',  '</a:t>
            </a:r>
            <a:r>
              <a:rPr lang="pt-BR" sz="1200" dirty="0" err="1"/>
              <a:t>ColesterolTotalI</a:t>
            </a:r>
            <a:r>
              <a:rPr lang="pt-BR" sz="1200" dirty="0"/>
              <a:t>',  '</a:t>
            </a:r>
            <a:r>
              <a:rPr lang="pt-BR" sz="1200" dirty="0" err="1"/>
              <a:t>ColesterolTotalF</a:t>
            </a:r>
            <a:r>
              <a:rPr lang="pt-BR" sz="1200" dirty="0"/>
              <a:t>',  '</a:t>
            </a:r>
            <a:r>
              <a:rPr lang="pt-BR" sz="1200" dirty="0" err="1"/>
              <a:t>GamaGlutamilI</a:t>
            </a:r>
            <a:r>
              <a:rPr lang="pt-BR" sz="1200" dirty="0"/>
              <a:t>',  '</a:t>
            </a:r>
            <a:r>
              <a:rPr lang="pt-BR" sz="1200" dirty="0" err="1"/>
              <a:t>GamaGlutamilF</a:t>
            </a:r>
            <a:r>
              <a:rPr lang="pt-BR" sz="1200" dirty="0"/>
              <a:t>', '</a:t>
            </a:r>
            <a:r>
              <a:rPr lang="pt-BR" sz="1200" dirty="0" err="1"/>
              <a:t>HemoglobinaGlicadaI</a:t>
            </a:r>
            <a:r>
              <a:rPr lang="pt-BR" sz="1200" dirty="0"/>
              <a:t>',  '</a:t>
            </a:r>
            <a:r>
              <a:rPr lang="pt-BR" sz="1200" dirty="0" err="1"/>
              <a:t>HemoglobinaGlicadaF</a:t>
            </a:r>
            <a:r>
              <a:rPr lang="pt-BR" sz="1200" dirty="0"/>
              <a:t>',  'TGPI',  'TGPF',  '</a:t>
            </a:r>
            <a:r>
              <a:rPr lang="pt-BR" sz="1200" dirty="0" err="1"/>
              <a:t>TrigliceridesI</a:t>
            </a:r>
            <a:r>
              <a:rPr lang="pt-BR" sz="1200" dirty="0"/>
              <a:t>',  '</a:t>
            </a:r>
            <a:r>
              <a:rPr lang="pt-BR" sz="1200" dirty="0" err="1"/>
              <a:t>TrigliceridesF</a:t>
            </a:r>
            <a:r>
              <a:rPr lang="pt-BR" sz="1200" dirty="0"/>
              <a:t>', '</a:t>
            </a:r>
            <a:r>
              <a:rPr lang="pt-BR" sz="1200" dirty="0" err="1"/>
              <a:t>BilirrubinatotalI</a:t>
            </a:r>
            <a:r>
              <a:rPr lang="pt-BR" sz="1200" dirty="0"/>
              <a:t>',  '</a:t>
            </a:r>
            <a:r>
              <a:rPr lang="pt-BR" sz="1200" dirty="0" err="1"/>
              <a:t>BilirrubinatotalF</a:t>
            </a:r>
            <a:r>
              <a:rPr lang="pt-BR" sz="1200" dirty="0"/>
              <a:t>',  '</a:t>
            </a:r>
            <a:r>
              <a:rPr lang="pt-BR" sz="1200" dirty="0" err="1"/>
              <a:t>PotassioI</a:t>
            </a:r>
            <a:r>
              <a:rPr lang="pt-BR" sz="1200" dirty="0"/>
              <a:t>',  '</a:t>
            </a:r>
            <a:r>
              <a:rPr lang="pt-BR" sz="1200" dirty="0" err="1"/>
              <a:t>PotassioF</a:t>
            </a:r>
            <a:r>
              <a:rPr lang="pt-BR" sz="1200" dirty="0"/>
              <a:t>',  '</a:t>
            </a:r>
            <a:r>
              <a:rPr lang="pt-BR" sz="1200" dirty="0" err="1"/>
              <a:t>GlicemiadeJejumI</a:t>
            </a:r>
            <a:r>
              <a:rPr lang="pt-BR" sz="1200" dirty="0"/>
              <a:t>',  '</a:t>
            </a:r>
            <a:r>
              <a:rPr lang="pt-BR" sz="1200" dirty="0" err="1"/>
              <a:t>GlicemiadeJejumF</a:t>
            </a:r>
            <a:r>
              <a:rPr lang="pt-BR" sz="1200" dirty="0"/>
              <a:t>', 'Ureia24hsI',  'Ureia24hsF',  '</a:t>
            </a:r>
            <a:r>
              <a:rPr lang="pt-BR" sz="1200" dirty="0" err="1"/>
              <a:t>FerritinaI</a:t>
            </a:r>
            <a:r>
              <a:rPr lang="pt-BR" sz="1200" dirty="0"/>
              <a:t>',  '</a:t>
            </a:r>
            <a:r>
              <a:rPr lang="pt-BR" sz="1200" dirty="0" err="1"/>
              <a:t>FerritinaF</a:t>
            </a:r>
            <a:r>
              <a:rPr lang="pt-BR" sz="1200" dirty="0"/>
              <a:t>',  '</a:t>
            </a:r>
            <a:r>
              <a:rPr lang="pt-BR" sz="1200" dirty="0" err="1"/>
              <a:t>IndicedeSaturacaodaTransferenciaI</a:t>
            </a:r>
            <a:r>
              <a:rPr lang="pt-BR" sz="1200" dirty="0"/>
              <a:t>', '</a:t>
            </a:r>
            <a:r>
              <a:rPr lang="pt-BR" sz="1200" dirty="0" err="1"/>
              <a:t>IndicedeSaturacaodaTransferenciaF</a:t>
            </a:r>
            <a:r>
              <a:rPr lang="pt-BR" sz="1200" dirty="0"/>
              <a:t>',  '</a:t>
            </a:r>
            <a:r>
              <a:rPr lang="pt-BR" sz="1200" dirty="0" err="1"/>
              <a:t>FerroSericoI</a:t>
            </a:r>
            <a:r>
              <a:rPr lang="pt-BR" sz="1200" dirty="0"/>
              <a:t>',  '</a:t>
            </a:r>
            <a:r>
              <a:rPr lang="pt-BR" sz="1200" dirty="0" err="1"/>
              <a:t>FerroSericoF</a:t>
            </a:r>
            <a:r>
              <a:rPr lang="pt-BR" sz="1200" dirty="0"/>
              <a:t>',  '</a:t>
            </a:r>
            <a:r>
              <a:rPr lang="pt-BR" sz="1200" dirty="0" err="1"/>
              <a:t>FosforoI</a:t>
            </a:r>
            <a:r>
              <a:rPr lang="pt-BR" sz="1200" dirty="0"/>
              <a:t>',  '</a:t>
            </a:r>
            <a:r>
              <a:rPr lang="pt-BR" sz="1200" dirty="0" err="1"/>
              <a:t>FosforoF</a:t>
            </a:r>
            <a:r>
              <a:rPr lang="pt-BR" sz="1200" dirty="0"/>
              <a:t>', '</a:t>
            </a:r>
            <a:r>
              <a:rPr lang="pt-BR" sz="1200" dirty="0" err="1"/>
              <a:t>PTHintactoI</a:t>
            </a:r>
            <a:r>
              <a:rPr lang="pt-BR" sz="1200" dirty="0"/>
              <a:t>',  '</a:t>
            </a:r>
            <a:r>
              <a:rPr lang="pt-BR" sz="1200" dirty="0" err="1"/>
              <a:t>PTHintactoF</a:t>
            </a:r>
            <a:r>
              <a:rPr lang="pt-BR" sz="1200" dirty="0"/>
              <a:t>',  'VITAMINADI',  'VITAMINADF',  '</a:t>
            </a:r>
            <a:r>
              <a:rPr lang="pt-BR" sz="1200" dirty="0" err="1"/>
              <a:t>AlbuminaI</a:t>
            </a:r>
            <a:r>
              <a:rPr lang="pt-BR" sz="1200" dirty="0"/>
              <a:t>',  '</a:t>
            </a:r>
            <a:r>
              <a:rPr lang="pt-BR" sz="1200" dirty="0" err="1"/>
              <a:t>AlbuminaF</a:t>
            </a:r>
            <a:r>
              <a:rPr lang="pt-BR" sz="1200" dirty="0"/>
              <a:t>',  '</a:t>
            </a:r>
            <a:r>
              <a:rPr lang="pt-BR" sz="1200" dirty="0" err="1"/>
              <a:t>HBsAGI</a:t>
            </a:r>
            <a:r>
              <a:rPr lang="pt-BR" sz="1200" dirty="0"/>
              <a:t>', '</a:t>
            </a:r>
            <a:r>
              <a:rPr lang="pt-BR" sz="1200" dirty="0" err="1"/>
              <a:t>HBsAGF</a:t>
            </a:r>
            <a:r>
              <a:rPr lang="pt-BR" sz="1200" dirty="0"/>
              <a:t>',  '</a:t>
            </a:r>
            <a:r>
              <a:rPr lang="pt-BR" sz="1200" dirty="0" err="1"/>
              <a:t>AntiHBsI</a:t>
            </a:r>
            <a:r>
              <a:rPr lang="pt-BR" sz="1200" dirty="0"/>
              <a:t>',  '</a:t>
            </a:r>
            <a:r>
              <a:rPr lang="pt-BR" sz="1200" dirty="0" err="1"/>
              <a:t>AntiHBsF</a:t>
            </a:r>
            <a:r>
              <a:rPr lang="pt-BR" sz="1200" dirty="0"/>
              <a:t>',  '</a:t>
            </a:r>
            <a:r>
              <a:rPr lang="pt-BR" sz="1200" dirty="0" err="1"/>
              <a:t>AntiHCVI</a:t>
            </a:r>
            <a:r>
              <a:rPr lang="pt-BR" sz="1200" dirty="0"/>
              <a:t>',  '</a:t>
            </a:r>
            <a:r>
              <a:rPr lang="pt-BR" sz="1200" dirty="0" err="1"/>
              <a:t>AntiHCVF</a:t>
            </a:r>
            <a:r>
              <a:rPr lang="pt-BR" sz="1200" dirty="0"/>
              <a:t>',  '</a:t>
            </a:r>
            <a:r>
              <a:rPr lang="pt-BR" sz="1200" dirty="0" err="1"/>
              <a:t>Rel.AlbuminaCreatininaUAUCI</a:t>
            </a:r>
            <a:r>
              <a:rPr lang="pt-BR" sz="1200" dirty="0"/>
              <a:t>', '</a:t>
            </a:r>
            <a:r>
              <a:rPr lang="pt-BR" sz="1200" dirty="0" err="1"/>
              <a:t>Rel.AlbuminaCreatininaUAUCF</a:t>
            </a:r>
            <a:r>
              <a:rPr lang="pt-BR" sz="1200" dirty="0"/>
              <a:t>',  'Proteinuria24hsI',  'Proteinuria24hsF',  'ECOAEI',  'ECOAEF',  'ECOAOI', 'ECOAOF',  'ECOSIVI',  'ECOSIVF',  'ECOPPI',  'ECOPPF',  'ECOFEI',  'ECOFEF',  '</a:t>
            </a:r>
            <a:r>
              <a:rPr lang="pt-BR" sz="1200" dirty="0" err="1"/>
              <a:t>MicroalbuminuriaI</a:t>
            </a:r>
            <a:r>
              <a:rPr lang="pt-BR" sz="1200" dirty="0"/>
              <a:t>', '</a:t>
            </a:r>
            <a:r>
              <a:rPr lang="pt-BR" sz="1200" dirty="0" err="1"/>
              <a:t>MicroalbuminuriaF</a:t>
            </a:r>
            <a:r>
              <a:rPr lang="pt-BR" sz="1200" dirty="0"/>
              <a:t>',  '</a:t>
            </a:r>
            <a:r>
              <a:rPr lang="pt-BR" sz="1200" dirty="0" err="1"/>
              <a:t>FosfataseAlcalinaI</a:t>
            </a:r>
            <a:r>
              <a:rPr lang="pt-BR" sz="1200" dirty="0"/>
              <a:t>',  '</a:t>
            </a:r>
            <a:r>
              <a:rPr lang="pt-BR" sz="1200" dirty="0" err="1"/>
              <a:t>FosfataseAlcalinaF</a:t>
            </a:r>
            <a:r>
              <a:rPr lang="pt-BR" sz="1200" dirty="0"/>
              <a:t>',  '</a:t>
            </a:r>
            <a:r>
              <a:rPr lang="pt-BR" sz="1200" dirty="0" err="1"/>
              <a:t>HematuriaI</a:t>
            </a:r>
            <a:r>
              <a:rPr lang="pt-BR" sz="1200" dirty="0"/>
              <a:t>',  '</a:t>
            </a:r>
            <a:r>
              <a:rPr lang="pt-BR" sz="1200" dirty="0" err="1"/>
              <a:t>HematuriaF</a:t>
            </a:r>
            <a:r>
              <a:rPr lang="pt-BR" sz="1200" dirty="0"/>
              <a:t>', '</a:t>
            </a:r>
            <a:r>
              <a:rPr lang="pt-BR" sz="1200" dirty="0" err="1"/>
              <a:t>SodioSericoI</a:t>
            </a:r>
            <a:r>
              <a:rPr lang="pt-BR" sz="1200" dirty="0"/>
              <a:t>',  '</a:t>
            </a:r>
            <a:r>
              <a:rPr lang="pt-BR" sz="1200" dirty="0" err="1"/>
              <a:t>SodioSericoF</a:t>
            </a:r>
            <a:r>
              <a:rPr lang="pt-BR" sz="1200" dirty="0"/>
              <a:t>',  'CKI',  'CKF',  '</a:t>
            </a:r>
            <a:r>
              <a:rPr lang="pt-BR" sz="1200" dirty="0" err="1"/>
              <a:t>UreiaI</a:t>
            </a:r>
            <a:r>
              <a:rPr lang="pt-BR" sz="1200" dirty="0"/>
              <a:t>',  '</a:t>
            </a:r>
            <a:r>
              <a:rPr lang="pt-BR" sz="1200" dirty="0" err="1"/>
              <a:t>UreiaF</a:t>
            </a:r>
            <a:r>
              <a:rPr lang="pt-BR" sz="1200" dirty="0"/>
              <a:t>'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251927" y="1256894"/>
            <a:ext cx="115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i="1" dirty="0"/>
              <a:t>Somente os exames realizados por um paciente, sem os medicamentos, dados pessoais, creatininas, </a:t>
            </a:r>
            <a:r>
              <a:rPr lang="pt-BR" i="1" dirty="0" err="1"/>
              <a:t>TFGs</a:t>
            </a:r>
            <a:r>
              <a:rPr lang="pt-BR" i="1" dirty="0"/>
              <a:t> e estágios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51104"/>
              </p:ext>
            </p:extLst>
          </p:nvPr>
        </p:nvGraphicFramePr>
        <p:xfrm>
          <a:off x="251927" y="3429000"/>
          <a:ext cx="5661348" cy="219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37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0.311887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2.477889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1.574131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3730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0.308396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2.500083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1.581165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0.306234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2.485869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1.576664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0.307066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2.461929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1.569053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0.309892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2.474065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1.572916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E54CFE-E21A-4A29-9596-CF58F9A86ED5}"/>
              </a:ext>
            </a:extLst>
          </p:cNvPr>
          <p:cNvSpPr txBox="1"/>
          <p:nvPr/>
        </p:nvSpPr>
        <p:spPr>
          <a:xfrm>
            <a:off x="5940879" y="3334019"/>
            <a:ext cx="6071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/>
              <a:t>Cenário 15: cenário 14 + Creatinina inicial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A225D1-97DE-4BA0-8781-01F8145E1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85735"/>
              </p:ext>
            </p:extLst>
          </p:nvPr>
        </p:nvGraphicFramePr>
        <p:xfrm>
          <a:off x="6272505" y="4343236"/>
          <a:ext cx="5661348" cy="218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337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15337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3568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0.398753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1.393350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1.180402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0.396010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1.373982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1.172170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0.399751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1.378221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1.173977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0.396259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1.383126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1.176064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0.394763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1.370574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1.170715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003A07-1E9D-4448-965F-134594D01786}"/>
              </a:ext>
            </a:extLst>
          </p:cNvPr>
          <p:cNvSpPr txBox="1"/>
          <p:nvPr/>
        </p:nvSpPr>
        <p:spPr>
          <a:xfrm>
            <a:off x="6492423" y="3737768"/>
            <a:ext cx="4968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Adição da ‘CREATININAI’ já que o cenário 14 não possui nenhum valor de creatinina</a:t>
            </a:r>
          </a:p>
        </p:txBody>
      </p:sp>
    </p:spTree>
    <p:extLst>
      <p:ext uri="{BB962C8B-B14F-4D97-AF65-F5344CB8AC3E}">
        <p14:creationId xmlns:p14="http://schemas.microsoft.com/office/powerpoint/2010/main" val="10113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0" y="317837"/>
            <a:ext cx="1218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Cenário 16: apenas os exames e o total de consultas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782216" y="1538779"/>
            <a:ext cx="10748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b="1" dirty="0"/>
              <a:t>DADOS: </a:t>
            </a:r>
            <a:r>
              <a:rPr lang="pt-BR" sz="1300" dirty="0"/>
              <a:t>'</a:t>
            </a:r>
            <a:r>
              <a:rPr lang="pt-BR" sz="1300" dirty="0" err="1"/>
              <a:t>consultasDM</a:t>
            </a:r>
            <a:r>
              <a:rPr lang="pt-BR" sz="1300" dirty="0"/>
              <a:t>',  '</a:t>
            </a:r>
            <a:r>
              <a:rPr lang="pt-BR" sz="1300" dirty="0" err="1"/>
              <a:t>consultasDRC</a:t>
            </a:r>
            <a:r>
              <a:rPr lang="pt-BR" sz="1300" dirty="0"/>
              <a:t>',  '</a:t>
            </a:r>
            <a:r>
              <a:rPr lang="pt-BR" sz="1300" dirty="0" err="1"/>
              <a:t>consultasHAS</a:t>
            </a:r>
            <a:r>
              <a:rPr lang="pt-BR" sz="1300" dirty="0"/>
              <a:t>',  'DRC_1_2011',  'DRC_2_2011',  'DRC_1_2012',  'DRC_2_2012',  'DRC_1_2013',  'DRC_2_2013',  'DRC_1_2014',  'DRC_2_2014',  'HAS_1_2011',  'HAS_2_2011',  'HAS_1_2012',  'HAS_2_2012',  'HAS_1_2013',  'HAS_2_2013',  'HAS_1_2014',  'HAS_2_2014',  'DM_1_2011',  'DM_2_2011',   'DM_1_2012',  'DM_2_2012',  'DM_1_2013',  'DM_2_2013',  'DM_1_2014',  'DM_2_2014’,</a:t>
            </a:r>
            <a:r>
              <a:rPr lang="pt-BR" sz="1300" b="1" dirty="0"/>
              <a:t> </a:t>
            </a:r>
            <a:r>
              <a:rPr lang="pt-BR" sz="1300" dirty="0"/>
              <a:t>'</a:t>
            </a:r>
            <a:r>
              <a:rPr lang="pt-BR" sz="1300" dirty="0" err="1"/>
              <a:t>PAS_inicial</a:t>
            </a:r>
            <a:r>
              <a:rPr lang="pt-BR" sz="1300" dirty="0"/>
              <a:t>',  '</a:t>
            </a:r>
            <a:r>
              <a:rPr lang="pt-BR" sz="1300" dirty="0" err="1"/>
              <a:t>PAD_inicial</a:t>
            </a:r>
            <a:r>
              <a:rPr lang="pt-BR" sz="1300" dirty="0"/>
              <a:t>',  '</a:t>
            </a:r>
            <a:r>
              <a:rPr lang="pt-BR" sz="1300" dirty="0" err="1"/>
              <a:t>PAS_final</a:t>
            </a:r>
            <a:r>
              <a:rPr lang="pt-BR" sz="1300" dirty="0"/>
              <a:t>',  '</a:t>
            </a:r>
            <a:r>
              <a:rPr lang="pt-BR" sz="1300" dirty="0" err="1"/>
              <a:t>PAD_final</a:t>
            </a:r>
            <a:r>
              <a:rPr lang="pt-BR" sz="1300" dirty="0"/>
              <a:t>', 'TSHI',  'TSHF',  '</a:t>
            </a:r>
            <a:r>
              <a:rPr lang="pt-BR" sz="1300" dirty="0" err="1"/>
              <a:t>HemoglobinaI</a:t>
            </a:r>
            <a:r>
              <a:rPr lang="pt-BR" sz="1300" dirty="0"/>
              <a:t>',  '</a:t>
            </a:r>
            <a:r>
              <a:rPr lang="pt-BR" sz="1300" dirty="0" err="1"/>
              <a:t>HemoglobinaF</a:t>
            </a:r>
            <a:r>
              <a:rPr lang="pt-BR" sz="1300" dirty="0"/>
              <a:t>',   '</a:t>
            </a:r>
            <a:r>
              <a:rPr lang="pt-BR" sz="1300" dirty="0" err="1"/>
              <a:t>AcidoUricoI</a:t>
            </a:r>
            <a:r>
              <a:rPr lang="pt-BR" sz="1300" dirty="0"/>
              <a:t>',  '</a:t>
            </a:r>
            <a:r>
              <a:rPr lang="pt-BR" sz="1300" dirty="0" err="1"/>
              <a:t>AcidoUricoF</a:t>
            </a:r>
            <a:r>
              <a:rPr lang="pt-BR" sz="1300" dirty="0"/>
              <a:t>',  '</a:t>
            </a:r>
            <a:r>
              <a:rPr lang="pt-BR" sz="1300" dirty="0" err="1"/>
              <a:t>CalcioTotalI</a:t>
            </a:r>
            <a:r>
              <a:rPr lang="pt-BR" sz="1300" dirty="0"/>
              <a:t>',  '</a:t>
            </a:r>
            <a:r>
              <a:rPr lang="pt-BR" sz="1300" dirty="0" err="1"/>
              <a:t>CalcioTotalF</a:t>
            </a:r>
            <a:r>
              <a:rPr lang="pt-BR" sz="1300" dirty="0"/>
              <a:t>',  '</a:t>
            </a:r>
            <a:r>
              <a:rPr lang="pt-BR" sz="1300" dirty="0" err="1"/>
              <a:t>AcidoFolicoI</a:t>
            </a:r>
            <a:r>
              <a:rPr lang="pt-BR" sz="1300" dirty="0"/>
              <a:t>',  '</a:t>
            </a:r>
            <a:r>
              <a:rPr lang="pt-BR" sz="1300" dirty="0" err="1"/>
              <a:t>AcidoFolicoF</a:t>
            </a:r>
            <a:r>
              <a:rPr lang="pt-BR" sz="1300" dirty="0"/>
              <a:t>', '</a:t>
            </a:r>
            <a:r>
              <a:rPr lang="pt-BR" sz="1300" dirty="0" err="1"/>
              <a:t>SodioUrinarioI</a:t>
            </a:r>
            <a:r>
              <a:rPr lang="pt-BR" sz="1300" dirty="0"/>
              <a:t>',  '</a:t>
            </a:r>
            <a:r>
              <a:rPr lang="pt-BR" sz="1300" dirty="0" err="1"/>
              <a:t>SodioUrinarioF</a:t>
            </a:r>
            <a:r>
              <a:rPr lang="pt-BR" sz="1300" dirty="0"/>
              <a:t>',  'VitaminaB12I',  'VitaminaB12F',  '</a:t>
            </a:r>
            <a:r>
              <a:rPr lang="pt-BR" sz="1300" dirty="0" err="1"/>
              <a:t>ColesterolHDLI</a:t>
            </a:r>
            <a:r>
              <a:rPr lang="pt-BR" sz="1300" dirty="0"/>
              <a:t>',  '</a:t>
            </a:r>
            <a:r>
              <a:rPr lang="pt-BR" sz="1300" dirty="0" err="1"/>
              <a:t>ColesterolHDLF</a:t>
            </a:r>
            <a:r>
              <a:rPr lang="pt-BR" sz="1300" dirty="0"/>
              <a:t>', '</a:t>
            </a:r>
            <a:r>
              <a:rPr lang="pt-BR" sz="1300" dirty="0" err="1"/>
              <a:t>ColesterolLDLI</a:t>
            </a:r>
            <a:r>
              <a:rPr lang="pt-BR" sz="1300" dirty="0"/>
              <a:t>',  '</a:t>
            </a:r>
            <a:r>
              <a:rPr lang="pt-BR" sz="1300" dirty="0" err="1"/>
              <a:t>ColesterolLDLF</a:t>
            </a:r>
            <a:r>
              <a:rPr lang="pt-BR" sz="1300" dirty="0"/>
              <a:t>',  '</a:t>
            </a:r>
            <a:r>
              <a:rPr lang="pt-BR" sz="1300" dirty="0" err="1"/>
              <a:t>ColesterolTotalI</a:t>
            </a:r>
            <a:r>
              <a:rPr lang="pt-BR" sz="1300" dirty="0"/>
              <a:t>',  '</a:t>
            </a:r>
            <a:r>
              <a:rPr lang="pt-BR" sz="1300" dirty="0" err="1"/>
              <a:t>ColesterolTotalF</a:t>
            </a:r>
            <a:r>
              <a:rPr lang="pt-BR" sz="1300" dirty="0"/>
              <a:t>',  '</a:t>
            </a:r>
            <a:r>
              <a:rPr lang="pt-BR" sz="1300" dirty="0" err="1"/>
              <a:t>GamaGlutamilI</a:t>
            </a:r>
            <a:r>
              <a:rPr lang="pt-BR" sz="1300" dirty="0"/>
              <a:t>',  '</a:t>
            </a:r>
            <a:r>
              <a:rPr lang="pt-BR" sz="1300" dirty="0" err="1"/>
              <a:t>GamaGlutamilF</a:t>
            </a:r>
            <a:r>
              <a:rPr lang="pt-BR" sz="1300" dirty="0"/>
              <a:t>', '</a:t>
            </a:r>
            <a:r>
              <a:rPr lang="pt-BR" sz="1300" dirty="0" err="1"/>
              <a:t>HemoglobinaGlicadaI</a:t>
            </a:r>
            <a:r>
              <a:rPr lang="pt-BR" sz="1300" dirty="0"/>
              <a:t>',  '</a:t>
            </a:r>
            <a:r>
              <a:rPr lang="pt-BR" sz="1300" dirty="0" err="1"/>
              <a:t>HemoglobinaGlicadaF</a:t>
            </a:r>
            <a:r>
              <a:rPr lang="pt-BR" sz="1300" dirty="0"/>
              <a:t>',  'TGPI',  'TGPF',  '</a:t>
            </a:r>
            <a:r>
              <a:rPr lang="pt-BR" sz="1300" dirty="0" err="1"/>
              <a:t>TrigliceridesI</a:t>
            </a:r>
            <a:r>
              <a:rPr lang="pt-BR" sz="1300" dirty="0"/>
              <a:t>',  '</a:t>
            </a:r>
            <a:r>
              <a:rPr lang="pt-BR" sz="1300" dirty="0" err="1"/>
              <a:t>TrigliceridesF</a:t>
            </a:r>
            <a:r>
              <a:rPr lang="pt-BR" sz="1300" dirty="0"/>
              <a:t>', '</a:t>
            </a:r>
            <a:r>
              <a:rPr lang="pt-BR" sz="1300" dirty="0" err="1"/>
              <a:t>BilirrubinatotalI</a:t>
            </a:r>
            <a:r>
              <a:rPr lang="pt-BR" sz="1300" dirty="0"/>
              <a:t>',  '</a:t>
            </a:r>
            <a:r>
              <a:rPr lang="pt-BR" sz="1300" dirty="0" err="1"/>
              <a:t>BilirrubinatotalF</a:t>
            </a:r>
            <a:r>
              <a:rPr lang="pt-BR" sz="1300" dirty="0"/>
              <a:t>',  '</a:t>
            </a:r>
            <a:r>
              <a:rPr lang="pt-BR" sz="1300" dirty="0" err="1"/>
              <a:t>PotassioI</a:t>
            </a:r>
            <a:r>
              <a:rPr lang="pt-BR" sz="1300" dirty="0"/>
              <a:t>',  '</a:t>
            </a:r>
            <a:r>
              <a:rPr lang="pt-BR" sz="1300" dirty="0" err="1"/>
              <a:t>PotassioF</a:t>
            </a:r>
            <a:r>
              <a:rPr lang="pt-BR" sz="1300" dirty="0"/>
              <a:t>',  '</a:t>
            </a:r>
            <a:r>
              <a:rPr lang="pt-BR" sz="1300" dirty="0" err="1"/>
              <a:t>GlicemiadeJejumI</a:t>
            </a:r>
            <a:r>
              <a:rPr lang="pt-BR" sz="1300" dirty="0"/>
              <a:t>',  '</a:t>
            </a:r>
            <a:r>
              <a:rPr lang="pt-BR" sz="1300" dirty="0" err="1"/>
              <a:t>GlicemiadeJejumF</a:t>
            </a:r>
            <a:r>
              <a:rPr lang="pt-BR" sz="1300" dirty="0"/>
              <a:t>', 'Ureia24hsI',  'Ureia24hsF',  '</a:t>
            </a:r>
            <a:r>
              <a:rPr lang="pt-BR" sz="1300" dirty="0" err="1"/>
              <a:t>FerritinaI</a:t>
            </a:r>
            <a:r>
              <a:rPr lang="pt-BR" sz="1300" dirty="0"/>
              <a:t>',  '</a:t>
            </a:r>
            <a:r>
              <a:rPr lang="pt-BR" sz="1300" dirty="0" err="1"/>
              <a:t>FerritinaF</a:t>
            </a:r>
            <a:r>
              <a:rPr lang="pt-BR" sz="1300" dirty="0"/>
              <a:t>',  '</a:t>
            </a:r>
            <a:r>
              <a:rPr lang="pt-BR" sz="1300" dirty="0" err="1"/>
              <a:t>IndicedeSaturacaodaTransferenciaI</a:t>
            </a:r>
            <a:r>
              <a:rPr lang="pt-BR" sz="1300" dirty="0"/>
              <a:t>', '</a:t>
            </a:r>
            <a:r>
              <a:rPr lang="pt-BR" sz="1300" dirty="0" err="1"/>
              <a:t>IndicedeSaturacaodaTransferenciaF</a:t>
            </a:r>
            <a:r>
              <a:rPr lang="pt-BR" sz="1300" dirty="0"/>
              <a:t>',  '</a:t>
            </a:r>
            <a:r>
              <a:rPr lang="pt-BR" sz="1300" dirty="0" err="1"/>
              <a:t>FerroSericoI</a:t>
            </a:r>
            <a:r>
              <a:rPr lang="pt-BR" sz="1300" dirty="0"/>
              <a:t>',  '</a:t>
            </a:r>
            <a:r>
              <a:rPr lang="pt-BR" sz="1300" dirty="0" err="1"/>
              <a:t>FerroSericoF</a:t>
            </a:r>
            <a:r>
              <a:rPr lang="pt-BR" sz="1300" dirty="0"/>
              <a:t>',  '</a:t>
            </a:r>
            <a:r>
              <a:rPr lang="pt-BR" sz="1300" dirty="0" err="1"/>
              <a:t>FosforoI</a:t>
            </a:r>
            <a:r>
              <a:rPr lang="pt-BR" sz="1300" dirty="0"/>
              <a:t>',  '</a:t>
            </a:r>
            <a:r>
              <a:rPr lang="pt-BR" sz="1300" dirty="0" err="1"/>
              <a:t>FosforoF</a:t>
            </a:r>
            <a:r>
              <a:rPr lang="pt-BR" sz="1300" dirty="0"/>
              <a:t>', '</a:t>
            </a:r>
            <a:r>
              <a:rPr lang="pt-BR" sz="1300" dirty="0" err="1"/>
              <a:t>PTHintactoI</a:t>
            </a:r>
            <a:r>
              <a:rPr lang="pt-BR" sz="1300" dirty="0"/>
              <a:t>',  '</a:t>
            </a:r>
            <a:r>
              <a:rPr lang="pt-BR" sz="1300" dirty="0" err="1"/>
              <a:t>PTHintactoF</a:t>
            </a:r>
            <a:r>
              <a:rPr lang="pt-BR" sz="1300" dirty="0"/>
              <a:t>',  'VITAMINADI',  'VITAMINADF',  '</a:t>
            </a:r>
            <a:r>
              <a:rPr lang="pt-BR" sz="1300" dirty="0" err="1"/>
              <a:t>AlbuminaI</a:t>
            </a:r>
            <a:r>
              <a:rPr lang="pt-BR" sz="1300" dirty="0"/>
              <a:t>',  '</a:t>
            </a:r>
            <a:r>
              <a:rPr lang="pt-BR" sz="1300" dirty="0" err="1"/>
              <a:t>AlbuminaF</a:t>
            </a:r>
            <a:r>
              <a:rPr lang="pt-BR" sz="1300" dirty="0"/>
              <a:t>',  '</a:t>
            </a:r>
            <a:r>
              <a:rPr lang="pt-BR" sz="1300" dirty="0" err="1"/>
              <a:t>HBsAGI</a:t>
            </a:r>
            <a:r>
              <a:rPr lang="pt-BR" sz="1300" dirty="0"/>
              <a:t>', '</a:t>
            </a:r>
            <a:r>
              <a:rPr lang="pt-BR" sz="1300" dirty="0" err="1"/>
              <a:t>HBsAGF</a:t>
            </a:r>
            <a:r>
              <a:rPr lang="pt-BR" sz="1300" dirty="0"/>
              <a:t>',  '</a:t>
            </a:r>
            <a:r>
              <a:rPr lang="pt-BR" sz="1300" dirty="0" err="1"/>
              <a:t>AntiHBsI</a:t>
            </a:r>
            <a:r>
              <a:rPr lang="pt-BR" sz="1300" dirty="0"/>
              <a:t>',  '</a:t>
            </a:r>
            <a:r>
              <a:rPr lang="pt-BR" sz="1300" dirty="0" err="1"/>
              <a:t>AntiHBsF</a:t>
            </a:r>
            <a:r>
              <a:rPr lang="pt-BR" sz="1300" dirty="0"/>
              <a:t>',  '</a:t>
            </a:r>
            <a:r>
              <a:rPr lang="pt-BR" sz="1300" dirty="0" err="1"/>
              <a:t>AntiHCVI</a:t>
            </a:r>
            <a:r>
              <a:rPr lang="pt-BR" sz="1300" dirty="0"/>
              <a:t>',  '</a:t>
            </a:r>
            <a:r>
              <a:rPr lang="pt-BR" sz="1300" dirty="0" err="1"/>
              <a:t>AntiHCVF</a:t>
            </a:r>
            <a:r>
              <a:rPr lang="pt-BR" sz="1300" dirty="0"/>
              <a:t>',  '</a:t>
            </a:r>
            <a:r>
              <a:rPr lang="pt-BR" sz="1300" dirty="0" err="1"/>
              <a:t>Rel.AlbuminaCreatininaUAUCI</a:t>
            </a:r>
            <a:r>
              <a:rPr lang="pt-BR" sz="1300" dirty="0"/>
              <a:t>', '</a:t>
            </a:r>
            <a:r>
              <a:rPr lang="pt-BR" sz="1300" dirty="0" err="1"/>
              <a:t>Rel.AlbuminaCreatininaUAUCF</a:t>
            </a:r>
            <a:r>
              <a:rPr lang="pt-BR" sz="1300" dirty="0"/>
              <a:t>',  'Proteinuria24hsI',  'Proteinuria24hsF',  'ECOAEI',  'ECOAEF',  'ECOAOI', 'ECOAOF',  'ECOSIVI',  'ECOSIVF',  'ECOPPI',  'ECOPPF',  'ECOFEI',  'ECOFEF',  '</a:t>
            </a:r>
            <a:r>
              <a:rPr lang="pt-BR" sz="1300" dirty="0" err="1"/>
              <a:t>MicroalbuminuriaI</a:t>
            </a:r>
            <a:r>
              <a:rPr lang="pt-BR" sz="1300" dirty="0"/>
              <a:t>', '</a:t>
            </a:r>
            <a:r>
              <a:rPr lang="pt-BR" sz="1300" dirty="0" err="1"/>
              <a:t>MicroalbuminuriaF</a:t>
            </a:r>
            <a:r>
              <a:rPr lang="pt-BR" sz="1300" dirty="0"/>
              <a:t>',  '</a:t>
            </a:r>
            <a:r>
              <a:rPr lang="pt-BR" sz="1300" dirty="0" err="1"/>
              <a:t>FosfataseAlcalinaI</a:t>
            </a:r>
            <a:r>
              <a:rPr lang="pt-BR" sz="1300" dirty="0"/>
              <a:t>',  '</a:t>
            </a:r>
            <a:r>
              <a:rPr lang="pt-BR" sz="1300" dirty="0" err="1"/>
              <a:t>FosfataseAlcalinaF</a:t>
            </a:r>
            <a:r>
              <a:rPr lang="pt-BR" sz="1300" dirty="0"/>
              <a:t>',  '</a:t>
            </a:r>
            <a:r>
              <a:rPr lang="pt-BR" sz="1300" dirty="0" err="1"/>
              <a:t>HematuriaI</a:t>
            </a:r>
            <a:r>
              <a:rPr lang="pt-BR" sz="1300" dirty="0"/>
              <a:t>',  '</a:t>
            </a:r>
            <a:r>
              <a:rPr lang="pt-BR" sz="1300" dirty="0" err="1"/>
              <a:t>HematuriaF</a:t>
            </a:r>
            <a:r>
              <a:rPr lang="pt-BR" sz="1300" dirty="0"/>
              <a:t>', '</a:t>
            </a:r>
            <a:r>
              <a:rPr lang="pt-BR" sz="1300" dirty="0" err="1"/>
              <a:t>SodioSericoI</a:t>
            </a:r>
            <a:r>
              <a:rPr lang="pt-BR" sz="1300" dirty="0"/>
              <a:t>',  '</a:t>
            </a:r>
            <a:r>
              <a:rPr lang="pt-BR" sz="1300" dirty="0" err="1"/>
              <a:t>SodioSericoF</a:t>
            </a:r>
            <a:r>
              <a:rPr lang="pt-BR" sz="1300" dirty="0"/>
              <a:t>',  'CKI',  'CKF',  '</a:t>
            </a:r>
            <a:r>
              <a:rPr lang="pt-BR" sz="1300" dirty="0" err="1"/>
              <a:t>UreiaI</a:t>
            </a:r>
            <a:r>
              <a:rPr lang="pt-BR" sz="1300" dirty="0"/>
              <a:t>',  '</a:t>
            </a:r>
            <a:r>
              <a:rPr lang="pt-BR" sz="1300" dirty="0" err="1"/>
              <a:t>UreiaF</a:t>
            </a:r>
            <a:r>
              <a:rPr lang="pt-BR" sz="1300" dirty="0"/>
              <a:t>’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9335" y="1101003"/>
            <a:ext cx="121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Adição do cenário 12 ao 14, ou seja, junção do total de consultas por ambulatório ao total de exames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6925"/>
              </p:ext>
            </p:extLst>
          </p:nvPr>
        </p:nvGraphicFramePr>
        <p:xfrm>
          <a:off x="3029853" y="4231686"/>
          <a:ext cx="64033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49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600849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600849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600849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0.776475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0.765586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0.874978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0.776309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0.764755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0.874503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0.681629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0.997756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0.998877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0.745636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0.858437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0.926519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0.774480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0.787864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0.887617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0" y="317837"/>
            <a:ext cx="1218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Cenário 17: exames e os dados pessoais relevantes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782216" y="1538779"/>
            <a:ext cx="10748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b="1" dirty="0"/>
              <a:t>DADOS</a:t>
            </a:r>
            <a:r>
              <a:rPr lang="pt-BR" sz="1400" b="1" dirty="0"/>
              <a:t>: </a:t>
            </a:r>
            <a:r>
              <a:rPr lang="pt-BR" sz="1400" dirty="0"/>
              <a:t>'Idade', '</a:t>
            </a:r>
            <a:r>
              <a:rPr lang="pt-BR" sz="1400" dirty="0" err="1"/>
              <a:t>Codsexo</a:t>
            </a:r>
            <a:r>
              <a:rPr lang="pt-BR" sz="1400" dirty="0"/>
              <a:t>', 'Raça', '</a:t>
            </a:r>
            <a:r>
              <a:rPr lang="pt-BR" sz="1400" dirty="0" err="1"/>
              <a:t>pesoi</a:t>
            </a:r>
            <a:r>
              <a:rPr lang="pt-BR" sz="1400" dirty="0"/>
              <a:t>', '</a:t>
            </a:r>
            <a:r>
              <a:rPr lang="pt-BR" sz="1400" dirty="0" err="1"/>
              <a:t>pesof</a:t>
            </a:r>
            <a:r>
              <a:rPr lang="pt-BR" sz="1400" dirty="0"/>
              <a:t>’, '</a:t>
            </a:r>
            <a:r>
              <a:rPr lang="pt-BR" sz="1400" dirty="0" err="1"/>
              <a:t>PAS_inicial</a:t>
            </a:r>
            <a:r>
              <a:rPr lang="pt-BR" sz="1400" dirty="0"/>
              <a:t>',  '</a:t>
            </a:r>
            <a:r>
              <a:rPr lang="pt-BR" sz="1400" dirty="0" err="1"/>
              <a:t>PAD_inicial</a:t>
            </a:r>
            <a:r>
              <a:rPr lang="pt-BR" sz="1400" dirty="0"/>
              <a:t>',  '</a:t>
            </a:r>
            <a:r>
              <a:rPr lang="pt-BR" sz="1400" dirty="0" err="1"/>
              <a:t>PAS_final</a:t>
            </a:r>
            <a:r>
              <a:rPr lang="pt-BR" sz="1400" dirty="0"/>
              <a:t>',  '</a:t>
            </a:r>
            <a:r>
              <a:rPr lang="pt-BR" sz="1400" dirty="0" err="1"/>
              <a:t>PAD_final</a:t>
            </a:r>
            <a:r>
              <a:rPr lang="pt-BR" sz="1400" dirty="0"/>
              <a:t>', 'TSHI',  'TSHF',  '</a:t>
            </a:r>
            <a:r>
              <a:rPr lang="pt-BR" sz="1400" dirty="0" err="1"/>
              <a:t>HemoglobinaI</a:t>
            </a:r>
            <a:r>
              <a:rPr lang="pt-BR" sz="1400" dirty="0"/>
              <a:t>',  '</a:t>
            </a:r>
            <a:r>
              <a:rPr lang="pt-BR" sz="1400" dirty="0" err="1"/>
              <a:t>HemoglobinaF</a:t>
            </a:r>
            <a:r>
              <a:rPr lang="pt-BR" sz="1400" dirty="0"/>
              <a:t>',   '</a:t>
            </a:r>
            <a:r>
              <a:rPr lang="pt-BR" sz="1400" dirty="0" err="1"/>
              <a:t>AcidoUricoI</a:t>
            </a:r>
            <a:r>
              <a:rPr lang="pt-BR" sz="1400" dirty="0"/>
              <a:t>',  '</a:t>
            </a:r>
            <a:r>
              <a:rPr lang="pt-BR" sz="1400" dirty="0" err="1"/>
              <a:t>AcidoUricoF</a:t>
            </a:r>
            <a:r>
              <a:rPr lang="pt-BR" sz="1400" dirty="0"/>
              <a:t>',  '</a:t>
            </a:r>
            <a:r>
              <a:rPr lang="pt-BR" sz="1400" dirty="0" err="1"/>
              <a:t>CalcioTotalI</a:t>
            </a:r>
            <a:r>
              <a:rPr lang="pt-BR" sz="1400" dirty="0"/>
              <a:t>',  '</a:t>
            </a:r>
            <a:r>
              <a:rPr lang="pt-BR" sz="1400" dirty="0" err="1"/>
              <a:t>CalcioTotalF</a:t>
            </a:r>
            <a:r>
              <a:rPr lang="pt-BR" sz="1400" dirty="0"/>
              <a:t>',  '</a:t>
            </a:r>
            <a:r>
              <a:rPr lang="pt-BR" sz="1400" dirty="0" err="1"/>
              <a:t>AcidoFolicoI</a:t>
            </a:r>
            <a:r>
              <a:rPr lang="pt-BR" sz="1400" dirty="0"/>
              <a:t>',  '</a:t>
            </a:r>
            <a:r>
              <a:rPr lang="pt-BR" sz="1400" dirty="0" err="1"/>
              <a:t>AcidoFolicoF</a:t>
            </a:r>
            <a:r>
              <a:rPr lang="pt-BR" sz="1400" dirty="0"/>
              <a:t>', '</a:t>
            </a:r>
            <a:r>
              <a:rPr lang="pt-BR" sz="1400" dirty="0" err="1"/>
              <a:t>SodioUrinarioI</a:t>
            </a:r>
            <a:r>
              <a:rPr lang="pt-BR" sz="1400" dirty="0"/>
              <a:t>',  '</a:t>
            </a:r>
            <a:r>
              <a:rPr lang="pt-BR" sz="1400" dirty="0" err="1"/>
              <a:t>SodioUrinarioF</a:t>
            </a:r>
            <a:r>
              <a:rPr lang="pt-BR" sz="1400" dirty="0"/>
              <a:t>',  'VitaminaB12I',  'VitaminaB12F',  '</a:t>
            </a:r>
            <a:r>
              <a:rPr lang="pt-BR" sz="1400" dirty="0" err="1"/>
              <a:t>ColesterolHDLI</a:t>
            </a:r>
            <a:r>
              <a:rPr lang="pt-BR" sz="1400" dirty="0"/>
              <a:t>',  '</a:t>
            </a:r>
            <a:r>
              <a:rPr lang="pt-BR" sz="1400" dirty="0" err="1"/>
              <a:t>ColesterolHDLF</a:t>
            </a:r>
            <a:r>
              <a:rPr lang="pt-BR" sz="1400" dirty="0"/>
              <a:t>', '</a:t>
            </a:r>
            <a:r>
              <a:rPr lang="pt-BR" sz="1400" dirty="0" err="1"/>
              <a:t>ColesterolLDLI</a:t>
            </a:r>
            <a:r>
              <a:rPr lang="pt-BR" sz="1400" dirty="0"/>
              <a:t>',  '</a:t>
            </a:r>
            <a:r>
              <a:rPr lang="pt-BR" sz="1400" dirty="0" err="1"/>
              <a:t>ColesterolLDLF</a:t>
            </a:r>
            <a:r>
              <a:rPr lang="pt-BR" sz="1400" dirty="0"/>
              <a:t>',  '</a:t>
            </a:r>
            <a:r>
              <a:rPr lang="pt-BR" sz="1400" dirty="0" err="1"/>
              <a:t>ColesterolTotalI</a:t>
            </a:r>
            <a:r>
              <a:rPr lang="pt-BR" sz="1400" dirty="0"/>
              <a:t>',  '</a:t>
            </a:r>
            <a:r>
              <a:rPr lang="pt-BR" sz="1400" dirty="0" err="1"/>
              <a:t>ColesterolTotalF</a:t>
            </a:r>
            <a:r>
              <a:rPr lang="pt-BR" sz="1400" dirty="0"/>
              <a:t>',  '</a:t>
            </a:r>
            <a:r>
              <a:rPr lang="pt-BR" sz="1400" dirty="0" err="1"/>
              <a:t>GamaGlutamilI</a:t>
            </a:r>
            <a:r>
              <a:rPr lang="pt-BR" sz="1400" dirty="0"/>
              <a:t>',  '</a:t>
            </a:r>
            <a:r>
              <a:rPr lang="pt-BR" sz="1400" dirty="0" err="1"/>
              <a:t>GamaGlutamilF</a:t>
            </a:r>
            <a:r>
              <a:rPr lang="pt-BR" sz="1400" dirty="0"/>
              <a:t>', '</a:t>
            </a:r>
            <a:r>
              <a:rPr lang="pt-BR" sz="1400" dirty="0" err="1"/>
              <a:t>HemoglobinaGlicadaI</a:t>
            </a:r>
            <a:r>
              <a:rPr lang="pt-BR" sz="1400" dirty="0"/>
              <a:t>',  '</a:t>
            </a:r>
            <a:r>
              <a:rPr lang="pt-BR" sz="1400" dirty="0" err="1"/>
              <a:t>HemoglobinaGlicadaF</a:t>
            </a:r>
            <a:r>
              <a:rPr lang="pt-BR" sz="1400" dirty="0"/>
              <a:t>',  'TGPI',  'TGPF',  '</a:t>
            </a:r>
            <a:r>
              <a:rPr lang="pt-BR" sz="1400" dirty="0" err="1"/>
              <a:t>TrigliceridesI</a:t>
            </a:r>
            <a:r>
              <a:rPr lang="pt-BR" sz="1400" dirty="0"/>
              <a:t>',  '</a:t>
            </a:r>
            <a:r>
              <a:rPr lang="pt-BR" sz="1400" dirty="0" err="1"/>
              <a:t>TrigliceridesF</a:t>
            </a:r>
            <a:r>
              <a:rPr lang="pt-BR" sz="1400" dirty="0"/>
              <a:t>', '</a:t>
            </a:r>
            <a:r>
              <a:rPr lang="pt-BR" sz="1400" dirty="0" err="1"/>
              <a:t>BilirrubinatotalI</a:t>
            </a:r>
            <a:r>
              <a:rPr lang="pt-BR" sz="1400" dirty="0"/>
              <a:t>',  '</a:t>
            </a:r>
            <a:r>
              <a:rPr lang="pt-BR" sz="1400" dirty="0" err="1"/>
              <a:t>BilirrubinatotalF</a:t>
            </a:r>
            <a:r>
              <a:rPr lang="pt-BR" sz="1400" dirty="0"/>
              <a:t>',  '</a:t>
            </a:r>
            <a:r>
              <a:rPr lang="pt-BR" sz="1400" dirty="0" err="1"/>
              <a:t>PotassioI</a:t>
            </a:r>
            <a:r>
              <a:rPr lang="pt-BR" sz="1400" dirty="0"/>
              <a:t>',  '</a:t>
            </a:r>
            <a:r>
              <a:rPr lang="pt-BR" sz="1400" dirty="0" err="1"/>
              <a:t>PotassioF</a:t>
            </a:r>
            <a:r>
              <a:rPr lang="pt-BR" sz="1400" dirty="0"/>
              <a:t>',  '</a:t>
            </a:r>
            <a:r>
              <a:rPr lang="pt-BR" sz="1400" dirty="0" err="1"/>
              <a:t>GlicemiadeJejumI</a:t>
            </a:r>
            <a:r>
              <a:rPr lang="pt-BR" sz="1400" dirty="0"/>
              <a:t>',  '</a:t>
            </a:r>
            <a:r>
              <a:rPr lang="pt-BR" sz="1400" dirty="0" err="1"/>
              <a:t>GlicemiadeJejumF</a:t>
            </a:r>
            <a:r>
              <a:rPr lang="pt-BR" sz="1400" dirty="0"/>
              <a:t>', 'Ureia24hsI',  'Ureia24hsF',  '</a:t>
            </a:r>
            <a:r>
              <a:rPr lang="pt-BR" sz="1400" dirty="0" err="1"/>
              <a:t>FerritinaI</a:t>
            </a:r>
            <a:r>
              <a:rPr lang="pt-BR" sz="1400" dirty="0"/>
              <a:t>',  '</a:t>
            </a:r>
            <a:r>
              <a:rPr lang="pt-BR" sz="1400" dirty="0" err="1"/>
              <a:t>FerritinaF</a:t>
            </a:r>
            <a:r>
              <a:rPr lang="pt-BR" sz="1400" dirty="0"/>
              <a:t>',  '</a:t>
            </a:r>
            <a:r>
              <a:rPr lang="pt-BR" sz="1400" dirty="0" err="1"/>
              <a:t>IndicedeSaturacaodaTransferenciaI</a:t>
            </a:r>
            <a:r>
              <a:rPr lang="pt-BR" sz="1400" dirty="0"/>
              <a:t>', '</a:t>
            </a:r>
            <a:r>
              <a:rPr lang="pt-BR" sz="1400" dirty="0" err="1"/>
              <a:t>IndicedeSaturacaodaTransferenciaF</a:t>
            </a:r>
            <a:r>
              <a:rPr lang="pt-BR" sz="1400" dirty="0"/>
              <a:t>',  '</a:t>
            </a:r>
            <a:r>
              <a:rPr lang="pt-BR" sz="1400" dirty="0" err="1"/>
              <a:t>FerroSericoI</a:t>
            </a:r>
            <a:r>
              <a:rPr lang="pt-BR" sz="1400" dirty="0"/>
              <a:t>',  '</a:t>
            </a:r>
            <a:r>
              <a:rPr lang="pt-BR" sz="1400" dirty="0" err="1"/>
              <a:t>FerroSericoF</a:t>
            </a:r>
            <a:r>
              <a:rPr lang="pt-BR" sz="1400" dirty="0"/>
              <a:t>',  '</a:t>
            </a:r>
            <a:r>
              <a:rPr lang="pt-BR" sz="1400" dirty="0" err="1"/>
              <a:t>FosforoI</a:t>
            </a:r>
            <a:r>
              <a:rPr lang="pt-BR" sz="1400" dirty="0"/>
              <a:t>',  '</a:t>
            </a:r>
            <a:r>
              <a:rPr lang="pt-BR" sz="1400" dirty="0" err="1"/>
              <a:t>FosforoF</a:t>
            </a:r>
            <a:r>
              <a:rPr lang="pt-BR" sz="1400" dirty="0"/>
              <a:t>', '</a:t>
            </a:r>
            <a:r>
              <a:rPr lang="pt-BR" sz="1400" dirty="0" err="1"/>
              <a:t>PTHintactoI</a:t>
            </a:r>
            <a:r>
              <a:rPr lang="pt-BR" sz="1400" dirty="0"/>
              <a:t>',  '</a:t>
            </a:r>
            <a:r>
              <a:rPr lang="pt-BR" sz="1400" dirty="0" err="1"/>
              <a:t>PTHintactoF</a:t>
            </a:r>
            <a:r>
              <a:rPr lang="pt-BR" sz="1400" dirty="0"/>
              <a:t>',  'VITAMINADI',  'VITAMINADF',  '</a:t>
            </a:r>
            <a:r>
              <a:rPr lang="pt-BR" sz="1400" dirty="0" err="1"/>
              <a:t>AlbuminaI</a:t>
            </a:r>
            <a:r>
              <a:rPr lang="pt-BR" sz="1400" dirty="0"/>
              <a:t>',  '</a:t>
            </a:r>
            <a:r>
              <a:rPr lang="pt-BR" sz="1400" dirty="0" err="1"/>
              <a:t>AlbuminaF</a:t>
            </a:r>
            <a:r>
              <a:rPr lang="pt-BR" sz="1400" dirty="0"/>
              <a:t>',  '</a:t>
            </a:r>
            <a:r>
              <a:rPr lang="pt-BR" sz="1400" dirty="0" err="1"/>
              <a:t>HBsAGI</a:t>
            </a:r>
            <a:r>
              <a:rPr lang="pt-BR" sz="1400" dirty="0"/>
              <a:t>', '</a:t>
            </a:r>
            <a:r>
              <a:rPr lang="pt-BR" sz="1400" dirty="0" err="1"/>
              <a:t>HBsAGF</a:t>
            </a:r>
            <a:r>
              <a:rPr lang="pt-BR" sz="1400" dirty="0"/>
              <a:t>',  '</a:t>
            </a:r>
            <a:r>
              <a:rPr lang="pt-BR" sz="1400" dirty="0" err="1"/>
              <a:t>AntiHBsI</a:t>
            </a:r>
            <a:r>
              <a:rPr lang="pt-BR" sz="1400" dirty="0"/>
              <a:t>',  '</a:t>
            </a:r>
            <a:r>
              <a:rPr lang="pt-BR" sz="1400" dirty="0" err="1"/>
              <a:t>AntiHBsF</a:t>
            </a:r>
            <a:r>
              <a:rPr lang="pt-BR" sz="1400" dirty="0"/>
              <a:t>',  '</a:t>
            </a:r>
            <a:r>
              <a:rPr lang="pt-BR" sz="1400" dirty="0" err="1"/>
              <a:t>AntiHCVI</a:t>
            </a:r>
            <a:r>
              <a:rPr lang="pt-BR" sz="1400" dirty="0"/>
              <a:t>',  '</a:t>
            </a:r>
            <a:r>
              <a:rPr lang="pt-BR" sz="1400" dirty="0" err="1"/>
              <a:t>AntiHCVF</a:t>
            </a:r>
            <a:r>
              <a:rPr lang="pt-BR" sz="1400" dirty="0"/>
              <a:t>',  '</a:t>
            </a:r>
            <a:r>
              <a:rPr lang="pt-BR" sz="1400" dirty="0" err="1"/>
              <a:t>Rel.AlbuminaCreatininaUAUCI</a:t>
            </a:r>
            <a:r>
              <a:rPr lang="pt-BR" sz="1400" dirty="0"/>
              <a:t>', '</a:t>
            </a:r>
            <a:r>
              <a:rPr lang="pt-BR" sz="1400" dirty="0" err="1"/>
              <a:t>Rel.AlbuminaCreatininaUAUCF</a:t>
            </a:r>
            <a:r>
              <a:rPr lang="pt-BR" sz="1400" dirty="0"/>
              <a:t>',  'Proteinuria24hsI',  'Proteinuria24hsF',  'ECOAEI',  'ECOAEF',  'ECOAOI', 'ECOAOF',  'ECOSIVI',  'ECOSIVF',  'ECOPPI',  'ECOPPF',  'ECOFEI',  'ECOFEF',  '</a:t>
            </a:r>
            <a:r>
              <a:rPr lang="pt-BR" sz="1400" dirty="0" err="1"/>
              <a:t>MicroalbuminuriaI</a:t>
            </a:r>
            <a:r>
              <a:rPr lang="pt-BR" sz="1400" dirty="0"/>
              <a:t>', '</a:t>
            </a:r>
            <a:r>
              <a:rPr lang="pt-BR" sz="1400" dirty="0" err="1"/>
              <a:t>MicroalbuminuriaF</a:t>
            </a:r>
            <a:r>
              <a:rPr lang="pt-BR" sz="1400" dirty="0"/>
              <a:t>',  '</a:t>
            </a:r>
            <a:r>
              <a:rPr lang="pt-BR" sz="1400" dirty="0" err="1"/>
              <a:t>FosfataseAlcalinaI</a:t>
            </a:r>
            <a:r>
              <a:rPr lang="pt-BR" sz="1400" dirty="0"/>
              <a:t>',  '</a:t>
            </a:r>
            <a:r>
              <a:rPr lang="pt-BR" sz="1400" dirty="0" err="1"/>
              <a:t>FosfataseAlcalinaF</a:t>
            </a:r>
            <a:r>
              <a:rPr lang="pt-BR" sz="1400" dirty="0"/>
              <a:t>',  '</a:t>
            </a:r>
            <a:r>
              <a:rPr lang="pt-BR" sz="1400" dirty="0" err="1"/>
              <a:t>HematuriaI</a:t>
            </a:r>
            <a:r>
              <a:rPr lang="pt-BR" sz="1400" dirty="0"/>
              <a:t>',  '</a:t>
            </a:r>
            <a:r>
              <a:rPr lang="pt-BR" sz="1400" dirty="0" err="1"/>
              <a:t>HematuriaF</a:t>
            </a:r>
            <a:r>
              <a:rPr lang="pt-BR" sz="1400" dirty="0"/>
              <a:t>', '</a:t>
            </a:r>
            <a:r>
              <a:rPr lang="pt-BR" sz="1400" dirty="0" err="1"/>
              <a:t>SodioSericoI</a:t>
            </a:r>
            <a:r>
              <a:rPr lang="pt-BR" sz="1400" dirty="0"/>
              <a:t>',  '</a:t>
            </a:r>
            <a:r>
              <a:rPr lang="pt-BR" sz="1400" dirty="0" err="1"/>
              <a:t>SodioSericoF</a:t>
            </a:r>
            <a:r>
              <a:rPr lang="pt-BR" sz="1400" dirty="0"/>
              <a:t>',  'CKI',  'CKF',  '</a:t>
            </a:r>
            <a:r>
              <a:rPr lang="pt-BR" sz="1400" dirty="0" err="1"/>
              <a:t>UreiaI</a:t>
            </a:r>
            <a:r>
              <a:rPr lang="pt-BR" sz="1400" dirty="0"/>
              <a:t>',  '</a:t>
            </a:r>
            <a:r>
              <a:rPr lang="pt-BR" sz="1400" dirty="0" err="1"/>
              <a:t>UreiaF</a:t>
            </a:r>
            <a:r>
              <a:rPr lang="pt-BR" sz="1400" dirty="0"/>
              <a:t>' </a:t>
            </a:r>
            <a:endParaRPr lang="pt-BR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9335" y="1101003"/>
            <a:ext cx="121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Todos os exames do cenário 14 + os dados pessoais mais relevantes dos pacientes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66698"/>
              </p:ext>
            </p:extLst>
          </p:nvPr>
        </p:nvGraphicFramePr>
        <p:xfrm>
          <a:off x="3029854" y="4206701"/>
          <a:ext cx="67859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488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696488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696488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696488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0.563757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1.728180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1.314602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0.569160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1.721114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1.311912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0.574730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1.713134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1.308867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0.569410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1.733915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1.316782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0.554447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1.714048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1.309217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7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0" y="317837"/>
            <a:ext cx="1218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Cenário 18: exames, os dados pessoais relevantes e Creatinina inicial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782216" y="1538779"/>
            <a:ext cx="10748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300" b="1" dirty="0"/>
              <a:t>DADOS</a:t>
            </a:r>
            <a:r>
              <a:rPr lang="pt-BR" sz="1400" b="1" dirty="0"/>
              <a:t>: ‘</a:t>
            </a:r>
            <a:r>
              <a:rPr lang="pt-BR" sz="1400" dirty="0"/>
              <a:t>CREATININAI’, 'Idade', '</a:t>
            </a:r>
            <a:r>
              <a:rPr lang="pt-BR" sz="1400" dirty="0" err="1"/>
              <a:t>Codsexo</a:t>
            </a:r>
            <a:r>
              <a:rPr lang="pt-BR" sz="1400" dirty="0"/>
              <a:t>', 'Raça', '</a:t>
            </a:r>
            <a:r>
              <a:rPr lang="pt-BR" sz="1400" dirty="0" err="1"/>
              <a:t>pesoi</a:t>
            </a:r>
            <a:r>
              <a:rPr lang="pt-BR" sz="1400" dirty="0"/>
              <a:t>', '</a:t>
            </a:r>
            <a:r>
              <a:rPr lang="pt-BR" sz="1400" dirty="0" err="1"/>
              <a:t>pesof</a:t>
            </a:r>
            <a:r>
              <a:rPr lang="pt-BR" sz="1400" dirty="0"/>
              <a:t>’, '</a:t>
            </a:r>
            <a:r>
              <a:rPr lang="pt-BR" sz="1400" dirty="0" err="1"/>
              <a:t>PAS_inicial</a:t>
            </a:r>
            <a:r>
              <a:rPr lang="pt-BR" sz="1400" dirty="0"/>
              <a:t>',  '</a:t>
            </a:r>
            <a:r>
              <a:rPr lang="pt-BR" sz="1400" dirty="0" err="1"/>
              <a:t>PAD_inicial</a:t>
            </a:r>
            <a:r>
              <a:rPr lang="pt-BR" sz="1400" dirty="0"/>
              <a:t>',  '</a:t>
            </a:r>
            <a:r>
              <a:rPr lang="pt-BR" sz="1400" dirty="0" err="1"/>
              <a:t>PAS_final</a:t>
            </a:r>
            <a:r>
              <a:rPr lang="pt-BR" sz="1400" dirty="0"/>
              <a:t>',  '</a:t>
            </a:r>
            <a:r>
              <a:rPr lang="pt-BR" sz="1400" dirty="0" err="1"/>
              <a:t>PAD_final</a:t>
            </a:r>
            <a:r>
              <a:rPr lang="pt-BR" sz="1400" dirty="0"/>
              <a:t>', 'TSHI',  'TSHF',  '</a:t>
            </a:r>
            <a:r>
              <a:rPr lang="pt-BR" sz="1400" dirty="0" err="1"/>
              <a:t>HemoglobinaI</a:t>
            </a:r>
            <a:r>
              <a:rPr lang="pt-BR" sz="1400" dirty="0"/>
              <a:t>',  '</a:t>
            </a:r>
            <a:r>
              <a:rPr lang="pt-BR" sz="1400" dirty="0" err="1"/>
              <a:t>HemoglobinaF</a:t>
            </a:r>
            <a:r>
              <a:rPr lang="pt-BR" sz="1400" dirty="0"/>
              <a:t>',   '</a:t>
            </a:r>
            <a:r>
              <a:rPr lang="pt-BR" sz="1400" dirty="0" err="1"/>
              <a:t>AcidoUricoI</a:t>
            </a:r>
            <a:r>
              <a:rPr lang="pt-BR" sz="1400" dirty="0"/>
              <a:t>',  '</a:t>
            </a:r>
            <a:r>
              <a:rPr lang="pt-BR" sz="1400" dirty="0" err="1"/>
              <a:t>AcidoUricoF</a:t>
            </a:r>
            <a:r>
              <a:rPr lang="pt-BR" sz="1400" dirty="0"/>
              <a:t>',  '</a:t>
            </a:r>
            <a:r>
              <a:rPr lang="pt-BR" sz="1400" dirty="0" err="1"/>
              <a:t>CalcioTotalI</a:t>
            </a:r>
            <a:r>
              <a:rPr lang="pt-BR" sz="1400" dirty="0"/>
              <a:t>',  '</a:t>
            </a:r>
            <a:r>
              <a:rPr lang="pt-BR" sz="1400" dirty="0" err="1"/>
              <a:t>CalcioTotalF</a:t>
            </a:r>
            <a:r>
              <a:rPr lang="pt-BR" sz="1400" dirty="0"/>
              <a:t>',  '</a:t>
            </a:r>
            <a:r>
              <a:rPr lang="pt-BR" sz="1400" dirty="0" err="1"/>
              <a:t>AcidoFolicoI</a:t>
            </a:r>
            <a:r>
              <a:rPr lang="pt-BR" sz="1400" dirty="0"/>
              <a:t>',  '</a:t>
            </a:r>
            <a:r>
              <a:rPr lang="pt-BR" sz="1400" dirty="0" err="1"/>
              <a:t>AcidoFolicoF</a:t>
            </a:r>
            <a:r>
              <a:rPr lang="pt-BR" sz="1400" dirty="0"/>
              <a:t>', '</a:t>
            </a:r>
            <a:r>
              <a:rPr lang="pt-BR" sz="1400" dirty="0" err="1"/>
              <a:t>SodioUrinarioI</a:t>
            </a:r>
            <a:r>
              <a:rPr lang="pt-BR" sz="1400" dirty="0"/>
              <a:t>',  '</a:t>
            </a:r>
            <a:r>
              <a:rPr lang="pt-BR" sz="1400" dirty="0" err="1"/>
              <a:t>SodioUrinarioF</a:t>
            </a:r>
            <a:r>
              <a:rPr lang="pt-BR" sz="1400" dirty="0"/>
              <a:t>',  'VitaminaB12I',  'VitaminaB12F',  '</a:t>
            </a:r>
            <a:r>
              <a:rPr lang="pt-BR" sz="1400" dirty="0" err="1"/>
              <a:t>ColesterolHDLI</a:t>
            </a:r>
            <a:r>
              <a:rPr lang="pt-BR" sz="1400" dirty="0"/>
              <a:t>',  '</a:t>
            </a:r>
            <a:r>
              <a:rPr lang="pt-BR" sz="1400" dirty="0" err="1"/>
              <a:t>ColesterolHDLF</a:t>
            </a:r>
            <a:r>
              <a:rPr lang="pt-BR" sz="1400" dirty="0"/>
              <a:t>', '</a:t>
            </a:r>
            <a:r>
              <a:rPr lang="pt-BR" sz="1400" dirty="0" err="1"/>
              <a:t>ColesterolLDLI</a:t>
            </a:r>
            <a:r>
              <a:rPr lang="pt-BR" sz="1400" dirty="0"/>
              <a:t>',  '</a:t>
            </a:r>
            <a:r>
              <a:rPr lang="pt-BR" sz="1400" dirty="0" err="1"/>
              <a:t>ColesterolLDLF</a:t>
            </a:r>
            <a:r>
              <a:rPr lang="pt-BR" sz="1400" dirty="0"/>
              <a:t>',  '</a:t>
            </a:r>
            <a:r>
              <a:rPr lang="pt-BR" sz="1400" dirty="0" err="1"/>
              <a:t>ColesterolTotalI</a:t>
            </a:r>
            <a:r>
              <a:rPr lang="pt-BR" sz="1400" dirty="0"/>
              <a:t>',  '</a:t>
            </a:r>
            <a:r>
              <a:rPr lang="pt-BR" sz="1400" dirty="0" err="1"/>
              <a:t>ColesterolTotalF</a:t>
            </a:r>
            <a:r>
              <a:rPr lang="pt-BR" sz="1400" dirty="0"/>
              <a:t>',  '</a:t>
            </a:r>
            <a:r>
              <a:rPr lang="pt-BR" sz="1400" dirty="0" err="1"/>
              <a:t>GamaGlutamilI</a:t>
            </a:r>
            <a:r>
              <a:rPr lang="pt-BR" sz="1400" dirty="0"/>
              <a:t>',  '</a:t>
            </a:r>
            <a:r>
              <a:rPr lang="pt-BR" sz="1400" dirty="0" err="1"/>
              <a:t>GamaGlutamilF</a:t>
            </a:r>
            <a:r>
              <a:rPr lang="pt-BR" sz="1400" dirty="0"/>
              <a:t>', '</a:t>
            </a:r>
            <a:r>
              <a:rPr lang="pt-BR" sz="1400" dirty="0" err="1"/>
              <a:t>HemoglobinaGlicadaI</a:t>
            </a:r>
            <a:r>
              <a:rPr lang="pt-BR" sz="1400" dirty="0"/>
              <a:t>',  '</a:t>
            </a:r>
            <a:r>
              <a:rPr lang="pt-BR" sz="1400" dirty="0" err="1"/>
              <a:t>HemoglobinaGlicadaF</a:t>
            </a:r>
            <a:r>
              <a:rPr lang="pt-BR" sz="1400" dirty="0"/>
              <a:t>',  'TGPI',  'TGPF',  '</a:t>
            </a:r>
            <a:r>
              <a:rPr lang="pt-BR" sz="1400" dirty="0" err="1"/>
              <a:t>TrigliceridesI</a:t>
            </a:r>
            <a:r>
              <a:rPr lang="pt-BR" sz="1400" dirty="0"/>
              <a:t>',  '</a:t>
            </a:r>
            <a:r>
              <a:rPr lang="pt-BR" sz="1400" dirty="0" err="1"/>
              <a:t>TrigliceridesF</a:t>
            </a:r>
            <a:r>
              <a:rPr lang="pt-BR" sz="1400" dirty="0"/>
              <a:t>', '</a:t>
            </a:r>
            <a:r>
              <a:rPr lang="pt-BR" sz="1400" dirty="0" err="1"/>
              <a:t>BilirrubinatotalI</a:t>
            </a:r>
            <a:r>
              <a:rPr lang="pt-BR" sz="1400" dirty="0"/>
              <a:t>',  '</a:t>
            </a:r>
            <a:r>
              <a:rPr lang="pt-BR" sz="1400" dirty="0" err="1"/>
              <a:t>BilirrubinatotalF</a:t>
            </a:r>
            <a:r>
              <a:rPr lang="pt-BR" sz="1400" dirty="0"/>
              <a:t>',  '</a:t>
            </a:r>
            <a:r>
              <a:rPr lang="pt-BR" sz="1400" dirty="0" err="1"/>
              <a:t>PotassioI</a:t>
            </a:r>
            <a:r>
              <a:rPr lang="pt-BR" sz="1400" dirty="0"/>
              <a:t>',  '</a:t>
            </a:r>
            <a:r>
              <a:rPr lang="pt-BR" sz="1400" dirty="0" err="1"/>
              <a:t>PotassioF</a:t>
            </a:r>
            <a:r>
              <a:rPr lang="pt-BR" sz="1400" dirty="0"/>
              <a:t>',  '</a:t>
            </a:r>
            <a:r>
              <a:rPr lang="pt-BR" sz="1400" dirty="0" err="1"/>
              <a:t>GlicemiadeJejumI</a:t>
            </a:r>
            <a:r>
              <a:rPr lang="pt-BR" sz="1400" dirty="0"/>
              <a:t>',  '</a:t>
            </a:r>
            <a:r>
              <a:rPr lang="pt-BR" sz="1400" dirty="0" err="1"/>
              <a:t>GlicemiadeJejumF</a:t>
            </a:r>
            <a:r>
              <a:rPr lang="pt-BR" sz="1400" dirty="0"/>
              <a:t>', 'Ureia24hsI',  'Ureia24hsF',  '</a:t>
            </a:r>
            <a:r>
              <a:rPr lang="pt-BR" sz="1400" dirty="0" err="1"/>
              <a:t>FerritinaI</a:t>
            </a:r>
            <a:r>
              <a:rPr lang="pt-BR" sz="1400" dirty="0"/>
              <a:t>',  '</a:t>
            </a:r>
            <a:r>
              <a:rPr lang="pt-BR" sz="1400" dirty="0" err="1"/>
              <a:t>FerritinaF</a:t>
            </a:r>
            <a:r>
              <a:rPr lang="pt-BR" sz="1400" dirty="0"/>
              <a:t>',  '</a:t>
            </a:r>
            <a:r>
              <a:rPr lang="pt-BR" sz="1400" dirty="0" err="1"/>
              <a:t>IndicedeSaturacaodaTransferenciaI</a:t>
            </a:r>
            <a:r>
              <a:rPr lang="pt-BR" sz="1400" dirty="0"/>
              <a:t>', '</a:t>
            </a:r>
            <a:r>
              <a:rPr lang="pt-BR" sz="1400" dirty="0" err="1"/>
              <a:t>IndicedeSaturacaodaTransferenciaF</a:t>
            </a:r>
            <a:r>
              <a:rPr lang="pt-BR" sz="1400" dirty="0"/>
              <a:t>',  '</a:t>
            </a:r>
            <a:r>
              <a:rPr lang="pt-BR" sz="1400" dirty="0" err="1"/>
              <a:t>FerroSericoI</a:t>
            </a:r>
            <a:r>
              <a:rPr lang="pt-BR" sz="1400" dirty="0"/>
              <a:t>',  '</a:t>
            </a:r>
            <a:r>
              <a:rPr lang="pt-BR" sz="1400" dirty="0" err="1"/>
              <a:t>FerroSericoF</a:t>
            </a:r>
            <a:r>
              <a:rPr lang="pt-BR" sz="1400" dirty="0"/>
              <a:t>',  '</a:t>
            </a:r>
            <a:r>
              <a:rPr lang="pt-BR" sz="1400" dirty="0" err="1"/>
              <a:t>FosforoI</a:t>
            </a:r>
            <a:r>
              <a:rPr lang="pt-BR" sz="1400" dirty="0"/>
              <a:t>',  '</a:t>
            </a:r>
            <a:r>
              <a:rPr lang="pt-BR" sz="1400" dirty="0" err="1"/>
              <a:t>FosforoF</a:t>
            </a:r>
            <a:r>
              <a:rPr lang="pt-BR" sz="1400" dirty="0"/>
              <a:t>', '</a:t>
            </a:r>
            <a:r>
              <a:rPr lang="pt-BR" sz="1400" dirty="0" err="1"/>
              <a:t>PTHintactoI</a:t>
            </a:r>
            <a:r>
              <a:rPr lang="pt-BR" sz="1400" dirty="0"/>
              <a:t>',  '</a:t>
            </a:r>
            <a:r>
              <a:rPr lang="pt-BR" sz="1400" dirty="0" err="1"/>
              <a:t>PTHintactoF</a:t>
            </a:r>
            <a:r>
              <a:rPr lang="pt-BR" sz="1400" dirty="0"/>
              <a:t>',  'VITAMINADI',  'VITAMINADF',  '</a:t>
            </a:r>
            <a:r>
              <a:rPr lang="pt-BR" sz="1400" dirty="0" err="1"/>
              <a:t>AlbuminaI</a:t>
            </a:r>
            <a:r>
              <a:rPr lang="pt-BR" sz="1400" dirty="0"/>
              <a:t>',  '</a:t>
            </a:r>
            <a:r>
              <a:rPr lang="pt-BR" sz="1400" dirty="0" err="1"/>
              <a:t>AlbuminaF</a:t>
            </a:r>
            <a:r>
              <a:rPr lang="pt-BR" sz="1400" dirty="0"/>
              <a:t>',  '</a:t>
            </a:r>
            <a:r>
              <a:rPr lang="pt-BR" sz="1400" dirty="0" err="1"/>
              <a:t>HBsAGI</a:t>
            </a:r>
            <a:r>
              <a:rPr lang="pt-BR" sz="1400" dirty="0"/>
              <a:t>', '</a:t>
            </a:r>
            <a:r>
              <a:rPr lang="pt-BR" sz="1400" dirty="0" err="1"/>
              <a:t>HBsAGF</a:t>
            </a:r>
            <a:r>
              <a:rPr lang="pt-BR" sz="1400" dirty="0"/>
              <a:t>',  '</a:t>
            </a:r>
            <a:r>
              <a:rPr lang="pt-BR" sz="1400" dirty="0" err="1"/>
              <a:t>AntiHBsI</a:t>
            </a:r>
            <a:r>
              <a:rPr lang="pt-BR" sz="1400" dirty="0"/>
              <a:t>',  '</a:t>
            </a:r>
            <a:r>
              <a:rPr lang="pt-BR" sz="1400" dirty="0" err="1"/>
              <a:t>AntiHBsF</a:t>
            </a:r>
            <a:r>
              <a:rPr lang="pt-BR" sz="1400" dirty="0"/>
              <a:t>',  '</a:t>
            </a:r>
            <a:r>
              <a:rPr lang="pt-BR" sz="1400" dirty="0" err="1"/>
              <a:t>AntiHCVI</a:t>
            </a:r>
            <a:r>
              <a:rPr lang="pt-BR" sz="1400" dirty="0"/>
              <a:t>',  '</a:t>
            </a:r>
            <a:r>
              <a:rPr lang="pt-BR" sz="1400" dirty="0" err="1"/>
              <a:t>AntiHCVF</a:t>
            </a:r>
            <a:r>
              <a:rPr lang="pt-BR" sz="1400" dirty="0"/>
              <a:t>',  '</a:t>
            </a:r>
            <a:r>
              <a:rPr lang="pt-BR" sz="1400" dirty="0" err="1"/>
              <a:t>Rel.AlbuminaCreatininaUAUCI</a:t>
            </a:r>
            <a:r>
              <a:rPr lang="pt-BR" sz="1400" dirty="0"/>
              <a:t>', '</a:t>
            </a:r>
            <a:r>
              <a:rPr lang="pt-BR" sz="1400" dirty="0" err="1"/>
              <a:t>Rel.AlbuminaCreatininaUAUCF</a:t>
            </a:r>
            <a:r>
              <a:rPr lang="pt-BR" sz="1400" dirty="0"/>
              <a:t>',  'Proteinuria24hsI',  'Proteinuria24hsF',  'ECOAEI',  'ECOAEF',  'ECOAOI', 'ECOAOF',  'ECOSIVI',  'ECOSIVF',  'ECOPPI',  'ECOPPF',  'ECOFEI',  'ECOFEF',  '</a:t>
            </a:r>
            <a:r>
              <a:rPr lang="pt-BR" sz="1400" dirty="0" err="1"/>
              <a:t>MicroalbuminuriaI</a:t>
            </a:r>
            <a:r>
              <a:rPr lang="pt-BR" sz="1400" dirty="0"/>
              <a:t>', '</a:t>
            </a:r>
            <a:r>
              <a:rPr lang="pt-BR" sz="1400" dirty="0" err="1"/>
              <a:t>MicroalbuminuriaF</a:t>
            </a:r>
            <a:r>
              <a:rPr lang="pt-BR" sz="1400" dirty="0"/>
              <a:t>',  '</a:t>
            </a:r>
            <a:r>
              <a:rPr lang="pt-BR" sz="1400" dirty="0" err="1"/>
              <a:t>FosfataseAlcalinaI</a:t>
            </a:r>
            <a:r>
              <a:rPr lang="pt-BR" sz="1400" dirty="0"/>
              <a:t>',  '</a:t>
            </a:r>
            <a:r>
              <a:rPr lang="pt-BR" sz="1400" dirty="0" err="1"/>
              <a:t>FosfataseAlcalinaF</a:t>
            </a:r>
            <a:r>
              <a:rPr lang="pt-BR" sz="1400" dirty="0"/>
              <a:t>',  '</a:t>
            </a:r>
            <a:r>
              <a:rPr lang="pt-BR" sz="1400" dirty="0" err="1"/>
              <a:t>HematuriaI</a:t>
            </a:r>
            <a:r>
              <a:rPr lang="pt-BR" sz="1400" dirty="0"/>
              <a:t>',  '</a:t>
            </a:r>
            <a:r>
              <a:rPr lang="pt-BR" sz="1400" dirty="0" err="1"/>
              <a:t>HematuriaF</a:t>
            </a:r>
            <a:r>
              <a:rPr lang="pt-BR" sz="1400" dirty="0"/>
              <a:t>', '</a:t>
            </a:r>
            <a:r>
              <a:rPr lang="pt-BR" sz="1400" dirty="0" err="1"/>
              <a:t>SodioSericoI</a:t>
            </a:r>
            <a:r>
              <a:rPr lang="pt-BR" sz="1400" dirty="0"/>
              <a:t>',  '</a:t>
            </a:r>
            <a:r>
              <a:rPr lang="pt-BR" sz="1400" dirty="0" err="1"/>
              <a:t>SodioSericoF</a:t>
            </a:r>
            <a:r>
              <a:rPr lang="pt-BR" sz="1400" dirty="0"/>
              <a:t>',  'CKI',  'CKF',  '</a:t>
            </a:r>
            <a:r>
              <a:rPr lang="pt-BR" sz="1400" dirty="0" err="1"/>
              <a:t>UreiaI</a:t>
            </a:r>
            <a:r>
              <a:rPr lang="pt-BR" sz="1400" dirty="0"/>
              <a:t>',  '</a:t>
            </a:r>
            <a:r>
              <a:rPr lang="pt-BR" sz="1400" dirty="0" err="1"/>
              <a:t>UreiaF</a:t>
            </a:r>
            <a:r>
              <a:rPr lang="pt-BR" sz="1400" dirty="0"/>
              <a:t>' </a:t>
            </a:r>
            <a:endParaRPr lang="pt-BR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9335" y="1101003"/>
            <a:ext cx="12182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Cenário 17 com a adição da ‘CREATININAI’, já que não há nenhum valor de creatinina naquele cenário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22555"/>
              </p:ext>
            </p:extLst>
          </p:nvPr>
        </p:nvGraphicFramePr>
        <p:xfrm>
          <a:off x="3029853" y="4206701"/>
          <a:ext cx="64687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177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617177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617177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617177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0.703658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0.865586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0.930369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0.727016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0.857024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0.925756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0.720865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0.880050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0.938110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0.721031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0.874397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0.935092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0.708146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0.869327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0.932377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0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13B3E2-6927-4ED2-BEAE-2E2F958C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7" y="1153764"/>
            <a:ext cx="3801005" cy="5058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6D260-C555-4A98-850B-8F65905A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40" y="1162833"/>
            <a:ext cx="3499486" cy="50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56C64-929E-4CD9-A22D-B99C7B6AB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464" y="1153764"/>
            <a:ext cx="3486637" cy="5020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DD55C-8B45-4841-A3B3-F519642CFDAD}"/>
              </a:ext>
            </a:extLst>
          </p:cNvPr>
          <p:cNvSpPr txBox="1"/>
          <p:nvPr/>
        </p:nvSpPr>
        <p:spPr>
          <a:xfrm>
            <a:off x="563297" y="648939"/>
            <a:ext cx="380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ACURÁCIA/R2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9E730-831D-47F8-9105-BEDF0740BF8A}"/>
              </a:ext>
            </a:extLst>
          </p:cNvPr>
          <p:cNvSpPr txBox="1"/>
          <p:nvPr/>
        </p:nvSpPr>
        <p:spPr>
          <a:xfrm>
            <a:off x="4549140" y="704149"/>
            <a:ext cx="349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4F734-FDFA-45F0-8443-4BD36FD6E5F4}"/>
              </a:ext>
            </a:extLst>
          </p:cNvPr>
          <p:cNvSpPr txBox="1"/>
          <p:nvPr/>
        </p:nvSpPr>
        <p:spPr>
          <a:xfrm>
            <a:off x="8148490" y="704149"/>
            <a:ext cx="34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RMSE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B935E-91D9-42FB-8782-76C6B1300991}"/>
              </a:ext>
            </a:extLst>
          </p:cNvPr>
          <p:cNvSpPr txBox="1"/>
          <p:nvPr/>
        </p:nvSpPr>
        <p:spPr>
          <a:xfrm>
            <a:off x="1473587" y="13037"/>
            <a:ext cx="924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RESUMO GERAL</a:t>
            </a:r>
          </a:p>
        </p:txBody>
      </p:sp>
    </p:spTree>
    <p:extLst>
      <p:ext uri="{BB962C8B-B14F-4D97-AF65-F5344CB8AC3E}">
        <p14:creationId xmlns:p14="http://schemas.microsoft.com/office/powerpoint/2010/main" val="154235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1473587" y="13037"/>
            <a:ext cx="924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Resumo das acurácias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48520"/>
              </p:ext>
            </p:extLst>
          </p:nvPr>
        </p:nvGraphicFramePr>
        <p:xfrm>
          <a:off x="1464252" y="413147"/>
          <a:ext cx="925416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360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542360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542360">
                  <a:extLst>
                    <a:ext uri="{9D8B030D-6E8A-4147-A177-3AD203B41FA5}">
                      <a16:colId xmlns:a16="http://schemas.microsoft.com/office/drawing/2014/main" val="296453305"/>
                    </a:ext>
                  </a:extLst>
                </a:gridCol>
                <a:gridCol w="1542360">
                  <a:extLst>
                    <a:ext uri="{9D8B030D-6E8A-4147-A177-3AD203B41FA5}">
                      <a16:colId xmlns:a16="http://schemas.microsoft.com/office/drawing/2014/main" val="3021171263"/>
                    </a:ext>
                  </a:extLst>
                </a:gridCol>
                <a:gridCol w="1542360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542360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15447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Cenário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MICE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0.999169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0.999252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0.999501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0.996841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0.998670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72114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0.987614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0.988529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0.986534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0.981131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0.987531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244353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0.423608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0.423608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0.423608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0.423608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0.423608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173341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0.837490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0.837739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0.837490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0.837490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0.837739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06347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0.847298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0.845636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0.829510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0.841480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0.847465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930676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0.615129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0.625686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0.626517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0.625769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0.621530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428131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0.793932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0.796592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0.804655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0.801746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139990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0.738155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0.778720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0.766334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0.697922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0.700416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044789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0.720532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0.726268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0.728096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0.733749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0.726933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455988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0.845303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0.848878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0.846052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0.844888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0.839568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764037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0.829094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0.852203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0.848213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0.778387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0.752037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976915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0.839485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0.839485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0.756442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0.839734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0.839235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425882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0.951372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0.951870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0.905902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0.951538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0.951870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436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0.311887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0.308396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0.306234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0.307066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0.309892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0.776475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0.776309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0.681629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0.745636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0.774480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0.398753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0.396010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0.399751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0.396259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0.394763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0.563757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0.569160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0.574730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0.569410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0.554447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154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0.703658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0.727016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0.720865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>
                          <a:effectLst/>
                        </a:rPr>
                        <a:t>0.721031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dirty="0">
                          <a:effectLst/>
                        </a:rPr>
                        <a:t>0.708146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7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AB1CF-D897-417E-9B59-73C777887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39"/>
          <a:stretch/>
        </p:blipFill>
        <p:spPr>
          <a:xfrm>
            <a:off x="114177" y="2165980"/>
            <a:ext cx="5708125" cy="2970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63802-25AD-4D15-B0DD-2B8ED2E7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2" y="2165980"/>
            <a:ext cx="6369698" cy="2970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2AC3BD-6A22-46E4-9494-6C59D76795A8}"/>
              </a:ext>
            </a:extLst>
          </p:cNvPr>
          <p:cNvSpPr txBox="1"/>
          <p:nvPr/>
        </p:nvSpPr>
        <p:spPr>
          <a:xfrm>
            <a:off x="0" y="373224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Banco organizado por data, ou seja, cada uma das 40100 linhas contém todos os dados de um paciente e os valores dos exames realizados por ele em tal data.</a:t>
            </a:r>
          </a:p>
          <a:p>
            <a:pPr algn="ctr"/>
            <a:r>
              <a:rPr lang="pt-BR" sz="2800" b="1" dirty="0"/>
              <a:t>Arquivo: </a:t>
            </a:r>
            <a:r>
              <a:rPr lang="pt-BR" sz="2800" b="1" i="1" dirty="0"/>
              <a:t>banco_por_data.csv</a:t>
            </a:r>
            <a:r>
              <a:rPr lang="pt-BR" sz="2800" b="1" dirty="0"/>
              <a:t>, disponível na pasta </a:t>
            </a:r>
            <a:r>
              <a:rPr lang="pt-BR" sz="2800" b="1" i="1" dirty="0"/>
              <a:t>projeto</a:t>
            </a:r>
            <a:r>
              <a:rPr lang="pt-BR" sz="2800" b="1" dirty="0"/>
              <a:t> no GitHub.</a:t>
            </a:r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  <a:p>
            <a:pPr algn="ctr"/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3149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317837"/>
            <a:ext cx="1128070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Treinamento, teste e classificação</a:t>
            </a:r>
          </a:p>
          <a:p>
            <a:pPr algn="ctr"/>
            <a:endParaRPr lang="pt-BR" sz="32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18 cenários de teste e classificação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5689 pacientes. Todos com pelo menos um valor de creatinina/TFG/estágio.</a:t>
            </a:r>
          </a:p>
          <a:p>
            <a:endParaRPr lang="pt-BR" sz="2400" b="1" dirty="0"/>
          </a:p>
          <a:p>
            <a:r>
              <a:rPr lang="pt-BR" sz="2400" b="1" dirty="0"/>
              <a:t>Tipos de input para tratar valores </a:t>
            </a:r>
            <a:r>
              <a:rPr lang="pt-BR" sz="2400" b="1" dirty="0" err="1"/>
              <a:t>NaN</a:t>
            </a:r>
            <a:r>
              <a:rPr lang="pt-BR" sz="2400" b="1" dirty="0"/>
              <a:t>:</a:t>
            </a:r>
          </a:p>
          <a:p>
            <a:pPr lvl="1"/>
            <a:r>
              <a:rPr lang="pt-BR" sz="2400" dirty="0"/>
              <a:t>1 – Zero</a:t>
            </a:r>
          </a:p>
          <a:p>
            <a:pPr lvl="1"/>
            <a:r>
              <a:rPr lang="pt-BR" sz="2400" dirty="0"/>
              <a:t>2 – Média</a:t>
            </a:r>
          </a:p>
          <a:p>
            <a:pPr lvl="1"/>
            <a:r>
              <a:rPr lang="pt-BR" sz="2400" dirty="0"/>
              <a:t>3 – Mediana</a:t>
            </a:r>
          </a:p>
          <a:p>
            <a:pPr lvl="1"/>
            <a:r>
              <a:rPr lang="pt-BR" sz="2400" dirty="0"/>
              <a:t>4 – Vizinhos mais próximos (2 vizinhos)</a:t>
            </a:r>
          </a:p>
          <a:p>
            <a:pPr lvl="1"/>
            <a:r>
              <a:rPr lang="pt-BR" sz="2400" dirty="0"/>
              <a:t>5 – MICE</a:t>
            </a:r>
            <a:endParaRPr lang="pt-BR" sz="2400" b="1" dirty="0"/>
          </a:p>
          <a:p>
            <a:pPr marL="0" lvl="1" indent="457200" algn="just"/>
            <a:endParaRPr lang="pt-BR" sz="2400" dirty="0"/>
          </a:p>
          <a:p>
            <a:pPr marL="0" lvl="1" indent="457200" algn="just"/>
            <a:r>
              <a:rPr lang="pt-BR" sz="2400" dirty="0"/>
              <a:t>Para cada um dos 18 cenários foram realizadas 100 execuções do fitness de cada modelo. Os resultados obtidos são as médias das acurácias dessas execuções.</a:t>
            </a:r>
          </a:p>
          <a:p>
            <a:pPr marL="0" lvl="1" indent="457200" algn="just"/>
            <a:r>
              <a:rPr lang="pt-BR" sz="2400" dirty="0"/>
              <a:t>O classificador utilizado foi o Extra </a:t>
            </a:r>
            <a:r>
              <a:rPr lang="pt-BR" sz="2400" dirty="0" err="1"/>
              <a:t>Trees</a:t>
            </a:r>
            <a:r>
              <a:rPr lang="pt-BR" sz="2400" dirty="0"/>
              <a:t> e a divisão dos conjuntos de treinamento e de teste foi sempre de 30% para teste.</a:t>
            </a:r>
          </a:p>
          <a:p>
            <a:pPr marL="0" lvl="1" indent="457200"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7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317837"/>
            <a:ext cx="1128070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Observações</a:t>
            </a:r>
          </a:p>
          <a:p>
            <a:pPr algn="just"/>
            <a:endParaRPr lang="pt-BR" sz="3200" b="1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Variável alvo para todos os cenários: ‘ESTAGIOF_EQ’, ou seja, o último estágio registrado no banco para cada paciente.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Assim, em todos os cenários o último valor de creatinina registrado por cada paciente, ‘CREATININAF’, foi descartado.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BR" sz="2800" dirty="0"/>
              <a:t>Somente foram considerados as </a:t>
            </a:r>
            <a:r>
              <a:rPr lang="pt-BR" sz="2800" dirty="0" err="1"/>
              <a:t>TFGs</a:t>
            </a:r>
            <a:r>
              <a:rPr lang="pt-BR" sz="2800" dirty="0"/>
              <a:t> e os respectivos estágios calculados por mim utilizando a equação MDRD. As </a:t>
            </a:r>
            <a:r>
              <a:rPr lang="pt-BR" sz="2800" dirty="0" err="1"/>
              <a:t>TFGs</a:t>
            </a:r>
            <a:r>
              <a:rPr lang="pt-BR" sz="2800" dirty="0"/>
              <a:t> e os estágios que já constavam no banco não estão tão precisos e, por isso, foram substituídos.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461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317837"/>
            <a:ext cx="11280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Cenário 1: maior quantidade possível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0" y="215597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/>
              <a:t>DADOS: </a:t>
            </a:r>
            <a:r>
              <a:rPr lang="pt-BR" sz="1000" dirty="0"/>
              <a:t>'Idade',  '</a:t>
            </a:r>
            <a:r>
              <a:rPr lang="pt-BR" sz="1000" dirty="0" err="1"/>
              <a:t>Codsexo</a:t>
            </a:r>
            <a:r>
              <a:rPr lang="pt-BR" sz="1000" dirty="0"/>
              <a:t>',  'Raça',  '</a:t>
            </a:r>
            <a:r>
              <a:rPr lang="pt-BR" sz="1000" dirty="0" err="1"/>
              <a:t>pesoi</a:t>
            </a:r>
            <a:r>
              <a:rPr lang="pt-BR" sz="1000" dirty="0"/>
              <a:t>',  '</a:t>
            </a:r>
            <a:r>
              <a:rPr lang="pt-BR" sz="1000" dirty="0" err="1"/>
              <a:t>pesof</a:t>
            </a:r>
            <a:r>
              <a:rPr lang="pt-BR" sz="1000" dirty="0"/>
              <a:t>',  '</a:t>
            </a:r>
            <a:r>
              <a:rPr lang="pt-BR" sz="1000" dirty="0" err="1"/>
              <a:t>Alt</a:t>
            </a:r>
            <a:r>
              <a:rPr lang="pt-BR" sz="1000" dirty="0"/>
              <a:t>',  '</a:t>
            </a:r>
            <a:r>
              <a:rPr lang="pt-BR" sz="1000" dirty="0" err="1"/>
              <a:t>instruc</a:t>
            </a:r>
            <a:r>
              <a:rPr lang="pt-BR" sz="1000" dirty="0"/>
              <a:t>',  '</a:t>
            </a:r>
            <a:r>
              <a:rPr lang="pt-BR" sz="1000" dirty="0" err="1"/>
              <a:t>RendaSM</a:t>
            </a:r>
            <a:r>
              <a:rPr lang="pt-BR" sz="1000" dirty="0"/>
              <a:t>',  '</a:t>
            </a:r>
            <a:r>
              <a:rPr lang="pt-BR" sz="1000" dirty="0" err="1"/>
              <a:t>TamFamilia</a:t>
            </a:r>
            <a:r>
              <a:rPr lang="pt-BR" sz="1000" dirty="0"/>
              <a:t>', '</a:t>
            </a:r>
            <a:r>
              <a:rPr lang="pt-BR" sz="1000" dirty="0" err="1"/>
              <a:t>RendaFamiliarSM</a:t>
            </a:r>
            <a:r>
              <a:rPr lang="pt-BR" sz="1000" dirty="0"/>
              <a:t>',  '</a:t>
            </a:r>
            <a:r>
              <a:rPr lang="pt-BR" sz="1000" dirty="0" err="1"/>
              <a:t>sedentario</a:t>
            </a:r>
            <a:r>
              <a:rPr lang="pt-BR" sz="1000" dirty="0"/>
              <a:t>',  'etilismo',  'tabagismo',  '</a:t>
            </a:r>
            <a:r>
              <a:rPr lang="pt-BR" sz="1000" dirty="0" err="1"/>
              <a:t>consultasDM</a:t>
            </a:r>
            <a:r>
              <a:rPr lang="pt-BR" sz="1000" dirty="0"/>
              <a:t>',  '</a:t>
            </a:r>
            <a:r>
              <a:rPr lang="pt-BR" sz="1000" dirty="0" err="1"/>
              <a:t>consultasDRC</a:t>
            </a:r>
            <a:r>
              <a:rPr lang="pt-BR" sz="1000" dirty="0"/>
              <a:t>',  '</a:t>
            </a:r>
            <a:r>
              <a:rPr lang="pt-BR" sz="1000" dirty="0" err="1"/>
              <a:t>consultasHAS</a:t>
            </a:r>
            <a:r>
              <a:rPr lang="pt-BR" sz="1000" dirty="0"/>
              <a:t>', 'IECA1',  'BRAT2',  'BETABLOQ3',  'estatina9',  'AAS8',  'DIUR4',  'BIGUADINA6',  'SULFONIURA7',  'FIBRATO13', 'insulina',  '</a:t>
            </a:r>
            <a:r>
              <a:rPr lang="pt-BR" sz="1000" dirty="0" err="1"/>
              <a:t>imc</a:t>
            </a:r>
            <a:r>
              <a:rPr lang="pt-BR" sz="1000" dirty="0"/>
              <a:t>',  '</a:t>
            </a:r>
            <a:r>
              <a:rPr lang="pt-BR" sz="1000" dirty="0" err="1"/>
              <a:t>classe_imc</a:t>
            </a:r>
            <a:r>
              <a:rPr lang="pt-BR" sz="1000" dirty="0"/>
              <a:t>',  '</a:t>
            </a:r>
            <a:r>
              <a:rPr lang="pt-BR" sz="1000" dirty="0" err="1"/>
              <a:t>tempoAcompanha</a:t>
            </a:r>
            <a:r>
              <a:rPr lang="pt-BR" sz="1000" dirty="0"/>
              <a:t>',  '</a:t>
            </a:r>
            <a:r>
              <a:rPr lang="pt-BR" sz="1000" dirty="0" err="1"/>
              <a:t>PAS_inicial</a:t>
            </a:r>
            <a:r>
              <a:rPr lang="pt-BR" sz="1000" dirty="0"/>
              <a:t>',  '</a:t>
            </a:r>
            <a:r>
              <a:rPr lang="pt-BR" sz="1000" dirty="0" err="1"/>
              <a:t>PAD_inicial</a:t>
            </a:r>
            <a:r>
              <a:rPr lang="pt-BR" sz="1000" dirty="0"/>
              <a:t>',  '</a:t>
            </a:r>
            <a:r>
              <a:rPr lang="pt-BR" sz="1000" dirty="0" err="1"/>
              <a:t>PAS_final</a:t>
            </a:r>
            <a:r>
              <a:rPr lang="pt-BR" sz="1000" dirty="0"/>
              <a:t>', '</a:t>
            </a:r>
            <a:r>
              <a:rPr lang="pt-BR" sz="1000" dirty="0" err="1"/>
              <a:t>PAD_final</a:t>
            </a:r>
            <a:r>
              <a:rPr lang="pt-BR" sz="1000" dirty="0"/>
              <a:t>',  '</a:t>
            </a:r>
            <a:r>
              <a:rPr lang="pt-BR" sz="1000" dirty="0" err="1"/>
              <a:t>CreatininaI</a:t>
            </a:r>
            <a:r>
              <a:rPr lang="pt-BR" sz="1000" dirty="0"/>
              <a:t>',  '</a:t>
            </a:r>
            <a:r>
              <a:rPr lang="pt-BR" sz="1000" dirty="0" err="1"/>
              <a:t>CreatininaF</a:t>
            </a:r>
            <a:r>
              <a:rPr lang="pt-BR" sz="1000" dirty="0"/>
              <a:t>',  'TSHI',  'TSHF',  '</a:t>
            </a:r>
            <a:r>
              <a:rPr lang="pt-BR" sz="1000" dirty="0" err="1"/>
              <a:t>HemoglobinaI</a:t>
            </a:r>
            <a:r>
              <a:rPr lang="pt-BR" sz="1000" dirty="0"/>
              <a:t>',  '</a:t>
            </a:r>
            <a:r>
              <a:rPr lang="pt-BR" sz="1000" dirty="0" err="1"/>
              <a:t>HemoglobinaF</a:t>
            </a:r>
            <a:r>
              <a:rPr lang="pt-BR" sz="1000" dirty="0"/>
              <a:t>', '</a:t>
            </a:r>
            <a:r>
              <a:rPr lang="pt-BR" sz="1000" dirty="0" err="1"/>
              <a:t>AcidoUricoI</a:t>
            </a:r>
            <a:r>
              <a:rPr lang="pt-BR" sz="1000" dirty="0"/>
              <a:t>',  '</a:t>
            </a:r>
            <a:r>
              <a:rPr lang="pt-BR" sz="1000" dirty="0" err="1"/>
              <a:t>AcidoUricoF</a:t>
            </a:r>
            <a:r>
              <a:rPr lang="pt-BR" sz="1000" dirty="0"/>
              <a:t>',  '</a:t>
            </a:r>
            <a:r>
              <a:rPr lang="pt-BR" sz="1000" dirty="0" err="1"/>
              <a:t>CalcioTotalI</a:t>
            </a:r>
            <a:r>
              <a:rPr lang="pt-BR" sz="1000" dirty="0"/>
              <a:t>',  '</a:t>
            </a:r>
            <a:r>
              <a:rPr lang="pt-BR" sz="1000" dirty="0" err="1"/>
              <a:t>CalcioTotalF</a:t>
            </a:r>
            <a:r>
              <a:rPr lang="pt-BR" sz="1000" dirty="0"/>
              <a:t>',  '</a:t>
            </a:r>
            <a:r>
              <a:rPr lang="pt-BR" sz="1000" dirty="0" err="1"/>
              <a:t>AcidoFolicoI</a:t>
            </a:r>
            <a:r>
              <a:rPr lang="pt-BR" sz="1000" dirty="0"/>
              <a:t>',  '</a:t>
            </a:r>
            <a:r>
              <a:rPr lang="pt-BR" sz="1000" dirty="0" err="1"/>
              <a:t>AcidoFolicoF</a:t>
            </a:r>
            <a:r>
              <a:rPr lang="pt-BR" sz="1000" dirty="0"/>
              <a:t>', '</a:t>
            </a:r>
            <a:r>
              <a:rPr lang="pt-BR" sz="1000" dirty="0" err="1"/>
              <a:t>SodioUrinarioI</a:t>
            </a:r>
            <a:r>
              <a:rPr lang="pt-BR" sz="1000" dirty="0"/>
              <a:t>',  '</a:t>
            </a:r>
            <a:r>
              <a:rPr lang="pt-BR" sz="1000" dirty="0" err="1"/>
              <a:t>SodioUrinarioF</a:t>
            </a:r>
            <a:r>
              <a:rPr lang="pt-BR" sz="1000" dirty="0"/>
              <a:t>',  'VitaminaB12I',  'VitaminaB12F',  '</a:t>
            </a:r>
            <a:r>
              <a:rPr lang="pt-BR" sz="1000" dirty="0" err="1"/>
              <a:t>ColesterolHDLI</a:t>
            </a:r>
            <a:r>
              <a:rPr lang="pt-BR" sz="1000" dirty="0"/>
              <a:t>',  '</a:t>
            </a:r>
            <a:r>
              <a:rPr lang="pt-BR" sz="1000" dirty="0" err="1"/>
              <a:t>ColesterolHDLF</a:t>
            </a:r>
            <a:r>
              <a:rPr lang="pt-BR" sz="1000" dirty="0"/>
              <a:t>', '</a:t>
            </a:r>
            <a:r>
              <a:rPr lang="pt-BR" sz="1000" dirty="0" err="1"/>
              <a:t>ColesterolLDLI</a:t>
            </a:r>
            <a:r>
              <a:rPr lang="pt-BR" sz="1000" dirty="0"/>
              <a:t>',  '</a:t>
            </a:r>
            <a:r>
              <a:rPr lang="pt-BR" sz="1000" dirty="0" err="1"/>
              <a:t>ColesterolLDLF</a:t>
            </a:r>
            <a:r>
              <a:rPr lang="pt-BR" sz="1000" dirty="0"/>
              <a:t>',  '</a:t>
            </a:r>
            <a:r>
              <a:rPr lang="pt-BR" sz="1000" dirty="0" err="1"/>
              <a:t>ColesterolTotalI</a:t>
            </a:r>
            <a:r>
              <a:rPr lang="pt-BR" sz="1000" dirty="0"/>
              <a:t>',  '</a:t>
            </a:r>
            <a:r>
              <a:rPr lang="pt-BR" sz="1000" dirty="0" err="1"/>
              <a:t>ColesterolTotalF</a:t>
            </a:r>
            <a:r>
              <a:rPr lang="pt-BR" sz="1000" dirty="0"/>
              <a:t>',  '</a:t>
            </a:r>
            <a:r>
              <a:rPr lang="pt-BR" sz="1000" dirty="0" err="1"/>
              <a:t>GamaGlutamilI</a:t>
            </a:r>
            <a:r>
              <a:rPr lang="pt-BR" sz="1000" dirty="0"/>
              <a:t>', '</a:t>
            </a:r>
            <a:r>
              <a:rPr lang="pt-BR" sz="1000" dirty="0" err="1"/>
              <a:t>GamaGlutamilF</a:t>
            </a:r>
            <a:r>
              <a:rPr lang="pt-BR" sz="1000" dirty="0"/>
              <a:t>',  '</a:t>
            </a:r>
            <a:r>
              <a:rPr lang="pt-BR" sz="1000" dirty="0" err="1"/>
              <a:t>HemoglobinaGlicadaI</a:t>
            </a:r>
            <a:r>
              <a:rPr lang="pt-BR" sz="1000" dirty="0"/>
              <a:t>',  '</a:t>
            </a:r>
            <a:r>
              <a:rPr lang="pt-BR" sz="1000" dirty="0" err="1"/>
              <a:t>HemoglobinaGlicadaF</a:t>
            </a:r>
            <a:r>
              <a:rPr lang="pt-BR" sz="1000" dirty="0"/>
              <a:t>',  'TGPI',  'TGPF',  '</a:t>
            </a:r>
            <a:r>
              <a:rPr lang="pt-BR" sz="1000" dirty="0" err="1"/>
              <a:t>TrigliceridesI</a:t>
            </a:r>
            <a:r>
              <a:rPr lang="pt-BR" sz="1000" dirty="0"/>
              <a:t>', '</a:t>
            </a:r>
            <a:r>
              <a:rPr lang="pt-BR" sz="1000" dirty="0" err="1"/>
              <a:t>TrigliceridesF</a:t>
            </a:r>
            <a:r>
              <a:rPr lang="pt-BR" sz="1000" dirty="0"/>
              <a:t>',  '</a:t>
            </a:r>
            <a:r>
              <a:rPr lang="pt-BR" sz="1000" dirty="0" err="1"/>
              <a:t>BilirrubinatotalI</a:t>
            </a:r>
            <a:r>
              <a:rPr lang="pt-BR" sz="1000" dirty="0"/>
              <a:t>',  '</a:t>
            </a:r>
            <a:r>
              <a:rPr lang="pt-BR" sz="1000" dirty="0" err="1"/>
              <a:t>BilirrubinatotalF</a:t>
            </a:r>
            <a:r>
              <a:rPr lang="pt-BR" sz="1000" dirty="0"/>
              <a:t>',  '</a:t>
            </a:r>
            <a:r>
              <a:rPr lang="pt-BR" sz="1000" dirty="0" err="1"/>
              <a:t>PotassioI</a:t>
            </a:r>
            <a:r>
              <a:rPr lang="pt-BR" sz="1000" dirty="0"/>
              <a:t>',  '</a:t>
            </a:r>
            <a:r>
              <a:rPr lang="pt-BR" sz="1000" dirty="0" err="1"/>
              <a:t>PotassioF</a:t>
            </a:r>
            <a:r>
              <a:rPr lang="pt-BR" sz="1000" dirty="0"/>
              <a:t>',  '</a:t>
            </a:r>
            <a:r>
              <a:rPr lang="pt-BR" sz="1000" dirty="0" err="1"/>
              <a:t>GlicemiadeJejumI</a:t>
            </a:r>
            <a:r>
              <a:rPr lang="pt-BR" sz="1000" dirty="0"/>
              <a:t>', '</a:t>
            </a:r>
            <a:r>
              <a:rPr lang="pt-BR" sz="1000" dirty="0" err="1"/>
              <a:t>GlicemiadeJejumF</a:t>
            </a:r>
            <a:r>
              <a:rPr lang="pt-BR" sz="1000" dirty="0"/>
              <a:t>',  'Ureia24hsI',  'Ureia24hsF',  '</a:t>
            </a:r>
            <a:r>
              <a:rPr lang="pt-BR" sz="1000" dirty="0" err="1"/>
              <a:t>FerritinaI</a:t>
            </a:r>
            <a:r>
              <a:rPr lang="pt-BR" sz="1000" dirty="0"/>
              <a:t>',  '</a:t>
            </a:r>
            <a:r>
              <a:rPr lang="pt-BR" sz="1000" dirty="0" err="1"/>
              <a:t>FerritinaF</a:t>
            </a:r>
            <a:r>
              <a:rPr lang="pt-BR" sz="1000" dirty="0"/>
              <a:t>', '</a:t>
            </a:r>
            <a:r>
              <a:rPr lang="pt-BR" sz="1000" dirty="0" err="1"/>
              <a:t>IndicedeSaturacaodaTransferenciaI</a:t>
            </a:r>
            <a:r>
              <a:rPr lang="pt-BR" sz="1000" dirty="0"/>
              <a:t>',  '</a:t>
            </a:r>
            <a:r>
              <a:rPr lang="pt-BR" sz="1000" dirty="0" err="1"/>
              <a:t>IndicedeSaturacaodaTransferenciaF</a:t>
            </a:r>
            <a:r>
              <a:rPr lang="pt-BR" sz="1000" dirty="0"/>
              <a:t>',  '</a:t>
            </a:r>
            <a:r>
              <a:rPr lang="pt-BR" sz="1000" dirty="0" err="1"/>
              <a:t>FerroSericoI</a:t>
            </a:r>
            <a:r>
              <a:rPr lang="pt-BR" sz="1000" dirty="0"/>
              <a:t>',  '</a:t>
            </a:r>
            <a:r>
              <a:rPr lang="pt-BR" sz="1000" dirty="0" err="1"/>
              <a:t>FerroSericoF</a:t>
            </a:r>
            <a:r>
              <a:rPr lang="pt-BR" sz="1000" dirty="0"/>
              <a:t>', '</a:t>
            </a:r>
            <a:r>
              <a:rPr lang="pt-BR" sz="1000" dirty="0" err="1"/>
              <a:t>FosforoI</a:t>
            </a:r>
            <a:r>
              <a:rPr lang="pt-BR" sz="1000" dirty="0"/>
              <a:t>',  '</a:t>
            </a:r>
            <a:r>
              <a:rPr lang="pt-BR" sz="1000" dirty="0" err="1"/>
              <a:t>FosforoF</a:t>
            </a:r>
            <a:r>
              <a:rPr lang="pt-BR" sz="1000" dirty="0"/>
              <a:t>',  '</a:t>
            </a:r>
            <a:r>
              <a:rPr lang="pt-BR" sz="1000" dirty="0" err="1"/>
              <a:t>PTHintactoI</a:t>
            </a:r>
            <a:r>
              <a:rPr lang="pt-BR" sz="1000" dirty="0"/>
              <a:t>',  '</a:t>
            </a:r>
            <a:r>
              <a:rPr lang="pt-BR" sz="1000" dirty="0" err="1"/>
              <a:t>PTHintactoF</a:t>
            </a:r>
            <a:r>
              <a:rPr lang="pt-BR" sz="1000" dirty="0"/>
              <a:t>',  'VITAMINADI',  'VITAMINADF',  '</a:t>
            </a:r>
            <a:r>
              <a:rPr lang="pt-BR" sz="1000" dirty="0" err="1"/>
              <a:t>AlbuminaI</a:t>
            </a:r>
            <a:r>
              <a:rPr lang="pt-BR" sz="1000" dirty="0"/>
              <a:t>', '</a:t>
            </a:r>
            <a:r>
              <a:rPr lang="pt-BR" sz="1000" dirty="0" err="1"/>
              <a:t>AlbuminaF</a:t>
            </a:r>
            <a:r>
              <a:rPr lang="pt-BR" sz="1000" dirty="0"/>
              <a:t>',  '</a:t>
            </a:r>
            <a:r>
              <a:rPr lang="pt-BR" sz="1000" dirty="0" err="1"/>
              <a:t>HBsAGI</a:t>
            </a:r>
            <a:r>
              <a:rPr lang="pt-BR" sz="1000" dirty="0"/>
              <a:t>',  '</a:t>
            </a:r>
            <a:r>
              <a:rPr lang="pt-BR" sz="1000" dirty="0" err="1"/>
              <a:t>HBsAGF</a:t>
            </a:r>
            <a:r>
              <a:rPr lang="pt-BR" sz="1000" dirty="0"/>
              <a:t>',  '</a:t>
            </a:r>
            <a:r>
              <a:rPr lang="pt-BR" sz="1000" dirty="0" err="1"/>
              <a:t>AntiHBsI</a:t>
            </a:r>
            <a:r>
              <a:rPr lang="pt-BR" sz="1000" dirty="0"/>
              <a:t>',  '</a:t>
            </a:r>
            <a:r>
              <a:rPr lang="pt-BR" sz="1000" dirty="0" err="1"/>
              <a:t>AntiHBsF</a:t>
            </a:r>
            <a:r>
              <a:rPr lang="pt-BR" sz="1000" dirty="0"/>
              <a:t>',  '</a:t>
            </a:r>
            <a:r>
              <a:rPr lang="pt-BR" sz="1000" dirty="0" err="1"/>
              <a:t>AntiHCVI</a:t>
            </a:r>
            <a:r>
              <a:rPr lang="pt-BR" sz="1000" dirty="0"/>
              <a:t>',  '</a:t>
            </a:r>
            <a:r>
              <a:rPr lang="pt-BR" sz="1000" dirty="0" err="1"/>
              <a:t>AntiHCVF</a:t>
            </a:r>
            <a:r>
              <a:rPr lang="pt-BR" sz="1000" dirty="0"/>
              <a:t>', '</a:t>
            </a:r>
            <a:r>
              <a:rPr lang="pt-BR" sz="1000" dirty="0" err="1"/>
              <a:t>Rel.AlbuminaCreatininaUAUCI</a:t>
            </a:r>
            <a:r>
              <a:rPr lang="pt-BR" sz="1000" dirty="0"/>
              <a:t>',  '</a:t>
            </a:r>
            <a:r>
              <a:rPr lang="pt-BR" sz="1000" dirty="0" err="1"/>
              <a:t>Rel.AlbuminaCreatininaUAUCF</a:t>
            </a:r>
            <a:r>
              <a:rPr lang="pt-BR" sz="1000" dirty="0"/>
              <a:t>',  'Proteinuria24hsI',  'Proteinuria24hsF', 'ECOAEI',  'ECOAEF',  'ECOAOI',  'ECOAOF',  'ECOSIVI',  'ECOSIVF',  'ECOPPI',  'ECOPPF',  'ECOFEI', 'ECOFEF',  '</a:t>
            </a:r>
            <a:r>
              <a:rPr lang="pt-BR" sz="1000" dirty="0" err="1"/>
              <a:t>MicroalbuminuriaI</a:t>
            </a:r>
            <a:r>
              <a:rPr lang="pt-BR" sz="1000" dirty="0"/>
              <a:t>',  '</a:t>
            </a:r>
            <a:r>
              <a:rPr lang="pt-BR" sz="1000" dirty="0" err="1"/>
              <a:t>MicroalbuminuriaF</a:t>
            </a:r>
            <a:r>
              <a:rPr lang="pt-BR" sz="1000" dirty="0"/>
              <a:t>',  '</a:t>
            </a:r>
            <a:r>
              <a:rPr lang="pt-BR" sz="1000" dirty="0" err="1"/>
              <a:t>FosfataseAlcalinaI</a:t>
            </a:r>
            <a:r>
              <a:rPr lang="pt-BR" sz="1000" dirty="0"/>
              <a:t>',  '</a:t>
            </a:r>
            <a:r>
              <a:rPr lang="pt-BR" sz="1000" dirty="0" err="1"/>
              <a:t>FosfataseAlcalinaF</a:t>
            </a:r>
            <a:r>
              <a:rPr lang="pt-BR" sz="1000" dirty="0"/>
              <a:t>', '</a:t>
            </a:r>
            <a:r>
              <a:rPr lang="pt-BR" sz="1000" dirty="0" err="1"/>
              <a:t>HematuriaI</a:t>
            </a:r>
            <a:r>
              <a:rPr lang="pt-BR" sz="1000" dirty="0"/>
              <a:t>',  '</a:t>
            </a:r>
            <a:r>
              <a:rPr lang="pt-BR" sz="1000" dirty="0" err="1"/>
              <a:t>HematuriaF</a:t>
            </a:r>
            <a:r>
              <a:rPr lang="pt-BR" sz="1000" dirty="0"/>
              <a:t>',  '</a:t>
            </a:r>
            <a:r>
              <a:rPr lang="pt-BR" sz="1000" dirty="0" err="1"/>
              <a:t>SodioSericoI</a:t>
            </a:r>
            <a:r>
              <a:rPr lang="pt-BR" sz="1000" dirty="0"/>
              <a:t>',  '</a:t>
            </a:r>
            <a:r>
              <a:rPr lang="pt-BR" sz="1000" dirty="0" err="1"/>
              <a:t>SodioSericoF</a:t>
            </a:r>
            <a:r>
              <a:rPr lang="pt-BR" sz="1000" dirty="0"/>
              <a:t>',  'CKI',  'CKF',  '</a:t>
            </a:r>
            <a:r>
              <a:rPr lang="pt-BR" sz="1000" dirty="0" err="1"/>
              <a:t>UreiaI</a:t>
            </a:r>
            <a:r>
              <a:rPr lang="pt-BR" sz="1000" dirty="0"/>
              <a:t>',  '</a:t>
            </a:r>
            <a:r>
              <a:rPr lang="pt-BR" sz="1000" dirty="0" err="1"/>
              <a:t>UreiaF</a:t>
            </a:r>
            <a:r>
              <a:rPr lang="pt-BR" sz="1000" dirty="0"/>
              <a:t>', 'DRC_1_2011',  'DRC_2_2011',  'DRC_1_2012',  'DRC_2_2012',  'DRC_1_2013',  'DRC_2_2013',  'DRC_1_2014', 'DRC_2_2014',  'HAS_1_2011',  'HAS_2_2011',  'HAS_1_2012',  'HAS_2_2012',  'HAS_1_2013',  'HAS_2_2013', 'HAS_1_2014',  'HAS_2_2014',  'DM_1_2011',  'DM_2_2011',  'DM_1_2012',  'DM_2_2012',  'DM_1_2013', 'DM_2_2013',  'DM_1_2014',  'DM_2_2014',  'Creatinina_1_2011',  'Creatinina_2_2011',  'Creatinina_1_2012', 'Creatinina_2_2012',  'Creatinina_1_2013',  'Creatinina_2_2013',  'Creatinina_1_2014',  'Creatinina_2_2014', 'TFG_1_2011_EQ',  'ESTAGIO_EQ_1_2011',  'TFG_2_2011_EQ',  'ESTAGIO_EQ_2_2011',  'TFG_1_2012_EQ', 'ESTAGIO_EQ_1_2012',  'TFG_2_2012_EQ',  'ESTAGIO_EQ_2_2012',  'TFG_1_2013_EQ',  'ESTAGIO_EQ_1_2013', 'TFG_2_2013_EQ',  'ESTAGIO_EQ_2_2013',  'TFG_1_2014_EQ',  'ESTAGIO_EQ_1_2014',  'TFG_2_2014_EQ', 'ESTAGIO_EQ_2_2014',  'ESTAGIOI_EQ',  'CREATININAI'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718457" y="1278290"/>
            <a:ext cx="10590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	Foram descartadas apenas colunas cujos dados estão muito incompletos ou são desnecessários para a classificação como “Id”, ‘DN’, “desfecho”, “</a:t>
            </a:r>
            <a:r>
              <a:rPr lang="pt-BR" sz="2000" i="1" dirty="0" err="1"/>
              <a:t>desfecho_txt</a:t>
            </a:r>
            <a:r>
              <a:rPr lang="pt-BR" sz="2000" i="1" dirty="0"/>
              <a:t>”, “filtro” etc.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861728"/>
              </p:ext>
            </p:extLst>
          </p:nvPr>
        </p:nvGraphicFramePr>
        <p:xfrm>
          <a:off x="2927220" y="4315123"/>
          <a:ext cx="63375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90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584390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584390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584390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0.999169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0.024688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0.157125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0.999252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0.025187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0.158704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0.999501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0.027016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0.164365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0.996841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0.044638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0.211278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0.998670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0.039401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200" dirty="0">
                          <a:solidFill>
                            <a:schemeClr val="tx1"/>
                          </a:solidFill>
                          <a:effectLst/>
                        </a:rPr>
                        <a:t>0.198498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10548" y="317837"/>
            <a:ext cx="1128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Cenário 2: maior quantidade possível de dados excluindo todas as creatininas, </a:t>
            </a:r>
            <a:r>
              <a:rPr lang="pt-BR" sz="3600" b="1" dirty="0" err="1"/>
              <a:t>TFGs</a:t>
            </a:r>
            <a:r>
              <a:rPr lang="pt-BR" sz="3600" b="1" dirty="0"/>
              <a:t> e todos os estágios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541176" y="2155970"/>
            <a:ext cx="10888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/>
              <a:t>DADOS: </a:t>
            </a:r>
            <a:r>
              <a:rPr lang="pt-BR" sz="1100" dirty="0"/>
              <a:t>'Idade',  '</a:t>
            </a:r>
            <a:r>
              <a:rPr lang="pt-BR" sz="1100" dirty="0" err="1"/>
              <a:t>Codsexo</a:t>
            </a:r>
            <a:r>
              <a:rPr lang="pt-BR" sz="1100" dirty="0"/>
              <a:t>',  'Raça',  '</a:t>
            </a:r>
            <a:r>
              <a:rPr lang="pt-BR" sz="1100" dirty="0" err="1"/>
              <a:t>pesoi</a:t>
            </a:r>
            <a:r>
              <a:rPr lang="pt-BR" sz="1100" dirty="0"/>
              <a:t>',  '</a:t>
            </a:r>
            <a:r>
              <a:rPr lang="pt-BR" sz="1100" dirty="0" err="1"/>
              <a:t>pesof</a:t>
            </a:r>
            <a:r>
              <a:rPr lang="pt-BR" sz="1100" dirty="0"/>
              <a:t>',  '</a:t>
            </a:r>
            <a:r>
              <a:rPr lang="pt-BR" sz="1100" dirty="0" err="1"/>
              <a:t>Alt</a:t>
            </a:r>
            <a:r>
              <a:rPr lang="pt-BR" sz="1100" dirty="0"/>
              <a:t>',  '</a:t>
            </a:r>
            <a:r>
              <a:rPr lang="pt-BR" sz="1100" dirty="0" err="1"/>
              <a:t>instruc</a:t>
            </a:r>
            <a:r>
              <a:rPr lang="pt-BR" sz="1100" dirty="0"/>
              <a:t>',  '</a:t>
            </a:r>
            <a:r>
              <a:rPr lang="pt-BR" sz="1100" dirty="0" err="1"/>
              <a:t>RendaSM</a:t>
            </a:r>
            <a:r>
              <a:rPr lang="pt-BR" sz="1100" dirty="0"/>
              <a:t>',  '</a:t>
            </a:r>
            <a:r>
              <a:rPr lang="pt-BR" sz="1100" dirty="0" err="1"/>
              <a:t>TamFamilia</a:t>
            </a:r>
            <a:r>
              <a:rPr lang="pt-BR" sz="1100" dirty="0"/>
              <a:t>', '</a:t>
            </a:r>
            <a:r>
              <a:rPr lang="pt-BR" sz="1100" dirty="0" err="1"/>
              <a:t>RendaFamiliarSM</a:t>
            </a:r>
            <a:r>
              <a:rPr lang="pt-BR" sz="1100" dirty="0"/>
              <a:t>',  '</a:t>
            </a:r>
            <a:r>
              <a:rPr lang="pt-BR" sz="1100" dirty="0" err="1"/>
              <a:t>sedentario</a:t>
            </a:r>
            <a:r>
              <a:rPr lang="pt-BR" sz="1100" dirty="0"/>
              <a:t>',  'etilismo',  'tabagismo',  '</a:t>
            </a:r>
            <a:r>
              <a:rPr lang="pt-BR" sz="1100" dirty="0" err="1"/>
              <a:t>consultasDM</a:t>
            </a:r>
            <a:r>
              <a:rPr lang="pt-BR" sz="1100" dirty="0"/>
              <a:t>',  '</a:t>
            </a:r>
            <a:r>
              <a:rPr lang="pt-BR" sz="1100" dirty="0" err="1"/>
              <a:t>consultasDRC</a:t>
            </a:r>
            <a:r>
              <a:rPr lang="pt-BR" sz="1100" dirty="0"/>
              <a:t>',  '</a:t>
            </a:r>
            <a:r>
              <a:rPr lang="pt-BR" sz="1100" dirty="0" err="1"/>
              <a:t>consultasHAS</a:t>
            </a:r>
            <a:r>
              <a:rPr lang="pt-BR" sz="1100" dirty="0"/>
              <a:t>', 'IECA1',  'BRAT2',  'BETABLOQ3',  'estatina9',  'AAS8',  'DIUR4',  'BIGUADINA6',  'SULFONIURA7',  'FIBRATO13', 'insulina',  '</a:t>
            </a:r>
            <a:r>
              <a:rPr lang="pt-BR" sz="1100" dirty="0" err="1"/>
              <a:t>imc</a:t>
            </a:r>
            <a:r>
              <a:rPr lang="pt-BR" sz="1100" dirty="0"/>
              <a:t>',  '</a:t>
            </a:r>
            <a:r>
              <a:rPr lang="pt-BR" sz="1100" dirty="0" err="1"/>
              <a:t>classe_imc</a:t>
            </a:r>
            <a:r>
              <a:rPr lang="pt-BR" sz="1100" dirty="0"/>
              <a:t>',  '</a:t>
            </a:r>
            <a:r>
              <a:rPr lang="pt-BR" sz="1100" dirty="0" err="1"/>
              <a:t>tempoAcompanha</a:t>
            </a:r>
            <a:r>
              <a:rPr lang="pt-BR" sz="1100" dirty="0"/>
              <a:t>',  '</a:t>
            </a:r>
            <a:r>
              <a:rPr lang="pt-BR" sz="1100" dirty="0" err="1"/>
              <a:t>PAS_inicial</a:t>
            </a:r>
            <a:r>
              <a:rPr lang="pt-BR" sz="1100" dirty="0"/>
              <a:t>',  '</a:t>
            </a:r>
            <a:r>
              <a:rPr lang="pt-BR" sz="1100" dirty="0" err="1"/>
              <a:t>PAD_inicial</a:t>
            </a:r>
            <a:r>
              <a:rPr lang="pt-BR" sz="1100" dirty="0"/>
              <a:t>',  '</a:t>
            </a:r>
            <a:r>
              <a:rPr lang="pt-BR" sz="1100" dirty="0" err="1"/>
              <a:t>PAS_final</a:t>
            </a:r>
            <a:r>
              <a:rPr lang="pt-BR" sz="1100" dirty="0"/>
              <a:t>', '</a:t>
            </a:r>
            <a:r>
              <a:rPr lang="pt-BR" sz="1100" dirty="0" err="1"/>
              <a:t>PAD_final</a:t>
            </a:r>
            <a:r>
              <a:rPr lang="pt-BR" sz="1100" dirty="0"/>
              <a:t>',  '</a:t>
            </a:r>
            <a:r>
              <a:rPr lang="pt-BR" sz="1100" dirty="0" err="1"/>
              <a:t>CreatininaI</a:t>
            </a:r>
            <a:r>
              <a:rPr lang="pt-BR" sz="1100" dirty="0"/>
              <a:t>',  '</a:t>
            </a:r>
            <a:r>
              <a:rPr lang="pt-BR" sz="1100" dirty="0" err="1"/>
              <a:t>CreatininaF</a:t>
            </a:r>
            <a:r>
              <a:rPr lang="pt-BR" sz="1100" dirty="0"/>
              <a:t>',  'TSHI',  'TSHF',  '</a:t>
            </a:r>
            <a:r>
              <a:rPr lang="pt-BR" sz="1100" dirty="0" err="1"/>
              <a:t>HemoglobinaI</a:t>
            </a:r>
            <a:r>
              <a:rPr lang="pt-BR" sz="1100" dirty="0"/>
              <a:t>',  '</a:t>
            </a:r>
            <a:r>
              <a:rPr lang="pt-BR" sz="1100" dirty="0" err="1"/>
              <a:t>HemoglobinaF</a:t>
            </a:r>
            <a:r>
              <a:rPr lang="pt-BR" sz="1100" dirty="0"/>
              <a:t>', '</a:t>
            </a:r>
            <a:r>
              <a:rPr lang="pt-BR" sz="1100" dirty="0" err="1"/>
              <a:t>AcidoUricoI</a:t>
            </a:r>
            <a:r>
              <a:rPr lang="pt-BR" sz="1100" dirty="0"/>
              <a:t>',  '</a:t>
            </a:r>
            <a:r>
              <a:rPr lang="pt-BR" sz="1100" dirty="0" err="1"/>
              <a:t>AcidoUricoF</a:t>
            </a:r>
            <a:r>
              <a:rPr lang="pt-BR" sz="1100" dirty="0"/>
              <a:t>',  '</a:t>
            </a:r>
            <a:r>
              <a:rPr lang="pt-BR" sz="1100" dirty="0" err="1"/>
              <a:t>CalcioTotalI</a:t>
            </a:r>
            <a:r>
              <a:rPr lang="pt-BR" sz="1100" dirty="0"/>
              <a:t>',  '</a:t>
            </a:r>
            <a:r>
              <a:rPr lang="pt-BR" sz="1100" dirty="0" err="1"/>
              <a:t>CalcioTotalF</a:t>
            </a:r>
            <a:r>
              <a:rPr lang="pt-BR" sz="1100" dirty="0"/>
              <a:t>',  '</a:t>
            </a:r>
            <a:r>
              <a:rPr lang="pt-BR" sz="1100" dirty="0" err="1"/>
              <a:t>AcidoFolicoI</a:t>
            </a:r>
            <a:r>
              <a:rPr lang="pt-BR" sz="1100" dirty="0"/>
              <a:t>',  '</a:t>
            </a:r>
            <a:r>
              <a:rPr lang="pt-BR" sz="1100" dirty="0" err="1"/>
              <a:t>AcidoFolicoF</a:t>
            </a:r>
            <a:r>
              <a:rPr lang="pt-BR" sz="1100" dirty="0"/>
              <a:t>', '</a:t>
            </a:r>
            <a:r>
              <a:rPr lang="pt-BR" sz="1100" dirty="0" err="1"/>
              <a:t>SodioUrinarioI</a:t>
            </a:r>
            <a:r>
              <a:rPr lang="pt-BR" sz="1100" dirty="0"/>
              <a:t>',  '</a:t>
            </a:r>
            <a:r>
              <a:rPr lang="pt-BR" sz="1100" dirty="0" err="1"/>
              <a:t>SodioUrinarioF</a:t>
            </a:r>
            <a:r>
              <a:rPr lang="pt-BR" sz="1100" dirty="0"/>
              <a:t>',  'VitaminaB12I',  'VitaminaB12F',  '</a:t>
            </a:r>
            <a:r>
              <a:rPr lang="pt-BR" sz="1100" dirty="0" err="1"/>
              <a:t>ColesterolHDLI</a:t>
            </a:r>
            <a:r>
              <a:rPr lang="pt-BR" sz="1100" dirty="0"/>
              <a:t>',  '</a:t>
            </a:r>
            <a:r>
              <a:rPr lang="pt-BR" sz="1100" dirty="0" err="1"/>
              <a:t>ColesterolHDLF</a:t>
            </a:r>
            <a:r>
              <a:rPr lang="pt-BR" sz="1100" dirty="0"/>
              <a:t>', '</a:t>
            </a:r>
            <a:r>
              <a:rPr lang="pt-BR" sz="1100" dirty="0" err="1"/>
              <a:t>ColesterolLDLI</a:t>
            </a:r>
            <a:r>
              <a:rPr lang="pt-BR" sz="1100" dirty="0"/>
              <a:t>',  '</a:t>
            </a:r>
            <a:r>
              <a:rPr lang="pt-BR" sz="1100" dirty="0" err="1"/>
              <a:t>ColesterolLDLF</a:t>
            </a:r>
            <a:r>
              <a:rPr lang="pt-BR" sz="1100" dirty="0"/>
              <a:t>',  '</a:t>
            </a:r>
            <a:r>
              <a:rPr lang="pt-BR" sz="1100" dirty="0" err="1"/>
              <a:t>ColesterolTotalI</a:t>
            </a:r>
            <a:r>
              <a:rPr lang="pt-BR" sz="1100" dirty="0"/>
              <a:t>',  '</a:t>
            </a:r>
            <a:r>
              <a:rPr lang="pt-BR" sz="1100" dirty="0" err="1"/>
              <a:t>ColesterolTotalF</a:t>
            </a:r>
            <a:r>
              <a:rPr lang="pt-BR" sz="1100" dirty="0"/>
              <a:t>',  '</a:t>
            </a:r>
            <a:r>
              <a:rPr lang="pt-BR" sz="1100" dirty="0" err="1"/>
              <a:t>GamaGlutamilI</a:t>
            </a:r>
            <a:r>
              <a:rPr lang="pt-BR" sz="1100" dirty="0"/>
              <a:t>', '</a:t>
            </a:r>
            <a:r>
              <a:rPr lang="pt-BR" sz="1100" dirty="0" err="1"/>
              <a:t>GamaGlutamilF</a:t>
            </a:r>
            <a:r>
              <a:rPr lang="pt-BR" sz="1100" dirty="0"/>
              <a:t>',  '</a:t>
            </a:r>
            <a:r>
              <a:rPr lang="pt-BR" sz="1100" dirty="0" err="1"/>
              <a:t>HemoglobinaGlicadaI</a:t>
            </a:r>
            <a:r>
              <a:rPr lang="pt-BR" sz="1100" dirty="0"/>
              <a:t>',  '</a:t>
            </a:r>
            <a:r>
              <a:rPr lang="pt-BR" sz="1100" dirty="0" err="1"/>
              <a:t>HemoglobinaGlicadaF</a:t>
            </a:r>
            <a:r>
              <a:rPr lang="pt-BR" sz="1100" dirty="0"/>
              <a:t>',  'TGPI',  'TGPF',  '</a:t>
            </a:r>
            <a:r>
              <a:rPr lang="pt-BR" sz="1100" dirty="0" err="1"/>
              <a:t>TrigliceridesI</a:t>
            </a:r>
            <a:r>
              <a:rPr lang="pt-BR" sz="1100" dirty="0"/>
              <a:t>', '</a:t>
            </a:r>
            <a:r>
              <a:rPr lang="pt-BR" sz="1100" dirty="0" err="1"/>
              <a:t>TrigliceridesF</a:t>
            </a:r>
            <a:r>
              <a:rPr lang="pt-BR" sz="1100" dirty="0"/>
              <a:t>',  '</a:t>
            </a:r>
            <a:r>
              <a:rPr lang="pt-BR" sz="1100" dirty="0" err="1"/>
              <a:t>BilirrubinatotalI</a:t>
            </a:r>
            <a:r>
              <a:rPr lang="pt-BR" sz="1100" dirty="0"/>
              <a:t>',  '</a:t>
            </a:r>
            <a:r>
              <a:rPr lang="pt-BR" sz="1100" dirty="0" err="1"/>
              <a:t>BilirrubinatotalF</a:t>
            </a:r>
            <a:r>
              <a:rPr lang="pt-BR" sz="1100" dirty="0"/>
              <a:t>',  '</a:t>
            </a:r>
            <a:r>
              <a:rPr lang="pt-BR" sz="1100" dirty="0" err="1"/>
              <a:t>PotassioI</a:t>
            </a:r>
            <a:r>
              <a:rPr lang="pt-BR" sz="1100" dirty="0"/>
              <a:t>',  '</a:t>
            </a:r>
            <a:r>
              <a:rPr lang="pt-BR" sz="1100" dirty="0" err="1"/>
              <a:t>PotassioF</a:t>
            </a:r>
            <a:r>
              <a:rPr lang="pt-BR" sz="1100" dirty="0"/>
              <a:t>',  '</a:t>
            </a:r>
            <a:r>
              <a:rPr lang="pt-BR" sz="1100" dirty="0" err="1"/>
              <a:t>GlicemiadeJejumI</a:t>
            </a:r>
            <a:r>
              <a:rPr lang="pt-BR" sz="1100" dirty="0"/>
              <a:t>', '</a:t>
            </a:r>
            <a:r>
              <a:rPr lang="pt-BR" sz="1100" dirty="0" err="1"/>
              <a:t>GlicemiadeJejumF</a:t>
            </a:r>
            <a:r>
              <a:rPr lang="pt-BR" sz="1100" dirty="0"/>
              <a:t>',  'Ureia24hsI',  'Ureia24hsF',  '</a:t>
            </a:r>
            <a:r>
              <a:rPr lang="pt-BR" sz="1100" dirty="0" err="1"/>
              <a:t>FerritinaI</a:t>
            </a:r>
            <a:r>
              <a:rPr lang="pt-BR" sz="1100" dirty="0"/>
              <a:t>',  '</a:t>
            </a:r>
            <a:r>
              <a:rPr lang="pt-BR" sz="1100" dirty="0" err="1"/>
              <a:t>FerritinaF</a:t>
            </a:r>
            <a:r>
              <a:rPr lang="pt-BR" sz="1100" dirty="0"/>
              <a:t>', '</a:t>
            </a:r>
            <a:r>
              <a:rPr lang="pt-BR" sz="1100" dirty="0" err="1"/>
              <a:t>IndicedeSaturacaodaTransferenciaI</a:t>
            </a:r>
            <a:r>
              <a:rPr lang="pt-BR" sz="1100" dirty="0"/>
              <a:t>',  '</a:t>
            </a:r>
            <a:r>
              <a:rPr lang="pt-BR" sz="1100" dirty="0" err="1"/>
              <a:t>IndicedeSaturacaodaTransferenciaF</a:t>
            </a:r>
            <a:r>
              <a:rPr lang="pt-BR" sz="1100" dirty="0"/>
              <a:t>',  '</a:t>
            </a:r>
            <a:r>
              <a:rPr lang="pt-BR" sz="1100" dirty="0" err="1"/>
              <a:t>FerroSericoI</a:t>
            </a:r>
            <a:r>
              <a:rPr lang="pt-BR" sz="1100" dirty="0"/>
              <a:t>',  '</a:t>
            </a:r>
            <a:r>
              <a:rPr lang="pt-BR" sz="1100" dirty="0" err="1"/>
              <a:t>FerroSericoF</a:t>
            </a:r>
            <a:r>
              <a:rPr lang="pt-BR" sz="1100" dirty="0"/>
              <a:t>', '</a:t>
            </a:r>
            <a:r>
              <a:rPr lang="pt-BR" sz="1100" dirty="0" err="1"/>
              <a:t>FosforoI</a:t>
            </a:r>
            <a:r>
              <a:rPr lang="pt-BR" sz="1100" dirty="0"/>
              <a:t>',  '</a:t>
            </a:r>
            <a:r>
              <a:rPr lang="pt-BR" sz="1100" dirty="0" err="1"/>
              <a:t>FosforoF</a:t>
            </a:r>
            <a:r>
              <a:rPr lang="pt-BR" sz="1100" dirty="0"/>
              <a:t>',  '</a:t>
            </a:r>
            <a:r>
              <a:rPr lang="pt-BR" sz="1100" dirty="0" err="1"/>
              <a:t>PTHintactoI</a:t>
            </a:r>
            <a:r>
              <a:rPr lang="pt-BR" sz="1100" dirty="0"/>
              <a:t>',  '</a:t>
            </a:r>
            <a:r>
              <a:rPr lang="pt-BR" sz="1100" dirty="0" err="1"/>
              <a:t>PTHintactoF</a:t>
            </a:r>
            <a:r>
              <a:rPr lang="pt-BR" sz="1100" dirty="0"/>
              <a:t>',  'VITAMINADI',  'VITAMINADF',  '</a:t>
            </a:r>
            <a:r>
              <a:rPr lang="pt-BR" sz="1100" dirty="0" err="1"/>
              <a:t>AlbuminaI</a:t>
            </a:r>
            <a:r>
              <a:rPr lang="pt-BR" sz="1100" dirty="0"/>
              <a:t>', '</a:t>
            </a:r>
            <a:r>
              <a:rPr lang="pt-BR" sz="1100" dirty="0" err="1"/>
              <a:t>AlbuminaF</a:t>
            </a:r>
            <a:r>
              <a:rPr lang="pt-BR" sz="1100" dirty="0"/>
              <a:t>',  '</a:t>
            </a:r>
            <a:r>
              <a:rPr lang="pt-BR" sz="1100" dirty="0" err="1"/>
              <a:t>HBsAGI</a:t>
            </a:r>
            <a:r>
              <a:rPr lang="pt-BR" sz="1100" dirty="0"/>
              <a:t>',  '</a:t>
            </a:r>
            <a:r>
              <a:rPr lang="pt-BR" sz="1100" dirty="0" err="1"/>
              <a:t>HBsAGF</a:t>
            </a:r>
            <a:r>
              <a:rPr lang="pt-BR" sz="1100" dirty="0"/>
              <a:t>',  '</a:t>
            </a:r>
            <a:r>
              <a:rPr lang="pt-BR" sz="1100" dirty="0" err="1"/>
              <a:t>AntiHBsI</a:t>
            </a:r>
            <a:r>
              <a:rPr lang="pt-BR" sz="1100" dirty="0"/>
              <a:t>',  '</a:t>
            </a:r>
            <a:r>
              <a:rPr lang="pt-BR" sz="1100" dirty="0" err="1"/>
              <a:t>AntiHBsF</a:t>
            </a:r>
            <a:r>
              <a:rPr lang="pt-BR" sz="1100" dirty="0"/>
              <a:t>',  '</a:t>
            </a:r>
            <a:r>
              <a:rPr lang="pt-BR" sz="1100" dirty="0" err="1"/>
              <a:t>AntiHCVI</a:t>
            </a:r>
            <a:r>
              <a:rPr lang="pt-BR" sz="1100" dirty="0"/>
              <a:t>',  '</a:t>
            </a:r>
            <a:r>
              <a:rPr lang="pt-BR" sz="1100" dirty="0" err="1"/>
              <a:t>AntiHCVF</a:t>
            </a:r>
            <a:r>
              <a:rPr lang="pt-BR" sz="1100" dirty="0"/>
              <a:t>', '</a:t>
            </a:r>
            <a:r>
              <a:rPr lang="pt-BR" sz="1100" dirty="0" err="1"/>
              <a:t>Rel.AlbuminaCreatininaUAUCI</a:t>
            </a:r>
            <a:r>
              <a:rPr lang="pt-BR" sz="1100" dirty="0"/>
              <a:t>',  '</a:t>
            </a:r>
            <a:r>
              <a:rPr lang="pt-BR" sz="1100" dirty="0" err="1"/>
              <a:t>Rel.AlbuminaCreatininaUAUCF</a:t>
            </a:r>
            <a:r>
              <a:rPr lang="pt-BR" sz="1100" dirty="0"/>
              <a:t>',  'Proteinuria24hsI',  'Proteinuria24hsF', 'ECOAEI',  'ECOAEF',  'ECOAOI',  'ECOAOF',  'ECOSIVI',  'ECOSIVF',  'ECOPPI',  'ECOPPF',  'ECOFEI', 'ECOFEF',  '</a:t>
            </a:r>
            <a:r>
              <a:rPr lang="pt-BR" sz="1100" dirty="0" err="1"/>
              <a:t>MicroalbuminuriaI</a:t>
            </a:r>
            <a:r>
              <a:rPr lang="pt-BR" sz="1100" dirty="0"/>
              <a:t>',  '</a:t>
            </a:r>
            <a:r>
              <a:rPr lang="pt-BR" sz="1100" dirty="0" err="1"/>
              <a:t>MicroalbuminuriaF</a:t>
            </a:r>
            <a:r>
              <a:rPr lang="pt-BR" sz="1100" dirty="0"/>
              <a:t>',  '</a:t>
            </a:r>
            <a:r>
              <a:rPr lang="pt-BR" sz="1100" dirty="0" err="1"/>
              <a:t>FosfataseAlcalinaI</a:t>
            </a:r>
            <a:r>
              <a:rPr lang="pt-BR" sz="1100" dirty="0"/>
              <a:t>',  '</a:t>
            </a:r>
            <a:r>
              <a:rPr lang="pt-BR" sz="1100" dirty="0" err="1"/>
              <a:t>FosfataseAlcalinaF</a:t>
            </a:r>
            <a:r>
              <a:rPr lang="pt-BR" sz="1100" dirty="0"/>
              <a:t>', '</a:t>
            </a:r>
            <a:r>
              <a:rPr lang="pt-BR" sz="1100" dirty="0" err="1"/>
              <a:t>HematuriaI</a:t>
            </a:r>
            <a:r>
              <a:rPr lang="pt-BR" sz="1100" dirty="0"/>
              <a:t>',  '</a:t>
            </a:r>
            <a:r>
              <a:rPr lang="pt-BR" sz="1100" dirty="0" err="1"/>
              <a:t>HematuriaF</a:t>
            </a:r>
            <a:r>
              <a:rPr lang="pt-BR" sz="1100" dirty="0"/>
              <a:t>',  '</a:t>
            </a:r>
            <a:r>
              <a:rPr lang="pt-BR" sz="1100" dirty="0" err="1"/>
              <a:t>SodioSericoI</a:t>
            </a:r>
            <a:r>
              <a:rPr lang="pt-BR" sz="1100" dirty="0"/>
              <a:t>',  '</a:t>
            </a:r>
            <a:r>
              <a:rPr lang="pt-BR" sz="1100" dirty="0" err="1"/>
              <a:t>SodioSericoF</a:t>
            </a:r>
            <a:r>
              <a:rPr lang="pt-BR" sz="1100" dirty="0"/>
              <a:t>',  'CKI',  'CKF',  '</a:t>
            </a:r>
            <a:r>
              <a:rPr lang="pt-BR" sz="1100" dirty="0" err="1"/>
              <a:t>UreiaI</a:t>
            </a:r>
            <a:r>
              <a:rPr lang="pt-BR" sz="1100" dirty="0"/>
              <a:t>',  '</a:t>
            </a:r>
            <a:r>
              <a:rPr lang="pt-BR" sz="1100" dirty="0" err="1"/>
              <a:t>UreiaF</a:t>
            </a:r>
            <a:r>
              <a:rPr lang="pt-BR" sz="1100" dirty="0"/>
              <a:t>', 'DRC_1_2011',  'DRC_2_2011',  'DRC_1_2012',  'DRC_2_2012',  'DRC_1_2013',  'DRC_2_2013',  'DRC_1_2014', 'DRC_2_2014',  'HAS_1_2011',  'HAS_2_2011',  'HAS_1_2012',  'HAS_2_2012',  'HAS_1_2013',  'HAS_2_2013', 'HAS_1_2014',  'HAS_2_2014',  'DM_1_2011',  'DM_2_2011',  'DM_1_2012',  'DM_2_2012',  'DM_1_2013', 'DM_2_2013',  'DM_1_2014',  'DM_2_2014'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671803" y="1574134"/>
            <a:ext cx="10590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1" dirty="0"/>
              <a:t>	Resumindo: é o Cenário 1 sem todas as creatininas, todas as </a:t>
            </a:r>
            <a:r>
              <a:rPr lang="pt-BR" sz="2000" i="1" dirty="0" err="1"/>
              <a:t>TFGs</a:t>
            </a:r>
            <a:r>
              <a:rPr lang="pt-BR" sz="2000" i="1" dirty="0"/>
              <a:t> e todos os estágios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48631"/>
              </p:ext>
            </p:extLst>
          </p:nvPr>
        </p:nvGraphicFramePr>
        <p:xfrm>
          <a:off x="2973872" y="4461354"/>
          <a:ext cx="6244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064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561064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561064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561064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0.987614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0.257689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0.507631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0.988529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0.246301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0.496287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0.986534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0.276808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0.526125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0.981131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0.297091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0.545060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0.987531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0.273150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0.522638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489344" y="87676"/>
            <a:ext cx="5348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3: somente Sexo, Idade e Raça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410549" y="1224162"/>
            <a:ext cx="520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 </a:t>
            </a:r>
            <a:r>
              <a:rPr lang="pt-BR" sz="1600" dirty="0"/>
              <a:t>'</a:t>
            </a:r>
            <a:r>
              <a:rPr lang="pt-BR" sz="1600" dirty="0" err="1"/>
              <a:t>Codsexo</a:t>
            </a:r>
            <a:r>
              <a:rPr lang="pt-BR" sz="1600" dirty="0"/>
              <a:t>', '</a:t>
            </a:r>
            <a:r>
              <a:rPr lang="pt-BR" sz="1600" dirty="0" err="1"/>
              <a:t>Idade','Raça</a:t>
            </a:r>
            <a:r>
              <a:rPr lang="pt-BR" sz="1600" dirty="0"/>
              <a:t>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97C0F-C2B3-46F1-A723-54B3043D1E10}"/>
              </a:ext>
            </a:extLst>
          </p:cNvPr>
          <p:cNvSpPr txBox="1"/>
          <p:nvPr/>
        </p:nvSpPr>
        <p:spPr>
          <a:xfrm>
            <a:off x="671804" y="585084"/>
            <a:ext cx="450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Excetuando a creatinina, são todos os dados necessários para o cálculo da TFG.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5887"/>
              </p:ext>
            </p:extLst>
          </p:nvPr>
        </p:nvGraphicFramePr>
        <p:xfrm>
          <a:off x="246227" y="1722709"/>
          <a:ext cx="5535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441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409441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26152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390090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0.423608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2.109643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1.452461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0.423608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2.109643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1.452461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0.423608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2.109643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1.452461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0.423608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2.108978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1.452232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0.423608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2.108978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1.452232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A97FE-BE16-47CA-A50C-1E2E06E4BACE}"/>
              </a:ext>
            </a:extLst>
          </p:cNvPr>
          <p:cNvSpPr txBox="1"/>
          <p:nvPr/>
        </p:nvSpPr>
        <p:spPr>
          <a:xfrm>
            <a:off x="6020316" y="87676"/>
            <a:ext cx="617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4: Sexo, Idade, Raça e Creatinina inicial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0EF35-5B9F-444E-8D85-0BC63C81714E}"/>
              </a:ext>
            </a:extLst>
          </p:cNvPr>
          <p:cNvSpPr txBox="1"/>
          <p:nvPr/>
        </p:nvSpPr>
        <p:spPr>
          <a:xfrm>
            <a:off x="6502918" y="1169859"/>
            <a:ext cx="520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 </a:t>
            </a:r>
            <a:r>
              <a:rPr lang="pt-BR" sz="1600" dirty="0"/>
              <a:t>'</a:t>
            </a:r>
            <a:r>
              <a:rPr lang="pt-BR" sz="1600" dirty="0" err="1"/>
              <a:t>Codsexo</a:t>
            </a:r>
            <a:r>
              <a:rPr lang="pt-BR" sz="1600" dirty="0"/>
              <a:t>', 'Idade', 'Raça', 'CREATININAI'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29226-7F6B-4648-930C-62D07126636C}"/>
              </a:ext>
            </a:extLst>
          </p:cNvPr>
          <p:cNvSpPr txBox="1"/>
          <p:nvPr/>
        </p:nvSpPr>
        <p:spPr>
          <a:xfrm>
            <a:off x="6428789" y="569541"/>
            <a:ext cx="5679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Todos os dados necessários para o cálculo da TFG. ‘CREATININAI’ é o primeiro valor registrado de creatinina de um paciente.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8EDD228-1CB6-4239-83A2-5EE1F848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53223"/>
              </p:ext>
            </p:extLst>
          </p:nvPr>
        </p:nvGraphicFramePr>
        <p:xfrm>
          <a:off x="6363477" y="1618569"/>
          <a:ext cx="5572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242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93242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10910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75571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0.837490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0.389942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0.624453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0.837739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0.388362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0.623187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0.837490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0.388196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0.623054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0.837490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0.388113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0.622987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0.837739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0.392602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0.626579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AF9A2F-344C-4596-A753-20343BE0F06E}"/>
              </a:ext>
            </a:extLst>
          </p:cNvPr>
          <p:cNvSpPr txBox="1"/>
          <p:nvPr/>
        </p:nvSpPr>
        <p:spPr>
          <a:xfrm>
            <a:off x="201124" y="4320114"/>
            <a:ext cx="5888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5: Sexo, Idade, Raça e 8 creatininas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1816B-3CEC-40BD-832A-474E41D6B033}"/>
              </a:ext>
            </a:extLst>
          </p:cNvPr>
          <p:cNvSpPr txBox="1"/>
          <p:nvPr/>
        </p:nvSpPr>
        <p:spPr>
          <a:xfrm>
            <a:off x="158625" y="5693106"/>
            <a:ext cx="5766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DADOS: </a:t>
            </a:r>
            <a:r>
              <a:rPr lang="pt-BR" sz="1400" dirty="0"/>
              <a:t>'</a:t>
            </a:r>
            <a:r>
              <a:rPr lang="pt-BR" sz="1400" dirty="0" err="1"/>
              <a:t>Codsexo</a:t>
            </a:r>
            <a:r>
              <a:rPr lang="pt-BR" sz="1400" dirty="0"/>
              <a:t>', 'Idade', 'Raça', </a:t>
            </a:r>
            <a:r>
              <a:rPr lang="it-IT" sz="1400" dirty="0"/>
              <a:t>'Creatinina_1_2011’,  'Creatinina_2_2011', 'Creatinina_1_2012', 'Creatinina_2_2012’, 'Creatinina_1_2013', 'Creatinina_2_2013’, 'Creatinina_1_2014', 'Creatinina_2_2014'</a:t>
            </a:r>
            <a:endParaRPr lang="pt-B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A911A-1F41-411D-B121-8984FB5BB695}"/>
              </a:ext>
            </a:extLst>
          </p:cNvPr>
          <p:cNvSpPr txBox="1"/>
          <p:nvPr/>
        </p:nvSpPr>
        <p:spPr>
          <a:xfrm>
            <a:off x="587835" y="4805625"/>
            <a:ext cx="476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Todos os dados necessários para o cálculo da TFG e incluindo até 8 creatininas por paciente, ao invés apenas da creatinina inicial.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22882DE3-D632-43BD-BA38-46ECFFCB8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81698"/>
              </p:ext>
            </p:extLst>
          </p:nvPr>
        </p:nvGraphicFramePr>
        <p:xfrm>
          <a:off x="6363477" y="4307862"/>
          <a:ext cx="55729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242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93242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10910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75571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0.847298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0.631172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0.794463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0.845636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0.648379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0.805220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0.829510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0.638820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0.799262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0.841480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0.709892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0.842551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0.847465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0.657357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0.810775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330092" y="87676"/>
            <a:ext cx="5507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6: 35 exames/dados mais frequentes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489344" y="618599"/>
            <a:ext cx="5207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</a:t>
            </a:r>
            <a:r>
              <a:rPr lang="pt-BR" sz="1600" dirty="0"/>
              <a:t> '</a:t>
            </a:r>
            <a:r>
              <a:rPr lang="pt-BR" sz="1600" dirty="0" err="1"/>
              <a:t>Codsexo</a:t>
            </a:r>
            <a:r>
              <a:rPr lang="pt-BR" sz="1600" dirty="0"/>
              <a:t>’, '</a:t>
            </a:r>
            <a:r>
              <a:rPr lang="pt-BR" sz="1600" dirty="0" err="1"/>
              <a:t>Idade','Raça</a:t>
            </a:r>
            <a:r>
              <a:rPr lang="pt-BR" sz="1600" dirty="0"/>
              <a:t>’, 'PAS_inicial','PAS_final','</a:t>
            </a:r>
            <a:r>
              <a:rPr lang="pt-BR" sz="1600" dirty="0" err="1"/>
              <a:t>PAD_inicial</a:t>
            </a:r>
            <a:r>
              <a:rPr lang="pt-BR" sz="1600" dirty="0"/>
              <a:t>’, 'PAD_final','</a:t>
            </a:r>
            <a:r>
              <a:rPr lang="pt-BR" sz="1600" dirty="0" err="1"/>
              <a:t>pesoi</a:t>
            </a:r>
            <a:r>
              <a:rPr lang="pt-BR" sz="1600" dirty="0"/>
              <a:t>',</a:t>
            </a:r>
          </a:p>
          <a:p>
            <a:pPr algn="ctr"/>
            <a:r>
              <a:rPr lang="pt-BR" sz="1600" dirty="0"/>
              <a:t>'</a:t>
            </a:r>
            <a:r>
              <a:rPr lang="pt-BR" sz="1600" dirty="0" err="1"/>
              <a:t>pesof</a:t>
            </a:r>
            <a:r>
              <a:rPr lang="pt-BR" sz="1600" dirty="0"/>
              <a:t>','HemoglobinaI, '</a:t>
            </a:r>
            <a:r>
              <a:rPr lang="pt-BR" sz="1600" dirty="0" err="1"/>
              <a:t>ColesterolTotalI</a:t>
            </a:r>
            <a:r>
              <a:rPr lang="pt-BR" sz="1600" dirty="0"/>
              <a:t>','</a:t>
            </a:r>
            <a:r>
              <a:rPr lang="pt-BR" sz="1600" dirty="0" err="1"/>
              <a:t>GlicemiadeJejumI</a:t>
            </a:r>
            <a:r>
              <a:rPr lang="pt-BR" sz="1600" dirty="0"/>
              <a:t>', '</a:t>
            </a:r>
            <a:r>
              <a:rPr lang="pt-BR" sz="1600" dirty="0" err="1"/>
              <a:t>TrigliceridesI</a:t>
            </a:r>
            <a:r>
              <a:rPr lang="pt-BR" sz="1600" dirty="0"/>
              <a:t>','</a:t>
            </a:r>
            <a:r>
              <a:rPr lang="pt-BR" sz="1600" dirty="0" err="1"/>
              <a:t>PotassioI</a:t>
            </a:r>
            <a:r>
              <a:rPr lang="pt-BR" sz="1600" dirty="0"/>
              <a:t>', '</a:t>
            </a:r>
            <a:r>
              <a:rPr lang="pt-BR" sz="1600" dirty="0" err="1"/>
              <a:t>ColesterolHDLI</a:t>
            </a:r>
            <a:r>
              <a:rPr lang="pt-BR" sz="1600" dirty="0"/>
              <a:t>', '</a:t>
            </a:r>
            <a:r>
              <a:rPr lang="pt-BR" sz="1600" dirty="0" err="1"/>
              <a:t>UreiaI</a:t>
            </a:r>
            <a:r>
              <a:rPr lang="pt-BR" sz="1600" dirty="0"/>
              <a:t>','TSHI’, '</a:t>
            </a:r>
            <a:r>
              <a:rPr lang="pt-BR" sz="1600" dirty="0" err="1"/>
              <a:t>AcidoUricoI</a:t>
            </a:r>
            <a:r>
              <a:rPr lang="pt-BR" sz="1600" dirty="0"/>
              <a:t>', '</a:t>
            </a:r>
            <a:r>
              <a:rPr lang="pt-BR" sz="1600" dirty="0" err="1"/>
              <a:t>HemoglobinaGlicadaI</a:t>
            </a:r>
            <a:r>
              <a:rPr lang="pt-BR" sz="1600" dirty="0"/>
              <a:t>','TGPI', '</a:t>
            </a:r>
            <a:r>
              <a:rPr lang="pt-BR" sz="1600" dirty="0" err="1"/>
              <a:t>GlicemiadeJejumF</a:t>
            </a:r>
            <a:r>
              <a:rPr lang="pt-BR" sz="1600" dirty="0"/>
              <a:t>','ColesterolTotalF','</a:t>
            </a:r>
            <a:r>
              <a:rPr lang="pt-BR" sz="1600" dirty="0" err="1"/>
              <a:t>TrigliceridesF</a:t>
            </a:r>
            <a:r>
              <a:rPr lang="pt-BR" sz="1600" dirty="0"/>
              <a:t>’, ‘</a:t>
            </a:r>
            <a:r>
              <a:rPr lang="pt-BR" sz="1600" dirty="0" err="1"/>
              <a:t>ColesterolHDLF</a:t>
            </a:r>
            <a:r>
              <a:rPr lang="pt-BR" sz="1600" dirty="0"/>
              <a:t>','</a:t>
            </a:r>
            <a:r>
              <a:rPr lang="pt-BR" sz="1600" dirty="0" err="1"/>
              <a:t>HemoglobinaF</a:t>
            </a:r>
            <a:r>
              <a:rPr lang="pt-BR" sz="1600" dirty="0"/>
              <a:t>', '</a:t>
            </a:r>
            <a:r>
              <a:rPr lang="pt-BR" sz="1600" dirty="0" err="1"/>
              <a:t>SodioSericoI</a:t>
            </a:r>
            <a:r>
              <a:rPr lang="pt-BR" sz="1600" dirty="0"/>
              <a:t>','PotassioF','CKI','CalcioTotalI','VITAMINADI',  '</a:t>
            </a:r>
            <a:r>
              <a:rPr lang="pt-BR" sz="1600" dirty="0" err="1"/>
              <a:t>HemoglobinaGlicadaF</a:t>
            </a:r>
            <a:r>
              <a:rPr lang="pt-BR" sz="1600" dirty="0"/>
              <a:t>', '</a:t>
            </a:r>
            <a:r>
              <a:rPr lang="pt-BR" sz="1600" dirty="0" err="1"/>
              <a:t>ColesterolLDLI</a:t>
            </a:r>
            <a:r>
              <a:rPr lang="pt-BR" sz="1600" dirty="0"/>
              <a:t>', '</a:t>
            </a:r>
            <a:r>
              <a:rPr lang="pt-BR" sz="1600" dirty="0" err="1"/>
              <a:t>UreiaF</a:t>
            </a:r>
            <a:r>
              <a:rPr lang="pt-BR" sz="1600" dirty="0"/>
              <a:t>', 'Proteinuria24hsI', 'TGPF'</a:t>
            </a:r>
          </a:p>
          <a:p>
            <a:pPr algn="ctr"/>
            <a:endParaRPr lang="pt-BR" sz="1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86863"/>
              </p:ext>
            </p:extLst>
          </p:nvPr>
        </p:nvGraphicFramePr>
        <p:xfrm>
          <a:off x="179560" y="3415795"/>
          <a:ext cx="5530971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44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82744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01032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64451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0.615129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1.577805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1.256107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0.625686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1.540067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1.240994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0.626517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1.553450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1.246375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0.625769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1.562427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1.249971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0.621530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1.524522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1.234715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A97FE-BE16-47CA-A50C-1E2E06E4BACE}"/>
              </a:ext>
            </a:extLst>
          </p:cNvPr>
          <p:cNvSpPr txBox="1"/>
          <p:nvPr/>
        </p:nvSpPr>
        <p:spPr>
          <a:xfrm>
            <a:off x="6020316" y="87676"/>
            <a:ext cx="617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7: cenário 6 + Creatinina inicial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8EDD228-1CB6-4239-83A2-5EE1F848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47511"/>
              </p:ext>
            </p:extLst>
          </p:nvPr>
        </p:nvGraphicFramePr>
        <p:xfrm>
          <a:off x="6372808" y="1161601"/>
          <a:ext cx="5530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44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82744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01032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64452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0.793932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0.667332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0.816904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0.796592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0.665503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0.815784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0.800000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0.654863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0.809236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0.804655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0.639568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0.799730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0.801746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0.650374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0.806458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AF9A2F-344C-4596-A753-20343BE0F06E}"/>
              </a:ext>
            </a:extLst>
          </p:cNvPr>
          <p:cNvSpPr txBox="1"/>
          <p:nvPr/>
        </p:nvSpPr>
        <p:spPr>
          <a:xfrm>
            <a:off x="6020316" y="3592663"/>
            <a:ext cx="5888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8: cenário 6 + 8 creatininas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22882DE3-D632-43BD-BA38-46ECFFCB8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64233"/>
              </p:ext>
            </p:extLst>
          </p:nvPr>
        </p:nvGraphicFramePr>
        <p:xfrm>
          <a:off x="6372808" y="4429165"/>
          <a:ext cx="55309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43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82743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01032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64452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0.738155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0.824938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0.908261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0.778720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0.804156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0.896748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0.766334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0.760349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0.871980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0.697922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0.908894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0.953360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0.700416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1.010557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1.005265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3A7298-D0C8-4912-8FC9-29CE4AB1A6E7}"/>
              </a:ext>
            </a:extLst>
          </p:cNvPr>
          <p:cNvSpPr txBox="1"/>
          <p:nvPr/>
        </p:nvSpPr>
        <p:spPr>
          <a:xfrm>
            <a:off x="6672650" y="53183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Adição da ‘CREATININAI’, já que o cenário 6 não possui nenhum valor de creatinina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89E2E-8AAC-41E5-ADC1-A265B26D893F}"/>
              </a:ext>
            </a:extLst>
          </p:cNvPr>
          <p:cNvSpPr txBox="1"/>
          <p:nvPr/>
        </p:nvSpPr>
        <p:spPr>
          <a:xfrm>
            <a:off x="6137250" y="4023549"/>
            <a:ext cx="59785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i="1" dirty="0"/>
              <a:t>Inclusão no cenário 6 dos 8 valores de creatinina que um paciente pode ter</a:t>
            </a:r>
          </a:p>
        </p:txBody>
      </p:sp>
    </p:spTree>
    <p:extLst>
      <p:ext uri="{BB962C8B-B14F-4D97-AF65-F5344CB8AC3E}">
        <p14:creationId xmlns:p14="http://schemas.microsoft.com/office/powerpoint/2010/main" val="377351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7646C-747A-4EDC-94B1-F432F656B0E3}"/>
              </a:ext>
            </a:extLst>
          </p:cNvPr>
          <p:cNvSpPr txBox="1"/>
          <p:nvPr/>
        </p:nvSpPr>
        <p:spPr>
          <a:xfrm>
            <a:off x="330092" y="87676"/>
            <a:ext cx="5507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9: 25 exames/dados mais frequentes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BCE25-0A34-4960-9BE5-AF6ADF179EC3}"/>
              </a:ext>
            </a:extLst>
          </p:cNvPr>
          <p:cNvSpPr txBox="1"/>
          <p:nvPr/>
        </p:nvSpPr>
        <p:spPr>
          <a:xfrm>
            <a:off x="489344" y="704324"/>
            <a:ext cx="5207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DADOS:</a:t>
            </a:r>
            <a:r>
              <a:rPr lang="pt-BR" sz="1600" dirty="0"/>
              <a:t> '</a:t>
            </a:r>
            <a:r>
              <a:rPr lang="pt-BR" sz="1600" dirty="0" err="1"/>
              <a:t>Codsexo</a:t>
            </a:r>
            <a:r>
              <a:rPr lang="pt-BR" sz="1600" dirty="0"/>
              <a:t>’, '</a:t>
            </a:r>
            <a:r>
              <a:rPr lang="pt-BR" sz="1600" dirty="0" err="1"/>
              <a:t>Idade','Raça</a:t>
            </a:r>
            <a:r>
              <a:rPr lang="pt-BR" sz="1600" dirty="0"/>
              <a:t>’, 'PAS_inicial','PAS_final','</a:t>
            </a:r>
            <a:r>
              <a:rPr lang="pt-BR" sz="1600" dirty="0" err="1"/>
              <a:t>PAD_inicial</a:t>
            </a:r>
            <a:r>
              <a:rPr lang="pt-BR" sz="1600" dirty="0"/>
              <a:t>’, 'PAD_final','</a:t>
            </a:r>
            <a:r>
              <a:rPr lang="pt-BR" sz="1600" dirty="0" err="1"/>
              <a:t>pesoi</a:t>
            </a:r>
            <a:r>
              <a:rPr lang="pt-BR" sz="1600" dirty="0"/>
              <a:t>',</a:t>
            </a:r>
          </a:p>
          <a:p>
            <a:pPr algn="ctr"/>
            <a:r>
              <a:rPr lang="pt-BR" sz="1600" dirty="0"/>
              <a:t>'</a:t>
            </a:r>
            <a:r>
              <a:rPr lang="pt-BR" sz="1600" dirty="0" err="1"/>
              <a:t>pesof</a:t>
            </a:r>
            <a:r>
              <a:rPr lang="pt-BR" sz="1600" dirty="0"/>
              <a:t>','HemoglobinaI, '</a:t>
            </a:r>
            <a:r>
              <a:rPr lang="pt-BR" sz="1600" dirty="0" err="1"/>
              <a:t>ColesterolTotalI</a:t>
            </a:r>
            <a:r>
              <a:rPr lang="pt-BR" sz="1600" dirty="0"/>
              <a:t>','</a:t>
            </a:r>
            <a:r>
              <a:rPr lang="pt-BR" sz="1600" dirty="0" err="1"/>
              <a:t>GlicemiadeJejumI</a:t>
            </a:r>
            <a:r>
              <a:rPr lang="pt-BR" sz="1600" dirty="0"/>
              <a:t>', '</a:t>
            </a:r>
            <a:r>
              <a:rPr lang="pt-BR" sz="1600" dirty="0" err="1"/>
              <a:t>TrigliceridesI</a:t>
            </a:r>
            <a:r>
              <a:rPr lang="pt-BR" sz="1600" dirty="0"/>
              <a:t>','</a:t>
            </a:r>
            <a:r>
              <a:rPr lang="pt-BR" sz="1600" dirty="0" err="1"/>
              <a:t>PotassioI</a:t>
            </a:r>
            <a:r>
              <a:rPr lang="pt-BR" sz="1600" dirty="0"/>
              <a:t>', '</a:t>
            </a:r>
            <a:r>
              <a:rPr lang="pt-BR" sz="1600" dirty="0" err="1"/>
              <a:t>ColesterolHDLI</a:t>
            </a:r>
            <a:r>
              <a:rPr lang="pt-BR" sz="1600" dirty="0"/>
              <a:t>', '</a:t>
            </a:r>
            <a:r>
              <a:rPr lang="pt-BR" sz="1600" dirty="0" err="1"/>
              <a:t>UreiaI</a:t>
            </a:r>
            <a:r>
              <a:rPr lang="pt-BR" sz="1600" dirty="0"/>
              <a:t>','TSHI’, '</a:t>
            </a:r>
            <a:r>
              <a:rPr lang="pt-BR" sz="1600" dirty="0" err="1"/>
              <a:t>AcidoUricoI</a:t>
            </a:r>
            <a:r>
              <a:rPr lang="pt-BR" sz="1600" dirty="0"/>
              <a:t>', '</a:t>
            </a:r>
            <a:r>
              <a:rPr lang="pt-BR" sz="1600" dirty="0" err="1"/>
              <a:t>HemoglobinaGlicadaI</a:t>
            </a:r>
            <a:r>
              <a:rPr lang="pt-BR" sz="1600" dirty="0"/>
              <a:t>','TGPI', '</a:t>
            </a:r>
            <a:r>
              <a:rPr lang="pt-BR" sz="1600" dirty="0" err="1"/>
              <a:t>GlicemiadeJejumF</a:t>
            </a:r>
            <a:r>
              <a:rPr lang="pt-BR" sz="1600" dirty="0"/>
              <a:t>','ColesterolTotalF','</a:t>
            </a:r>
            <a:r>
              <a:rPr lang="pt-BR" sz="1600" dirty="0" err="1"/>
              <a:t>TrigliceridesF</a:t>
            </a:r>
            <a:r>
              <a:rPr lang="pt-BR" sz="1600" dirty="0"/>
              <a:t>’, ‘</a:t>
            </a:r>
            <a:r>
              <a:rPr lang="pt-BR" sz="1600" dirty="0" err="1"/>
              <a:t>ColesterolHDLF</a:t>
            </a:r>
            <a:r>
              <a:rPr lang="pt-BR" sz="1600" dirty="0"/>
              <a:t>','</a:t>
            </a:r>
            <a:r>
              <a:rPr lang="pt-BR" sz="1600" dirty="0" err="1"/>
              <a:t>HemoglobinaF</a:t>
            </a:r>
            <a:r>
              <a:rPr lang="pt-BR" sz="1600" dirty="0"/>
              <a:t>'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BB6F1E-E59B-4CC3-BE8C-3B9E7EC8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05912"/>
              </p:ext>
            </p:extLst>
          </p:nvPr>
        </p:nvGraphicFramePr>
        <p:xfrm>
          <a:off x="330092" y="2976783"/>
          <a:ext cx="5690223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57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422557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38492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506617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0.720532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1.260931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1.122912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0.726268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1.261430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1.123134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0.728096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1.264007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1.124281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0.733749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1.256442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1.120911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0.726933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1.245719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1.116118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EA97FE-BE16-47CA-A50C-1E2E06E4BACE}"/>
              </a:ext>
            </a:extLst>
          </p:cNvPr>
          <p:cNvSpPr txBox="1"/>
          <p:nvPr/>
        </p:nvSpPr>
        <p:spPr>
          <a:xfrm>
            <a:off x="6020316" y="87676"/>
            <a:ext cx="6171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10: cenário 9 + Creatinina inicial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8EDD228-1CB6-4239-83A2-5EE1F848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11479"/>
              </p:ext>
            </p:extLst>
          </p:nvPr>
        </p:nvGraphicFramePr>
        <p:xfrm>
          <a:off x="6372808" y="1161601"/>
          <a:ext cx="5489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276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72276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291183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53365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0.845303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0.521779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0.722343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0.848878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0.502743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0.709044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0.846052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0.514381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0.717203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0.844888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0.516459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0.718651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0.839568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0.519119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0.720499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AF9A2F-344C-4596-A753-20343BE0F06E}"/>
              </a:ext>
            </a:extLst>
          </p:cNvPr>
          <p:cNvSpPr txBox="1"/>
          <p:nvPr/>
        </p:nvSpPr>
        <p:spPr>
          <a:xfrm>
            <a:off x="6020316" y="3611325"/>
            <a:ext cx="5888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Cenário 11: cenário 9 + 8 creatininas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22882DE3-D632-43BD-BA38-46ECFFCB8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22786"/>
              </p:ext>
            </p:extLst>
          </p:nvPr>
        </p:nvGraphicFramePr>
        <p:xfrm>
          <a:off x="6372807" y="4447827"/>
          <a:ext cx="55361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42">
                  <a:extLst>
                    <a:ext uri="{9D8B030D-6E8A-4147-A177-3AD203B41FA5}">
                      <a16:colId xmlns:a16="http://schemas.microsoft.com/office/drawing/2014/main" val="3477213232"/>
                    </a:ext>
                  </a:extLst>
                </a:gridCol>
                <a:gridCol w="1384042">
                  <a:extLst>
                    <a:ext uri="{9D8B030D-6E8A-4147-A177-3AD203B41FA5}">
                      <a16:colId xmlns:a16="http://schemas.microsoft.com/office/drawing/2014/main" val="3180687120"/>
                    </a:ext>
                  </a:extLst>
                </a:gridCol>
                <a:gridCol w="1302254">
                  <a:extLst>
                    <a:ext uri="{9D8B030D-6E8A-4147-A177-3AD203B41FA5}">
                      <a16:colId xmlns:a16="http://schemas.microsoft.com/office/drawing/2014/main" val="210408224"/>
                    </a:ext>
                  </a:extLst>
                </a:gridCol>
                <a:gridCol w="1465827">
                  <a:extLst>
                    <a:ext uri="{9D8B030D-6E8A-4147-A177-3AD203B41FA5}">
                      <a16:colId xmlns:a16="http://schemas.microsoft.com/office/drawing/2014/main" val="291517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bg1"/>
                          </a:solidFill>
                          <a:effectLst/>
                        </a:rPr>
                        <a:t>ACURÁCIA/R2</a:t>
                      </a:r>
                      <a:endParaRPr lang="pt-B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6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0.829094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0.717539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0.847077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0.852203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0.687282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0.829025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3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0.848213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0.635411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0.797127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27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Vizinhos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0.778387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0.804655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0.897026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80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MICE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0.752037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1.030507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1.015139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3382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3A7298-D0C8-4912-8FC9-29CE4AB1A6E7}"/>
              </a:ext>
            </a:extLst>
          </p:cNvPr>
          <p:cNvSpPr txBox="1"/>
          <p:nvPr/>
        </p:nvSpPr>
        <p:spPr>
          <a:xfrm>
            <a:off x="6672650" y="531830"/>
            <a:ext cx="4943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Adição da ‘CREATININAI’, já que o cenário 9 não possui nenhum valor de creatinina.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89E2E-8AAC-41E5-ADC1-A265B26D893F}"/>
              </a:ext>
            </a:extLst>
          </p:cNvPr>
          <p:cNvSpPr txBox="1"/>
          <p:nvPr/>
        </p:nvSpPr>
        <p:spPr>
          <a:xfrm>
            <a:off x="5962650" y="4042211"/>
            <a:ext cx="6171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i="1" dirty="0"/>
              <a:t>Inclusão no cenário 9 dos 8 valores de creatinina que um paciente pode ter</a:t>
            </a:r>
          </a:p>
        </p:txBody>
      </p:sp>
    </p:spTree>
    <p:extLst>
      <p:ext uri="{BB962C8B-B14F-4D97-AF65-F5344CB8AC3E}">
        <p14:creationId xmlns:p14="http://schemas.microsoft.com/office/powerpoint/2010/main" val="86891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3381</Words>
  <Application>Microsoft Office PowerPoint</Application>
  <PresentationFormat>Widescreen</PresentationFormat>
  <Paragraphs>633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DIFERENTES CENÁRIOS DE TESTE E CLASSIFICAÇÃO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Paulo Scoralick</dc:creator>
  <cp:lastModifiedBy>Joao Paulo Scoralick</cp:lastModifiedBy>
  <cp:revision>71</cp:revision>
  <dcterms:created xsi:type="dcterms:W3CDTF">2020-10-08T19:02:32Z</dcterms:created>
  <dcterms:modified xsi:type="dcterms:W3CDTF">2020-10-09T19:44:35Z</dcterms:modified>
</cp:coreProperties>
</file>