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56" r:id="rId4"/>
    <p:sldId id="258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BE65F-174F-42F0-A26F-DDB5DDB6B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F12806-3677-4BAB-98D9-0F52DF309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1754D-171F-45E1-BC93-5163D8980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08FB-27D4-4B7E-B608-347C4FE0986E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CE7B4-8665-43A5-B132-11AC4D1C7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C0184-C1C4-4F3D-9488-2C643AF54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291E-4AAD-4843-A8AA-ED69804B1FC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3773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35C74-2002-4180-94D2-AB8A510FB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4873C9-EB12-4F45-A7FE-121E784EB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A52BA-1FD9-42FD-A352-3602EF605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08FB-27D4-4B7E-B608-347C4FE0986E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1C6E5-09BC-4010-A247-B7F6ED608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1CA4-E1C2-4B45-B082-531BD19E7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291E-4AAD-4843-A8AA-ED69804B1FC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8200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DD90F0-6592-4310-97FA-875E6F245C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3FFF2-4113-4B27-8EAE-392084749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B2F29-260D-474B-9C37-D5163E3D0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08FB-27D4-4B7E-B608-347C4FE0986E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99181-E664-4B27-B8DB-FF61B71E4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C3648-D3B0-43EC-8454-AE7827C5F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291E-4AAD-4843-A8AA-ED69804B1FC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7633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5AC4-87AB-44D5-8480-18F8BFA34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52EFA-FD1E-48DD-9D0C-897054DCF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BF55D-4D6F-47E6-84F1-508CAB67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08FB-27D4-4B7E-B608-347C4FE0986E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0B6B8-E1C1-4DAC-9E14-1D383F437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1AC86-AE5F-4EE4-90A3-E0530D738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291E-4AAD-4843-A8AA-ED69804B1FC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67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41745-09A6-46BF-9E7B-DD60405B3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C17E9-ADFC-4E58-8288-35EDBC10C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640A6-A883-47F1-B982-03CC6437E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08FB-27D4-4B7E-B608-347C4FE0986E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D49D9-14FE-487E-BD8A-535A3FB67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FEE5C-048B-4B8F-AEEB-5B4098853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291E-4AAD-4843-A8AA-ED69804B1FC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210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D98D7-8FAA-4E85-A485-EF813F8D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B15E2-FDEB-45D8-8F72-5569A6BB50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1AB7D-60E9-48F1-8A29-F01CFD92F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B5C11-B653-42EC-A727-94E8D5F6F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08FB-27D4-4B7E-B608-347C4FE0986E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5018F-AB73-4A08-9F39-DFFE84A3E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B3CAD-A634-42C7-A924-374CB8850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291E-4AAD-4843-A8AA-ED69804B1FC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503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7C402-FD36-49FB-97C2-EF6FA72B4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44658-16FD-4F34-AFDB-F651AFEC2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68D9EA-E0EE-4FFC-8E6D-6FE5DE3DC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295878-CDA9-49F4-A716-A27BD41245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CA9FE9-CDFA-4D08-A0DE-6B444EFF98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FD31FC-4761-4CF2-9E52-B81E643DA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08FB-27D4-4B7E-B608-347C4FE0986E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C4DD2E-4900-45D1-B5D5-9378B4806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DFC290-ECD1-4095-831B-B03280DAE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291E-4AAD-4843-A8AA-ED69804B1FC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9598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646C8-88D5-454E-90FA-6335CCE86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F5075F-9F4A-499C-8A16-C907AF541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08FB-27D4-4B7E-B608-347C4FE0986E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682EC3-6BDA-49EF-8EE3-83F8C78C6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AD3437-F591-4F1C-932B-A5DD30EA0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291E-4AAD-4843-A8AA-ED69804B1FC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6248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A77916-1BD5-4DEB-B01A-9F3B7B96D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08FB-27D4-4B7E-B608-347C4FE0986E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1FA1B5-08BD-4823-8414-8B97C01C4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A09BC-83A2-4F59-A509-A0AC9D5BA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291E-4AAD-4843-A8AA-ED69804B1FC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7506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E6A32-9CC6-4788-81AC-B659D91C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B2794-AC60-4D0A-A703-85443FDB0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23313-AEED-41F6-B1CE-D20DA3913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6A717-9804-4D82-926D-6990F368E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08FB-27D4-4B7E-B608-347C4FE0986E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650CE-FC52-43A5-AFFC-53F909512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1932E-9AE0-4824-9150-942AA703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291E-4AAD-4843-A8AA-ED69804B1FC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4378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C1CE-0775-4EF8-8447-BE951AD54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53895-4020-47AD-B7D1-3C25E66B81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366926-1E50-4835-914D-3755834F5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AADD8E-CF10-4A2C-B1E8-87AF5B010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08FB-27D4-4B7E-B608-347C4FE0986E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07707-3609-420B-8099-AD7C18B32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2CCFF-E836-4CCA-869F-A26B6B835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291E-4AAD-4843-A8AA-ED69804B1FC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9925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558683-E6AE-4877-8722-55B28C5A3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37257-B37A-4833-9E4B-A76796AE9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17506-0397-45C9-85D0-BF5C2ADB8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208FB-27D4-4B7E-B608-347C4FE0986E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46514-51FE-42FB-800F-C5DFF12E8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DEEF4-4470-4053-B7D7-F8FA9CA37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3291E-4AAD-4843-A8AA-ED69804B1FC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5696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AB1374-2C67-45F5-BC07-265746C95B01}"/>
              </a:ext>
            </a:extLst>
          </p:cNvPr>
          <p:cNvSpPr txBox="1"/>
          <p:nvPr/>
        </p:nvSpPr>
        <p:spPr>
          <a:xfrm>
            <a:off x="2733080" y="375094"/>
            <a:ext cx="61716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b="1" dirty="0"/>
              <a:t>Cenário 1: Sexo, Idade, Raça e Creatinina inicial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63FADD-D19A-4F07-AB8A-A8C81477A6D9}"/>
              </a:ext>
            </a:extLst>
          </p:cNvPr>
          <p:cNvSpPr txBox="1"/>
          <p:nvPr/>
        </p:nvSpPr>
        <p:spPr>
          <a:xfrm>
            <a:off x="3215682" y="805981"/>
            <a:ext cx="5206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DADOS: </a:t>
            </a:r>
            <a:r>
              <a:rPr lang="pt-BR" sz="1600" dirty="0"/>
              <a:t>'</a:t>
            </a:r>
            <a:r>
              <a:rPr lang="pt-BR" sz="1600" dirty="0" err="1"/>
              <a:t>Codsexo</a:t>
            </a:r>
            <a:r>
              <a:rPr lang="pt-BR" sz="1600" dirty="0"/>
              <a:t>', 'Idade', 'Raça', 'CREATININAI'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4B31FB-72E5-463F-9097-E770911782A5}"/>
              </a:ext>
            </a:extLst>
          </p:cNvPr>
          <p:cNvSpPr txBox="1"/>
          <p:nvPr/>
        </p:nvSpPr>
        <p:spPr>
          <a:xfrm>
            <a:off x="461800" y="2136593"/>
            <a:ext cx="55077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b="1" dirty="0"/>
              <a:t>Cenário 2: 25 exames/dados mais frequentes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7F3F80-3DA8-457A-96F3-8E49BC4889D1}"/>
              </a:ext>
            </a:extLst>
          </p:cNvPr>
          <p:cNvSpPr txBox="1"/>
          <p:nvPr/>
        </p:nvSpPr>
        <p:spPr>
          <a:xfrm>
            <a:off x="461800" y="2704190"/>
            <a:ext cx="52077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DADOS:</a:t>
            </a:r>
            <a:r>
              <a:rPr lang="pt-BR" sz="1600" dirty="0"/>
              <a:t> '</a:t>
            </a:r>
            <a:r>
              <a:rPr lang="pt-BR" sz="1600" dirty="0" err="1"/>
              <a:t>Codsexo</a:t>
            </a:r>
            <a:r>
              <a:rPr lang="pt-BR" sz="1600" dirty="0"/>
              <a:t>’, '</a:t>
            </a:r>
            <a:r>
              <a:rPr lang="pt-BR" sz="1600" dirty="0" err="1"/>
              <a:t>Idade','Raça</a:t>
            </a:r>
            <a:r>
              <a:rPr lang="pt-BR" sz="1600" dirty="0"/>
              <a:t>’, 'PAS_inicial','PAS_final','</a:t>
            </a:r>
            <a:r>
              <a:rPr lang="pt-BR" sz="1600" dirty="0" err="1"/>
              <a:t>PAD_inicial</a:t>
            </a:r>
            <a:r>
              <a:rPr lang="pt-BR" sz="1600" dirty="0"/>
              <a:t>’, 'PAD_final','</a:t>
            </a:r>
            <a:r>
              <a:rPr lang="pt-BR" sz="1600" dirty="0" err="1"/>
              <a:t>pesoi</a:t>
            </a:r>
            <a:r>
              <a:rPr lang="pt-BR" sz="1600" dirty="0"/>
              <a:t>',</a:t>
            </a:r>
          </a:p>
          <a:p>
            <a:pPr algn="ctr"/>
            <a:r>
              <a:rPr lang="pt-BR" sz="1600" dirty="0"/>
              <a:t>'</a:t>
            </a:r>
            <a:r>
              <a:rPr lang="pt-BR" sz="1600" dirty="0" err="1"/>
              <a:t>pesof</a:t>
            </a:r>
            <a:r>
              <a:rPr lang="pt-BR" sz="1600" dirty="0"/>
              <a:t>','HemoglobinaI, '</a:t>
            </a:r>
            <a:r>
              <a:rPr lang="pt-BR" sz="1600" dirty="0" err="1"/>
              <a:t>ColesterolTotalI</a:t>
            </a:r>
            <a:r>
              <a:rPr lang="pt-BR" sz="1600" dirty="0"/>
              <a:t>','</a:t>
            </a:r>
            <a:r>
              <a:rPr lang="pt-BR" sz="1600" dirty="0" err="1"/>
              <a:t>GlicemiadeJejumI</a:t>
            </a:r>
            <a:r>
              <a:rPr lang="pt-BR" sz="1600" dirty="0"/>
              <a:t>', '</a:t>
            </a:r>
            <a:r>
              <a:rPr lang="pt-BR" sz="1600" dirty="0" err="1"/>
              <a:t>TrigliceridesI</a:t>
            </a:r>
            <a:r>
              <a:rPr lang="pt-BR" sz="1600" dirty="0"/>
              <a:t>','</a:t>
            </a:r>
            <a:r>
              <a:rPr lang="pt-BR" sz="1600" dirty="0" err="1"/>
              <a:t>PotassioI</a:t>
            </a:r>
            <a:r>
              <a:rPr lang="pt-BR" sz="1600" dirty="0"/>
              <a:t>', '</a:t>
            </a:r>
            <a:r>
              <a:rPr lang="pt-BR" sz="1600" dirty="0" err="1"/>
              <a:t>ColesterolHDLI</a:t>
            </a:r>
            <a:r>
              <a:rPr lang="pt-BR" sz="1600" dirty="0"/>
              <a:t>', '</a:t>
            </a:r>
            <a:r>
              <a:rPr lang="pt-BR" sz="1600" dirty="0" err="1"/>
              <a:t>UreiaI</a:t>
            </a:r>
            <a:r>
              <a:rPr lang="pt-BR" sz="1600" dirty="0"/>
              <a:t>','TSHI’, '</a:t>
            </a:r>
            <a:r>
              <a:rPr lang="pt-BR" sz="1600" dirty="0" err="1"/>
              <a:t>AcidoUricoI</a:t>
            </a:r>
            <a:r>
              <a:rPr lang="pt-BR" sz="1600" dirty="0"/>
              <a:t>', '</a:t>
            </a:r>
            <a:r>
              <a:rPr lang="pt-BR" sz="1600" dirty="0" err="1"/>
              <a:t>HemoglobinaGlicadaI</a:t>
            </a:r>
            <a:r>
              <a:rPr lang="pt-BR" sz="1600" dirty="0"/>
              <a:t>','TGPI', '</a:t>
            </a:r>
            <a:r>
              <a:rPr lang="pt-BR" sz="1600" dirty="0" err="1"/>
              <a:t>GlicemiadeJejumF</a:t>
            </a:r>
            <a:r>
              <a:rPr lang="pt-BR" sz="1600" dirty="0"/>
              <a:t>','ColesterolTotalF','</a:t>
            </a:r>
            <a:r>
              <a:rPr lang="pt-BR" sz="1600" dirty="0" err="1"/>
              <a:t>TrigliceridesF</a:t>
            </a:r>
            <a:r>
              <a:rPr lang="pt-BR" sz="1600" dirty="0"/>
              <a:t>’, ‘</a:t>
            </a:r>
            <a:r>
              <a:rPr lang="pt-BR" sz="1600" dirty="0" err="1"/>
              <a:t>ColesterolHDLF</a:t>
            </a:r>
            <a:r>
              <a:rPr lang="pt-BR" sz="1600" dirty="0"/>
              <a:t>','</a:t>
            </a:r>
            <a:r>
              <a:rPr lang="pt-BR" sz="1600" dirty="0" err="1"/>
              <a:t>HemoglobinaF</a:t>
            </a:r>
            <a:r>
              <a:rPr lang="pt-BR" sz="1600" dirty="0"/>
              <a:t>'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E32B2-9ED6-417A-A730-3C84D970F193}"/>
              </a:ext>
            </a:extLst>
          </p:cNvPr>
          <p:cNvSpPr txBox="1"/>
          <p:nvPr/>
        </p:nvSpPr>
        <p:spPr>
          <a:xfrm>
            <a:off x="6610350" y="2136593"/>
            <a:ext cx="5400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b="1" dirty="0"/>
              <a:t>Cenário 3: total das consultas em cada um dos ambulatórios + Creatinina inicial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3B5D67-AFA6-414B-803D-DD907E655C32}"/>
              </a:ext>
            </a:extLst>
          </p:cNvPr>
          <p:cNvSpPr txBox="1"/>
          <p:nvPr/>
        </p:nvSpPr>
        <p:spPr>
          <a:xfrm>
            <a:off x="6901730" y="2906034"/>
            <a:ext cx="47473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DADOS: </a:t>
            </a:r>
            <a:r>
              <a:rPr lang="pt-BR" sz="1600" dirty="0"/>
              <a:t>     ‘CREATININAI’</a:t>
            </a:r>
            <a:r>
              <a:rPr lang="pt-BR" sz="1600" b="1" dirty="0"/>
              <a:t> </a:t>
            </a:r>
          </a:p>
          <a:p>
            <a:pPr algn="just"/>
            <a:r>
              <a:rPr lang="pt-BR" sz="1600" dirty="0"/>
              <a:t>'DRC_1_2011',  'DRC_2_2011',  'DRC_1_2012',  'DRC_2_2012',  'DRC_1_2013',  'DRC_2_2013',  'DRC_1_2014',  'DRC_2_2014',  'HAS_1_2011',  'HAS_2_2011',  'HAS_1_2012',  'HAS_2_2012',  'HAS_1_2013',  'HAS_2_2013',  'HAS_1_2014',  'HAS_2_2014',  'DM_1_2011',  'DM_2_2011',   'DM_1_2012',  'DM_2_2012',  'DM_1_2013',  'DM_2_2013’,             'DM_1_2014’,            'DM_2_2014'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7671E8-BF30-4062-8BE4-C7675008F429}"/>
              </a:ext>
            </a:extLst>
          </p:cNvPr>
          <p:cNvSpPr txBox="1"/>
          <p:nvPr/>
        </p:nvSpPr>
        <p:spPr>
          <a:xfrm>
            <a:off x="3504089" y="5943018"/>
            <a:ext cx="54006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b="1" dirty="0"/>
              <a:t>Cenário 4: cenário 2 + cenário 3</a:t>
            </a:r>
          </a:p>
        </p:txBody>
      </p:sp>
    </p:spTree>
    <p:extLst>
      <p:ext uri="{BB962C8B-B14F-4D97-AF65-F5344CB8AC3E}">
        <p14:creationId xmlns:p14="http://schemas.microsoft.com/office/powerpoint/2010/main" val="2702305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79B7898-7590-4353-8458-C3F42219D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29888"/>
              </p:ext>
            </p:extLst>
          </p:nvPr>
        </p:nvGraphicFramePr>
        <p:xfrm>
          <a:off x="470807" y="942974"/>
          <a:ext cx="11250386" cy="5673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3339">
                  <a:extLst>
                    <a:ext uri="{9D8B030D-6E8A-4147-A177-3AD203B41FA5}">
                      <a16:colId xmlns:a16="http://schemas.microsoft.com/office/drawing/2014/main" val="3095973401"/>
                    </a:ext>
                  </a:extLst>
                </a:gridCol>
                <a:gridCol w="2242896">
                  <a:extLst>
                    <a:ext uri="{9D8B030D-6E8A-4147-A177-3AD203B41FA5}">
                      <a16:colId xmlns:a16="http://schemas.microsoft.com/office/drawing/2014/main" val="2098308724"/>
                    </a:ext>
                  </a:extLst>
                </a:gridCol>
                <a:gridCol w="2152650">
                  <a:extLst>
                    <a:ext uri="{9D8B030D-6E8A-4147-A177-3AD203B41FA5}">
                      <a16:colId xmlns:a16="http://schemas.microsoft.com/office/drawing/2014/main" val="1539279297"/>
                    </a:ext>
                  </a:extLst>
                </a:gridCol>
                <a:gridCol w="2257425">
                  <a:extLst>
                    <a:ext uri="{9D8B030D-6E8A-4147-A177-3AD203B41FA5}">
                      <a16:colId xmlns:a16="http://schemas.microsoft.com/office/drawing/2014/main" val="3586635976"/>
                    </a:ext>
                  </a:extLst>
                </a:gridCol>
                <a:gridCol w="2124076">
                  <a:extLst>
                    <a:ext uri="{9D8B030D-6E8A-4147-A177-3AD203B41FA5}">
                      <a16:colId xmlns:a16="http://schemas.microsoft.com/office/drawing/2014/main" val="3333418649"/>
                    </a:ext>
                  </a:extLst>
                </a:gridCol>
              </a:tblGrid>
              <a:tr h="702713">
                <a:tc>
                  <a:txBody>
                    <a:bodyPr/>
                    <a:lstStyle/>
                    <a:p>
                      <a:pPr algn="ctr"/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CENÁRIO 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CENÁRIO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CENÁRIO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CENÁRIO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0099434"/>
                  </a:ext>
                </a:extLst>
              </a:tr>
              <a:tr h="754420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EXTRA TREES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9737644"/>
                  </a:ext>
                </a:extLst>
              </a:tr>
              <a:tr h="702713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XGB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1683151"/>
                  </a:ext>
                </a:extLst>
              </a:tr>
              <a:tr h="702713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2336290"/>
                  </a:ext>
                </a:extLst>
              </a:tr>
              <a:tr h="702713">
                <a:tc>
                  <a:txBody>
                    <a:bodyPr/>
                    <a:lstStyle/>
                    <a:p>
                      <a:pPr algn="ctr"/>
                      <a:r>
                        <a:rPr lang="pt-BR" sz="3200" b="1"/>
                        <a:t>SVC</a:t>
                      </a:r>
                      <a:endParaRPr lang="pt-BR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0700803"/>
                  </a:ext>
                </a:extLst>
              </a:tr>
              <a:tr h="702713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KNN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626963"/>
                  </a:ext>
                </a:extLst>
              </a:tr>
              <a:tr h="702713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0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5501372"/>
                  </a:ext>
                </a:extLst>
              </a:tr>
              <a:tr h="702713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ELM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510713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96CC372-3133-4046-8192-09D6D02DDC79}"/>
              </a:ext>
            </a:extLst>
          </p:cNvPr>
          <p:cNvSpPr txBox="1"/>
          <p:nvPr/>
        </p:nvSpPr>
        <p:spPr>
          <a:xfrm>
            <a:off x="470806" y="203515"/>
            <a:ext cx="112503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/>
              <a:t>PORCENTAGEM DAS ACURÁCIAS – 100 ITERAÇÕES</a:t>
            </a:r>
          </a:p>
        </p:txBody>
      </p:sp>
    </p:spTree>
    <p:extLst>
      <p:ext uri="{BB962C8B-B14F-4D97-AF65-F5344CB8AC3E}">
        <p14:creationId xmlns:p14="http://schemas.microsoft.com/office/powerpoint/2010/main" val="350894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79B7898-7590-4353-8458-C3F42219D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670082"/>
              </p:ext>
            </p:extLst>
          </p:nvPr>
        </p:nvGraphicFramePr>
        <p:xfrm>
          <a:off x="470807" y="942974"/>
          <a:ext cx="11250386" cy="5673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3339">
                  <a:extLst>
                    <a:ext uri="{9D8B030D-6E8A-4147-A177-3AD203B41FA5}">
                      <a16:colId xmlns:a16="http://schemas.microsoft.com/office/drawing/2014/main" val="3095973401"/>
                    </a:ext>
                  </a:extLst>
                </a:gridCol>
                <a:gridCol w="2242896">
                  <a:extLst>
                    <a:ext uri="{9D8B030D-6E8A-4147-A177-3AD203B41FA5}">
                      <a16:colId xmlns:a16="http://schemas.microsoft.com/office/drawing/2014/main" val="2098308724"/>
                    </a:ext>
                  </a:extLst>
                </a:gridCol>
                <a:gridCol w="2152650">
                  <a:extLst>
                    <a:ext uri="{9D8B030D-6E8A-4147-A177-3AD203B41FA5}">
                      <a16:colId xmlns:a16="http://schemas.microsoft.com/office/drawing/2014/main" val="1539279297"/>
                    </a:ext>
                  </a:extLst>
                </a:gridCol>
                <a:gridCol w="2257425">
                  <a:extLst>
                    <a:ext uri="{9D8B030D-6E8A-4147-A177-3AD203B41FA5}">
                      <a16:colId xmlns:a16="http://schemas.microsoft.com/office/drawing/2014/main" val="3586635976"/>
                    </a:ext>
                  </a:extLst>
                </a:gridCol>
                <a:gridCol w="2124076">
                  <a:extLst>
                    <a:ext uri="{9D8B030D-6E8A-4147-A177-3AD203B41FA5}">
                      <a16:colId xmlns:a16="http://schemas.microsoft.com/office/drawing/2014/main" val="3333418649"/>
                    </a:ext>
                  </a:extLst>
                </a:gridCol>
              </a:tblGrid>
              <a:tr h="702713">
                <a:tc>
                  <a:txBody>
                    <a:bodyPr/>
                    <a:lstStyle/>
                    <a:p>
                      <a:pPr algn="ctr"/>
                      <a:endParaRPr lang="pt-B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CENÁRIO 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CENÁRIO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CENÁRIO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CENÁRIO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0099434"/>
                  </a:ext>
                </a:extLst>
              </a:tr>
              <a:tr h="754420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EXTRA TREES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9737644"/>
                  </a:ext>
                </a:extLst>
              </a:tr>
              <a:tr h="702713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XGB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1683151"/>
                  </a:ext>
                </a:extLst>
              </a:tr>
              <a:tr h="702713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2336290"/>
                  </a:ext>
                </a:extLst>
              </a:tr>
              <a:tr h="702713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SVC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0700803"/>
                  </a:ext>
                </a:extLst>
              </a:tr>
              <a:tr h="702713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KNN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47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626963"/>
                  </a:ext>
                </a:extLst>
              </a:tr>
              <a:tr h="702713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5501372"/>
                  </a:ext>
                </a:extLst>
              </a:tr>
              <a:tr h="702713"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/>
                        <a:t>ELM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510713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96CC372-3133-4046-8192-09D6D02DDC79}"/>
              </a:ext>
            </a:extLst>
          </p:cNvPr>
          <p:cNvSpPr txBox="1"/>
          <p:nvPr/>
        </p:nvSpPr>
        <p:spPr>
          <a:xfrm>
            <a:off x="470806" y="203515"/>
            <a:ext cx="112503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/>
              <a:t>PORCENTAGEM DAS ACURÁCIAS – 1 ITERAÇÃO</a:t>
            </a:r>
          </a:p>
        </p:txBody>
      </p:sp>
    </p:spTree>
    <p:extLst>
      <p:ext uri="{BB962C8B-B14F-4D97-AF65-F5344CB8AC3E}">
        <p14:creationId xmlns:p14="http://schemas.microsoft.com/office/powerpoint/2010/main" val="2963247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E930F2-00CA-4F5F-8D2D-4C552E327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92" y="261666"/>
            <a:ext cx="5788198" cy="27207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988C31-4E37-439B-AA60-751B14873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597" y="261666"/>
            <a:ext cx="5808203" cy="27540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E715CC-ADAE-4789-9965-09FFD0658F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792" y="3771900"/>
            <a:ext cx="5828208" cy="27273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1D3D8A-2B2D-4777-8F9D-E7B41EBA7E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7597" y="3944190"/>
            <a:ext cx="5808203" cy="27473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0FA66F-D720-4801-AA93-BE39B03D1B80}"/>
              </a:ext>
            </a:extLst>
          </p:cNvPr>
          <p:cNvSpPr txBox="1"/>
          <p:nvPr/>
        </p:nvSpPr>
        <p:spPr>
          <a:xfrm>
            <a:off x="0" y="307657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/>
              <a:t>XGB</a:t>
            </a:r>
          </a:p>
        </p:txBody>
      </p:sp>
    </p:spTree>
    <p:extLst>
      <p:ext uri="{BB962C8B-B14F-4D97-AF65-F5344CB8AC3E}">
        <p14:creationId xmlns:p14="http://schemas.microsoft.com/office/powerpoint/2010/main" val="3611462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5275C1-8B50-4497-9EB6-F2C168DA0C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0"/>
          <a:stretch/>
        </p:blipFill>
        <p:spPr>
          <a:xfrm>
            <a:off x="174015" y="180398"/>
            <a:ext cx="5841546" cy="26938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FECDDB-B0C0-4C78-AFA5-89D0C074F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2909"/>
            <a:ext cx="5848214" cy="27073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F10D40-8C48-4F4C-B48D-A0A87AFC9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096" y="3683469"/>
            <a:ext cx="5794866" cy="29074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9C689F-F1D0-4430-A247-92DD8F4749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4027" y="3870186"/>
            <a:ext cx="5834877" cy="27207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9E1905-F716-43FA-8737-4C762FB29393}"/>
              </a:ext>
            </a:extLst>
          </p:cNvPr>
          <p:cNvSpPr txBox="1"/>
          <p:nvPr/>
        </p:nvSpPr>
        <p:spPr>
          <a:xfrm>
            <a:off x="0" y="306705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/>
              <a:t>LR</a:t>
            </a:r>
          </a:p>
        </p:txBody>
      </p:sp>
    </p:spTree>
    <p:extLst>
      <p:ext uri="{BB962C8B-B14F-4D97-AF65-F5344CB8AC3E}">
        <p14:creationId xmlns:p14="http://schemas.microsoft.com/office/powerpoint/2010/main" val="1022632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F9E1905-F716-43FA-8737-4C762FB29393}"/>
              </a:ext>
            </a:extLst>
          </p:cNvPr>
          <p:cNvSpPr txBox="1"/>
          <p:nvPr/>
        </p:nvSpPr>
        <p:spPr>
          <a:xfrm>
            <a:off x="0" y="31623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/>
              <a:t>SVC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099780-C12C-41C4-B7C8-502910E49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65" y="209797"/>
            <a:ext cx="5928235" cy="30074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A12103-9CCB-4E21-8C02-00998A134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610" y="209797"/>
            <a:ext cx="5974914" cy="29341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8C608C-1FCD-4D3D-95E2-AFAED484D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754" y="3774936"/>
            <a:ext cx="5968246" cy="29141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B6B13C-643E-40A6-81EC-7A8C4FA933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5289" y="3976779"/>
            <a:ext cx="5881556" cy="275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864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F9E1905-F716-43FA-8737-4C762FB29393}"/>
              </a:ext>
            </a:extLst>
          </p:cNvPr>
          <p:cNvSpPr txBox="1"/>
          <p:nvPr/>
        </p:nvSpPr>
        <p:spPr>
          <a:xfrm>
            <a:off x="0" y="319087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/>
              <a:t>KNN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44204F-22E0-46A6-936D-3DCF2189F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50" y="180583"/>
            <a:ext cx="5968246" cy="29607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6468BEA-9418-401F-BC23-A8C753820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144" y="321573"/>
            <a:ext cx="5954908" cy="29141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269473-3886-49DD-AE3F-24F3D5C4E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950" y="3870007"/>
            <a:ext cx="5868219" cy="28074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D9A516-4AAA-4A82-9C31-A2476F1D7B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870007"/>
            <a:ext cx="5928235" cy="270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480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F9E1905-F716-43FA-8737-4C762FB29393}"/>
              </a:ext>
            </a:extLst>
          </p:cNvPr>
          <p:cNvSpPr txBox="1"/>
          <p:nvPr/>
        </p:nvSpPr>
        <p:spPr>
          <a:xfrm>
            <a:off x="0" y="306705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/>
              <a:t>MLP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AEDF74-A063-4139-A8B4-BCD83EB12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61" y="75007"/>
            <a:ext cx="5841546" cy="27207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D36A6B-7D9E-485B-9EF2-B7B7C7C22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669" y="177127"/>
            <a:ext cx="5828208" cy="27140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994C8D-55BD-4058-A281-DFBA193D1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444" y="3774936"/>
            <a:ext cx="5881556" cy="27874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368D1E-FE84-4345-B991-24D20D4AC5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2679" y="3950808"/>
            <a:ext cx="5834877" cy="276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42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F9E1905-F716-43FA-8737-4C762FB29393}"/>
              </a:ext>
            </a:extLst>
          </p:cNvPr>
          <p:cNvSpPr txBox="1"/>
          <p:nvPr/>
        </p:nvSpPr>
        <p:spPr>
          <a:xfrm>
            <a:off x="0" y="306705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/>
              <a:t>ELM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11C3BB-FE8D-41FC-9D7C-44A0CA4F1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098" y="188003"/>
            <a:ext cx="5801535" cy="29074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604226B-8618-4A7E-A2A9-B60C03682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64" y="3866579"/>
            <a:ext cx="5854882" cy="27874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2BFF9C-5D55-4782-9C1D-B88BB527B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7087" y="3875925"/>
            <a:ext cx="5841546" cy="27940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6C13A1-ACE1-4C38-990E-409B983D72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164" y="149413"/>
            <a:ext cx="5921567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23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2040</TotalTime>
  <Words>320</Words>
  <Application>Microsoft Office PowerPoint</Application>
  <PresentationFormat>Widescreen</PresentationFormat>
  <Paragraphs>95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Joao Paulo Scoralick</dc:creator>
  <cp:lastModifiedBy>Joao Paulo Scoralick</cp:lastModifiedBy>
  <cp:revision>32</cp:revision>
  <dcterms:created xsi:type="dcterms:W3CDTF">2020-10-28T14:14:54Z</dcterms:created>
  <dcterms:modified xsi:type="dcterms:W3CDTF">2020-11-03T20:22:55Z</dcterms:modified>
</cp:coreProperties>
</file>