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1" r:id="rId10"/>
    <p:sldId id="274" r:id="rId11"/>
    <p:sldId id="275" r:id="rId12"/>
    <p:sldId id="276" r:id="rId13"/>
    <p:sldId id="262" r:id="rId14"/>
    <p:sldId id="269" r:id="rId15"/>
    <p:sldId id="271" r:id="rId16"/>
    <p:sldId id="270" r:id="rId17"/>
    <p:sldId id="268" r:id="rId18"/>
    <p:sldId id="272" r:id="rId19"/>
    <p:sldId id="273" r:id="rId20"/>
    <p:sldId id="26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D269-DE1A-4129-821D-BE2E1C297605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415EE-6FB3-455E-9280-CBD7EBCB1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39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7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9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7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6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6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" descr="Padrões coloridos no céu">
            <a:extLst>
              <a:ext uri="{FF2B5EF4-FFF2-40B4-BE49-F238E27FC236}">
                <a16:creationId xmlns:a16="http://schemas.microsoft.com/office/drawing/2014/main" id="{C55A34C1-E258-5125-69A1-A768D1453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8" b="10193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AE9A6A4-E5D6-144B-1C0D-756B6EFFEADD}"/>
              </a:ext>
            </a:extLst>
          </p:cNvPr>
          <p:cNvSpPr txBox="1"/>
          <p:nvPr/>
        </p:nvSpPr>
        <p:spPr>
          <a:xfrm>
            <a:off x="2356700" y="829558"/>
            <a:ext cx="7729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APLICADO III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9BAB6F7-CFFB-ED75-C1B9-13201425165C}"/>
              </a:ext>
            </a:extLst>
          </p:cNvPr>
          <p:cNvSpPr txBox="1"/>
          <p:nvPr/>
        </p:nvSpPr>
        <p:spPr>
          <a:xfrm>
            <a:off x="3001159" y="2451835"/>
            <a:ext cx="67132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Douglas Pereira de Araujo </a:t>
            </a:r>
          </a:p>
          <a:p>
            <a:r>
              <a:rPr lang="pt-BR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Felipe Dal </a:t>
            </a:r>
            <a:r>
              <a:rPr lang="pt-BR" sz="2000" b="1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Molin</a:t>
            </a:r>
            <a:r>
              <a:rPr lang="pt-BR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pt-BR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Gabriela Germana Da Silva </a:t>
            </a:r>
          </a:p>
          <a:p>
            <a:r>
              <a:rPr lang="pt-BR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Samuel Regis Nascimento Barbosa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FC878B4-65F8-436E-EB83-DC3419AE78D5}"/>
              </a:ext>
            </a:extLst>
          </p:cNvPr>
          <p:cNvSpPr txBox="1"/>
          <p:nvPr/>
        </p:nvSpPr>
        <p:spPr>
          <a:xfrm>
            <a:off x="1864975" y="4477946"/>
            <a:ext cx="89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Algoritmo de Recomendação para indicação de Livros em Python </a:t>
            </a:r>
          </a:p>
        </p:txBody>
      </p:sp>
    </p:spTree>
    <p:extLst>
      <p:ext uri="{BB962C8B-B14F-4D97-AF65-F5344CB8AC3E}">
        <p14:creationId xmlns:p14="http://schemas.microsoft.com/office/powerpoint/2010/main" val="12844527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VISUALIZAÇÃO E EXPLORAÇÃO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103695" y="801401"/>
            <a:ext cx="41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ANALISES GRÁFICAS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35C6BC-3E01-135B-C887-73BAD778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1301144"/>
            <a:ext cx="5824325" cy="3124200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A94A64A-32CA-6FDD-9E2C-4722773A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12" y="3867340"/>
            <a:ext cx="5781675" cy="2631541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2431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VISUALIZAÇÃO E EXPLORAÇÃO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103695" y="801401"/>
            <a:ext cx="41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ANALISE DE CORRELAÇÃO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E4CD08-4C26-989E-EA51-8B8F36A2E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1490662"/>
            <a:ext cx="6115050" cy="3190875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76BEA5-9719-98D1-C3FE-C5CF78A5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3052974"/>
            <a:ext cx="4448175" cy="2976352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3610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VISUALIZAÇÃO E EXPLORAÇÃO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103695" y="1002178"/>
            <a:ext cx="41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ANALISES DE QUANTIDADES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8EFD1E6-2BB8-C9CB-98F6-D6CEE67C6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64"/>
          <a:stretch/>
        </p:blipFill>
        <p:spPr>
          <a:xfrm>
            <a:off x="103695" y="1984471"/>
            <a:ext cx="5617951" cy="3450592"/>
          </a:xfrm>
          <a:prstGeom prst="rect">
            <a:avLst/>
          </a:prstGeom>
          <a:ln w="1905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F2B0B9C-893C-FD47-C5B4-1742B7FFD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99"/>
          <a:stretch/>
        </p:blipFill>
        <p:spPr>
          <a:xfrm>
            <a:off x="5899889" y="1186844"/>
            <a:ext cx="5663461" cy="2809876"/>
          </a:xfrm>
          <a:prstGeom prst="rect">
            <a:avLst/>
          </a:prstGeom>
          <a:ln w="1905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DF60810-37EA-D74C-AD0B-11DF5607E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889" y="4142136"/>
            <a:ext cx="5751115" cy="2585854"/>
          </a:xfrm>
          <a:prstGeom prst="rect">
            <a:avLst/>
          </a:prstGeom>
          <a:ln w="1905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9024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CONSTRUÇÃO DO MODELO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305840" y="1077626"/>
            <a:ext cx="401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MODELO DE DADOS NÃO SUPERVISIONADO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855E68-0545-E8BA-3251-5B482256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40" y="1895475"/>
            <a:ext cx="5634558" cy="1857375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638FD8-779E-CCC6-CEB2-DC9F6DF6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41" y="3965749"/>
            <a:ext cx="5634558" cy="1826091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C219A91-3EF4-1911-6ACA-6A66453E8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738" y="1113700"/>
            <a:ext cx="4511361" cy="1197421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F0E5301-2808-3AB4-2851-1F278620E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739" y="2581613"/>
            <a:ext cx="5691300" cy="1171237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E7B4A3E-1641-DE55-1AB1-F4548ACDF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739" y="3920835"/>
            <a:ext cx="5874334" cy="2056851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5142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CONSTRUÇÃO DO MODELO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155121" y="849026"/>
            <a:ext cx="40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KNN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49F3BC-47B0-399F-7F36-319267DD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1323133"/>
            <a:ext cx="4876954" cy="3429842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3E97C04-0A40-7C5A-74BE-3595BFFA7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801" y="849026"/>
            <a:ext cx="4826454" cy="2728911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B92E758-F142-145E-0E38-2A04ACE9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028" y="3788550"/>
            <a:ext cx="4238625" cy="2986867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84553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ALGORITMO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1EA095-0882-1166-D014-766503702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8" r="11826" b="7557"/>
          <a:stretch/>
        </p:blipFill>
        <p:spPr>
          <a:xfrm>
            <a:off x="103696" y="992743"/>
            <a:ext cx="3941639" cy="3341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51CD51-6F2A-A884-B3AF-7E09126D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56" y="2506071"/>
            <a:ext cx="7213993" cy="36971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65AE09-5850-55FF-91CD-F09FDD655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8" r="11826" b="7557"/>
          <a:stretch/>
        </p:blipFill>
        <p:spPr>
          <a:xfrm>
            <a:off x="103695" y="992743"/>
            <a:ext cx="3941639" cy="3341132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9029895-F832-29DF-F12A-343C684CB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55" y="2506071"/>
            <a:ext cx="7213993" cy="3697171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506352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TREINAMENTO DO MODELO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155121" y="849026"/>
            <a:ext cx="40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EUCLIDIANO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734DF0-57F1-B172-F6FE-3BB3D856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8" y="1329719"/>
            <a:ext cx="5378980" cy="1127731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E58792-2CBD-E5C9-5E71-564C1561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02" y="2667000"/>
            <a:ext cx="5378981" cy="2019300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4EE4018-BB26-331B-1870-EFA1F455A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02" y="4876800"/>
            <a:ext cx="5388866" cy="1866900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66E5524-47A7-5682-50FA-DCB150081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547" y="2200276"/>
            <a:ext cx="5828440" cy="2971800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652436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SIMULAÇÃO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305840" y="1077626"/>
            <a:ext cx="40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D8A447-3CF1-301E-F77C-E4930A881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5" y="1446958"/>
            <a:ext cx="3848100" cy="1733550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0EC02D2-D06F-B1F2-2E58-24E0C00F6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95" y="3997754"/>
            <a:ext cx="10810875" cy="1542104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88928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SIMULAÇÃO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305840" y="1077626"/>
            <a:ext cx="40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3F4AD1-DED7-600C-5204-2F2FC2A7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700212"/>
            <a:ext cx="10553700" cy="4276725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72462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SIMULAÇÃO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305840" y="1077626"/>
            <a:ext cx="40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FB2CC3-CC96-CE2C-ADB9-7055779F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40" y="1581149"/>
            <a:ext cx="5406081" cy="1000125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2426ED0-9962-03A8-8FEA-5BCD7749A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5" y="2928937"/>
            <a:ext cx="4438650" cy="1000125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BF256BF-41C1-BFF6-F36C-08AB8794F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723" y="426231"/>
            <a:ext cx="5624512" cy="3502831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9D3E67F-4AE9-F2E1-274D-F2C4142A4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014" y="4276727"/>
            <a:ext cx="6400800" cy="2467449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7346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CRONOGRAMA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0C3EDE-1CA4-0A73-55CC-CE19CE0D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823390"/>
            <a:ext cx="12088305" cy="5821997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21893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278164" y="1015566"/>
            <a:ext cx="1191383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Book 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Recommendation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Dataset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 | 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Kaggle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300" b="1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https://github.com/Samuelregis/Projeto_Aplicado_3/tree/40e189b869705d3c614591fc8691a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3b688aca566;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300" b="1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GOLDSCHMIDT, Ronaldo. Data Mining. [Digite o Local da Editora]: Grupo GEN, 2015. E-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book. ISBN 9788595156395. Disponível em: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https://app.minhabiblioteca.com.br/#/books/9788595156395/. Acesso em: 24 out. 2023;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300" b="1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SILVA, Leandro Augusto da; PERES, 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Sarajane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 M.; BOSCARIOLI, 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Clodis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. Introdução à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Mineração de Dados - Com Aplicações em R. [Digite o Local da Editora]: Grupo GEN, 2016.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E-book. ISBN 9788595155473. Disponível em: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https://app.minhabiblioteca.com.br/#/books/9788595155473/. Acesso em: 24 out. 2023;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300" b="1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https://scikit-learn.org/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stable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/modules/model_evaluation.html;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300" b="1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https://scikit-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learn.org/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stable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/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auto_examples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/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model_selection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/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plot_grid_search_digits.html#sphx-glr-auto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examples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-model-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selection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-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plot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-grid-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search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-</a:t>
            </a:r>
            <a:r>
              <a:rPr lang="pt-BR" sz="1300" b="1" dirty="0" err="1">
                <a:solidFill>
                  <a:schemeClr val="tx2">
                    <a:lumMod val="25000"/>
                  </a:schemeClr>
                </a:solidFill>
              </a:rPr>
              <a:t>digits-py</a:t>
            </a: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300" b="1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https://medium.com/analytics-vidhya/understanding-k-nearest-neighbour-algorithm-in-detail-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300" b="1" dirty="0">
                <a:solidFill>
                  <a:schemeClr val="tx2">
                    <a:lumMod val="25000"/>
                  </a:schemeClr>
                </a:solidFill>
              </a:rPr>
              <a:t>fc9649c1d196; </a:t>
            </a:r>
          </a:p>
        </p:txBody>
      </p:sp>
    </p:spTree>
    <p:extLst>
      <p:ext uri="{BB962C8B-B14F-4D97-AF65-F5344CB8AC3E}">
        <p14:creationId xmlns:p14="http://schemas.microsoft.com/office/powerpoint/2010/main" val="35112695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BIBLIOTECAS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1127445" y="1478421"/>
            <a:ext cx="2756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Pandas;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25000"/>
                  </a:schemeClr>
                </a:solidFill>
              </a:rPr>
              <a:t>Numpy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Matplotlib;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Seaborn;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25000"/>
                  </a:schemeClr>
                </a:solidFill>
              </a:rPr>
              <a:t>Scipy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Requests;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25000"/>
                  </a:schemeClr>
                </a:solidFill>
              </a:rPr>
              <a:t>Skle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Pandas;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25000"/>
                  </a:schemeClr>
                </a:solidFill>
              </a:rPr>
              <a:t>Numpy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Matplotlib;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Seaborn;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25000"/>
                  </a:schemeClr>
                </a:solidFill>
              </a:rPr>
              <a:t>Scipy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Requests;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25000"/>
                  </a:schemeClr>
                </a:solidFill>
              </a:rPr>
              <a:t>Sklearn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Pillow;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Warnings </a:t>
            </a:r>
            <a:r>
              <a:rPr lang="en-US" b="1" dirty="0" err="1">
                <a:solidFill>
                  <a:schemeClr val="tx2">
                    <a:lumMod val="25000"/>
                  </a:schemeClr>
                </a:solidFill>
              </a:rPr>
              <a:t>arn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Pillow;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Warnings 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4013BD-0262-8B13-B170-4E6431AC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3" y="1918916"/>
            <a:ext cx="7124700" cy="3476625"/>
          </a:xfrm>
          <a:prstGeom prst="rect">
            <a:avLst/>
          </a:prstGeom>
          <a:ln w="38100" cap="sq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0456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COLETA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103695" y="1080762"/>
            <a:ext cx="3293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COLETADOS OS CONJUNTOS DE DADOS EM FORMATO CSV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67470C-6184-774D-644D-292AD564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46" y="1080762"/>
            <a:ext cx="6400800" cy="1857375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8723EF5-4B37-5F93-97BC-26BC010AA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539" y="3579829"/>
            <a:ext cx="9645007" cy="3047498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5436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COLETA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C5FAA4-9A9F-0BC8-E728-8DC93942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6" y="919163"/>
            <a:ext cx="5858574" cy="3367088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96266D-5D69-3B7A-B915-7C4BCC0A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66725"/>
            <a:ext cx="5362575" cy="6248400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5437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MODELAGEM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439190" y="1209608"/>
            <a:ext cx="329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A MODELAGEM DE DADOS FOI REALIZADA ATRAVÉS DA TÉCNICA DE CRUZAMENTO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67470C-6184-774D-644D-292AD564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1209608"/>
            <a:ext cx="6400800" cy="1857375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614C489-058C-2DD2-8809-81690E39D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45" y="3352008"/>
            <a:ext cx="9459405" cy="3204334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7905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MODELAGEM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5749E-1775-9E80-FA4A-16704A5C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1001088"/>
            <a:ext cx="5306505" cy="4562687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212142-4BF0-F8B2-B04B-DE0C976B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964" y="2800350"/>
            <a:ext cx="6400341" cy="3481387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6182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MODELAGEM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51363B-C69C-A999-DD04-A4EB67F79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395" y="886238"/>
            <a:ext cx="4392105" cy="2753969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D9473ED-EEF3-3652-B1AB-901AC9F1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20" y="3855454"/>
            <a:ext cx="10183305" cy="2945396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2228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F50C40-43D0-34F6-1F82-1B0D9F0B2932}"/>
              </a:ext>
            </a:extLst>
          </p:cNvPr>
          <p:cNvSpPr txBox="1"/>
          <p:nvPr/>
        </p:nvSpPr>
        <p:spPr>
          <a:xfrm>
            <a:off x="103695" y="301658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VISUALIZAÇÃO E EXPLORAÇÃO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1CACD-FA4F-7621-03D9-DCFAE675859F}"/>
              </a:ext>
            </a:extLst>
          </p:cNvPr>
          <p:cNvSpPr txBox="1"/>
          <p:nvPr/>
        </p:nvSpPr>
        <p:spPr>
          <a:xfrm>
            <a:off x="182015" y="1325276"/>
            <a:ext cx="411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EXPLORAÇÃO FOI REALIZADA PARA ENTENDIMENTO DA ESTRUTURA E DO CONTEUDO DOS DADOS SELECIONADOS.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AB9DF0-ABFA-9B7A-9BF8-A7B77315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1325276"/>
            <a:ext cx="5876925" cy="3566967"/>
          </a:xfrm>
          <a:prstGeom prst="rect">
            <a:avLst/>
          </a:prstGeom>
          <a:ln w="28575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90446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Neue Haas Grotesk Text Pro</vt:lpstr>
      <vt:lpstr>Verdana</vt:lpstr>
      <vt:lpstr>Wingdings</vt:lpstr>
      <vt:lpstr>DylanVTI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Germana Silva, Gabriela (SGRE SE R LATAM ON MP BR MP1)</dc:creator>
  <cp:lastModifiedBy>Germana Silva, Gabriela (SGRE SE R LATAM ON MP BR MP1)</cp:lastModifiedBy>
  <cp:revision>2</cp:revision>
  <dcterms:created xsi:type="dcterms:W3CDTF">2023-11-12T18:16:58Z</dcterms:created>
  <dcterms:modified xsi:type="dcterms:W3CDTF">2023-11-13T02:17:03Z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2023-11-12T18:16:58Z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81b2d55c-e513-4f92-8f79-4a0649ec42a5</vt:lpwstr>
  </property>
  <property fmtid="{D5CDD505-2E9C-101B-9397-08002B2CF9AE}" pid="8" name="MSIP_Label_6013f521-439d-4e48-8e98-41ab6c596aa7_ContentBits">
    <vt:lpwstr>0</vt:lpwstr>
  </property>
</Properties>
</file>