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9"/>
  </p:notesMasterIdLst>
  <p:sldIdLst>
    <p:sldId id="258" r:id="rId2"/>
    <p:sldId id="259" r:id="rId3"/>
    <p:sldId id="276" r:id="rId4"/>
    <p:sldId id="270" r:id="rId5"/>
    <p:sldId id="263" r:id="rId6"/>
    <p:sldId id="264" r:id="rId7"/>
    <p:sldId id="261" r:id="rId8"/>
    <p:sldId id="275" r:id="rId9"/>
    <p:sldId id="267" r:id="rId10"/>
    <p:sldId id="278" r:id="rId11"/>
    <p:sldId id="268" r:id="rId12"/>
    <p:sldId id="266" r:id="rId13"/>
    <p:sldId id="279" r:id="rId14"/>
    <p:sldId id="273" r:id="rId15"/>
    <p:sldId id="280" r:id="rId16"/>
    <p:sldId id="272" r:id="rId17"/>
    <p:sldId id="274" r:id="rId18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96" autoAdjust="0"/>
  </p:normalViewPr>
  <p:slideViewPr>
    <p:cSldViewPr snapToGrid="0">
      <p:cViewPr>
        <p:scale>
          <a:sx n="60" d="100"/>
          <a:sy n="60" d="100"/>
        </p:scale>
        <p:origin x="1550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questions you asked, 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motivated 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ask them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whether you were able to answer these questions to your satisfaction, and briefly summarize your findings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SWAPPED ORDER OF QUESTIONS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6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your analysis?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SOURCES &amp; NUCLEAR to Non-green description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78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Discuss any additional questions that came up, but which you didn't have time to answer:</a:t>
            </a:r>
          </a:p>
          <a:p>
            <a:r>
              <a:rPr lang="en-US" dirty="0">
                <a:solidFill>
                  <a:srgbClr val="FF0000"/>
                </a:solidFill>
              </a:rPr>
              <a:t>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64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whether you were able to answer these questions to your satisfaction, and briefly summarize your findings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SHOULD INCLUDE NUMERICAL FROM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Elaborate on the questions you asked, describing what kinds of data you needed to answer them, and where you found it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exploration and cleanup process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exploration,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0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72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87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your analysis?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Correlation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analysis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9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analysis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Romanian_electric_power_transmission_lines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hyperlink" Target="https://commons.wikimedia.org/wiki/File:Hydro-energy.jpg" TargetMode="External"/><Relationship Id="rId12" Type="http://schemas.openxmlformats.org/officeDocument/2006/relationships/hyperlink" Target="http://agrowmania.blogspot.com/2012/05/sustainable-energy-development-should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11" Type="http://schemas.openxmlformats.org/officeDocument/2006/relationships/image" Target="../media/image23.jpg"/><Relationship Id="rId5" Type="http://schemas.openxmlformats.org/officeDocument/2006/relationships/image" Target="../media/image7.jpeg"/><Relationship Id="rId15" Type="http://schemas.openxmlformats.org/officeDocument/2006/relationships/image" Target="../media/image25.png"/><Relationship Id="rId10" Type="http://schemas.openxmlformats.org/officeDocument/2006/relationships/hyperlink" Target="http://flickr.com/photos/charlescook/380352233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22.jpg"/><Relationship Id="rId14" Type="http://schemas.openxmlformats.org/officeDocument/2006/relationships/hyperlink" Target="http://pepbonet.com/2010/08/portfolio/steamland-geothermal-energy-in-iceland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marketing.eu/social-media-ispirazione-dai-competitor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6000" dirty="0"/>
              <a:t>Energy</a:t>
            </a:r>
            <a:endParaRPr lang="en-US" sz="2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10275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TEAM DAGGER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George Bigham, Dawn Brenner, Adam Pritchett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8A082-31BD-4599-BEFF-C91CF215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53594" y="393088"/>
            <a:ext cx="4684811" cy="35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629057"/>
            <a:ext cx="3962400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Maximum energy production capability calculated from power plant commissioning of all fuel types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Global Power Plant Database</a:t>
            </a:r>
          </a:p>
        </p:txBody>
      </p:sp>
      <p:pic>
        <p:nvPicPr>
          <p:cNvPr id="9" name="Picture 2" descr="https://www.challenge.ma/wp-content/uploads/2017/03/Noor-2.jpg">
            <a:extLst>
              <a:ext uri="{FF2B5EF4-FFF2-40B4-BE49-F238E27FC236}">
                <a16:creationId xmlns:a16="http://schemas.microsoft.com/office/drawing/2014/main" id="{FD29FDC2-3A19-4202-BAB7-E4A838BA4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68"/>
          <a:stretch/>
        </p:blipFill>
        <p:spPr bwMode="auto">
          <a:xfrm>
            <a:off x="161678" y="4625449"/>
            <a:ext cx="1978321" cy="17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power plant image">
            <a:extLst>
              <a:ext uri="{FF2B5EF4-FFF2-40B4-BE49-F238E27FC236}">
                <a16:creationId xmlns:a16="http://schemas.microsoft.com/office/drawing/2014/main" id="{375340A0-0230-4553-9682-37394B44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/>
          <a:stretch/>
        </p:blipFill>
        <p:spPr bwMode="auto">
          <a:xfrm>
            <a:off x="2325454" y="4625448"/>
            <a:ext cx="2163776" cy="17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4ECB4F-69AF-409A-8B0A-F52092D3FF02}"/>
              </a:ext>
            </a:extLst>
          </p:cNvPr>
          <p:cNvSpPr txBox="1"/>
          <p:nvPr/>
        </p:nvSpPr>
        <p:spPr>
          <a:xfrm>
            <a:off x="5435284" y="698578"/>
            <a:ext cx="618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linear regression reveals the for every MW added to capacity a countries generation/consumption increases by 0.40 MWh. In other words about 40% of added capacity is used.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A279BB-A871-45B2-ABC9-DE035ED15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046" y="2127383"/>
            <a:ext cx="6700803" cy="439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9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47530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consumption/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289" y="2260657"/>
            <a:ext cx="4056993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Total amount of energy consumed - residential, commercial, and industrial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BP Statistical Review of World Energy</a:t>
            </a:r>
          </a:p>
        </p:txBody>
      </p:sp>
      <p:pic>
        <p:nvPicPr>
          <p:cNvPr id="7170" name="Picture 2" descr="Image result for industrial production plant image">
            <a:extLst>
              <a:ext uri="{FF2B5EF4-FFF2-40B4-BE49-F238E27FC236}">
                <a16:creationId xmlns:a16="http://schemas.microsoft.com/office/drawing/2014/main" id="{CD736658-6A8B-401F-992B-613124073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8"/>
          <a:stretch/>
        </p:blipFill>
        <p:spPr bwMode="auto">
          <a:xfrm>
            <a:off x="791769" y="5304141"/>
            <a:ext cx="3062031" cy="13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home energy use image">
            <a:extLst>
              <a:ext uri="{FF2B5EF4-FFF2-40B4-BE49-F238E27FC236}">
                <a16:creationId xmlns:a16="http://schemas.microsoft.com/office/drawing/2014/main" id="{1C5A529C-7A2B-469D-9D9B-650E9121D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t="31859" r="3967" b="3527"/>
          <a:stretch/>
        </p:blipFill>
        <p:spPr bwMode="auto">
          <a:xfrm>
            <a:off x="791769" y="3676191"/>
            <a:ext cx="3062031" cy="13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92F0EB-B928-4D5A-A474-ECFCDFC96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595" y="3245114"/>
            <a:ext cx="7218662" cy="3522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86518-75F3-40F5-B996-3CBA6FC99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3595" y="50298"/>
            <a:ext cx="7218662" cy="3028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B7CB9-DEF8-4A4E-BDC9-A2C7636FF7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17" t="27143" r="27309" b="23701"/>
          <a:stretch/>
        </p:blipFill>
        <p:spPr>
          <a:xfrm>
            <a:off x="9283142" y="1729189"/>
            <a:ext cx="2716378" cy="104215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DC49030-40EA-4B20-A46C-3A906C285097}"/>
              </a:ext>
            </a:extLst>
          </p:cNvPr>
          <p:cNvSpPr/>
          <p:nvPr/>
        </p:nvSpPr>
        <p:spPr>
          <a:xfrm>
            <a:off x="10544902" y="2461843"/>
            <a:ext cx="609600" cy="1934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1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1" y="253516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Human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development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Index (HDI)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32" y="2076159"/>
            <a:ext cx="4298730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Composite statistic of life expectancy, education, and per capita income indicators used to rate a country’s prosperity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United Nations Human Development Data</a:t>
            </a:r>
          </a:p>
        </p:txBody>
      </p:sp>
      <p:pic>
        <p:nvPicPr>
          <p:cNvPr id="4098" name="Picture 2" descr="Image result for hDI images">
            <a:extLst>
              <a:ext uri="{FF2B5EF4-FFF2-40B4-BE49-F238E27FC236}">
                <a16:creationId xmlns:a16="http://schemas.microsoft.com/office/drawing/2014/main" id="{ABCE68FF-32BB-400A-A394-46BB6AA87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" t="4301" r="1821" b="7952"/>
          <a:stretch/>
        </p:blipFill>
        <p:spPr bwMode="auto">
          <a:xfrm>
            <a:off x="830316" y="3794234"/>
            <a:ext cx="3020733" cy="292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731C6-930A-4009-A429-EC1303194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103" y="889000"/>
            <a:ext cx="7340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5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1" y="253516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Human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development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Index (HDI)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32" y="2076159"/>
            <a:ext cx="4298730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Composite statistic of life expectancy, education, and per capita income indicators used to rate a country’s prosperity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United Nations Human Development Data</a:t>
            </a:r>
          </a:p>
        </p:txBody>
      </p:sp>
      <p:pic>
        <p:nvPicPr>
          <p:cNvPr id="4098" name="Picture 2" descr="Image result for hDI images">
            <a:extLst>
              <a:ext uri="{FF2B5EF4-FFF2-40B4-BE49-F238E27FC236}">
                <a16:creationId xmlns:a16="http://schemas.microsoft.com/office/drawing/2014/main" id="{ABCE68FF-32BB-400A-A394-46BB6AA87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" t="4301" r="1821" b="7952"/>
          <a:stretch/>
        </p:blipFill>
        <p:spPr bwMode="auto">
          <a:xfrm>
            <a:off x="830316" y="3794234"/>
            <a:ext cx="3020733" cy="292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00FA72-D464-4C42-B088-C82C81AF6D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44" t="15925" r="2770" b="10187"/>
          <a:stretch/>
        </p:blipFill>
        <p:spPr>
          <a:xfrm>
            <a:off x="4839451" y="895350"/>
            <a:ext cx="7167118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457780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consumption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by fuel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2271616"/>
            <a:ext cx="3987800" cy="3589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Green Sources = Hydro &amp; Renewables (Solar,  Wind, Biomass, Geothermal)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Non-Green Sources = Oil, Natural Gas, Nuclear, &amp; Coal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BP Statistical Review of World Energy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FA093-37D8-4C23-9C70-60766F46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47624"/>
            <a:ext cx="6149600" cy="3239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E9EB68-C630-427C-BE78-F0B9996CD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781" y="387775"/>
            <a:ext cx="3227691" cy="1866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A7482-6741-4BF9-8331-44A9699C5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46" t="6951" r="37386" b="68460"/>
          <a:stretch/>
        </p:blipFill>
        <p:spPr>
          <a:xfrm>
            <a:off x="5902035" y="387775"/>
            <a:ext cx="1104900" cy="796637"/>
          </a:xfrm>
          <a:prstGeom prst="rect">
            <a:avLst/>
          </a:prstGeom>
        </p:spPr>
      </p:pic>
      <p:pic>
        <p:nvPicPr>
          <p:cNvPr id="15" name="Picture 2" descr="https://www.challenge.ma/wp-content/uploads/2017/03/Noor-2.jpg">
            <a:extLst>
              <a:ext uri="{FF2B5EF4-FFF2-40B4-BE49-F238E27FC236}">
                <a16:creationId xmlns:a16="http://schemas.microsoft.com/office/drawing/2014/main" id="{7299DBBF-3C96-45AC-AADE-944B7D9CB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41"/>
          <a:stretch/>
        </p:blipFill>
        <p:spPr bwMode="auto">
          <a:xfrm>
            <a:off x="76566" y="5602784"/>
            <a:ext cx="138392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766A6C-F76E-4F7E-B024-488F5A1893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437" t="20968" r="14856"/>
          <a:stretch/>
        </p:blipFill>
        <p:spPr>
          <a:xfrm>
            <a:off x="76568" y="4326094"/>
            <a:ext cx="1383930" cy="1143000"/>
          </a:xfrm>
          <a:prstGeom prst="rect">
            <a:avLst/>
          </a:prstGeom>
        </p:spPr>
      </p:pic>
      <p:pic>
        <p:nvPicPr>
          <p:cNvPr id="16" name="Picture 2" descr="Image result for power plant image">
            <a:extLst>
              <a:ext uri="{FF2B5EF4-FFF2-40B4-BE49-F238E27FC236}">
                <a16:creationId xmlns:a16="http://schemas.microsoft.com/office/drawing/2014/main" id="{04FE6B50-E0BD-4874-A74F-7140A43F5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/>
          <a:stretch/>
        </p:blipFill>
        <p:spPr bwMode="auto">
          <a:xfrm>
            <a:off x="1606214" y="5602784"/>
            <a:ext cx="138392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9B0AEE-CC48-4046-AACC-C5799BED4B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r="10099"/>
          <a:stretch/>
        </p:blipFill>
        <p:spPr>
          <a:xfrm>
            <a:off x="1602154" y="4326094"/>
            <a:ext cx="1394079" cy="1143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58E818-B918-47D7-AFAA-80A9CFA785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093041" y="4326094"/>
            <a:ext cx="1428750" cy="1143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C748F6-AB5E-4E51-A5BB-877405A493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093041" y="5602784"/>
            <a:ext cx="142875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88186A-F3AE-4DC1-9377-A138EB1AAE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52753" y="3505978"/>
            <a:ext cx="4208320" cy="321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6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4BF2D5-25D4-45D3-9297-6EE461EE2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1" t="4456" r="4092" b="5646"/>
          <a:stretch/>
        </p:blipFill>
        <p:spPr>
          <a:xfrm>
            <a:off x="88900" y="925113"/>
            <a:ext cx="7226300" cy="51051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AF84B-88EE-4945-8426-3F188658B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362" y="147624"/>
            <a:ext cx="4630638" cy="2557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66E3F-C6AF-4EB3-BAFC-A4E091F72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864" y="387775"/>
            <a:ext cx="2547908" cy="147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16DF62-43F7-43C3-9E1D-1EF5BC48D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361" y="3006532"/>
            <a:ext cx="4630638" cy="35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Find alternative data sources</a:t>
            </a:r>
          </a:p>
          <a:p>
            <a:pPr lvl="2">
              <a:buFont typeface="Gill Sans MT" panose="020B0502020104020203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</a:rPr>
              <a:t>Search for missing data (Africa)</a:t>
            </a:r>
          </a:p>
          <a:p>
            <a:pPr lvl="2">
              <a:buFont typeface="Gill Sans MT" panose="020B0502020104020203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</a:rPr>
              <a:t>Baseline capacity before 1990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Learn how to label Google Maps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Research other indicators for areas where HDI didn’t correlate with energy use/capacity</a:t>
            </a:r>
          </a:p>
        </p:txBody>
      </p:sp>
    </p:spTree>
    <p:extLst>
      <p:ext uri="{BB962C8B-B14F-4D97-AF65-F5344CB8AC3E}">
        <p14:creationId xmlns:p14="http://schemas.microsoft.com/office/powerpoint/2010/main" val="410329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6000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42A46-86B5-4F63-86AE-5AB8ABC92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"/>
          <a:stretch/>
        </p:blipFill>
        <p:spPr>
          <a:xfrm>
            <a:off x="4599088" y="875965"/>
            <a:ext cx="2993824" cy="31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4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244" y="2272187"/>
            <a:ext cx="8779512" cy="2721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404040"/>
                </a:solidFill>
              </a:rPr>
              <a:t>en·er·gy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404040"/>
                </a:solidFill>
              </a:rPr>
              <a:t>/ˈenərjē/</a:t>
            </a:r>
          </a:p>
          <a:p>
            <a:pPr marL="0" indent="0" algn="ctr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power derived from the utilization of physical or chemical resources, especially to provide light and heat or to work machines.</a:t>
            </a:r>
          </a:p>
        </p:txBody>
      </p:sp>
    </p:spTree>
    <p:extLst>
      <p:ext uri="{BB962C8B-B14F-4D97-AF65-F5344CB8AC3E}">
        <p14:creationId xmlns:p14="http://schemas.microsoft.com/office/powerpoint/2010/main" val="129843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Project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244" y="2869314"/>
            <a:ext cx="8779512" cy="2721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A country’s energy consumption and use of “green”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energy increases with its prosperity</a:t>
            </a:r>
          </a:p>
          <a:p>
            <a:pPr marL="0" indent="0" algn="ctr">
              <a:buNone/>
            </a:pPr>
            <a:endParaRPr 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4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244" y="2632842"/>
            <a:ext cx="8779512" cy="28792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404040"/>
                </a:solidFill>
              </a:rPr>
              <a:t>Is energy consumption increasing or decreasing over time?</a:t>
            </a:r>
          </a:p>
          <a:p>
            <a:r>
              <a:rPr lang="en-US" sz="2400" dirty="0">
                <a:solidFill>
                  <a:srgbClr val="404040"/>
                </a:solidFill>
              </a:rPr>
              <a:t>Is energy consumption related to a country’s prosperity?</a:t>
            </a:r>
          </a:p>
          <a:p>
            <a:r>
              <a:rPr lang="en-US" sz="2400" dirty="0">
                <a:solidFill>
                  <a:srgbClr val="404040"/>
                </a:solidFill>
              </a:rPr>
              <a:t>Do more prosperous areas use more “green” energy?</a:t>
            </a:r>
          </a:p>
        </p:txBody>
      </p:sp>
    </p:spTree>
    <p:extLst>
      <p:ext uri="{BB962C8B-B14F-4D97-AF65-F5344CB8AC3E}">
        <p14:creationId xmlns:p14="http://schemas.microsoft.com/office/powerpoint/2010/main" val="136315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70842" y="1874569"/>
            <a:ext cx="8220723" cy="28792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A country’s energy consumption and use of “green”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energy </a:t>
            </a:r>
            <a:r>
              <a:rPr lang="en-US" sz="2400" u="sng" dirty="0">
                <a:solidFill>
                  <a:srgbClr val="404040"/>
                </a:solidFill>
              </a:rPr>
              <a:t>does not</a:t>
            </a:r>
            <a:r>
              <a:rPr lang="en-US" sz="2400" dirty="0">
                <a:solidFill>
                  <a:srgbClr val="404040"/>
                </a:solidFill>
              </a:rPr>
              <a:t> always increase with its prosperity</a:t>
            </a:r>
            <a:br>
              <a:rPr lang="en-US" sz="2400" dirty="0">
                <a:solidFill>
                  <a:srgbClr val="404040"/>
                </a:solidFill>
              </a:rPr>
            </a:br>
            <a:endParaRPr lang="en-US" sz="2400" dirty="0">
              <a:solidFill>
                <a:srgbClr val="404040"/>
              </a:solidFill>
            </a:endParaRPr>
          </a:p>
          <a:p>
            <a:r>
              <a:rPr lang="en-US" sz="2000" dirty="0">
                <a:solidFill>
                  <a:srgbClr val="404040"/>
                </a:solidFill>
              </a:rPr>
              <a:t>Generation capacity increases with population and prosperity in some cases</a:t>
            </a:r>
          </a:p>
          <a:p>
            <a:r>
              <a:rPr lang="en-US" sz="2000" dirty="0">
                <a:solidFill>
                  <a:srgbClr val="404040"/>
                </a:solidFill>
              </a:rPr>
              <a:t>Consumption is dependent on other variables (politics, war, etc.)</a:t>
            </a:r>
          </a:p>
          <a:p>
            <a:r>
              <a:rPr lang="en-US" sz="2000" dirty="0">
                <a:solidFill>
                  <a:srgbClr val="404040"/>
                </a:solidFill>
              </a:rPr>
              <a:t>Consumption per capita is mostly flat globally and in most geographic regions (except decreasing in the US and increasing in Middle East and Asia)</a:t>
            </a:r>
          </a:p>
          <a:p>
            <a:r>
              <a:rPr lang="en-US" sz="2000" dirty="0">
                <a:solidFill>
                  <a:srgbClr val="404040"/>
                </a:solidFill>
              </a:rPr>
              <a:t>Consumption from “green” fuel sources is not related to prosperity</a:t>
            </a:r>
            <a:endParaRPr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6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199" y="5200150"/>
            <a:ext cx="8991600" cy="1264762"/>
          </a:xfrm>
        </p:spPr>
        <p:txBody>
          <a:bodyPr>
            <a:normAutofit/>
          </a:bodyPr>
          <a:lstStyle/>
          <a:p>
            <a:r>
              <a:rPr lang="en-US" sz="4800" dirty="0"/>
              <a:t>Our Data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569A8A8-79E1-46D2-93BA-890C65DF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6" y="2807633"/>
            <a:ext cx="4750675" cy="1898212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A2BBA-E602-4F05-93B8-3DA9CABF880E}"/>
              </a:ext>
            </a:extLst>
          </p:cNvPr>
          <p:cNvSpPr/>
          <p:nvPr/>
        </p:nvSpPr>
        <p:spPr>
          <a:xfrm>
            <a:off x="6607830" y="2807633"/>
            <a:ext cx="4750675" cy="189821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64C7A855-26FC-47E0-9122-35932CE4C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93" y="3328735"/>
            <a:ext cx="3762406" cy="136868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wer plant image">
            <a:extLst>
              <a:ext uri="{FF2B5EF4-FFF2-40B4-BE49-F238E27FC236}">
                <a16:creationId xmlns:a16="http://schemas.microsoft.com/office/drawing/2014/main" id="{40F3BA66-08D5-4EA0-B13C-9AEA1D0EB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2"/>
          <a:stretch/>
        </p:blipFill>
        <p:spPr bwMode="auto">
          <a:xfrm>
            <a:off x="830317" y="393088"/>
            <a:ext cx="4750675" cy="192024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asting energy image">
            <a:extLst>
              <a:ext uri="{FF2B5EF4-FFF2-40B4-BE49-F238E27FC236}">
                <a16:creationId xmlns:a16="http://schemas.microsoft.com/office/drawing/2014/main" id="{5351450A-BB53-4D81-88C2-B8BB07CF2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t="26878" r="4820" b="12943"/>
          <a:stretch/>
        </p:blipFill>
        <p:spPr bwMode="auto">
          <a:xfrm>
            <a:off x="6607830" y="404705"/>
            <a:ext cx="4753853" cy="193065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838814-BDF7-4175-A279-4AD894173D58}"/>
              </a:ext>
            </a:extLst>
          </p:cNvPr>
          <p:cNvSpPr/>
          <p:nvPr/>
        </p:nvSpPr>
        <p:spPr>
          <a:xfrm>
            <a:off x="816910" y="345690"/>
            <a:ext cx="2827283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CAPACITY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338559-2E05-42F4-AF39-854C7C9A4B56}"/>
              </a:ext>
            </a:extLst>
          </p:cNvPr>
          <p:cNvSpPr/>
          <p:nvPr/>
        </p:nvSpPr>
        <p:spPr>
          <a:xfrm>
            <a:off x="6905291" y="345690"/>
            <a:ext cx="4461641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lvl="1" algn="r"/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965ADF-C11C-482E-B5D8-45BC9DEE28F8}"/>
              </a:ext>
            </a:extLst>
          </p:cNvPr>
          <p:cNvSpPr/>
          <p:nvPr/>
        </p:nvSpPr>
        <p:spPr>
          <a:xfrm>
            <a:off x="7990457" y="2758955"/>
            <a:ext cx="3368048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POPULATION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815ABB-B501-42BB-BAF1-F6B796FBAF8E}"/>
              </a:ext>
            </a:extLst>
          </p:cNvPr>
          <p:cNvSpPr/>
          <p:nvPr/>
        </p:nvSpPr>
        <p:spPr>
          <a:xfrm>
            <a:off x="830316" y="2769245"/>
            <a:ext cx="4750675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HUMAN DEVELOPMENT</a:t>
            </a:r>
            <a:b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 (HDI)</a:t>
            </a:r>
          </a:p>
        </p:txBody>
      </p:sp>
    </p:spTree>
    <p:extLst>
      <p:ext uri="{BB962C8B-B14F-4D97-AF65-F5344CB8AC3E}">
        <p14:creationId xmlns:p14="http://schemas.microsoft.com/office/powerpoint/2010/main" val="365093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Insights / PROBLEMS</a:t>
            </a:r>
            <a:br>
              <a:rPr lang="en-US" dirty="0"/>
            </a:br>
            <a:r>
              <a:rPr lang="en-US" dirty="0"/>
              <a:t>from data discovery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18D8466-EAFC-4415-905B-2E7A6823B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23556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/>
              <a:t>Political/geographical changes over recent history affect our data</a:t>
            </a:r>
          </a:p>
          <a:p>
            <a:r>
              <a:rPr lang="en-US" sz="2400" dirty="0"/>
              <a:t>Official country names vs aka names are problematic when merging data from different sources</a:t>
            </a:r>
          </a:p>
          <a:p>
            <a:r>
              <a:rPr lang="en-US" sz="2400" dirty="0"/>
              <a:t>Data isn’t available for all countries</a:t>
            </a:r>
          </a:p>
        </p:txBody>
      </p:sp>
    </p:spTree>
    <p:extLst>
      <p:ext uri="{BB962C8B-B14F-4D97-AF65-F5344CB8AC3E}">
        <p14:creationId xmlns:p14="http://schemas.microsoft.com/office/powerpoint/2010/main" val="140642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6000" dirty="0"/>
              <a:t>DATA  Analysis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969EBE-984C-49E4-95AC-27F33988A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05045" y="474004"/>
            <a:ext cx="4981910" cy="33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07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629057"/>
            <a:ext cx="3962400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Maximum energy production capability calculated from power plant commissioning of all fuel types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Global Power Plant Database</a:t>
            </a:r>
          </a:p>
        </p:txBody>
      </p:sp>
      <p:pic>
        <p:nvPicPr>
          <p:cNvPr id="9" name="Picture 2" descr="https://www.challenge.ma/wp-content/uploads/2017/03/Noor-2.jpg">
            <a:extLst>
              <a:ext uri="{FF2B5EF4-FFF2-40B4-BE49-F238E27FC236}">
                <a16:creationId xmlns:a16="http://schemas.microsoft.com/office/drawing/2014/main" id="{FD29FDC2-3A19-4202-BAB7-E4A838BA4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68"/>
          <a:stretch/>
        </p:blipFill>
        <p:spPr bwMode="auto">
          <a:xfrm>
            <a:off x="161678" y="4625449"/>
            <a:ext cx="1978321" cy="17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power plant image">
            <a:extLst>
              <a:ext uri="{FF2B5EF4-FFF2-40B4-BE49-F238E27FC236}">
                <a16:creationId xmlns:a16="http://schemas.microsoft.com/office/drawing/2014/main" id="{375340A0-0230-4553-9682-37394B44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/>
          <a:stretch/>
        </p:blipFill>
        <p:spPr bwMode="auto">
          <a:xfrm>
            <a:off x="2325454" y="4625448"/>
            <a:ext cx="2163776" cy="17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E71770-59DF-4B0B-A9DA-2394B92772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72" t="20921" r="20076" b="6191"/>
          <a:stretch/>
        </p:blipFill>
        <p:spPr>
          <a:xfrm>
            <a:off x="5001137" y="1168984"/>
            <a:ext cx="6845021" cy="41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57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Web2A87</Template>
  <TotalTime>3407</TotalTime>
  <Words>578</Words>
  <Application>Microsoft Office PowerPoint</Application>
  <PresentationFormat>Widescreen</PresentationFormat>
  <Paragraphs>96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Parcel</vt:lpstr>
      <vt:lpstr>Energy</vt:lpstr>
      <vt:lpstr>Definition</vt:lpstr>
      <vt:lpstr>Project hypothesis</vt:lpstr>
      <vt:lpstr>OUR QUESTIONS</vt:lpstr>
      <vt:lpstr>summary</vt:lpstr>
      <vt:lpstr>Our Data</vt:lpstr>
      <vt:lpstr>Insights / PROBLEMS from data discovery</vt:lpstr>
      <vt:lpstr>DATA  Analysis</vt:lpstr>
      <vt:lpstr>Energy capacity</vt:lpstr>
      <vt:lpstr>Energy capacity</vt:lpstr>
      <vt:lpstr>Energy consumption/ Generation</vt:lpstr>
      <vt:lpstr>Human development Index (HDI)</vt:lpstr>
      <vt:lpstr>Human development Index (HDI)</vt:lpstr>
      <vt:lpstr>Energy consumption by fuel type</vt:lpstr>
      <vt:lpstr>PowerPoint Presentation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dawnbrenner@comcast.net</dc:creator>
  <cp:lastModifiedBy>dawnbrenner@comcast.net</cp:lastModifiedBy>
  <cp:revision>69</cp:revision>
  <cp:lastPrinted>2019-08-05T22:19:45Z</cp:lastPrinted>
  <dcterms:created xsi:type="dcterms:W3CDTF">2019-08-02T16:24:02Z</dcterms:created>
  <dcterms:modified xsi:type="dcterms:W3CDTF">2019-08-06T01:32:44Z</dcterms:modified>
</cp:coreProperties>
</file>