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8" r:id="rId2"/>
    <p:sldId id="259" r:id="rId3"/>
    <p:sldId id="270" r:id="rId4"/>
    <p:sldId id="263" r:id="rId5"/>
    <p:sldId id="264" r:id="rId6"/>
    <p:sldId id="261" r:id="rId7"/>
    <p:sldId id="275" r:id="rId8"/>
    <p:sldId id="267" r:id="rId9"/>
    <p:sldId id="268" r:id="rId10"/>
    <p:sldId id="266" r:id="rId11"/>
    <p:sldId id="273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questions you asked,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motivated 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ask them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SHOULD INCLUDE NUMERICAL FROM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Elaborate on the questions you asked, describing what kinds of data you needed to answer them, and where you found it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exploration and cleanup process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exploration,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steps you took to analyze the data and answer each question you asked in your proposal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and discuss interesting figures developed during analysis, ideally with the help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Discuss any additional questions that came up, but which you didn't have time to answer:</a:t>
            </a:r>
          </a:p>
          <a:p>
            <a:r>
              <a:rPr lang="en-US" dirty="0">
                <a:solidFill>
                  <a:srgbClr val="FF0000"/>
                </a:solidFill>
              </a:rPr>
              <a:t>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omanian_electric_power_transmission_lines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ofslusos.blogspot.com/2013/08/para-quando-publicitacao-das-listas-d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marketing.eu/social-media-ispirazione-dai-competito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10275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TEAM DAGGER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George Bigham, Dawn Brenner, Adam Pritchett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8A082-31BD-4599-BEFF-C91CF215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3594" y="393088"/>
            <a:ext cx="4684811" cy="35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" y="253516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Human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development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Index (HDI)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32" y="2076159"/>
            <a:ext cx="429873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Composite statistic of life expectancy, education, and per capita income indicators used to rate a country’s prosperity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United Nations Human Development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54170-41EA-41EA-AE21-D7E8EE48D15A}"/>
              </a:ext>
            </a:extLst>
          </p:cNvPr>
          <p:cNvSpPr txBox="1"/>
          <p:nvPr/>
        </p:nvSpPr>
        <p:spPr>
          <a:xfrm flipH="1">
            <a:off x="6446519" y="2490952"/>
            <a:ext cx="416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graph of HDI over time</a:t>
            </a:r>
          </a:p>
        </p:txBody>
      </p:sp>
      <p:pic>
        <p:nvPicPr>
          <p:cNvPr id="4098" name="Picture 2" descr="Image result for hDI images">
            <a:extLst>
              <a:ext uri="{FF2B5EF4-FFF2-40B4-BE49-F238E27FC236}">
                <a16:creationId xmlns:a16="http://schemas.microsoft.com/office/drawing/2014/main" id="{ABCE68FF-32BB-400A-A394-46BB6AA8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4301" r="1821" b="7952"/>
          <a:stretch/>
        </p:blipFill>
        <p:spPr bwMode="auto">
          <a:xfrm>
            <a:off x="830316" y="3794234"/>
            <a:ext cx="3020733" cy="292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5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consumption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by fuel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2750729"/>
            <a:ext cx="3363974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Count of humans in each country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BP Statistical Review of World Energy</a:t>
            </a:r>
          </a:p>
        </p:txBody>
      </p:sp>
      <p:pic>
        <p:nvPicPr>
          <p:cNvPr id="8" name="Picture 4" descr="Image result for population images">
            <a:extLst>
              <a:ext uri="{FF2B5EF4-FFF2-40B4-BE49-F238E27FC236}">
                <a16:creationId xmlns:a16="http://schemas.microsoft.com/office/drawing/2014/main" id="{BE3318A3-E693-456A-9442-B0272A0DE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6" b="9654"/>
          <a:stretch/>
        </p:blipFill>
        <p:spPr bwMode="auto">
          <a:xfrm>
            <a:off x="707017" y="4099368"/>
            <a:ext cx="3236874" cy="241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54170-41EA-41EA-AE21-D7E8EE48D15A}"/>
              </a:ext>
            </a:extLst>
          </p:cNvPr>
          <p:cNvSpPr txBox="1"/>
          <p:nvPr/>
        </p:nvSpPr>
        <p:spPr>
          <a:xfrm flipH="1">
            <a:off x="6709277" y="1138157"/>
            <a:ext cx="416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graph of population over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EC88A-5D7A-41B7-A3AD-DCC380AF45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9" b="4063"/>
          <a:stretch/>
        </p:blipFill>
        <p:spPr>
          <a:xfrm>
            <a:off x="5371031" y="3037540"/>
            <a:ext cx="6133328" cy="35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6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Find alternative data sources</a:t>
            </a:r>
          </a:p>
          <a:p>
            <a:pPr lvl="2">
              <a:buFont typeface="Gill Sans MT" panose="020B0502020104020203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</a:rPr>
              <a:t>Search for missing data (Africa)</a:t>
            </a:r>
          </a:p>
          <a:p>
            <a:pPr lvl="2">
              <a:buFont typeface="Gill Sans MT" panose="020B0502020104020203" pitchFamily="34" charset="0"/>
              <a:buChar char="–"/>
            </a:pPr>
            <a:r>
              <a:rPr lang="en-US" sz="2400" dirty="0">
                <a:solidFill>
                  <a:schemeClr val="tx1"/>
                </a:solidFill>
              </a:rPr>
              <a:t>Baseline capacity before 1990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how to label Google Maps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Research other indicators for areas where HDI didn’t correlate with energy use/capacity</a:t>
            </a:r>
          </a:p>
        </p:txBody>
      </p:sp>
    </p:spTree>
    <p:extLst>
      <p:ext uri="{BB962C8B-B14F-4D97-AF65-F5344CB8AC3E}">
        <p14:creationId xmlns:p14="http://schemas.microsoft.com/office/powerpoint/2010/main" val="410329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Questions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85D679-59F2-4F1D-8FCB-05970BCCC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63271" y="717467"/>
            <a:ext cx="3025502" cy="32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Project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2" y="2448910"/>
            <a:ext cx="8779512" cy="272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A country’s energy consumption and use of “green”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404040"/>
                </a:solidFill>
              </a:rPr>
              <a:t>energy increases with prosperity</a:t>
            </a:r>
          </a:p>
          <a:p>
            <a:pPr marL="0" indent="0" algn="ctr">
              <a:buNone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3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244" y="263284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Is energy consumption related to a country’s prosperity?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Is energy consumption increasing or decreasing over time?</a:t>
            </a:r>
          </a:p>
          <a:p>
            <a:r>
              <a:rPr lang="en-US" sz="2400" dirty="0">
                <a:solidFill>
                  <a:srgbClr val="404040"/>
                </a:solidFill>
              </a:rPr>
              <a:t>Do more prosperous areas use more “green” energy.</a:t>
            </a:r>
          </a:p>
        </p:txBody>
      </p:sp>
    </p:spTree>
    <p:extLst>
      <p:ext uri="{BB962C8B-B14F-4D97-AF65-F5344CB8AC3E}">
        <p14:creationId xmlns:p14="http://schemas.microsoft.com/office/powerpoint/2010/main" val="136315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1959" y="2291262"/>
            <a:ext cx="9175531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Energy capacity increases with population and HDI in most cases</a:t>
            </a:r>
          </a:p>
          <a:p>
            <a:r>
              <a:rPr lang="en-US" dirty="0">
                <a:solidFill>
                  <a:srgbClr val="404040"/>
                </a:solidFill>
              </a:rPr>
              <a:t>Energy capacity is dependent on other variables (politics, war, etc.)</a:t>
            </a:r>
          </a:p>
          <a:p>
            <a:r>
              <a:rPr lang="en-US" dirty="0">
                <a:solidFill>
                  <a:srgbClr val="404040"/>
                </a:solidFill>
              </a:rPr>
              <a:t>Energy consumption per capita is mostly flat globally and in most geographic regions</a:t>
            </a:r>
          </a:p>
          <a:p>
            <a:r>
              <a:rPr lang="en-US" dirty="0">
                <a:solidFill>
                  <a:srgbClr val="404040"/>
                </a:solidFill>
              </a:rPr>
              <a:t>Energy consumption per capita is decreasing in the US and increasing in Middle East and Asia</a:t>
            </a:r>
          </a:p>
          <a:p>
            <a:r>
              <a:rPr lang="en-US" dirty="0">
                <a:solidFill>
                  <a:srgbClr val="404040"/>
                </a:solidFill>
              </a:rPr>
              <a:t>Energy cap/</a:t>
            </a:r>
            <a:r>
              <a:rPr lang="en-US" dirty="0" err="1">
                <a:solidFill>
                  <a:srgbClr val="404040"/>
                </a:solidFill>
              </a:rPr>
              <a:t>consump</a:t>
            </a:r>
            <a:r>
              <a:rPr lang="en-US" dirty="0">
                <a:solidFill>
                  <a:srgbClr val="404040"/>
                </a:solidFill>
              </a:rPr>
              <a:t>? of “green” fuel sources is ??? Compared to pop/HDI??</a:t>
            </a:r>
            <a:endParaRPr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5200150"/>
            <a:ext cx="8991600" cy="1264762"/>
          </a:xfrm>
        </p:spPr>
        <p:txBody>
          <a:bodyPr>
            <a:normAutofit/>
          </a:bodyPr>
          <a:lstStyle/>
          <a:p>
            <a:r>
              <a:rPr lang="en-US" sz="4800" dirty="0"/>
              <a:t>Our Data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569A8A8-79E1-46D2-93BA-890C65DF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6" y="2807633"/>
            <a:ext cx="4750675" cy="189821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A2BBA-E602-4F05-93B8-3DA9CABF880E}"/>
              </a:ext>
            </a:extLst>
          </p:cNvPr>
          <p:cNvSpPr/>
          <p:nvPr/>
        </p:nvSpPr>
        <p:spPr>
          <a:xfrm>
            <a:off x="6607830" y="2807633"/>
            <a:ext cx="4750675" cy="189821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64C7A855-26FC-47E0-9122-35932CE4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93" y="3328735"/>
            <a:ext cx="3762406" cy="136868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 plant image">
            <a:extLst>
              <a:ext uri="{FF2B5EF4-FFF2-40B4-BE49-F238E27FC236}">
                <a16:creationId xmlns:a16="http://schemas.microsoft.com/office/drawing/2014/main" id="{40F3BA66-08D5-4EA0-B13C-9AEA1D0EB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2"/>
          <a:stretch/>
        </p:blipFill>
        <p:spPr bwMode="auto">
          <a:xfrm>
            <a:off x="830317" y="393088"/>
            <a:ext cx="4750675" cy="192024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sting energy image">
            <a:extLst>
              <a:ext uri="{FF2B5EF4-FFF2-40B4-BE49-F238E27FC236}">
                <a16:creationId xmlns:a16="http://schemas.microsoft.com/office/drawing/2014/main" id="{5351450A-BB53-4D81-88C2-B8BB07CF2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t="26878" r="4820" b="12943"/>
          <a:stretch/>
        </p:blipFill>
        <p:spPr bwMode="auto">
          <a:xfrm>
            <a:off x="6607830" y="404705"/>
            <a:ext cx="4753853" cy="193065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838814-BDF7-4175-A279-4AD894173D58}"/>
              </a:ext>
            </a:extLst>
          </p:cNvPr>
          <p:cNvSpPr/>
          <p:nvPr/>
        </p:nvSpPr>
        <p:spPr>
          <a:xfrm>
            <a:off x="816910" y="345690"/>
            <a:ext cx="282728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CAPACITY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338559-2E05-42F4-AF39-854C7C9A4B56}"/>
              </a:ext>
            </a:extLst>
          </p:cNvPr>
          <p:cNvSpPr/>
          <p:nvPr/>
        </p:nvSpPr>
        <p:spPr>
          <a:xfrm>
            <a:off x="6905291" y="345690"/>
            <a:ext cx="4461641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lvl="1" algn="r"/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65ADF-C11C-482E-B5D8-45BC9DEE28F8}"/>
              </a:ext>
            </a:extLst>
          </p:cNvPr>
          <p:cNvSpPr/>
          <p:nvPr/>
        </p:nvSpPr>
        <p:spPr>
          <a:xfrm>
            <a:off x="7990457" y="2758955"/>
            <a:ext cx="3368048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POPULATION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15ABB-B501-42BB-BAF1-F6B796FBAF8E}"/>
              </a:ext>
            </a:extLst>
          </p:cNvPr>
          <p:cNvSpPr/>
          <p:nvPr/>
        </p:nvSpPr>
        <p:spPr>
          <a:xfrm>
            <a:off x="830316" y="2769245"/>
            <a:ext cx="475067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HUMAN DEVELOPMENT</a:t>
            </a:r>
            <a:b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0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 (HDI)</a:t>
            </a:r>
          </a:p>
        </p:txBody>
      </p:sp>
    </p:spTree>
    <p:extLst>
      <p:ext uri="{BB962C8B-B14F-4D97-AF65-F5344CB8AC3E}">
        <p14:creationId xmlns:p14="http://schemas.microsoft.com/office/powerpoint/2010/main" val="365093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/ PROBLEMS</a:t>
            </a:r>
            <a:br>
              <a:rPr lang="en-US" dirty="0"/>
            </a:br>
            <a:r>
              <a:rPr lang="en-US" dirty="0"/>
              <a:t>from data discovery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18D8466-EAFC-4415-905B-2E7A6823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23556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Political/geographical changes over recent history affect data</a:t>
            </a:r>
          </a:p>
          <a:p>
            <a:r>
              <a:rPr lang="en-US" sz="2400" dirty="0"/>
              <a:t>Official country names vs aka names are problematic when merging data from different sources</a:t>
            </a:r>
          </a:p>
          <a:p>
            <a:r>
              <a:rPr lang="en-US" sz="2400" dirty="0"/>
              <a:t>Data isn’t available for all countries</a:t>
            </a:r>
          </a:p>
        </p:txBody>
      </p:sp>
    </p:spTree>
    <p:extLst>
      <p:ext uri="{BB962C8B-B14F-4D97-AF65-F5344CB8AC3E}">
        <p14:creationId xmlns:p14="http://schemas.microsoft.com/office/powerpoint/2010/main" val="140642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6000" dirty="0"/>
              <a:t>DATA 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969EBE-984C-49E4-95AC-27F33988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5045" y="474004"/>
            <a:ext cx="4981910" cy="3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0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629057"/>
            <a:ext cx="3962400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Maximum energy production capability calculated from power plant commissioning of all fuel types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Global Power Plant Database</a:t>
            </a:r>
          </a:p>
        </p:txBody>
      </p:sp>
      <p:pic>
        <p:nvPicPr>
          <p:cNvPr id="9" name="Picture 2" descr="https://www.challenge.ma/wp-content/uploads/2017/03/Noor-2.jpg">
            <a:extLst>
              <a:ext uri="{FF2B5EF4-FFF2-40B4-BE49-F238E27FC236}">
                <a16:creationId xmlns:a16="http://schemas.microsoft.com/office/drawing/2014/main" id="{FD29FDC2-3A19-4202-BAB7-E4A838BA4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8"/>
          <a:stretch/>
        </p:blipFill>
        <p:spPr bwMode="auto">
          <a:xfrm>
            <a:off x="161678" y="4625449"/>
            <a:ext cx="1978321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ower plant image">
            <a:extLst>
              <a:ext uri="{FF2B5EF4-FFF2-40B4-BE49-F238E27FC236}">
                <a16:creationId xmlns:a16="http://schemas.microsoft.com/office/drawing/2014/main" id="{375340A0-0230-4553-9682-37394B44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/>
          <a:stretch/>
        </p:blipFill>
        <p:spPr bwMode="auto">
          <a:xfrm>
            <a:off x="2325454" y="4625448"/>
            <a:ext cx="2163776" cy="17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71770-59DF-4B0B-A9DA-2394B92772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72" t="20921" r="20076" b="6191"/>
          <a:stretch/>
        </p:blipFill>
        <p:spPr>
          <a:xfrm>
            <a:off x="5001137" y="1168984"/>
            <a:ext cx="6845021" cy="41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530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consumption/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89" y="2364832"/>
            <a:ext cx="4056993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Total amount of energy consumed - residential, commercial, and industrial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Source: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BP Statistical Review of World Energy</a:t>
            </a:r>
          </a:p>
        </p:txBody>
      </p:sp>
      <p:pic>
        <p:nvPicPr>
          <p:cNvPr id="7170" name="Picture 2" descr="Image result for industrial production plant image">
            <a:extLst>
              <a:ext uri="{FF2B5EF4-FFF2-40B4-BE49-F238E27FC236}">
                <a16:creationId xmlns:a16="http://schemas.microsoft.com/office/drawing/2014/main" id="{CD736658-6A8B-401F-992B-613124073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8"/>
          <a:stretch/>
        </p:blipFill>
        <p:spPr bwMode="auto">
          <a:xfrm>
            <a:off x="791769" y="5304141"/>
            <a:ext cx="3062031" cy="1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home energy use image">
            <a:extLst>
              <a:ext uri="{FF2B5EF4-FFF2-40B4-BE49-F238E27FC236}">
                <a16:creationId xmlns:a16="http://schemas.microsoft.com/office/drawing/2014/main" id="{1C5A529C-7A2B-469D-9D9B-650E9121D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t="31859" r="3967" b="3527"/>
          <a:stretch/>
        </p:blipFill>
        <p:spPr bwMode="auto">
          <a:xfrm>
            <a:off x="791769" y="3676191"/>
            <a:ext cx="3062031" cy="1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25D48B-BD8C-4835-BC9B-08DFABF6C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762" y="3588231"/>
            <a:ext cx="7148179" cy="2918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845D78-DAD9-4200-AA09-6A4046398AF4}"/>
              </a:ext>
            </a:extLst>
          </p:cNvPr>
          <p:cNvSpPr txBox="1"/>
          <p:nvPr/>
        </p:nvSpPr>
        <p:spPr>
          <a:xfrm flipH="1">
            <a:off x="6041353" y="969997"/>
            <a:ext cx="51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graph of non-per capital generation over time</a:t>
            </a:r>
          </a:p>
        </p:txBody>
      </p:sp>
    </p:spTree>
    <p:extLst>
      <p:ext uri="{BB962C8B-B14F-4D97-AF65-F5344CB8AC3E}">
        <p14:creationId xmlns:p14="http://schemas.microsoft.com/office/powerpoint/2010/main" val="3769715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Web2A87</Template>
  <TotalTime>469</TotalTime>
  <Words>486</Words>
  <Application>Microsoft Office PowerPoint</Application>
  <PresentationFormat>Widescreen</PresentationFormat>
  <Paragraphs>74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Energy</vt:lpstr>
      <vt:lpstr>Project hypothesis</vt:lpstr>
      <vt:lpstr>OUR QUESTIONS</vt:lpstr>
      <vt:lpstr>summary</vt:lpstr>
      <vt:lpstr>Our Data</vt:lpstr>
      <vt:lpstr>Insights / PROBLEMS from data discovery</vt:lpstr>
      <vt:lpstr>DATA  Analysis</vt:lpstr>
      <vt:lpstr>Energy capacity</vt:lpstr>
      <vt:lpstr>Energy consumption/ Generation</vt:lpstr>
      <vt:lpstr>Human development Index (HDI)</vt:lpstr>
      <vt:lpstr>Energy consumption by fuel type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dawnbrenner@comcast.net</dc:creator>
  <cp:lastModifiedBy>dawnbrenner@comcast.net</cp:lastModifiedBy>
  <cp:revision>38</cp:revision>
  <dcterms:created xsi:type="dcterms:W3CDTF">2019-08-02T16:24:02Z</dcterms:created>
  <dcterms:modified xsi:type="dcterms:W3CDTF">2019-08-03T21:00:13Z</dcterms:modified>
</cp:coreProperties>
</file>