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28E6E-DFA1-F1B5-C663-A4359B561096}" v="655" dt="2022-11-18T08:52:38.002"/>
    <p1510:client id="{C28BCFE2-97D3-57E0-648C-05A748847599}" v="368" dt="2022-11-16T11:39:21.071"/>
    <p1510:client id="{D3B1093A-78B5-4695-8C81-52DED34DA101}" v="672" dt="2022-11-09T11:39:0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7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9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‹Nº›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888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escritorio de madera con la planta, teclado blanco, café en una taza blanca, cuaderno y bolígrafo">
            <a:extLst>
              <a:ext uri="{FF2B5EF4-FFF2-40B4-BE49-F238E27FC236}">
                <a16:creationId xmlns:a16="http://schemas.microsoft.com/office/drawing/2014/main" id="{473B5A91-4BE8-D029-70F1-2B9EA41A2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7" r="-2" b="16695"/>
          <a:stretch/>
        </p:blipFill>
        <p:spPr>
          <a:xfrm>
            <a:off x="6822" y="10"/>
            <a:ext cx="12191999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s-ES" dirty="0">
                <a:solidFill>
                  <a:srgbClr val="FFFFFF"/>
                </a:solidFill>
              </a:rPr>
              <a:t>Usabilidad Web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5C80BC-C547-4FD8-9B68-6A9207F08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1557" y="3481804"/>
            <a:ext cx="0" cy="13107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98D54-DA67-E383-F463-F2D7E167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E222E-6A21-0DCD-518D-EADD87728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800" dirty="0"/>
              <a:t>Concepto</a:t>
            </a:r>
          </a:p>
          <a:p>
            <a:r>
              <a:rPr lang="es-ES" sz="2800" dirty="0"/>
              <a:t>Directrices y consejos de la usabilidad</a:t>
            </a:r>
          </a:p>
          <a:p>
            <a:r>
              <a:rPr lang="es-ES" sz="2800" dirty="0"/>
              <a:t>Beneficios y consejos de la usabilidad</a:t>
            </a:r>
          </a:p>
          <a:p>
            <a:r>
              <a:rPr lang="es-ES" sz="2800" dirty="0"/>
              <a:t>SEO, posicionamiento en motores de búsqueda</a:t>
            </a:r>
          </a:p>
        </p:txBody>
      </p:sp>
    </p:spTree>
    <p:extLst>
      <p:ext uri="{BB962C8B-B14F-4D97-AF65-F5344CB8AC3E}">
        <p14:creationId xmlns:p14="http://schemas.microsoft.com/office/powerpoint/2010/main" val="34574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584BB-F08B-9A1E-53BB-5A95B352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63166-B92D-EE6A-B410-A8CCBC8D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361" y="2065984"/>
            <a:ext cx="5223238" cy="3903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La usabilidad web se refiere al grado de facilidad para acceder y navegar por una página de forma sencilla e intuitiva.</a:t>
            </a:r>
          </a:p>
          <a:p>
            <a:r>
              <a:rPr lang="es-ES" sz="2400" dirty="0"/>
              <a:t>Tres factores principales:</a:t>
            </a:r>
          </a:p>
          <a:p>
            <a:pPr marL="731520" lvl="1" indent="-457200">
              <a:buAutoNum type="arabicPeriod"/>
            </a:pPr>
            <a:r>
              <a:rPr lang="es-ES" sz="2200" b="1" i="0" dirty="0"/>
              <a:t>Eficiencia.</a:t>
            </a:r>
          </a:p>
          <a:p>
            <a:pPr marL="731520" lvl="1" indent="-457200">
              <a:buAutoNum type="arabicPeriod"/>
            </a:pPr>
            <a:r>
              <a:rPr lang="es-ES" sz="2200" b="1" i="0" dirty="0"/>
              <a:t>Eficacia.</a:t>
            </a:r>
          </a:p>
          <a:p>
            <a:pPr marL="731520" lvl="1" indent="-457200">
              <a:buFontTx/>
              <a:buAutoNum type="arabicPeriod"/>
            </a:pPr>
            <a:r>
              <a:rPr lang="es-ES" sz="2200" b="1" i="0" dirty="0"/>
              <a:t>Satisfacción</a:t>
            </a:r>
          </a:p>
          <a:p>
            <a:endParaRPr lang="es-ES" sz="2400" dirty="0"/>
          </a:p>
        </p:txBody>
      </p:sp>
      <p:pic>
        <p:nvPicPr>
          <p:cNvPr id="7" name="Imagen 7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C4F439A9-894B-FA55-15C2-455A30498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8" y="2397631"/>
            <a:ext cx="5287993" cy="32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80072-844F-0DDA-58F1-DB59110D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54" y="763656"/>
            <a:ext cx="5689587" cy="49324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s-ES" sz="2400" b="1" dirty="0"/>
              <a:t>Aspectos</a:t>
            </a:r>
            <a:r>
              <a:rPr lang="es-ES" sz="2400" dirty="0"/>
              <a:t> de la usabilidad:</a:t>
            </a:r>
          </a:p>
          <a:p>
            <a:pPr marL="617220" lvl="1" indent="-342900">
              <a:buFont typeface="Arial"/>
              <a:buChar char="•"/>
            </a:pPr>
            <a:r>
              <a:rPr lang="es-ES" sz="2200" i="0" dirty="0"/>
              <a:t>Facilidad de </a:t>
            </a:r>
            <a:r>
              <a:rPr lang="es-ES" sz="2200" b="1" i="0" dirty="0"/>
              <a:t>aprendizaje</a:t>
            </a:r>
            <a:r>
              <a:rPr lang="es-ES" sz="2200" i="0" dirty="0"/>
              <a:t>.</a:t>
            </a:r>
          </a:p>
          <a:p>
            <a:pPr marL="617220" lvl="1" indent="-342900">
              <a:buFont typeface="Arial"/>
              <a:buChar char="•"/>
            </a:pPr>
            <a:r>
              <a:rPr lang="es-ES" sz="2200" i="0" dirty="0"/>
              <a:t>Facilidad de </a:t>
            </a:r>
            <a:r>
              <a:rPr lang="es-ES" sz="2200" b="1" i="0" dirty="0"/>
              <a:t>uso</a:t>
            </a:r>
            <a:r>
              <a:rPr lang="es-ES" sz="2200" i="0" dirty="0"/>
              <a:t>.</a:t>
            </a:r>
          </a:p>
          <a:p>
            <a:pPr marL="617220" lvl="1" indent="-342900">
              <a:buFont typeface="Arial"/>
              <a:buChar char="•"/>
            </a:pPr>
            <a:r>
              <a:rPr lang="es-ES" sz="2200" b="1" i="0" dirty="0"/>
              <a:t>Flexibilidad.</a:t>
            </a:r>
          </a:p>
          <a:p>
            <a:pPr marL="617220" lvl="1" indent="-342900">
              <a:buFont typeface="Arial"/>
              <a:buChar char="•"/>
            </a:pPr>
            <a:r>
              <a:rPr lang="es-ES" sz="2200" b="1" i="0" dirty="0"/>
              <a:t>Robustez</a:t>
            </a:r>
            <a:r>
              <a:rPr lang="es-ES" sz="2200" i="0" dirty="0"/>
              <a:t>.</a:t>
            </a:r>
          </a:p>
          <a:p>
            <a:endParaRPr lang="es-ES" sz="2400" dirty="0"/>
          </a:p>
          <a:p>
            <a:pPr marL="0" indent="0">
              <a:buNone/>
            </a:pPr>
            <a:r>
              <a:rPr lang="es-ES" sz="2400" dirty="0"/>
              <a:t>En informática la </a:t>
            </a:r>
            <a:r>
              <a:rPr lang="es-ES" sz="2400" b="1" dirty="0"/>
              <a:t>usabilidad</a:t>
            </a:r>
            <a:r>
              <a:rPr lang="es-ES" sz="2400" dirty="0"/>
              <a:t> está íntimamente relacionada con la </a:t>
            </a:r>
            <a:r>
              <a:rPr lang="es-ES" sz="2400" b="1" dirty="0"/>
              <a:t>accesibilidad</a:t>
            </a:r>
            <a:r>
              <a:rPr lang="es-ES" sz="2400" dirty="0"/>
              <a:t>.</a:t>
            </a:r>
          </a:p>
          <a:p>
            <a:pPr marL="0" indent="0">
              <a:buNone/>
            </a:pPr>
            <a:endParaRPr lang="es-ES" sz="2400" dirty="0"/>
          </a:p>
          <a:p>
            <a:endParaRPr lang="es-ES" dirty="0"/>
          </a:p>
        </p:txBody>
      </p:sp>
      <p:pic>
        <p:nvPicPr>
          <p:cNvPr id="5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3205264E-6EC6-89AD-56CA-9480C3D3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18" y="1424156"/>
            <a:ext cx="10276936" cy="39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DA0E-5E21-7AD0-E190-F0E208E64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15" y="631887"/>
            <a:ext cx="10427840" cy="1086056"/>
          </a:xfrm>
        </p:spPr>
        <p:txBody>
          <a:bodyPr/>
          <a:lstStyle/>
          <a:p>
            <a:r>
              <a:rPr lang="es-ES" dirty="0"/>
              <a:t>Directrices y consejos de la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DB7216-B546-9D16-1DA4-367C83729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226" y="2069494"/>
            <a:ext cx="4791917" cy="39032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100" dirty="0">
                <a:ea typeface="+mn-lt"/>
                <a:cs typeface="+mn-lt"/>
              </a:rPr>
              <a:t>Estructura jerárquica de </a:t>
            </a:r>
            <a:r>
              <a:rPr lang="es-ES" sz="2100" b="1" dirty="0">
                <a:ea typeface="+mn-lt"/>
                <a:cs typeface="+mn-lt"/>
              </a:rPr>
              <a:t>enlaces claros y coherentes.</a:t>
            </a:r>
            <a:endParaRPr lang="en-US" sz="2100" b="1" dirty="0">
              <a:ea typeface="+mn-lt"/>
              <a:cs typeface="+mn-lt"/>
            </a:endParaRPr>
          </a:p>
          <a:p>
            <a:r>
              <a:rPr lang="es-ES" sz="2100" dirty="0">
                <a:ea typeface="+mn-lt"/>
                <a:cs typeface="+mn-lt"/>
              </a:rPr>
              <a:t>Evaluar la </a:t>
            </a:r>
            <a:r>
              <a:rPr lang="es-ES" sz="2100" b="1" dirty="0">
                <a:ea typeface="+mn-lt"/>
                <a:cs typeface="+mn-lt"/>
              </a:rPr>
              <a:t>estructura</a:t>
            </a:r>
            <a:r>
              <a:rPr lang="es-ES" sz="2100" dirty="0">
                <a:ea typeface="+mn-lt"/>
                <a:cs typeface="+mn-lt"/>
              </a:rPr>
              <a:t> de los documentos </a:t>
            </a:r>
            <a:r>
              <a:rPr lang="es-ES" sz="2100" b="1" dirty="0">
                <a:ea typeface="+mn-lt"/>
                <a:cs typeface="+mn-lt"/>
              </a:rPr>
              <a:t>HTML</a:t>
            </a:r>
            <a:r>
              <a:rPr lang="es-ES" sz="2100" dirty="0">
                <a:ea typeface="+mn-lt"/>
                <a:cs typeface="+mn-lt"/>
              </a:rPr>
              <a:t>.</a:t>
            </a:r>
            <a:endParaRPr lang="en-US" sz="2100" dirty="0">
              <a:ea typeface="+mn-lt"/>
              <a:cs typeface="+mn-lt"/>
            </a:endParaRPr>
          </a:p>
          <a:p>
            <a:r>
              <a:rPr lang="es-ES" sz="2100" b="1" dirty="0">
                <a:ea typeface="+mn-lt"/>
                <a:cs typeface="+mn-lt"/>
              </a:rPr>
              <a:t>Optimizar</a:t>
            </a:r>
            <a:r>
              <a:rPr lang="es-ES" sz="2100" dirty="0">
                <a:ea typeface="+mn-lt"/>
                <a:cs typeface="+mn-lt"/>
              </a:rPr>
              <a:t> el contenido</a:t>
            </a:r>
          </a:p>
          <a:p>
            <a:r>
              <a:rPr lang="es-ES" sz="2100" b="1" dirty="0">
                <a:ea typeface="+mn-lt"/>
                <a:cs typeface="+mn-lt"/>
              </a:rPr>
              <a:t>Mejorar los títulos</a:t>
            </a:r>
            <a:r>
              <a:rPr lang="es-ES" sz="2100" dirty="0">
                <a:ea typeface="+mn-lt"/>
                <a:cs typeface="+mn-lt"/>
              </a:rPr>
              <a:t> individuales de cada página.</a:t>
            </a:r>
          </a:p>
          <a:p>
            <a:r>
              <a:rPr lang="es-ES" sz="2100" b="1" dirty="0">
                <a:ea typeface="+mn-lt"/>
                <a:cs typeface="+mn-lt"/>
              </a:rPr>
              <a:t>Corregir enlaces</a:t>
            </a:r>
            <a:r>
              <a:rPr lang="es-ES" sz="2100" dirty="0">
                <a:ea typeface="+mn-lt"/>
                <a:cs typeface="+mn-lt"/>
              </a:rPr>
              <a:t> rotos.</a:t>
            </a:r>
            <a:r>
              <a:rPr lang="en-US" sz="2100" dirty="0">
                <a:ea typeface="+mn-lt"/>
                <a:cs typeface="+mn-lt"/>
              </a:rPr>
              <a:t> </a:t>
            </a:r>
            <a:endParaRPr lang="es-ES" sz="2100" dirty="0"/>
          </a:p>
          <a:p>
            <a:endParaRPr lang="en-US" sz="2200" dirty="0">
              <a:ea typeface="+mn-lt"/>
              <a:cs typeface="+mn-lt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1BD7FF-C084-916D-DC1F-D1F17B6D8DB4}"/>
              </a:ext>
            </a:extLst>
          </p:cNvPr>
          <p:cNvSpPr txBox="1">
            <a:spLocks/>
          </p:cNvSpPr>
          <p:nvPr/>
        </p:nvSpPr>
        <p:spPr>
          <a:xfrm>
            <a:off x="6201110" y="2074410"/>
            <a:ext cx="4791917" cy="3903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 dirty="0">
                <a:ea typeface="+mn-lt"/>
                <a:cs typeface="+mn-lt"/>
              </a:rPr>
              <a:t>Utilización de </a:t>
            </a:r>
            <a:r>
              <a:rPr lang="es-ES" sz="2100" b="1" dirty="0">
                <a:ea typeface="+mn-lt"/>
                <a:cs typeface="+mn-lt"/>
              </a:rPr>
              <a:t>esquemas URL</a:t>
            </a:r>
            <a:r>
              <a:rPr lang="es-ES" sz="2100" dirty="0">
                <a:ea typeface="+mn-lt"/>
                <a:cs typeface="+mn-lt"/>
              </a:rPr>
              <a:t> amigables.</a:t>
            </a:r>
            <a:endParaRPr lang="es-ES" sz="2100" b="1" dirty="0">
              <a:ea typeface="+mn-lt"/>
              <a:cs typeface="+mn-lt"/>
            </a:endParaRPr>
          </a:p>
          <a:p>
            <a:r>
              <a:rPr lang="es-ES" sz="2100" dirty="0">
                <a:ea typeface="+mn-lt"/>
                <a:cs typeface="+mn-lt"/>
              </a:rPr>
              <a:t>Utilización de </a:t>
            </a:r>
            <a:r>
              <a:rPr lang="es-ES" sz="2100" b="1" dirty="0">
                <a:ea typeface="+mn-lt"/>
                <a:cs typeface="+mn-lt"/>
              </a:rPr>
              <a:t>dominios fáciles de posicionar</a:t>
            </a:r>
            <a:r>
              <a:rPr lang="es-ES" sz="2100" dirty="0">
                <a:ea typeface="+mn-lt"/>
                <a:cs typeface="+mn-lt"/>
              </a:rPr>
              <a:t>.</a:t>
            </a:r>
            <a:endParaRPr lang="es-ES" sz="2100">
              <a:ea typeface="+mn-lt"/>
              <a:cs typeface="+mn-lt"/>
            </a:endParaRPr>
          </a:p>
          <a:p>
            <a:r>
              <a:rPr lang="es-ES" sz="2100" dirty="0">
                <a:ea typeface="+mn-lt"/>
                <a:cs typeface="+mn-lt"/>
              </a:rPr>
              <a:t>Establecer </a:t>
            </a:r>
            <a:r>
              <a:rPr lang="es-ES" sz="2100" b="1" dirty="0">
                <a:ea typeface="+mn-lt"/>
                <a:cs typeface="+mn-lt"/>
              </a:rPr>
              <a:t>vínculos externos</a:t>
            </a:r>
            <a:r>
              <a:rPr lang="es-ES" sz="2100" dirty="0">
                <a:ea typeface="+mn-lt"/>
                <a:cs typeface="+mn-lt"/>
              </a:rPr>
              <a:t> hacia el sitio.</a:t>
            </a:r>
          </a:p>
          <a:p>
            <a:r>
              <a:rPr lang="es-ES" sz="2100" dirty="0">
                <a:ea typeface="+mn-lt"/>
                <a:cs typeface="+mn-lt"/>
              </a:rPr>
              <a:t>Modificar la estructura del sitio para </a:t>
            </a:r>
            <a:r>
              <a:rPr lang="es-ES" sz="2100" b="1" dirty="0">
                <a:ea typeface="+mn-lt"/>
                <a:cs typeface="+mn-lt"/>
              </a:rPr>
              <a:t>disminuir </a:t>
            </a:r>
            <a:r>
              <a:rPr lang="es-ES" sz="2100" dirty="0">
                <a:ea typeface="+mn-lt"/>
                <a:cs typeface="+mn-lt"/>
              </a:rPr>
              <a:t>el "porcentaje de rebote"</a:t>
            </a:r>
            <a:endParaRPr lang="es-ES" sz="2100">
              <a:ea typeface="+mn-lt"/>
              <a:cs typeface="+mn-lt"/>
            </a:endParaRPr>
          </a:p>
          <a:p>
            <a:endParaRPr lang="en-US" sz="2100" dirty="0"/>
          </a:p>
          <a:p>
            <a:endParaRPr lang="en-US" sz="2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15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043BA-6A3F-1C4A-217F-7133AF61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y consejos de la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5A1A12-AD39-3EB3-56C1-6EEC6ADA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8" y="2238049"/>
            <a:ext cx="6430936" cy="39032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 b="1" dirty="0"/>
              <a:t>Disminución</a:t>
            </a:r>
            <a:r>
              <a:rPr lang="es-ES" dirty="0"/>
              <a:t> de los costes de </a:t>
            </a:r>
            <a:r>
              <a:rPr lang="es-ES" b="1" dirty="0"/>
              <a:t>producción y uso.</a:t>
            </a:r>
            <a:endParaRPr lang="es-ES" dirty="0"/>
          </a:p>
          <a:p>
            <a:pPr marL="457200" indent="-457200">
              <a:buAutoNum type="arabicPeriod"/>
            </a:pPr>
            <a:r>
              <a:rPr lang="es-ES" b="1" dirty="0"/>
              <a:t>Reducción </a:t>
            </a:r>
            <a:r>
              <a:rPr lang="es-ES" dirty="0"/>
              <a:t>de los costes de </a:t>
            </a:r>
            <a:r>
              <a:rPr lang="es-ES" b="1" dirty="0"/>
              <a:t>soporte y mantenimiento</a:t>
            </a:r>
            <a:r>
              <a:rPr lang="es-ES" dirty="0"/>
              <a:t>.</a:t>
            </a:r>
          </a:p>
          <a:p>
            <a:pPr marL="457200" indent="-457200">
              <a:buAutoNum type="arabicPeriod"/>
            </a:pPr>
            <a:r>
              <a:rPr lang="es-ES" b="1" dirty="0"/>
              <a:t>Reducción </a:t>
            </a:r>
            <a:r>
              <a:rPr lang="es-ES" dirty="0"/>
              <a:t>de los costes de </a:t>
            </a:r>
            <a:r>
              <a:rPr lang="es-ES" b="1" dirty="0"/>
              <a:t>aprendizaje</a:t>
            </a:r>
            <a:r>
              <a:rPr lang="es-ES" dirty="0"/>
              <a:t>.</a:t>
            </a:r>
          </a:p>
          <a:p>
            <a:pPr marL="457200" indent="-457200">
              <a:buAutoNum type="arabicPeriod"/>
            </a:pPr>
            <a:r>
              <a:rPr lang="es-ES" dirty="0"/>
              <a:t>Aumento en las</a:t>
            </a:r>
            <a:r>
              <a:rPr lang="es-ES" b="1" dirty="0"/>
              <a:t> ventas</a:t>
            </a:r>
            <a:r>
              <a:rPr lang="es-ES" dirty="0"/>
              <a:t>.</a:t>
            </a:r>
          </a:p>
          <a:p>
            <a:pPr marL="457200" indent="-457200">
              <a:buAutoNum type="arabicPeriod"/>
            </a:pPr>
            <a:r>
              <a:rPr lang="es-ES" b="1" dirty="0"/>
              <a:t>Menor soporte</a:t>
            </a:r>
            <a:r>
              <a:rPr lang="es-ES" dirty="0"/>
              <a:t> al cliente.</a:t>
            </a:r>
          </a:p>
          <a:p>
            <a:pPr marL="457200" indent="-457200">
              <a:buAutoNum type="arabicPeriod"/>
            </a:pPr>
            <a:r>
              <a:rPr lang="es-ES" dirty="0"/>
              <a:t>Usuarios más </a:t>
            </a:r>
            <a:r>
              <a:rPr lang="es-ES" b="1" dirty="0"/>
              <a:t>satisfechos</a:t>
            </a:r>
            <a:r>
              <a:rPr lang="es-ES" dirty="0"/>
              <a:t>.</a:t>
            </a:r>
          </a:p>
          <a:p>
            <a:pPr marL="457200" indent="-457200">
              <a:buAutoNum type="arabicPeriod"/>
            </a:pPr>
            <a:r>
              <a:rPr lang="es-ES" b="1" dirty="0"/>
              <a:t>Fidelidad</a:t>
            </a:r>
            <a:r>
              <a:rPr lang="es-ES" dirty="0"/>
              <a:t> en los usuarios.</a:t>
            </a:r>
          </a:p>
        </p:txBody>
      </p:sp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8F462C30-78FE-F2C3-C7E9-FC620B3B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007" y="2068904"/>
            <a:ext cx="5963727" cy="397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7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15B9C-59F4-7D4C-958B-3CE53DC9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SEO, posicionamiento en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5749B-E791-E8AE-1175-CC2D81CA6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sz="2400" dirty="0"/>
              <a:t>El SEO (</a:t>
            </a:r>
            <a:r>
              <a:rPr lang="es-ES" sz="2400" b="1" dirty="0" err="1"/>
              <a:t>Search</a:t>
            </a:r>
            <a:r>
              <a:rPr lang="es-ES" sz="2400" b="1" dirty="0"/>
              <a:t> </a:t>
            </a:r>
            <a:r>
              <a:rPr lang="es-ES" sz="2400" b="1" dirty="0" err="1"/>
              <a:t>Engine</a:t>
            </a:r>
            <a:r>
              <a:rPr lang="es-ES" sz="2400" b="1" dirty="0"/>
              <a:t> </a:t>
            </a:r>
            <a:r>
              <a:rPr lang="es-ES" sz="2400" b="1" dirty="0" err="1"/>
              <a:t>Optimization</a:t>
            </a:r>
            <a:r>
              <a:rPr lang="es-ES" sz="2400" dirty="0"/>
              <a:t>) es la </a:t>
            </a:r>
            <a:r>
              <a:rPr lang="es-ES" sz="2400" b="1" dirty="0"/>
              <a:t>optimización</a:t>
            </a:r>
            <a:r>
              <a:rPr lang="es-ES" sz="2400" dirty="0"/>
              <a:t> que debe aplicarse a un sitio web , para garantizar su aparición en los </a:t>
            </a:r>
            <a:r>
              <a:rPr lang="es-ES" sz="2400" b="1" dirty="0"/>
              <a:t>primeros lugares</a:t>
            </a:r>
            <a:r>
              <a:rPr lang="es-ES" sz="2400" dirty="0"/>
              <a:t> de las páginas de resultados, en los </a:t>
            </a:r>
            <a:r>
              <a:rPr lang="es-ES" sz="2400" b="1" dirty="0"/>
              <a:t>motores de búsqueda.</a:t>
            </a:r>
          </a:p>
        </p:txBody>
      </p:sp>
      <p:pic>
        <p:nvPicPr>
          <p:cNvPr id="5" name="Imagen 5" descr="Icono&#10;&#10;Descripción generada automáticamente">
            <a:extLst>
              <a:ext uri="{FF2B5EF4-FFF2-40B4-BE49-F238E27FC236}">
                <a16:creationId xmlns:a16="http://schemas.microsoft.com/office/drawing/2014/main" id="{9A904921-4F87-7F1C-2B82-997A2953F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645" y="3491893"/>
            <a:ext cx="2743200" cy="260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4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AA22C061-E94D-EA55-A2E7-7299DF66C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2631" y="603900"/>
            <a:ext cx="5546558" cy="5353555"/>
          </a:xfrm>
        </p:spPr>
      </p:pic>
    </p:spTree>
    <p:extLst>
      <p:ext uri="{BB962C8B-B14F-4D97-AF65-F5344CB8AC3E}">
        <p14:creationId xmlns:p14="http://schemas.microsoft.com/office/powerpoint/2010/main" val="239089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15B9C-59F4-7D4C-958B-3CE53DC9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Mejora del posicionamiento en buscadores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5749B-E791-E8AE-1175-CC2D81CA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7726" y="2766533"/>
            <a:ext cx="5634616" cy="39032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 dirty="0"/>
              <a:t>Crear contenido de </a:t>
            </a:r>
            <a:r>
              <a:rPr lang="es-ES" sz="2200" b="1" dirty="0"/>
              <a:t>calidad</a:t>
            </a:r>
            <a:r>
              <a:rPr lang="es-ES" sz="2200" dirty="0"/>
              <a:t>.</a:t>
            </a:r>
          </a:p>
          <a:p>
            <a:r>
              <a:rPr lang="es-ES" sz="2200" dirty="0"/>
              <a:t>Elegir un buen </a:t>
            </a:r>
            <a:r>
              <a:rPr lang="es-ES" sz="2200" b="1" dirty="0"/>
              <a:t>hosting</a:t>
            </a:r>
            <a:r>
              <a:rPr lang="es-ES" sz="2200" dirty="0"/>
              <a:t>.</a:t>
            </a:r>
          </a:p>
          <a:p>
            <a:r>
              <a:rPr lang="es-ES" sz="2200" dirty="0"/>
              <a:t>Optimiza las </a:t>
            </a:r>
            <a:r>
              <a:rPr lang="es-ES" sz="2200" b="1" dirty="0"/>
              <a:t>imágenes</a:t>
            </a:r>
            <a:r>
              <a:rPr lang="es-ES" sz="2200" dirty="0"/>
              <a:t> de tu sitio web.</a:t>
            </a:r>
          </a:p>
          <a:p>
            <a:r>
              <a:rPr lang="es-ES" sz="2200" dirty="0"/>
              <a:t>Haz un buen uso de las </a:t>
            </a:r>
            <a:r>
              <a:rPr lang="es-ES" sz="2200" b="1" dirty="0" err="1"/>
              <a:t>keywords</a:t>
            </a:r>
            <a:r>
              <a:rPr lang="es-ES" sz="2200" dirty="0"/>
              <a:t>.</a:t>
            </a:r>
          </a:p>
          <a:p>
            <a:r>
              <a:rPr lang="es-ES" sz="2200" dirty="0"/>
              <a:t>Utiliza una buena </a:t>
            </a:r>
            <a:r>
              <a:rPr lang="es-ES" sz="2200" b="1" dirty="0"/>
              <a:t>herramienta SEO</a:t>
            </a:r>
            <a:r>
              <a:rPr lang="es-ES" sz="2200" dirty="0"/>
              <a:t>.</a:t>
            </a:r>
          </a:p>
          <a:p>
            <a:endParaRPr lang="es-ES" sz="2400" b="1" dirty="0"/>
          </a:p>
        </p:txBody>
      </p:sp>
      <p:pic>
        <p:nvPicPr>
          <p:cNvPr id="6" name="Imagen 6" descr="Imagen que contiene Icono&#10;&#10;Descripción generada automáticamente">
            <a:extLst>
              <a:ext uri="{FF2B5EF4-FFF2-40B4-BE49-F238E27FC236}">
                <a16:creationId xmlns:a16="http://schemas.microsoft.com/office/drawing/2014/main" id="{3E55B54C-1B65-D750-EE85-07F1D1DA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918175"/>
            <a:ext cx="4082844" cy="36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10509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3C2A22"/>
      </a:dk2>
      <a:lt2>
        <a:srgbClr val="E6E2E8"/>
      </a:lt2>
      <a:accent1>
        <a:srgbClr val="63B447"/>
      </a:accent1>
      <a:accent2>
        <a:srgbClr val="89AE3A"/>
      </a:accent2>
      <a:accent3>
        <a:srgbClr val="ACA244"/>
      </a:accent3>
      <a:accent4>
        <a:srgbClr val="B1753B"/>
      </a:accent4>
      <a:accent5>
        <a:srgbClr val="C3554D"/>
      </a:accent5>
      <a:accent6>
        <a:srgbClr val="B13B64"/>
      </a:accent6>
      <a:hlink>
        <a:srgbClr val="BF5D3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Georgia Pro Light</vt:lpstr>
      <vt:lpstr>VaultVTI</vt:lpstr>
      <vt:lpstr>Usabilidad Web</vt:lpstr>
      <vt:lpstr>Indice</vt:lpstr>
      <vt:lpstr>Concepto</vt:lpstr>
      <vt:lpstr>Presentación de PowerPoint</vt:lpstr>
      <vt:lpstr>Directrices y consejos de la usabilidad</vt:lpstr>
      <vt:lpstr>Beneficios y consejos de la usabilidad</vt:lpstr>
      <vt:lpstr>SEO, posicionamiento en motores de búsqueda</vt:lpstr>
      <vt:lpstr>Presentación de PowerPoint</vt:lpstr>
      <vt:lpstr>Mejora del posicionamiento en buscadores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olga</cp:lastModifiedBy>
  <cp:revision>440</cp:revision>
  <dcterms:created xsi:type="dcterms:W3CDTF">2022-11-09T09:49:10Z</dcterms:created>
  <dcterms:modified xsi:type="dcterms:W3CDTF">2023-10-12T22:55:22Z</dcterms:modified>
</cp:coreProperties>
</file>