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A9D8-9A91-405B-AF2D-C197F4AAF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20E6B2-0AF7-4841-97C7-FF2A6DB73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86B47B-CFE4-47F0-A15E-E05A170058CB}"/>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5" name="Footer Placeholder 4">
            <a:extLst>
              <a:ext uri="{FF2B5EF4-FFF2-40B4-BE49-F238E27FC236}">
                <a16:creationId xmlns:a16="http://schemas.microsoft.com/office/drawing/2014/main" id="{9BE93493-D1CC-4A24-8C38-6EAF37F393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4D21E6-E62A-4D18-8061-6FBAD58621CF}"/>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401651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FAF2-18CB-4C3E-8541-FF5FF065223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C13435-8671-44CA-8646-6424D7DE7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7CE1CA-6ABE-4FF1-98D5-E2146DFABF93}"/>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5" name="Footer Placeholder 4">
            <a:extLst>
              <a:ext uri="{FF2B5EF4-FFF2-40B4-BE49-F238E27FC236}">
                <a16:creationId xmlns:a16="http://schemas.microsoft.com/office/drawing/2014/main" id="{C5A8B6E1-0C3A-4195-8966-E636FB3A13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E427A2-E8E4-45AE-90CA-A6F50FD5741B}"/>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368075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C24D6-2205-4F80-9AC4-0E71BC1B2A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5F5379-E9AE-41A0-8982-BC47981A64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B5581D-F5D0-4326-853E-67829D464848}"/>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5" name="Footer Placeholder 4">
            <a:extLst>
              <a:ext uri="{FF2B5EF4-FFF2-40B4-BE49-F238E27FC236}">
                <a16:creationId xmlns:a16="http://schemas.microsoft.com/office/drawing/2014/main" id="{EA740231-24DA-4AC8-AEEA-247AA86320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EB2B24-E78A-41EA-843F-438234D76DD2}"/>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91981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EB98-A896-47BC-9138-224895018A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44B7A0-E05E-4A77-8F7E-A73072466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B3CE7E-818D-4AB5-876D-105F2372DD97}"/>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5" name="Footer Placeholder 4">
            <a:extLst>
              <a:ext uri="{FF2B5EF4-FFF2-40B4-BE49-F238E27FC236}">
                <a16:creationId xmlns:a16="http://schemas.microsoft.com/office/drawing/2014/main" id="{A6C2A2E3-20D6-4348-A6B1-0455F2449F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6BC069-9BE6-43EC-8895-3FD9C0C75728}"/>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292722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C227-642B-478A-AA58-E846A0C1F5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56F689-7DE3-482F-BF2A-213794264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9F7BD-901C-4BEA-8174-2B1F4CC8D803}"/>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5" name="Footer Placeholder 4">
            <a:extLst>
              <a:ext uri="{FF2B5EF4-FFF2-40B4-BE49-F238E27FC236}">
                <a16:creationId xmlns:a16="http://schemas.microsoft.com/office/drawing/2014/main" id="{4586694E-A8B3-47D1-98B3-87EE44D01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4EC4C8-6E64-4DD5-ABCF-56BBE201D429}"/>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202962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DEF0-8ED7-4323-B63E-50980FA565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5FE93-F60A-42C7-845C-5D4876A2C5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3E3A71-CC4A-46AB-B0E2-5018D9696A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FBB560-1523-473E-895C-DB63479ABBD6}"/>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6" name="Footer Placeholder 5">
            <a:extLst>
              <a:ext uri="{FF2B5EF4-FFF2-40B4-BE49-F238E27FC236}">
                <a16:creationId xmlns:a16="http://schemas.microsoft.com/office/drawing/2014/main" id="{5CF89DE7-0F32-4201-B5FD-998ECB15B4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0E4FC-7BE3-4202-9591-DF83336DDB6B}"/>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326264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7DAA-FCE6-4638-8473-D920FE6524B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9C8CB5-1EA3-4825-BAC0-07B14967A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C9DDE-7B23-40E1-9A43-CA036ABFA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29231F0-83C8-444D-8E19-95379F40A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8B23D-9E33-4FD5-A26A-0D4D8D323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EDF98-70C0-47D0-8417-A7EC8D4F9A52}"/>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8" name="Footer Placeholder 7">
            <a:extLst>
              <a:ext uri="{FF2B5EF4-FFF2-40B4-BE49-F238E27FC236}">
                <a16:creationId xmlns:a16="http://schemas.microsoft.com/office/drawing/2014/main" id="{7A715581-F433-44F5-9649-F483D389A4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ADBD9B3-5BE4-41AF-9E26-41EA5BFD4045}"/>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373450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5B9C-95CE-4885-8A8D-8BA9E88ADD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937C6F-4D25-4314-9266-2AE3797EF86A}"/>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4" name="Footer Placeholder 3">
            <a:extLst>
              <a:ext uri="{FF2B5EF4-FFF2-40B4-BE49-F238E27FC236}">
                <a16:creationId xmlns:a16="http://schemas.microsoft.com/office/drawing/2014/main" id="{67EC454E-0CFA-4F06-B80D-04BB483A24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117799-8FD8-4DF0-BCD0-1831536D3805}"/>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413229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D05F-EC5F-4E57-896F-ED46A30AEAFA}"/>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3" name="Footer Placeholder 2">
            <a:extLst>
              <a:ext uri="{FF2B5EF4-FFF2-40B4-BE49-F238E27FC236}">
                <a16:creationId xmlns:a16="http://schemas.microsoft.com/office/drawing/2014/main" id="{363E418F-DDD8-4A71-8103-55FF3BD862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3FDB8E4-C0C0-412F-82E8-7386FB92DFC8}"/>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91539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3B5B-E2FD-411A-B7B9-20F205B7E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A92C41-23BF-41DA-B5E1-543FA590E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8784D2-53B8-4174-9CF2-D3F10ECDD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FBF33-8FFF-4828-A112-C5684080FA97}"/>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6" name="Footer Placeholder 5">
            <a:extLst>
              <a:ext uri="{FF2B5EF4-FFF2-40B4-BE49-F238E27FC236}">
                <a16:creationId xmlns:a16="http://schemas.microsoft.com/office/drawing/2014/main" id="{CD8B0D42-AC9B-4794-A09B-BAC91A1F8A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6D36EB-6E0E-4230-B3FC-CCCD06ACAA53}"/>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215600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273B-8A59-4AD5-9A9A-8AF3E91F7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DA58D3A-4D1F-4DF9-8508-133C130A5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FE70AD9-19D5-4E34-A410-8E966169C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44C0D-BC5C-4055-8912-5F8617CB0586}"/>
              </a:ext>
            </a:extLst>
          </p:cNvPr>
          <p:cNvSpPr>
            <a:spLocks noGrp="1"/>
          </p:cNvSpPr>
          <p:nvPr>
            <p:ph type="dt" sz="half" idx="10"/>
          </p:nvPr>
        </p:nvSpPr>
        <p:spPr/>
        <p:txBody>
          <a:bodyPr/>
          <a:lstStyle/>
          <a:p>
            <a:fld id="{A25C0E0D-FBD5-4AD4-BC5A-CE881A59EC85}" type="datetimeFigureOut">
              <a:rPr lang="en-GB" smtClean="0"/>
              <a:t>24/09/2020</a:t>
            </a:fld>
            <a:endParaRPr lang="en-GB"/>
          </a:p>
        </p:txBody>
      </p:sp>
      <p:sp>
        <p:nvSpPr>
          <p:cNvPr id="6" name="Footer Placeholder 5">
            <a:extLst>
              <a:ext uri="{FF2B5EF4-FFF2-40B4-BE49-F238E27FC236}">
                <a16:creationId xmlns:a16="http://schemas.microsoft.com/office/drawing/2014/main" id="{3D1DD615-17AA-4FAB-B437-60ADE3248B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0FCDD6-EEE5-42F5-99ED-6BA71E9A4530}"/>
              </a:ext>
            </a:extLst>
          </p:cNvPr>
          <p:cNvSpPr>
            <a:spLocks noGrp="1"/>
          </p:cNvSpPr>
          <p:nvPr>
            <p:ph type="sldNum" sz="quarter" idx="12"/>
          </p:nvPr>
        </p:nvSpPr>
        <p:spPr/>
        <p:txBody>
          <a:bodyPr/>
          <a:lstStyle/>
          <a:p>
            <a:fld id="{2CDFD702-EDA1-4670-A86B-E228CB844CF2}" type="slidenum">
              <a:rPr lang="en-GB" smtClean="0"/>
              <a:t>‹#›</a:t>
            </a:fld>
            <a:endParaRPr lang="en-GB"/>
          </a:p>
        </p:txBody>
      </p:sp>
    </p:spTree>
    <p:extLst>
      <p:ext uri="{BB962C8B-B14F-4D97-AF65-F5344CB8AC3E}">
        <p14:creationId xmlns:p14="http://schemas.microsoft.com/office/powerpoint/2010/main" val="162520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42F91-32F8-4189-A3F9-4019410B9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CCD9B4-828A-4EF2-BB21-2F522E9B9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DE15D7-4854-413F-B5A4-504738388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C0E0D-FBD5-4AD4-BC5A-CE881A59EC85}" type="datetimeFigureOut">
              <a:rPr lang="en-GB" smtClean="0"/>
              <a:t>24/09/2020</a:t>
            </a:fld>
            <a:endParaRPr lang="en-GB"/>
          </a:p>
        </p:txBody>
      </p:sp>
      <p:sp>
        <p:nvSpPr>
          <p:cNvPr id="5" name="Footer Placeholder 4">
            <a:extLst>
              <a:ext uri="{FF2B5EF4-FFF2-40B4-BE49-F238E27FC236}">
                <a16:creationId xmlns:a16="http://schemas.microsoft.com/office/drawing/2014/main" id="{30330E58-83A9-4F96-A093-667312830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6EC2FA-A78C-4D04-BB6B-F5445211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FD702-EDA1-4670-A86B-E228CB844CF2}" type="slidenum">
              <a:rPr lang="en-GB" smtClean="0"/>
              <a:t>‹#›</a:t>
            </a:fld>
            <a:endParaRPr lang="en-GB"/>
          </a:p>
        </p:txBody>
      </p:sp>
    </p:spTree>
    <p:extLst>
      <p:ext uri="{BB962C8B-B14F-4D97-AF65-F5344CB8AC3E}">
        <p14:creationId xmlns:p14="http://schemas.microsoft.com/office/powerpoint/2010/main" val="3242954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F116-1AC5-44AE-997C-7E784F40B702}"/>
              </a:ext>
            </a:extLst>
          </p:cNvPr>
          <p:cNvSpPr>
            <a:spLocks noGrp="1"/>
          </p:cNvSpPr>
          <p:nvPr>
            <p:ph type="ctrTitle"/>
          </p:nvPr>
        </p:nvSpPr>
        <p:spPr/>
        <p:txBody>
          <a:bodyPr/>
          <a:lstStyle/>
          <a:p>
            <a:r>
              <a:rPr lang="en-GB" dirty="0"/>
              <a:t>Capstone Project</a:t>
            </a:r>
          </a:p>
        </p:txBody>
      </p:sp>
      <p:sp>
        <p:nvSpPr>
          <p:cNvPr id="3" name="Subtitle 2">
            <a:extLst>
              <a:ext uri="{FF2B5EF4-FFF2-40B4-BE49-F238E27FC236}">
                <a16:creationId xmlns:a16="http://schemas.microsoft.com/office/drawing/2014/main" id="{257082FF-C055-4E17-A906-B134FC13B225}"/>
              </a:ext>
            </a:extLst>
          </p:cNvPr>
          <p:cNvSpPr>
            <a:spLocks noGrp="1"/>
          </p:cNvSpPr>
          <p:nvPr>
            <p:ph type="subTitle" idx="1"/>
          </p:nvPr>
        </p:nvSpPr>
        <p:spPr/>
        <p:txBody>
          <a:bodyPr/>
          <a:lstStyle/>
          <a:p>
            <a:r>
              <a:rPr lang="en-GB" dirty="0"/>
              <a:t>Gabija </a:t>
            </a:r>
            <a:r>
              <a:rPr lang="en-GB" dirty="0" err="1"/>
              <a:t>Vaisvilaite</a:t>
            </a:r>
            <a:endParaRPr lang="en-GB" dirty="0"/>
          </a:p>
          <a:p>
            <a:r>
              <a:rPr lang="en-GB" dirty="0"/>
              <a:t>2020</a:t>
            </a:r>
          </a:p>
        </p:txBody>
      </p:sp>
    </p:spTree>
    <p:extLst>
      <p:ext uri="{BB962C8B-B14F-4D97-AF65-F5344CB8AC3E}">
        <p14:creationId xmlns:p14="http://schemas.microsoft.com/office/powerpoint/2010/main" val="36969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5C59-2C72-4E81-9CAF-EF0FD78C4DF9}"/>
              </a:ext>
            </a:extLst>
          </p:cNvPr>
          <p:cNvSpPr>
            <a:spLocks noGrp="1"/>
          </p:cNvSpPr>
          <p:nvPr>
            <p:ph type="title"/>
          </p:nvPr>
        </p:nvSpPr>
        <p:spPr/>
        <p:txBody>
          <a:bodyPr/>
          <a:lstStyle/>
          <a:p>
            <a:r>
              <a:rPr lang="en-GB" dirty="0"/>
              <a:t>Data Understanding</a:t>
            </a:r>
          </a:p>
        </p:txBody>
      </p:sp>
      <p:sp>
        <p:nvSpPr>
          <p:cNvPr id="3" name="Content Placeholder 2">
            <a:extLst>
              <a:ext uri="{FF2B5EF4-FFF2-40B4-BE49-F238E27FC236}">
                <a16:creationId xmlns:a16="http://schemas.microsoft.com/office/drawing/2014/main" id="{44E707BD-3C96-49D0-9440-9B57AD103588}"/>
              </a:ext>
            </a:extLst>
          </p:cNvPr>
          <p:cNvSpPr>
            <a:spLocks noGrp="1"/>
          </p:cNvSpPr>
          <p:nvPr>
            <p:ph idx="1"/>
          </p:nvPr>
        </p:nvSpPr>
        <p:spPr/>
        <p:txBody>
          <a:bodyPr/>
          <a:lstStyle/>
          <a:p>
            <a:pPr marL="0" indent="0">
              <a:buNone/>
            </a:pPr>
            <a:r>
              <a:rPr lang="en-GB" dirty="0"/>
              <a:t>The data set attributes also include:</a:t>
            </a:r>
          </a:p>
          <a:p>
            <a:r>
              <a:rPr lang="en-GB" dirty="0"/>
              <a:t>a unique number for each incident </a:t>
            </a:r>
            <a:r>
              <a:rPr lang="en-GB" b="1" dirty="0"/>
              <a:t>OBJECTID</a:t>
            </a:r>
          </a:p>
          <a:p>
            <a:r>
              <a:rPr lang="en-GB" dirty="0"/>
              <a:t>a report number </a:t>
            </a:r>
            <a:r>
              <a:rPr lang="en-GB" b="1" dirty="0"/>
              <a:t>REPORTNO</a:t>
            </a:r>
          </a:p>
          <a:p>
            <a:r>
              <a:rPr lang="en-GB" dirty="0"/>
              <a:t>the column </a:t>
            </a:r>
            <a:r>
              <a:rPr lang="en-GB" b="1" dirty="0"/>
              <a:t>SEVERITYCODE</a:t>
            </a:r>
            <a:r>
              <a:rPr lang="en-GB" dirty="0"/>
              <a:t> copy </a:t>
            </a:r>
            <a:r>
              <a:rPr lang="en-GB" b="1" dirty="0"/>
              <a:t>SEVERITYCODE.1</a:t>
            </a:r>
          </a:p>
          <a:p>
            <a:r>
              <a:rPr lang="en-GB" b="1" dirty="0"/>
              <a:t>INCKEY</a:t>
            </a:r>
            <a:r>
              <a:rPr lang="en-GB" dirty="0"/>
              <a:t> and </a:t>
            </a:r>
            <a:r>
              <a:rPr lang="en-GB" b="1" dirty="0"/>
              <a:t>COLDETKEY</a:t>
            </a:r>
          </a:p>
          <a:p>
            <a:r>
              <a:rPr lang="en-GB" dirty="0"/>
              <a:t>whether </a:t>
            </a:r>
            <a:r>
              <a:rPr lang="en-GB" b="1" dirty="0"/>
              <a:t>INCKEY</a:t>
            </a:r>
            <a:r>
              <a:rPr lang="en-GB" dirty="0"/>
              <a:t> matches </a:t>
            </a:r>
            <a:r>
              <a:rPr lang="en-GB" b="1" dirty="0"/>
              <a:t>COLDETKEY</a:t>
            </a:r>
            <a:r>
              <a:rPr lang="en-GB" dirty="0"/>
              <a:t> column </a:t>
            </a:r>
            <a:r>
              <a:rPr lang="en-GB" b="1" dirty="0"/>
              <a:t>STATUS</a:t>
            </a:r>
          </a:p>
          <a:p>
            <a:r>
              <a:rPr lang="en-GB" b="1" dirty="0"/>
              <a:t>EXCEPTRSNCODE</a:t>
            </a:r>
            <a:r>
              <a:rPr lang="en-GB" dirty="0"/>
              <a:t> and </a:t>
            </a:r>
            <a:r>
              <a:rPr lang="en-GB" b="1" dirty="0"/>
              <a:t>EXCEPTRSNDESC</a:t>
            </a:r>
            <a:r>
              <a:rPr lang="en-GB" dirty="0"/>
              <a:t>.</a:t>
            </a:r>
          </a:p>
        </p:txBody>
      </p:sp>
    </p:spTree>
    <p:extLst>
      <p:ext uri="{BB962C8B-B14F-4D97-AF65-F5344CB8AC3E}">
        <p14:creationId xmlns:p14="http://schemas.microsoft.com/office/powerpoint/2010/main" val="66213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1C3D-CB39-4677-946E-27C853B0503C}"/>
              </a:ext>
            </a:extLst>
          </p:cNvPr>
          <p:cNvSpPr>
            <a:spLocks noGrp="1"/>
          </p:cNvSpPr>
          <p:nvPr>
            <p:ph type="title"/>
          </p:nvPr>
        </p:nvSpPr>
        <p:spPr/>
        <p:txBody>
          <a:bodyPr/>
          <a:lstStyle/>
          <a:p>
            <a:r>
              <a:rPr lang="en-GB" dirty="0"/>
              <a:t>Explanatory Data Analysis: Day of Week</a:t>
            </a:r>
          </a:p>
        </p:txBody>
      </p:sp>
      <p:pic>
        <p:nvPicPr>
          <p:cNvPr id="4" name="Content Placeholder 3">
            <a:extLst>
              <a:ext uri="{FF2B5EF4-FFF2-40B4-BE49-F238E27FC236}">
                <a16:creationId xmlns:a16="http://schemas.microsoft.com/office/drawing/2014/main" id="{E47093FE-91B8-476C-ADFE-D604E0098E66}"/>
              </a:ext>
            </a:extLst>
          </p:cNvPr>
          <p:cNvPicPr>
            <a:picLocks noGrp="1"/>
          </p:cNvPicPr>
          <p:nvPr>
            <p:ph idx="1"/>
          </p:nvPr>
        </p:nvPicPr>
        <p:blipFill rotWithShape="1">
          <a:blip r:embed="rId2"/>
          <a:srcRect l="28806" t="30924" r="25105" b="18456"/>
          <a:stretch/>
        </p:blipFill>
        <p:spPr bwMode="auto">
          <a:xfrm>
            <a:off x="2574356" y="1825625"/>
            <a:ext cx="7043288"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850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Time of Day</a:t>
            </a:r>
          </a:p>
        </p:txBody>
      </p:sp>
      <p:pic>
        <p:nvPicPr>
          <p:cNvPr id="4" name="Content Placeholder 3">
            <a:extLst>
              <a:ext uri="{FF2B5EF4-FFF2-40B4-BE49-F238E27FC236}">
                <a16:creationId xmlns:a16="http://schemas.microsoft.com/office/drawing/2014/main" id="{0B609ACE-3A43-4503-986A-E0B76596117D}"/>
              </a:ext>
            </a:extLst>
          </p:cNvPr>
          <p:cNvPicPr>
            <a:picLocks noGrp="1"/>
          </p:cNvPicPr>
          <p:nvPr>
            <p:ph idx="1"/>
          </p:nvPr>
        </p:nvPicPr>
        <p:blipFill rotWithShape="1">
          <a:blip r:embed="rId2"/>
          <a:srcRect l="28806" t="26394" r="25216" b="19835"/>
          <a:stretch/>
        </p:blipFill>
        <p:spPr bwMode="auto">
          <a:xfrm>
            <a:off x="2235200" y="1690688"/>
            <a:ext cx="7548880" cy="49945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275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Behaviour</a:t>
            </a:r>
          </a:p>
        </p:txBody>
      </p:sp>
      <p:pic>
        <p:nvPicPr>
          <p:cNvPr id="4" name="Content Placeholder 3" descr="A screenshot of a cell phone&#10;&#10;Description automatically generated">
            <a:extLst>
              <a:ext uri="{FF2B5EF4-FFF2-40B4-BE49-F238E27FC236}">
                <a16:creationId xmlns:a16="http://schemas.microsoft.com/office/drawing/2014/main" id="{E4DFF77A-18C8-411A-BB6E-C73C4714E50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190792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80C226BA-16FA-447F-87A4-9669AB386D3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0340" y="1188085"/>
            <a:ext cx="9291319" cy="5669915"/>
          </a:xfrm>
          <a:prstGeom prst="rect">
            <a:avLst/>
          </a:prstGeom>
        </p:spPr>
      </p:pic>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Parties Involved</a:t>
            </a:r>
          </a:p>
        </p:txBody>
      </p:sp>
    </p:spTree>
    <p:extLst>
      <p:ext uri="{BB962C8B-B14F-4D97-AF65-F5344CB8AC3E}">
        <p14:creationId xmlns:p14="http://schemas.microsoft.com/office/powerpoint/2010/main" val="196196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Weather</a:t>
            </a:r>
          </a:p>
        </p:txBody>
      </p:sp>
      <p:pic>
        <p:nvPicPr>
          <p:cNvPr id="4" name="Content Placeholder 3" descr="A screenshot of a cell phone&#10;&#10;Description automatically generated">
            <a:extLst>
              <a:ext uri="{FF2B5EF4-FFF2-40B4-BE49-F238E27FC236}">
                <a16:creationId xmlns:a16="http://schemas.microsoft.com/office/drawing/2014/main" id="{164BDAE3-4AE4-4788-9BD2-DD8B41C2C2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4394" y="1825625"/>
            <a:ext cx="10443211" cy="4351338"/>
          </a:xfrm>
          <a:prstGeom prst="rect">
            <a:avLst/>
          </a:prstGeom>
        </p:spPr>
      </p:pic>
    </p:spTree>
    <p:extLst>
      <p:ext uri="{BB962C8B-B14F-4D97-AF65-F5344CB8AC3E}">
        <p14:creationId xmlns:p14="http://schemas.microsoft.com/office/powerpoint/2010/main" val="1705177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Road</a:t>
            </a:r>
          </a:p>
        </p:txBody>
      </p:sp>
      <p:pic>
        <p:nvPicPr>
          <p:cNvPr id="4" name="Content Placeholder 3">
            <a:extLst>
              <a:ext uri="{FF2B5EF4-FFF2-40B4-BE49-F238E27FC236}">
                <a16:creationId xmlns:a16="http://schemas.microsoft.com/office/drawing/2014/main" id="{838ADD4F-2A6A-427A-BDA7-ADE427DBAFEB}"/>
              </a:ext>
            </a:extLst>
          </p:cNvPr>
          <p:cNvPicPr>
            <a:picLocks noGrp="1"/>
          </p:cNvPicPr>
          <p:nvPr>
            <p:ph idx="1"/>
          </p:nvPr>
        </p:nvPicPr>
        <p:blipFill rotWithShape="1">
          <a:blip r:embed="rId2"/>
          <a:srcRect l="28695" t="31712" r="17904" b="9395"/>
          <a:stretch/>
        </p:blipFill>
        <p:spPr bwMode="auto">
          <a:xfrm>
            <a:off x="2588837" y="1825625"/>
            <a:ext cx="7014326"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062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Lighting</a:t>
            </a:r>
          </a:p>
        </p:txBody>
      </p:sp>
      <p:pic>
        <p:nvPicPr>
          <p:cNvPr id="4" name="Content Placeholder 3">
            <a:extLst>
              <a:ext uri="{FF2B5EF4-FFF2-40B4-BE49-F238E27FC236}">
                <a16:creationId xmlns:a16="http://schemas.microsoft.com/office/drawing/2014/main" id="{492FF054-51BE-4ED5-9A5D-81B4B7DF092A}"/>
              </a:ext>
            </a:extLst>
          </p:cNvPr>
          <p:cNvPicPr>
            <a:picLocks noGrp="1"/>
          </p:cNvPicPr>
          <p:nvPr>
            <p:ph idx="1"/>
          </p:nvPr>
        </p:nvPicPr>
        <p:blipFill rotWithShape="1">
          <a:blip r:embed="rId2"/>
          <a:srcRect l="29581" t="22651" r="17573" b="9592"/>
          <a:stretch/>
        </p:blipFill>
        <p:spPr bwMode="auto">
          <a:xfrm>
            <a:off x="2581063" y="1574800"/>
            <a:ext cx="7029873" cy="4918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966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Type of Collision</a:t>
            </a:r>
          </a:p>
        </p:txBody>
      </p:sp>
      <p:pic>
        <p:nvPicPr>
          <p:cNvPr id="4" name="Content Placeholder 3">
            <a:extLst>
              <a:ext uri="{FF2B5EF4-FFF2-40B4-BE49-F238E27FC236}">
                <a16:creationId xmlns:a16="http://schemas.microsoft.com/office/drawing/2014/main" id="{824ACF13-A1BC-4455-BE6C-940F365A37E9}"/>
              </a:ext>
            </a:extLst>
          </p:cNvPr>
          <p:cNvPicPr>
            <a:picLocks noGrp="1"/>
          </p:cNvPicPr>
          <p:nvPr>
            <p:ph idx="1"/>
          </p:nvPr>
        </p:nvPicPr>
        <p:blipFill rotWithShape="1">
          <a:blip r:embed="rId2"/>
          <a:srcRect l="28806" t="34075" r="16685" b="9986"/>
          <a:stretch/>
        </p:blipFill>
        <p:spPr bwMode="auto">
          <a:xfrm>
            <a:off x="1925510" y="1825625"/>
            <a:ext cx="8340979" cy="4667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079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Location</a:t>
            </a:r>
          </a:p>
        </p:txBody>
      </p:sp>
      <p:pic>
        <p:nvPicPr>
          <p:cNvPr id="4" name="Content Placeholder 3">
            <a:extLst>
              <a:ext uri="{FF2B5EF4-FFF2-40B4-BE49-F238E27FC236}">
                <a16:creationId xmlns:a16="http://schemas.microsoft.com/office/drawing/2014/main" id="{59F3E3C1-C4D2-4394-BAFB-684CE1D686CD}"/>
              </a:ext>
            </a:extLst>
          </p:cNvPr>
          <p:cNvPicPr>
            <a:picLocks noGrp="1"/>
          </p:cNvPicPr>
          <p:nvPr>
            <p:ph idx="1"/>
          </p:nvPr>
        </p:nvPicPr>
        <p:blipFill rotWithShape="1">
          <a:blip r:embed="rId2"/>
          <a:srcRect l="29138" t="30924" r="17349" b="14517"/>
          <a:stretch/>
        </p:blipFill>
        <p:spPr bwMode="auto">
          <a:xfrm>
            <a:off x="2302298" y="1825625"/>
            <a:ext cx="7587403"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964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C2B9-4A8A-43CD-AE80-E470442D0961}"/>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B9CF566-80A4-4AAB-BDE6-29837166E2B7}"/>
              </a:ext>
            </a:extLst>
          </p:cNvPr>
          <p:cNvSpPr>
            <a:spLocks noGrp="1"/>
          </p:cNvSpPr>
          <p:nvPr>
            <p:ph idx="1"/>
          </p:nvPr>
        </p:nvSpPr>
        <p:spPr/>
        <p:txBody>
          <a:bodyPr>
            <a:normAutofit lnSpcReduction="10000"/>
          </a:bodyPr>
          <a:lstStyle/>
          <a:p>
            <a:pPr marL="0" indent="0" algn="just">
              <a:buNone/>
            </a:pPr>
            <a:r>
              <a:rPr lang="en-GB" dirty="0"/>
              <a:t>The aim of the project is to work on a case study which is to predict the severity of an accident using machine learning models and data science techniques learned on previous courses. To do that we will try to gain some insight from the data: under what weather, conditions of the road and lighting the incidents resulting in injuries occur more often? Are they more likely to happen in during the day or during the night? Do accidents occurring at an intersection tend to be more severe? Does speeding on average increase the severity of the accident? We will try to answer such questions using data. Specifically, we will try to find out which factors have the most impact on severity of the accident, create machine learning algorithms and train them to predict the severity of a possible accident. </a:t>
            </a:r>
          </a:p>
          <a:p>
            <a:pPr marL="0" indent="0">
              <a:buNone/>
            </a:pPr>
            <a:endParaRPr lang="en-GB" dirty="0"/>
          </a:p>
        </p:txBody>
      </p:sp>
    </p:spTree>
    <p:extLst>
      <p:ext uri="{BB962C8B-B14F-4D97-AF65-F5344CB8AC3E}">
        <p14:creationId xmlns:p14="http://schemas.microsoft.com/office/powerpoint/2010/main" val="97751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33D4-4C79-421E-94DC-36F06A94634A}"/>
              </a:ext>
            </a:extLst>
          </p:cNvPr>
          <p:cNvSpPr>
            <a:spLocks noGrp="1"/>
          </p:cNvSpPr>
          <p:nvPr>
            <p:ph type="title"/>
          </p:nvPr>
        </p:nvSpPr>
        <p:spPr/>
        <p:txBody>
          <a:bodyPr/>
          <a:lstStyle/>
          <a:p>
            <a:r>
              <a:rPr lang="en-GB" dirty="0"/>
              <a:t>Explanatory Data Analysis: Junction Type</a:t>
            </a:r>
          </a:p>
        </p:txBody>
      </p:sp>
      <p:pic>
        <p:nvPicPr>
          <p:cNvPr id="4" name="Content Placeholder 3">
            <a:extLst>
              <a:ext uri="{FF2B5EF4-FFF2-40B4-BE49-F238E27FC236}">
                <a16:creationId xmlns:a16="http://schemas.microsoft.com/office/drawing/2014/main" id="{C04A0CE6-A958-4B36-BBDD-D104D6B6DD3D}"/>
              </a:ext>
            </a:extLst>
          </p:cNvPr>
          <p:cNvPicPr>
            <a:picLocks noGrp="1"/>
          </p:cNvPicPr>
          <p:nvPr>
            <p:ph idx="1"/>
          </p:nvPr>
        </p:nvPicPr>
        <p:blipFill rotWithShape="1">
          <a:blip r:embed="rId2"/>
          <a:srcRect l="24374" t="32304" r="10592" b="10183"/>
          <a:stretch/>
        </p:blipFill>
        <p:spPr bwMode="auto">
          <a:xfrm>
            <a:off x="1722343" y="1825625"/>
            <a:ext cx="8747314"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1885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74AD-3F54-4721-8B1E-F08A1413B6DE}"/>
              </a:ext>
            </a:extLst>
          </p:cNvPr>
          <p:cNvSpPr>
            <a:spLocks noGrp="1"/>
          </p:cNvSpPr>
          <p:nvPr>
            <p:ph type="title"/>
          </p:nvPr>
        </p:nvSpPr>
        <p:spPr/>
        <p:txBody>
          <a:bodyPr/>
          <a:lstStyle/>
          <a:p>
            <a:r>
              <a:rPr lang="en-GB" dirty="0" err="1"/>
              <a:t>Modeling</a:t>
            </a:r>
            <a:endParaRPr lang="en-GB" dirty="0"/>
          </a:p>
        </p:txBody>
      </p:sp>
      <p:sp>
        <p:nvSpPr>
          <p:cNvPr id="3" name="Content Placeholder 2">
            <a:extLst>
              <a:ext uri="{FF2B5EF4-FFF2-40B4-BE49-F238E27FC236}">
                <a16:creationId xmlns:a16="http://schemas.microsoft.com/office/drawing/2014/main" id="{35A9CC2D-55E0-4856-A913-83DCA00A8368}"/>
              </a:ext>
            </a:extLst>
          </p:cNvPr>
          <p:cNvSpPr>
            <a:spLocks noGrp="1"/>
          </p:cNvSpPr>
          <p:nvPr>
            <p:ph idx="1"/>
          </p:nvPr>
        </p:nvSpPr>
        <p:spPr/>
        <p:txBody>
          <a:bodyPr>
            <a:normAutofit lnSpcReduction="10000"/>
          </a:bodyPr>
          <a:lstStyle/>
          <a:p>
            <a:pPr marL="0" indent="0">
              <a:buNone/>
            </a:pPr>
            <a:r>
              <a:rPr lang="en-GB" dirty="0"/>
              <a:t>For better accuracy we keep a lot of features, namely: </a:t>
            </a:r>
            <a:endParaRPr lang="en-GB" b="1" dirty="0"/>
          </a:p>
          <a:p>
            <a:r>
              <a:rPr lang="en-GB" b="1" dirty="0"/>
              <a:t>SEVERITYCODE</a:t>
            </a:r>
            <a:r>
              <a:rPr lang="en-GB" dirty="0"/>
              <a:t> (aim of the case study)</a:t>
            </a:r>
          </a:p>
          <a:p>
            <a:r>
              <a:rPr lang="en-GB" b="1" dirty="0"/>
              <a:t>ADDRTYPE</a:t>
            </a:r>
            <a:r>
              <a:rPr lang="en-GB" dirty="0"/>
              <a:t>, </a:t>
            </a:r>
            <a:r>
              <a:rPr lang="en-GB" b="1" dirty="0"/>
              <a:t>JUNCTIONTYPE</a:t>
            </a:r>
            <a:r>
              <a:rPr lang="en-GB" dirty="0"/>
              <a:t>, </a:t>
            </a:r>
            <a:r>
              <a:rPr lang="en-GB" b="1" dirty="0"/>
              <a:t>COLLISIONTYPE</a:t>
            </a:r>
          </a:p>
          <a:p>
            <a:r>
              <a:rPr lang="en-GB" b="1" dirty="0"/>
              <a:t>SDOT_COLCODE</a:t>
            </a:r>
            <a:r>
              <a:rPr lang="en-GB" dirty="0"/>
              <a:t>, </a:t>
            </a:r>
            <a:r>
              <a:rPr lang="en-GB" b="1" dirty="0"/>
              <a:t>ST_COLCODE</a:t>
            </a:r>
          </a:p>
          <a:p>
            <a:r>
              <a:rPr lang="en-GB" b="1" dirty="0"/>
              <a:t>PERSONCOUNT</a:t>
            </a:r>
            <a:r>
              <a:rPr lang="en-GB" dirty="0"/>
              <a:t>, </a:t>
            </a:r>
            <a:r>
              <a:rPr lang="en-GB" b="1" dirty="0"/>
              <a:t>PEDCOUNT</a:t>
            </a:r>
            <a:r>
              <a:rPr lang="en-GB" dirty="0"/>
              <a:t>, </a:t>
            </a:r>
            <a:r>
              <a:rPr lang="en-GB" b="1" dirty="0"/>
              <a:t>VEHCOUNT</a:t>
            </a:r>
          </a:p>
          <a:p>
            <a:r>
              <a:rPr lang="en-GB" b="1" dirty="0"/>
              <a:t>UNDERINFL</a:t>
            </a:r>
            <a:r>
              <a:rPr lang="en-GB" dirty="0"/>
              <a:t>, </a:t>
            </a:r>
            <a:r>
              <a:rPr lang="en-GB" b="1" dirty="0"/>
              <a:t>PEDROWNOTGRNT</a:t>
            </a:r>
            <a:r>
              <a:rPr lang="en-GB" dirty="0"/>
              <a:t>, </a:t>
            </a:r>
            <a:r>
              <a:rPr lang="en-GB" b="1" dirty="0"/>
              <a:t>SPEEDING</a:t>
            </a:r>
            <a:r>
              <a:rPr lang="en-GB" dirty="0"/>
              <a:t>, </a:t>
            </a:r>
            <a:r>
              <a:rPr lang="en-GB" b="1" dirty="0"/>
              <a:t>INATTENTIONIND</a:t>
            </a:r>
            <a:r>
              <a:rPr lang="en-GB" dirty="0"/>
              <a:t>, </a:t>
            </a:r>
            <a:r>
              <a:rPr lang="en-GB" b="1" dirty="0"/>
              <a:t>HITPARKEDCAR</a:t>
            </a:r>
          </a:p>
          <a:p>
            <a:r>
              <a:rPr lang="en-GB" b="1" dirty="0"/>
              <a:t>WEATHER</a:t>
            </a:r>
            <a:r>
              <a:rPr lang="en-GB" dirty="0"/>
              <a:t>, </a:t>
            </a:r>
            <a:r>
              <a:rPr lang="en-GB" b="1" dirty="0"/>
              <a:t>ROADCOND</a:t>
            </a:r>
          </a:p>
          <a:p>
            <a:r>
              <a:rPr lang="en-GB" b="1" dirty="0"/>
              <a:t>DAYOFWEEK</a:t>
            </a:r>
            <a:r>
              <a:rPr lang="en-GB" dirty="0"/>
              <a:t>,</a:t>
            </a:r>
            <a:r>
              <a:rPr lang="en-GB" b="1" dirty="0"/>
              <a:t> TIMESLOTS</a:t>
            </a:r>
            <a:endParaRPr lang="en-GB" dirty="0"/>
          </a:p>
        </p:txBody>
      </p:sp>
    </p:spTree>
    <p:extLst>
      <p:ext uri="{BB962C8B-B14F-4D97-AF65-F5344CB8AC3E}">
        <p14:creationId xmlns:p14="http://schemas.microsoft.com/office/powerpoint/2010/main" val="328894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3726-345A-41A8-B7A2-443F6B588927}"/>
              </a:ext>
            </a:extLst>
          </p:cNvPr>
          <p:cNvSpPr>
            <a:spLocks noGrp="1"/>
          </p:cNvSpPr>
          <p:nvPr>
            <p:ph type="title"/>
          </p:nvPr>
        </p:nvSpPr>
        <p:spPr/>
        <p:txBody>
          <a:bodyPr/>
          <a:lstStyle/>
          <a:p>
            <a:r>
              <a:rPr lang="en-GB" dirty="0" err="1"/>
              <a:t>Modeling</a:t>
            </a:r>
            <a:endParaRPr lang="en-GB" dirty="0"/>
          </a:p>
        </p:txBody>
      </p:sp>
      <p:sp>
        <p:nvSpPr>
          <p:cNvPr id="3" name="Content Placeholder 2">
            <a:extLst>
              <a:ext uri="{FF2B5EF4-FFF2-40B4-BE49-F238E27FC236}">
                <a16:creationId xmlns:a16="http://schemas.microsoft.com/office/drawing/2014/main" id="{7A23337F-8D1A-40A7-B1D5-D61EC9950804}"/>
              </a:ext>
            </a:extLst>
          </p:cNvPr>
          <p:cNvSpPr>
            <a:spLocks noGrp="1"/>
          </p:cNvSpPr>
          <p:nvPr>
            <p:ph idx="1"/>
          </p:nvPr>
        </p:nvSpPr>
        <p:spPr/>
        <p:txBody>
          <a:bodyPr/>
          <a:lstStyle/>
          <a:p>
            <a:r>
              <a:rPr lang="en-GB" dirty="0"/>
              <a:t>We pre-process data in two ways: we use </a:t>
            </a:r>
            <a:r>
              <a:rPr lang="en-GB" dirty="0" err="1"/>
              <a:t>MinMaxScaler</a:t>
            </a:r>
            <a:r>
              <a:rPr lang="en-GB" dirty="0"/>
              <a:t> for Gradient Boosting Classifier and </a:t>
            </a:r>
            <a:r>
              <a:rPr lang="en-GB" dirty="0" err="1"/>
              <a:t>XGBoost</a:t>
            </a:r>
            <a:r>
              <a:rPr lang="en-GB" dirty="0"/>
              <a:t> and </a:t>
            </a:r>
            <a:r>
              <a:rPr lang="en-GB" dirty="0" err="1"/>
              <a:t>StandardScaler</a:t>
            </a:r>
            <a:r>
              <a:rPr lang="en-GB" dirty="0"/>
              <a:t> for Decision Tree and Logistic Regression. </a:t>
            </a:r>
          </a:p>
          <a:p>
            <a:r>
              <a:rPr lang="en-GB" dirty="0"/>
              <a:t>We also split our data into training and testing sets in order to train our models better.</a:t>
            </a:r>
          </a:p>
          <a:p>
            <a:r>
              <a:rPr lang="en-GB" dirty="0"/>
              <a:t>For Gradient Boosting Classifier, Decision Tree and Logistic Regression we will use </a:t>
            </a:r>
            <a:r>
              <a:rPr lang="en-GB" i="1" dirty="0" err="1"/>
              <a:t>sample_weight</a:t>
            </a:r>
            <a:r>
              <a:rPr lang="en-GB" dirty="0">
                <a:effectLst/>
              </a:rPr>
              <a:t> function and for </a:t>
            </a:r>
            <a:r>
              <a:rPr lang="en-GB" dirty="0" err="1">
                <a:effectLst/>
              </a:rPr>
              <a:t>XGBoost</a:t>
            </a:r>
            <a:r>
              <a:rPr lang="en-GB" dirty="0">
                <a:effectLst/>
              </a:rPr>
              <a:t> we will use </a:t>
            </a:r>
            <a:r>
              <a:rPr lang="en-GB" i="1" dirty="0" err="1"/>
              <a:t>scale_pos_weight</a:t>
            </a:r>
            <a:r>
              <a:rPr lang="en-GB" dirty="0">
                <a:effectLst/>
              </a:rPr>
              <a:t> function. </a:t>
            </a:r>
          </a:p>
          <a:p>
            <a:r>
              <a:rPr lang="en-GB" dirty="0"/>
              <a:t>We create all our models and make predictions with them.</a:t>
            </a:r>
          </a:p>
        </p:txBody>
      </p:sp>
    </p:spTree>
    <p:extLst>
      <p:ext uri="{BB962C8B-B14F-4D97-AF65-F5344CB8AC3E}">
        <p14:creationId xmlns:p14="http://schemas.microsoft.com/office/powerpoint/2010/main" val="3443005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956A-7679-4DCF-A371-84D3D47C9C53}"/>
              </a:ext>
            </a:extLst>
          </p:cNvPr>
          <p:cNvSpPr>
            <a:spLocks noGrp="1"/>
          </p:cNvSpPr>
          <p:nvPr>
            <p:ph type="title"/>
          </p:nvPr>
        </p:nvSpPr>
        <p:spPr/>
        <p:txBody>
          <a:bodyPr/>
          <a:lstStyle/>
          <a:p>
            <a:r>
              <a:rPr lang="en-GB" dirty="0"/>
              <a:t>Accuracy of Models</a:t>
            </a:r>
          </a:p>
        </p:txBody>
      </p:sp>
      <p:pic>
        <p:nvPicPr>
          <p:cNvPr id="4" name="Content Placeholder 3">
            <a:extLst>
              <a:ext uri="{FF2B5EF4-FFF2-40B4-BE49-F238E27FC236}">
                <a16:creationId xmlns:a16="http://schemas.microsoft.com/office/drawing/2014/main" id="{69E15662-601D-421A-9C0C-58D85CA6D6BA}"/>
              </a:ext>
            </a:extLst>
          </p:cNvPr>
          <p:cNvPicPr>
            <a:picLocks noGrp="1"/>
          </p:cNvPicPr>
          <p:nvPr>
            <p:ph idx="1"/>
          </p:nvPr>
        </p:nvPicPr>
        <p:blipFill rotWithShape="1">
          <a:blip r:embed="rId2"/>
          <a:srcRect l="33681" t="43530" r="38722" b="37579"/>
          <a:stretch/>
        </p:blipFill>
        <p:spPr bwMode="auto">
          <a:xfrm>
            <a:off x="2675265" y="2243981"/>
            <a:ext cx="6841469" cy="28766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890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CA7B-E8CF-44AF-A589-9C39D77B9607}"/>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12D9363C-B9F7-4C22-AC46-2EE0D7AAF3DB}"/>
              </a:ext>
            </a:extLst>
          </p:cNvPr>
          <p:cNvSpPr>
            <a:spLocks noGrp="1"/>
          </p:cNvSpPr>
          <p:nvPr>
            <p:ph idx="1"/>
          </p:nvPr>
        </p:nvSpPr>
        <p:spPr/>
        <p:txBody>
          <a:bodyPr>
            <a:normAutofit lnSpcReduction="10000"/>
          </a:bodyPr>
          <a:lstStyle/>
          <a:p>
            <a:pPr marL="0" indent="0" algn="just">
              <a:buNone/>
            </a:pPr>
            <a:r>
              <a:rPr lang="en-GB" dirty="0"/>
              <a:t>We can see that the overall accuracy of all our models is similar, with </a:t>
            </a:r>
            <a:r>
              <a:rPr lang="en-GB" dirty="0" err="1"/>
              <a:t>XGBoost</a:t>
            </a:r>
            <a:r>
              <a:rPr lang="en-GB" dirty="0"/>
              <a:t> being the most accurate model. Even though scaling lead us to up to 12% lower Jaccard Index, F1-Score overall remained similar. This tells us that in general our predictions are less accurate, but as our data is unbalanced F1-score is more important to us and all models have relatively high F1-scores. Regarding </a:t>
            </a:r>
            <a:r>
              <a:rPr lang="en-GB" dirty="0" err="1"/>
              <a:t>LogLoss</a:t>
            </a:r>
            <a:r>
              <a:rPr lang="en-GB" dirty="0"/>
              <a:t>, we can see that our models have quite low scores, meaning there is a lot of uncertainty i.e. the distinction between features of the two classes is not very clear. Interestingly, even though Logistic Regression is mostly used for predicting continuous values, according to accuracy measures we can see that in our classification problem it has performed quite well. The worst performing model seems to be the Decision Tree. </a:t>
            </a:r>
          </a:p>
        </p:txBody>
      </p:sp>
    </p:spTree>
    <p:extLst>
      <p:ext uri="{BB962C8B-B14F-4D97-AF65-F5344CB8AC3E}">
        <p14:creationId xmlns:p14="http://schemas.microsoft.com/office/powerpoint/2010/main" val="121207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AB08-1ABB-4668-A90A-105BBA6F53E9}"/>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7CBBC794-F50F-455D-869E-55F9310D0B00}"/>
              </a:ext>
            </a:extLst>
          </p:cNvPr>
          <p:cNvSpPr>
            <a:spLocks noGrp="1"/>
          </p:cNvSpPr>
          <p:nvPr>
            <p:ph idx="1"/>
          </p:nvPr>
        </p:nvSpPr>
        <p:spPr/>
        <p:txBody>
          <a:bodyPr/>
          <a:lstStyle/>
          <a:p>
            <a:pPr marL="0" indent="0">
              <a:buNone/>
            </a:pPr>
            <a:r>
              <a:rPr lang="en-GB" dirty="0"/>
              <a:t>Interestingly, even though Logistic Regression is mostly used for predicting continuous values, according to accuracy measures we can see that in our classification problem it has performed quite well. The worst performing model seems to be the Decision Tree. </a:t>
            </a:r>
          </a:p>
        </p:txBody>
      </p:sp>
      <p:pic>
        <p:nvPicPr>
          <p:cNvPr id="5" name="Picture 4" descr="A screenshot of a cell phone&#10;&#10;Description automatically generated">
            <a:extLst>
              <a:ext uri="{FF2B5EF4-FFF2-40B4-BE49-F238E27FC236}">
                <a16:creationId xmlns:a16="http://schemas.microsoft.com/office/drawing/2014/main" id="{B9E78A58-270D-4DC0-9CF7-D2203A18A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932376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0DF-FEE1-4B8A-8C36-78149A939541}"/>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3596B739-F36B-4F59-ADEF-27E97D9D0D8A}"/>
              </a:ext>
            </a:extLst>
          </p:cNvPr>
          <p:cNvSpPr>
            <a:spLocks noGrp="1"/>
          </p:cNvSpPr>
          <p:nvPr>
            <p:ph idx="1"/>
          </p:nvPr>
        </p:nvSpPr>
        <p:spPr/>
        <p:txBody>
          <a:bodyPr>
            <a:normAutofit fontScale="85000" lnSpcReduction="10000"/>
          </a:bodyPr>
          <a:lstStyle/>
          <a:p>
            <a:pPr marL="0" indent="0" algn="just" fontAlgn="base">
              <a:buNone/>
            </a:pPr>
            <a:r>
              <a:rPr lang="en-GB" dirty="0"/>
              <a:t>The Logistic Regression performs the worst in our problem i.e. it has the lowest rate of correctly predicting collisions resulting in injuries. In fact, 33% of the time it fails to predict which collisions will result in injuries. Not only that, 30% of the time it predicts that a collision will result in injury, even though it will not! In comparison, Decision Tree is slightly better and yet has similar flaws. Using these models could lead to too many resources spent on preventing severe collisions when in fact a high percentage of them would result in property damage only, and quite high percentage of them would be misclassified as property damage.</a:t>
            </a:r>
          </a:p>
          <a:p>
            <a:pPr marL="0" indent="0" algn="just" fontAlgn="base">
              <a:buNone/>
            </a:pPr>
            <a:r>
              <a:rPr lang="en-GB" dirty="0"/>
              <a:t>Gradient Boosting and </a:t>
            </a:r>
            <a:r>
              <a:rPr lang="en-GB" dirty="0" err="1"/>
              <a:t>XGBoost</a:t>
            </a:r>
            <a:r>
              <a:rPr lang="en-GB" dirty="0"/>
              <a:t> classifiers are the best for our problem, they both relatively accurately predict which collisions will result in injuries and have a comparatively small chance of failing to predict that a collision will result in property damage only. Out of these two, </a:t>
            </a:r>
            <a:r>
              <a:rPr lang="en-GB" dirty="0" err="1"/>
              <a:t>XGBoost</a:t>
            </a:r>
            <a:r>
              <a:rPr lang="en-GB" dirty="0"/>
              <a:t> is slightly more accurate. Thus, we conclude that </a:t>
            </a:r>
            <a:r>
              <a:rPr lang="en-GB" dirty="0" err="1"/>
              <a:t>XGBoost</a:t>
            </a:r>
            <a:r>
              <a:rPr lang="en-GB" dirty="0"/>
              <a:t> is the best classifier amongst the ones we tried.</a:t>
            </a:r>
          </a:p>
          <a:p>
            <a:endParaRPr lang="en-GB" dirty="0"/>
          </a:p>
        </p:txBody>
      </p:sp>
    </p:spTree>
    <p:extLst>
      <p:ext uri="{BB962C8B-B14F-4D97-AF65-F5344CB8AC3E}">
        <p14:creationId xmlns:p14="http://schemas.microsoft.com/office/powerpoint/2010/main" val="3696122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E569-F67D-42C7-9171-8E85A9D08AD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3F915D2-D7FD-4CC5-A317-668F504385BA}"/>
              </a:ext>
            </a:extLst>
          </p:cNvPr>
          <p:cNvSpPr>
            <a:spLocks noGrp="1"/>
          </p:cNvSpPr>
          <p:nvPr>
            <p:ph idx="1"/>
          </p:nvPr>
        </p:nvSpPr>
        <p:spPr/>
        <p:txBody>
          <a:bodyPr>
            <a:normAutofit fontScale="92500" lnSpcReduction="10000"/>
          </a:bodyPr>
          <a:lstStyle/>
          <a:p>
            <a:pPr marL="0" indent="0" algn="just">
              <a:buNone/>
            </a:pPr>
            <a:r>
              <a:rPr lang="en-GB" dirty="0"/>
              <a:t>In this project we have analysed the given data of collisions in Seattle between 2014 and now. We were tasked to find out which factors are the most influential on severity of a collision and create a machine learning model which predicts the severity of a collision. We have found out that more severe collisions tend to happen during peak hours when people go to/from work, that is, around 8A.M. and 5P.M. Collisions occurring at intersections or mid-block, but intersection related are also likely to be severe. If there are pedestrians and/or pedal cyclists involved, the collision is highly likely to result in injuries. We have created several machine learning models which predict whether the collision will result in injuries or property damage only, evaluated them and concluded that </a:t>
            </a:r>
            <a:r>
              <a:rPr lang="en-GB" dirty="0" err="1"/>
              <a:t>XGBoost</a:t>
            </a:r>
            <a:r>
              <a:rPr lang="en-GB" dirty="0"/>
              <a:t> was the best classifier in our case study.</a:t>
            </a:r>
          </a:p>
          <a:p>
            <a:endParaRPr lang="en-GB" dirty="0"/>
          </a:p>
        </p:txBody>
      </p:sp>
    </p:spTree>
    <p:extLst>
      <p:ext uri="{BB962C8B-B14F-4D97-AF65-F5344CB8AC3E}">
        <p14:creationId xmlns:p14="http://schemas.microsoft.com/office/powerpoint/2010/main" val="261520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AE66-AF0C-4B11-A981-3DE490400AD1}"/>
              </a:ext>
            </a:extLst>
          </p:cNvPr>
          <p:cNvSpPr>
            <a:spLocks noGrp="1"/>
          </p:cNvSpPr>
          <p:nvPr>
            <p:ph type="title"/>
          </p:nvPr>
        </p:nvSpPr>
        <p:spPr/>
        <p:txBody>
          <a:bodyPr/>
          <a:lstStyle/>
          <a:p>
            <a:r>
              <a:rPr lang="en-GB" dirty="0"/>
              <a:t>Data Understanding</a:t>
            </a:r>
          </a:p>
        </p:txBody>
      </p:sp>
      <p:sp>
        <p:nvSpPr>
          <p:cNvPr id="3" name="Content Placeholder 2">
            <a:extLst>
              <a:ext uri="{FF2B5EF4-FFF2-40B4-BE49-F238E27FC236}">
                <a16:creationId xmlns:a16="http://schemas.microsoft.com/office/drawing/2014/main" id="{9B801B25-1520-4E1B-8BE5-C393C8FEA5D8}"/>
              </a:ext>
            </a:extLst>
          </p:cNvPr>
          <p:cNvSpPr>
            <a:spLocks noGrp="1"/>
          </p:cNvSpPr>
          <p:nvPr>
            <p:ph idx="1"/>
          </p:nvPr>
        </p:nvSpPr>
        <p:spPr/>
        <p:txBody>
          <a:bodyPr>
            <a:normAutofit/>
          </a:bodyPr>
          <a:lstStyle/>
          <a:p>
            <a:pPr marL="0" indent="0">
              <a:buNone/>
            </a:pPr>
            <a:r>
              <a:rPr lang="en-GB" dirty="0"/>
              <a:t>The given data set </a:t>
            </a:r>
            <a:r>
              <a:rPr lang="en-GB" i="1" dirty="0"/>
              <a:t>Data-Collisions.csv</a:t>
            </a:r>
            <a:r>
              <a:rPr lang="en-GB" dirty="0"/>
              <a:t> contains all collisions provided by Seattle Police Department from 2004 to present. The attributes in the data set include:</a:t>
            </a:r>
          </a:p>
          <a:p>
            <a:pPr fontAlgn="base"/>
            <a:r>
              <a:rPr lang="en-GB" dirty="0"/>
              <a:t>Time and Location</a:t>
            </a:r>
          </a:p>
          <a:p>
            <a:pPr fontAlgn="base"/>
            <a:r>
              <a:rPr lang="en-GB" dirty="0"/>
              <a:t>Conditions</a:t>
            </a:r>
          </a:p>
          <a:p>
            <a:pPr fontAlgn="base"/>
            <a:r>
              <a:rPr lang="en-GB" dirty="0"/>
              <a:t>Involved parties</a:t>
            </a:r>
          </a:p>
          <a:p>
            <a:pPr fontAlgn="base"/>
            <a:r>
              <a:rPr lang="en-GB" dirty="0"/>
              <a:t>Behaviour of involved parties</a:t>
            </a:r>
          </a:p>
          <a:p>
            <a:pPr fontAlgn="base"/>
            <a:r>
              <a:rPr lang="en-GB" dirty="0"/>
              <a:t>Details of the incident</a:t>
            </a:r>
          </a:p>
          <a:p>
            <a:pPr fontAlgn="base"/>
            <a:r>
              <a:rPr lang="en-GB" dirty="0"/>
              <a:t>Severity of the incident</a:t>
            </a:r>
          </a:p>
          <a:p>
            <a:pPr marL="0" indent="0">
              <a:buNone/>
            </a:pPr>
            <a:endParaRPr lang="en-GB" dirty="0"/>
          </a:p>
        </p:txBody>
      </p:sp>
    </p:spTree>
    <p:extLst>
      <p:ext uri="{BB962C8B-B14F-4D97-AF65-F5344CB8AC3E}">
        <p14:creationId xmlns:p14="http://schemas.microsoft.com/office/powerpoint/2010/main" val="411841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AE66-AF0C-4B11-A981-3DE490400AD1}"/>
              </a:ext>
            </a:extLst>
          </p:cNvPr>
          <p:cNvSpPr>
            <a:spLocks noGrp="1"/>
          </p:cNvSpPr>
          <p:nvPr>
            <p:ph type="title"/>
          </p:nvPr>
        </p:nvSpPr>
        <p:spPr/>
        <p:txBody>
          <a:bodyPr/>
          <a:lstStyle/>
          <a:p>
            <a:r>
              <a:rPr lang="en-GB" dirty="0"/>
              <a:t>Data Understanding: Time and Location</a:t>
            </a:r>
          </a:p>
        </p:txBody>
      </p:sp>
      <p:sp>
        <p:nvSpPr>
          <p:cNvPr id="3" name="Content Placeholder 2">
            <a:extLst>
              <a:ext uri="{FF2B5EF4-FFF2-40B4-BE49-F238E27FC236}">
                <a16:creationId xmlns:a16="http://schemas.microsoft.com/office/drawing/2014/main" id="{9B801B25-1520-4E1B-8BE5-C393C8FEA5D8}"/>
              </a:ext>
            </a:extLst>
          </p:cNvPr>
          <p:cNvSpPr>
            <a:spLocks noGrp="1"/>
          </p:cNvSpPr>
          <p:nvPr>
            <p:ph idx="1"/>
          </p:nvPr>
        </p:nvSpPr>
        <p:spPr/>
        <p:txBody>
          <a:bodyPr>
            <a:normAutofit fontScale="92500"/>
          </a:bodyPr>
          <a:lstStyle/>
          <a:p>
            <a:pPr fontAlgn="base"/>
            <a:r>
              <a:rPr lang="en-GB" dirty="0"/>
              <a:t>Coordinates of the collision </a:t>
            </a:r>
            <a:r>
              <a:rPr lang="en-GB" b="1" dirty="0"/>
              <a:t>X</a:t>
            </a:r>
            <a:r>
              <a:rPr lang="en-GB" dirty="0"/>
              <a:t> and </a:t>
            </a:r>
            <a:r>
              <a:rPr lang="en-GB" b="1" dirty="0"/>
              <a:t>Y</a:t>
            </a:r>
            <a:endParaRPr lang="en-GB" dirty="0"/>
          </a:p>
          <a:p>
            <a:pPr fontAlgn="base"/>
            <a:r>
              <a:rPr lang="en-GB" dirty="0"/>
              <a:t>Description of the general location of the collision </a:t>
            </a:r>
            <a:r>
              <a:rPr lang="en-GB" b="1" dirty="0"/>
              <a:t>LOCATION</a:t>
            </a:r>
            <a:endParaRPr lang="en-GB" dirty="0"/>
          </a:p>
          <a:p>
            <a:pPr fontAlgn="base"/>
            <a:r>
              <a:rPr lang="en-GB" dirty="0"/>
              <a:t>Type of the location </a:t>
            </a:r>
            <a:r>
              <a:rPr lang="en-GB" i="1" dirty="0"/>
              <a:t>(alley, block or intersection)</a:t>
            </a:r>
            <a:r>
              <a:rPr lang="en-GB" dirty="0"/>
              <a:t> </a:t>
            </a:r>
            <a:r>
              <a:rPr lang="en-GB" b="1" dirty="0"/>
              <a:t>ADDRTYPE</a:t>
            </a:r>
            <a:endParaRPr lang="en-GB" dirty="0"/>
          </a:p>
          <a:p>
            <a:pPr fontAlgn="base"/>
            <a:r>
              <a:rPr lang="en-GB" dirty="0"/>
              <a:t>Category of junction at which collision took place </a:t>
            </a:r>
            <a:r>
              <a:rPr lang="en-GB" b="1" dirty="0"/>
              <a:t>JUNCTIONTYPE</a:t>
            </a:r>
            <a:endParaRPr lang="en-GB" dirty="0"/>
          </a:p>
          <a:p>
            <a:pPr fontAlgn="base"/>
            <a:r>
              <a:rPr lang="en-GB" dirty="0"/>
              <a:t>Key that corresponds to the intersection associated with a collision </a:t>
            </a:r>
            <a:r>
              <a:rPr lang="en-GB" b="1" dirty="0"/>
              <a:t>INTKEY</a:t>
            </a:r>
            <a:endParaRPr lang="en-GB" dirty="0"/>
          </a:p>
          <a:p>
            <a:pPr fontAlgn="base"/>
            <a:r>
              <a:rPr lang="en-GB" dirty="0"/>
              <a:t>Key for the lane segment in which the collision occurred </a:t>
            </a:r>
            <a:r>
              <a:rPr lang="en-GB" b="1" dirty="0"/>
              <a:t>SEGLANEKEY</a:t>
            </a:r>
            <a:endParaRPr lang="en-GB" dirty="0"/>
          </a:p>
          <a:p>
            <a:pPr fontAlgn="base"/>
            <a:r>
              <a:rPr lang="en-GB" dirty="0"/>
              <a:t>Key for the crosswalk at which the collision occurred </a:t>
            </a:r>
            <a:r>
              <a:rPr lang="en-GB" b="1" dirty="0"/>
              <a:t>CROSSWALKKEY</a:t>
            </a:r>
            <a:endParaRPr lang="en-GB" dirty="0"/>
          </a:p>
          <a:p>
            <a:pPr fontAlgn="base"/>
            <a:r>
              <a:rPr lang="en-GB" dirty="0"/>
              <a:t>Date of the incident </a:t>
            </a:r>
            <a:r>
              <a:rPr lang="en-GB" b="1" dirty="0"/>
              <a:t>INCDATE</a:t>
            </a:r>
            <a:endParaRPr lang="en-GB" dirty="0"/>
          </a:p>
          <a:p>
            <a:pPr fontAlgn="base"/>
            <a:r>
              <a:rPr lang="en-GB" dirty="0"/>
              <a:t>Date and time of the incident </a:t>
            </a:r>
            <a:r>
              <a:rPr lang="en-GB" b="1" dirty="0"/>
              <a:t>INCDTTM</a:t>
            </a:r>
            <a:endParaRPr lang="en-GB" dirty="0"/>
          </a:p>
          <a:p>
            <a:endParaRPr lang="en-GB" dirty="0"/>
          </a:p>
        </p:txBody>
      </p:sp>
    </p:spTree>
    <p:extLst>
      <p:ext uri="{BB962C8B-B14F-4D97-AF65-F5344CB8AC3E}">
        <p14:creationId xmlns:p14="http://schemas.microsoft.com/office/powerpoint/2010/main" val="47373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AE66-AF0C-4B11-A981-3DE490400AD1}"/>
              </a:ext>
            </a:extLst>
          </p:cNvPr>
          <p:cNvSpPr>
            <a:spLocks noGrp="1"/>
          </p:cNvSpPr>
          <p:nvPr>
            <p:ph type="title"/>
          </p:nvPr>
        </p:nvSpPr>
        <p:spPr/>
        <p:txBody>
          <a:bodyPr/>
          <a:lstStyle/>
          <a:p>
            <a:r>
              <a:rPr lang="en-GB" dirty="0"/>
              <a:t>Data Understanding: Conditions</a:t>
            </a:r>
          </a:p>
        </p:txBody>
      </p:sp>
      <p:sp>
        <p:nvSpPr>
          <p:cNvPr id="3" name="Content Placeholder 2">
            <a:extLst>
              <a:ext uri="{FF2B5EF4-FFF2-40B4-BE49-F238E27FC236}">
                <a16:creationId xmlns:a16="http://schemas.microsoft.com/office/drawing/2014/main" id="{9B801B25-1520-4E1B-8BE5-C393C8FEA5D8}"/>
              </a:ext>
            </a:extLst>
          </p:cNvPr>
          <p:cNvSpPr>
            <a:spLocks noGrp="1"/>
          </p:cNvSpPr>
          <p:nvPr>
            <p:ph idx="1"/>
          </p:nvPr>
        </p:nvSpPr>
        <p:spPr/>
        <p:txBody>
          <a:bodyPr/>
          <a:lstStyle/>
          <a:p>
            <a:pPr fontAlgn="base"/>
            <a:r>
              <a:rPr lang="en-GB" dirty="0"/>
              <a:t>Description of the weather conditions during the time of the collision </a:t>
            </a:r>
            <a:r>
              <a:rPr lang="en-GB" b="1" dirty="0"/>
              <a:t>WEATHER</a:t>
            </a:r>
            <a:endParaRPr lang="en-GB" dirty="0"/>
          </a:p>
          <a:p>
            <a:pPr fontAlgn="base"/>
            <a:r>
              <a:rPr lang="en-GB" dirty="0"/>
              <a:t>Condition of the road during the collision </a:t>
            </a:r>
            <a:r>
              <a:rPr lang="en-GB" b="1" dirty="0"/>
              <a:t>ROADCOND</a:t>
            </a:r>
            <a:endParaRPr lang="en-GB" dirty="0"/>
          </a:p>
          <a:p>
            <a:pPr fontAlgn="base"/>
            <a:r>
              <a:rPr lang="en-GB" dirty="0"/>
              <a:t>Light conditions during the collision </a:t>
            </a:r>
            <a:r>
              <a:rPr lang="en-GB" b="1" dirty="0"/>
              <a:t>LIGHTCOND</a:t>
            </a:r>
            <a:endParaRPr lang="en-GB" dirty="0"/>
          </a:p>
          <a:p>
            <a:pPr marL="0" indent="0">
              <a:buNone/>
            </a:pPr>
            <a:endParaRPr lang="en-GB" dirty="0"/>
          </a:p>
        </p:txBody>
      </p:sp>
    </p:spTree>
    <p:extLst>
      <p:ext uri="{BB962C8B-B14F-4D97-AF65-F5344CB8AC3E}">
        <p14:creationId xmlns:p14="http://schemas.microsoft.com/office/powerpoint/2010/main" val="271325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AE66-AF0C-4B11-A981-3DE490400AD1}"/>
              </a:ext>
            </a:extLst>
          </p:cNvPr>
          <p:cNvSpPr>
            <a:spLocks noGrp="1"/>
          </p:cNvSpPr>
          <p:nvPr>
            <p:ph type="title"/>
          </p:nvPr>
        </p:nvSpPr>
        <p:spPr/>
        <p:txBody>
          <a:bodyPr/>
          <a:lstStyle/>
          <a:p>
            <a:r>
              <a:rPr lang="en-GB" dirty="0"/>
              <a:t>Data Understanding: Involved Parties</a:t>
            </a:r>
          </a:p>
        </p:txBody>
      </p:sp>
      <p:sp>
        <p:nvSpPr>
          <p:cNvPr id="3" name="Content Placeholder 2">
            <a:extLst>
              <a:ext uri="{FF2B5EF4-FFF2-40B4-BE49-F238E27FC236}">
                <a16:creationId xmlns:a16="http://schemas.microsoft.com/office/drawing/2014/main" id="{9B801B25-1520-4E1B-8BE5-C393C8FEA5D8}"/>
              </a:ext>
            </a:extLst>
          </p:cNvPr>
          <p:cNvSpPr>
            <a:spLocks noGrp="1"/>
          </p:cNvSpPr>
          <p:nvPr>
            <p:ph idx="1"/>
          </p:nvPr>
        </p:nvSpPr>
        <p:spPr/>
        <p:txBody>
          <a:bodyPr/>
          <a:lstStyle/>
          <a:p>
            <a:pPr fontAlgn="base"/>
            <a:r>
              <a:rPr lang="en-GB" dirty="0"/>
              <a:t>Number of people </a:t>
            </a:r>
            <a:r>
              <a:rPr lang="en-GB" b="1" dirty="0"/>
              <a:t>PERSONCOUNT</a:t>
            </a:r>
            <a:endParaRPr lang="en-GB" dirty="0"/>
          </a:p>
          <a:p>
            <a:pPr fontAlgn="base"/>
            <a:r>
              <a:rPr lang="en-GB" dirty="0"/>
              <a:t>Number of pedestrians </a:t>
            </a:r>
            <a:r>
              <a:rPr lang="en-GB" b="1" dirty="0"/>
              <a:t>PEDCOUNT</a:t>
            </a:r>
            <a:endParaRPr lang="en-GB" dirty="0"/>
          </a:p>
          <a:p>
            <a:pPr fontAlgn="base"/>
            <a:r>
              <a:rPr lang="en-GB" dirty="0"/>
              <a:t>Number of pedal </a:t>
            </a:r>
          </a:p>
          <a:p>
            <a:pPr fontAlgn="base"/>
            <a:r>
              <a:rPr lang="en-GB" dirty="0"/>
              <a:t>cyclists </a:t>
            </a:r>
            <a:r>
              <a:rPr lang="en-GB" b="1" dirty="0"/>
              <a:t>PEDCYLCOUNT</a:t>
            </a:r>
            <a:endParaRPr lang="en-GB" dirty="0"/>
          </a:p>
          <a:p>
            <a:pPr fontAlgn="base"/>
            <a:r>
              <a:rPr lang="en-GB" dirty="0"/>
              <a:t>Number of vehicles </a:t>
            </a:r>
            <a:r>
              <a:rPr lang="en-GB" b="1" dirty="0"/>
              <a:t>VEHCOUNT</a:t>
            </a:r>
            <a:endParaRPr lang="en-GB" dirty="0"/>
          </a:p>
        </p:txBody>
      </p:sp>
    </p:spTree>
    <p:extLst>
      <p:ext uri="{BB962C8B-B14F-4D97-AF65-F5344CB8AC3E}">
        <p14:creationId xmlns:p14="http://schemas.microsoft.com/office/powerpoint/2010/main" val="248234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4553-C5CB-4C20-BB8E-614E4CBB6E62}"/>
              </a:ext>
            </a:extLst>
          </p:cNvPr>
          <p:cNvSpPr>
            <a:spLocks noGrp="1"/>
          </p:cNvSpPr>
          <p:nvPr>
            <p:ph type="title"/>
          </p:nvPr>
        </p:nvSpPr>
        <p:spPr/>
        <p:txBody>
          <a:bodyPr/>
          <a:lstStyle/>
          <a:p>
            <a:r>
              <a:rPr lang="en-GB" dirty="0"/>
              <a:t>Data Understanding: Behaviour</a:t>
            </a:r>
          </a:p>
        </p:txBody>
      </p:sp>
      <p:sp>
        <p:nvSpPr>
          <p:cNvPr id="3" name="Content Placeholder 2">
            <a:extLst>
              <a:ext uri="{FF2B5EF4-FFF2-40B4-BE49-F238E27FC236}">
                <a16:creationId xmlns:a16="http://schemas.microsoft.com/office/drawing/2014/main" id="{BD58F21D-D1C6-4847-87E9-F566544F7F8E}"/>
              </a:ext>
            </a:extLst>
          </p:cNvPr>
          <p:cNvSpPr>
            <a:spLocks noGrp="1"/>
          </p:cNvSpPr>
          <p:nvPr>
            <p:ph idx="1"/>
          </p:nvPr>
        </p:nvSpPr>
        <p:spPr/>
        <p:txBody>
          <a:bodyPr/>
          <a:lstStyle/>
          <a:p>
            <a:pPr fontAlgn="base"/>
            <a:r>
              <a:rPr lang="en-GB" dirty="0"/>
              <a:t>Whether or not speeding was a factor in the collision (Y/N) </a:t>
            </a:r>
            <a:r>
              <a:rPr lang="en-GB" b="1" dirty="0"/>
              <a:t>SPEEDING</a:t>
            </a:r>
            <a:endParaRPr lang="en-GB" dirty="0"/>
          </a:p>
          <a:p>
            <a:pPr fontAlgn="base"/>
            <a:r>
              <a:rPr lang="en-GB" dirty="0"/>
              <a:t>Whether or not the collision involved hitting a parked car (Y/N) </a:t>
            </a:r>
            <a:r>
              <a:rPr lang="en-GB" b="1" dirty="0"/>
              <a:t>HITPARKEDCAR</a:t>
            </a:r>
            <a:endParaRPr lang="en-GB" dirty="0"/>
          </a:p>
          <a:p>
            <a:pPr fontAlgn="base"/>
            <a:r>
              <a:rPr lang="en-GB" dirty="0"/>
              <a:t>Whether or not the pedestrian right of way was not granted (Y/N) </a:t>
            </a:r>
            <a:r>
              <a:rPr lang="en-GB" b="1" dirty="0"/>
              <a:t>PEDROWNOTGRNT</a:t>
            </a:r>
            <a:endParaRPr lang="en-GB" dirty="0"/>
          </a:p>
          <a:p>
            <a:pPr fontAlgn="base"/>
            <a:r>
              <a:rPr lang="en-GB" dirty="0"/>
              <a:t>Whether or not collision was due to inattention (Y/N) </a:t>
            </a:r>
            <a:r>
              <a:rPr lang="en-GB" b="1" dirty="0"/>
              <a:t>INATTENTIONIND</a:t>
            </a:r>
            <a:endParaRPr lang="en-GB" dirty="0"/>
          </a:p>
          <a:p>
            <a:pPr fontAlgn="base"/>
            <a:r>
              <a:rPr lang="en-GB" dirty="0"/>
              <a:t>Whether or not a driver involved was under the influence of drugs or alcohol </a:t>
            </a:r>
            <a:r>
              <a:rPr lang="en-GB" b="1" dirty="0"/>
              <a:t>UNDERINFL</a:t>
            </a:r>
            <a:endParaRPr lang="en-GB" dirty="0"/>
          </a:p>
          <a:p>
            <a:endParaRPr lang="en-GB" dirty="0"/>
          </a:p>
        </p:txBody>
      </p:sp>
    </p:spTree>
    <p:extLst>
      <p:ext uri="{BB962C8B-B14F-4D97-AF65-F5344CB8AC3E}">
        <p14:creationId xmlns:p14="http://schemas.microsoft.com/office/powerpoint/2010/main" val="357512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4553-C5CB-4C20-BB8E-614E4CBB6E62}"/>
              </a:ext>
            </a:extLst>
          </p:cNvPr>
          <p:cNvSpPr>
            <a:spLocks noGrp="1"/>
          </p:cNvSpPr>
          <p:nvPr>
            <p:ph type="title"/>
          </p:nvPr>
        </p:nvSpPr>
        <p:spPr/>
        <p:txBody>
          <a:bodyPr/>
          <a:lstStyle/>
          <a:p>
            <a:r>
              <a:rPr lang="en-GB" dirty="0"/>
              <a:t>Data Understanding: Behaviour</a:t>
            </a:r>
          </a:p>
        </p:txBody>
      </p:sp>
      <p:sp>
        <p:nvSpPr>
          <p:cNvPr id="3" name="Content Placeholder 2">
            <a:extLst>
              <a:ext uri="{FF2B5EF4-FFF2-40B4-BE49-F238E27FC236}">
                <a16:creationId xmlns:a16="http://schemas.microsoft.com/office/drawing/2014/main" id="{BD58F21D-D1C6-4847-87E9-F566544F7F8E}"/>
              </a:ext>
            </a:extLst>
          </p:cNvPr>
          <p:cNvSpPr>
            <a:spLocks noGrp="1"/>
          </p:cNvSpPr>
          <p:nvPr>
            <p:ph idx="1"/>
          </p:nvPr>
        </p:nvSpPr>
        <p:spPr/>
        <p:txBody>
          <a:bodyPr/>
          <a:lstStyle/>
          <a:p>
            <a:pPr fontAlgn="base"/>
            <a:r>
              <a:rPr lang="en-GB" dirty="0"/>
              <a:t>Code given to the collision by SDOT </a:t>
            </a:r>
            <a:r>
              <a:rPr lang="en-GB" b="1" dirty="0"/>
              <a:t>SDOT_COLCODE</a:t>
            </a:r>
            <a:r>
              <a:rPr lang="en-GB" dirty="0"/>
              <a:t> (for more information see the </a:t>
            </a:r>
            <a:r>
              <a:rPr lang="en-GB" dirty="0">
                <a:hlinkClick r:id="rId2"/>
              </a:rPr>
              <a:t>State Collision Code Dictionary</a:t>
            </a:r>
            <a:r>
              <a:rPr lang="en-GB" dirty="0"/>
              <a:t>)</a:t>
            </a:r>
          </a:p>
          <a:p>
            <a:pPr fontAlgn="base"/>
            <a:r>
              <a:rPr lang="en-GB" dirty="0"/>
              <a:t>Description of the collision corresponding to the collision code </a:t>
            </a:r>
            <a:r>
              <a:rPr lang="en-GB" b="1" dirty="0"/>
              <a:t>SDOT_COLDESC</a:t>
            </a:r>
            <a:endParaRPr lang="en-GB" dirty="0"/>
          </a:p>
          <a:p>
            <a:pPr fontAlgn="base"/>
            <a:r>
              <a:rPr lang="en-GB" dirty="0"/>
              <a:t>Code provided by the state that describes the collision </a:t>
            </a:r>
            <a:r>
              <a:rPr lang="en-GB" b="1" dirty="0"/>
              <a:t>ST_COLCODE</a:t>
            </a:r>
            <a:endParaRPr lang="en-GB" dirty="0"/>
          </a:p>
          <a:p>
            <a:pPr fontAlgn="base"/>
            <a:r>
              <a:rPr lang="en-GB" dirty="0"/>
              <a:t>Description that corresponds to the state’s coding designation </a:t>
            </a:r>
            <a:r>
              <a:rPr lang="en-GB" b="1" dirty="0"/>
              <a:t>ST_COLDESC</a:t>
            </a:r>
            <a:endParaRPr lang="en-GB" dirty="0"/>
          </a:p>
          <a:p>
            <a:pPr fontAlgn="base"/>
            <a:r>
              <a:rPr lang="en-GB" dirty="0"/>
              <a:t>Number given to the collision by SDOT </a:t>
            </a:r>
            <a:r>
              <a:rPr lang="en-GB" b="1" dirty="0"/>
              <a:t>SDOTCOLNUM</a:t>
            </a:r>
            <a:endParaRPr lang="en-GB" dirty="0"/>
          </a:p>
          <a:p>
            <a:pPr fontAlgn="base"/>
            <a:r>
              <a:rPr lang="en-GB" dirty="0"/>
              <a:t>Collision type </a:t>
            </a:r>
            <a:r>
              <a:rPr lang="en-GB" b="1" dirty="0"/>
              <a:t>COLLISIONTYPE</a:t>
            </a:r>
            <a:endParaRPr lang="en-GB" dirty="0"/>
          </a:p>
          <a:p>
            <a:endParaRPr lang="en-GB" dirty="0"/>
          </a:p>
        </p:txBody>
      </p:sp>
    </p:spTree>
    <p:extLst>
      <p:ext uri="{BB962C8B-B14F-4D97-AF65-F5344CB8AC3E}">
        <p14:creationId xmlns:p14="http://schemas.microsoft.com/office/powerpoint/2010/main" val="325305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62F3-7373-4FD2-AB03-53DF8038B5F7}"/>
              </a:ext>
            </a:extLst>
          </p:cNvPr>
          <p:cNvSpPr>
            <a:spLocks noGrp="1"/>
          </p:cNvSpPr>
          <p:nvPr>
            <p:ph type="title"/>
          </p:nvPr>
        </p:nvSpPr>
        <p:spPr/>
        <p:txBody>
          <a:bodyPr/>
          <a:lstStyle/>
          <a:p>
            <a:r>
              <a:rPr lang="en-GB" dirty="0"/>
              <a:t>Data Understanding: Severity </a:t>
            </a:r>
          </a:p>
        </p:txBody>
      </p:sp>
      <p:sp>
        <p:nvSpPr>
          <p:cNvPr id="3" name="Content Placeholder 2">
            <a:extLst>
              <a:ext uri="{FF2B5EF4-FFF2-40B4-BE49-F238E27FC236}">
                <a16:creationId xmlns:a16="http://schemas.microsoft.com/office/drawing/2014/main" id="{FDE0C991-13CC-4430-A67A-A5DC7B0556FC}"/>
              </a:ext>
            </a:extLst>
          </p:cNvPr>
          <p:cNvSpPr>
            <a:spLocks noGrp="1"/>
          </p:cNvSpPr>
          <p:nvPr>
            <p:ph idx="1"/>
          </p:nvPr>
        </p:nvSpPr>
        <p:spPr/>
        <p:txBody>
          <a:bodyPr/>
          <a:lstStyle/>
          <a:p>
            <a:pPr fontAlgn="base"/>
            <a:r>
              <a:rPr lang="en-GB" dirty="0"/>
              <a:t>Code that corresponds to the severity </a:t>
            </a:r>
            <a:r>
              <a:rPr lang="en-GB" b="1" dirty="0"/>
              <a:t> SEVERITYCODE</a:t>
            </a:r>
            <a:endParaRPr lang="en-GB" dirty="0"/>
          </a:p>
          <a:p>
            <a:pPr lvl="1" fontAlgn="base"/>
            <a:r>
              <a:rPr lang="en-GB" i="1" dirty="0"/>
              <a:t>3—fatality</a:t>
            </a:r>
          </a:p>
          <a:p>
            <a:pPr lvl="1" fontAlgn="base"/>
            <a:r>
              <a:rPr lang="en-GB" i="1" dirty="0"/>
              <a:t>2b—serious injury</a:t>
            </a:r>
          </a:p>
          <a:p>
            <a:pPr lvl="1" fontAlgn="base"/>
            <a:r>
              <a:rPr lang="en-GB" i="1" dirty="0"/>
              <a:t>2—injury</a:t>
            </a:r>
          </a:p>
          <a:p>
            <a:pPr lvl="1" fontAlgn="base"/>
            <a:r>
              <a:rPr lang="en-GB" i="1" dirty="0"/>
              <a:t>1—property damage</a:t>
            </a:r>
          </a:p>
          <a:p>
            <a:pPr lvl="1" fontAlgn="base"/>
            <a:r>
              <a:rPr lang="en-GB" i="1" dirty="0"/>
              <a:t>0—unknown</a:t>
            </a:r>
            <a:r>
              <a:rPr lang="en-GB" dirty="0"/>
              <a:t> </a:t>
            </a:r>
          </a:p>
          <a:p>
            <a:pPr fontAlgn="base"/>
            <a:r>
              <a:rPr lang="en-GB" dirty="0"/>
              <a:t>Detailed description of the severity </a:t>
            </a:r>
            <a:r>
              <a:rPr lang="en-GB" b="1" dirty="0"/>
              <a:t>SEVERITYDESC</a:t>
            </a:r>
            <a:endParaRPr lang="en-GB" dirty="0"/>
          </a:p>
          <a:p>
            <a:endParaRPr lang="en-GB" dirty="0"/>
          </a:p>
        </p:txBody>
      </p:sp>
    </p:spTree>
    <p:extLst>
      <p:ext uri="{BB962C8B-B14F-4D97-AF65-F5344CB8AC3E}">
        <p14:creationId xmlns:p14="http://schemas.microsoft.com/office/powerpoint/2010/main" val="104175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1325</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Capstone Project</vt:lpstr>
      <vt:lpstr>Introduction</vt:lpstr>
      <vt:lpstr>Data Understanding</vt:lpstr>
      <vt:lpstr>Data Understanding: Time and Location</vt:lpstr>
      <vt:lpstr>Data Understanding: Conditions</vt:lpstr>
      <vt:lpstr>Data Understanding: Involved Parties</vt:lpstr>
      <vt:lpstr>Data Understanding: Behaviour</vt:lpstr>
      <vt:lpstr>Data Understanding: Behaviour</vt:lpstr>
      <vt:lpstr>Data Understanding: Severity </vt:lpstr>
      <vt:lpstr>Data Understanding</vt:lpstr>
      <vt:lpstr>Explanatory Data Analysis: Day of Week</vt:lpstr>
      <vt:lpstr>Explanatory Data Analysis: Time of Day</vt:lpstr>
      <vt:lpstr>Explanatory Data Analysis: Behaviour</vt:lpstr>
      <vt:lpstr>Explanatory Data Analysis: Parties Involved</vt:lpstr>
      <vt:lpstr>Explanatory Data Analysis: Weather</vt:lpstr>
      <vt:lpstr>Explanatory Data Analysis: Road</vt:lpstr>
      <vt:lpstr>Explanatory Data Analysis: Lighting</vt:lpstr>
      <vt:lpstr>Explanatory Data Analysis: Type of Collision</vt:lpstr>
      <vt:lpstr>Explanatory Data Analysis: Location</vt:lpstr>
      <vt:lpstr>Explanatory Data Analysis: Junction Type</vt:lpstr>
      <vt:lpstr>Modeling</vt:lpstr>
      <vt:lpstr>Modeling</vt:lpstr>
      <vt:lpstr>Accuracy of Models</vt:lpstr>
      <vt:lpstr>Accuracy</vt:lpstr>
      <vt:lpstr>Accuracy</vt:lpstr>
      <vt:lpstr>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Gabija Vaišvilaitė</dc:creator>
  <cp:lastModifiedBy>Gabija Vaišvilaitė</cp:lastModifiedBy>
  <cp:revision>3</cp:revision>
  <dcterms:created xsi:type="dcterms:W3CDTF">2020-09-24T10:54:35Z</dcterms:created>
  <dcterms:modified xsi:type="dcterms:W3CDTF">2020-09-24T11:58:58Z</dcterms:modified>
</cp:coreProperties>
</file>