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5" r:id="rId2"/>
    <p:sldId id="268" r:id="rId3"/>
    <p:sldId id="269" r:id="rId4"/>
    <p:sldId id="270" r:id="rId5"/>
    <p:sldId id="272" r:id="rId6"/>
    <p:sldId id="273" r:id="rId7"/>
    <p:sldId id="274" r:id="rId8"/>
    <p:sldId id="271" r:id="rId9"/>
    <p:sldId id="275" r:id="rId10"/>
    <p:sldId id="276" r:id="rId11"/>
    <p:sldId id="277" r:id="rId12"/>
    <p:sldId id="278" r:id="rId13"/>
    <p:sldId id="279" r:id="rId14"/>
    <p:sldId id="360" r:id="rId15"/>
    <p:sldId id="282" r:id="rId16"/>
    <p:sldId id="289" r:id="rId17"/>
    <p:sldId id="290" r:id="rId18"/>
    <p:sldId id="291" r:id="rId19"/>
    <p:sldId id="292" r:id="rId20"/>
    <p:sldId id="293" r:id="rId21"/>
    <p:sldId id="359" r:id="rId22"/>
    <p:sldId id="294" r:id="rId23"/>
    <p:sldId id="350" r:id="rId24"/>
    <p:sldId id="349" r:id="rId25"/>
    <p:sldId id="351" r:id="rId26"/>
    <p:sldId id="352" r:id="rId27"/>
    <p:sldId id="353" r:id="rId28"/>
    <p:sldId id="295" r:id="rId29"/>
    <p:sldId id="354" r:id="rId30"/>
    <p:sldId id="355" r:id="rId31"/>
    <p:sldId id="357" r:id="rId32"/>
    <p:sldId id="358" r:id="rId33"/>
    <p:sldId id="307" r:id="rId34"/>
    <p:sldId id="298" r:id="rId35"/>
    <p:sldId id="299" r:id="rId36"/>
    <p:sldId id="300" r:id="rId37"/>
    <p:sldId id="301" r:id="rId38"/>
    <p:sldId id="302" r:id="rId39"/>
    <p:sldId id="303" r:id="rId40"/>
    <p:sldId id="304" r:id="rId41"/>
    <p:sldId id="305" r:id="rId42"/>
    <p:sldId id="306" r:id="rId43"/>
    <p:sldId id="296" r:id="rId44"/>
    <p:sldId id="297" r:id="rId45"/>
    <p:sldId id="361" r:id="rId46"/>
    <p:sldId id="308" r:id="rId47"/>
    <p:sldId id="310" r:id="rId48"/>
    <p:sldId id="342" r:id="rId49"/>
    <p:sldId id="362" r:id="rId50"/>
    <p:sldId id="363" r:id="rId51"/>
    <p:sldId id="311" r:id="rId52"/>
    <p:sldId id="313" r:id="rId53"/>
    <p:sldId id="315" r:id="rId54"/>
    <p:sldId id="338" r:id="rId55"/>
    <p:sldId id="341" r:id="rId56"/>
    <p:sldId id="339" r:id="rId57"/>
    <p:sldId id="344" r:id="rId58"/>
    <p:sldId id="343" r:id="rId59"/>
    <p:sldId id="345" r:id="rId60"/>
    <p:sldId id="346" r:id="rId61"/>
    <p:sldId id="347" r:id="rId62"/>
    <p:sldId id="314" r:id="rId63"/>
    <p:sldId id="320" r:id="rId64"/>
    <p:sldId id="321" r:id="rId65"/>
    <p:sldId id="364" r:id="rId66"/>
    <p:sldId id="327" r:id="rId67"/>
    <p:sldId id="323" r:id="rId68"/>
    <p:sldId id="324" r:id="rId69"/>
    <p:sldId id="325" r:id="rId70"/>
    <p:sldId id="326" r:id="rId71"/>
    <p:sldId id="333" r:id="rId72"/>
    <p:sldId id="334" r:id="rId73"/>
    <p:sldId id="328" r:id="rId74"/>
    <p:sldId id="329" r:id="rId75"/>
    <p:sldId id="330" r:id="rId76"/>
    <p:sldId id="332" r:id="rId77"/>
    <p:sldId id="337" r:id="rId78"/>
  </p:sldIdLst>
  <p:sldSz cx="9144000" cy="6858000" type="screen4x3"/>
  <p:notesSz cx="6742113" cy="9726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86340" autoAdjust="0"/>
  </p:normalViewPr>
  <p:slideViewPr>
    <p:cSldViewPr>
      <p:cViewPr varScale="1">
        <p:scale>
          <a:sx n="80" d="100"/>
          <a:sy n="80" d="100"/>
        </p:scale>
        <p:origin x="848" y="44"/>
      </p:cViewPr>
      <p:guideLst>
        <p:guide orient="horz" pos="2160"/>
        <p:guide pos="2880"/>
      </p:guideLst>
    </p:cSldViewPr>
  </p:slideViewPr>
  <p:outlineViewPr>
    <p:cViewPr>
      <p:scale>
        <a:sx n="33" d="100"/>
        <a:sy n="33" d="100"/>
      </p:scale>
      <p:origin x="222"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1582" cy="48633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18971" y="0"/>
            <a:ext cx="2921582" cy="486331"/>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EAA51E4-32CE-4BD6-8D64-9C90F679EF97}" type="datetimeFigureOut">
              <a:rPr lang="zh-CN" altLang="en-US"/>
              <a:pPr>
                <a:defRPr/>
              </a:pPr>
              <a:t>2022/6/11</a:t>
            </a:fld>
            <a:endParaRPr lang="zh-CN" altLang="en-US"/>
          </a:p>
        </p:txBody>
      </p:sp>
      <p:sp>
        <p:nvSpPr>
          <p:cNvPr id="4" name="幻灯片图像占位符 3"/>
          <p:cNvSpPr>
            <a:spLocks noGrp="1" noRot="1" noChangeAspect="1"/>
          </p:cNvSpPr>
          <p:nvPr>
            <p:ph type="sldImg" idx="2"/>
          </p:nvPr>
        </p:nvSpPr>
        <p:spPr>
          <a:xfrm>
            <a:off x="941388" y="730250"/>
            <a:ext cx="4859337" cy="3646488"/>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4212" y="4620141"/>
            <a:ext cx="5393690" cy="4376976"/>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238594"/>
            <a:ext cx="2921582" cy="486331"/>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18971" y="9238594"/>
            <a:ext cx="2921582" cy="486331"/>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B78A394-8E6D-4E14-AF0D-5B027E508F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solidFill>
                  <a:srgbClr val="FF0000"/>
                </a:solidFill>
                <a:latin typeface="Times New Roman" pitchFamily="18" charset="0"/>
                <a:cs typeface="Times New Roman" pitchFamily="18" charset="0"/>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2019586-522E-45D1-8B89-C85940419FF2}" type="datetime1">
              <a:rPr lang="zh-CN" altLang="en-US"/>
              <a:pPr>
                <a:defRPr/>
              </a:pPr>
              <a:t>2022/6/11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3E0F24-CF4E-423B-A774-C32219C16839}"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2761162-A622-4E35-91D0-E91D3C47762D}" type="slidenum">
              <a:rPr lang="zh-CN" altLang="en-US"/>
              <a:pPr>
                <a:defRPr/>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626A61A-F583-48C6-BC36-56BBD4BB5CA8}"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313C56-0E94-44ED-BA89-F0931BC55300}"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480"/>
            <a:ext cx="8229600" cy="714380"/>
          </a:xfrm>
        </p:spPr>
        <p:txBody>
          <a:bodyPr>
            <a:normAutofit/>
          </a:bodyPr>
          <a:lstStyle>
            <a:lvl1pPr>
              <a:defRPr sz="4000" b="1">
                <a:solidFill>
                  <a:srgbClr val="FF0000"/>
                </a:solidFill>
                <a:latin typeface="华文楷体" pitchFamily="2" charset="-122"/>
                <a:ea typeface="华文楷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28596" y="1285860"/>
            <a:ext cx="8229600" cy="4740277"/>
          </a:xfrm>
        </p:spPr>
        <p:txBody>
          <a:bodyPr/>
          <a:lstStyle>
            <a:lvl1pPr marL="514350" indent="-514350">
              <a:spcBef>
                <a:spcPts val="768"/>
              </a:spcBef>
              <a:buFont typeface="Wingdings" pitchFamily="2" charset="2"/>
              <a:buChar char="Ø"/>
              <a:defRPr b="1">
                <a:latin typeface="Times New Roman" pitchFamily="18" charset="0"/>
                <a:cs typeface="Times New Roman" pitchFamily="18" charset="0"/>
              </a:defRPr>
            </a:lvl1pPr>
            <a:lvl2pPr>
              <a:buFont typeface="Arial" pitchFamily="34" charset="0"/>
              <a:buNone/>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 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6225BC51-BDC8-4CB7-A795-B6D303CA282D}"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EF97EF-E416-469D-BFA6-976523301F13}"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848FD4-4CB5-4593-B9D3-31F41C2AE179}" type="datetime1">
              <a:rPr lang="zh-CN" altLang="en-US"/>
              <a:pPr>
                <a:defRPr/>
              </a:pPr>
              <a:t>2022/6/11</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D72FAB-88D0-4825-8492-2CAC586DFF9F}" type="slidenum">
              <a:rPr lang="zh-CN" altLang="en-US"/>
              <a:pPr>
                <a:defRPr/>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0654B0F-4933-4C72-A270-F33F943A49ED}"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7FD6C0B-7032-4B87-ABCD-9FE47C091966}"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25421E1-9999-4A18-A142-14A36C4BDA2C}" type="datetime1">
              <a:rPr lang="zh-CN" altLang="en-US"/>
              <a:pPr>
                <a:defRPr/>
              </a:pPr>
              <a:t>2022/6/11</a:t>
            </a:fld>
            <a:endParaRPr lang="zh-CN" altLang="en-US" dirty="0"/>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D623AE6-5A3A-4D94-BB2E-38C5EE04315F}"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54F94BB2-7680-4B35-811B-0011142A6476}" type="datetime1">
              <a:rPr lang="zh-CN" altLang="en-US"/>
              <a:pPr>
                <a:defRPr/>
              </a:pPr>
              <a:t>2022/6/11</a:t>
            </a:fld>
            <a:endParaRPr lang="zh-CN" altLang="en-US" dirty="0"/>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CE78593-C371-4CFC-9C17-7C24C16AC66E}" type="slidenum">
              <a:rPr lang="zh-CN" altLang="en-US"/>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5F0E981-535C-4440-B09C-179918C1BA18}" type="datetime1">
              <a:rPr lang="zh-CN" altLang="en-US"/>
              <a:pPr>
                <a:defRPr/>
              </a:pPr>
              <a:t>2022/6/11</a:t>
            </a:fld>
            <a:endParaRPr lang="zh-CN" altLang="en-US" dirty="0"/>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3F8B1F0-3320-4C0F-AD60-DAADB00D8F88}" type="slidenum">
              <a:rPr lang="zh-CN" altLang="en-US"/>
              <a:pPr>
                <a:defRPr/>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DDCC35C-0B4F-4133-9015-7E103BBEFEA4}"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CB8C7AF-220B-4312-8C53-382E201C45DD}" type="slidenum">
              <a:rPr lang="zh-CN" altLang="en-US"/>
              <a:pPr>
                <a:defRPr/>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1AE36E0-AADB-49AA-91C6-404F8EE6629F}" type="datetime1">
              <a:rPr lang="zh-CN" altLang="en-US"/>
              <a:pPr>
                <a:defRPr/>
              </a:pPr>
              <a:t>2022/6/11</a:t>
            </a:fld>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0ABB106-879E-4FB5-9671-893B54B4DBE5}" type="slidenum">
              <a:rPr lang="zh-CN" altLang="en-US"/>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428625" y="150018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B10C054-BA4F-481D-BE22-BD15F31A858F}" type="datetime1">
              <a:rPr lang="zh-CN" altLang="en-US"/>
              <a:pPr>
                <a:defRPr/>
              </a:pPr>
              <a:t>2022/6/11</a:t>
            </a:fld>
            <a:endParaRPr lang="zh-CN" altLang="en-US" dirty="0"/>
          </a:p>
        </p:txBody>
      </p:sp>
      <p:sp>
        <p:nvSpPr>
          <p:cNvPr id="9" name="矩形 8"/>
          <p:cNvSpPr/>
          <p:nvPr userDrawn="1"/>
        </p:nvSpPr>
        <p:spPr>
          <a:xfrm>
            <a:off x="0" y="6215063"/>
            <a:ext cx="9144000" cy="42862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b="1" dirty="0">
                <a:solidFill>
                  <a:schemeClr val="tx1"/>
                </a:solidFill>
                <a:latin typeface="+mn-ea"/>
              </a:rPr>
              <a:t> </a:t>
            </a:r>
            <a:endParaRPr lang="zh-CN" altLang="en-US" sz="2000" dirty="0">
              <a:solidFill>
                <a:schemeClr val="tx1"/>
              </a:solidFill>
              <a:latin typeface="华文楷体" pitchFamily="2" charset="-122"/>
              <a:ea typeface="华文楷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286750" y="5786438"/>
            <a:ext cx="857250" cy="428625"/>
          </a:xfrm>
          <a:prstGeom prst="rect">
            <a:avLst/>
          </a:prstGeom>
        </p:spPr>
        <p:txBody>
          <a:bodyPr vert="horz" lIns="91440" tIns="45720" rIns="91440" bIns="45720" rtlCol="0" anchor="ctr"/>
          <a:lstStyle>
            <a:lvl1pPr algn="ctr" fontAlgn="auto">
              <a:spcBef>
                <a:spcPts val="0"/>
              </a:spcBef>
              <a:spcAft>
                <a:spcPts val="0"/>
              </a:spcAft>
              <a:defRPr sz="2000" b="0">
                <a:solidFill>
                  <a:schemeClr val="tx1"/>
                </a:solidFill>
                <a:latin typeface="仿宋" pitchFamily="49" charset="-122"/>
                <a:ea typeface="仿宋" pitchFamily="49" charset="-122"/>
              </a:defRPr>
            </a:lvl1pPr>
          </a:lstStyle>
          <a:p>
            <a:pPr>
              <a:defRPr/>
            </a:pPr>
            <a:fld id="{4C5574FF-23D4-4A47-B22C-8CFB3142B7ED}" type="slidenum">
              <a:rPr lang="zh-CN" altLang="en-US"/>
              <a:pPr>
                <a:defRPr/>
              </a:pPr>
              <a:t>‹#›</a:t>
            </a:fld>
            <a:endParaRPr lang="zh-CN" altLang="en-US" dirty="0"/>
          </a:p>
        </p:txBody>
      </p:sp>
      <p:sp>
        <p:nvSpPr>
          <p:cNvPr id="11" name="TextBox 10"/>
          <p:cNvSpPr txBox="1"/>
          <p:nvPr userDrawn="1"/>
        </p:nvSpPr>
        <p:spPr>
          <a:xfrm>
            <a:off x="142875" y="6215063"/>
            <a:ext cx="2786063" cy="430212"/>
          </a:xfrm>
          <a:prstGeom prst="rect">
            <a:avLst/>
          </a:prstGeom>
          <a:noFill/>
        </p:spPr>
        <p:txBody>
          <a:bodyPr>
            <a:spAutoFit/>
          </a:bodyPr>
          <a:lstStyle/>
          <a:p>
            <a:pPr>
              <a:defRPr/>
            </a:pPr>
            <a:r>
              <a:rPr lang="zh-CN" altLang="en-US" sz="2200" dirty="0">
                <a:latin typeface="华文楷体" pitchFamily="2" charset="-122"/>
                <a:ea typeface="华文楷体" pitchFamily="2" charset="-122"/>
              </a:rPr>
              <a:t>经济学院经济学系</a:t>
            </a:r>
          </a:p>
        </p:txBody>
      </p:sp>
      <p:sp>
        <p:nvSpPr>
          <p:cNvPr id="12" name="TextBox 11"/>
          <p:cNvSpPr txBox="1"/>
          <p:nvPr userDrawn="1"/>
        </p:nvSpPr>
        <p:spPr>
          <a:xfrm>
            <a:off x="6786563" y="6215063"/>
            <a:ext cx="2214562" cy="430212"/>
          </a:xfrm>
          <a:prstGeom prst="rect">
            <a:avLst/>
          </a:prstGeom>
          <a:noFill/>
        </p:spPr>
        <p:txBody>
          <a:bodyPr>
            <a:spAutoFit/>
          </a:bodyPr>
          <a:lstStyle/>
          <a:p>
            <a:pPr algn="r">
              <a:defRPr/>
            </a:pPr>
            <a:r>
              <a:rPr lang="zh-CN" altLang="en-US" sz="2200" dirty="0">
                <a:latin typeface="Times New Roman" pitchFamily="18" charset="0"/>
                <a:ea typeface="华文楷体" pitchFamily="2" charset="-122"/>
                <a:cs typeface="Times New Roman" pitchFamily="18" charset="0"/>
              </a:rPr>
              <a:t>戴天仕</a:t>
            </a:r>
            <a:r>
              <a:rPr lang="en-US" altLang="zh-CN" sz="2200" dirty="0">
                <a:latin typeface="Times New Roman" pitchFamily="18" charset="0"/>
                <a:ea typeface="华文楷体" pitchFamily="2" charset="-122"/>
                <a:cs typeface="Times New Roman" pitchFamily="18" charset="0"/>
              </a:rPr>
              <a:t>2022</a:t>
            </a:r>
            <a:endParaRPr lang="zh-CN" altLang="en-US" sz="2200" dirty="0">
              <a:latin typeface="Times New Roman" pitchFamily="18" charset="0"/>
              <a:ea typeface="华文楷体" pitchFamily="2" charset="-122"/>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ea typeface="宋体" pitchFamily="2" charset="-122"/>
          <a:cs typeface="Times New Roman" pitchFamily="18" charset="0"/>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b="1" kern="1200">
          <a:solidFill>
            <a:schemeClr val="tx1"/>
          </a:solidFill>
          <a:latin typeface="Times New Roman" pitchFamily="18" charset="0"/>
          <a:ea typeface="+mn-ea"/>
          <a:cs typeface="Times New Roman" pitchFamily="18" charset="0"/>
        </a:defRPr>
      </a:lvl1pPr>
      <a:lvl2pPr marL="179388" indent="539750" algn="l" rtl="0" eaLnBrk="0" fontAlgn="base" hangingPunct="0">
        <a:spcBef>
          <a:spcPct val="20000"/>
        </a:spcBef>
        <a:spcAft>
          <a:spcPct val="0"/>
        </a:spcAft>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tats.gov.cn/tjsj/ndsj/2011/indexch.ht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stats.gov.cn/tjsj/jdsj/t20130812_402919862.htm" TargetMode="External"/><Relationship Id="rId2" Type="http://schemas.openxmlformats.org/officeDocument/2006/relationships/hyperlink" Target="http://www.stats.gov.cn/tjsj/" TargetMode="External"/><Relationship Id="rId1" Type="http://schemas.openxmlformats.org/officeDocument/2006/relationships/slideLayout" Target="../slideLayouts/slideLayout2.xml"/><Relationship Id="rId5" Type="http://schemas.openxmlformats.org/officeDocument/2006/relationships/hyperlink" Target="http://www.stats.gov.cn/tjfx/jdfx/t20130809_402918013.htm" TargetMode="External"/><Relationship Id="rId4" Type="http://schemas.openxmlformats.org/officeDocument/2006/relationships/hyperlink" Target="http://www.stats.gov.cn/fbrc/t20121228_402865414.ht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1.wmf"/><Relationship Id="rId4" Type="http://schemas.openxmlformats.org/officeDocument/2006/relationships/oleObject" Target="../embeddings/oleObject6.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p:txBody>
          <a:bodyPr/>
          <a:lstStyle/>
          <a:p>
            <a:r>
              <a:rPr lang="zh-CN" altLang="en-US"/>
              <a:t>第</a:t>
            </a:r>
            <a:r>
              <a:rPr lang="en-US" altLang="zh-CN"/>
              <a:t>2</a:t>
            </a:r>
            <a:r>
              <a:rPr lang="zh-CN" altLang="en-US"/>
              <a:t>章  宏观经济学的数据</a:t>
            </a:r>
          </a:p>
        </p:txBody>
      </p:sp>
      <p:sp>
        <p:nvSpPr>
          <p:cNvPr id="5123" name="副标题 2"/>
          <p:cNvSpPr>
            <a:spLocks noGrp="1"/>
          </p:cNvSpPr>
          <p:nvPr>
            <p:ph type="subTitle" idx="1"/>
          </p:nvPr>
        </p:nvSpPr>
        <p:spPr/>
        <p:txBody>
          <a:bodyPr/>
          <a:lstStyle/>
          <a:p>
            <a:r>
              <a:rPr lang="en-US" altLang="zh-CN"/>
              <a:t>The Data of Macroeconomics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571500"/>
            <a:ext cx="8229600" cy="714375"/>
          </a:xfrm>
        </p:spPr>
        <p:txBody>
          <a:bodyPr/>
          <a:lstStyle/>
          <a:p>
            <a:r>
              <a:rPr lang="zh-CN" altLang="en-US"/>
              <a:t>计算</a:t>
            </a:r>
            <a:r>
              <a:rPr lang="en-US" altLang="zh-CN"/>
              <a:t>GDP</a:t>
            </a:r>
            <a:r>
              <a:rPr lang="zh-CN" altLang="en-US"/>
              <a:t>的规则（续）</a:t>
            </a:r>
          </a:p>
        </p:txBody>
      </p:sp>
      <p:sp>
        <p:nvSpPr>
          <p:cNvPr id="14339" name="内容占位符 2"/>
          <p:cNvSpPr>
            <a:spLocks noGrp="1"/>
          </p:cNvSpPr>
          <p:nvPr>
            <p:ph idx="1"/>
          </p:nvPr>
        </p:nvSpPr>
        <p:spPr>
          <a:xfrm>
            <a:off x="428625" y="1285875"/>
            <a:ext cx="8229600" cy="4740275"/>
          </a:xfrm>
        </p:spPr>
        <p:txBody>
          <a:bodyPr/>
          <a:lstStyle/>
          <a:p>
            <a:pPr>
              <a:spcBef>
                <a:spcPts val="763"/>
              </a:spcBef>
            </a:pPr>
            <a:r>
              <a:rPr lang="zh-CN" altLang="en-US"/>
              <a:t>中间产品与增加值</a:t>
            </a:r>
            <a:endParaRPr lang="en-US" altLang="zh-CN"/>
          </a:p>
          <a:p>
            <a:pPr lvl="1"/>
            <a:r>
              <a:rPr lang="zh-CN" altLang="en-US"/>
              <a:t>为了避免重复计算，</a:t>
            </a:r>
            <a:r>
              <a:rPr lang="en-US" altLang="zh-CN"/>
              <a:t>GDP</a:t>
            </a:r>
            <a:r>
              <a:rPr lang="zh-CN" altLang="en-US"/>
              <a:t>只包括最终产品和服务的价值，不包括中间产品的价值。</a:t>
            </a:r>
            <a:endParaRPr lang="en-US" altLang="zh-CN"/>
          </a:p>
          <a:p>
            <a:pPr lvl="1"/>
            <a:r>
              <a:rPr lang="zh-CN" altLang="en-US"/>
              <a:t>一种计算所有最终产品和服务价值的方法是把每个生产阶段的增加值加总。一家企业的增加值等于该企业产出的价值减去该企业购买的中间产品的价值。</a:t>
            </a:r>
            <a:endParaRPr lang="en-US" altLang="zh-CN"/>
          </a:p>
          <a:p>
            <a:pPr>
              <a:spcBef>
                <a:spcPts val="763"/>
              </a:spcBef>
            </a:pPr>
            <a:endParaRPr lang="en-US" altLang="zh-CN"/>
          </a:p>
          <a:p>
            <a:pPr>
              <a:spcBef>
                <a:spcPts val="763"/>
              </a:spcBef>
            </a:pPr>
            <a:endParaRPr lang="zh-CN" altLang="en-US"/>
          </a:p>
        </p:txBody>
      </p:sp>
      <p:sp>
        <p:nvSpPr>
          <p:cNvPr id="1434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2D23B24-B761-4E6C-BD6F-10E0A3F47881}" type="slidenum">
              <a:rPr lang="zh-CN" altLang="en-US" smtClean="0"/>
              <a:pPr fontAlgn="base">
                <a:spcBef>
                  <a:spcPct val="0"/>
                </a:spcBef>
                <a:spcAft>
                  <a:spcPct val="0"/>
                </a:spcAft>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571500"/>
            <a:ext cx="8229600" cy="714375"/>
          </a:xfrm>
        </p:spPr>
        <p:txBody>
          <a:bodyPr/>
          <a:lstStyle/>
          <a:p>
            <a:r>
              <a:rPr lang="zh-CN" altLang="en-US"/>
              <a:t>计算</a:t>
            </a:r>
            <a:r>
              <a:rPr lang="en-US" altLang="zh-CN"/>
              <a:t>GDP</a:t>
            </a:r>
            <a:r>
              <a:rPr lang="zh-CN" altLang="en-US"/>
              <a:t>的规则（续）</a:t>
            </a:r>
          </a:p>
        </p:txBody>
      </p:sp>
      <p:sp>
        <p:nvSpPr>
          <p:cNvPr id="15363" name="内容占位符 2"/>
          <p:cNvSpPr>
            <a:spLocks noGrp="1"/>
          </p:cNvSpPr>
          <p:nvPr>
            <p:ph idx="1"/>
          </p:nvPr>
        </p:nvSpPr>
        <p:spPr>
          <a:xfrm>
            <a:off x="428625" y="1285875"/>
            <a:ext cx="8229600" cy="4740275"/>
          </a:xfrm>
        </p:spPr>
        <p:txBody>
          <a:bodyPr/>
          <a:lstStyle/>
          <a:p>
            <a:pPr>
              <a:spcBef>
                <a:spcPts val="763"/>
              </a:spcBef>
            </a:pPr>
            <a:r>
              <a:rPr lang="zh-CN" altLang="en-US"/>
              <a:t>住房服务和其他估算价值</a:t>
            </a:r>
            <a:endParaRPr lang="en-US" altLang="zh-CN"/>
          </a:p>
          <a:p>
            <a:pPr lvl="1"/>
            <a:r>
              <a:rPr lang="zh-CN" altLang="en-US"/>
              <a:t>对于用于自住的房子，统计部门会估算房子的市场租金，把估算的租金作为</a:t>
            </a:r>
            <a:r>
              <a:rPr lang="en-US" altLang="zh-CN"/>
              <a:t>GDP</a:t>
            </a:r>
            <a:r>
              <a:rPr lang="zh-CN" altLang="en-US"/>
              <a:t>的一部分包括在内。</a:t>
            </a:r>
            <a:endParaRPr lang="en-US" altLang="zh-CN"/>
          </a:p>
          <a:p>
            <a:pPr lvl="1"/>
            <a:r>
              <a:rPr lang="zh-CN" altLang="en-US"/>
              <a:t>政府服务也没有市场价值，通常以投入成本作为其估算价值。</a:t>
            </a:r>
            <a:endParaRPr lang="en-US" altLang="zh-CN"/>
          </a:p>
          <a:p>
            <a:pPr lvl="1"/>
            <a:r>
              <a:rPr lang="zh-CN" altLang="en-US"/>
              <a:t>事实上，除了上面两种服务的估算价值计入</a:t>
            </a:r>
            <a:r>
              <a:rPr lang="en-US" altLang="zh-CN"/>
              <a:t>GDP</a:t>
            </a:r>
            <a:r>
              <a:rPr lang="zh-CN" altLang="en-US"/>
              <a:t>，大部分不在市场上交易的服务都不计入</a:t>
            </a:r>
            <a:r>
              <a:rPr lang="en-US" altLang="zh-CN"/>
              <a:t>GDP</a:t>
            </a:r>
            <a:r>
              <a:rPr lang="zh-CN" altLang="en-US"/>
              <a:t>。</a:t>
            </a:r>
          </a:p>
        </p:txBody>
      </p:sp>
      <p:sp>
        <p:nvSpPr>
          <p:cNvPr id="1536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A0B7EB-F909-407F-AE27-C83405B54EA8}" type="slidenum">
              <a:rPr lang="zh-CN" altLang="en-US" smtClean="0"/>
              <a:pPr fontAlgn="base">
                <a:spcBef>
                  <a:spcPct val="0"/>
                </a:spcBef>
                <a:spcAft>
                  <a:spcPct val="0"/>
                </a:spcAft>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571500"/>
            <a:ext cx="8229600" cy="714375"/>
          </a:xfrm>
        </p:spPr>
        <p:txBody>
          <a:bodyPr/>
          <a:lstStyle/>
          <a:p>
            <a:r>
              <a:rPr lang="zh-CN" altLang="en-US"/>
              <a:t>实际</a:t>
            </a:r>
            <a:r>
              <a:rPr lang="en-US" altLang="zh-CN"/>
              <a:t>GDP</a:t>
            </a:r>
            <a:r>
              <a:rPr lang="zh-CN" altLang="en-US"/>
              <a:t>与名义</a:t>
            </a:r>
            <a:r>
              <a:rPr lang="en-US" altLang="zh-CN"/>
              <a:t>GDP</a:t>
            </a:r>
            <a:endParaRPr lang="zh-CN" altLang="en-US"/>
          </a:p>
        </p:txBody>
      </p:sp>
      <p:sp>
        <p:nvSpPr>
          <p:cNvPr id="16387" name="内容占位符 2"/>
          <p:cNvSpPr>
            <a:spLocks noGrp="1"/>
          </p:cNvSpPr>
          <p:nvPr>
            <p:ph idx="1"/>
          </p:nvPr>
        </p:nvSpPr>
        <p:spPr>
          <a:xfrm>
            <a:off x="428625" y="1285875"/>
            <a:ext cx="8229600" cy="4740275"/>
          </a:xfrm>
        </p:spPr>
        <p:txBody>
          <a:bodyPr/>
          <a:lstStyle/>
          <a:p>
            <a:pPr>
              <a:spcBef>
                <a:spcPts val="763"/>
              </a:spcBef>
            </a:pPr>
            <a:r>
              <a:rPr lang="zh-CN" altLang="en-US" dirty="0"/>
              <a:t>实际</a:t>
            </a:r>
            <a:r>
              <a:rPr lang="en-US" altLang="zh-CN" dirty="0"/>
              <a:t>GDP</a:t>
            </a:r>
            <a:r>
              <a:rPr lang="zh-CN" altLang="en-US" dirty="0"/>
              <a:t>（</a:t>
            </a:r>
            <a:r>
              <a:rPr lang="en-US" altLang="zh-CN" dirty="0"/>
              <a:t>real GDP</a:t>
            </a:r>
            <a:r>
              <a:rPr lang="zh-CN" altLang="en-US" dirty="0"/>
              <a:t>）：</a:t>
            </a:r>
          </a:p>
          <a:p>
            <a:pPr lvl="1"/>
            <a:r>
              <a:rPr lang="zh-CN" altLang="en-US" dirty="0"/>
              <a:t>用一组不变价格衡量的产品与服务的价值称为实际</a:t>
            </a:r>
            <a:r>
              <a:rPr lang="en-US" altLang="zh-CN" dirty="0"/>
              <a:t>GDP</a:t>
            </a:r>
          </a:p>
          <a:p>
            <a:pPr>
              <a:spcBef>
                <a:spcPts val="763"/>
              </a:spcBef>
            </a:pPr>
            <a:r>
              <a:rPr lang="zh-CN" altLang="en-US" dirty="0"/>
              <a:t>名义</a:t>
            </a:r>
            <a:r>
              <a:rPr lang="en-US" altLang="zh-CN" dirty="0"/>
              <a:t>GDP</a:t>
            </a:r>
            <a:r>
              <a:rPr lang="zh-CN" altLang="en-US" dirty="0"/>
              <a:t>（</a:t>
            </a:r>
            <a:r>
              <a:rPr lang="en-US" altLang="zh-CN" dirty="0"/>
              <a:t>nominal GDP</a:t>
            </a:r>
            <a:r>
              <a:rPr lang="zh-CN" altLang="en-US" dirty="0"/>
              <a:t>）：</a:t>
            </a:r>
          </a:p>
          <a:p>
            <a:pPr lvl="1"/>
            <a:r>
              <a:rPr lang="zh-CN" altLang="en-US" dirty="0"/>
              <a:t>按现期价格衡量的产品与服务的价值称为名义</a:t>
            </a:r>
            <a:r>
              <a:rPr lang="en-US" altLang="zh-CN" dirty="0"/>
              <a:t>GDP</a:t>
            </a:r>
          </a:p>
          <a:p>
            <a:pPr>
              <a:spcBef>
                <a:spcPts val="763"/>
              </a:spcBef>
            </a:pPr>
            <a:r>
              <a:rPr lang="en-US" altLang="zh-CN" dirty="0"/>
              <a:t>GDP</a:t>
            </a:r>
            <a:r>
              <a:rPr lang="zh-CN" altLang="en-US" dirty="0"/>
              <a:t>平减指数（</a:t>
            </a:r>
            <a:r>
              <a:rPr lang="en-US" altLang="zh-CN" dirty="0"/>
              <a:t>GDP deflator</a:t>
            </a:r>
            <a:r>
              <a:rPr lang="zh-CN" altLang="en-US" dirty="0"/>
              <a:t>）：</a:t>
            </a:r>
          </a:p>
          <a:p>
            <a:pPr lvl="1"/>
            <a:r>
              <a:rPr lang="en-US" altLang="zh-CN" dirty="0"/>
              <a:t>GDP</a:t>
            </a:r>
            <a:r>
              <a:rPr lang="zh-CN" altLang="en-US" dirty="0"/>
              <a:t>平减指数＝名义</a:t>
            </a:r>
            <a:r>
              <a:rPr lang="en-US" altLang="zh-CN" dirty="0"/>
              <a:t>GDP / </a:t>
            </a:r>
            <a:r>
              <a:rPr lang="zh-CN" altLang="en-US" dirty="0"/>
              <a:t>实际</a:t>
            </a:r>
            <a:r>
              <a:rPr lang="en-US" altLang="zh-CN" dirty="0"/>
              <a:t>GDP</a:t>
            </a:r>
          </a:p>
          <a:p>
            <a:pPr>
              <a:spcBef>
                <a:spcPts val="763"/>
              </a:spcBef>
            </a:pPr>
            <a:endParaRPr lang="zh-CN" altLang="en-US" dirty="0"/>
          </a:p>
        </p:txBody>
      </p:sp>
      <p:sp>
        <p:nvSpPr>
          <p:cNvPr id="1638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3EEAC2A-E161-4AD0-95C5-BB7E2BC565EB}" type="slidenum">
              <a:rPr lang="zh-CN" altLang="en-US" smtClean="0"/>
              <a:pPr fontAlgn="base">
                <a:spcBef>
                  <a:spcPct val="0"/>
                </a:spcBef>
                <a:spcAft>
                  <a:spcPct val="0"/>
                </a:spcAft>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strips(downRight)">
                                      <p:cBhvr>
                                        <p:cTn id="7" dur="500"/>
                                        <p:tgtEl>
                                          <p:spTgt spid="16387">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6387">
                                            <p:txEl>
                                              <p:pRg st="3" end="3"/>
                                            </p:txEl>
                                          </p:spTgt>
                                        </p:tgtEl>
                                        <p:attrNameLst>
                                          <p:attrName>style.visibility</p:attrName>
                                        </p:attrNameLst>
                                      </p:cBhvr>
                                      <p:to>
                                        <p:strVal val="visible"/>
                                      </p:to>
                                    </p:set>
                                    <p:animEffect transition="in" filter="strips(downRight)">
                                      <p:cBhvr>
                                        <p:cTn id="10" dur="500"/>
                                        <p:tgtEl>
                                          <p:spTgt spid="163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animEffect transition="in" filter="strips(downRight)">
                                      <p:cBhvr>
                                        <p:cTn id="15" dur="500"/>
                                        <p:tgtEl>
                                          <p:spTgt spid="16387">
                                            <p:txEl>
                                              <p:pRg st="4" end="4"/>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Effect transition="in" filter="strips(downRight)">
                                      <p:cBhvr>
                                        <p:cTn id="18"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571500"/>
            <a:ext cx="8229600" cy="714375"/>
          </a:xfrm>
        </p:spPr>
        <p:txBody>
          <a:bodyPr/>
          <a:lstStyle/>
          <a:p>
            <a:r>
              <a:rPr lang="zh-CN" altLang="en-US"/>
              <a:t>实际</a:t>
            </a:r>
            <a:r>
              <a:rPr lang="en-US" altLang="zh-CN"/>
              <a:t>GDP</a:t>
            </a:r>
            <a:r>
              <a:rPr lang="zh-CN" altLang="en-US"/>
              <a:t>的环比</a:t>
            </a:r>
            <a:r>
              <a:rPr lang="en-US" altLang="zh-CN"/>
              <a:t>—</a:t>
            </a:r>
            <a:r>
              <a:rPr lang="zh-CN" altLang="en-US"/>
              <a:t>加权指标</a:t>
            </a:r>
          </a:p>
        </p:txBody>
      </p:sp>
      <p:sp>
        <p:nvSpPr>
          <p:cNvPr id="17411" name="内容占位符 2"/>
          <p:cNvSpPr>
            <a:spLocks noGrp="1"/>
          </p:cNvSpPr>
          <p:nvPr>
            <p:ph idx="1"/>
          </p:nvPr>
        </p:nvSpPr>
        <p:spPr>
          <a:xfrm>
            <a:off x="428625" y="1285875"/>
            <a:ext cx="8229600" cy="4740275"/>
          </a:xfrm>
        </p:spPr>
        <p:txBody>
          <a:bodyPr/>
          <a:lstStyle/>
          <a:p>
            <a:pPr>
              <a:spcBef>
                <a:spcPts val="763"/>
              </a:spcBef>
            </a:pPr>
            <a:r>
              <a:rPr lang="zh-CN" altLang="en-US"/>
              <a:t>如果衡量实际</a:t>
            </a:r>
            <a:r>
              <a:rPr lang="en-US" altLang="zh-CN"/>
              <a:t>GDP</a:t>
            </a:r>
            <a:r>
              <a:rPr lang="zh-CN" altLang="en-US"/>
              <a:t>的基年不调整，随着时间推移，价格会变得过时。因此常采用下面两种办法解决问题：</a:t>
            </a:r>
          </a:p>
          <a:p>
            <a:pPr lvl="1"/>
            <a:r>
              <a:rPr lang="en-US" altLang="zh-CN"/>
              <a:t>1</a:t>
            </a:r>
            <a:r>
              <a:rPr lang="zh-CN" altLang="en-US"/>
              <a:t>、隔几年改变基年</a:t>
            </a:r>
          </a:p>
          <a:p>
            <a:pPr lvl="1"/>
            <a:r>
              <a:rPr lang="zh-CN" altLang="en-US"/>
              <a:t>比如，</a:t>
            </a:r>
            <a:r>
              <a:rPr lang="en-US" altLang="zh-CN"/>
              <a:t>1990</a:t>
            </a:r>
            <a:r>
              <a:rPr lang="zh-CN" altLang="en-US"/>
              <a:t>年、</a:t>
            </a:r>
            <a:r>
              <a:rPr lang="en-US" altLang="zh-CN"/>
              <a:t>2000</a:t>
            </a:r>
            <a:r>
              <a:rPr lang="zh-CN" altLang="en-US"/>
              <a:t>年、</a:t>
            </a:r>
            <a:r>
              <a:rPr lang="en-US" altLang="zh-CN"/>
              <a:t>2005</a:t>
            </a:r>
            <a:r>
              <a:rPr lang="zh-CN" altLang="en-US"/>
              <a:t>年等</a:t>
            </a:r>
            <a:endParaRPr lang="en-US" altLang="zh-CN"/>
          </a:p>
          <a:p>
            <a:pPr lvl="1"/>
            <a:endParaRPr lang="zh-CN" altLang="en-US" sz="700"/>
          </a:p>
          <a:p>
            <a:pPr lvl="1"/>
            <a:r>
              <a:rPr lang="en-US" altLang="zh-CN"/>
              <a:t>2</a:t>
            </a:r>
            <a:r>
              <a:rPr lang="zh-CN" altLang="en-US"/>
              <a:t>、用实际</a:t>
            </a:r>
            <a:r>
              <a:rPr lang="en-US" altLang="zh-CN"/>
              <a:t>GDP</a:t>
            </a:r>
            <a:r>
              <a:rPr lang="zh-CN" altLang="en-US"/>
              <a:t>的环比</a:t>
            </a:r>
            <a:r>
              <a:rPr lang="en-US" altLang="zh-CN"/>
              <a:t>—</a:t>
            </a:r>
            <a:r>
              <a:rPr lang="zh-CN" altLang="en-US"/>
              <a:t>加权衡量</a:t>
            </a:r>
          </a:p>
          <a:p>
            <a:pPr lvl="1"/>
            <a:r>
              <a:rPr lang="zh-CN" altLang="en-US"/>
              <a:t>比如，使用</a:t>
            </a:r>
            <a:r>
              <a:rPr lang="en-US" altLang="zh-CN"/>
              <a:t>2009</a:t>
            </a:r>
            <a:r>
              <a:rPr lang="zh-CN" altLang="en-US"/>
              <a:t>年和</a:t>
            </a:r>
            <a:r>
              <a:rPr lang="en-US" altLang="zh-CN"/>
              <a:t>2010</a:t>
            </a:r>
            <a:r>
              <a:rPr lang="zh-CN" altLang="en-US"/>
              <a:t>年的平均价格衡量</a:t>
            </a:r>
            <a:r>
              <a:rPr lang="en-US" altLang="zh-CN"/>
              <a:t>2009</a:t>
            </a:r>
            <a:r>
              <a:rPr lang="zh-CN" altLang="en-US"/>
              <a:t>年至</a:t>
            </a:r>
            <a:r>
              <a:rPr lang="en-US" altLang="zh-CN"/>
              <a:t>2010</a:t>
            </a:r>
            <a:r>
              <a:rPr lang="zh-CN" altLang="en-US"/>
              <a:t>年的实际增长等等，然后把不同的逐年增长率放在一起，以形成一种可以用来比较任何两个时期之间产品与服务产出的“环比”。 </a:t>
            </a:r>
          </a:p>
        </p:txBody>
      </p:sp>
      <p:sp>
        <p:nvSpPr>
          <p:cNvPr id="1741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1AF2F6-C354-4F05-BF6C-623BC0556AFD}" type="slidenum">
              <a:rPr lang="zh-CN" altLang="en-US" smtClean="0"/>
              <a:pPr fontAlgn="base">
                <a:spcBef>
                  <a:spcPct val="0"/>
                </a:spcBef>
                <a:spcAft>
                  <a:spcPct val="0"/>
                </a:spcAft>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200" dirty="0">
                <a:latin typeface="Tahoma" pitchFamily="34" charset="0"/>
              </a:rPr>
              <a:t>课堂</a:t>
            </a:r>
            <a:r>
              <a:rPr lang="zh-CN" altLang="en-US" sz="3200" dirty="0">
                <a:latin typeface="Times New Roman" pitchFamily="18" charset="0"/>
              </a:rPr>
              <a:t>练习</a:t>
            </a:r>
            <a:r>
              <a:rPr lang="en-US" altLang="zh-CN" sz="3200" dirty="0">
                <a:latin typeface="Times New Roman" pitchFamily="18" charset="0"/>
              </a:rPr>
              <a:t>2.1</a:t>
            </a:r>
            <a:r>
              <a:rPr lang="zh-CN" altLang="en-US" sz="3200" dirty="0">
                <a:latin typeface="Times New Roman" pitchFamily="18" charset="0"/>
              </a:rPr>
              <a:t>：实际</a:t>
            </a:r>
            <a:r>
              <a:rPr lang="en-US" altLang="zh-CN" sz="3200" dirty="0">
                <a:latin typeface="Times New Roman" pitchFamily="18" charset="0"/>
              </a:rPr>
              <a:t>GDP</a:t>
            </a:r>
            <a:r>
              <a:rPr lang="zh-CN" altLang="en-US" sz="3200" dirty="0">
                <a:latin typeface="Times New Roman" pitchFamily="18" charset="0"/>
              </a:rPr>
              <a:t>与名义</a:t>
            </a:r>
            <a:r>
              <a:rPr lang="en-US" altLang="zh-CN" sz="3200" dirty="0">
                <a:latin typeface="Times New Roman" pitchFamily="18" charset="0"/>
              </a:rPr>
              <a:t>GDP</a:t>
            </a:r>
            <a:endParaRPr lang="zh-CN" altLang="en-US" dirty="0"/>
          </a:p>
        </p:txBody>
      </p:sp>
      <p:sp>
        <p:nvSpPr>
          <p:cNvPr id="3" name="内容占位符 2"/>
          <p:cNvSpPr>
            <a:spLocks noGrp="1"/>
          </p:cNvSpPr>
          <p:nvPr>
            <p:ph idx="1"/>
          </p:nvPr>
        </p:nvSpPr>
        <p:spPr/>
        <p:txBody>
          <a:bodyPr/>
          <a:lstStyle/>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lvl="1">
              <a:spcBef>
                <a:spcPts val="763"/>
              </a:spcBef>
            </a:pPr>
            <a:endParaRPr lang="en-US" altLang="zh-CN" sz="900" dirty="0"/>
          </a:p>
          <a:p>
            <a:pPr lvl="1">
              <a:spcBef>
                <a:spcPts val="763"/>
              </a:spcBef>
            </a:pPr>
            <a:r>
              <a:rPr lang="en-US" altLang="zh-CN" dirty="0"/>
              <a:t>1</a:t>
            </a:r>
            <a:r>
              <a:rPr lang="zh-CN" altLang="en-US" dirty="0"/>
              <a:t>、计算各年的名义</a:t>
            </a:r>
            <a:r>
              <a:rPr lang="en-US" altLang="zh-CN" dirty="0"/>
              <a:t>GDP</a:t>
            </a:r>
          </a:p>
          <a:p>
            <a:pPr lvl="1">
              <a:spcBef>
                <a:spcPts val="763"/>
              </a:spcBef>
            </a:pPr>
            <a:r>
              <a:rPr lang="en-US" altLang="zh-CN" dirty="0"/>
              <a:t>2</a:t>
            </a:r>
            <a:r>
              <a:rPr lang="zh-CN" altLang="en-US" dirty="0"/>
              <a:t>、以</a:t>
            </a:r>
            <a:r>
              <a:rPr lang="en-US" altLang="zh-CN" dirty="0"/>
              <a:t>2007</a:t>
            </a:r>
            <a:r>
              <a:rPr lang="zh-CN" altLang="en-US" dirty="0"/>
              <a:t>年为基年，计算各年的实际</a:t>
            </a:r>
            <a:r>
              <a:rPr lang="en-US" altLang="zh-CN" dirty="0"/>
              <a:t>GDP</a:t>
            </a:r>
          </a:p>
          <a:p>
            <a:pPr lvl="1">
              <a:spcBef>
                <a:spcPts val="763"/>
              </a:spcBef>
            </a:pPr>
            <a:r>
              <a:rPr lang="en-US" altLang="zh-CN" dirty="0"/>
              <a:t>3</a:t>
            </a:r>
            <a:r>
              <a:rPr lang="zh-CN" altLang="en-US" dirty="0"/>
              <a:t>、计算各年的</a:t>
            </a:r>
            <a:r>
              <a:rPr lang="en-US" altLang="zh-CN" dirty="0"/>
              <a:t>GDP</a:t>
            </a:r>
            <a:r>
              <a:rPr lang="zh-CN" altLang="en-US" dirty="0"/>
              <a:t>增长率（实际增长率）</a:t>
            </a:r>
          </a:p>
          <a:p>
            <a:pPr lvl="1">
              <a:spcBef>
                <a:spcPts val="763"/>
              </a:spcBef>
            </a:pPr>
            <a:r>
              <a:rPr lang="en-US" altLang="zh-CN" dirty="0"/>
              <a:t>4</a:t>
            </a:r>
            <a:r>
              <a:rPr lang="zh-CN" altLang="en-US" dirty="0"/>
              <a:t>、计算各年的</a:t>
            </a:r>
            <a:r>
              <a:rPr lang="en-US" altLang="zh-CN" dirty="0"/>
              <a:t>GDP</a:t>
            </a:r>
            <a:r>
              <a:rPr lang="zh-CN" altLang="en-US" dirty="0"/>
              <a:t>平减指数</a:t>
            </a:r>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14</a:t>
            </a:fld>
            <a:endParaRPr lang="zh-CN" altLang="en-US" dirty="0"/>
          </a:p>
        </p:txBody>
      </p:sp>
      <p:graphicFrame>
        <p:nvGraphicFramePr>
          <p:cNvPr id="5" name="Group 5"/>
          <p:cNvGraphicFramePr>
            <a:graphicFrameLocks noGrp="1"/>
          </p:cNvGraphicFramePr>
          <p:nvPr/>
        </p:nvGraphicFramePr>
        <p:xfrm>
          <a:off x="611188" y="1341438"/>
          <a:ext cx="7691437" cy="2417763"/>
        </p:xfrm>
        <a:graphic>
          <a:graphicData uri="http://schemas.openxmlformats.org/drawingml/2006/table">
            <a:tbl>
              <a:tblPr/>
              <a:tblGrid>
                <a:gridCol w="1538287">
                  <a:extLst>
                    <a:ext uri="{9D8B030D-6E8A-4147-A177-3AD203B41FA5}">
                      <a16:colId xmlns:a16="http://schemas.microsoft.com/office/drawing/2014/main" val="20000"/>
                    </a:ext>
                  </a:extLst>
                </a:gridCol>
                <a:gridCol w="1538288">
                  <a:extLst>
                    <a:ext uri="{9D8B030D-6E8A-4147-A177-3AD203B41FA5}">
                      <a16:colId xmlns:a16="http://schemas.microsoft.com/office/drawing/2014/main" val="20001"/>
                    </a:ext>
                  </a:extLst>
                </a:gridCol>
                <a:gridCol w="1538287">
                  <a:extLst>
                    <a:ext uri="{9D8B030D-6E8A-4147-A177-3AD203B41FA5}">
                      <a16:colId xmlns:a16="http://schemas.microsoft.com/office/drawing/2014/main" val="20002"/>
                    </a:ext>
                  </a:extLst>
                </a:gridCol>
                <a:gridCol w="1538288">
                  <a:extLst>
                    <a:ext uri="{9D8B030D-6E8A-4147-A177-3AD203B41FA5}">
                      <a16:colId xmlns:a16="http://schemas.microsoft.com/office/drawing/2014/main" val="20003"/>
                    </a:ext>
                  </a:extLst>
                </a:gridCol>
                <a:gridCol w="1538287">
                  <a:extLst>
                    <a:ext uri="{9D8B030D-6E8A-4147-A177-3AD203B41FA5}">
                      <a16:colId xmlns:a16="http://schemas.microsoft.com/office/drawing/2014/main" val="20004"/>
                    </a:ext>
                  </a:extLst>
                </a:gridCol>
              </a:tblGrid>
              <a:tr h="476250">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endParaRPr kumimoji="0" lang="zh-CN" altLang="zh-CN" sz="2400" b="0" i="0" u="none" strike="noStrike" cap="none" normalizeH="0" baseline="0" dirty="0">
                        <a:ln>
                          <a:noFill/>
                        </a:ln>
                        <a:solidFill>
                          <a:schemeClr val="tx1"/>
                        </a:solidFill>
                        <a:effectLst/>
                        <a:latin typeface="Calibri"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苹果</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tc gridSpan="2">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香蕉</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hMerge="1">
                  <a:txBody>
                    <a:bodyPr/>
                    <a:lstStyle/>
                    <a:p>
                      <a:endParaRPr lang="zh-CN" altLang="en-US"/>
                    </a:p>
                  </a:txBody>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年份</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dirty="0">
                          <a:ln>
                            <a:noFill/>
                          </a:ln>
                          <a:solidFill>
                            <a:schemeClr val="tx1"/>
                          </a:solidFill>
                          <a:effectLst/>
                          <a:latin typeface="Arial" pitchFamily="34" charset="0"/>
                          <a:ea typeface="宋体" pitchFamily="2" charset="-122"/>
                        </a:rPr>
                        <a:t>价格</a:t>
                      </a:r>
                      <a:r>
                        <a:rPr kumimoji="0" lang="en-US" sz="2400" b="0" i="0" u="none" strike="noStrike" cap="none" normalizeH="0" baseline="0" dirty="0">
                          <a:ln>
                            <a:noFill/>
                          </a:ln>
                          <a:solidFill>
                            <a:schemeClr val="tx1"/>
                          </a:solidFill>
                          <a:effectLst/>
                          <a:latin typeface="Arial" pitchFamily="34" charset="0"/>
                          <a:ea typeface="宋体" pitchFamily="2" charset="-122"/>
                        </a:rPr>
                        <a:t>(</a:t>
                      </a:r>
                      <a:r>
                        <a:rPr kumimoji="0" lang="zh-CN" altLang="en-US" sz="2400" b="0" i="0" u="none" strike="noStrike" cap="none" normalizeH="0" baseline="0" dirty="0">
                          <a:ln>
                            <a:noFill/>
                          </a:ln>
                          <a:solidFill>
                            <a:schemeClr val="tx1"/>
                          </a:solidFill>
                          <a:effectLst/>
                          <a:latin typeface="Arial" pitchFamily="34" charset="0"/>
                          <a:ea typeface="宋体" pitchFamily="2" charset="-122"/>
                        </a:rPr>
                        <a:t>元</a:t>
                      </a:r>
                      <a:r>
                        <a:rPr kumimoji="0" lang="en-US" sz="2400" b="0" i="0" u="none" strike="noStrike" cap="none" normalizeH="0" baseline="0" dirty="0">
                          <a:ln>
                            <a:noFill/>
                          </a:ln>
                          <a:solidFill>
                            <a:schemeClr val="tx1"/>
                          </a:solidFill>
                          <a:effectLst/>
                          <a:latin typeface="Arial" pitchFamily="34" charset="0"/>
                          <a:ea typeface="宋体" pitchFamily="2" charset="-122"/>
                        </a:rPr>
                        <a:t>)</a:t>
                      </a:r>
                      <a:endParaRPr kumimoji="0" lang="en-US" sz="2400" b="0" i="0" u="none" strike="noStrike" cap="none" normalizeH="0" baseline="0" dirty="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数量</a:t>
                      </a:r>
                      <a:r>
                        <a:rPr kumimoji="0" lang="en-US" sz="2400" b="0" i="0" u="none" strike="noStrike" cap="none" normalizeH="0" baseline="0">
                          <a:ln>
                            <a:noFill/>
                          </a:ln>
                          <a:solidFill>
                            <a:schemeClr val="tx1"/>
                          </a:solidFill>
                          <a:effectLst/>
                          <a:latin typeface="Arial" pitchFamily="34" charset="0"/>
                          <a:ea typeface="宋体" pitchFamily="2" charset="-122"/>
                        </a:rPr>
                        <a:t>(</a:t>
                      </a:r>
                      <a:r>
                        <a:rPr kumimoji="0" lang="zh-CN" altLang="en-US" sz="2400" b="0" i="0" u="none" strike="noStrike" cap="none" normalizeH="0" baseline="0">
                          <a:ln>
                            <a:noFill/>
                          </a:ln>
                          <a:solidFill>
                            <a:schemeClr val="tx1"/>
                          </a:solidFill>
                          <a:effectLst/>
                          <a:latin typeface="Arial" pitchFamily="34" charset="0"/>
                          <a:ea typeface="宋体" pitchFamily="2" charset="-122"/>
                        </a:rPr>
                        <a:t>斤</a:t>
                      </a:r>
                      <a:r>
                        <a:rPr kumimoji="0" lang="en-US" sz="2400" b="0" i="0" u="none" strike="noStrike" cap="none" normalizeH="0" baseline="0">
                          <a:ln>
                            <a:noFill/>
                          </a:ln>
                          <a:solidFill>
                            <a:schemeClr val="tx1"/>
                          </a:solidFill>
                          <a:effectLst/>
                          <a:latin typeface="Arial" pitchFamily="34" charset="0"/>
                          <a:ea typeface="宋体" pitchFamily="2" charset="-122"/>
                        </a:rPr>
                        <a:t>)</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价格</a:t>
                      </a:r>
                      <a:r>
                        <a:rPr kumimoji="0" lang="en-US" sz="2400" b="0" i="0" u="none" strike="noStrike" cap="none" normalizeH="0" baseline="0">
                          <a:ln>
                            <a:noFill/>
                          </a:ln>
                          <a:solidFill>
                            <a:schemeClr val="tx1"/>
                          </a:solidFill>
                          <a:effectLst/>
                          <a:latin typeface="Arial" pitchFamily="34" charset="0"/>
                          <a:ea typeface="宋体" pitchFamily="2" charset="-122"/>
                        </a:rPr>
                        <a:t>(</a:t>
                      </a:r>
                      <a:r>
                        <a:rPr kumimoji="0" lang="zh-CN" altLang="en-US" sz="2400" b="0" i="0" u="none" strike="noStrike" cap="none" normalizeH="0" baseline="0">
                          <a:ln>
                            <a:noFill/>
                          </a:ln>
                          <a:solidFill>
                            <a:schemeClr val="tx1"/>
                          </a:solidFill>
                          <a:effectLst/>
                          <a:latin typeface="Arial" pitchFamily="34" charset="0"/>
                          <a:ea typeface="宋体" pitchFamily="2" charset="-122"/>
                        </a:rPr>
                        <a:t>元</a:t>
                      </a:r>
                      <a:r>
                        <a:rPr kumimoji="0" lang="en-US" sz="2400" b="0" i="0" u="none" strike="noStrike" cap="none" normalizeH="0" baseline="0">
                          <a:ln>
                            <a:noFill/>
                          </a:ln>
                          <a:solidFill>
                            <a:schemeClr val="tx1"/>
                          </a:solidFill>
                          <a:effectLst/>
                          <a:latin typeface="Arial" pitchFamily="34" charset="0"/>
                          <a:ea typeface="宋体" pitchFamily="2" charset="-122"/>
                        </a:rPr>
                        <a:t>)</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数量</a:t>
                      </a:r>
                      <a:r>
                        <a:rPr kumimoji="0" lang="en-US" sz="2400" b="0" i="0" u="none" strike="noStrike" cap="none" normalizeH="0" baseline="0">
                          <a:ln>
                            <a:noFill/>
                          </a:ln>
                          <a:solidFill>
                            <a:schemeClr val="tx1"/>
                          </a:solidFill>
                          <a:effectLst/>
                          <a:latin typeface="Arial" pitchFamily="34" charset="0"/>
                          <a:ea typeface="宋体" pitchFamily="2" charset="-122"/>
                        </a:rPr>
                        <a:t>(</a:t>
                      </a:r>
                      <a:r>
                        <a:rPr kumimoji="0" lang="zh-CN" altLang="en-US" sz="2400" b="0" i="0" u="none" strike="noStrike" cap="none" normalizeH="0" baseline="0">
                          <a:ln>
                            <a:noFill/>
                          </a:ln>
                          <a:solidFill>
                            <a:schemeClr val="tx1"/>
                          </a:solidFill>
                          <a:effectLst/>
                          <a:latin typeface="Arial" pitchFamily="34" charset="0"/>
                          <a:ea typeface="宋体" pitchFamily="2" charset="-122"/>
                        </a:rPr>
                        <a:t>斤</a:t>
                      </a:r>
                      <a:r>
                        <a:rPr kumimoji="0" lang="en-US" sz="2400" b="0" i="0" u="none" strike="noStrike" cap="none" normalizeH="0" baseline="0">
                          <a:ln>
                            <a:noFill/>
                          </a:ln>
                          <a:solidFill>
                            <a:schemeClr val="tx1"/>
                          </a:solidFill>
                          <a:effectLst/>
                          <a:latin typeface="Arial" pitchFamily="34" charset="0"/>
                          <a:ea typeface="宋体" pitchFamily="2" charset="-122"/>
                        </a:rPr>
                        <a:t>)</a:t>
                      </a:r>
                      <a:endParaRPr kumimoji="0" lang="en-US" sz="2400" b="0"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2006</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4.00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500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2.00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1000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485775">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2007</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5.00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ea typeface="宋体" pitchFamily="2" charset="-122"/>
                        </a:rPr>
                        <a:t>800</a:t>
                      </a:r>
                      <a:endParaRPr kumimoji="0" lang="en-US" sz="2400" b="1" i="0" u="none" strike="noStrike" cap="none" normalizeH="0" baseline="0" dirty="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2.50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1500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4841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ea typeface="宋体" pitchFamily="2" charset="-122"/>
                        </a:rPr>
                        <a:t>2008</a:t>
                      </a:r>
                      <a:endParaRPr kumimoji="0" lang="en-US" sz="2400" b="1" i="0" u="none" strike="noStrike" cap="none" normalizeH="0" baseline="0" dirty="0">
                        <a:ln>
                          <a:noFill/>
                        </a:ln>
                        <a:solidFill>
                          <a:schemeClr val="tx1"/>
                        </a:solidFill>
                        <a:effectLst/>
                        <a:latin typeface="Calibri" pitchFamily="34" charset="0"/>
                        <a:ea typeface="宋体"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7.00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900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a:ln>
                            <a:noFill/>
                          </a:ln>
                          <a:solidFill>
                            <a:schemeClr val="tx1"/>
                          </a:solidFill>
                          <a:effectLst/>
                          <a:latin typeface="Arial" pitchFamily="34" charset="0"/>
                          <a:ea typeface="宋体" pitchFamily="2" charset="-122"/>
                        </a:rPr>
                        <a:t>3.00</a:t>
                      </a:r>
                      <a:endParaRPr kumimoji="0" lang="en-US" sz="2400" b="1" i="0" u="none" strike="noStrike" cap="none" normalizeH="0" baseline="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ea typeface="宋体" pitchFamily="2" charset="-122"/>
                        </a:rPr>
                        <a:t>3000</a:t>
                      </a:r>
                      <a:endParaRPr kumimoji="0" lang="en-US" sz="2400" b="1" i="0" u="none" strike="noStrike" cap="none" normalizeH="0" baseline="0" dirty="0">
                        <a:ln>
                          <a:noFill/>
                        </a:ln>
                        <a:solidFill>
                          <a:schemeClr val="tx1"/>
                        </a:solidFill>
                        <a:effectLst/>
                        <a:latin typeface="Calibri" pitchFamily="34" charset="0"/>
                        <a:ea typeface="宋体"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idx="4294967295"/>
          </p:nvPr>
        </p:nvSpPr>
        <p:spPr>
          <a:xfrm>
            <a:off x="468313" y="476250"/>
            <a:ext cx="8229600" cy="796925"/>
          </a:xfrm>
        </p:spPr>
        <p:txBody>
          <a:bodyPr/>
          <a:lstStyle/>
          <a:p>
            <a:r>
              <a:rPr lang="zh-CN" altLang="en-US" sz="4000" b="1" dirty="0">
                <a:solidFill>
                  <a:srgbClr val="FF0000"/>
                </a:solidFill>
                <a:latin typeface="华文楷体" pitchFamily="2" charset="-122"/>
                <a:ea typeface="华文楷体" pitchFamily="2" charset="-122"/>
              </a:rPr>
              <a:t>支出的组成部分</a:t>
            </a:r>
          </a:p>
        </p:txBody>
      </p:sp>
      <p:sp>
        <p:nvSpPr>
          <p:cNvPr id="20483" name="内容占位符 2"/>
          <p:cNvSpPr>
            <a:spLocks noGrp="1"/>
          </p:cNvSpPr>
          <p:nvPr>
            <p:ph idx="4294967295"/>
          </p:nvPr>
        </p:nvSpPr>
        <p:spPr>
          <a:xfrm>
            <a:off x="428625" y="1143000"/>
            <a:ext cx="8229600" cy="4883150"/>
          </a:xfrm>
        </p:spPr>
        <p:txBody>
          <a:bodyPr/>
          <a:lstStyle/>
          <a:p>
            <a:pPr marL="514350" indent="-514350">
              <a:spcBef>
                <a:spcPts val="763"/>
              </a:spcBef>
              <a:buFont typeface="Wingdings" pitchFamily="2" charset="2"/>
              <a:buChar char="Ø"/>
            </a:pPr>
            <a:r>
              <a:rPr lang="zh-CN" altLang="en-US" sz="2800" dirty="0">
                <a:latin typeface="宋体" pitchFamily="2" charset="-122"/>
              </a:rPr>
              <a:t>消费 （</a:t>
            </a:r>
            <a:r>
              <a:rPr lang="en-US" altLang="zh-CN" sz="2800" dirty="0">
                <a:latin typeface="宋体" pitchFamily="2" charset="-122"/>
              </a:rPr>
              <a:t>C</a:t>
            </a:r>
            <a:r>
              <a:rPr lang="zh-CN" altLang="en-US" sz="2800" dirty="0">
                <a:latin typeface="宋体" pitchFamily="2" charset="-122"/>
              </a:rPr>
              <a:t>）：家庭除购买新住房之外用于物品和劳务的支出</a:t>
            </a:r>
          </a:p>
          <a:p>
            <a:pPr marL="514350" indent="-514350">
              <a:spcBef>
                <a:spcPts val="763"/>
              </a:spcBef>
              <a:buFont typeface="Wingdings" pitchFamily="2" charset="2"/>
              <a:buChar char="Ø"/>
            </a:pPr>
            <a:r>
              <a:rPr lang="zh-CN" altLang="en-US" sz="2800" dirty="0">
                <a:latin typeface="宋体" pitchFamily="2" charset="-122"/>
              </a:rPr>
              <a:t>投资 （</a:t>
            </a:r>
            <a:r>
              <a:rPr lang="en-US" altLang="zh-CN" sz="2800" dirty="0">
                <a:latin typeface="宋体" pitchFamily="2" charset="-122"/>
              </a:rPr>
              <a:t>I</a:t>
            </a:r>
            <a:r>
              <a:rPr lang="zh-CN" altLang="en-US" sz="2800" dirty="0">
                <a:latin typeface="宋体" pitchFamily="2" charset="-122"/>
              </a:rPr>
              <a:t>）：对用于未来生产更多物品和劳务的物品的购买</a:t>
            </a:r>
          </a:p>
          <a:p>
            <a:pPr marL="514350" indent="-514350">
              <a:spcBef>
                <a:spcPts val="763"/>
              </a:spcBef>
              <a:buFont typeface="Wingdings" pitchFamily="2" charset="2"/>
              <a:buChar char="Ø"/>
            </a:pPr>
            <a:r>
              <a:rPr lang="zh-CN" altLang="en-US" sz="2800" dirty="0">
                <a:latin typeface="宋体" pitchFamily="2" charset="-122"/>
              </a:rPr>
              <a:t>政府购买 （</a:t>
            </a:r>
            <a:r>
              <a:rPr lang="en-US" altLang="zh-CN" sz="2800" dirty="0">
                <a:latin typeface="宋体" pitchFamily="2" charset="-122"/>
              </a:rPr>
              <a:t>G</a:t>
            </a:r>
            <a:r>
              <a:rPr lang="zh-CN" altLang="en-US" sz="2800" dirty="0">
                <a:latin typeface="宋体" pitchFamily="2" charset="-122"/>
              </a:rPr>
              <a:t>）：政府用于物品和劳务的支出</a:t>
            </a:r>
          </a:p>
          <a:p>
            <a:pPr marL="514350" indent="-514350">
              <a:spcBef>
                <a:spcPts val="763"/>
              </a:spcBef>
              <a:buFont typeface="Wingdings" pitchFamily="2" charset="2"/>
              <a:buChar char="Ø"/>
            </a:pPr>
            <a:r>
              <a:rPr lang="zh-CN" altLang="en-US" sz="2800" dirty="0">
                <a:latin typeface="宋体" pitchFamily="2" charset="-122"/>
              </a:rPr>
              <a:t>净出口（</a:t>
            </a:r>
            <a:r>
              <a:rPr lang="en-US" altLang="zh-CN" sz="2800" dirty="0">
                <a:latin typeface="宋体" pitchFamily="2" charset="-122"/>
              </a:rPr>
              <a:t>NX</a:t>
            </a:r>
            <a:r>
              <a:rPr lang="zh-CN" altLang="en-US" sz="2800" dirty="0">
                <a:latin typeface="宋体" pitchFamily="2" charset="-122"/>
              </a:rPr>
              <a:t>）： 指货物和服务出口减货物和服务进口的差额。</a:t>
            </a:r>
            <a:endParaRPr lang="en-US" sz="2800" dirty="0">
              <a:latin typeface="宋体" pitchFamily="2" charset="-122"/>
              <a:ea typeface="宋体" pitchFamily="2" charset="-122"/>
            </a:endParaRPr>
          </a:p>
          <a:p>
            <a:pPr marL="514350" indent="-514350">
              <a:spcBef>
                <a:spcPts val="763"/>
              </a:spcBef>
              <a:buFont typeface="Wingdings" pitchFamily="2" charset="2"/>
              <a:buChar char="Ø"/>
            </a:pPr>
            <a:endParaRPr lang="en-US" sz="900" dirty="0">
              <a:latin typeface="宋体" pitchFamily="2" charset="-122"/>
              <a:ea typeface="宋体" pitchFamily="2" charset="-122"/>
            </a:endParaRPr>
          </a:p>
          <a:p>
            <a:pPr marL="514350" indent="-514350">
              <a:spcBef>
                <a:spcPts val="763"/>
              </a:spcBef>
              <a:buFont typeface="Wingdings" pitchFamily="2" charset="2"/>
              <a:buChar char="Ø"/>
            </a:pPr>
            <a:r>
              <a:rPr lang="zh-CN" altLang="en-US" sz="2800" b="0" dirty="0"/>
              <a:t>用符号表示（</a:t>
            </a:r>
            <a:r>
              <a:rPr lang="en-US" altLang="zh-CN" sz="2800" b="0" dirty="0"/>
              <a:t>Y</a:t>
            </a:r>
            <a:r>
              <a:rPr lang="zh-CN" altLang="en-US" sz="2800" b="0" dirty="0"/>
              <a:t>代表</a:t>
            </a:r>
            <a:r>
              <a:rPr lang="en-US" altLang="zh-CN" sz="2800" b="0" dirty="0"/>
              <a:t>GDP</a:t>
            </a:r>
            <a:r>
              <a:rPr lang="zh-CN" altLang="en-US" sz="2800" b="0" dirty="0"/>
              <a:t>）</a:t>
            </a:r>
            <a:endParaRPr lang="en-US" sz="2800" b="0" dirty="0">
              <a:ea typeface="宋体" pitchFamily="2" charset="-122"/>
            </a:endParaRPr>
          </a:p>
          <a:p>
            <a:pPr marL="514350" indent="-514350">
              <a:spcBef>
                <a:spcPts val="763"/>
              </a:spcBef>
              <a:buFont typeface="Wingdings" pitchFamily="2" charset="2"/>
              <a:buChar char="Ø"/>
            </a:pPr>
            <a:endParaRPr lang="zh-CN" altLang="en-US" sz="2800" dirty="0"/>
          </a:p>
        </p:txBody>
      </p:sp>
      <p:sp>
        <p:nvSpPr>
          <p:cNvPr id="1029"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A734AE1A-EE6C-452D-843F-DE859EFC8EA9}" type="slidenum">
              <a:rPr lang="zh-CN" altLang="en-US" sz="2000">
                <a:latin typeface="仿宋" pitchFamily="49" charset="-122"/>
                <a:ea typeface="仿宋" pitchFamily="49" charset="-122"/>
              </a:rPr>
              <a:pPr algn="ctr"/>
              <a:t>15</a:t>
            </a:fld>
            <a:endParaRPr lang="en-US" altLang="zh-CN" sz="2000">
              <a:latin typeface="仿宋" pitchFamily="49" charset="-122"/>
              <a:ea typeface="仿宋" pitchFamily="49" charset="-122"/>
            </a:endParaRPr>
          </a:p>
        </p:txBody>
      </p:sp>
      <p:sp>
        <p:nvSpPr>
          <p:cNvPr id="1030" name="Line 8"/>
          <p:cNvSpPr>
            <a:spLocks noChangeShapeType="1"/>
          </p:cNvSpPr>
          <p:nvPr/>
        </p:nvSpPr>
        <p:spPr bwMode="auto">
          <a:xfrm>
            <a:off x="323850" y="4714875"/>
            <a:ext cx="8545513" cy="0"/>
          </a:xfrm>
          <a:prstGeom prst="line">
            <a:avLst/>
          </a:prstGeom>
          <a:noFill/>
          <a:ln w="9525">
            <a:solidFill>
              <a:schemeClr val="tx1"/>
            </a:solidFill>
            <a:round/>
            <a:headEnd/>
            <a:tailEnd/>
          </a:ln>
        </p:spPr>
        <p:txBody>
          <a:bodyPr/>
          <a:lstStyle/>
          <a:p>
            <a:endParaRPr lang="zh-CN" altLang="en-US"/>
          </a:p>
        </p:txBody>
      </p:sp>
      <p:graphicFrame>
        <p:nvGraphicFramePr>
          <p:cNvPr id="6" name="Object 4"/>
          <p:cNvGraphicFramePr>
            <a:graphicFrameLocks noChangeAspect="1"/>
          </p:cNvGraphicFramePr>
          <p:nvPr/>
        </p:nvGraphicFramePr>
        <p:xfrm>
          <a:off x="3001963" y="5483225"/>
          <a:ext cx="3544887" cy="517525"/>
        </p:xfrm>
        <a:graphic>
          <a:graphicData uri="http://schemas.openxmlformats.org/presentationml/2006/ole">
            <mc:AlternateContent xmlns:mc="http://schemas.openxmlformats.org/markup-compatibility/2006">
              <mc:Choice xmlns:v="urn:schemas-microsoft-com:vml" Requires="v">
                <p:oleObj name="Equation" r:id="rId2" imgW="1218960" imgH="177480" progId="Equation.DSMT4">
                  <p:embed/>
                </p:oleObj>
              </mc:Choice>
              <mc:Fallback>
                <p:oleObj name="Equation" r:id="rId2" imgW="1218960" imgH="17748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63" y="5483225"/>
                        <a:ext cx="3544887"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457200" y="571500"/>
            <a:ext cx="8229600" cy="714375"/>
          </a:xfrm>
        </p:spPr>
        <p:txBody>
          <a:bodyPr/>
          <a:lstStyle/>
          <a:p>
            <a:r>
              <a:rPr lang="zh-CN" altLang="en-US"/>
              <a:t>消费</a:t>
            </a:r>
          </a:p>
        </p:txBody>
      </p:sp>
      <p:sp>
        <p:nvSpPr>
          <p:cNvPr id="19459" name="内容占位符 2"/>
          <p:cNvSpPr>
            <a:spLocks noGrp="1"/>
          </p:cNvSpPr>
          <p:nvPr>
            <p:ph idx="1"/>
          </p:nvPr>
        </p:nvSpPr>
        <p:spPr>
          <a:xfrm>
            <a:off x="428625" y="1285875"/>
            <a:ext cx="8229600" cy="4740275"/>
          </a:xfrm>
        </p:spPr>
        <p:txBody>
          <a:bodyPr/>
          <a:lstStyle/>
          <a:p>
            <a:pPr>
              <a:spcBef>
                <a:spcPts val="763"/>
              </a:spcBef>
            </a:pPr>
            <a:r>
              <a:rPr lang="zh-CN" altLang="en-US"/>
              <a:t>消费：家庭除购买新住房之外用于物品和劳务的支出。</a:t>
            </a:r>
          </a:p>
          <a:p>
            <a:pPr lvl="1"/>
            <a:r>
              <a:rPr lang="zh-CN" altLang="en-US"/>
              <a:t>非耐用品：持续短时间的产品，如食物和衣服。</a:t>
            </a:r>
          </a:p>
          <a:p>
            <a:pPr lvl="1"/>
            <a:r>
              <a:rPr lang="zh-CN" altLang="en-US"/>
              <a:t>耐用品：持续时间长的产品，如汽车和电视。</a:t>
            </a:r>
          </a:p>
          <a:p>
            <a:pPr lvl="1"/>
            <a:r>
              <a:rPr lang="zh-CN" altLang="en-US"/>
              <a:t>服务：包括个人和企业为消费者所做的工作，如理发和就医。</a:t>
            </a:r>
          </a:p>
          <a:p>
            <a:pPr>
              <a:spcBef>
                <a:spcPts val="763"/>
              </a:spcBef>
            </a:pPr>
            <a:endParaRPr lang="zh-CN" altLang="en-US"/>
          </a:p>
        </p:txBody>
      </p:sp>
      <p:sp>
        <p:nvSpPr>
          <p:cNvPr id="1946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08DB6C-341F-4D90-913B-82683F96188A}" type="slidenum">
              <a:rPr lang="zh-CN" altLang="en-US" smtClean="0"/>
              <a:pPr fontAlgn="base">
                <a:spcBef>
                  <a:spcPct val="0"/>
                </a:spcBef>
                <a:spcAft>
                  <a:spcPct val="0"/>
                </a:spcAft>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571500"/>
            <a:ext cx="8229600" cy="714375"/>
          </a:xfrm>
        </p:spPr>
        <p:txBody>
          <a:bodyPr/>
          <a:lstStyle/>
          <a:p>
            <a:r>
              <a:rPr lang="zh-CN" altLang="en-US"/>
              <a:t>投资</a:t>
            </a:r>
          </a:p>
        </p:txBody>
      </p:sp>
      <p:sp>
        <p:nvSpPr>
          <p:cNvPr id="20483" name="内容占位符 2"/>
          <p:cNvSpPr>
            <a:spLocks noGrp="1"/>
          </p:cNvSpPr>
          <p:nvPr>
            <p:ph idx="1"/>
          </p:nvPr>
        </p:nvSpPr>
        <p:spPr>
          <a:xfrm>
            <a:off x="428625" y="1285875"/>
            <a:ext cx="8229600" cy="4740275"/>
          </a:xfrm>
        </p:spPr>
        <p:txBody>
          <a:bodyPr/>
          <a:lstStyle/>
          <a:p>
            <a:pPr>
              <a:spcBef>
                <a:spcPts val="763"/>
              </a:spcBef>
            </a:pPr>
            <a:r>
              <a:rPr lang="zh-CN" altLang="en-US"/>
              <a:t>投资：对用于未来生产更多物品和劳务的物品的购买</a:t>
            </a:r>
          </a:p>
          <a:p>
            <a:pPr lvl="1"/>
            <a:r>
              <a:rPr lang="zh-CN" altLang="en-US"/>
              <a:t>企业固定投资：企业购买的新工厂和设备。</a:t>
            </a:r>
          </a:p>
          <a:p>
            <a:pPr lvl="1"/>
            <a:r>
              <a:rPr lang="zh-CN" altLang="en-US"/>
              <a:t>住房固定投资：家庭和房东购买的新住房。</a:t>
            </a:r>
          </a:p>
          <a:p>
            <a:pPr lvl="1"/>
            <a:r>
              <a:rPr lang="zh-CN" altLang="en-US"/>
              <a:t>存货投资：企业产品存货的增加（如果存货减少，存货投资就是负的）。</a:t>
            </a:r>
          </a:p>
          <a:p>
            <a:pPr>
              <a:spcBef>
                <a:spcPts val="763"/>
              </a:spcBef>
            </a:pPr>
            <a:endParaRPr lang="zh-CN" altLang="en-US"/>
          </a:p>
        </p:txBody>
      </p:sp>
      <p:sp>
        <p:nvSpPr>
          <p:cNvPr id="2048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840ADE-E08C-443E-9CAF-745F525B2132}" type="slidenum">
              <a:rPr lang="zh-CN" altLang="en-US" smtClean="0"/>
              <a:pPr fontAlgn="base">
                <a:spcBef>
                  <a:spcPct val="0"/>
                </a:spcBef>
                <a:spcAft>
                  <a:spcPct val="0"/>
                </a:spcAft>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571500"/>
            <a:ext cx="8229600" cy="714375"/>
          </a:xfrm>
        </p:spPr>
        <p:txBody>
          <a:bodyPr/>
          <a:lstStyle/>
          <a:p>
            <a:r>
              <a:rPr lang="zh-CN" altLang="en-US"/>
              <a:t>政府购买</a:t>
            </a:r>
          </a:p>
        </p:txBody>
      </p:sp>
      <p:sp>
        <p:nvSpPr>
          <p:cNvPr id="21507" name="内容占位符 2"/>
          <p:cNvSpPr>
            <a:spLocks noGrp="1"/>
          </p:cNvSpPr>
          <p:nvPr>
            <p:ph idx="1"/>
          </p:nvPr>
        </p:nvSpPr>
        <p:spPr>
          <a:xfrm>
            <a:off x="428625" y="1285875"/>
            <a:ext cx="8229600" cy="4740275"/>
          </a:xfrm>
        </p:spPr>
        <p:txBody>
          <a:bodyPr/>
          <a:lstStyle/>
          <a:p>
            <a:pPr>
              <a:spcBef>
                <a:spcPts val="763"/>
              </a:spcBef>
            </a:pPr>
            <a:r>
              <a:rPr lang="zh-CN" altLang="en-US"/>
              <a:t>政府购买：政府购买的产品和服务</a:t>
            </a:r>
          </a:p>
          <a:p>
            <a:pPr lvl="1"/>
            <a:r>
              <a:rPr lang="zh-CN" altLang="en-US"/>
              <a:t>包括：诸如军事设备、高速公路和政府工作人员提供的服务等项目</a:t>
            </a:r>
          </a:p>
          <a:p>
            <a:pPr lvl="1"/>
            <a:r>
              <a:rPr lang="zh-CN" altLang="en-US"/>
              <a:t>不包括：向个人的转移支付，如社会保障和福利</a:t>
            </a:r>
          </a:p>
          <a:p>
            <a:pPr>
              <a:spcBef>
                <a:spcPts val="763"/>
              </a:spcBef>
            </a:pPr>
            <a:endParaRPr lang="zh-CN" altLang="en-US"/>
          </a:p>
        </p:txBody>
      </p:sp>
      <p:sp>
        <p:nvSpPr>
          <p:cNvPr id="2150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131B21-7033-4A4D-8E8B-A6D4DF1B3F63}" type="slidenum">
              <a:rPr lang="zh-CN" altLang="en-US" smtClean="0"/>
              <a:pPr fontAlgn="base">
                <a:spcBef>
                  <a:spcPct val="0"/>
                </a:spcBef>
                <a:spcAft>
                  <a:spcPct val="0"/>
                </a:spcAft>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571500"/>
            <a:ext cx="8229600" cy="714375"/>
          </a:xfrm>
        </p:spPr>
        <p:txBody>
          <a:bodyPr/>
          <a:lstStyle/>
          <a:p>
            <a:r>
              <a:rPr lang="zh-CN" altLang="en-US"/>
              <a:t>净出口</a:t>
            </a:r>
          </a:p>
        </p:txBody>
      </p:sp>
      <p:sp>
        <p:nvSpPr>
          <p:cNvPr id="22531" name="内容占位符 2"/>
          <p:cNvSpPr>
            <a:spLocks noGrp="1"/>
          </p:cNvSpPr>
          <p:nvPr>
            <p:ph idx="1"/>
          </p:nvPr>
        </p:nvSpPr>
        <p:spPr>
          <a:xfrm>
            <a:off x="428625" y="1285875"/>
            <a:ext cx="8229600" cy="4740275"/>
          </a:xfrm>
        </p:spPr>
        <p:txBody>
          <a:bodyPr/>
          <a:lstStyle/>
          <a:p>
            <a:pPr>
              <a:spcBef>
                <a:spcPts val="763"/>
              </a:spcBef>
            </a:pPr>
            <a:r>
              <a:rPr lang="zh-CN" altLang="en-US"/>
              <a:t>净出口：一国向其他国家出口的产品与服务的价值减去外国向该国提供的产品与服务的价值。</a:t>
            </a:r>
          </a:p>
          <a:p>
            <a:pPr lvl="1"/>
            <a:r>
              <a:rPr lang="zh-CN" altLang="en-US"/>
              <a:t>当一国出口大于其进口时净出口为正，当一国进口大于其出口时净出口为负。</a:t>
            </a:r>
          </a:p>
          <a:p>
            <a:pPr lvl="1"/>
            <a:r>
              <a:rPr lang="zh-CN" altLang="en-US"/>
              <a:t>净出口代表外国对一国产品与服务的净支出，它为国内生产者提供了收入。</a:t>
            </a:r>
          </a:p>
          <a:p>
            <a:pPr>
              <a:spcBef>
                <a:spcPts val="763"/>
              </a:spcBef>
            </a:pPr>
            <a:endParaRPr lang="zh-CN" altLang="en-US"/>
          </a:p>
        </p:txBody>
      </p:sp>
      <p:sp>
        <p:nvSpPr>
          <p:cNvPr id="2253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C66A871-6027-4EF7-B8EB-870294A40DCB}" type="slidenum">
              <a:rPr lang="zh-CN" altLang="en-US" smtClean="0"/>
              <a:pPr fontAlgn="base">
                <a:spcBef>
                  <a:spcPct val="0"/>
                </a:spcBef>
                <a:spcAft>
                  <a:spcPct val="0"/>
                </a:spcAft>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28625" y="2357438"/>
            <a:ext cx="8229600" cy="3668712"/>
          </a:xfrm>
        </p:spPr>
        <p:txBody>
          <a:bodyPr/>
          <a:lstStyle/>
          <a:p>
            <a:pPr lvl="1" algn="just"/>
            <a:r>
              <a:rPr lang="zh-CN" altLang="en-US" dirty="0"/>
              <a:t>在还没有资料之前就做推论是极大的错误。人会不自觉地将事实歪曲以符合推论，而不是根据事实来认定。</a:t>
            </a:r>
            <a:endParaRPr lang="en-US" altLang="zh-CN" dirty="0"/>
          </a:p>
          <a:p>
            <a:pPr lvl="1"/>
            <a:r>
              <a:rPr lang="en-US" altLang="zh-CN" dirty="0"/>
              <a:t>——</a:t>
            </a:r>
            <a:r>
              <a:rPr lang="zh-CN" altLang="en-US" dirty="0"/>
              <a:t>谢洛克∙福尔摩斯（</a:t>
            </a:r>
            <a:r>
              <a:rPr lang="en-US" altLang="zh-CN" dirty="0"/>
              <a:t>Sherlock Holms</a:t>
            </a:r>
            <a:r>
              <a:rPr lang="zh-CN" altLang="en-US" dirty="0"/>
              <a:t>）</a:t>
            </a:r>
          </a:p>
          <a:p>
            <a:pPr>
              <a:spcBef>
                <a:spcPts val="763"/>
              </a:spcBef>
            </a:pPr>
            <a:endParaRPr lang="zh-CN" altLang="en-US" dirty="0"/>
          </a:p>
        </p:txBody>
      </p:sp>
      <p:sp>
        <p:nvSpPr>
          <p:cNvPr id="6147"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5E64CD-25E0-45DA-A468-05D1492FC4CB}" type="slidenum">
              <a:rPr lang="zh-CN" altLang="en-US" smtClean="0"/>
              <a:pPr fontAlgn="base">
                <a:spcBef>
                  <a:spcPct val="0"/>
                </a:spcBef>
                <a:spcAft>
                  <a:spcPct val="0"/>
                </a:spcAft>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571500"/>
            <a:ext cx="8229600" cy="714375"/>
          </a:xfrm>
        </p:spPr>
        <p:txBody>
          <a:bodyPr/>
          <a:lstStyle/>
          <a:p>
            <a:pPr algn="l"/>
            <a:r>
              <a:rPr lang="zh-CN" altLang="en-US" sz="3200"/>
              <a:t>参考资料：什么是投资？</a:t>
            </a:r>
          </a:p>
        </p:txBody>
      </p:sp>
      <p:sp>
        <p:nvSpPr>
          <p:cNvPr id="23555" name="内容占位符 2"/>
          <p:cNvSpPr>
            <a:spLocks noGrp="1"/>
          </p:cNvSpPr>
          <p:nvPr>
            <p:ph idx="1"/>
          </p:nvPr>
        </p:nvSpPr>
        <p:spPr>
          <a:xfrm>
            <a:off x="428625" y="1285875"/>
            <a:ext cx="8229600" cy="4740275"/>
          </a:xfrm>
        </p:spPr>
        <p:txBody>
          <a:bodyPr/>
          <a:lstStyle/>
          <a:p>
            <a:pPr lvl="1" algn="just"/>
            <a:r>
              <a:rPr lang="zh-CN" altLang="en-US" dirty="0"/>
              <a:t>宏观经济学的初学者有时对宏观经济学家如何以一些新鲜而特有的方式来使用熟悉的词汇感到困惑。一个例子是“投资”这个术语。困惑的产生是因为对个体来说看来像是投资的东西对作为整体的经济来说并不是投资。</a:t>
            </a:r>
            <a:r>
              <a:rPr lang="en-US" altLang="zh-CN" dirty="0"/>
              <a:t> </a:t>
            </a:r>
          </a:p>
          <a:p>
            <a:pPr lvl="1" algn="just"/>
            <a:r>
              <a:rPr lang="zh-CN" altLang="en-US" dirty="0"/>
              <a:t>一般规则是，经济的投资并不包括仅仅在不同个人之间重新配置资产的购买。当宏观经济学家使用投资这个词时，投资是指新资本的创造。</a:t>
            </a:r>
          </a:p>
        </p:txBody>
      </p:sp>
      <p:sp>
        <p:nvSpPr>
          <p:cNvPr id="2355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B0AC014-A308-4612-9A01-3C87087B6AE8}" type="slidenum">
              <a:rPr lang="zh-CN" altLang="en-US" smtClean="0"/>
              <a:pPr fontAlgn="base">
                <a:spcBef>
                  <a:spcPct val="0"/>
                </a:spcBef>
                <a:spcAft>
                  <a:spcPct val="0"/>
                </a:spcAft>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28604"/>
            <a:ext cx="8229600" cy="714380"/>
          </a:xfrm>
        </p:spPr>
        <p:txBody>
          <a:bodyPr>
            <a:normAutofit/>
          </a:bodyPr>
          <a:lstStyle/>
          <a:p>
            <a:pPr algn="l"/>
            <a:r>
              <a:rPr lang="zh-CN" altLang="en-US" sz="2800" dirty="0"/>
              <a:t>案例研究：</a:t>
            </a:r>
            <a:r>
              <a:rPr lang="en-US" altLang="zh-CN" sz="2800" dirty="0"/>
              <a:t>GDP</a:t>
            </a:r>
            <a:r>
              <a:rPr lang="zh-CN" altLang="en-US" sz="2800" dirty="0"/>
              <a:t>及其组成部分</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21</a:t>
            </a:fld>
            <a:endParaRPr lang="zh-CN" altLang="en-US" dirty="0"/>
          </a:p>
        </p:txBody>
      </p:sp>
      <p:graphicFrame>
        <p:nvGraphicFramePr>
          <p:cNvPr id="5" name="内容占位符 4"/>
          <p:cNvGraphicFramePr>
            <a:graphicFrameLocks/>
          </p:cNvGraphicFramePr>
          <p:nvPr/>
        </p:nvGraphicFramePr>
        <p:xfrm>
          <a:off x="500034" y="1000108"/>
          <a:ext cx="8229600" cy="56997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49506">
                <a:tc gridSpan="3">
                  <a:txBody>
                    <a:bodyPr/>
                    <a:lstStyle/>
                    <a:p>
                      <a:r>
                        <a:rPr lang="zh-CN" altLang="en-US" sz="1600" dirty="0">
                          <a:solidFill>
                            <a:sysClr val="windowText" lastClr="000000"/>
                          </a:solidFill>
                        </a:rPr>
                        <a:t>表</a:t>
                      </a:r>
                      <a:r>
                        <a:rPr lang="en-US" altLang="zh-CN" sz="1600" dirty="0">
                          <a:solidFill>
                            <a:sysClr val="windowText" lastClr="000000"/>
                          </a:solidFill>
                        </a:rPr>
                        <a:t>2-1                                               GDP</a:t>
                      </a:r>
                      <a:r>
                        <a:rPr lang="zh-CN" altLang="en-US" sz="1600" dirty="0">
                          <a:solidFill>
                            <a:sysClr val="windowText" lastClr="000000"/>
                          </a:solidFill>
                        </a:rPr>
                        <a:t>和支出的组成部分：</a:t>
                      </a:r>
                      <a:r>
                        <a:rPr lang="en-US" altLang="zh-CN" sz="1600" dirty="0">
                          <a:solidFill>
                            <a:sysClr val="windowText" lastClr="000000"/>
                          </a:solidFill>
                        </a:rPr>
                        <a:t>2007</a:t>
                      </a:r>
                      <a:r>
                        <a:rPr lang="zh-CN" altLang="en-US" sz="1600" dirty="0">
                          <a:solidFill>
                            <a:sysClr val="windowText" lastClr="000000"/>
                          </a:solidFill>
                        </a:rPr>
                        <a:t>年</a:t>
                      </a:r>
                      <a:endParaRPr lang="en-US" altLang="zh-CN"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9412">
                <a:tc>
                  <a:txBody>
                    <a:bodyPr/>
                    <a:lstStyle/>
                    <a:p>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dirty="0">
                          <a:solidFill>
                            <a:sysClr val="windowText" lastClr="000000"/>
                          </a:solidFill>
                        </a:rPr>
                        <a:t>总计（</a:t>
                      </a:r>
                      <a:r>
                        <a:rPr lang="en-US" altLang="zh-CN" sz="1600" dirty="0">
                          <a:solidFill>
                            <a:sysClr val="windowText" lastClr="000000"/>
                          </a:solidFill>
                        </a:rPr>
                        <a:t>10</a:t>
                      </a:r>
                      <a:r>
                        <a:rPr lang="zh-CN" altLang="en-US" sz="1600" dirty="0">
                          <a:solidFill>
                            <a:sysClr val="windowText" lastClr="000000"/>
                          </a:solidFill>
                        </a:rPr>
                        <a:t>亿美元）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600" dirty="0">
                          <a:solidFill>
                            <a:sysClr val="windowText" lastClr="000000"/>
                          </a:solidFill>
                        </a:rPr>
                        <a:t>人均（美元）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2090">
                <a:tc>
                  <a:txBody>
                    <a:bodyPr/>
                    <a:lstStyle/>
                    <a:p>
                      <a:r>
                        <a:rPr lang="zh-CN" altLang="en-US" sz="1600" b="1" dirty="0">
                          <a:solidFill>
                            <a:sysClr val="windowText" lastClr="000000"/>
                          </a:solidFill>
                        </a:rPr>
                        <a:t>国内生产总值</a:t>
                      </a:r>
                      <a:endParaRPr lang="en-US" altLang="zh-CN"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13807</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45707</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2090">
                <a:tc>
                  <a:txBody>
                    <a:bodyPr/>
                    <a:lstStyle/>
                    <a:p>
                      <a:r>
                        <a:rPr lang="zh-CN" altLang="en-US" sz="1600" b="1" dirty="0">
                          <a:solidFill>
                            <a:sysClr val="windowText" lastClr="000000"/>
                          </a:solidFill>
                        </a:rPr>
                        <a:t>消费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9710</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32143</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2090">
                <a:tc>
                  <a:txBody>
                    <a:bodyPr/>
                    <a:lstStyle/>
                    <a:p>
                      <a:r>
                        <a:rPr lang="zh-CN" altLang="en-US" sz="1600" dirty="0">
                          <a:solidFill>
                            <a:sysClr val="windowText" lastClr="000000"/>
                          </a:solidFill>
                        </a:rPr>
                        <a:t>非耐用品</a:t>
                      </a:r>
                      <a:endParaRPr lang="en-US" altLang="zh-CN"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2833</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9378</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2090">
                <a:tc>
                  <a:txBody>
                    <a:bodyPr/>
                    <a:lstStyle/>
                    <a:p>
                      <a:r>
                        <a:rPr lang="zh-CN" altLang="en-US" sz="1600" dirty="0">
                          <a:solidFill>
                            <a:sysClr val="windowText" lastClr="000000"/>
                          </a:solidFill>
                        </a:rPr>
                        <a:t>耐用品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1083</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3584</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72090">
                <a:tc>
                  <a:txBody>
                    <a:bodyPr/>
                    <a:lstStyle/>
                    <a:p>
                      <a:r>
                        <a:rPr lang="zh-CN" altLang="en-US" sz="1600" dirty="0">
                          <a:solidFill>
                            <a:sysClr val="windowText" lastClr="000000"/>
                          </a:solidFill>
                        </a:rPr>
                        <a:t>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5794</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19181</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72090">
                <a:tc>
                  <a:txBody>
                    <a:bodyPr/>
                    <a:lstStyle/>
                    <a:p>
                      <a:r>
                        <a:rPr lang="zh-CN" altLang="en-US" sz="1600" b="1" dirty="0">
                          <a:solidFill>
                            <a:sysClr val="windowText" lastClr="000000"/>
                          </a:solidFill>
                        </a:rPr>
                        <a:t>投资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2130</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a:solidFill>
                            <a:sysClr val="windowText" lastClr="000000"/>
                          </a:solidFill>
                        </a:rPr>
                        <a:t>7052</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72090">
                <a:tc>
                  <a:txBody>
                    <a:bodyPr/>
                    <a:lstStyle/>
                    <a:p>
                      <a:r>
                        <a:rPr lang="zh-CN" altLang="en-US" sz="1600" dirty="0">
                          <a:solidFill>
                            <a:sysClr val="windowText" lastClr="000000"/>
                          </a:solidFill>
                        </a:rPr>
                        <a:t>非住房固定投资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1504</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4978</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72090">
                <a:tc>
                  <a:txBody>
                    <a:bodyPr/>
                    <a:lstStyle/>
                    <a:p>
                      <a:r>
                        <a:rPr lang="zh-CN" altLang="en-US" sz="1600" dirty="0">
                          <a:solidFill>
                            <a:sysClr val="windowText" lastClr="000000"/>
                          </a:solidFill>
                        </a:rPr>
                        <a:t>住房固定投资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630</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2086</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72090">
                <a:tc>
                  <a:txBody>
                    <a:bodyPr/>
                    <a:lstStyle/>
                    <a:p>
                      <a:r>
                        <a:rPr lang="zh-CN" altLang="en-US" sz="1600" dirty="0">
                          <a:solidFill>
                            <a:sysClr val="windowText" lastClr="000000"/>
                          </a:solidFill>
                        </a:rPr>
                        <a:t>存货投资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-4</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-12</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72090">
                <a:tc>
                  <a:txBody>
                    <a:bodyPr/>
                    <a:lstStyle/>
                    <a:p>
                      <a:r>
                        <a:rPr lang="zh-CN" altLang="en-US" sz="1600" b="1" dirty="0">
                          <a:solidFill>
                            <a:sysClr val="windowText" lastClr="000000"/>
                          </a:solidFill>
                        </a:rPr>
                        <a:t>政府购买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2675</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8855</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72090">
                <a:tc>
                  <a:txBody>
                    <a:bodyPr/>
                    <a:lstStyle/>
                    <a:p>
                      <a:r>
                        <a:rPr lang="zh-CN" altLang="en-US" sz="1600" dirty="0">
                          <a:solidFill>
                            <a:sysClr val="windowText" lastClr="000000"/>
                          </a:solidFill>
                        </a:rPr>
                        <a:t>联邦政府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979</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3242</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72090">
                <a:tc>
                  <a:txBody>
                    <a:bodyPr/>
                    <a:lstStyle/>
                    <a:p>
                      <a:r>
                        <a:rPr lang="zh-CN" altLang="en-US" sz="1600" dirty="0">
                          <a:solidFill>
                            <a:sysClr val="windowText" lastClr="000000"/>
                          </a:solidFill>
                        </a:rPr>
                        <a:t>州和地方政府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1696</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5613</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272090">
                <a:tc>
                  <a:txBody>
                    <a:bodyPr/>
                    <a:lstStyle/>
                    <a:p>
                      <a:r>
                        <a:rPr lang="zh-CN" altLang="en-US" sz="1600" b="1" dirty="0">
                          <a:solidFill>
                            <a:sysClr val="windowText" lastClr="000000"/>
                          </a:solidFill>
                        </a:rPr>
                        <a:t>净出口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-708</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1" dirty="0">
                          <a:solidFill>
                            <a:sysClr val="windowText" lastClr="000000"/>
                          </a:solidFill>
                        </a:rPr>
                        <a:t>-2343</a:t>
                      </a:r>
                      <a:endParaRPr lang="zh-CN" altLang="en-US" sz="16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272090">
                <a:tc>
                  <a:txBody>
                    <a:bodyPr/>
                    <a:lstStyle/>
                    <a:p>
                      <a:r>
                        <a:rPr lang="zh-CN" altLang="en-US" sz="1600" dirty="0">
                          <a:solidFill>
                            <a:sysClr val="windowText" lastClr="000000"/>
                          </a:solidFill>
                        </a:rPr>
                        <a:t>出口</a:t>
                      </a:r>
                      <a:endParaRPr lang="en-US" altLang="zh-CN"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1662</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5503</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272090">
                <a:tc>
                  <a:txBody>
                    <a:bodyPr/>
                    <a:lstStyle/>
                    <a:p>
                      <a:r>
                        <a:rPr lang="zh-CN" altLang="en-US" sz="1600" dirty="0">
                          <a:solidFill>
                            <a:sysClr val="windowText" lastClr="000000"/>
                          </a:solidFill>
                        </a:rPr>
                        <a:t>进口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2370</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dirty="0">
                          <a:solidFill>
                            <a:sysClr val="windowText" lastClr="000000"/>
                          </a:solidFill>
                        </a:rPr>
                        <a:t>7846</a:t>
                      </a:r>
                      <a:endParaRPr lang="zh-CN" altLang="en-US" sz="16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571500"/>
            <a:ext cx="8229600" cy="714375"/>
          </a:xfrm>
        </p:spPr>
        <p:txBody>
          <a:bodyPr/>
          <a:lstStyle/>
          <a:p>
            <a:r>
              <a:rPr lang="zh-CN" altLang="en-US"/>
              <a:t>收入的其他衡量指标</a:t>
            </a:r>
          </a:p>
        </p:txBody>
      </p:sp>
      <p:sp>
        <p:nvSpPr>
          <p:cNvPr id="25603" name="内容占位符 2"/>
          <p:cNvSpPr>
            <a:spLocks noGrp="1"/>
          </p:cNvSpPr>
          <p:nvPr>
            <p:ph idx="1"/>
          </p:nvPr>
        </p:nvSpPr>
        <p:spPr>
          <a:xfrm>
            <a:off x="428624" y="1285875"/>
            <a:ext cx="8501093" cy="4740275"/>
          </a:xfrm>
        </p:spPr>
        <p:txBody>
          <a:bodyPr/>
          <a:lstStyle/>
          <a:p>
            <a:pPr algn="just">
              <a:spcBef>
                <a:spcPts val="763"/>
              </a:spcBef>
            </a:pPr>
            <a:r>
              <a:rPr lang="zh-CN" altLang="en-US" dirty="0"/>
              <a:t>国民生产总值</a:t>
            </a:r>
            <a:r>
              <a:rPr lang="zh-CN" altLang="en-US" sz="2800" b="0" dirty="0"/>
              <a:t>（</a:t>
            </a:r>
            <a:r>
              <a:rPr lang="en-US" altLang="zh-CN" sz="2800" b="0" dirty="0"/>
              <a:t>Gross National Product</a:t>
            </a:r>
            <a:r>
              <a:rPr lang="zh-CN" altLang="en-US" sz="2800" b="0" dirty="0"/>
              <a:t>，</a:t>
            </a:r>
            <a:r>
              <a:rPr lang="en-US" altLang="zh-CN" sz="2800" b="0" dirty="0"/>
              <a:t>GNP</a:t>
            </a:r>
            <a:r>
              <a:rPr lang="zh-CN" altLang="en-US" sz="2800" b="0" dirty="0"/>
              <a:t>）</a:t>
            </a:r>
            <a:endParaRPr lang="en-US" altLang="zh-CN" sz="2800" b="0" dirty="0"/>
          </a:p>
          <a:p>
            <a:pPr marL="0" lvl="1" indent="0" algn="just">
              <a:spcBef>
                <a:spcPts val="0"/>
              </a:spcBef>
            </a:pPr>
            <a:endParaRPr lang="en-US" altLang="zh-CN" sz="2600" dirty="0"/>
          </a:p>
          <a:p>
            <a:pPr marL="0" lvl="1" indent="0" algn="ctr">
              <a:spcBef>
                <a:spcPts val="0"/>
              </a:spcBef>
            </a:pPr>
            <a:r>
              <a:rPr lang="en-US" altLang="zh-CN" sz="2600" dirty="0"/>
              <a:t>GNP=GDP+</a:t>
            </a:r>
            <a:r>
              <a:rPr lang="zh-CN" altLang="en-US" sz="2600" dirty="0"/>
              <a:t>来自国外的要素报酬</a:t>
            </a:r>
            <a:r>
              <a:rPr lang="en-US" altLang="zh-CN" sz="2600" dirty="0"/>
              <a:t>-</a:t>
            </a:r>
            <a:r>
              <a:rPr lang="zh-CN" altLang="en-US" sz="2600" dirty="0"/>
              <a:t>支付给国外的要素报酬</a:t>
            </a:r>
            <a:endParaRPr lang="en-US" altLang="zh-CN" sz="2600" dirty="0"/>
          </a:p>
          <a:p>
            <a:pPr lvl="1" algn="just">
              <a:spcBef>
                <a:spcPts val="763"/>
              </a:spcBef>
            </a:pPr>
            <a:endParaRPr lang="en-US" altLang="zh-CN" dirty="0"/>
          </a:p>
          <a:p>
            <a:pPr lvl="1" algn="just">
              <a:spcBef>
                <a:spcPts val="763"/>
              </a:spcBef>
            </a:pPr>
            <a:r>
              <a:rPr lang="en-US" altLang="zh-CN" dirty="0"/>
              <a:t>GDP</a:t>
            </a:r>
            <a:r>
              <a:rPr lang="zh-CN" altLang="en-US" dirty="0"/>
              <a:t>衡量在国内生产的总收入，而</a:t>
            </a:r>
            <a:r>
              <a:rPr lang="en-US" altLang="zh-CN" dirty="0"/>
              <a:t>GNP</a:t>
            </a:r>
            <a:r>
              <a:rPr lang="zh-CN" altLang="en-US" dirty="0"/>
              <a:t>衡量一国居民所赚取的总收入。</a:t>
            </a:r>
            <a:endParaRPr lang="en-US" altLang="zh-CN" dirty="0"/>
          </a:p>
          <a:p>
            <a:pPr algn="just">
              <a:spcBef>
                <a:spcPts val="763"/>
              </a:spcBef>
            </a:pPr>
            <a:endParaRPr lang="en-US" altLang="zh-CN" dirty="0"/>
          </a:p>
          <a:p>
            <a:pPr lvl="1" algn="just">
              <a:spcBef>
                <a:spcPts val="763"/>
              </a:spcBef>
            </a:pPr>
            <a:r>
              <a:rPr lang="zh-CN" altLang="en-US" sz="2400" dirty="0"/>
              <a:t>注</a:t>
            </a:r>
            <a:r>
              <a:rPr lang="en-US" altLang="zh-CN" sz="2400" dirty="0"/>
              <a:t>1</a:t>
            </a:r>
            <a:r>
              <a:rPr lang="zh-CN" altLang="en-US" sz="2400" dirty="0"/>
              <a:t>：在</a:t>
            </a:r>
            <a:r>
              <a:rPr lang="en-US" altLang="zh-CN" sz="2400" dirty="0"/>
              <a:t>《</a:t>
            </a:r>
            <a:r>
              <a:rPr lang="zh-CN" altLang="en-US" sz="2400" dirty="0"/>
              <a:t>中国统计年鉴</a:t>
            </a:r>
            <a:r>
              <a:rPr lang="en-US" altLang="zh-CN" sz="2400" dirty="0"/>
              <a:t>》</a:t>
            </a:r>
            <a:r>
              <a:rPr lang="zh-CN" altLang="en-US" sz="2400" dirty="0"/>
              <a:t>中，</a:t>
            </a:r>
            <a:r>
              <a:rPr lang="en-US" altLang="zh-CN" sz="2400" dirty="0"/>
              <a:t>GNP</a:t>
            </a:r>
            <a:r>
              <a:rPr lang="zh-CN" altLang="en-US" sz="2400" dirty="0"/>
              <a:t>通常被翻译为“国民总收入”。如</a:t>
            </a:r>
            <a:r>
              <a:rPr lang="en-US" altLang="zh-CN" sz="2400" dirty="0"/>
              <a:t>《</a:t>
            </a:r>
            <a:r>
              <a:rPr lang="zh-CN" altLang="en-US" sz="2400" dirty="0"/>
              <a:t>中国统计年鉴</a:t>
            </a:r>
            <a:r>
              <a:rPr lang="en-US" altLang="zh-CN" sz="2400" dirty="0"/>
              <a:t>2012》</a:t>
            </a:r>
            <a:r>
              <a:rPr lang="zh-CN" altLang="en-US" sz="2400" dirty="0"/>
              <a:t>的表“</a:t>
            </a:r>
            <a:r>
              <a:rPr lang="en-US" altLang="zh-CN" sz="2400" dirty="0"/>
              <a:t>2-1</a:t>
            </a:r>
            <a:r>
              <a:rPr lang="zh-CN" altLang="en-US" sz="2400" dirty="0"/>
              <a:t>”的第一列。</a:t>
            </a:r>
            <a:endParaRPr lang="en-US" altLang="zh-CN" sz="2400" dirty="0"/>
          </a:p>
          <a:p>
            <a:pPr lvl="1" algn="just">
              <a:spcBef>
                <a:spcPts val="763"/>
              </a:spcBef>
            </a:pPr>
            <a:r>
              <a:rPr lang="zh-CN" altLang="en-US" sz="2400" dirty="0"/>
              <a:t>注</a:t>
            </a:r>
            <a:r>
              <a:rPr lang="en-US" altLang="zh-CN" sz="2400" dirty="0"/>
              <a:t>2</a:t>
            </a:r>
            <a:r>
              <a:rPr lang="zh-CN" altLang="en-US" sz="2400" dirty="0"/>
              <a:t>：与美国的情况类似，中国的</a:t>
            </a:r>
            <a:r>
              <a:rPr lang="en-US" altLang="zh-CN" sz="2400" dirty="0"/>
              <a:t>GDP</a:t>
            </a:r>
            <a:r>
              <a:rPr lang="zh-CN" altLang="en-US" sz="2400" dirty="0"/>
              <a:t>与</a:t>
            </a:r>
            <a:r>
              <a:rPr lang="en-US" altLang="zh-CN" sz="2400" dirty="0"/>
              <a:t>GNP</a:t>
            </a:r>
            <a:r>
              <a:rPr lang="zh-CN" altLang="en-US" sz="2400" dirty="0"/>
              <a:t>非常接近。</a:t>
            </a:r>
            <a:endParaRPr lang="zh-CN" altLang="en-US" dirty="0"/>
          </a:p>
        </p:txBody>
      </p:sp>
      <p:sp>
        <p:nvSpPr>
          <p:cNvPr id="2560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1854725-EDEF-4129-BB6D-2D3DA5BFB35C}" type="slidenum">
              <a:rPr lang="zh-CN" altLang="en-US" smtClean="0"/>
              <a:pPr fontAlgn="base">
                <a:spcBef>
                  <a:spcPct val="0"/>
                </a:spcBef>
                <a:spcAft>
                  <a:spcPct val="0"/>
                </a:spcAft>
              </a:pPr>
              <a:t>22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Effect transition="in" filter="strips(downRight)">
                                      <p:cBhvr>
                                        <p:cTn id="7" dur="500"/>
                                        <p:tgtEl>
                                          <p:spTgt spid="2560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5603">
                                            <p:txEl>
                                              <p:pRg st="7" end="7"/>
                                            </p:txEl>
                                          </p:spTgt>
                                        </p:tgtEl>
                                        <p:attrNameLst>
                                          <p:attrName>style.visibility</p:attrName>
                                        </p:attrNameLst>
                                      </p:cBhvr>
                                      <p:to>
                                        <p:strVal val="visible"/>
                                      </p:to>
                                    </p:set>
                                    <p:animEffect transition="in" filter="strips(downRight)">
                                      <p:cBhvr>
                                        <p:cTn id="12"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14356"/>
            <a:ext cx="8229600" cy="5311781"/>
          </a:xfrm>
        </p:spPr>
        <p:txBody>
          <a:bodyPr/>
          <a:lstStyle/>
          <a:p>
            <a:pPr lvl="1"/>
            <a:r>
              <a:rPr lang="zh-CN" altLang="en-US" dirty="0"/>
              <a:t>注</a:t>
            </a:r>
            <a:r>
              <a:rPr lang="en-US" altLang="zh-CN" dirty="0"/>
              <a:t>1</a:t>
            </a:r>
            <a:r>
              <a:rPr lang="zh-CN" altLang="en-US" dirty="0"/>
              <a:t>的详细说明见</a:t>
            </a:r>
            <a:r>
              <a:rPr lang="en-US" altLang="zh-CN" dirty="0"/>
              <a:t>《</a:t>
            </a:r>
            <a:r>
              <a:rPr lang="zh-CN" altLang="en-US" dirty="0"/>
              <a:t>中国统计年鉴</a:t>
            </a:r>
            <a:r>
              <a:rPr lang="en-US" altLang="zh-CN" dirty="0"/>
              <a:t>2012》</a:t>
            </a:r>
            <a:r>
              <a:rPr lang="zh-CN" altLang="en-US" dirty="0"/>
              <a:t>第二篇的“主要统计指标解释”：</a:t>
            </a:r>
            <a:endParaRPr lang="en-US" altLang="zh-CN" dirty="0"/>
          </a:p>
          <a:p>
            <a:pPr lvl="1" algn="just"/>
            <a:r>
              <a:rPr lang="zh-CN" altLang="en-US" sz="2400" dirty="0"/>
              <a:t>国民总收入（</a:t>
            </a:r>
            <a:r>
              <a:rPr lang="en-US" sz="2400" dirty="0"/>
              <a:t>GNI</a:t>
            </a:r>
            <a:r>
              <a:rPr lang="zh-CN" altLang="en-US" sz="2400" dirty="0"/>
              <a:t>）</a:t>
            </a:r>
            <a:r>
              <a:rPr lang="en-US" sz="2400" dirty="0"/>
              <a:t>  </a:t>
            </a:r>
            <a:r>
              <a:rPr lang="zh-CN" altLang="en-US" sz="2400" dirty="0"/>
              <a:t>即国民生产总值，指一个国家</a:t>
            </a:r>
            <a:r>
              <a:rPr lang="en-US" sz="2400" dirty="0"/>
              <a:t>(</a:t>
            </a:r>
            <a:r>
              <a:rPr lang="zh-CN" altLang="en-US" sz="2400" dirty="0"/>
              <a:t>或地区</a:t>
            </a:r>
            <a:r>
              <a:rPr lang="en-US" sz="2400" dirty="0"/>
              <a:t>)</a:t>
            </a:r>
            <a:r>
              <a:rPr lang="zh-CN" altLang="en-US" sz="2400" dirty="0"/>
              <a:t>所有常住单位在一定时期内收入初次分配的最终结果。一国常住单位从事生产活动所创造的增加值在初次分配中主要分配给该国的常住单位，但也有一部分以生产税及进口税</a:t>
            </a:r>
            <a:r>
              <a:rPr lang="en-US" sz="2400" dirty="0"/>
              <a:t>(</a:t>
            </a:r>
            <a:r>
              <a:rPr lang="zh-CN" altLang="en-US" sz="2400" dirty="0"/>
              <a:t>扣除生产和进口补贴</a:t>
            </a:r>
            <a:r>
              <a:rPr lang="en-US" sz="2400" dirty="0"/>
              <a:t>)</a:t>
            </a:r>
            <a:r>
              <a:rPr lang="zh-CN" altLang="en-US" sz="2400" dirty="0"/>
              <a:t>、劳动者报酬和财产收入等形式分配给非常住单位；同时，国外生产所创造的增加值也有一部分以生产税及进口税</a:t>
            </a:r>
            <a:r>
              <a:rPr lang="en-US" sz="2400" dirty="0"/>
              <a:t>(</a:t>
            </a:r>
            <a:r>
              <a:rPr lang="zh-CN" altLang="en-US" sz="2400" dirty="0"/>
              <a:t>扣除生产和进口补贴</a:t>
            </a:r>
            <a:r>
              <a:rPr lang="en-US" sz="2400" dirty="0"/>
              <a:t>)</a:t>
            </a:r>
            <a:r>
              <a:rPr lang="zh-CN" altLang="en-US" sz="2400" dirty="0"/>
              <a:t>、劳动者报酬和财产收入等形式分配给该国的常住单位，从而产生了国民总收入的概念。它等于国内生产总值加上来自国外的净要素收入。与国内生产总值不同，国民总收入是个收入概念，而国内生产总值是个生产概念。 </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国内生产净值</a:t>
            </a:r>
            <a:r>
              <a:rPr lang="zh-CN" altLang="en-US" sz="2800" b="0" dirty="0"/>
              <a:t>（</a:t>
            </a:r>
            <a:r>
              <a:rPr lang="en-US" sz="2800" b="0" dirty="0"/>
              <a:t> Net Domestic Product</a:t>
            </a:r>
            <a:r>
              <a:rPr lang="zh-CN" altLang="en-US" sz="2800" b="0" dirty="0"/>
              <a:t>，</a:t>
            </a:r>
            <a:r>
              <a:rPr lang="en-US" altLang="zh-CN" sz="2800" b="0" dirty="0"/>
              <a:t>NDP</a:t>
            </a:r>
            <a:r>
              <a:rPr lang="zh-CN" altLang="en-US" sz="2800" b="0" dirty="0"/>
              <a:t>）</a:t>
            </a:r>
            <a:endParaRPr lang="en-US" altLang="zh-CN" sz="2800" b="0" dirty="0"/>
          </a:p>
          <a:p>
            <a:endParaRPr lang="en-US" altLang="zh-CN" dirty="0"/>
          </a:p>
          <a:p>
            <a:pPr lvl="0"/>
            <a:r>
              <a:rPr lang="zh-CN" altLang="en-US" dirty="0">
                <a:solidFill>
                  <a:prstClr val="black"/>
                </a:solidFill>
              </a:rPr>
              <a:t>国民生产净值</a:t>
            </a:r>
            <a:r>
              <a:rPr lang="zh-CN" altLang="en-US" sz="2800" b="0" dirty="0">
                <a:solidFill>
                  <a:prstClr val="black"/>
                </a:solidFill>
              </a:rPr>
              <a:t>（</a:t>
            </a:r>
            <a:r>
              <a:rPr lang="en-US" altLang="zh-CN" sz="2800" b="0" dirty="0">
                <a:solidFill>
                  <a:prstClr val="black"/>
                </a:solidFill>
              </a:rPr>
              <a:t> Net National Product</a:t>
            </a:r>
            <a:r>
              <a:rPr lang="zh-CN" altLang="en-US" sz="2800" b="0" dirty="0">
                <a:solidFill>
                  <a:prstClr val="black"/>
                </a:solidFill>
              </a:rPr>
              <a:t>，</a:t>
            </a:r>
            <a:r>
              <a:rPr lang="en-US" altLang="zh-CN" sz="2800" b="0" dirty="0">
                <a:solidFill>
                  <a:prstClr val="black"/>
                </a:solidFill>
              </a:rPr>
              <a:t>NNP</a:t>
            </a:r>
            <a:r>
              <a:rPr lang="zh-CN" altLang="en-US" sz="2800" b="0" dirty="0">
                <a:solidFill>
                  <a:prstClr val="black"/>
                </a:solidFill>
              </a:rPr>
              <a:t>）</a:t>
            </a:r>
          </a:p>
          <a:p>
            <a:endParaRPr lang="en-US" altLang="zh-CN" dirty="0"/>
          </a:p>
          <a:p>
            <a:pPr lvl="1"/>
            <a:r>
              <a:rPr lang="zh-CN" altLang="en-US" sz="2000" dirty="0"/>
              <a:t>注：书上将</a:t>
            </a:r>
            <a:r>
              <a:rPr lang="en-US" altLang="zh-CN" sz="2000" dirty="0"/>
              <a:t>NNP</a:t>
            </a:r>
            <a:r>
              <a:rPr lang="zh-CN" altLang="en-US" sz="2000" dirty="0"/>
              <a:t>翻译为“国民净产值”，该翻译较少见。</a:t>
            </a:r>
            <a:endParaRPr lang="en-US" altLang="zh-CN" sz="2000" dirty="0"/>
          </a:p>
          <a:p>
            <a:pPr lvl="1"/>
            <a:endParaRPr lang="en-US" altLang="zh-CN" sz="2000" dirty="0"/>
          </a:p>
          <a:p>
            <a:r>
              <a:rPr lang="zh-CN" altLang="en-US" dirty="0"/>
              <a:t>国民收入（</a:t>
            </a:r>
            <a:r>
              <a:rPr lang="en-US" altLang="zh-CN" dirty="0"/>
              <a:t>National Income, NI</a:t>
            </a:r>
            <a:r>
              <a:rPr lang="zh-CN" altLang="en-US" dirty="0"/>
              <a:t>）</a:t>
            </a:r>
          </a:p>
          <a:p>
            <a:pPr lvl="1"/>
            <a:r>
              <a:rPr lang="zh-CN" altLang="en-US" dirty="0"/>
              <a:t>国民生产净值近似等于国民收入，两者的差别只是统计误差。</a:t>
            </a:r>
            <a:endParaRPr lang="en-US" altLang="zh-CN"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24</a:t>
            </a:fld>
            <a:endParaRPr lang="zh-CN" altLang="en-US" dirty="0"/>
          </a:p>
        </p:txBody>
      </p:sp>
      <p:graphicFrame>
        <p:nvGraphicFramePr>
          <p:cNvPr id="6" name="Object 4"/>
          <p:cNvGraphicFramePr>
            <a:graphicFrameLocks noChangeAspect="1"/>
          </p:cNvGraphicFramePr>
          <p:nvPr/>
        </p:nvGraphicFramePr>
        <p:xfrm>
          <a:off x="3357554" y="2000240"/>
          <a:ext cx="2546350" cy="415925"/>
        </p:xfrm>
        <a:graphic>
          <a:graphicData uri="http://schemas.openxmlformats.org/presentationml/2006/ole">
            <mc:AlternateContent xmlns:mc="http://schemas.openxmlformats.org/markup-compatibility/2006">
              <mc:Choice xmlns:v="urn:schemas-microsoft-com:vml" Requires="v">
                <p:oleObj name="Equation" r:id="rId2" imgW="1244520" imgH="203040" progId="Equation.DSMT4">
                  <p:embed/>
                </p:oleObj>
              </mc:Choice>
              <mc:Fallback>
                <p:oleObj name="Equation" r:id="rId2" imgW="1244520" imgH="2030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7554" y="2000240"/>
                        <a:ext cx="25463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357554" y="3143248"/>
          <a:ext cx="2546350" cy="415925"/>
        </p:xfrm>
        <a:graphic>
          <a:graphicData uri="http://schemas.openxmlformats.org/presentationml/2006/ole">
            <mc:AlternateContent xmlns:mc="http://schemas.openxmlformats.org/markup-compatibility/2006">
              <mc:Choice xmlns:v="urn:schemas-microsoft-com:vml" Requires="v">
                <p:oleObj name="Equation" r:id="rId4" imgW="1244520" imgH="203040" progId="Equation.DSMT4">
                  <p:embed/>
                </p:oleObj>
              </mc:Choice>
              <mc:Fallback>
                <p:oleObj name="Equation" r:id="rId4" imgW="1244520" imgH="203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54" y="3143248"/>
                        <a:ext cx="254635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Right)">
                                      <p:cBhvr>
                                        <p:cTn id="7" dur="500"/>
                                        <p:tgtEl>
                                          <p:spTgt spid="3">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Right)">
                                      <p:cBhvr>
                                        <p:cTn id="10" dur="500"/>
                                        <p:tgtEl>
                                          <p:spTgt spid="5"/>
                                        </p:tgtEl>
                                      </p:cBhvr>
                                    </p:animEffect>
                                  </p:childTnLst>
                                </p:cTn>
                              </p:par>
                              <p:par>
                                <p:cTn id="11" presetID="18" presetClass="entr" presetSubtype="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Righ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strips(downRight)">
                                      <p:cBhvr>
                                        <p:cTn id="18" dur="500"/>
                                        <p:tgtEl>
                                          <p:spTgt spid="3">
                                            <p:txEl>
                                              <p:pRg st="6" end="6"/>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strips(downRight)">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国民收入的六个组成部分</a:t>
            </a:r>
          </a:p>
        </p:txBody>
      </p:sp>
      <p:sp>
        <p:nvSpPr>
          <p:cNvPr id="3" name="内容占位符 2"/>
          <p:cNvSpPr>
            <a:spLocks noGrp="1"/>
          </p:cNvSpPr>
          <p:nvPr>
            <p:ph idx="1"/>
          </p:nvPr>
        </p:nvSpPr>
        <p:spPr>
          <a:xfrm>
            <a:off x="142844" y="1285860"/>
            <a:ext cx="8858312" cy="4740277"/>
          </a:xfrm>
        </p:spPr>
        <p:txBody>
          <a:bodyPr/>
          <a:lstStyle/>
          <a:p>
            <a:pPr lvl="1" algn="just"/>
            <a:r>
              <a:rPr lang="zh-CN" altLang="en-US" b="1" dirty="0"/>
              <a:t>雇员报酬：</a:t>
            </a:r>
            <a:r>
              <a:rPr lang="zh-CN" altLang="en-US" sz="2400" dirty="0"/>
              <a:t>工人赚到的工资与福利。</a:t>
            </a:r>
            <a:endParaRPr lang="en-US" altLang="zh-CN" sz="2400" dirty="0"/>
          </a:p>
          <a:p>
            <a:pPr lvl="1" algn="just"/>
            <a:r>
              <a:rPr lang="zh-CN" altLang="en-US" b="1" dirty="0"/>
              <a:t>业主收入：</a:t>
            </a:r>
            <a:r>
              <a:rPr lang="zh-CN" altLang="en-US" sz="2400" dirty="0"/>
              <a:t>小企业、夫妻店和合伙企业等非公司企业的收入。</a:t>
            </a:r>
            <a:endParaRPr lang="en-US" altLang="zh-CN" sz="2400" dirty="0"/>
          </a:p>
          <a:p>
            <a:pPr lvl="1" algn="just"/>
            <a:r>
              <a:rPr lang="zh-CN" altLang="en-US" b="1" dirty="0"/>
              <a:t>租金收入：</a:t>
            </a:r>
            <a:r>
              <a:rPr lang="zh-CN" altLang="en-US" sz="2400" dirty="0"/>
              <a:t>房东得到的收入（包括房主向自己“支付”的估算租金）减去折旧等支出。</a:t>
            </a:r>
            <a:endParaRPr lang="en-US" altLang="zh-CN" sz="2400" dirty="0"/>
          </a:p>
          <a:p>
            <a:pPr lvl="1" algn="just"/>
            <a:r>
              <a:rPr lang="zh-CN" altLang="en-US" b="1" dirty="0"/>
              <a:t>公司利润：</a:t>
            </a:r>
            <a:r>
              <a:rPr lang="zh-CN" altLang="en-US" sz="2400" dirty="0"/>
              <a:t>公司在向工人和债权人支付的报酬后的收入。</a:t>
            </a:r>
            <a:endParaRPr lang="en-US" altLang="zh-CN" sz="2400" dirty="0"/>
          </a:p>
          <a:p>
            <a:pPr lvl="1" algn="just"/>
            <a:r>
              <a:rPr lang="zh-CN" altLang="en-US" b="1" dirty="0"/>
              <a:t>净利息：</a:t>
            </a:r>
            <a:r>
              <a:rPr lang="zh-CN" altLang="en-US" sz="2400" dirty="0"/>
              <a:t>国内企业支付的利息减去它们得到的利息，加上从外国人那里赚到的利息。</a:t>
            </a:r>
            <a:endParaRPr lang="en-US" altLang="zh-CN" sz="2400" dirty="0"/>
          </a:p>
          <a:p>
            <a:pPr lvl="1" algn="just"/>
            <a:r>
              <a:rPr lang="zh-CN" altLang="en-US" b="1" dirty="0"/>
              <a:t>间接企业税：</a:t>
            </a:r>
            <a:r>
              <a:rPr lang="zh-CN" altLang="en-US" sz="2400" dirty="0"/>
              <a:t>销售税等企业的某些税收减去冲抵的企业补贴。</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28596" y="1285860"/>
            <a:ext cx="8501122" cy="4740277"/>
          </a:xfrm>
        </p:spPr>
        <p:txBody>
          <a:bodyPr/>
          <a:lstStyle/>
          <a:p>
            <a:r>
              <a:rPr lang="zh-CN" altLang="en-US" dirty="0"/>
              <a:t>个人收入</a:t>
            </a:r>
            <a:r>
              <a:rPr lang="zh-CN" altLang="en-US" sz="2800" b="0" dirty="0"/>
              <a:t>（</a:t>
            </a:r>
            <a:r>
              <a:rPr lang="en-US" altLang="zh-CN" sz="2800" b="0" dirty="0"/>
              <a:t>Personal Income</a:t>
            </a:r>
            <a:r>
              <a:rPr lang="zh-CN" altLang="en-US" sz="2800" b="0" dirty="0"/>
              <a:t>）</a:t>
            </a:r>
            <a:endParaRPr lang="en-US" altLang="zh-CN" sz="2800" b="0" dirty="0"/>
          </a:p>
          <a:p>
            <a:pPr lvl="1"/>
            <a:r>
              <a:rPr lang="zh-CN" altLang="en-US" dirty="0"/>
              <a:t>个人收入就是家庭和非公司企业所得到的收入。</a:t>
            </a:r>
            <a:endParaRPr lang="en-US" altLang="zh-CN" dirty="0"/>
          </a:p>
          <a:p>
            <a:pPr lvl="1" algn="just"/>
            <a:r>
              <a:rPr lang="zh-CN" altLang="en-US" dirty="0"/>
              <a:t>个人收入</a:t>
            </a:r>
            <a:r>
              <a:rPr lang="en-US" altLang="zh-CN" dirty="0"/>
              <a:t>=</a:t>
            </a:r>
            <a:r>
              <a:rPr lang="zh-CN" altLang="en-US" dirty="0"/>
              <a:t>国民收入</a:t>
            </a:r>
            <a:r>
              <a:rPr lang="en-US" altLang="zh-CN" dirty="0"/>
              <a:t>-</a:t>
            </a:r>
            <a:r>
              <a:rPr lang="zh-CN" altLang="en-US" dirty="0"/>
              <a:t>间接企业税</a:t>
            </a:r>
            <a:r>
              <a:rPr lang="en-US" altLang="zh-CN" dirty="0"/>
              <a:t>-</a:t>
            </a:r>
            <a:r>
              <a:rPr lang="zh-CN" altLang="en-US" dirty="0"/>
              <a:t>公司利润</a:t>
            </a:r>
            <a:endParaRPr lang="en-US" altLang="zh-CN" dirty="0"/>
          </a:p>
          <a:p>
            <a:pPr lvl="1" algn="just"/>
            <a:r>
              <a:rPr lang="en-US" altLang="zh-CN" dirty="0"/>
              <a:t>                   -</a:t>
            </a:r>
            <a:r>
              <a:rPr lang="zh-CN" altLang="en-US" dirty="0"/>
              <a:t>社会保险费</a:t>
            </a:r>
            <a:r>
              <a:rPr lang="en-US" altLang="zh-CN" dirty="0"/>
              <a:t>-</a:t>
            </a:r>
            <a:r>
              <a:rPr lang="zh-CN" altLang="en-US" dirty="0"/>
              <a:t>净利息</a:t>
            </a:r>
            <a:r>
              <a:rPr lang="en-US" altLang="zh-CN" dirty="0"/>
              <a:t>+</a:t>
            </a:r>
            <a:r>
              <a:rPr lang="zh-CN" altLang="en-US" dirty="0"/>
              <a:t>股息</a:t>
            </a:r>
            <a:endParaRPr lang="en-US" altLang="zh-CN" dirty="0"/>
          </a:p>
          <a:p>
            <a:pPr lvl="1" algn="just"/>
            <a:r>
              <a:rPr lang="en-US" altLang="zh-CN" dirty="0"/>
              <a:t>                   +</a:t>
            </a:r>
            <a:r>
              <a:rPr lang="zh-CN" altLang="en-US" dirty="0"/>
              <a:t>政府对个人的转移支付</a:t>
            </a:r>
            <a:endParaRPr lang="en-US" altLang="zh-CN" dirty="0"/>
          </a:p>
          <a:p>
            <a:pPr lvl="1" algn="just"/>
            <a:r>
              <a:rPr lang="en-US" altLang="zh-CN" dirty="0"/>
              <a:t>                   +</a:t>
            </a:r>
            <a:r>
              <a:rPr lang="zh-CN" altLang="en-US" dirty="0"/>
              <a:t>个人利息收入</a:t>
            </a:r>
            <a:endParaRPr lang="en-US" altLang="zh-CN" dirty="0"/>
          </a:p>
          <a:p>
            <a:pPr lvl="1" algn="just"/>
            <a:endParaRPr lang="en-US" altLang="zh-CN" dirty="0"/>
          </a:p>
          <a:p>
            <a:r>
              <a:rPr lang="en-US" altLang="zh-CN" dirty="0"/>
              <a:t> </a:t>
            </a:r>
            <a:r>
              <a:rPr lang="zh-CN" altLang="en-US" dirty="0"/>
              <a:t>个人可支配收入</a:t>
            </a:r>
            <a:r>
              <a:rPr lang="zh-CN" altLang="en-US" sz="2800" b="0" dirty="0"/>
              <a:t>（</a:t>
            </a:r>
            <a:r>
              <a:rPr lang="en-US" altLang="zh-CN" sz="2800" b="0" dirty="0"/>
              <a:t>Disposable Personal Income</a:t>
            </a:r>
            <a:r>
              <a:rPr lang="zh-CN" altLang="en-US" sz="2800" b="0" dirty="0"/>
              <a:t>）</a:t>
            </a:r>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26</a:t>
            </a:fld>
            <a:endParaRPr lang="zh-CN" altLang="en-US" dirty="0"/>
          </a:p>
        </p:txBody>
      </p:sp>
      <p:graphicFrame>
        <p:nvGraphicFramePr>
          <p:cNvPr id="6" name="Object 4"/>
          <p:cNvGraphicFramePr>
            <a:graphicFrameLocks noChangeAspect="1"/>
          </p:cNvGraphicFramePr>
          <p:nvPr/>
        </p:nvGraphicFramePr>
        <p:xfrm>
          <a:off x="1071538" y="5584843"/>
          <a:ext cx="7197725" cy="415925"/>
        </p:xfrm>
        <a:graphic>
          <a:graphicData uri="http://schemas.openxmlformats.org/presentationml/2006/ole">
            <mc:AlternateContent xmlns:mc="http://schemas.openxmlformats.org/markup-compatibility/2006">
              <mc:Choice xmlns:v="urn:schemas-microsoft-com:vml" Requires="v">
                <p:oleObj name="Equation" r:id="rId2" imgW="3517560" imgH="203040" progId="Equation.DSMT4">
                  <p:embed/>
                </p:oleObj>
              </mc:Choice>
              <mc:Fallback>
                <p:oleObj name="Equation" r:id="rId2" imgW="3517560" imgH="2030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38" y="5584843"/>
                        <a:ext cx="7197725"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strips(downRight)">
                                      <p:cBhvr>
                                        <p:cTn id="7" dur="500"/>
                                        <p:tgtEl>
                                          <p:spTgt spid="3">
                                            <p:txEl>
                                              <p:pRg st="7" end="7"/>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trips(down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补充说明：中国的收入法</a:t>
            </a:r>
            <a:r>
              <a:rPr lang="en-US" altLang="zh-CN" dirty="0"/>
              <a:t>GDP</a:t>
            </a:r>
            <a:r>
              <a:rPr lang="zh-CN" altLang="en-US" dirty="0"/>
              <a:t>核算</a:t>
            </a:r>
          </a:p>
        </p:txBody>
      </p:sp>
      <p:sp>
        <p:nvSpPr>
          <p:cNvPr id="3" name="内容占位符 2"/>
          <p:cNvSpPr>
            <a:spLocks noGrp="1"/>
          </p:cNvSpPr>
          <p:nvPr>
            <p:ph idx="1"/>
          </p:nvPr>
        </p:nvSpPr>
        <p:spPr/>
        <p:txBody>
          <a:bodyPr/>
          <a:lstStyle/>
          <a:p>
            <a:pPr lvl="1" algn="just"/>
            <a:r>
              <a:rPr lang="zh-CN" altLang="en-US" dirty="0"/>
              <a:t>国民经济各产业部门收入法增加值由劳动者报酬、生产税净额、固定资产折旧和营业盈余四个部分组成。</a:t>
            </a:r>
            <a:endParaRPr lang="en-US" altLang="zh-CN" dirty="0"/>
          </a:p>
          <a:p>
            <a:pPr lvl="1" algn="just"/>
            <a:r>
              <a:rPr lang="zh-CN" altLang="en-US" sz="2400" b="1" dirty="0"/>
              <a:t>劳动者报酬</a:t>
            </a:r>
            <a:r>
              <a:rPr lang="zh-CN" altLang="en-US" sz="2400" dirty="0"/>
              <a:t>指劳动者从事生产活动所应得的全部报酬。</a:t>
            </a:r>
            <a:endParaRPr lang="en-US" altLang="zh-CN" sz="2400" dirty="0"/>
          </a:p>
          <a:p>
            <a:pPr lvl="1" algn="just"/>
            <a:r>
              <a:rPr lang="zh-CN" altLang="en-US" sz="2400" b="1" dirty="0"/>
              <a:t>生产税净额</a:t>
            </a:r>
            <a:r>
              <a:rPr lang="zh-CN" altLang="en-US" sz="2400" dirty="0"/>
              <a:t>指生产税减生产补贴后的差额。</a:t>
            </a:r>
            <a:endParaRPr lang="en-US" altLang="zh-CN" sz="2400" dirty="0"/>
          </a:p>
          <a:p>
            <a:pPr lvl="1" algn="just"/>
            <a:r>
              <a:rPr lang="zh-CN" altLang="en-US" sz="2400" b="1" dirty="0"/>
              <a:t>固定资产折旧</a:t>
            </a:r>
            <a:r>
              <a:rPr lang="zh-CN" altLang="en-US" sz="2400" dirty="0"/>
              <a:t>指一定时期内为弥补固定资产损耗按照核定的固定资产折旧率提取的固定资产折旧，或按国民经济核算统一规定的折旧率虚拟计算的固定资产折旧。</a:t>
            </a:r>
            <a:endParaRPr lang="en-US" altLang="zh-CN" sz="2400" dirty="0"/>
          </a:p>
          <a:p>
            <a:pPr lvl="1" algn="just"/>
            <a:r>
              <a:rPr lang="zh-CN" altLang="en-US" sz="2400" b="1" dirty="0"/>
              <a:t>营业盈余</a:t>
            </a:r>
            <a:r>
              <a:rPr lang="zh-CN" altLang="en-US" sz="2400" dirty="0"/>
              <a:t>指常住单位创造的增加值扣除劳动者报酬、生产税净额和固定资产折旧后的余额。</a:t>
            </a:r>
            <a:endParaRPr lang="en-US" altLang="zh-CN" sz="2400" dirty="0"/>
          </a:p>
          <a:p>
            <a:pPr lvl="1" algn="just"/>
            <a:endParaRPr lang="en-US" altLang="zh-CN" sz="1000" dirty="0"/>
          </a:p>
          <a:p>
            <a:pPr lvl="1" algn="just"/>
            <a:r>
              <a:rPr lang="zh-CN" altLang="en-US" sz="2200" dirty="0"/>
              <a:t>资料来源：</a:t>
            </a:r>
            <a:r>
              <a:rPr lang="en-US" altLang="zh-CN" sz="2200" dirty="0"/>
              <a:t>《</a:t>
            </a:r>
            <a:r>
              <a:rPr lang="zh-CN" altLang="en-US" sz="2200" dirty="0"/>
              <a:t>中国国民经济核算体系（</a:t>
            </a:r>
            <a:r>
              <a:rPr lang="en-US" altLang="zh-CN" sz="2200" dirty="0"/>
              <a:t>2002</a:t>
            </a:r>
            <a:r>
              <a:rPr lang="zh-CN" altLang="en-US" sz="2200" dirty="0"/>
              <a:t>）</a:t>
            </a:r>
            <a:r>
              <a:rPr lang="en-US" altLang="zh-CN" sz="2200" dirty="0"/>
              <a:t>》</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27</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457200" y="571500"/>
            <a:ext cx="8229600" cy="714375"/>
          </a:xfrm>
        </p:spPr>
        <p:txBody>
          <a:bodyPr/>
          <a:lstStyle/>
          <a:p>
            <a:r>
              <a:rPr lang="zh-CN" altLang="en-US"/>
              <a:t>季节性调整</a:t>
            </a:r>
          </a:p>
        </p:txBody>
      </p:sp>
      <p:sp>
        <p:nvSpPr>
          <p:cNvPr id="26627" name="内容占位符 2"/>
          <p:cNvSpPr>
            <a:spLocks noGrp="1"/>
          </p:cNvSpPr>
          <p:nvPr>
            <p:ph idx="1"/>
          </p:nvPr>
        </p:nvSpPr>
        <p:spPr>
          <a:xfrm>
            <a:off x="428625" y="1285875"/>
            <a:ext cx="8229600" cy="4740275"/>
          </a:xfrm>
        </p:spPr>
        <p:txBody>
          <a:bodyPr/>
          <a:lstStyle/>
          <a:p>
            <a:pPr lvl="1">
              <a:spcBef>
                <a:spcPts val="763"/>
              </a:spcBef>
            </a:pPr>
            <a:r>
              <a:rPr lang="zh-CN" altLang="en-US" dirty="0"/>
              <a:t>所有衡量收入的指标都表现出一种有规律的季节变动模式。</a:t>
            </a:r>
            <a:endParaRPr lang="en-US" altLang="zh-CN" dirty="0"/>
          </a:p>
          <a:p>
            <a:pPr lvl="1">
              <a:spcBef>
                <a:spcPts val="763"/>
              </a:spcBef>
            </a:pPr>
            <a:r>
              <a:rPr lang="zh-CN" altLang="en-US" dirty="0"/>
              <a:t>当经济学家研究实际</a:t>
            </a:r>
            <a:r>
              <a:rPr lang="en-US" altLang="zh-CN" dirty="0"/>
              <a:t>GDP</a:t>
            </a:r>
            <a:r>
              <a:rPr lang="zh-CN" altLang="en-US" dirty="0"/>
              <a:t>等变量的波动时，他们常常想消除由于可预测的季节性变动所引起的那部分变动。</a:t>
            </a:r>
            <a:endParaRPr lang="en-US" altLang="zh-CN" dirty="0"/>
          </a:p>
          <a:p>
            <a:pPr lvl="1">
              <a:spcBef>
                <a:spcPts val="763"/>
              </a:spcBef>
            </a:pPr>
            <a:r>
              <a:rPr lang="zh-CN" altLang="en-US" b="1" dirty="0"/>
              <a:t>（在美国）</a:t>
            </a:r>
            <a:r>
              <a:rPr lang="zh-CN" altLang="en-US" dirty="0"/>
              <a:t>你会发现，报纸上报道的大多数经济统计数字都进行了季节性调整。这意味着数据都进行了调整，以消除有规律的季节性波动。</a:t>
            </a:r>
          </a:p>
        </p:txBody>
      </p:sp>
      <p:sp>
        <p:nvSpPr>
          <p:cNvPr id="2662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A9B1F6D-0A6D-4C06-8863-027D423D552A}" type="slidenum">
              <a:rPr lang="zh-CN" altLang="en-US" smtClean="0"/>
              <a:pPr fontAlgn="base">
                <a:spcBef>
                  <a:spcPct val="0"/>
                </a:spcBef>
                <a:spcAft>
                  <a:spcPct val="0"/>
                </a:spcAft>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补充内容：中国的季度</a:t>
            </a:r>
            <a:r>
              <a:rPr lang="en-US" altLang="zh-CN" dirty="0"/>
              <a:t>GDP</a:t>
            </a:r>
            <a:r>
              <a:rPr lang="zh-CN" altLang="en-US" dirty="0"/>
              <a:t>数据</a:t>
            </a:r>
          </a:p>
        </p:txBody>
      </p:sp>
      <p:sp>
        <p:nvSpPr>
          <p:cNvPr id="3" name="内容占位符 2"/>
          <p:cNvSpPr>
            <a:spLocks noGrp="1"/>
          </p:cNvSpPr>
          <p:nvPr>
            <p:ph idx="1"/>
          </p:nvPr>
        </p:nvSpPr>
        <p:spPr/>
        <p:txBody>
          <a:bodyPr/>
          <a:lstStyle/>
          <a:p>
            <a:r>
              <a:rPr lang="zh-CN" altLang="en-US" dirty="0"/>
              <a:t>中国的季度</a:t>
            </a:r>
            <a:r>
              <a:rPr lang="en-US" altLang="zh-CN" dirty="0"/>
              <a:t>GDP</a:t>
            </a:r>
            <a:r>
              <a:rPr lang="zh-CN" altLang="en-US" dirty="0"/>
              <a:t>数据通常会公布绝对额、同比增长率、环比增长率等三个数字。</a:t>
            </a:r>
            <a:endParaRPr lang="en-US" altLang="zh-CN" dirty="0"/>
          </a:p>
          <a:p>
            <a:pPr lvl="1"/>
            <a:endParaRPr lang="en-US" altLang="zh-CN" dirty="0"/>
          </a:p>
          <a:p>
            <a:pPr lvl="1"/>
            <a:r>
              <a:rPr lang="zh-CN" altLang="en-US" dirty="0"/>
              <a:t>绝对额一般按现价计算。</a:t>
            </a:r>
            <a:endParaRPr lang="en-US" altLang="zh-CN" dirty="0"/>
          </a:p>
          <a:p>
            <a:pPr lvl="1"/>
            <a:r>
              <a:rPr lang="zh-CN" altLang="en-US" dirty="0"/>
              <a:t>同比增长率按不变价计算（与去年同期比）。</a:t>
            </a:r>
            <a:endParaRPr lang="en-US" altLang="zh-CN" dirty="0"/>
          </a:p>
          <a:p>
            <a:pPr lvl="1"/>
            <a:r>
              <a:rPr lang="zh-CN" altLang="en-US" dirty="0"/>
              <a:t>环比增长速度为经季节调整与上一季度对比的增长速度。</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29</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457200" y="571500"/>
            <a:ext cx="8229600" cy="714375"/>
          </a:xfrm>
        </p:spPr>
        <p:txBody>
          <a:bodyPr/>
          <a:lstStyle/>
          <a:p>
            <a:r>
              <a:rPr lang="zh-CN" altLang="en-US"/>
              <a:t>第</a:t>
            </a:r>
            <a:r>
              <a:rPr lang="en-US" altLang="zh-CN"/>
              <a:t>2</a:t>
            </a:r>
            <a:r>
              <a:rPr lang="zh-CN" altLang="en-US"/>
              <a:t>章  宏观经济学的数据</a:t>
            </a:r>
          </a:p>
        </p:txBody>
      </p:sp>
      <p:sp>
        <p:nvSpPr>
          <p:cNvPr id="7171" name="内容占位符 2"/>
          <p:cNvSpPr>
            <a:spLocks noGrp="1"/>
          </p:cNvSpPr>
          <p:nvPr>
            <p:ph idx="1"/>
          </p:nvPr>
        </p:nvSpPr>
        <p:spPr>
          <a:xfrm>
            <a:off x="428625" y="1285875"/>
            <a:ext cx="8229600" cy="4740275"/>
          </a:xfrm>
        </p:spPr>
        <p:txBody>
          <a:bodyPr/>
          <a:lstStyle/>
          <a:p>
            <a:pPr>
              <a:spcBef>
                <a:spcPts val="763"/>
              </a:spcBef>
            </a:pPr>
            <a:r>
              <a:rPr lang="en-US" altLang="zh-CN"/>
              <a:t>2.1  </a:t>
            </a:r>
            <a:r>
              <a:rPr lang="zh-CN" altLang="en-US"/>
              <a:t>衡量经济活动的价值：国内生产总值</a:t>
            </a:r>
            <a:endParaRPr lang="en-US">
              <a:ea typeface="宋体" pitchFamily="2" charset="-122"/>
            </a:endParaRPr>
          </a:p>
          <a:p>
            <a:pPr>
              <a:spcBef>
                <a:spcPts val="763"/>
              </a:spcBef>
            </a:pPr>
            <a:r>
              <a:rPr lang="en-US" altLang="zh-CN"/>
              <a:t>2.2  </a:t>
            </a:r>
            <a:r>
              <a:rPr lang="zh-CN" altLang="en-US"/>
              <a:t>衡量生活成本：消费者价格指数</a:t>
            </a:r>
            <a:endParaRPr lang="en-US">
              <a:ea typeface="宋体" pitchFamily="2" charset="-122"/>
            </a:endParaRPr>
          </a:p>
          <a:p>
            <a:pPr>
              <a:spcBef>
                <a:spcPts val="763"/>
              </a:spcBef>
            </a:pPr>
            <a:r>
              <a:rPr lang="en-US" altLang="zh-CN"/>
              <a:t>2.3  </a:t>
            </a:r>
            <a:r>
              <a:rPr lang="zh-CN" altLang="en-US"/>
              <a:t>衡量失业：失业率</a:t>
            </a:r>
            <a:endParaRPr lang="en-US">
              <a:ea typeface="宋体" pitchFamily="2" charset="-122"/>
            </a:endParaRPr>
          </a:p>
          <a:p>
            <a:pPr>
              <a:spcBef>
                <a:spcPts val="763"/>
              </a:spcBef>
            </a:pPr>
            <a:r>
              <a:rPr lang="en-US" altLang="zh-CN"/>
              <a:t>2.4  </a:t>
            </a:r>
            <a:r>
              <a:rPr lang="zh-CN" altLang="en-US"/>
              <a:t>结论：从经济统计数字到经济模型</a:t>
            </a:r>
            <a:endParaRPr lang="en-US" altLang="zh-CN"/>
          </a:p>
          <a:p>
            <a:pPr>
              <a:spcBef>
                <a:spcPts val="763"/>
              </a:spcBef>
            </a:pPr>
            <a:endParaRPr lang="en-US" altLang="zh-CN"/>
          </a:p>
          <a:p>
            <a:pPr>
              <a:spcBef>
                <a:spcPts val="763"/>
              </a:spcBef>
            </a:pPr>
            <a:endParaRPr lang="zh-CN" altLang="en-US"/>
          </a:p>
        </p:txBody>
      </p:sp>
      <p:sp>
        <p:nvSpPr>
          <p:cNvPr id="717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AC4A41-E5D7-41BE-9343-B0127F16F138}" type="slidenum">
              <a:rPr lang="zh-CN" altLang="en-US" smtClean="0"/>
              <a:pPr fontAlgn="base">
                <a:spcBef>
                  <a:spcPct val="0"/>
                </a:spcBef>
                <a:spcAft>
                  <a:spcPct val="0"/>
                </a:spcAft>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例子： </a:t>
            </a:r>
            <a:r>
              <a:rPr lang="en-US" altLang="zh-CN" dirty="0"/>
              <a:t>2013</a:t>
            </a:r>
            <a:r>
              <a:rPr lang="zh-CN" altLang="en-US" dirty="0"/>
              <a:t>年</a:t>
            </a:r>
            <a:r>
              <a:rPr lang="en-US" altLang="zh-CN" dirty="0"/>
              <a:t>1</a:t>
            </a:r>
            <a:r>
              <a:rPr lang="zh-CN" altLang="en-US" dirty="0"/>
              <a:t>季度</a:t>
            </a:r>
            <a:r>
              <a:rPr lang="en-US" altLang="zh-CN" dirty="0"/>
              <a:t>GDP</a:t>
            </a:r>
            <a:r>
              <a:rPr lang="zh-CN" altLang="en-US" dirty="0"/>
              <a:t>初步核算情况</a:t>
            </a:r>
          </a:p>
        </p:txBody>
      </p:sp>
      <p:graphicFrame>
        <p:nvGraphicFramePr>
          <p:cNvPr id="5" name="内容占位符 4"/>
          <p:cNvGraphicFramePr>
            <a:graphicFrameLocks noGrp="1"/>
          </p:cNvGraphicFramePr>
          <p:nvPr>
            <p:ph idx="1"/>
          </p:nvPr>
        </p:nvGraphicFramePr>
        <p:xfrm>
          <a:off x="214282" y="1428736"/>
          <a:ext cx="8643999" cy="4480560"/>
        </p:xfrm>
        <a:graphic>
          <a:graphicData uri="http://schemas.openxmlformats.org/drawingml/2006/table">
            <a:tbl>
              <a:tblPr/>
              <a:tblGrid>
                <a:gridCol w="3934101">
                  <a:extLst>
                    <a:ext uri="{9D8B030D-6E8A-4147-A177-3AD203B41FA5}">
                      <a16:colId xmlns:a16="http://schemas.microsoft.com/office/drawing/2014/main" val="20000"/>
                    </a:ext>
                  </a:extLst>
                </a:gridCol>
                <a:gridCol w="2354428">
                  <a:extLst>
                    <a:ext uri="{9D8B030D-6E8A-4147-A177-3AD203B41FA5}">
                      <a16:colId xmlns:a16="http://schemas.microsoft.com/office/drawing/2014/main" val="20001"/>
                    </a:ext>
                  </a:extLst>
                </a:gridCol>
                <a:gridCol w="2355470">
                  <a:extLst>
                    <a:ext uri="{9D8B030D-6E8A-4147-A177-3AD203B41FA5}">
                      <a16:colId xmlns:a16="http://schemas.microsoft.com/office/drawing/2014/main" val="20002"/>
                    </a:ext>
                  </a:extLst>
                </a:gridCol>
              </a:tblGrid>
              <a:tr h="55476">
                <a:tc gridSpan="3">
                  <a:txBody>
                    <a:bodyPr/>
                    <a:lstStyle/>
                    <a:p>
                      <a:pPr marL="36195" marR="36195" algn="ctr">
                        <a:spcAft>
                          <a:spcPts val="0"/>
                        </a:spcAft>
                      </a:pPr>
                      <a:r>
                        <a:rPr lang="zh-CN" altLang="en-US" sz="2400" b="1" kern="0" dirty="0">
                          <a:latin typeface="宋体"/>
                          <a:cs typeface="宋体"/>
                        </a:rPr>
                        <a:t>表</a:t>
                      </a:r>
                      <a:r>
                        <a:rPr lang="en-US" altLang="zh-CN" sz="2400" b="1" kern="0" dirty="0"/>
                        <a:t>1</a:t>
                      </a:r>
                      <a:r>
                        <a:rPr lang="zh-CN" altLang="en-US" sz="2400" b="1" kern="0" dirty="0">
                          <a:latin typeface="宋体"/>
                          <a:cs typeface="宋体"/>
                        </a:rPr>
                        <a:t>：</a:t>
                      </a:r>
                      <a:r>
                        <a:rPr lang="en-US" altLang="zh-CN" sz="2400" b="1" kern="0" dirty="0"/>
                        <a:t>2013</a:t>
                      </a:r>
                      <a:r>
                        <a:rPr lang="zh-CN" altLang="en-US" sz="2400" b="1" kern="0" dirty="0">
                          <a:latin typeface="宋体"/>
                          <a:cs typeface="宋体"/>
                        </a:rPr>
                        <a:t>年</a:t>
                      </a:r>
                      <a:r>
                        <a:rPr lang="en-US" altLang="zh-CN" sz="2400" b="1" kern="0" dirty="0">
                          <a:cs typeface="宋体"/>
                        </a:rPr>
                        <a:t>1</a:t>
                      </a:r>
                      <a:r>
                        <a:rPr lang="zh-CN" altLang="en-US" sz="2400" b="1" kern="0" dirty="0">
                          <a:latin typeface="宋体"/>
                          <a:cs typeface="宋体"/>
                        </a:rPr>
                        <a:t>季度国内生产总值初步核算数据</a:t>
                      </a:r>
                      <a:endParaRPr lang="zh-CN" altLang="en-US" sz="2400" dirty="0"/>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66427">
                <a:tc>
                  <a:txBody>
                    <a:bodyPr/>
                    <a:lstStyle/>
                    <a:p>
                      <a:pPr marL="36195" marR="36195" algn="ctr">
                        <a:spcAft>
                          <a:spcPts val="0"/>
                        </a:spcAft>
                      </a:pPr>
                      <a:endParaRPr lang="en-US" sz="1800" kern="0" dirty="0">
                        <a:latin typeface="宋体"/>
                        <a:cs typeface="宋体"/>
                      </a:endParaRPr>
                    </a:p>
                  </a:txBody>
                  <a:tcPr marL="0" marR="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spcAft>
                          <a:spcPts val="0"/>
                        </a:spcAft>
                      </a:pPr>
                      <a:r>
                        <a:rPr lang="zh-CN" altLang="en-US" sz="1800" kern="0">
                          <a:latin typeface="宋体"/>
                          <a:cs typeface="宋体"/>
                        </a:rPr>
                        <a:t>绝对额（亿元）</a:t>
                      </a:r>
                      <a:endParaRPr lang="zh-CN" altLang="en-US" sz="18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spcAft>
                          <a:spcPts val="0"/>
                        </a:spcAft>
                      </a:pPr>
                      <a:r>
                        <a:rPr lang="zh-CN" altLang="en-US" sz="1800" kern="0">
                          <a:latin typeface="宋体"/>
                          <a:cs typeface="宋体"/>
                        </a:rPr>
                        <a:t>比去年同期增长（</a:t>
                      </a:r>
                      <a:r>
                        <a:rPr lang="en-US" altLang="zh-CN" sz="1800" kern="0"/>
                        <a:t>%</a:t>
                      </a:r>
                      <a:r>
                        <a:rPr lang="zh-CN" altLang="en-US" sz="1800" kern="0">
                          <a:latin typeface="宋体"/>
                          <a:cs typeface="宋体"/>
                        </a:rPr>
                        <a:t>）</a:t>
                      </a:r>
                      <a:endParaRPr lang="zh-CN" altLang="en-US" sz="1800"/>
                    </a:p>
                  </a:txBody>
                  <a:tcPr marL="0" marR="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13">
                <a:tc>
                  <a:txBody>
                    <a:bodyPr/>
                    <a:lstStyle/>
                    <a:p>
                      <a:pPr marL="36195" marR="36195" algn="just">
                        <a:spcAft>
                          <a:spcPts val="0"/>
                        </a:spcAft>
                      </a:pPr>
                      <a:r>
                        <a:rPr lang="zh-CN" altLang="en-US" sz="1800" b="1" kern="0" dirty="0">
                          <a:latin typeface="宋体"/>
                          <a:cs typeface="宋体"/>
                        </a:rPr>
                        <a:t>国内生产总值</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36195" marR="539750" algn="r">
                        <a:spcAft>
                          <a:spcPts val="0"/>
                        </a:spcAft>
                      </a:pPr>
                      <a:r>
                        <a:rPr lang="en-US" sz="1800" b="1" kern="0"/>
                        <a:t>118855</a:t>
                      </a:r>
                      <a:endParaRPr lang="en-US" sz="18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36195" marR="539750" algn="r">
                        <a:spcAft>
                          <a:spcPts val="0"/>
                        </a:spcAft>
                      </a:pPr>
                      <a:r>
                        <a:rPr lang="en-US" sz="1800" b="1" kern="0"/>
                        <a:t>7.7</a:t>
                      </a:r>
                      <a:endParaRPr lang="en-US" sz="1800"/>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83213">
                <a:tc>
                  <a:txBody>
                    <a:bodyPr/>
                    <a:lstStyle/>
                    <a:p>
                      <a:pPr marL="36195" marR="36195" algn="just">
                        <a:spcAft>
                          <a:spcPts val="0"/>
                        </a:spcAft>
                      </a:pPr>
                      <a:r>
                        <a:rPr lang="zh-CN" altLang="en-US" sz="1800" b="1" kern="0" dirty="0">
                          <a:latin typeface="宋体"/>
                          <a:cs typeface="宋体"/>
                        </a:rPr>
                        <a:t>第一产业</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dirty="0"/>
                        <a:t>7427</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a:t>3.4</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83213">
                <a:tc>
                  <a:txBody>
                    <a:bodyPr/>
                    <a:lstStyle/>
                    <a:p>
                      <a:pPr marL="36195" marR="36195" algn="just">
                        <a:spcAft>
                          <a:spcPts val="0"/>
                        </a:spcAft>
                      </a:pPr>
                      <a:r>
                        <a:rPr lang="zh-CN" altLang="en-US" sz="1800" kern="0" dirty="0">
                          <a:latin typeface="宋体"/>
                          <a:cs typeface="宋体"/>
                        </a:rPr>
                        <a:t>　　农林牧渔业</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a:t>7427</a:t>
                      </a:r>
                      <a:endParaRPr lang="en-US" sz="18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a:t>3.4</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83213">
                <a:tc>
                  <a:txBody>
                    <a:bodyPr/>
                    <a:lstStyle/>
                    <a:p>
                      <a:pPr marL="36195" marR="36195" algn="just">
                        <a:spcAft>
                          <a:spcPts val="0"/>
                        </a:spcAft>
                      </a:pPr>
                      <a:r>
                        <a:rPr lang="zh-CN" altLang="en-US" sz="1800" b="1" kern="0" dirty="0">
                          <a:latin typeface="宋体"/>
                          <a:cs typeface="宋体"/>
                        </a:rPr>
                        <a:t>第二产业</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dirty="0"/>
                        <a:t>54569</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a:t>7.8</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83213">
                <a:tc>
                  <a:txBody>
                    <a:bodyPr/>
                    <a:lstStyle/>
                    <a:p>
                      <a:pPr marL="36195" marR="36195" algn="just">
                        <a:spcAft>
                          <a:spcPts val="0"/>
                        </a:spcAft>
                      </a:pPr>
                      <a:r>
                        <a:rPr lang="zh-CN" altLang="en-US" sz="1800" kern="0" dirty="0">
                          <a:latin typeface="宋体"/>
                          <a:cs typeface="宋体"/>
                        </a:rPr>
                        <a:t>　　工业</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48832</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a:t>7.5</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83213">
                <a:tc>
                  <a:txBody>
                    <a:bodyPr/>
                    <a:lstStyle/>
                    <a:p>
                      <a:pPr marL="36195" marR="36195" algn="just">
                        <a:spcAft>
                          <a:spcPts val="0"/>
                        </a:spcAft>
                      </a:pPr>
                      <a:r>
                        <a:rPr lang="zh-CN" altLang="en-US" sz="1800" kern="0" dirty="0">
                          <a:latin typeface="宋体"/>
                          <a:cs typeface="宋体"/>
                        </a:rPr>
                        <a:t>　　建筑业</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5737</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a:t>9.8</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83213">
                <a:tc>
                  <a:txBody>
                    <a:bodyPr/>
                    <a:lstStyle/>
                    <a:p>
                      <a:pPr marL="36195" marR="36195" algn="just">
                        <a:spcAft>
                          <a:spcPts val="0"/>
                        </a:spcAft>
                      </a:pPr>
                      <a:r>
                        <a:rPr lang="zh-CN" altLang="en-US" sz="1800" b="1" kern="0">
                          <a:latin typeface="宋体"/>
                          <a:cs typeface="宋体"/>
                        </a:rPr>
                        <a:t>第三产业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dirty="0"/>
                        <a:t>56859</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b="1" kern="0"/>
                        <a:t>8.3</a:t>
                      </a:r>
                      <a:endParaRPr lang="en-US" sz="180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166427">
                <a:tc>
                  <a:txBody>
                    <a:bodyPr/>
                    <a:lstStyle/>
                    <a:p>
                      <a:pPr marL="36195" marR="36195" algn="just">
                        <a:spcAft>
                          <a:spcPts val="0"/>
                        </a:spcAft>
                      </a:pPr>
                      <a:r>
                        <a:rPr lang="zh-CN" altLang="en-US" sz="1800" kern="0">
                          <a:latin typeface="宋体"/>
                          <a:cs typeface="宋体"/>
                        </a:rPr>
                        <a:t>　　交通运输、仓储和邮政业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6563</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7.0</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9"/>
                  </a:ext>
                </a:extLst>
              </a:tr>
              <a:tr h="83213">
                <a:tc>
                  <a:txBody>
                    <a:bodyPr/>
                    <a:lstStyle/>
                    <a:p>
                      <a:pPr marL="36195" marR="36195" algn="just">
                        <a:spcAft>
                          <a:spcPts val="0"/>
                        </a:spcAft>
                      </a:pPr>
                      <a:r>
                        <a:rPr lang="zh-CN" altLang="en-US" sz="1800" kern="0">
                          <a:latin typeface="宋体"/>
                          <a:cs typeface="宋体"/>
                        </a:rPr>
                        <a:t>　　批发和零售业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11914</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10.5</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0"/>
                  </a:ext>
                </a:extLst>
              </a:tr>
              <a:tr h="83213">
                <a:tc>
                  <a:txBody>
                    <a:bodyPr/>
                    <a:lstStyle/>
                    <a:p>
                      <a:pPr marL="36195" marR="36195" algn="just">
                        <a:spcAft>
                          <a:spcPts val="0"/>
                        </a:spcAft>
                      </a:pPr>
                      <a:r>
                        <a:rPr lang="zh-CN" altLang="en-US" sz="1800" kern="0">
                          <a:latin typeface="宋体"/>
                          <a:cs typeface="宋体"/>
                        </a:rPr>
                        <a:t>　　住宿和餐饮业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2419</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4.5</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1"/>
                  </a:ext>
                </a:extLst>
              </a:tr>
              <a:tr h="83213">
                <a:tc>
                  <a:txBody>
                    <a:bodyPr/>
                    <a:lstStyle/>
                    <a:p>
                      <a:pPr marL="36195" marR="36195" algn="just">
                        <a:spcAft>
                          <a:spcPts val="0"/>
                        </a:spcAft>
                      </a:pPr>
                      <a:r>
                        <a:rPr lang="zh-CN" altLang="en-US" sz="1800" kern="0">
                          <a:latin typeface="宋体"/>
                          <a:cs typeface="宋体"/>
                        </a:rPr>
                        <a:t>　　金融业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8099</a:t>
                      </a:r>
                      <a:endParaRPr lang="en-US" sz="18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11.5</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2"/>
                  </a:ext>
                </a:extLst>
              </a:tr>
              <a:tr h="83213">
                <a:tc>
                  <a:txBody>
                    <a:bodyPr/>
                    <a:lstStyle/>
                    <a:p>
                      <a:pPr marL="36195" marR="36195" algn="just">
                        <a:spcAft>
                          <a:spcPts val="0"/>
                        </a:spcAft>
                      </a:pPr>
                      <a:r>
                        <a:rPr lang="zh-CN" altLang="en-US" sz="1800" kern="0">
                          <a:latin typeface="宋体"/>
                          <a:cs typeface="宋体"/>
                        </a:rPr>
                        <a:t>　　房地产业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a:t>8383</a:t>
                      </a:r>
                      <a:endParaRPr lang="en-US" sz="18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36195" marR="539750" algn="r">
                        <a:spcAft>
                          <a:spcPts val="0"/>
                        </a:spcAft>
                      </a:pPr>
                      <a:r>
                        <a:rPr lang="en-US" sz="1800" kern="0" dirty="0"/>
                        <a:t>7.8</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13"/>
                  </a:ext>
                </a:extLst>
              </a:tr>
              <a:tr h="83213">
                <a:tc>
                  <a:txBody>
                    <a:bodyPr/>
                    <a:lstStyle/>
                    <a:p>
                      <a:pPr marL="36195" marR="36195" algn="just">
                        <a:spcAft>
                          <a:spcPts val="0"/>
                        </a:spcAft>
                      </a:pPr>
                      <a:r>
                        <a:rPr lang="zh-CN" altLang="en-US" sz="1800" kern="0">
                          <a:latin typeface="宋体"/>
                          <a:cs typeface="宋体"/>
                        </a:rPr>
                        <a:t>　　其他服务业</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36195" marR="539750" algn="r">
                        <a:spcAft>
                          <a:spcPts val="0"/>
                        </a:spcAft>
                      </a:pPr>
                      <a:r>
                        <a:rPr lang="en-US" sz="1800" kern="0"/>
                        <a:t>19481</a:t>
                      </a:r>
                      <a:endParaRPr lang="en-US" sz="18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36195" marR="539750" algn="r">
                        <a:spcAft>
                          <a:spcPts val="0"/>
                        </a:spcAft>
                      </a:pPr>
                      <a:r>
                        <a:rPr lang="en-US" sz="1800" kern="0" dirty="0"/>
                        <a:t>6.8</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83213">
                <a:tc gridSpan="3">
                  <a:txBody>
                    <a:bodyPr/>
                    <a:lstStyle/>
                    <a:p>
                      <a:pPr marL="36195" marR="36195" algn="l">
                        <a:spcAft>
                          <a:spcPts val="0"/>
                        </a:spcAft>
                      </a:pPr>
                      <a:r>
                        <a:rPr lang="zh-CN" altLang="en-US" sz="1800" kern="0" dirty="0">
                          <a:latin typeface="宋体"/>
                          <a:cs typeface="宋体"/>
                        </a:rPr>
                        <a:t>注：绝对额按现价计算，增长速度按不变价计算。</a:t>
                      </a:r>
                      <a:endParaRPr lang="zh-CN" altLang="en-US" sz="1800" dirty="0"/>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5"/>
                  </a:ext>
                </a:extLst>
              </a:tr>
            </a:tbl>
          </a:graphicData>
        </a:graphic>
      </p:graphicFrame>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30</a:t>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sz="1800" dirty="0"/>
              <a:t>网址：</a:t>
            </a:r>
            <a:r>
              <a:rPr lang="en-US" altLang="zh-CN" sz="1800" dirty="0"/>
              <a:t>http://www.stats.gov.cn/tjfx/jdfx/t20130416_402888694.htm</a:t>
            </a:r>
            <a:endParaRPr lang="zh-CN" altLang="en-US" sz="1800"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31</a:t>
            </a:fld>
            <a:endParaRPr lang="zh-CN" altLang="en-US" dirty="0"/>
          </a:p>
        </p:txBody>
      </p:sp>
      <p:graphicFrame>
        <p:nvGraphicFramePr>
          <p:cNvPr id="5" name="内容占位符 4"/>
          <p:cNvGraphicFramePr>
            <a:graphicFrameLocks/>
          </p:cNvGraphicFramePr>
          <p:nvPr/>
        </p:nvGraphicFramePr>
        <p:xfrm>
          <a:off x="642909" y="1643050"/>
          <a:ext cx="7572429" cy="3383280"/>
        </p:xfrm>
        <a:graphic>
          <a:graphicData uri="http://schemas.openxmlformats.org/drawingml/2006/table">
            <a:tbl>
              <a:tblPr/>
              <a:tblGrid>
                <a:gridCol w="3914203">
                  <a:extLst>
                    <a:ext uri="{9D8B030D-6E8A-4147-A177-3AD203B41FA5}">
                      <a16:colId xmlns:a16="http://schemas.microsoft.com/office/drawing/2014/main" val="20000"/>
                    </a:ext>
                  </a:extLst>
                </a:gridCol>
                <a:gridCol w="3658226">
                  <a:extLst>
                    <a:ext uri="{9D8B030D-6E8A-4147-A177-3AD203B41FA5}">
                      <a16:colId xmlns:a16="http://schemas.microsoft.com/office/drawing/2014/main" val="20001"/>
                    </a:ext>
                  </a:extLst>
                </a:gridCol>
              </a:tblGrid>
              <a:tr h="62007">
                <a:tc gridSpan="2">
                  <a:txBody>
                    <a:bodyPr/>
                    <a:lstStyle/>
                    <a:p>
                      <a:pPr marL="36195" marR="36195" algn="ctr">
                        <a:spcAft>
                          <a:spcPts val="0"/>
                        </a:spcAft>
                      </a:pPr>
                      <a:r>
                        <a:rPr lang="zh-CN" altLang="en-US" sz="2400" b="1" kern="0" dirty="0">
                          <a:latin typeface="宋体"/>
                          <a:cs typeface="宋体"/>
                        </a:rPr>
                        <a:t>表</a:t>
                      </a:r>
                      <a:r>
                        <a:rPr lang="en-US" altLang="zh-CN" sz="2400" b="1" kern="0" dirty="0"/>
                        <a:t>2</a:t>
                      </a:r>
                      <a:r>
                        <a:rPr lang="zh-CN" altLang="en-US" sz="2400" b="1" kern="0" dirty="0">
                          <a:latin typeface="宋体"/>
                          <a:cs typeface="宋体"/>
                        </a:rPr>
                        <a:t>：</a:t>
                      </a:r>
                      <a:r>
                        <a:rPr lang="en-US" altLang="zh-CN" sz="2400" b="1" kern="0" dirty="0"/>
                        <a:t>GDP</a:t>
                      </a:r>
                      <a:r>
                        <a:rPr lang="zh-CN" altLang="en-US" sz="2400" b="1" kern="0" dirty="0">
                          <a:latin typeface="宋体"/>
                          <a:cs typeface="宋体"/>
                        </a:rPr>
                        <a:t>环比增长速度</a:t>
                      </a:r>
                      <a:endParaRPr lang="zh-CN" altLang="en-US" sz="2400" dirty="0"/>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extLst>
                  <a:ext uri="{0D108BD9-81ED-4DB2-BD59-A6C34878D82A}">
                    <a16:rowId xmlns:a16="http://schemas.microsoft.com/office/drawing/2014/main" val="10000"/>
                  </a:ext>
                </a:extLst>
              </a:tr>
              <a:tr h="93010">
                <a:tc>
                  <a:txBody>
                    <a:bodyPr/>
                    <a:lstStyle/>
                    <a:p>
                      <a:pPr marL="36195" marR="36195" algn="ctr">
                        <a:spcAft>
                          <a:spcPts val="0"/>
                        </a:spcAft>
                      </a:pPr>
                      <a:r>
                        <a:rPr lang="zh-CN" altLang="en-US" sz="1800" kern="0" dirty="0">
                          <a:latin typeface="宋体"/>
                          <a:cs typeface="宋体"/>
                        </a:rPr>
                        <a:t>　</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6195" marR="36195" algn="ctr">
                        <a:spcAft>
                          <a:spcPts val="0"/>
                        </a:spcAft>
                      </a:pPr>
                      <a:r>
                        <a:rPr lang="zh-CN" altLang="en-US" sz="1800" kern="0">
                          <a:latin typeface="宋体"/>
                          <a:cs typeface="宋体"/>
                        </a:rPr>
                        <a:t>环比增长速度（</a:t>
                      </a:r>
                      <a:r>
                        <a:rPr lang="en-US" altLang="zh-CN" sz="1800" kern="0"/>
                        <a:t>%</a:t>
                      </a:r>
                      <a:r>
                        <a:rPr lang="zh-CN" altLang="en-US" sz="1800" kern="0">
                          <a:latin typeface="宋体"/>
                          <a:cs typeface="宋体"/>
                        </a:rPr>
                        <a:t>）</a:t>
                      </a:r>
                      <a:endParaRPr lang="zh-CN" altLang="en-US" sz="1800"/>
                    </a:p>
                  </a:txBody>
                  <a:tcPr marL="0" marR="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010">
                <a:tc>
                  <a:txBody>
                    <a:bodyPr/>
                    <a:lstStyle/>
                    <a:p>
                      <a:pPr marL="36195" indent="533400" algn="r">
                        <a:spcAft>
                          <a:spcPts val="0"/>
                        </a:spcAft>
                      </a:pPr>
                      <a:r>
                        <a:rPr lang="en-US" altLang="zh-CN" sz="1800" kern="0" dirty="0"/>
                        <a:t>2011</a:t>
                      </a:r>
                      <a:r>
                        <a:rPr lang="zh-CN" altLang="en-US" sz="1800" kern="0" dirty="0">
                          <a:latin typeface="宋体"/>
                          <a:cs typeface="宋体"/>
                        </a:rPr>
                        <a:t>年</a:t>
                      </a:r>
                      <a:r>
                        <a:rPr lang="en-US" altLang="zh-CN" sz="1800" kern="0" dirty="0"/>
                        <a:t>1</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36195" algn="ctr">
                        <a:spcAft>
                          <a:spcPts val="0"/>
                        </a:spcAft>
                      </a:pPr>
                      <a:r>
                        <a:rPr lang="en-US" sz="1800" kern="0" dirty="0"/>
                        <a:t>2.3</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93010">
                <a:tc>
                  <a:txBody>
                    <a:bodyPr/>
                    <a:lstStyle/>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t>2</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2.4</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3"/>
                  </a:ext>
                </a:extLst>
              </a:tr>
              <a:tr h="93010">
                <a:tc>
                  <a:txBody>
                    <a:bodyPr/>
                    <a:lstStyle/>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t>3</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2.3</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4"/>
                  </a:ext>
                </a:extLst>
              </a:tr>
              <a:tr h="93010">
                <a:tc>
                  <a:txBody>
                    <a:bodyPr/>
                    <a:lstStyle/>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t>4</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1.8</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93010">
                <a:tc>
                  <a:txBody>
                    <a:bodyPr/>
                    <a:lstStyle/>
                    <a:p>
                      <a:pPr marL="36195" indent="533400" algn="r">
                        <a:spcAft>
                          <a:spcPts val="0"/>
                        </a:spcAft>
                      </a:pPr>
                      <a:r>
                        <a:rPr lang="en-US" altLang="zh-CN" sz="1800" kern="0" dirty="0"/>
                        <a:t>2012</a:t>
                      </a:r>
                      <a:r>
                        <a:rPr lang="zh-CN" altLang="en-US" sz="1800" kern="0" dirty="0">
                          <a:latin typeface="宋体"/>
                          <a:cs typeface="宋体"/>
                        </a:rPr>
                        <a:t>年</a:t>
                      </a:r>
                      <a:r>
                        <a:rPr lang="en-US" altLang="zh-CN" sz="1800" kern="0" dirty="0"/>
                        <a:t>1</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1.6</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93010">
                <a:tc>
                  <a:txBody>
                    <a:bodyPr/>
                    <a:lstStyle/>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t>2</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1.9</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186020">
                <a:tc>
                  <a:txBody>
                    <a:bodyPr/>
                    <a:lstStyle/>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t>3</a:t>
                      </a:r>
                      <a:r>
                        <a:rPr lang="zh-CN" altLang="en-US" sz="1800" kern="0" dirty="0">
                          <a:latin typeface="宋体"/>
                          <a:cs typeface="宋体"/>
                        </a:rPr>
                        <a:t>季度</a:t>
                      </a:r>
                      <a:endParaRPr lang="zh-CN" altLang="en-US" sz="1800" dirty="0"/>
                    </a:p>
                    <a:p>
                      <a:pPr marL="36195" indent="533400" algn="r">
                        <a:spcAft>
                          <a:spcPts val="0"/>
                        </a:spcAft>
                      </a:pPr>
                      <a:r>
                        <a:rPr lang="zh-CN" altLang="en-US" sz="1800" kern="0" dirty="0">
                          <a:latin typeface="宋体"/>
                          <a:cs typeface="宋体"/>
                        </a:rPr>
                        <a:t>　　　</a:t>
                      </a:r>
                      <a:r>
                        <a:rPr lang="zh-CN" altLang="en-US" sz="1800" kern="0" dirty="0">
                          <a:cs typeface="宋体"/>
                        </a:rPr>
                        <a:t> </a:t>
                      </a:r>
                      <a:r>
                        <a:rPr lang="en-US" altLang="zh-CN" sz="1800" kern="0" dirty="0">
                          <a:cs typeface="宋体"/>
                        </a:rPr>
                        <a:t>4</a:t>
                      </a:r>
                      <a:r>
                        <a:rPr lang="zh-CN" altLang="en-US" sz="1800" kern="0" dirty="0">
                          <a:latin typeface="宋体"/>
                          <a:cs typeface="宋体"/>
                        </a:rPr>
                        <a:t>季度</a:t>
                      </a:r>
                      <a:endParaRPr lang="zh-CN" altLang="en-US" sz="1800" dirty="0"/>
                    </a:p>
                  </a:txBody>
                  <a:tcPr marL="0" marR="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L="36195" algn="ctr">
                        <a:spcAft>
                          <a:spcPts val="0"/>
                        </a:spcAft>
                      </a:pPr>
                      <a:r>
                        <a:rPr lang="en-US" sz="1800" kern="0" dirty="0"/>
                        <a:t>2.1</a:t>
                      </a:r>
                      <a:endParaRPr lang="en-US" sz="1800" dirty="0"/>
                    </a:p>
                    <a:p>
                      <a:pPr marL="36195" algn="ctr">
                        <a:spcAft>
                          <a:spcPts val="0"/>
                        </a:spcAft>
                      </a:pPr>
                      <a:r>
                        <a:rPr lang="en-US" sz="1800" kern="0" dirty="0"/>
                        <a:t>2.0</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r h="93010">
                <a:tc>
                  <a:txBody>
                    <a:bodyPr/>
                    <a:lstStyle/>
                    <a:p>
                      <a:pPr marL="36195" indent="533400" algn="r">
                        <a:spcAft>
                          <a:spcPts val="0"/>
                        </a:spcAft>
                      </a:pPr>
                      <a:r>
                        <a:rPr lang="en-US" altLang="zh-CN" sz="1800" kern="0"/>
                        <a:t>2013</a:t>
                      </a:r>
                      <a:r>
                        <a:rPr lang="zh-CN" altLang="en-US" sz="1800" kern="0">
                          <a:latin typeface="宋体"/>
                          <a:cs typeface="宋体"/>
                        </a:rPr>
                        <a:t>年</a:t>
                      </a:r>
                      <a:r>
                        <a:rPr lang="en-US" altLang="zh-CN" sz="1800" kern="0"/>
                        <a:t>1</a:t>
                      </a:r>
                      <a:r>
                        <a:rPr lang="zh-CN" altLang="en-US" sz="1800" kern="0">
                          <a:latin typeface="宋体"/>
                          <a:cs typeface="宋体"/>
                        </a:rPr>
                        <a:t>季度</a:t>
                      </a:r>
                      <a:endParaRPr lang="zh-CN" altLang="en-US" sz="1800"/>
                    </a:p>
                  </a:txBody>
                  <a:tcPr marL="0" marR="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marL="36195" algn="ctr">
                        <a:spcAft>
                          <a:spcPts val="0"/>
                        </a:spcAft>
                      </a:pPr>
                      <a:r>
                        <a:rPr lang="en-US" sz="1800" kern="0" dirty="0"/>
                        <a:t>1.6</a:t>
                      </a:r>
                      <a:endParaRPr lang="en-US" sz="1800" dirty="0"/>
                    </a:p>
                  </a:txBody>
                  <a:tcPr marL="0" marR="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93010">
                <a:tc gridSpan="2">
                  <a:txBody>
                    <a:bodyPr/>
                    <a:lstStyle/>
                    <a:p>
                      <a:pPr marL="36195" marR="36195" algn="l">
                        <a:spcAft>
                          <a:spcPts val="0"/>
                        </a:spcAft>
                      </a:pPr>
                      <a:r>
                        <a:rPr lang="zh-CN" altLang="en-US" sz="1800" kern="0" dirty="0">
                          <a:latin typeface="宋体"/>
                          <a:cs typeface="宋体"/>
                        </a:rPr>
                        <a:t>注：环比增长速度为经季节调整与上一季度对比的增长速度。</a:t>
                      </a:r>
                      <a:endParaRPr lang="zh-CN" altLang="en-US" sz="1800" dirty="0"/>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zh-CN" altLang="en-US"/>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补充资料：中国的季度</a:t>
            </a:r>
            <a:r>
              <a:rPr lang="en-US" altLang="zh-CN" dirty="0"/>
              <a:t>GDP</a:t>
            </a:r>
            <a:r>
              <a:rPr lang="zh-CN" altLang="en-US" dirty="0"/>
              <a:t>季节调整</a:t>
            </a:r>
          </a:p>
        </p:txBody>
      </p:sp>
      <p:sp>
        <p:nvSpPr>
          <p:cNvPr id="3" name="内容占位符 2"/>
          <p:cNvSpPr>
            <a:spLocks noGrp="1"/>
          </p:cNvSpPr>
          <p:nvPr>
            <p:ph idx="1"/>
          </p:nvPr>
        </p:nvSpPr>
        <p:spPr/>
        <p:txBody>
          <a:bodyPr/>
          <a:lstStyle/>
          <a:p>
            <a:pPr lvl="1"/>
            <a:r>
              <a:rPr lang="en-US" altLang="zh-CN" dirty="0"/>
              <a:t>2.4 </a:t>
            </a:r>
            <a:r>
              <a:rPr lang="zh-CN" altLang="en-US" dirty="0"/>
              <a:t>季节调整</a:t>
            </a:r>
          </a:p>
          <a:p>
            <a:pPr lvl="1"/>
            <a:r>
              <a:rPr lang="en-US" altLang="zh-CN" sz="2000" dirty="0"/>
              <a:t>GDP</a:t>
            </a:r>
            <a:r>
              <a:rPr lang="zh-CN" altLang="en-US" sz="2000" dirty="0"/>
              <a:t>环比增长速度是季度增加值与上一个季度增加值数据对比的结果。在测算时，须剔除季节性因素对时间序列的影响，利用国家统计局版季节调整软件（</a:t>
            </a:r>
            <a:r>
              <a:rPr lang="en-US" altLang="zh-CN" sz="2000" dirty="0"/>
              <a:t>NBS-SA</a:t>
            </a:r>
            <a:r>
              <a:rPr lang="zh-CN" altLang="en-US" sz="2000" dirty="0"/>
              <a:t>）对时间序列进行季节调整。</a:t>
            </a:r>
            <a:r>
              <a:rPr lang="en-US" altLang="zh-CN" sz="2000" dirty="0"/>
              <a:t>NBS-SA</a:t>
            </a:r>
            <a:r>
              <a:rPr lang="zh-CN" altLang="en-US" sz="2000" dirty="0"/>
              <a:t>是在目前国际上比较常用的季节调整软件的基础上，考虑了中国特有的季节因素研制而成的。该软件添加了处理中国特有的季节因素的新模块，有效剔除了中国特有的季节因素，包括春节、端午、中秋等移动假日因素、周工作天数从原来的</a:t>
            </a:r>
            <a:r>
              <a:rPr lang="en-US" altLang="zh-CN" sz="2000" dirty="0"/>
              <a:t>6</a:t>
            </a:r>
            <a:r>
              <a:rPr lang="zh-CN" altLang="en-US" sz="2000" dirty="0"/>
              <a:t>天制到</a:t>
            </a:r>
            <a:r>
              <a:rPr lang="en-US" altLang="zh-CN" sz="2000" dirty="0"/>
              <a:t>5</a:t>
            </a:r>
            <a:r>
              <a:rPr lang="zh-CN" altLang="en-US" sz="2000" dirty="0"/>
              <a:t>天制转变的因素、假期变动及调休带来的变化因素等。</a:t>
            </a:r>
            <a:endParaRPr lang="en-US" altLang="zh-CN" sz="2000" dirty="0"/>
          </a:p>
          <a:p>
            <a:pPr lvl="1"/>
            <a:endParaRPr lang="en-US" altLang="zh-CN" sz="2000" dirty="0"/>
          </a:p>
          <a:p>
            <a:pPr lvl="1"/>
            <a:endParaRPr lang="zh-CN" altLang="en-US" sz="2000" dirty="0"/>
          </a:p>
          <a:p>
            <a:pPr lvl="1"/>
            <a:r>
              <a:rPr lang="zh-CN" altLang="en-US" sz="2000" dirty="0"/>
              <a:t>资料来源：</a:t>
            </a:r>
            <a:r>
              <a:rPr lang="en-US" altLang="zh-CN" sz="2000" dirty="0"/>
              <a:t>《2013</a:t>
            </a:r>
            <a:r>
              <a:rPr lang="zh-CN" altLang="en-US" sz="2000" dirty="0"/>
              <a:t>年上半年国内生产总值（</a:t>
            </a:r>
            <a:r>
              <a:rPr lang="en-US" altLang="zh-CN" sz="2000" dirty="0"/>
              <a:t>GDP</a:t>
            </a:r>
            <a:r>
              <a:rPr lang="zh-CN" altLang="en-US" sz="2000" dirty="0"/>
              <a:t>）初步核算情况</a:t>
            </a:r>
            <a:r>
              <a:rPr lang="en-US" altLang="zh-CN" sz="2000" dirty="0"/>
              <a:t>》</a:t>
            </a:r>
            <a:r>
              <a:rPr lang="zh-CN" altLang="en-US" sz="2000" dirty="0"/>
              <a:t>的附注，“季度</a:t>
            </a:r>
            <a:r>
              <a:rPr lang="en-US" altLang="zh-CN" sz="2000" dirty="0"/>
              <a:t>GDP</a:t>
            </a:r>
            <a:r>
              <a:rPr lang="zh-CN" altLang="en-US" sz="2000" dirty="0"/>
              <a:t>核算说明”</a:t>
            </a:r>
            <a:endParaRPr lang="en-US" altLang="zh-CN" sz="2000" dirty="0"/>
          </a:p>
          <a:p>
            <a:pPr lvl="1"/>
            <a:r>
              <a:rPr lang="zh-CN" altLang="en-US" sz="2000" dirty="0"/>
              <a:t>网址：</a:t>
            </a:r>
            <a:r>
              <a:rPr lang="en-US" altLang="zh-CN" sz="2000" dirty="0"/>
              <a:t>http://www.stats.gov.cn/tjfx/jdfx/t20130416_402888694.htm</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32</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457200" y="571500"/>
            <a:ext cx="8229600" cy="714375"/>
          </a:xfrm>
        </p:spPr>
        <p:txBody>
          <a:bodyPr/>
          <a:lstStyle/>
          <a:p>
            <a:r>
              <a:rPr lang="zh-CN" altLang="en-US"/>
              <a:t>补充内容：中国</a:t>
            </a:r>
            <a:r>
              <a:rPr lang="en-US" altLang="zh-CN"/>
              <a:t>GDP</a:t>
            </a:r>
            <a:r>
              <a:rPr lang="zh-CN" altLang="en-US"/>
              <a:t>的统计与公布</a:t>
            </a:r>
          </a:p>
        </p:txBody>
      </p:sp>
      <p:sp>
        <p:nvSpPr>
          <p:cNvPr id="27651" name="内容占位符 2"/>
          <p:cNvSpPr>
            <a:spLocks noGrp="1"/>
          </p:cNvSpPr>
          <p:nvPr>
            <p:ph idx="1"/>
          </p:nvPr>
        </p:nvSpPr>
        <p:spPr>
          <a:xfrm>
            <a:off x="428625" y="1571625"/>
            <a:ext cx="8229600" cy="4454525"/>
          </a:xfrm>
        </p:spPr>
        <p:txBody>
          <a:bodyPr/>
          <a:lstStyle/>
          <a:p>
            <a:pPr lvl="1"/>
            <a:r>
              <a:rPr lang="zh-CN" altLang="en-US" dirty="0"/>
              <a:t>本部分介绍一些关于中国</a:t>
            </a:r>
            <a:r>
              <a:rPr lang="en-US" altLang="zh-CN" dirty="0"/>
              <a:t>GDP</a:t>
            </a:r>
            <a:r>
              <a:rPr lang="zh-CN" altLang="en-US" dirty="0"/>
              <a:t>数据的信息。</a:t>
            </a:r>
            <a:endParaRPr lang="en-US" altLang="zh-CN" dirty="0"/>
          </a:p>
          <a:p>
            <a:pPr lvl="1"/>
            <a:endParaRPr lang="en-US" altLang="zh-CN" dirty="0"/>
          </a:p>
          <a:p>
            <a:pPr lvl="1"/>
            <a:r>
              <a:rPr lang="zh-CN" altLang="en-US" dirty="0"/>
              <a:t>包括统计部门公布</a:t>
            </a:r>
            <a:r>
              <a:rPr lang="en-US" altLang="zh-CN" dirty="0"/>
              <a:t>GDP</a:t>
            </a:r>
            <a:r>
              <a:rPr lang="zh-CN" altLang="en-US" dirty="0"/>
              <a:t>数据的程序和基本核算方法，并举例说明如何查找</a:t>
            </a:r>
            <a:r>
              <a:rPr lang="en-US" altLang="zh-CN" dirty="0"/>
              <a:t>GDP</a:t>
            </a:r>
            <a:r>
              <a:rPr lang="zh-CN" altLang="en-US" dirty="0"/>
              <a:t>数据。</a:t>
            </a:r>
          </a:p>
        </p:txBody>
      </p:sp>
      <p:sp>
        <p:nvSpPr>
          <p:cNvPr id="2765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72F0EC-C175-43CF-B59B-537A80C336BF}" type="slidenum">
              <a:rPr lang="zh-CN" altLang="en-US" smtClean="0"/>
              <a:pPr fontAlgn="base">
                <a:spcBef>
                  <a:spcPct val="0"/>
                </a:spcBef>
                <a:spcAft>
                  <a:spcPct val="0"/>
                </a:spcAft>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468313" y="476250"/>
            <a:ext cx="8229600" cy="796925"/>
          </a:xfrm>
        </p:spPr>
        <p:txBody>
          <a:bodyPr/>
          <a:lstStyle/>
          <a:p>
            <a:r>
              <a:rPr lang="zh-CN" altLang="en-US" sz="4000" b="1">
                <a:solidFill>
                  <a:srgbClr val="FF0000"/>
                </a:solidFill>
                <a:latin typeface="华文楷体" pitchFamily="2" charset="-122"/>
                <a:ea typeface="华文楷体" pitchFamily="2" charset="-122"/>
              </a:rPr>
              <a:t>公布程序</a:t>
            </a:r>
          </a:p>
        </p:txBody>
      </p:sp>
      <p:sp>
        <p:nvSpPr>
          <p:cNvPr id="28675"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893C4EB4-CF96-4277-82D2-99A09A47A555}" type="slidenum">
              <a:rPr lang="zh-CN" altLang="en-US" sz="2000">
                <a:latin typeface="仿宋" pitchFamily="49" charset="-122"/>
                <a:ea typeface="仿宋" pitchFamily="49" charset="-122"/>
              </a:rPr>
              <a:pPr algn="ctr"/>
              <a:t>34</a:t>
            </a:fld>
            <a:endParaRPr lang="en-US" altLang="zh-CN" sz="2000">
              <a:latin typeface="仿宋" pitchFamily="49" charset="-122"/>
              <a:ea typeface="仿宋" pitchFamily="49" charset="-122"/>
            </a:endParaRPr>
          </a:p>
        </p:txBody>
      </p:sp>
      <p:sp>
        <p:nvSpPr>
          <p:cNvPr id="28676" name="矩形 4"/>
          <p:cNvSpPr>
            <a:spLocks noChangeArrowheads="1"/>
          </p:cNvSpPr>
          <p:nvPr/>
        </p:nvSpPr>
        <p:spPr bwMode="auto">
          <a:xfrm>
            <a:off x="285750" y="1071546"/>
            <a:ext cx="8858250" cy="5257817"/>
          </a:xfrm>
          <a:prstGeom prst="rect">
            <a:avLst/>
          </a:prstGeom>
          <a:noFill/>
          <a:ln w="9525">
            <a:noFill/>
            <a:miter lim="800000"/>
            <a:headEnd/>
            <a:tailEnd/>
          </a:ln>
        </p:spPr>
        <p:txBody>
          <a:bodyPr wrap="square">
            <a:spAutoFit/>
          </a:bodyPr>
          <a:lstStyle/>
          <a:p>
            <a:r>
              <a:rPr lang="zh-CN" altLang="en-US" sz="2400" dirty="0"/>
              <a:t>      年度</a:t>
            </a:r>
            <a:r>
              <a:rPr lang="en-US" altLang="zh-CN" sz="2400" dirty="0"/>
              <a:t>GDP</a:t>
            </a:r>
            <a:r>
              <a:rPr lang="zh-CN" altLang="en-US" sz="2400" dirty="0"/>
              <a:t>核算按初步核算、初步核实和最终核实三个步骤进行，主要内容如下：</a:t>
            </a:r>
          </a:p>
          <a:p>
            <a:r>
              <a:rPr lang="zh-CN" altLang="en-US" sz="2400" dirty="0"/>
              <a:t>一、初步核算数在当年</a:t>
            </a:r>
            <a:r>
              <a:rPr lang="en-US" altLang="zh-CN" sz="2400" dirty="0"/>
              <a:t>12</a:t>
            </a:r>
            <a:r>
              <a:rPr lang="zh-CN" altLang="en-US" sz="2400" dirty="0"/>
              <a:t>个月进度统计资料的基础上计算，于次年</a:t>
            </a:r>
            <a:r>
              <a:rPr lang="en-US" altLang="zh-CN" sz="2400" dirty="0"/>
              <a:t>1</a:t>
            </a:r>
            <a:r>
              <a:rPr lang="zh-CN" altLang="en-US" sz="2400" dirty="0"/>
              <a:t>月</a:t>
            </a:r>
            <a:r>
              <a:rPr lang="en-US" altLang="zh-CN" sz="2400" dirty="0"/>
              <a:t>20</a:t>
            </a:r>
            <a:r>
              <a:rPr lang="zh-CN" altLang="en-US" sz="2400" dirty="0"/>
              <a:t>日左右发布，并在</a:t>
            </a:r>
            <a:r>
              <a:rPr lang="en-US" altLang="zh-CN" sz="2400" dirty="0"/>
              <a:t>2</a:t>
            </a:r>
            <a:r>
              <a:rPr lang="zh-CN" altLang="en-US" sz="2400" dirty="0"/>
              <a:t>月和</a:t>
            </a:r>
            <a:r>
              <a:rPr lang="en-US" altLang="zh-CN" sz="2400" dirty="0"/>
              <a:t>5</a:t>
            </a:r>
            <a:r>
              <a:rPr lang="zh-CN" altLang="en-US" sz="2400" dirty="0"/>
              <a:t>月的</a:t>
            </a:r>
            <a:r>
              <a:rPr lang="en-US" altLang="zh-CN" sz="2400" dirty="0"/>
              <a:t>《</a:t>
            </a:r>
            <a:r>
              <a:rPr lang="zh-CN" altLang="en-US" sz="2400" dirty="0"/>
              <a:t>统计公报</a:t>
            </a:r>
            <a:r>
              <a:rPr lang="en-US" altLang="zh-CN" sz="2400" dirty="0"/>
              <a:t>》</a:t>
            </a:r>
            <a:r>
              <a:rPr lang="zh-CN" altLang="en-US" sz="2400" dirty="0"/>
              <a:t>、</a:t>
            </a:r>
            <a:r>
              <a:rPr lang="en-US" altLang="zh-CN" sz="2400" dirty="0"/>
              <a:t>《</a:t>
            </a:r>
            <a:r>
              <a:rPr lang="zh-CN" altLang="en-US" sz="2400" dirty="0"/>
              <a:t>中国统计摘要</a:t>
            </a:r>
            <a:r>
              <a:rPr lang="en-US" altLang="zh-CN" sz="2400" dirty="0"/>
              <a:t>》</a:t>
            </a:r>
            <a:r>
              <a:rPr lang="zh-CN" altLang="en-US" sz="2400" dirty="0"/>
              <a:t>上使用。</a:t>
            </a:r>
          </a:p>
          <a:p>
            <a:r>
              <a:rPr lang="zh-CN" altLang="en-US" sz="2400" dirty="0"/>
              <a:t>二、初步核实数在统计年报资料的基础上计算，于次年</a:t>
            </a:r>
            <a:r>
              <a:rPr lang="en-US" altLang="zh-CN" sz="2400" dirty="0"/>
              <a:t>9</a:t>
            </a:r>
            <a:r>
              <a:rPr lang="zh-CN" altLang="en-US" sz="2400" dirty="0"/>
              <a:t>月在</a:t>
            </a:r>
            <a:r>
              <a:rPr lang="en-US" altLang="zh-CN" sz="2400" dirty="0"/>
              <a:t>《</a:t>
            </a:r>
            <a:r>
              <a:rPr lang="zh-CN" altLang="en-US" sz="2400" dirty="0"/>
              <a:t>中国统计年鉴</a:t>
            </a:r>
            <a:r>
              <a:rPr lang="en-US" altLang="zh-CN" sz="2400" dirty="0"/>
              <a:t>》</a:t>
            </a:r>
            <a:r>
              <a:rPr lang="zh-CN" altLang="en-US" sz="2400" dirty="0"/>
              <a:t>上发布。</a:t>
            </a:r>
          </a:p>
          <a:p>
            <a:r>
              <a:rPr lang="zh-CN" altLang="en-US" sz="2400" dirty="0"/>
              <a:t>三、最终核实数在次年年底统计年报、部门会计、财政决算资料的基础上计算，于隔年</a:t>
            </a:r>
            <a:r>
              <a:rPr lang="en-US" altLang="zh-CN" sz="2400" dirty="0"/>
              <a:t>5</a:t>
            </a:r>
            <a:r>
              <a:rPr lang="zh-CN" altLang="en-US" sz="2400" dirty="0"/>
              <a:t>月和</a:t>
            </a:r>
            <a:r>
              <a:rPr lang="en-US" altLang="zh-CN" sz="2400" dirty="0"/>
              <a:t>9</a:t>
            </a:r>
            <a:r>
              <a:rPr lang="zh-CN" altLang="en-US" sz="2400" dirty="0"/>
              <a:t>月在</a:t>
            </a:r>
            <a:r>
              <a:rPr lang="en-US" altLang="zh-CN" sz="2400" dirty="0"/>
              <a:t>《</a:t>
            </a:r>
            <a:r>
              <a:rPr lang="zh-CN" altLang="en-US" sz="2400" dirty="0"/>
              <a:t>中国统计摘要</a:t>
            </a:r>
            <a:r>
              <a:rPr lang="en-US" altLang="zh-CN" sz="2400" dirty="0"/>
              <a:t>》</a:t>
            </a:r>
            <a:r>
              <a:rPr lang="zh-CN" altLang="en-US" sz="2400" dirty="0"/>
              <a:t>、</a:t>
            </a:r>
            <a:r>
              <a:rPr lang="en-US" altLang="zh-CN" sz="2400" dirty="0"/>
              <a:t>《</a:t>
            </a:r>
            <a:r>
              <a:rPr lang="zh-CN" altLang="en-US" sz="2400" dirty="0"/>
              <a:t>中国统计年鉴</a:t>
            </a:r>
            <a:r>
              <a:rPr lang="en-US" altLang="zh-CN" sz="2400" dirty="0"/>
              <a:t>》</a:t>
            </a:r>
            <a:r>
              <a:rPr lang="zh-CN" altLang="en-US" sz="2400" dirty="0"/>
              <a:t>及其他出版物上发布。</a:t>
            </a:r>
          </a:p>
          <a:p>
            <a:r>
              <a:rPr lang="zh-CN" altLang="en-US" sz="2400" dirty="0"/>
              <a:t>    除上述核算程序外，在开展经济领域普查，发现对</a:t>
            </a:r>
            <a:r>
              <a:rPr lang="en-US" altLang="zh-CN" sz="2400" dirty="0"/>
              <a:t>GDP</a:t>
            </a:r>
            <a:r>
              <a:rPr lang="zh-CN" altLang="en-US" sz="2400" dirty="0"/>
              <a:t>数据有较大影响的新的基础资料，或计算方法及分类标准发生变化时，也对</a:t>
            </a:r>
            <a:r>
              <a:rPr lang="en-US" altLang="zh-CN" sz="2400" dirty="0"/>
              <a:t>GDP</a:t>
            </a:r>
            <a:r>
              <a:rPr lang="zh-CN" altLang="en-US" sz="2400" dirty="0"/>
              <a:t>历史数据进行修订和发布。</a:t>
            </a:r>
            <a:endParaRPr lang="en-US" sz="2400" dirty="0"/>
          </a:p>
          <a:p>
            <a:r>
              <a:rPr lang="en-US" sz="2400" dirty="0"/>
              <a:t>               </a:t>
            </a:r>
            <a:r>
              <a:rPr lang="en-US" altLang="zh-CN" sz="2400" dirty="0"/>
              <a:t>——《</a:t>
            </a:r>
            <a:r>
              <a:rPr lang="zh-CN" altLang="en-US" sz="2400" dirty="0"/>
              <a:t>中国非经济普查年度国内生产总值核算方法</a:t>
            </a:r>
            <a:r>
              <a:rPr lang="en-US" altLang="zh-CN" sz="2400" dirty="0"/>
              <a:t>》</a:t>
            </a:r>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a:xfrm>
            <a:off x="468313" y="476250"/>
            <a:ext cx="8229600" cy="796925"/>
          </a:xfrm>
        </p:spPr>
        <p:txBody>
          <a:bodyPr/>
          <a:lstStyle/>
          <a:p>
            <a:r>
              <a:rPr lang="zh-CN" altLang="en-US" sz="4000" b="1">
                <a:solidFill>
                  <a:srgbClr val="FF0000"/>
                </a:solidFill>
                <a:latin typeface="华文楷体" pitchFamily="2" charset="-122"/>
                <a:ea typeface="华文楷体" pitchFamily="2" charset="-122"/>
              </a:rPr>
              <a:t>基本核算方法</a:t>
            </a:r>
          </a:p>
        </p:txBody>
      </p:sp>
      <p:sp>
        <p:nvSpPr>
          <p:cNvPr id="29699"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09C65CF8-880D-47D0-9264-61FB7C914532}" type="slidenum">
              <a:rPr lang="zh-CN" altLang="en-US" sz="2000">
                <a:latin typeface="仿宋" pitchFamily="49" charset="-122"/>
                <a:ea typeface="仿宋" pitchFamily="49" charset="-122"/>
              </a:rPr>
              <a:pPr algn="ctr"/>
              <a:t>35</a:t>
            </a:fld>
            <a:endParaRPr lang="en-US" altLang="zh-CN" sz="2000">
              <a:latin typeface="仿宋" pitchFamily="49" charset="-122"/>
              <a:ea typeface="仿宋" pitchFamily="49" charset="-122"/>
            </a:endParaRPr>
          </a:p>
        </p:txBody>
      </p:sp>
      <p:sp>
        <p:nvSpPr>
          <p:cNvPr id="29700" name="矩形 4"/>
          <p:cNvSpPr>
            <a:spLocks noChangeArrowheads="1"/>
          </p:cNvSpPr>
          <p:nvPr/>
        </p:nvSpPr>
        <p:spPr bwMode="auto">
          <a:xfrm>
            <a:off x="357188" y="1125538"/>
            <a:ext cx="8786812" cy="4845050"/>
          </a:xfrm>
          <a:prstGeom prst="rect">
            <a:avLst/>
          </a:prstGeom>
          <a:noFill/>
          <a:ln w="9525">
            <a:noFill/>
            <a:miter lim="800000"/>
            <a:headEnd/>
            <a:tailEnd/>
          </a:ln>
        </p:spPr>
        <p:txBody>
          <a:bodyPr>
            <a:spAutoFit/>
          </a:bodyPr>
          <a:lstStyle/>
          <a:p>
            <a:r>
              <a:rPr lang="zh-CN" altLang="en-US" sz="2000"/>
              <a:t>　国内生产总值有三种核算方法，即生产法、收入法和支出法。三种方法分别从不同的角度反映国民经济生产活动成果。</a:t>
            </a:r>
            <a:endParaRPr lang="en-US" sz="2000"/>
          </a:p>
          <a:p>
            <a:r>
              <a:rPr lang="en-US" altLang="zh-CN" sz="2400"/>
              <a:t>1</a:t>
            </a:r>
            <a:r>
              <a:rPr lang="zh-CN" altLang="en-US" sz="2400"/>
              <a:t>．生产法</a:t>
            </a:r>
          </a:p>
          <a:p>
            <a:r>
              <a:rPr lang="zh-CN" altLang="en-US" sz="2000"/>
              <a:t>　　生产法是从生产过程中创造的货物和服务价值入手，剔除生产过程中投入的中间货物和服务价值，得到增加价值的一种方法。将国民经济各产业部门生产法增加值相加，得到生产法国内生产总值。</a:t>
            </a:r>
          </a:p>
          <a:p>
            <a:r>
              <a:rPr lang="en-US" altLang="zh-CN" sz="2400"/>
              <a:t>2</a:t>
            </a:r>
            <a:r>
              <a:rPr lang="zh-CN" altLang="en-US" sz="2400"/>
              <a:t>．收入法</a:t>
            </a:r>
          </a:p>
          <a:p>
            <a:r>
              <a:rPr lang="zh-CN" altLang="en-US" sz="2000"/>
              <a:t>　　收入法也称分配法，从生产过程形成收入的角度，对常住单位的生产活动成果进行核算。国民经济各产业部门收入法增加值由劳动者报酬、生产税净额、固定资产折旧和营业盈余四个部分组成。</a:t>
            </a:r>
          </a:p>
          <a:p>
            <a:r>
              <a:rPr lang="en-US" altLang="zh-CN" sz="2400"/>
              <a:t>3</a:t>
            </a:r>
            <a:r>
              <a:rPr lang="zh-CN" altLang="en-US" sz="2400"/>
              <a:t>．支出法</a:t>
            </a:r>
          </a:p>
          <a:p>
            <a:r>
              <a:rPr lang="zh-CN" altLang="en-US" sz="2000"/>
              <a:t>　　支出法国内生产总值是从最终使用的角度反映一个国家一定时期内生产活动最终成果的一种方法。最终使用包括最终消费、资本形成总额及净出口三部分。</a:t>
            </a:r>
            <a:endParaRPr lang="en-US" sz="2000"/>
          </a:p>
          <a:p>
            <a:pPr algn="r"/>
            <a:r>
              <a:rPr lang="en-US" altLang="zh-CN" sz="2000" b="1"/>
              <a:t>——《</a:t>
            </a:r>
            <a:r>
              <a:rPr lang="zh-CN" altLang="en-US" sz="2000" b="1"/>
              <a:t>中国国民经济核算体系（</a:t>
            </a:r>
            <a:r>
              <a:rPr lang="en-US" altLang="zh-CN" sz="2000" b="1"/>
              <a:t>2002</a:t>
            </a:r>
            <a:r>
              <a:rPr lang="zh-CN" altLang="en-US" sz="2000" b="1"/>
              <a:t>）</a:t>
            </a:r>
            <a:r>
              <a:rPr lang="en-US" altLang="zh-CN" sz="2000" b="1"/>
              <a:t>》</a:t>
            </a:r>
            <a:r>
              <a:rPr lang="zh-CN" altLang="en-US" sz="2000" b="1"/>
              <a:t>：国内生产总值表</a:t>
            </a:r>
            <a:endParaRPr lang="zh-CN"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a:xfrm>
            <a:off x="468313" y="476250"/>
            <a:ext cx="8229600" cy="796925"/>
          </a:xfrm>
        </p:spPr>
        <p:txBody>
          <a:bodyPr/>
          <a:lstStyle/>
          <a:p>
            <a:r>
              <a:rPr lang="zh-CN" altLang="en-US" sz="4000" b="1">
                <a:solidFill>
                  <a:srgbClr val="FF0000"/>
                </a:solidFill>
                <a:latin typeface="华文楷体" pitchFamily="2" charset="-122"/>
                <a:ea typeface="华文楷体" pitchFamily="2" charset="-122"/>
              </a:rPr>
              <a:t>中国统计年鉴</a:t>
            </a:r>
          </a:p>
        </p:txBody>
      </p:sp>
      <p:sp>
        <p:nvSpPr>
          <p:cNvPr id="30723"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0A93326E-E8EA-4E09-9BE1-1F77C4691F67}" type="slidenum">
              <a:rPr lang="zh-CN" altLang="en-US" sz="2000">
                <a:latin typeface="仿宋" pitchFamily="49" charset="-122"/>
                <a:ea typeface="仿宋" pitchFamily="49" charset="-122"/>
              </a:rPr>
              <a:pPr algn="ctr"/>
              <a:t>36</a:t>
            </a:fld>
            <a:endParaRPr lang="en-US" altLang="zh-CN" sz="2000">
              <a:latin typeface="仿宋" pitchFamily="49" charset="-122"/>
              <a:ea typeface="仿宋" pitchFamily="49" charset="-122"/>
            </a:endParaRPr>
          </a:p>
        </p:txBody>
      </p:sp>
      <p:sp>
        <p:nvSpPr>
          <p:cNvPr id="30724" name="矩形 4"/>
          <p:cNvSpPr>
            <a:spLocks noChangeArrowheads="1"/>
          </p:cNvSpPr>
          <p:nvPr/>
        </p:nvSpPr>
        <p:spPr bwMode="auto">
          <a:xfrm>
            <a:off x="250825" y="5661025"/>
            <a:ext cx="8501063" cy="519113"/>
          </a:xfrm>
          <a:prstGeom prst="rect">
            <a:avLst/>
          </a:prstGeom>
          <a:noFill/>
          <a:ln w="9525">
            <a:noFill/>
            <a:miter lim="800000"/>
            <a:headEnd/>
            <a:tailEnd/>
          </a:ln>
        </p:spPr>
        <p:txBody>
          <a:bodyPr>
            <a:spAutoFit/>
          </a:bodyPr>
          <a:lstStyle/>
          <a:p>
            <a:r>
              <a:rPr lang="en-US" altLang="zh-CN" sz="2800">
                <a:hlinkClick r:id="rId2"/>
              </a:rPr>
              <a:t>http://www.stats.gov.cn/tjsj/ndsj/2012/indexch.htm</a:t>
            </a:r>
            <a:endParaRPr lang="en-US" altLang="zh-CN" sz="2800"/>
          </a:p>
        </p:txBody>
      </p:sp>
      <p:pic>
        <p:nvPicPr>
          <p:cNvPr id="30725" name="Picture 8" descr="QQ图片20130809014758"/>
          <p:cNvPicPr>
            <a:picLocks noChangeAspect="1" noChangeArrowheads="1"/>
          </p:cNvPicPr>
          <p:nvPr/>
        </p:nvPicPr>
        <p:blipFill>
          <a:blip r:embed="rId3"/>
          <a:srcRect/>
          <a:stretch>
            <a:fillRect/>
          </a:stretch>
        </p:blipFill>
        <p:spPr bwMode="auto">
          <a:xfrm>
            <a:off x="1476375" y="1628775"/>
            <a:ext cx="6305550" cy="3790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a:xfrm>
            <a:off x="468313" y="549275"/>
            <a:ext cx="8229600" cy="796925"/>
          </a:xfrm>
        </p:spPr>
        <p:txBody>
          <a:bodyPr/>
          <a:lstStyle/>
          <a:p>
            <a:r>
              <a:rPr lang="zh-CN" altLang="en-US" sz="4000" b="1">
                <a:solidFill>
                  <a:srgbClr val="FF0000"/>
                </a:solidFill>
                <a:latin typeface="华文楷体" pitchFamily="2" charset="-122"/>
                <a:ea typeface="华文楷体" pitchFamily="2" charset="-122"/>
              </a:rPr>
              <a:t>数据查找举例</a:t>
            </a:r>
          </a:p>
        </p:txBody>
      </p:sp>
      <p:sp>
        <p:nvSpPr>
          <p:cNvPr id="31747" name="内容占位符 2"/>
          <p:cNvSpPr>
            <a:spLocks noGrp="1"/>
          </p:cNvSpPr>
          <p:nvPr>
            <p:ph idx="4294967295"/>
          </p:nvPr>
        </p:nvSpPr>
        <p:spPr>
          <a:xfrm>
            <a:off x="395288" y="1412875"/>
            <a:ext cx="8229600" cy="4883150"/>
          </a:xfrm>
        </p:spPr>
        <p:txBody>
          <a:bodyPr/>
          <a:lstStyle/>
          <a:p>
            <a:pPr marL="514350" indent="-514350">
              <a:spcBef>
                <a:spcPts val="763"/>
              </a:spcBef>
              <a:buFont typeface="Wingdings" pitchFamily="2" charset="2"/>
              <a:buChar char="Ø"/>
            </a:pPr>
            <a:r>
              <a:rPr lang="en-US" altLang="zh-CN"/>
              <a:t>GDP</a:t>
            </a:r>
            <a:r>
              <a:rPr lang="zh-CN" altLang="en-US"/>
              <a:t>（当年价）</a:t>
            </a:r>
            <a:endParaRPr lang="en-US">
              <a:ea typeface="宋体" pitchFamily="2" charset="-122"/>
            </a:endParaRPr>
          </a:p>
          <a:p>
            <a:pPr marL="514350" indent="-514350">
              <a:spcBef>
                <a:spcPts val="763"/>
              </a:spcBef>
              <a:buFont typeface="Wingdings" pitchFamily="2" charset="2"/>
              <a:buChar char="Ø"/>
            </a:pPr>
            <a:r>
              <a:rPr lang="en-US" altLang="zh-CN"/>
              <a:t>GDP</a:t>
            </a:r>
            <a:r>
              <a:rPr lang="zh-CN" altLang="en-US"/>
              <a:t>（不变价）</a:t>
            </a:r>
            <a:endParaRPr lang="en-US">
              <a:ea typeface="宋体" pitchFamily="2" charset="-122"/>
            </a:endParaRPr>
          </a:p>
          <a:p>
            <a:pPr marL="514350" indent="-514350">
              <a:spcBef>
                <a:spcPts val="763"/>
              </a:spcBef>
              <a:buFont typeface="Wingdings" pitchFamily="2" charset="2"/>
              <a:buChar char="Ø"/>
            </a:pPr>
            <a:r>
              <a:rPr lang="zh-CN" altLang="en-US"/>
              <a:t>收入法</a:t>
            </a:r>
            <a:r>
              <a:rPr lang="en-US" altLang="zh-CN"/>
              <a:t>GDP</a:t>
            </a:r>
            <a:r>
              <a:rPr lang="zh-CN" altLang="en-US"/>
              <a:t>的子项目</a:t>
            </a:r>
            <a:endParaRPr lang="en-US">
              <a:ea typeface="宋体" pitchFamily="2" charset="-122"/>
            </a:endParaRPr>
          </a:p>
          <a:p>
            <a:pPr marL="514350" indent="-514350">
              <a:spcBef>
                <a:spcPts val="763"/>
              </a:spcBef>
              <a:buFont typeface="Wingdings" pitchFamily="2" charset="2"/>
              <a:buChar char="Ø"/>
            </a:pPr>
            <a:r>
              <a:rPr lang="zh-CN" altLang="en-US"/>
              <a:t>支出法</a:t>
            </a:r>
            <a:r>
              <a:rPr lang="en-US" altLang="zh-CN"/>
              <a:t>GDP</a:t>
            </a:r>
            <a:r>
              <a:rPr lang="zh-CN" altLang="en-US"/>
              <a:t>的子项目</a:t>
            </a:r>
            <a:endParaRPr lang="en-US">
              <a:ea typeface="宋体" pitchFamily="2" charset="-122"/>
            </a:endParaRPr>
          </a:p>
          <a:p>
            <a:pPr marL="514350" indent="-514350">
              <a:spcBef>
                <a:spcPts val="763"/>
              </a:spcBef>
              <a:buFont typeface="Wingdings" pitchFamily="2" charset="2"/>
              <a:buChar char="Ø"/>
            </a:pPr>
            <a:endParaRPr lang="zh-CN" altLang="en-US"/>
          </a:p>
        </p:txBody>
      </p:sp>
      <p:sp>
        <p:nvSpPr>
          <p:cNvPr id="31748"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65305784-4290-4C17-A557-D56C41C98712}" type="slidenum">
              <a:rPr lang="zh-CN" altLang="en-US" sz="2000">
                <a:latin typeface="仿宋" pitchFamily="49" charset="-122"/>
                <a:ea typeface="仿宋" pitchFamily="49" charset="-122"/>
              </a:rPr>
              <a:pPr algn="ctr"/>
              <a:t>37</a:t>
            </a:fld>
            <a:endParaRPr lang="en-US" altLang="zh-CN" sz="2000">
              <a:latin typeface="仿宋" pitchFamily="49" charset="-122"/>
              <a:ea typeface="仿宋"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62A82E73-1FA9-4624-8B7D-41D624540FBB}" type="slidenum">
              <a:rPr lang="zh-CN" altLang="en-US" sz="2000">
                <a:latin typeface="仿宋" pitchFamily="49" charset="-122"/>
                <a:ea typeface="仿宋" pitchFamily="49" charset="-122"/>
              </a:rPr>
              <a:pPr algn="ctr"/>
              <a:t>38</a:t>
            </a:fld>
            <a:endParaRPr lang="en-US" altLang="zh-CN" sz="2000">
              <a:latin typeface="仿宋" pitchFamily="49" charset="-122"/>
              <a:ea typeface="仿宋" pitchFamily="49" charset="-122"/>
            </a:endParaRPr>
          </a:p>
        </p:txBody>
      </p:sp>
      <p:graphicFrame>
        <p:nvGraphicFramePr>
          <p:cNvPr id="128583" name="Group 1607"/>
          <p:cNvGraphicFramePr>
            <a:graphicFrameLocks noGrp="1"/>
          </p:cNvGraphicFramePr>
          <p:nvPr/>
        </p:nvGraphicFramePr>
        <p:xfrm>
          <a:off x="0" y="612775"/>
          <a:ext cx="9140825" cy="5887720"/>
        </p:xfrm>
        <a:graphic>
          <a:graphicData uri="http://schemas.openxmlformats.org/drawingml/2006/table">
            <a:tbl>
              <a:tblPr/>
              <a:tblGrid>
                <a:gridCol w="1220788">
                  <a:extLst>
                    <a:ext uri="{9D8B030D-6E8A-4147-A177-3AD203B41FA5}">
                      <a16:colId xmlns:a16="http://schemas.microsoft.com/office/drawing/2014/main" val="20000"/>
                    </a:ext>
                  </a:extLst>
                </a:gridCol>
                <a:gridCol w="1874837">
                  <a:extLst>
                    <a:ext uri="{9D8B030D-6E8A-4147-A177-3AD203B41FA5}">
                      <a16:colId xmlns:a16="http://schemas.microsoft.com/office/drawing/2014/main" val="20001"/>
                    </a:ext>
                  </a:extLst>
                </a:gridCol>
                <a:gridCol w="2203450">
                  <a:extLst>
                    <a:ext uri="{9D8B030D-6E8A-4147-A177-3AD203B41FA5}">
                      <a16:colId xmlns:a16="http://schemas.microsoft.com/office/drawing/2014/main" val="20002"/>
                    </a:ext>
                  </a:extLst>
                </a:gridCol>
                <a:gridCol w="3841750">
                  <a:extLst>
                    <a:ext uri="{9D8B030D-6E8A-4147-A177-3AD203B41FA5}">
                      <a16:colId xmlns:a16="http://schemas.microsoft.com/office/drawing/2014/main" val="20003"/>
                    </a:ext>
                  </a:extLst>
                </a:gridCol>
              </a:tblGrid>
              <a:tr h="400050">
                <a:tc gridSpan="4">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黑体" pitchFamily="49" charset="-122"/>
                          <a:cs typeface="Times New Roman" pitchFamily="18" charset="0"/>
                        </a:rPr>
                        <a:t>2-1  </a:t>
                      </a:r>
                      <a:r>
                        <a:rPr kumimoji="0" lang="zh-CN" altLang="en-US" sz="2400" b="1" i="0" u="none" strike="noStrike" cap="none" normalizeH="0" baseline="0">
                          <a:ln>
                            <a:noFill/>
                          </a:ln>
                          <a:solidFill>
                            <a:schemeClr val="tx1"/>
                          </a:solidFill>
                          <a:effectLst/>
                          <a:latin typeface="Times New Roman" pitchFamily="18" charset="0"/>
                          <a:ea typeface="黑体" pitchFamily="49" charset="-122"/>
                          <a:cs typeface="Times New Roman" pitchFamily="18" charset="0"/>
                        </a:rPr>
                        <a:t>国内生产总值</a:t>
                      </a:r>
                      <a:endParaRPr kumimoji="0" lang="zh-CN" altLang="en-US" sz="1800" b="1" i="0" u="none" strike="noStrike" cap="none" normalizeH="0" baseline="0">
                        <a:ln>
                          <a:noFill/>
                        </a:ln>
                        <a:solidFill>
                          <a:schemeClr val="tx1"/>
                        </a:solidFill>
                        <a:effectLst/>
                        <a:latin typeface="Times New Roman" pitchFamily="18" charset="0"/>
                        <a:ea typeface="黑体" pitchFamily="49"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3850">
                <a:tc gridSpan="3">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本表按当年价格计算。</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gridSpan="2">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单位：亿元</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r" defTabSz="914400" rtl="0" eaLnBrk="0" fontAlgn="ctr"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ctr" latinLnBrk="0" hangingPunct="0">
                        <a:lnSpc>
                          <a:spcPct val="100000"/>
                        </a:lnSpc>
                        <a:spcBef>
                          <a:spcPct val="0"/>
                        </a:spcBef>
                        <a:spcAft>
                          <a:spcPct val="0"/>
                        </a:spcAft>
                        <a:buClrTx/>
                        <a:buSzTx/>
                        <a:buFontTx/>
                        <a:buNone/>
                        <a:tabLst/>
                      </a:pPr>
                      <a:r>
                        <a:rPr kumimoji="0" lang="zh-CN" altLang="en-US" sz="1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国民总收入</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国内生产总值</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人均国内生产总值（元）</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1978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3645.2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3645.2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381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1979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4062.6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4062.6</a:t>
                      </a:r>
                      <a:endPar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419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4545.6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4545.6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463</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340320.0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340902.8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25608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399759.5</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401512.8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30015</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472115.0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472881.6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35181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9400">
                <a:tc grid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注：</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1.1980</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年以后国民总收入</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原称国民生产总值</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与国内生产总值的差额为国外净要素收入。</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215900">
                <a:tc gridSpan="4">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2.2011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年为初步核实数据，以下至</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2-17</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表均同。</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r h="0">
                <a:tc gridSpan="4">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8286750" y="5805488"/>
            <a:ext cx="857250" cy="428625"/>
          </a:xfrm>
          <a:prstGeom prst="rect">
            <a:avLst/>
          </a:prstGeom>
          <a:noFill/>
          <a:ln w="9525">
            <a:noFill/>
            <a:miter lim="800000"/>
            <a:headEnd/>
            <a:tailEnd/>
          </a:ln>
        </p:spPr>
        <p:txBody>
          <a:bodyPr anchor="ctr"/>
          <a:lstStyle/>
          <a:p>
            <a:pPr algn="ctr"/>
            <a:fld id="{5A6BB227-5E1B-4907-A035-EABDA5E6F9FD}" type="slidenum">
              <a:rPr lang="zh-CN" altLang="en-US" sz="2000">
                <a:latin typeface="仿宋" pitchFamily="49" charset="-122"/>
                <a:ea typeface="仿宋" pitchFamily="49" charset="-122"/>
              </a:rPr>
              <a:pPr algn="ctr"/>
              <a:t>39</a:t>
            </a:fld>
            <a:endParaRPr lang="en-US" altLang="zh-CN" sz="2000">
              <a:latin typeface="仿宋" pitchFamily="49" charset="-122"/>
              <a:ea typeface="仿宋" pitchFamily="49" charset="-122"/>
            </a:endParaRPr>
          </a:p>
        </p:txBody>
      </p:sp>
      <p:graphicFrame>
        <p:nvGraphicFramePr>
          <p:cNvPr id="46759" name="Group 679"/>
          <p:cNvGraphicFramePr>
            <a:graphicFrameLocks noGrp="1"/>
          </p:cNvGraphicFramePr>
          <p:nvPr/>
        </p:nvGraphicFramePr>
        <p:xfrm>
          <a:off x="0" y="674688"/>
          <a:ext cx="9180513" cy="5469255"/>
        </p:xfrm>
        <a:graphic>
          <a:graphicData uri="http://schemas.openxmlformats.org/drawingml/2006/table">
            <a:tbl>
              <a:tblPr/>
              <a:tblGrid>
                <a:gridCol w="2411413">
                  <a:extLst>
                    <a:ext uri="{9D8B030D-6E8A-4147-A177-3AD203B41FA5}">
                      <a16:colId xmlns:a16="http://schemas.microsoft.com/office/drawing/2014/main" val="20000"/>
                    </a:ext>
                  </a:extLst>
                </a:gridCol>
                <a:gridCol w="6769100">
                  <a:extLst>
                    <a:ext uri="{9D8B030D-6E8A-4147-A177-3AD203B41FA5}">
                      <a16:colId xmlns:a16="http://schemas.microsoft.com/office/drawing/2014/main" val="20001"/>
                    </a:ext>
                  </a:extLst>
                </a:gridCol>
              </a:tblGrid>
              <a:tr h="2667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2-3   </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不变价国内生产总值</a:t>
                      </a:r>
                      <a:endParaRPr kumimoji="0"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38125">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单位：亿元</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年份</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国内生产总值</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2381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按</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2000</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年价格计算</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2000</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99214.6</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extLst>
                  <a:ext uri="{0D108BD9-81ED-4DB2-BD59-A6C34878D82A}">
                    <a16:rowId xmlns:a16="http://schemas.microsoft.com/office/drawing/2014/main" val="10005"/>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158020.7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81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按</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年价格计算</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2005</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184937.4</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2006</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208381.0</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8125">
                <a:tc gridSpan="2">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8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2010</a:t>
                      </a:r>
                    </a:p>
                  </a:txBody>
                  <a:tcPr anchor="ctr" horzOverflow="overflow">
                    <a:lnL w="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314602.5</a:t>
                      </a:r>
                    </a:p>
                  </a:txBody>
                  <a:tcPr anchor="ctr" horzOverflow="overflow">
                    <a:lnL w="1270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57200">
                <a:tc gridSpan="2">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注：更换基期的年份有两个不变价数据，一个按上一基期价格计算，一个按新基期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价格计算。</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571500"/>
            <a:ext cx="8229600" cy="714375"/>
          </a:xfrm>
        </p:spPr>
        <p:txBody>
          <a:bodyPr/>
          <a:lstStyle/>
          <a:p>
            <a:r>
              <a:rPr lang="en-US" altLang="zh-CN"/>
              <a:t>2.1  </a:t>
            </a:r>
            <a:r>
              <a:rPr lang="zh-CN" altLang="en-US"/>
              <a:t>国内生产总值（</a:t>
            </a:r>
            <a:r>
              <a:rPr lang="en-US" altLang="zh-CN"/>
              <a:t>GDP</a:t>
            </a:r>
            <a:r>
              <a:rPr lang="zh-CN" altLang="en-US"/>
              <a:t>）</a:t>
            </a:r>
          </a:p>
        </p:txBody>
      </p:sp>
      <p:sp>
        <p:nvSpPr>
          <p:cNvPr id="8195" name="内容占位符 2"/>
          <p:cNvSpPr>
            <a:spLocks noGrp="1"/>
          </p:cNvSpPr>
          <p:nvPr>
            <p:ph idx="1"/>
          </p:nvPr>
        </p:nvSpPr>
        <p:spPr>
          <a:xfrm>
            <a:off x="428625" y="1285875"/>
            <a:ext cx="8229600" cy="4740275"/>
          </a:xfrm>
        </p:spPr>
        <p:txBody>
          <a:bodyPr/>
          <a:lstStyle/>
          <a:p>
            <a:pPr>
              <a:spcBef>
                <a:spcPts val="763"/>
              </a:spcBef>
            </a:pPr>
            <a:r>
              <a:rPr lang="zh-CN" altLang="en-US" dirty="0"/>
              <a:t>收入、支出与循环流程</a:t>
            </a:r>
            <a:endParaRPr lang="en-US" dirty="0">
              <a:ea typeface="宋体" pitchFamily="2" charset="-122"/>
            </a:endParaRPr>
          </a:p>
          <a:p>
            <a:pPr>
              <a:spcBef>
                <a:spcPts val="763"/>
              </a:spcBef>
            </a:pPr>
            <a:r>
              <a:rPr lang="zh-CN" altLang="en-US" dirty="0"/>
              <a:t>国内生产总值的定义</a:t>
            </a:r>
            <a:endParaRPr lang="en-US" altLang="zh-CN" dirty="0"/>
          </a:p>
          <a:p>
            <a:pPr>
              <a:spcBef>
                <a:spcPts val="763"/>
              </a:spcBef>
            </a:pPr>
            <a:r>
              <a:rPr lang="zh-CN" altLang="en-US" dirty="0"/>
              <a:t>计算</a:t>
            </a:r>
            <a:r>
              <a:rPr lang="en-US" altLang="zh-CN" dirty="0"/>
              <a:t>GDP</a:t>
            </a:r>
            <a:r>
              <a:rPr lang="zh-CN" altLang="en-US" dirty="0"/>
              <a:t>的规则</a:t>
            </a:r>
          </a:p>
          <a:p>
            <a:pPr>
              <a:spcBef>
                <a:spcPts val="763"/>
              </a:spcBef>
            </a:pPr>
            <a:r>
              <a:rPr lang="zh-CN" altLang="en-US" dirty="0"/>
              <a:t>实际</a:t>
            </a:r>
            <a:r>
              <a:rPr lang="en-US" altLang="zh-CN" dirty="0"/>
              <a:t>GDP</a:t>
            </a:r>
            <a:r>
              <a:rPr lang="zh-CN" altLang="en-US" dirty="0"/>
              <a:t>与名义</a:t>
            </a:r>
            <a:r>
              <a:rPr lang="en-US" altLang="zh-CN" dirty="0"/>
              <a:t>GDP</a:t>
            </a:r>
          </a:p>
          <a:p>
            <a:pPr>
              <a:spcBef>
                <a:spcPts val="763"/>
              </a:spcBef>
            </a:pPr>
            <a:r>
              <a:rPr lang="en-US" altLang="zh-CN" dirty="0"/>
              <a:t>GDP</a:t>
            </a:r>
            <a:r>
              <a:rPr lang="zh-CN" altLang="en-US" dirty="0"/>
              <a:t>（支出）的组成部分</a:t>
            </a:r>
          </a:p>
          <a:p>
            <a:pPr>
              <a:spcBef>
                <a:spcPts val="763"/>
              </a:spcBef>
            </a:pPr>
            <a:r>
              <a:rPr lang="zh-CN" altLang="en-US" dirty="0"/>
              <a:t>收入的其它衡量指标</a:t>
            </a:r>
            <a:endParaRPr lang="en-US" altLang="zh-CN" dirty="0"/>
          </a:p>
          <a:p>
            <a:pPr>
              <a:spcBef>
                <a:spcPts val="763"/>
              </a:spcBef>
            </a:pPr>
            <a:r>
              <a:rPr lang="zh-CN" altLang="en-US" dirty="0"/>
              <a:t>季节性调整</a:t>
            </a:r>
            <a:endParaRPr lang="en-US" dirty="0">
              <a:ea typeface="宋体" pitchFamily="2" charset="-122"/>
            </a:endParaRPr>
          </a:p>
          <a:p>
            <a:pPr>
              <a:spcBef>
                <a:spcPts val="763"/>
              </a:spcBef>
            </a:pPr>
            <a:r>
              <a:rPr lang="zh-CN" altLang="en-US" dirty="0"/>
              <a:t>补充内容：中国</a:t>
            </a:r>
            <a:r>
              <a:rPr lang="en-US" altLang="zh-CN" dirty="0"/>
              <a:t>GDP</a:t>
            </a:r>
            <a:r>
              <a:rPr lang="zh-CN" altLang="en-US" dirty="0"/>
              <a:t>的统计与公布</a:t>
            </a:r>
          </a:p>
        </p:txBody>
      </p:sp>
      <p:sp>
        <p:nvSpPr>
          <p:cNvPr id="819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08977F-3BB8-4D41-A27C-BA162C66E65C}" type="slidenum">
              <a:rPr lang="zh-CN" altLang="en-US" smtClean="0"/>
              <a:pPr fontAlgn="base">
                <a:spcBef>
                  <a:spcPct val="0"/>
                </a:spcBef>
                <a:spcAft>
                  <a:spcPct val="0"/>
                </a:spcAft>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BB7A6710-0D9E-430E-BABA-5B39D93254E5}" type="slidenum">
              <a:rPr lang="zh-CN" altLang="en-US" sz="2000">
                <a:latin typeface="仿宋" pitchFamily="49" charset="-122"/>
                <a:ea typeface="仿宋" pitchFamily="49" charset="-122"/>
              </a:rPr>
              <a:pPr algn="ctr"/>
              <a:t>40</a:t>
            </a:fld>
            <a:endParaRPr lang="en-US" altLang="zh-CN" sz="2000">
              <a:latin typeface="仿宋" pitchFamily="49" charset="-122"/>
              <a:ea typeface="仿宋" pitchFamily="49" charset="-122"/>
            </a:endParaRPr>
          </a:p>
        </p:txBody>
      </p:sp>
      <p:sp>
        <p:nvSpPr>
          <p:cNvPr id="34819" name="矩形 5"/>
          <p:cNvSpPr>
            <a:spLocks noChangeArrowheads="1"/>
          </p:cNvSpPr>
          <p:nvPr/>
        </p:nvSpPr>
        <p:spPr bwMode="auto">
          <a:xfrm>
            <a:off x="323850" y="5516563"/>
            <a:ext cx="8572500" cy="701675"/>
          </a:xfrm>
          <a:prstGeom prst="rect">
            <a:avLst/>
          </a:prstGeom>
          <a:noFill/>
          <a:ln w="9525">
            <a:noFill/>
            <a:miter lim="800000"/>
            <a:headEnd/>
            <a:tailEnd/>
          </a:ln>
        </p:spPr>
        <p:txBody>
          <a:bodyPr>
            <a:spAutoFit/>
          </a:bodyPr>
          <a:lstStyle/>
          <a:p>
            <a:r>
              <a:rPr lang="en-US" altLang="zh-CN" sz="2000"/>
              <a:t>《</a:t>
            </a:r>
            <a:r>
              <a:rPr lang="zh-CN" altLang="en-US" sz="2000"/>
              <a:t>中国统计年鉴</a:t>
            </a:r>
            <a:r>
              <a:rPr lang="en-US" altLang="zh-CN" sz="2000"/>
              <a:t>》</a:t>
            </a:r>
            <a:r>
              <a:rPr lang="zh-CN" altLang="en-US" sz="2000"/>
              <a:t>第二篇的简要说明：</a:t>
            </a:r>
          </a:p>
          <a:p>
            <a:r>
              <a:rPr lang="zh-CN" altLang="en-US" sz="2000"/>
              <a:t>国内生产总值指数就是根据两个时期不变价国内生产总值计算得到的。</a:t>
            </a:r>
          </a:p>
        </p:txBody>
      </p:sp>
      <p:graphicFrame>
        <p:nvGraphicFramePr>
          <p:cNvPr id="47369" name="Group 265"/>
          <p:cNvGraphicFramePr>
            <a:graphicFrameLocks noGrp="1"/>
          </p:cNvGraphicFramePr>
          <p:nvPr/>
        </p:nvGraphicFramePr>
        <p:xfrm>
          <a:off x="0" y="836613"/>
          <a:ext cx="9144000" cy="4541520"/>
        </p:xfrm>
        <a:graphic>
          <a:graphicData uri="http://schemas.openxmlformats.org/drawingml/2006/table">
            <a:tbl>
              <a:tblPr/>
              <a:tblGrid>
                <a:gridCol w="1979613">
                  <a:extLst>
                    <a:ext uri="{9D8B030D-6E8A-4147-A177-3AD203B41FA5}">
                      <a16:colId xmlns:a16="http://schemas.microsoft.com/office/drawing/2014/main" val="20000"/>
                    </a:ext>
                  </a:extLst>
                </a:gridCol>
                <a:gridCol w="197802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900362">
                  <a:extLst>
                    <a:ext uri="{9D8B030D-6E8A-4147-A177-3AD203B41FA5}">
                      <a16:colId xmlns:a16="http://schemas.microsoft.com/office/drawing/2014/main" val="20003"/>
                    </a:ext>
                  </a:extLst>
                </a:gridCol>
              </a:tblGrid>
              <a:tr h="319088">
                <a:tc gridSpan="4">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49" charset="-122"/>
                          <a:cs typeface="Times New Roman" pitchFamily="18" charset="0"/>
                        </a:rPr>
                        <a:t>2-4  </a:t>
                      </a:r>
                      <a:r>
                        <a:rPr kumimoji="0" lang="zh-CN" altLang="en-US" sz="2400" b="0" i="0" u="none" strike="noStrike" cap="none" normalizeH="0" baseline="0" dirty="0">
                          <a:ln>
                            <a:noFill/>
                          </a:ln>
                          <a:solidFill>
                            <a:schemeClr val="tx1"/>
                          </a:solidFill>
                          <a:effectLst/>
                          <a:latin typeface="Times New Roman" pitchFamily="18" charset="0"/>
                          <a:ea typeface="黑体" pitchFamily="49" charset="-122"/>
                          <a:cs typeface="Times New Roman" pitchFamily="18" charset="0"/>
                        </a:rPr>
                        <a:t>国内生产总值指数</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09575">
                <a:tc gridSpan="2">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本表按不变价格计算。</a:t>
                      </a:r>
                      <a:endPar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上年</a:t>
                      </a:r>
                      <a:r>
                        <a:rPr kumimoji="0" lang="en-US" altLang="zh-CN" sz="20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=100)</a:t>
                      </a:r>
                      <a:endPar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  份</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国民总收入</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国内生产总值</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人均国内生产总值</a:t>
                      </a: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3857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1978</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111.7</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110.2</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1979</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107.6</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106.1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1980</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107.8</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106.5</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grid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857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2009</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108.7</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60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2010</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110.2</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109.9</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09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2011</a:t>
                      </a: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109.6</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108.8</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FFA9FE91-FC30-40DD-8643-CFF5CC63289D}" type="slidenum">
              <a:rPr lang="zh-CN" altLang="en-US" sz="2000">
                <a:latin typeface="仿宋" pitchFamily="49" charset="-122"/>
                <a:ea typeface="仿宋" pitchFamily="49" charset="-122"/>
              </a:rPr>
              <a:pPr algn="ctr"/>
              <a:t>41</a:t>
            </a:fld>
            <a:endParaRPr lang="en-US" altLang="zh-CN" sz="2000">
              <a:latin typeface="仿宋" pitchFamily="49" charset="-122"/>
              <a:ea typeface="仿宋" pitchFamily="49" charset="-122"/>
            </a:endParaRPr>
          </a:p>
        </p:txBody>
      </p:sp>
      <p:graphicFrame>
        <p:nvGraphicFramePr>
          <p:cNvPr id="48433" name="Group 305"/>
          <p:cNvGraphicFramePr>
            <a:graphicFrameLocks noGrp="1"/>
          </p:cNvGraphicFramePr>
          <p:nvPr/>
        </p:nvGraphicFramePr>
        <p:xfrm>
          <a:off x="0" y="476250"/>
          <a:ext cx="9144000" cy="5747069"/>
        </p:xfrm>
        <a:graphic>
          <a:graphicData uri="http://schemas.openxmlformats.org/drawingml/2006/table">
            <a:tbl>
              <a:tblPr/>
              <a:tblGrid>
                <a:gridCol w="1485900">
                  <a:extLst>
                    <a:ext uri="{9D8B030D-6E8A-4147-A177-3AD203B41FA5}">
                      <a16:colId xmlns:a16="http://schemas.microsoft.com/office/drawing/2014/main" val="20000"/>
                    </a:ext>
                  </a:extLst>
                </a:gridCol>
                <a:gridCol w="1716088">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716088">
                  <a:extLst>
                    <a:ext uri="{9D8B030D-6E8A-4147-A177-3AD203B41FA5}">
                      <a16:colId xmlns:a16="http://schemas.microsoft.com/office/drawing/2014/main" val="20004"/>
                    </a:ext>
                  </a:extLst>
                </a:gridCol>
                <a:gridCol w="1255712">
                  <a:extLst>
                    <a:ext uri="{9D8B030D-6E8A-4147-A177-3AD203B41FA5}">
                      <a16:colId xmlns:a16="http://schemas.microsoft.com/office/drawing/2014/main" val="20005"/>
                    </a:ext>
                  </a:extLst>
                </a:gridCol>
              </a:tblGrid>
              <a:tr h="560388">
                <a:tc gridSpan="6">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黑体" pitchFamily="49" charset="-122"/>
                          <a:ea typeface="黑体" pitchFamily="49" charset="-122"/>
                          <a:cs typeface="Times New Roman" pitchFamily="18" charset="0"/>
                        </a:rPr>
                        <a:t>2-16  </a:t>
                      </a:r>
                      <a:r>
                        <a:rPr kumimoji="0" lang="zh-CN" altLang="en-US" sz="2400" b="0" i="0" u="none" strike="noStrike" cap="none" normalizeH="0" baseline="0">
                          <a:ln>
                            <a:noFill/>
                          </a:ln>
                          <a:solidFill>
                            <a:schemeClr val="tx1"/>
                          </a:solidFill>
                          <a:effectLst/>
                          <a:latin typeface="黑体" pitchFamily="49" charset="-122"/>
                          <a:ea typeface="黑体" pitchFamily="49" charset="-122"/>
                          <a:cs typeface="Times New Roman" pitchFamily="18" charset="0"/>
                        </a:rPr>
                        <a:t>地区生产总值收入法构成项目 </a:t>
                      </a:r>
                      <a:r>
                        <a:rPr kumimoji="0" lang="en-US" altLang="zh-CN" sz="2400" b="0" i="0" u="none" strike="noStrike" cap="none" normalizeH="0" baseline="0">
                          <a:ln>
                            <a:noFill/>
                          </a:ln>
                          <a:solidFill>
                            <a:schemeClr val="tx1"/>
                          </a:solidFill>
                          <a:effectLst/>
                          <a:latin typeface="黑体" pitchFamily="49" charset="-122"/>
                          <a:ea typeface="黑体" pitchFamily="49" charset="-122"/>
                          <a:cs typeface="Times New Roman" pitchFamily="18" charset="0"/>
                        </a:rPr>
                        <a:t>(2011</a:t>
                      </a:r>
                      <a:r>
                        <a:rPr kumimoji="0" lang="zh-CN" altLang="en-US" sz="2400" b="0" i="0" u="none" strike="noStrike" cap="none" normalizeH="0" baseline="0">
                          <a:ln>
                            <a:noFill/>
                          </a:ln>
                          <a:solidFill>
                            <a:schemeClr val="tx1"/>
                          </a:solidFill>
                          <a:effectLst/>
                          <a:latin typeface="黑体" pitchFamily="49" charset="-122"/>
                          <a:ea typeface="黑体" pitchFamily="49" charset="-122"/>
                          <a:cs typeface="Times New Roman" pitchFamily="18" charset="0"/>
                        </a:rPr>
                        <a:t>年</a:t>
                      </a:r>
                      <a:r>
                        <a:rPr kumimoji="0" lang="en-US" altLang="zh-CN" sz="2400" b="0" i="0" u="none" strike="noStrike" cap="none" normalizeH="0" baseline="0">
                          <a:ln>
                            <a:noFill/>
                          </a:ln>
                          <a:solidFill>
                            <a:schemeClr val="tx1"/>
                          </a:solidFill>
                          <a:effectLst/>
                          <a:latin typeface="黑体" pitchFamily="49" charset="-122"/>
                          <a:ea typeface="黑体" pitchFamily="49" charset="-122"/>
                          <a:cs typeface="Times New Roman" pitchFamily="18" charset="0"/>
                        </a:rPr>
                        <a:t>)</a:t>
                      </a:r>
                      <a:endParaRPr kumimoji="0" lang="en-US" altLang="zh-CN" sz="2400" b="0" i="0" u="none" strike="noStrike" cap="none" normalizeH="0" baseline="0">
                        <a:ln>
                          <a:noFill/>
                        </a:ln>
                        <a:solidFill>
                          <a:schemeClr val="tx1"/>
                        </a:solidFill>
                        <a:effectLst/>
                        <a:latin typeface="Arial" charset="0"/>
                        <a:ea typeface="黑体" pitchFamily="49" charset="-122"/>
                        <a:cs typeface="Times New Roman"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0700">
                <a:tc gridSpan="4">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宋体" pitchFamily="2" charset="-122"/>
                          <a:ea typeface="宋体" pitchFamily="2" charset="-122"/>
                          <a:cs typeface="Times New Roman" pitchFamily="18" charset="0"/>
                        </a:rPr>
                        <a:t>本表按当年价格计算。</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宋体" pitchFamily="2" charset="-122"/>
                          <a:ea typeface="宋体" pitchFamily="2" charset="-122"/>
                          <a:cs typeface="Times New Roman" pitchFamily="18" charset="0"/>
                        </a:rPr>
                        <a:t>单位：亿元</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315913">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地  区</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row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地区生产总值</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grid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a:noFill/>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286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劳动者报酬</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生产税净额</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固定资产折旧</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营业盈余</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4857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北  京</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16251.93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7992.38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2566.16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2155.80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3537.59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57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天  津</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11307.28</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4378.14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1771.81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1416.06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3741.27</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7363">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河  北</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24515.76</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12496.98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2951.14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3130.75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5936.89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57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山  西</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11237.55</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4675.44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1833.04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1794.36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2934.71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57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宋体" pitchFamily="2" charset="-122"/>
                          <a:ea typeface="宋体" pitchFamily="2" charset="-122"/>
                          <a:cs typeface="Times New Roman" pitchFamily="18" charset="0"/>
                        </a:rPr>
                        <a:t> 内蒙古</a:t>
                      </a:r>
                      <a:endParaRPr kumimoji="0" lang="zh-CN" altLang="en-US"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14359.88</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6240.45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2083.49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1590.76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cs typeface="Arial" charset="0"/>
                        </a:rPr>
                        <a:t>4445.18</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1788">
                <a:tc gridSpan="6">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0">
                <a:tc gridSpan="6">
                  <a:txBody>
                    <a:bodyPr/>
                    <a:lstStyle/>
                    <a:p>
                      <a:pPr marL="0" marR="0" lvl="0" indent="0" algn="ctr" defTabSz="914400" rtl="0" eaLnBrk="0" fontAlgn="ctr" latinLnBrk="0" hangingPunct="0">
                        <a:lnSpc>
                          <a:spcPct val="10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charset="0"/>
                        <a:ea typeface="宋体" pitchFamily="2" charset="-122"/>
                        <a:cs typeface="Times New Roman" pitchFamily="18" charset="0"/>
                      </a:endParaRP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B5F303B4-70F7-4A0A-A7EE-9A465E88137A}" type="slidenum">
              <a:rPr lang="zh-CN" altLang="en-US" sz="2000">
                <a:latin typeface="仿宋" pitchFamily="49" charset="-122"/>
                <a:ea typeface="仿宋" pitchFamily="49" charset="-122"/>
              </a:rPr>
              <a:pPr algn="ctr"/>
              <a:t>42</a:t>
            </a:fld>
            <a:endParaRPr lang="en-US" altLang="zh-CN" sz="2000">
              <a:latin typeface="仿宋" pitchFamily="49" charset="-122"/>
              <a:ea typeface="仿宋" pitchFamily="49" charset="-122"/>
            </a:endParaRPr>
          </a:p>
        </p:txBody>
      </p:sp>
      <p:graphicFrame>
        <p:nvGraphicFramePr>
          <p:cNvPr id="49653" name="Group 501"/>
          <p:cNvGraphicFramePr>
            <a:graphicFrameLocks noGrp="1"/>
          </p:cNvGraphicFramePr>
          <p:nvPr/>
        </p:nvGraphicFramePr>
        <p:xfrm>
          <a:off x="0" y="620713"/>
          <a:ext cx="9248775" cy="5650865"/>
        </p:xfrm>
        <a:graphic>
          <a:graphicData uri="http://schemas.openxmlformats.org/drawingml/2006/table">
            <a:tbl>
              <a:tblPr/>
              <a:tblGrid>
                <a:gridCol w="946150">
                  <a:extLst>
                    <a:ext uri="{9D8B030D-6E8A-4147-A177-3AD203B41FA5}">
                      <a16:colId xmlns:a16="http://schemas.microsoft.com/office/drawing/2014/main" val="20000"/>
                    </a:ext>
                  </a:extLst>
                </a:gridCol>
                <a:gridCol w="1454150">
                  <a:extLst>
                    <a:ext uri="{9D8B030D-6E8A-4147-A177-3AD203B41FA5}">
                      <a16:colId xmlns:a16="http://schemas.microsoft.com/office/drawing/2014/main" val="20001"/>
                    </a:ext>
                  </a:extLst>
                </a:gridCol>
                <a:gridCol w="1243013">
                  <a:extLst>
                    <a:ext uri="{9D8B030D-6E8A-4147-A177-3AD203B41FA5}">
                      <a16:colId xmlns:a16="http://schemas.microsoft.com/office/drawing/2014/main" val="20002"/>
                    </a:ext>
                  </a:extLst>
                </a:gridCol>
                <a:gridCol w="1243012">
                  <a:extLst>
                    <a:ext uri="{9D8B030D-6E8A-4147-A177-3AD203B41FA5}">
                      <a16:colId xmlns:a16="http://schemas.microsoft.com/office/drawing/2014/main" val="20003"/>
                    </a:ext>
                  </a:extLst>
                </a:gridCol>
                <a:gridCol w="1454150">
                  <a:extLst>
                    <a:ext uri="{9D8B030D-6E8A-4147-A177-3AD203B41FA5}">
                      <a16:colId xmlns:a16="http://schemas.microsoft.com/office/drawing/2014/main" val="20004"/>
                    </a:ext>
                  </a:extLst>
                </a:gridCol>
                <a:gridCol w="1454150">
                  <a:extLst>
                    <a:ext uri="{9D8B030D-6E8A-4147-A177-3AD203B41FA5}">
                      <a16:colId xmlns:a16="http://schemas.microsoft.com/office/drawing/2014/main" val="20005"/>
                    </a:ext>
                  </a:extLst>
                </a:gridCol>
                <a:gridCol w="1454150">
                  <a:extLst>
                    <a:ext uri="{9D8B030D-6E8A-4147-A177-3AD203B41FA5}">
                      <a16:colId xmlns:a16="http://schemas.microsoft.com/office/drawing/2014/main" val="20006"/>
                    </a:ext>
                  </a:extLst>
                </a:gridCol>
              </a:tblGrid>
              <a:tr h="495300">
                <a:tc gridSpan="7">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黑体" pitchFamily="49" charset="-122"/>
                          <a:cs typeface="Times New Roman" pitchFamily="18" charset="0"/>
                        </a:rPr>
                        <a:t>2-17  </a:t>
                      </a:r>
                      <a:r>
                        <a:rPr kumimoji="0" lang="zh-CN" altLang="en-US" sz="2400" b="0" i="0" u="none" strike="noStrike" cap="none" normalizeH="0" baseline="0">
                          <a:ln>
                            <a:noFill/>
                          </a:ln>
                          <a:solidFill>
                            <a:schemeClr val="tx1"/>
                          </a:solidFill>
                          <a:effectLst/>
                          <a:latin typeface="Times New Roman" pitchFamily="18" charset="0"/>
                          <a:ea typeface="黑体" pitchFamily="49" charset="-122"/>
                          <a:cs typeface="Times New Roman" pitchFamily="18" charset="0"/>
                        </a:rPr>
                        <a:t>支出法国内生产总值</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9400">
                <a:tc gridSpan="3">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本表按当年价格计算。</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rowSpan="4">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  份</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支出法国内</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tc rowSpan="2" grid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A6CAF0"/>
                    </a:solidFill>
                  </a:tcPr>
                </a:tc>
                <a:tc rowSpan="2" hMerge="1">
                  <a:txBody>
                    <a:bodyPr/>
                    <a:lstStyle/>
                    <a:p>
                      <a:endParaRPr lang="zh-CN" altLang="en-US"/>
                    </a:p>
                  </a:txBody>
                  <a:tcPr/>
                </a:tc>
                <a:tc rowSpan="2" h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最终消费率</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资本形成率</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extLst>
                  <a:ext uri="{0D108BD9-81ED-4DB2-BD59-A6C34878D82A}">
                    <a16:rowId xmlns:a16="http://schemas.microsoft.com/office/drawing/2014/main" val="10002"/>
                  </a:ext>
                </a:extLst>
              </a:tr>
              <a:tr h="396875">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生产总值</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A6CAF0"/>
                    </a:solidFill>
                  </a:tcPr>
                </a:tc>
                <a:tc gridSpan="3"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消费率</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投资率</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A6CAF0"/>
                    </a:solidFill>
                  </a:tcPr>
                </a:tc>
                <a:extLst>
                  <a:ext uri="{0D108BD9-81ED-4DB2-BD59-A6C34878D82A}">
                    <a16:rowId xmlns:a16="http://schemas.microsoft.com/office/drawing/2014/main" val="10003"/>
                  </a:ext>
                </a:extLst>
              </a:tr>
              <a:tr h="396875">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亿元</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最终消费</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资本形成</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货物和服务</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A6CAF0"/>
                    </a:solidFill>
                  </a:tcPr>
                </a:tc>
                <a:extLst>
                  <a:ext uri="{0D108BD9-81ED-4DB2-BD59-A6C34878D82A}">
                    <a16:rowId xmlns:a16="http://schemas.microsoft.com/office/drawing/2014/main" val="10004"/>
                  </a:ext>
                </a:extLst>
              </a:tr>
              <a:tr h="396875">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支    出</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总    额</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净 出 口</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A6CAF0"/>
                    </a:solidFill>
                  </a:tcPr>
                </a:tc>
                <a:extLst>
                  <a:ext uri="{0D108BD9-81ED-4DB2-BD59-A6C34878D82A}">
                    <a16:rowId xmlns:a16="http://schemas.microsoft.com/office/drawing/2014/main" val="10005"/>
                  </a:ext>
                </a:extLst>
              </a:tr>
              <a:tr h="3968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1978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3605.6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2239.1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1377.9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-11.4</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62.1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38.2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9400">
                <a:tc gridSpan="7">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3968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348775.1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169274.8</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164463.2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15037.1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48.5</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47.2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402816.5</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194115.0</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193603.9</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15097.6</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48.2</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48.1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87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2011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465731.3</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228561.3</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225006.7</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12163.3</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49.1</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48.3</a:t>
                      </a:r>
                      <a:endPar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14363">
                <a:tc gridSpan="7">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注：</a:t>
                      </a: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资本形成率指资本形成总额占支出法国内生产总值的比重；最终消费率指最终消费支出占支出法国内生产总值的比重。</a:t>
                      </a: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b"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r h="0">
                <a:tc gridSpan="7">
                  <a:txBody>
                    <a:bodyPr/>
                    <a:lstStyle/>
                    <a:p>
                      <a:pPr marL="0" marR="0" lvl="0" indent="0" algn="l" defTabSz="914400" rtl="0" eaLnBrk="0" fontAlgn="b"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b"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57200" y="571500"/>
            <a:ext cx="8229600" cy="714375"/>
          </a:xfrm>
        </p:spPr>
        <p:txBody>
          <a:bodyPr/>
          <a:lstStyle/>
          <a:p>
            <a:r>
              <a:rPr lang="en-US" altLang="zh-CN"/>
              <a:t>2.2  </a:t>
            </a:r>
            <a:r>
              <a:rPr lang="zh-CN" altLang="en-US"/>
              <a:t>衡量生活成本：消费者价格指数</a:t>
            </a:r>
          </a:p>
        </p:txBody>
      </p:sp>
      <p:sp>
        <p:nvSpPr>
          <p:cNvPr id="37891" name="内容占位符 2"/>
          <p:cNvSpPr>
            <a:spLocks noGrp="1"/>
          </p:cNvSpPr>
          <p:nvPr>
            <p:ph idx="1"/>
          </p:nvPr>
        </p:nvSpPr>
        <p:spPr>
          <a:xfrm>
            <a:off x="428625" y="1285875"/>
            <a:ext cx="8229600" cy="4740275"/>
          </a:xfrm>
        </p:spPr>
        <p:txBody>
          <a:bodyPr/>
          <a:lstStyle/>
          <a:p>
            <a:pPr lvl="1"/>
            <a:r>
              <a:rPr lang="zh-CN" altLang="en-US"/>
              <a:t>总体价格水平上升被称为通货膨胀，是宏观经济学关注的主要问题之一。</a:t>
            </a:r>
            <a:endParaRPr lang="en-US" altLang="zh-CN"/>
          </a:p>
          <a:p>
            <a:pPr lvl="1"/>
            <a:r>
              <a:rPr lang="zh-CN" altLang="en-US"/>
              <a:t>最常用于衡量价格水平的指标是消费者价格指数（</a:t>
            </a:r>
            <a:r>
              <a:rPr lang="en-US" altLang="zh-CN"/>
              <a:t>CPI</a:t>
            </a:r>
            <a:r>
              <a:rPr lang="zh-CN" altLang="en-US"/>
              <a:t>）。</a:t>
            </a:r>
            <a:endParaRPr lang="en-US" altLang="zh-CN"/>
          </a:p>
          <a:p>
            <a:pPr lvl="1"/>
            <a:r>
              <a:rPr lang="en-US" altLang="zh-CN"/>
              <a:t>GDP</a:t>
            </a:r>
            <a:r>
              <a:rPr lang="zh-CN" altLang="en-US"/>
              <a:t>平减指数也是一种衡量价格水平变化的指标。</a:t>
            </a:r>
            <a:endParaRPr lang="en-US" altLang="zh-CN"/>
          </a:p>
          <a:p>
            <a:pPr>
              <a:spcBef>
                <a:spcPts val="763"/>
              </a:spcBef>
            </a:pPr>
            <a:endParaRPr lang="zh-CN" altLang="en-US"/>
          </a:p>
        </p:txBody>
      </p:sp>
      <p:sp>
        <p:nvSpPr>
          <p:cNvPr id="3789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C11D5E-1F99-405F-8831-BA3417F41820}" type="slidenum">
              <a:rPr lang="zh-CN" altLang="en-US" smtClean="0"/>
              <a:pPr fontAlgn="base">
                <a:spcBef>
                  <a:spcPct val="0"/>
                </a:spcBef>
                <a:spcAft>
                  <a:spcPct val="0"/>
                </a:spcAft>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571500"/>
            <a:ext cx="8229600" cy="714375"/>
          </a:xfrm>
        </p:spPr>
        <p:txBody>
          <a:bodyPr/>
          <a:lstStyle/>
          <a:p>
            <a:r>
              <a:rPr lang="zh-CN" altLang="en-US"/>
              <a:t>消费者价格指数</a:t>
            </a:r>
          </a:p>
        </p:txBody>
      </p:sp>
      <p:sp>
        <p:nvSpPr>
          <p:cNvPr id="38915" name="内容占位符 2"/>
          <p:cNvSpPr>
            <a:spLocks noGrp="1"/>
          </p:cNvSpPr>
          <p:nvPr>
            <p:ph idx="1"/>
          </p:nvPr>
        </p:nvSpPr>
        <p:spPr>
          <a:xfrm>
            <a:off x="428625" y="1285875"/>
            <a:ext cx="8229600" cy="4740275"/>
          </a:xfrm>
        </p:spPr>
        <p:txBody>
          <a:bodyPr/>
          <a:lstStyle/>
          <a:p>
            <a:pPr>
              <a:spcBef>
                <a:spcPts val="763"/>
              </a:spcBef>
              <a:buFont typeface="Wingdings" pitchFamily="2" charset="2"/>
              <a:buNone/>
            </a:pPr>
            <a:r>
              <a:rPr lang="zh-CN" altLang="en-US" dirty="0"/>
              <a:t>消费者价格指数</a:t>
            </a:r>
            <a:r>
              <a:rPr lang="zh-CN" altLang="en-US" sz="2800" b="0" dirty="0"/>
              <a:t>（</a:t>
            </a:r>
            <a:r>
              <a:rPr lang="en-US" altLang="zh-CN" sz="2800" b="0" dirty="0"/>
              <a:t>Consumer Price Index, CPI</a:t>
            </a:r>
            <a:r>
              <a:rPr lang="zh-CN" altLang="en-US" sz="2800" b="0" dirty="0"/>
              <a:t>）</a:t>
            </a:r>
            <a:endParaRPr lang="en-US" altLang="zh-CN" sz="2800" b="0" dirty="0"/>
          </a:p>
          <a:p>
            <a:pPr lvl="1"/>
            <a:r>
              <a:rPr lang="zh-CN" altLang="en-US" dirty="0"/>
              <a:t>一个典型消费者所购买的一篮子产品与服务的价格相对于同一篮子产品与服务在某个基年的价格的比值。</a:t>
            </a:r>
            <a:endParaRPr lang="en-US" altLang="zh-CN" dirty="0"/>
          </a:p>
          <a:p>
            <a:pPr lvl="1"/>
            <a:r>
              <a:rPr lang="zh-CN" altLang="en-US" dirty="0"/>
              <a:t>例如，假定典型消费者的购买篮子为</a:t>
            </a:r>
            <a:r>
              <a:rPr lang="en-US" altLang="zh-CN" dirty="0"/>
              <a:t>5</a:t>
            </a:r>
            <a:r>
              <a:rPr lang="zh-CN" altLang="en-US" dirty="0"/>
              <a:t>个苹果和</a:t>
            </a:r>
            <a:r>
              <a:rPr lang="en-US" altLang="zh-CN" dirty="0"/>
              <a:t>2</a:t>
            </a:r>
            <a:r>
              <a:rPr lang="zh-CN" altLang="en-US" dirty="0"/>
              <a:t>个橘子。如果我们选定</a:t>
            </a:r>
            <a:r>
              <a:rPr lang="en-US" altLang="zh-CN" dirty="0"/>
              <a:t>2009</a:t>
            </a:r>
            <a:r>
              <a:rPr lang="zh-CN" altLang="en-US" dirty="0"/>
              <a:t>年为基年，那么现在的</a:t>
            </a:r>
            <a:r>
              <a:rPr lang="en-US" altLang="zh-CN" dirty="0"/>
              <a:t>CPI</a:t>
            </a:r>
            <a:r>
              <a:rPr lang="zh-CN" altLang="en-US" dirty="0"/>
              <a:t>为：</a:t>
            </a:r>
            <a:endParaRPr lang="en-US" altLang="zh-CN" dirty="0"/>
          </a:p>
          <a:p>
            <a:pPr lvl="1"/>
            <a:endParaRPr lang="en-US" altLang="zh-CN" dirty="0"/>
          </a:p>
        </p:txBody>
      </p:sp>
      <p:sp>
        <p:nvSpPr>
          <p:cNvPr id="3891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BF0C19E-8FD0-48E6-B8C8-BDF42F83C123}" type="slidenum">
              <a:rPr lang="zh-CN" altLang="en-US" smtClean="0"/>
              <a:pPr fontAlgn="base">
                <a:spcBef>
                  <a:spcPct val="0"/>
                </a:spcBef>
                <a:spcAft>
                  <a:spcPct val="0"/>
                </a:spcAft>
              </a:pPr>
              <a:t>44</a:t>
            </a:fld>
            <a:endParaRPr lang="zh-CN" altLang="en-US"/>
          </a:p>
        </p:txBody>
      </p:sp>
      <p:grpSp>
        <p:nvGrpSpPr>
          <p:cNvPr id="38917" name="Group 4"/>
          <p:cNvGrpSpPr>
            <a:grpSpLocks/>
          </p:cNvGrpSpPr>
          <p:nvPr/>
        </p:nvGrpSpPr>
        <p:grpSpPr bwMode="auto">
          <a:xfrm>
            <a:off x="214313" y="4572000"/>
            <a:ext cx="8643937" cy="1500188"/>
            <a:chOff x="0" y="0"/>
            <a:chExt cx="3763" cy="702"/>
          </a:xfrm>
        </p:grpSpPr>
        <p:sp>
          <p:nvSpPr>
            <p:cNvPr id="38918" name="Text Box 11"/>
            <p:cNvSpPr txBox="1">
              <a:spLocks noChangeArrowheads="1"/>
            </p:cNvSpPr>
            <p:nvPr/>
          </p:nvSpPr>
          <p:spPr bwMode="auto">
            <a:xfrm>
              <a:off x="0" y="0"/>
              <a:ext cx="3763" cy="702"/>
            </a:xfrm>
            <a:prstGeom prst="rect">
              <a:avLst/>
            </a:prstGeom>
            <a:noFill/>
            <a:ln w="9525">
              <a:noFill/>
              <a:miter lim="800000"/>
              <a:headEnd/>
              <a:tailEnd/>
            </a:ln>
          </p:spPr>
          <p:txBody>
            <a:bodyPr lIns="182880" anchor="ctr"/>
            <a:lstStyle/>
            <a:p>
              <a:pPr>
                <a:spcBef>
                  <a:spcPct val="50000"/>
                </a:spcBef>
              </a:pPr>
              <a:r>
                <a:rPr lang="en-US" altLang="zh-CN" sz="2500">
                  <a:latin typeface="Times New Roman" pitchFamily="18" charset="0"/>
                  <a:cs typeface="Times New Roman" pitchFamily="18" charset="0"/>
                </a:rPr>
                <a:t>CPI</a:t>
              </a:r>
              <a:r>
                <a:rPr lang="en-US" altLang="zh-CN" sz="2500"/>
                <a:t> =</a:t>
              </a:r>
            </a:p>
          </p:txBody>
        </p:sp>
        <p:grpSp>
          <p:nvGrpSpPr>
            <p:cNvPr id="38919" name="Group 6"/>
            <p:cNvGrpSpPr>
              <a:grpSpLocks/>
            </p:cNvGrpSpPr>
            <p:nvPr/>
          </p:nvGrpSpPr>
          <p:grpSpPr bwMode="auto">
            <a:xfrm>
              <a:off x="458" y="85"/>
              <a:ext cx="3298" cy="513"/>
              <a:chOff x="-200" y="0"/>
              <a:chExt cx="3298" cy="513"/>
            </a:xfrm>
          </p:grpSpPr>
          <p:sp>
            <p:nvSpPr>
              <p:cNvPr id="38920" name="Text Box 7"/>
              <p:cNvSpPr txBox="1">
                <a:spLocks noChangeArrowheads="1"/>
              </p:cNvSpPr>
              <p:nvPr/>
            </p:nvSpPr>
            <p:spPr bwMode="auto">
              <a:xfrm>
                <a:off x="-192" y="0"/>
                <a:ext cx="3192" cy="245"/>
              </a:xfrm>
              <a:prstGeom prst="rect">
                <a:avLst/>
              </a:prstGeom>
              <a:noFill/>
              <a:ln w="9525">
                <a:noFill/>
                <a:miter lim="800000"/>
                <a:headEnd/>
                <a:tailEnd/>
              </a:ln>
            </p:spPr>
            <p:txBody>
              <a:bodyPr>
                <a:spAutoFit/>
              </a:bodyPr>
              <a:lstStyle/>
              <a:p>
                <a:pPr algn="ctr">
                  <a:spcBef>
                    <a:spcPct val="50000"/>
                  </a:spcBef>
                </a:pPr>
                <a:r>
                  <a:rPr lang="zh-CN" altLang="en-US" sz="2800">
                    <a:latin typeface="Times New Roman" pitchFamily="18" charset="0"/>
                    <a:cs typeface="Times New Roman" pitchFamily="18" charset="0"/>
                  </a:rPr>
                  <a:t>５</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现期苹果价格＋２</a:t>
                </a:r>
                <a:r>
                  <a:rPr lang="en-US" altLang="zh-CN" sz="2800">
                    <a:latin typeface="Times New Roman" pitchFamily="18" charset="0"/>
                    <a:cs typeface="Times New Roman" pitchFamily="18" charset="0"/>
                  </a:rPr>
                  <a:t>×</a:t>
                </a:r>
                <a:r>
                  <a:rPr lang="zh-CN" altLang="en-US" sz="2800">
                    <a:latin typeface="Times New Roman" pitchFamily="18" charset="0"/>
                    <a:cs typeface="Times New Roman" pitchFamily="18" charset="0"/>
                  </a:rPr>
                  <a:t>现期橘子价格</a:t>
                </a:r>
              </a:p>
            </p:txBody>
          </p:sp>
          <p:sp>
            <p:nvSpPr>
              <p:cNvPr id="38921" name="Text Box 8"/>
              <p:cNvSpPr txBox="1">
                <a:spLocks noChangeArrowheads="1"/>
              </p:cNvSpPr>
              <p:nvPr/>
            </p:nvSpPr>
            <p:spPr bwMode="auto">
              <a:xfrm>
                <a:off x="-192" y="268"/>
                <a:ext cx="3164" cy="245"/>
              </a:xfrm>
              <a:prstGeom prst="rect">
                <a:avLst/>
              </a:prstGeom>
              <a:noFill/>
              <a:ln w="9525">
                <a:noFill/>
                <a:miter lim="800000"/>
                <a:headEnd/>
                <a:tailEnd/>
              </a:ln>
            </p:spPr>
            <p:txBody>
              <a:bodyPr>
                <a:spAutoFit/>
              </a:bodyPr>
              <a:lstStyle/>
              <a:p>
                <a:pPr algn="ctr">
                  <a:spcBef>
                    <a:spcPct val="50000"/>
                  </a:spcBef>
                </a:pPr>
                <a:r>
                  <a:rPr lang="zh-CN" altLang="en-US" sz="2800">
                    <a:latin typeface="Times New Roman" pitchFamily="18" charset="0"/>
                    <a:cs typeface="Times New Roman" pitchFamily="18" charset="0"/>
                  </a:rPr>
                  <a:t>５</a:t>
                </a:r>
                <a:r>
                  <a:rPr lang="en-US" altLang="zh-CN" sz="2800">
                    <a:latin typeface="Times New Roman" pitchFamily="18" charset="0"/>
                    <a:cs typeface="Times New Roman" pitchFamily="18" charset="0"/>
                  </a:rPr>
                  <a:t>×2009</a:t>
                </a:r>
                <a:r>
                  <a:rPr lang="zh-CN" altLang="en-US" sz="2800">
                    <a:latin typeface="Times New Roman" pitchFamily="18" charset="0"/>
                    <a:cs typeface="Times New Roman" pitchFamily="18" charset="0"/>
                  </a:rPr>
                  <a:t>年苹果价格＋２</a:t>
                </a:r>
                <a:r>
                  <a:rPr lang="en-US" altLang="zh-CN" sz="2800">
                    <a:latin typeface="Times New Roman" pitchFamily="18" charset="0"/>
                    <a:cs typeface="Times New Roman" pitchFamily="18" charset="0"/>
                  </a:rPr>
                  <a:t> ×2009</a:t>
                </a:r>
                <a:r>
                  <a:rPr lang="zh-CN" altLang="en-US" sz="2800">
                    <a:latin typeface="Times New Roman" pitchFamily="18" charset="0"/>
                    <a:cs typeface="Times New Roman" pitchFamily="18" charset="0"/>
                  </a:rPr>
                  <a:t>年橘子价格</a:t>
                </a:r>
              </a:p>
            </p:txBody>
          </p:sp>
          <p:sp>
            <p:nvSpPr>
              <p:cNvPr id="38922" name="Line 9"/>
              <p:cNvSpPr>
                <a:spLocks noChangeShapeType="1"/>
              </p:cNvSpPr>
              <p:nvPr/>
            </p:nvSpPr>
            <p:spPr bwMode="auto">
              <a:xfrm>
                <a:off x="-200" y="251"/>
                <a:ext cx="3298" cy="0"/>
              </a:xfrm>
              <a:prstGeom prst="line">
                <a:avLst/>
              </a:prstGeom>
              <a:noFill/>
              <a:ln w="9525">
                <a:solidFill>
                  <a:schemeClr val="tx1"/>
                </a:solidFill>
                <a:round/>
                <a:headEnd/>
                <a:tailEnd/>
              </a:ln>
            </p:spPr>
            <p:txBody>
              <a:bodyPr/>
              <a:lstStyle/>
              <a:p>
                <a:endParaRPr lang="zh-CN" altLang="en-US"/>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latin typeface="Times New Roman" pitchFamily="18" charset="0"/>
              </a:rPr>
              <a:t>课堂练习</a:t>
            </a:r>
            <a:r>
              <a:rPr lang="en-US" altLang="zh-CN" sz="3200" dirty="0">
                <a:latin typeface="Times New Roman" pitchFamily="18" charset="0"/>
              </a:rPr>
              <a:t>2.2</a:t>
            </a:r>
            <a:r>
              <a:rPr lang="zh-CN" altLang="en-US" sz="3200" dirty="0">
                <a:latin typeface="Times New Roman" pitchFamily="18" charset="0"/>
              </a:rPr>
              <a:t>：</a:t>
            </a:r>
            <a:r>
              <a:rPr lang="en-US" altLang="zh-CN" sz="3200" dirty="0">
                <a:latin typeface="Times New Roman" pitchFamily="18" charset="0"/>
              </a:rPr>
              <a:t>CPI</a:t>
            </a:r>
            <a:r>
              <a:rPr lang="zh-CN" altLang="en-US" sz="3200" dirty="0">
                <a:latin typeface="Times New Roman" pitchFamily="18" charset="0"/>
              </a:rPr>
              <a:t>的计算</a:t>
            </a:r>
            <a:endParaRPr lang="zh-CN" altLang="en-US" sz="3200" dirty="0"/>
          </a:p>
        </p:txBody>
      </p:sp>
      <p:sp>
        <p:nvSpPr>
          <p:cNvPr id="3" name="内容占位符 2"/>
          <p:cNvSpPr>
            <a:spLocks noGrp="1"/>
          </p:cNvSpPr>
          <p:nvPr>
            <p:ph idx="1"/>
          </p:nvPr>
        </p:nvSpPr>
        <p:spPr/>
        <p:txBody>
          <a:bodyPr/>
          <a:lstStyle/>
          <a:p>
            <a:pPr lvl="1"/>
            <a:r>
              <a:rPr lang="zh-CN" altLang="en-US" dirty="0"/>
              <a:t>假设消费篮子为：</a:t>
            </a:r>
            <a:r>
              <a:rPr lang="en-US" altLang="zh-CN" dirty="0"/>
              <a:t>4</a:t>
            </a:r>
            <a:r>
              <a:rPr lang="zh-CN" altLang="en-US" dirty="0"/>
              <a:t>斤苹果，</a:t>
            </a:r>
            <a:r>
              <a:rPr lang="en-US" altLang="zh-CN" dirty="0"/>
              <a:t>6</a:t>
            </a:r>
            <a:r>
              <a:rPr lang="zh-CN" altLang="en-US" dirty="0"/>
              <a:t>斤香蕉</a:t>
            </a:r>
          </a:p>
          <a:p>
            <a:endParaRPr lang="zh-CN" altLang="en-US" dirty="0"/>
          </a:p>
          <a:p>
            <a:endParaRPr lang="zh-CN" altLang="en-US" dirty="0"/>
          </a:p>
          <a:p>
            <a:endParaRPr lang="zh-CN" altLang="en-US" dirty="0"/>
          </a:p>
          <a:p>
            <a:endParaRPr lang="zh-CN" altLang="en-US" dirty="0"/>
          </a:p>
          <a:p>
            <a:pPr lvl="1"/>
            <a:endParaRPr lang="en-US" altLang="zh-CN" sz="900" dirty="0"/>
          </a:p>
          <a:p>
            <a:pPr lvl="1"/>
            <a:r>
              <a:rPr lang="en-US" altLang="zh-CN" dirty="0"/>
              <a:t>1</a:t>
            </a:r>
            <a:r>
              <a:rPr lang="zh-CN" altLang="en-US" dirty="0"/>
              <a:t>、以</a:t>
            </a:r>
            <a:r>
              <a:rPr lang="en-US" altLang="zh-CN" dirty="0"/>
              <a:t>2007</a:t>
            </a:r>
            <a:r>
              <a:rPr lang="zh-CN" altLang="en-US" dirty="0"/>
              <a:t>年为基期，计算每年的</a:t>
            </a:r>
            <a:r>
              <a:rPr lang="en-US" altLang="zh-CN" dirty="0"/>
              <a:t>CPI</a:t>
            </a:r>
          </a:p>
          <a:p>
            <a:pPr lvl="1"/>
            <a:r>
              <a:rPr lang="en-US" altLang="zh-CN" dirty="0"/>
              <a:t>2</a:t>
            </a:r>
            <a:r>
              <a:rPr lang="zh-CN" altLang="en-US" dirty="0"/>
              <a:t>、计算每年的</a:t>
            </a:r>
            <a:r>
              <a:rPr lang="en-US" altLang="zh-CN" dirty="0"/>
              <a:t>CPI</a:t>
            </a:r>
            <a:r>
              <a:rPr lang="zh-CN" altLang="en-US" dirty="0"/>
              <a:t>增长率</a:t>
            </a:r>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45</a:t>
            </a:fld>
            <a:endParaRPr lang="zh-CN" altLang="en-US" dirty="0"/>
          </a:p>
        </p:txBody>
      </p:sp>
      <p:graphicFrame>
        <p:nvGraphicFramePr>
          <p:cNvPr id="5" name="Group 29"/>
          <p:cNvGraphicFramePr>
            <a:graphicFrameLocks noGrp="1"/>
          </p:cNvGraphicFramePr>
          <p:nvPr/>
        </p:nvGraphicFramePr>
        <p:xfrm>
          <a:off x="323850" y="1989138"/>
          <a:ext cx="8424863" cy="2072640"/>
        </p:xfrm>
        <a:graphic>
          <a:graphicData uri="http://schemas.openxmlformats.org/drawingml/2006/table">
            <a:tbl>
              <a:tblPr/>
              <a:tblGrid>
                <a:gridCol w="2808288">
                  <a:extLst>
                    <a:ext uri="{9D8B030D-6E8A-4147-A177-3AD203B41FA5}">
                      <a16:colId xmlns:a16="http://schemas.microsoft.com/office/drawing/2014/main" val="20000"/>
                    </a:ext>
                  </a:extLst>
                </a:gridCol>
                <a:gridCol w="2808287">
                  <a:extLst>
                    <a:ext uri="{9D8B030D-6E8A-4147-A177-3AD203B41FA5}">
                      <a16:colId xmlns:a16="http://schemas.microsoft.com/office/drawing/2014/main" val="20001"/>
                    </a:ext>
                  </a:extLst>
                </a:gridCol>
                <a:gridCol w="2808288">
                  <a:extLst>
                    <a:ext uri="{9D8B030D-6E8A-4147-A177-3AD203B41FA5}">
                      <a16:colId xmlns:a16="http://schemas.microsoft.com/office/drawing/2014/main" val="20002"/>
                    </a:ext>
                  </a:extLst>
                </a:gridCol>
              </a:tblGrid>
              <a:tr h="503238">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年份</a:t>
                      </a:r>
                      <a:endParaRPr kumimoji="0" lang="en-US"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苹果价格（元）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zh-CN" altLang="en-US"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香蕉价格（元）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en-US" altLang="zh-CN" sz="2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457200" y="571500"/>
            <a:ext cx="8229600" cy="714375"/>
          </a:xfrm>
        </p:spPr>
        <p:txBody>
          <a:bodyPr/>
          <a:lstStyle/>
          <a:p>
            <a:r>
              <a:rPr lang="zh-CN" altLang="en-US"/>
              <a:t>类似指标：生产者价格指数</a:t>
            </a:r>
          </a:p>
        </p:txBody>
      </p:sp>
      <p:sp>
        <p:nvSpPr>
          <p:cNvPr id="40963" name="内容占位符 2"/>
          <p:cNvSpPr>
            <a:spLocks noGrp="1"/>
          </p:cNvSpPr>
          <p:nvPr>
            <p:ph idx="1"/>
          </p:nvPr>
        </p:nvSpPr>
        <p:spPr>
          <a:xfrm>
            <a:off x="428625" y="1285875"/>
            <a:ext cx="8229600" cy="4740275"/>
          </a:xfrm>
        </p:spPr>
        <p:txBody>
          <a:bodyPr/>
          <a:lstStyle/>
          <a:p>
            <a:pPr>
              <a:spcBef>
                <a:spcPts val="763"/>
              </a:spcBef>
            </a:pPr>
            <a:r>
              <a:rPr lang="zh-CN" altLang="en-US" dirty="0"/>
              <a:t>生产者价格指数</a:t>
            </a:r>
            <a:r>
              <a:rPr lang="zh-CN" altLang="en-US" sz="2800" b="0" dirty="0"/>
              <a:t>（</a:t>
            </a:r>
            <a:r>
              <a:rPr lang="en-US" altLang="zh-CN" sz="2800" b="0" dirty="0"/>
              <a:t>Producer Price Index, PPI</a:t>
            </a:r>
            <a:r>
              <a:rPr lang="zh-CN" altLang="en-US" sz="2800" b="0" dirty="0"/>
              <a:t>）</a:t>
            </a:r>
            <a:endParaRPr lang="en-US" altLang="zh-CN" sz="2800" b="0" dirty="0"/>
          </a:p>
          <a:p>
            <a:pPr lvl="1"/>
            <a:r>
              <a:rPr lang="zh-CN" altLang="en-US" dirty="0"/>
              <a:t>衡量企业而不是消费者购买的典型的一篮子产品的价格。</a:t>
            </a:r>
            <a:endParaRPr lang="en-US" altLang="zh-CN" dirty="0"/>
          </a:p>
          <a:p>
            <a:pPr>
              <a:spcBef>
                <a:spcPts val="763"/>
              </a:spcBef>
            </a:pPr>
            <a:endParaRPr lang="en-US" altLang="zh-CN" dirty="0"/>
          </a:p>
          <a:p>
            <a:pPr>
              <a:spcBef>
                <a:spcPts val="763"/>
              </a:spcBef>
            </a:pPr>
            <a:endParaRPr lang="en-US" altLang="zh-CN" dirty="0"/>
          </a:p>
          <a:p>
            <a:pPr lvl="1"/>
            <a:r>
              <a:rPr lang="zh-CN" altLang="en-US" dirty="0"/>
              <a:t>补充说明：</a:t>
            </a:r>
            <a:endParaRPr lang="en-US" altLang="zh-CN" dirty="0"/>
          </a:p>
          <a:p>
            <a:pPr lvl="1"/>
            <a:r>
              <a:rPr lang="zh-CN" altLang="en-US" dirty="0"/>
              <a:t>理论上，我们可以通过设定任何篮子，并利用与</a:t>
            </a:r>
            <a:r>
              <a:rPr lang="en-US" altLang="zh-CN" dirty="0"/>
              <a:t>CPI</a:t>
            </a:r>
            <a:r>
              <a:rPr lang="zh-CN" altLang="en-US" dirty="0"/>
              <a:t>类似的方法计算一个价格指数。</a:t>
            </a:r>
          </a:p>
        </p:txBody>
      </p:sp>
      <p:sp>
        <p:nvSpPr>
          <p:cNvPr id="4096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28D09A-3EC3-4E12-AEAB-0B62378179F0}" type="slidenum">
              <a:rPr lang="zh-CN" altLang="en-US" smtClean="0"/>
              <a:pPr fontAlgn="base">
                <a:spcBef>
                  <a:spcPct val="0"/>
                </a:spcBef>
                <a:spcAft>
                  <a:spcPct val="0"/>
                </a:spcAft>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457200" y="571500"/>
            <a:ext cx="8229600" cy="714375"/>
          </a:xfrm>
        </p:spPr>
        <p:txBody>
          <a:bodyPr/>
          <a:lstStyle/>
          <a:p>
            <a:r>
              <a:rPr lang="en-US" altLang="zh-CN"/>
              <a:t>CPI</a:t>
            </a:r>
            <a:r>
              <a:rPr lang="zh-CN" altLang="en-US"/>
              <a:t>与</a:t>
            </a:r>
            <a:r>
              <a:rPr lang="en-US" altLang="zh-CN"/>
              <a:t>GDP</a:t>
            </a:r>
            <a:r>
              <a:rPr lang="zh-CN" altLang="en-US"/>
              <a:t>平减指数</a:t>
            </a:r>
          </a:p>
        </p:txBody>
      </p:sp>
      <p:sp>
        <p:nvSpPr>
          <p:cNvPr id="41987" name="内容占位符 2"/>
          <p:cNvSpPr>
            <a:spLocks noGrp="1"/>
          </p:cNvSpPr>
          <p:nvPr>
            <p:ph idx="1"/>
          </p:nvPr>
        </p:nvSpPr>
        <p:spPr>
          <a:xfrm>
            <a:off x="428625" y="1285875"/>
            <a:ext cx="8229600" cy="4740275"/>
          </a:xfrm>
        </p:spPr>
        <p:txBody>
          <a:bodyPr/>
          <a:lstStyle/>
          <a:p>
            <a:pPr>
              <a:spcBef>
                <a:spcPts val="763"/>
              </a:spcBef>
            </a:pPr>
            <a:r>
              <a:rPr lang="en-US" altLang="zh-CN"/>
              <a:t>CPI</a:t>
            </a:r>
            <a:r>
              <a:rPr lang="zh-CN" altLang="en-US"/>
              <a:t>与</a:t>
            </a:r>
            <a:r>
              <a:rPr lang="en-US" altLang="zh-CN"/>
              <a:t>GDP</a:t>
            </a:r>
            <a:r>
              <a:rPr lang="zh-CN" altLang="en-US"/>
              <a:t>平减指数均反映总体价格水平的变动。它们有三个关键的区别：</a:t>
            </a:r>
            <a:endParaRPr lang="en-US" altLang="zh-CN"/>
          </a:p>
          <a:p>
            <a:pPr lvl="1"/>
            <a:r>
              <a:rPr lang="en-US" altLang="zh-CN"/>
              <a:t>1</a:t>
            </a:r>
            <a:r>
              <a:rPr lang="zh-CN" altLang="en-US"/>
              <a:t>、</a:t>
            </a:r>
            <a:r>
              <a:rPr lang="en-US" altLang="zh-CN"/>
              <a:t>GDP</a:t>
            </a:r>
            <a:r>
              <a:rPr lang="zh-CN" altLang="en-US"/>
              <a:t>平减指数衡量生产出来的所有产品与服务的价格，而</a:t>
            </a:r>
            <a:r>
              <a:rPr lang="en-US" altLang="zh-CN"/>
              <a:t>CPI</a:t>
            </a:r>
            <a:r>
              <a:rPr lang="zh-CN" altLang="en-US"/>
              <a:t>衡量的是消费者购买的产品与服务的价格。</a:t>
            </a:r>
            <a:endParaRPr lang="en-US" altLang="zh-CN"/>
          </a:p>
          <a:p>
            <a:pPr lvl="1"/>
            <a:r>
              <a:rPr lang="en-US" altLang="zh-CN"/>
              <a:t>2</a:t>
            </a:r>
            <a:r>
              <a:rPr lang="zh-CN" altLang="en-US"/>
              <a:t>、</a:t>
            </a:r>
            <a:r>
              <a:rPr lang="en-US" altLang="zh-CN"/>
              <a:t>GDP</a:t>
            </a:r>
            <a:r>
              <a:rPr lang="zh-CN" altLang="en-US"/>
              <a:t>平减指数只考虑国内生产的产品，而</a:t>
            </a:r>
            <a:r>
              <a:rPr lang="en-US" altLang="zh-CN"/>
              <a:t>CPI</a:t>
            </a:r>
            <a:r>
              <a:rPr lang="zh-CN" altLang="en-US"/>
              <a:t>考虑所有国内消费者购买的产品和服务（包括进口的）。</a:t>
            </a:r>
            <a:endParaRPr lang="en-US" altLang="zh-CN"/>
          </a:p>
          <a:p>
            <a:pPr lvl="1"/>
            <a:r>
              <a:rPr lang="en-US" altLang="zh-CN"/>
              <a:t>3</a:t>
            </a:r>
            <a:r>
              <a:rPr lang="zh-CN" altLang="en-US"/>
              <a:t>、</a:t>
            </a:r>
            <a:r>
              <a:rPr lang="en-US" altLang="zh-CN"/>
              <a:t>CPI</a:t>
            </a:r>
            <a:r>
              <a:rPr lang="zh-CN" altLang="en-US"/>
              <a:t>给不同产品的价格分配固定的权重，而</a:t>
            </a:r>
            <a:r>
              <a:rPr lang="en-US" altLang="zh-CN"/>
              <a:t>GDP</a:t>
            </a:r>
            <a:r>
              <a:rPr lang="zh-CN" altLang="en-US"/>
              <a:t>平减指数分配变动的权重。</a:t>
            </a:r>
          </a:p>
        </p:txBody>
      </p:sp>
      <p:sp>
        <p:nvSpPr>
          <p:cNvPr id="4198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2ADB93-2844-4139-9FFB-744D07129DB4}" type="slidenum">
              <a:rPr lang="zh-CN" altLang="en-US" smtClean="0"/>
              <a:pPr fontAlgn="base">
                <a:spcBef>
                  <a:spcPct val="0"/>
                </a:spcBef>
                <a:spcAft>
                  <a:spcPct val="0"/>
                </a:spcAft>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lgn="ctr"/>
            <a:r>
              <a:rPr lang="zh-CN" altLang="en-US" dirty="0"/>
              <a:t>图</a:t>
            </a:r>
            <a:r>
              <a:rPr lang="en-US" altLang="zh-CN" dirty="0"/>
              <a:t>2-3  GDP</a:t>
            </a:r>
            <a:r>
              <a:rPr lang="zh-CN" altLang="en-US" dirty="0"/>
              <a:t>平减指数与</a:t>
            </a:r>
            <a:r>
              <a:rPr lang="en-US" altLang="zh-CN" dirty="0"/>
              <a:t>CPI</a:t>
            </a:r>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48</a:t>
            </a:fld>
            <a:endParaRPr lang="zh-CN" altLang="en-US" dirty="0"/>
          </a:p>
        </p:txBody>
      </p:sp>
      <p:pic>
        <p:nvPicPr>
          <p:cNvPr id="5" name="Picture 4" descr="Mankiw6e_FIG"/>
          <p:cNvPicPr>
            <a:picLocks noChangeAspect="1" noChangeArrowheads="1"/>
          </p:cNvPicPr>
          <p:nvPr/>
        </p:nvPicPr>
        <p:blipFill>
          <a:blip r:embed="rId2"/>
          <a:srcRect/>
          <a:stretch>
            <a:fillRect/>
          </a:stretch>
        </p:blipFill>
        <p:spPr bwMode="auto">
          <a:xfrm>
            <a:off x="455613" y="785794"/>
            <a:ext cx="8231187" cy="4548188"/>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EE422-67D2-4E2E-A7E4-EBE171F4FEBC}"/>
              </a:ext>
            </a:extLst>
          </p:cNvPr>
          <p:cNvSpPr>
            <a:spLocks noGrp="1"/>
          </p:cNvSpPr>
          <p:nvPr>
            <p:ph type="title"/>
          </p:nvPr>
        </p:nvSpPr>
        <p:spPr/>
        <p:txBody>
          <a:bodyPr/>
          <a:lstStyle/>
          <a:p>
            <a:r>
              <a:rPr lang="en-US" altLang="zh-CN" b="0" dirty="0"/>
              <a:t>PCE deflator</a:t>
            </a:r>
            <a:endParaRPr lang="zh-CN" altLang="en-US" dirty="0"/>
          </a:p>
        </p:txBody>
      </p:sp>
      <p:sp>
        <p:nvSpPr>
          <p:cNvPr id="3" name="内容占位符 2">
            <a:extLst>
              <a:ext uri="{FF2B5EF4-FFF2-40B4-BE49-F238E27FC236}">
                <a16:creationId xmlns:a16="http://schemas.microsoft.com/office/drawing/2014/main" id="{8F91B7EA-28D3-464A-AE7B-F44EDEB03A16}"/>
              </a:ext>
            </a:extLst>
          </p:cNvPr>
          <p:cNvSpPr>
            <a:spLocks noGrp="1"/>
          </p:cNvSpPr>
          <p:nvPr>
            <p:ph idx="1"/>
          </p:nvPr>
        </p:nvSpPr>
        <p:spPr/>
        <p:txBody>
          <a:bodyPr/>
          <a:lstStyle/>
          <a:p>
            <a:r>
              <a:rPr lang="en-US" altLang="zh-CN" b="0" dirty="0"/>
              <a:t>PCE deflator (the implicit price deflator for personal consumption expenditures)</a:t>
            </a:r>
          </a:p>
          <a:p>
            <a:pPr lvl="1"/>
            <a:r>
              <a:rPr lang="en-US" altLang="zh-CN" b="0" dirty="0"/>
              <a:t>The PCE deflator is calculated like the GDP deflator but, rather than being based on all of GDP, it is based on only the consumption component of GDP. </a:t>
            </a:r>
          </a:p>
          <a:p>
            <a:pPr lvl="1"/>
            <a:r>
              <a:rPr lang="en-US" altLang="zh-CN" b="0" dirty="0"/>
              <a:t>That is, the PCE deflator is the ratio of nominal consumer spending to real consumer spending.</a:t>
            </a:r>
            <a:endParaRPr lang="zh-CN" altLang="en-US" dirty="0"/>
          </a:p>
        </p:txBody>
      </p:sp>
      <p:sp>
        <p:nvSpPr>
          <p:cNvPr id="4" name="灯片编号占位符 3">
            <a:extLst>
              <a:ext uri="{FF2B5EF4-FFF2-40B4-BE49-F238E27FC236}">
                <a16:creationId xmlns:a16="http://schemas.microsoft.com/office/drawing/2014/main" id="{A3F640A8-3FE4-492F-9EE5-CC52FA542008}"/>
              </a:ext>
            </a:extLst>
          </p:cNvPr>
          <p:cNvSpPr>
            <a:spLocks noGrp="1"/>
          </p:cNvSpPr>
          <p:nvPr>
            <p:ph type="sldNum" sz="quarter" idx="12"/>
          </p:nvPr>
        </p:nvSpPr>
        <p:spPr/>
        <p:txBody>
          <a:bodyPr/>
          <a:lstStyle/>
          <a:p>
            <a:pPr>
              <a:defRPr/>
            </a:pPr>
            <a:fld id="{C1EF97EF-E416-469D-BFA6-976523301F13}" type="slidenum">
              <a:rPr lang="zh-CN" altLang="en-US" smtClean="0"/>
              <a:pPr>
                <a:defRPr/>
              </a:pPr>
              <a:t>49</a:t>
            </a:fld>
            <a:endParaRPr lang="zh-CN" altLang="en-US" dirty="0"/>
          </a:p>
        </p:txBody>
      </p:sp>
    </p:spTree>
    <p:extLst>
      <p:ext uri="{BB962C8B-B14F-4D97-AF65-F5344CB8AC3E}">
        <p14:creationId xmlns:p14="http://schemas.microsoft.com/office/powerpoint/2010/main" val="96068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468313" y="549275"/>
            <a:ext cx="8229600" cy="796925"/>
          </a:xfrm>
        </p:spPr>
        <p:txBody>
          <a:bodyPr/>
          <a:lstStyle/>
          <a:p>
            <a:r>
              <a:rPr lang="zh-CN" altLang="en-US" sz="4000" b="1">
                <a:solidFill>
                  <a:srgbClr val="FF0000"/>
                </a:solidFill>
                <a:latin typeface="华文楷体" pitchFamily="2" charset="-122"/>
                <a:ea typeface="华文楷体" pitchFamily="2" charset="-122"/>
              </a:rPr>
              <a:t>一个简单的经济模型</a:t>
            </a:r>
          </a:p>
        </p:txBody>
      </p:sp>
      <p:sp>
        <p:nvSpPr>
          <p:cNvPr id="9219" name="内容占位符 2"/>
          <p:cNvSpPr>
            <a:spLocks noGrp="1"/>
          </p:cNvSpPr>
          <p:nvPr>
            <p:ph idx="4294967295"/>
          </p:nvPr>
        </p:nvSpPr>
        <p:spPr>
          <a:xfrm>
            <a:off x="428625" y="1341438"/>
            <a:ext cx="8229600" cy="4684712"/>
          </a:xfrm>
        </p:spPr>
        <p:txBody>
          <a:bodyPr/>
          <a:lstStyle/>
          <a:p>
            <a:pPr marL="514350" indent="-514350">
              <a:spcBef>
                <a:spcPts val="763"/>
              </a:spcBef>
              <a:buFont typeface="Wingdings" pitchFamily="2" charset="2"/>
              <a:buChar char="Ø"/>
            </a:pPr>
            <a:endParaRPr lang="zh-CN" altLang="zh-CN"/>
          </a:p>
        </p:txBody>
      </p:sp>
      <p:sp>
        <p:nvSpPr>
          <p:cNvPr id="9220"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8DF6DE73-B968-4435-81BA-FA7B49D3DF85}" type="slidenum">
              <a:rPr lang="zh-CN" altLang="en-US" sz="2000">
                <a:latin typeface="仿宋" pitchFamily="49" charset="-122"/>
                <a:ea typeface="仿宋" pitchFamily="49" charset="-122"/>
              </a:rPr>
              <a:pPr algn="ctr"/>
              <a:t>5</a:t>
            </a:fld>
            <a:endParaRPr lang="en-US" altLang="zh-CN" sz="2000">
              <a:latin typeface="仿宋" pitchFamily="49" charset="-122"/>
              <a:ea typeface="仿宋" pitchFamily="49" charset="-122"/>
            </a:endParaRPr>
          </a:p>
        </p:txBody>
      </p:sp>
      <p:sp>
        <p:nvSpPr>
          <p:cNvPr id="8197" name="Text Box 4"/>
          <p:cNvSpPr txBox="1">
            <a:spLocks noChangeArrowheads="1"/>
          </p:cNvSpPr>
          <p:nvPr/>
        </p:nvSpPr>
        <p:spPr bwMode="auto">
          <a:xfrm>
            <a:off x="3332163" y="1536700"/>
            <a:ext cx="5311775" cy="1449388"/>
          </a:xfrm>
          <a:prstGeom prst="rect">
            <a:avLst/>
          </a:prstGeom>
          <a:solidFill>
            <a:srgbClr val="FFFFCC"/>
          </a:solidFill>
          <a:ln w="9525">
            <a:noFill/>
            <a:miter lim="800000"/>
            <a:headEnd/>
            <a:tailEnd/>
          </a:ln>
          <a:effectLst>
            <a:outerShdw dist="71842" dir="2700000" algn="ctr" rotWithShape="0">
              <a:schemeClr val="bg2"/>
            </a:outerShdw>
          </a:effectLst>
        </p:spPr>
        <p:txBody>
          <a:bodyPr>
            <a:spAutoFit/>
          </a:bodyPr>
          <a:lstStyle/>
          <a:p>
            <a:pPr marL="290513" indent="-231775">
              <a:spcBef>
                <a:spcPct val="15000"/>
              </a:spcBef>
              <a:buClr>
                <a:srgbClr val="CC0000"/>
              </a:buClr>
              <a:buFont typeface="Wingdings" pitchFamily="2" charset="2"/>
              <a:buNone/>
              <a:defRPr/>
            </a:pPr>
            <a:r>
              <a:rPr lang="zh-CN" altLang="en-US" sz="2700" b="1">
                <a:latin typeface="Arial" charset="0"/>
              </a:rPr>
              <a:t>企业</a:t>
            </a:r>
            <a:r>
              <a:rPr lang="en-US" altLang="zh-CN" sz="2700">
                <a:latin typeface="Arial" charset="0"/>
              </a:rPr>
              <a:t>:</a:t>
            </a:r>
          </a:p>
          <a:p>
            <a:pPr marL="290513" indent="-231775">
              <a:spcBef>
                <a:spcPct val="15000"/>
              </a:spcBef>
              <a:buClr>
                <a:srgbClr val="CC0000"/>
              </a:buClr>
              <a:buFont typeface="Wingdings" pitchFamily="2" charset="2"/>
              <a:buChar char="§"/>
              <a:defRPr/>
            </a:pPr>
            <a:r>
              <a:rPr lang="zh-CN" altLang="en-US" sz="2700">
                <a:latin typeface="Arial" charset="0"/>
              </a:rPr>
              <a:t>购买或租赁劳动力</a:t>
            </a:r>
          </a:p>
          <a:p>
            <a:pPr marL="290513" indent="-231775">
              <a:spcBef>
                <a:spcPct val="15000"/>
              </a:spcBef>
              <a:buClr>
                <a:srgbClr val="CC0000"/>
              </a:buClr>
              <a:buFont typeface="Wingdings" pitchFamily="2" charset="2"/>
              <a:buChar char="§"/>
              <a:defRPr/>
            </a:pPr>
            <a:r>
              <a:rPr lang="zh-CN" altLang="en-US" sz="2700">
                <a:latin typeface="Arial" charset="0"/>
              </a:rPr>
              <a:t>生产面包</a:t>
            </a:r>
          </a:p>
        </p:txBody>
      </p:sp>
      <p:grpSp>
        <p:nvGrpSpPr>
          <p:cNvPr id="2" name="Group 6"/>
          <p:cNvGrpSpPr>
            <a:grpSpLocks/>
          </p:cNvGrpSpPr>
          <p:nvPr/>
        </p:nvGrpSpPr>
        <p:grpSpPr bwMode="auto">
          <a:xfrm>
            <a:off x="6580188" y="3297238"/>
            <a:ext cx="2251075" cy="989012"/>
            <a:chOff x="0" y="0"/>
            <a:chExt cx="2251075" cy="989013"/>
          </a:xfrm>
        </p:grpSpPr>
        <p:sp>
          <p:nvSpPr>
            <p:cNvPr id="9229" name="Rectangle 2"/>
            <p:cNvSpPr>
              <a:spLocks noChangeArrowheads="1"/>
            </p:cNvSpPr>
            <p:nvPr/>
          </p:nvSpPr>
          <p:spPr bwMode="auto">
            <a:xfrm>
              <a:off x="0" y="0"/>
              <a:ext cx="2251075" cy="989013"/>
            </a:xfrm>
            <a:prstGeom prst="rect">
              <a:avLst/>
            </a:prstGeom>
            <a:solidFill>
              <a:srgbClr val="FF0000"/>
            </a:solidFill>
            <a:ln w="9525">
              <a:noFill/>
              <a:miter lim="800000"/>
              <a:headEnd/>
              <a:tailEnd/>
            </a:ln>
          </p:spPr>
          <p:txBody>
            <a:bodyPr wrap="none" anchor="ctr"/>
            <a:lstStyle/>
            <a:p>
              <a:endParaRPr lang="zh-CN" altLang="en-US"/>
            </a:p>
          </p:txBody>
        </p:sp>
        <p:grpSp>
          <p:nvGrpSpPr>
            <p:cNvPr id="9230" name="Group 8"/>
            <p:cNvGrpSpPr>
              <a:grpSpLocks/>
            </p:cNvGrpSpPr>
            <p:nvPr/>
          </p:nvGrpSpPr>
          <p:grpSpPr bwMode="auto">
            <a:xfrm>
              <a:off x="44450" y="47625"/>
              <a:ext cx="2162175" cy="893763"/>
              <a:chOff x="0" y="0"/>
              <a:chExt cx="1362" cy="563"/>
            </a:xfrm>
          </p:grpSpPr>
          <p:sp>
            <p:nvSpPr>
              <p:cNvPr id="9231" name="Rectangle 6"/>
              <p:cNvSpPr>
                <a:spLocks noChangeArrowheads="1"/>
              </p:cNvSpPr>
              <p:nvPr/>
            </p:nvSpPr>
            <p:spPr bwMode="auto">
              <a:xfrm>
                <a:off x="0" y="0"/>
                <a:ext cx="1362" cy="563"/>
              </a:xfrm>
              <a:prstGeom prst="rect">
                <a:avLst/>
              </a:prstGeom>
              <a:solidFill>
                <a:srgbClr val="99CCFF"/>
              </a:solidFill>
              <a:ln w="9525">
                <a:noFill/>
                <a:miter lim="800000"/>
                <a:headEnd/>
                <a:tailEnd/>
              </a:ln>
            </p:spPr>
            <p:txBody>
              <a:bodyPr/>
              <a:lstStyle/>
              <a:p>
                <a:endParaRPr lang="zh-CN" altLang="en-US"/>
              </a:p>
            </p:txBody>
          </p:sp>
          <p:sp>
            <p:nvSpPr>
              <p:cNvPr id="9232" name="Text Box 7"/>
              <p:cNvSpPr txBox="1">
                <a:spLocks noChangeArrowheads="1"/>
              </p:cNvSpPr>
              <p:nvPr/>
            </p:nvSpPr>
            <p:spPr bwMode="auto">
              <a:xfrm>
                <a:off x="29" y="128"/>
                <a:ext cx="1309" cy="317"/>
              </a:xfrm>
              <a:prstGeom prst="rect">
                <a:avLst/>
              </a:prstGeom>
              <a:noFill/>
              <a:ln w="9525">
                <a:noFill/>
                <a:miter lim="800000"/>
                <a:headEnd/>
                <a:tailEnd/>
              </a:ln>
            </p:spPr>
            <p:txBody>
              <a:bodyPr>
                <a:spAutoFit/>
              </a:bodyPr>
              <a:lstStyle/>
              <a:p>
                <a:pPr algn="ctr">
                  <a:spcBef>
                    <a:spcPct val="50000"/>
                  </a:spcBef>
                </a:pPr>
                <a:r>
                  <a:rPr lang="zh-CN" altLang="en-US" sz="2700"/>
                  <a:t>企业</a:t>
                </a:r>
              </a:p>
            </p:txBody>
          </p:sp>
        </p:grpSp>
      </p:grpSp>
      <p:grpSp>
        <p:nvGrpSpPr>
          <p:cNvPr id="4" name="Group 11"/>
          <p:cNvGrpSpPr>
            <a:grpSpLocks/>
          </p:cNvGrpSpPr>
          <p:nvPr/>
        </p:nvGrpSpPr>
        <p:grpSpPr bwMode="auto">
          <a:xfrm>
            <a:off x="198438" y="3305175"/>
            <a:ext cx="2035175" cy="981075"/>
            <a:chOff x="0" y="0"/>
            <a:chExt cx="2035175" cy="981075"/>
          </a:xfrm>
        </p:grpSpPr>
        <p:sp>
          <p:nvSpPr>
            <p:cNvPr id="9225" name="Rectangle 2"/>
            <p:cNvSpPr>
              <a:spLocks noChangeArrowheads="1"/>
            </p:cNvSpPr>
            <p:nvPr/>
          </p:nvSpPr>
          <p:spPr bwMode="auto">
            <a:xfrm>
              <a:off x="0" y="0"/>
              <a:ext cx="2035175" cy="981075"/>
            </a:xfrm>
            <a:prstGeom prst="rect">
              <a:avLst/>
            </a:prstGeom>
            <a:solidFill>
              <a:srgbClr val="FF0000"/>
            </a:solidFill>
            <a:ln w="9525">
              <a:noFill/>
              <a:miter lim="800000"/>
              <a:headEnd/>
              <a:tailEnd/>
            </a:ln>
          </p:spPr>
          <p:txBody>
            <a:bodyPr wrap="none" anchor="ctr"/>
            <a:lstStyle/>
            <a:p>
              <a:endParaRPr lang="zh-CN" altLang="en-US"/>
            </a:p>
          </p:txBody>
        </p:sp>
        <p:grpSp>
          <p:nvGrpSpPr>
            <p:cNvPr id="9226" name="Group 13"/>
            <p:cNvGrpSpPr>
              <a:grpSpLocks/>
            </p:cNvGrpSpPr>
            <p:nvPr/>
          </p:nvGrpSpPr>
          <p:grpSpPr bwMode="auto">
            <a:xfrm>
              <a:off x="42862" y="44450"/>
              <a:ext cx="1944688" cy="893763"/>
              <a:chOff x="0" y="0"/>
              <a:chExt cx="1225" cy="563"/>
            </a:xfrm>
          </p:grpSpPr>
          <p:sp>
            <p:nvSpPr>
              <p:cNvPr id="9227" name="Rectangle 9"/>
              <p:cNvSpPr>
                <a:spLocks noChangeArrowheads="1"/>
              </p:cNvSpPr>
              <p:nvPr/>
            </p:nvSpPr>
            <p:spPr bwMode="auto">
              <a:xfrm>
                <a:off x="0" y="0"/>
                <a:ext cx="1225" cy="563"/>
              </a:xfrm>
              <a:prstGeom prst="rect">
                <a:avLst/>
              </a:prstGeom>
              <a:solidFill>
                <a:srgbClr val="99CCFF"/>
              </a:solidFill>
              <a:ln w="9525">
                <a:noFill/>
                <a:miter lim="800000"/>
                <a:headEnd/>
                <a:tailEnd/>
              </a:ln>
            </p:spPr>
            <p:txBody>
              <a:bodyPr/>
              <a:lstStyle/>
              <a:p>
                <a:endParaRPr lang="zh-CN" altLang="en-US"/>
              </a:p>
            </p:txBody>
          </p:sp>
          <p:sp>
            <p:nvSpPr>
              <p:cNvPr id="9228" name="Text Box 10"/>
              <p:cNvSpPr txBox="1">
                <a:spLocks noChangeArrowheads="1"/>
              </p:cNvSpPr>
              <p:nvPr/>
            </p:nvSpPr>
            <p:spPr bwMode="auto">
              <a:xfrm>
                <a:off x="115" y="113"/>
                <a:ext cx="1021" cy="317"/>
              </a:xfrm>
              <a:prstGeom prst="rect">
                <a:avLst/>
              </a:prstGeom>
              <a:noFill/>
              <a:ln w="9525">
                <a:noFill/>
                <a:miter lim="800000"/>
                <a:headEnd/>
                <a:tailEnd/>
              </a:ln>
            </p:spPr>
            <p:txBody>
              <a:bodyPr>
                <a:spAutoFit/>
              </a:bodyPr>
              <a:lstStyle/>
              <a:p>
                <a:pPr algn="ctr">
                  <a:spcBef>
                    <a:spcPct val="50000"/>
                  </a:spcBef>
                </a:pPr>
                <a:r>
                  <a:rPr lang="zh-CN" altLang="en-US" sz="2700"/>
                  <a:t>家庭</a:t>
                </a:r>
              </a:p>
            </p:txBody>
          </p:sp>
        </p:grpSp>
      </p:grpSp>
      <p:sp>
        <p:nvSpPr>
          <p:cNvPr id="8208" name="Text Box 9"/>
          <p:cNvSpPr txBox="1">
            <a:spLocks noChangeArrowheads="1"/>
          </p:cNvSpPr>
          <p:nvPr/>
        </p:nvSpPr>
        <p:spPr bwMode="auto">
          <a:xfrm>
            <a:off x="222250" y="4429125"/>
            <a:ext cx="6064250" cy="1449388"/>
          </a:xfrm>
          <a:prstGeom prst="rect">
            <a:avLst/>
          </a:prstGeom>
          <a:solidFill>
            <a:srgbClr val="FFFFCC"/>
          </a:solidFill>
          <a:ln w="9525">
            <a:noFill/>
            <a:miter lim="800000"/>
            <a:headEnd/>
            <a:tailEnd/>
          </a:ln>
          <a:effectLst>
            <a:outerShdw dist="71842" dir="2700000" algn="ctr" rotWithShape="0">
              <a:schemeClr val="bg2"/>
            </a:outerShdw>
          </a:effectLst>
        </p:spPr>
        <p:txBody>
          <a:bodyPr>
            <a:spAutoFit/>
          </a:bodyPr>
          <a:lstStyle/>
          <a:p>
            <a:pPr marL="290513" indent="-231775">
              <a:spcBef>
                <a:spcPct val="15000"/>
              </a:spcBef>
              <a:buClr>
                <a:srgbClr val="CC0000"/>
              </a:buClr>
              <a:buFont typeface="Wingdings" pitchFamily="2" charset="2"/>
              <a:buNone/>
              <a:defRPr/>
            </a:pPr>
            <a:r>
              <a:rPr lang="zh-CN" altLang="en-US" sz="2700" b="1">
                <a:latin typeface="Arial" charset="0"/>
              </a:rPr>
              <a:t>家庭</a:t>
            </a:r>
            <a:r>
              <a:rPr lang="en-US" altLang="zh-CN" sz="2700">
                <a:latin typeface="Arial" charset="0"/>
              </a:rPr>
              <a:t>:</a:t>
            </a:r>
          </a:p>
          <a:p>
            <a:pPr marL="290513" indent="-231775">
              <a:spcBef>
                <a:spcPct val="15000"/>
              </a:spcBef>
              <a:buClr>
                <a:srgbClr val="CC0000"/>
              </a:buClr>
              <a:buFont typeface="Wingdings" pitchFamily="2" charset="2"/>
              <a:buChar char="§"/>
              <a:defRPr/>
            </a:pPr>
            <a:r>
              <a:rPr lang="zh-CN" altLang="en-US" sz="2700">
                <a:latin typeface="Arial" charset="0"/>
              </a:rPr>
              <a:t>拥有劳动力</a:t>
            </a:r>
          </a:p>
          <a:p>
            <a:pPr marL="290513" indent="-231775">
              <a:spcBef>
                <a:spcPct val="15000"/>
              </a:spcBef>
              <a:buClr>
                <a:srgbClr val="CC0000"/>
              </a:buClr>
              <a:buFont typeface="Wingdings" pitchFamily="2" charset="2"/>
              <a:buChar char="§"/>
              <a:defRPr/>
            </a:pPr>
            <a:r>
              <a:rPr lang="zh-CN" altLang="en-US" sz="2700">
                <a:latin typeface="Arial" charset="0"/>
              </a:rPr>
              <a:t>购买并消费面包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autoUpdateAnimBg="0"/>
      <p:bldP spid="8208"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DA696-3AF4-4CAF-9C5B-8773FB723AA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E3941C8-CEE9-4415-BF84-FBD733ACE2EE}"/>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CA1E9BB5-67F5-4111-86DA-CB7D8D8A9ED3}"/>
              </a:ext>
            </a:extLst>
          </p:cNvPr>
          <p:cNvSpPr>
            <a:spLocks noGrp="1"/>
          </p:cNvSpPr>
          <p:nvPr>
            <p:ph type="sldNum" sz="quarter" idx="12"/>
          </p:nvPr>
        </p:nvSpPr>
        <p:spPr/>
        <p:txBody>
          <a:bodyPr/>
          <a:lstStyle/>
          <a:p>
            <a:pPr>
              <a:defRPr/>
            </a:pPr>
            <a:fld id="{C1EF97EF-E416-469D-BFA6-976523301F13}" type="slidenum">
              <a:rPr lang="zh-CN" altLang="en-US" smtClean="0"/>
              <a:pPr>
                <a:defRPr/>
              </a:pPr>
              <a:t>50</a:t>
            </a:fld>
            <a:endParaRPr lang="zh-CN" altLang="en-US" dirty="0"/>
          </a:p>
        </p:txBody>
      </p:sp>
      <p:pic>
        <p:nvPicPr>
          <p:cNvPr id="5" name="图片 4">
            <a:extLst>
              <a:ext uri="{FF2B5EF4-FFF2-40B4-BE49-F238E27FC236}">
                <a16:creationId xmlns:a16="http://schemas.microsoft.com/office/drawing/2014/main" id="{198DC676-C3DD-4478-99E6-B9068C4331A1}"/>
              </a:ext>
            </a:extLst>
          </p:cNvPr>
          <p:cNvPicPr>
            <a:picLocks noChangeAspect="1"/>
          </p:cNvPicPr>
          <p:nvPr/>
        </p:nvPicPr>
        <p:blipFill>
          <a:blip r:embed="rId2"/>
          <a:stretch>
            <a:fillRect/>
          </a:stretch>
        </p:blipFill>
        <p:spPr>
          <a:xfrm>
            <a:off x="251520" y="678984"/>
            <a:ext cx="8496944" cy="5083642"/>
          </a:xfrm>
          <a:prstGeom prst="rect">
            <a:avLst/>
          </a:prstGeom>
        </p:spPr>
      </p:pic>
    </p:spTree>
    <p:extLst>
      <p:ext uri="{BB962C8B-B14F-4D97-AF65-F5344CB8AC3E}">
        <p14:creationId xmlns:p14="http://schemas.microsoft.com/office/powerpoint/2010/main" val="3321420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571500"/>
            <a:ext cx="8229600" cy="714375"/>
          </a:xfrm>
        </p:spPr>
        <p:txBody>
          <a:bodyPr/>
          <a:lstStyle/>
          <a:p>
            <a:r>
              <a:rPr lang="zh-CN" altLang="en-US"/>
              <a:t>补充概念：拉氏指数与帕氏指数</a:t>
            </a:r>
          </a:p>
        </p:txBody>
      </p:sp>
      <p:sp>
        <p:nvSpPr>
          <p:cNvPr id="44035" name="内容占位符 2"/>
          <p:cNvSpPr>
            <a:spLocks noGrp="1"/>
          </p:cNvSpPr>
          <p:nvPr>
            <p:ph idx="1"/>
          </p:nvPr>
        </p:nvSpPr>
        <p:spPr>
          <a:xfrm>
            <a:off x="428625" y="1285875"/>
            <a:ext cx="8229600" cy="4740275"/>
          </a:xfrm>
        </p:spPr>
        <p:txBody>
          <a:bodyPr/>
          <a:lstStyle/>
          <a:p>
            <a:pPr>
              <a:spcBef>
                <a:spcPts val="763"/>
              </a:spcBef>
            </a:pPr>
            <a:r>
              <a:rPr lang="zh-CN" altLang="en-US" dirty="0"/>
              <a:t>拉氏指数</a:t>
            </a:r>
            <a:r>
              <a:rPr lang="zh-CN" altLang="en-US" b="0" dirty="0"/>
              <a:t>（</a:t>
            </a:r>
            <a:r>
              <a:rPr lang="en-US" altLang="zh-CN" b="0" dirty="0" err="1"/>
              <a:t>Laspeyres</a:t>
            </a:r>
            <a:r>
              <a:rPr lang="en-US" altLang="zh-CN" b="0" dirty="0"/>
              <a:t> index</a:t>
            </a:r>
            <a:r>
              <a:rPr lang="zh-CN" altLang="en-US" b="0" dirty="0"/>
              <a:t>）</a:t>
            </a:r>
            <a:endParaRPr lang="en-US" altLang="zh-CN" b="0" dirty="0"/>
          </a:p>
          <a:p>
            <a:pPr lvl="1"/>
            <a:r>
              <a:rPr lang="zh-CN" altLang="en-US" dirty="0"/>
              <a:t>用一篮子</a:t>
            </a:r>
            <a:r>
              <a:rPr lang="zh-CN" altLang="en-US" dirty="0">
                <a:solidFill>
                  <a:srgbClr val="0070C0"/>
                </a:solidFill>
              </a:rPr>
              <a:t>固定</a:t>
            </a:r>
            <a:r>
              <a:rPr lang="zh-CN" altLang="en-US" dirty="0"/>
              <a:t>产品计算的价格指数</a:t>
            </a:r>
            <a:endParaRPr lang="en-US" altLang="zh-CN" dirty="0"/>
          </a:p>
          <a:p>
            <a:pPr>
              <a:spcBef>
                <a:spcPts val="763"/>
              </a:spcBef>
            </a:pPr>
            <a:endParaRPr lang="en-US" altLang="zh-CN" dirty="0"/>
          </a:p>
          <a:p>
            <a:pPr>
              <a:spcBef>
                <a:spcPts val="763"/>
              </a:spcBef>
            </a:pPr>
            <a:r>
              <a:rPr lang="zh-CN" altLang="en-US" dirty="0"/>
              <a:t>帕氏指数</a:t>
            </a:r>
            <a:r>
              <a:rPr lang="zh-CN" altLang="en-US" b="0" dirty="0"/>
              <a:t>（</a:t>
            </a:r>
            <a:r>
              <a:rPr lang="en-US" altLang="zh-CN" b="0" dirty="0" err="1"/>
              <a:t>Paasche</a:t>
            </a:r>
            <a:r>
              <a:rPr lang="en-US" altLang="zh-CN" b="0" dirty="0"/>
              <a:t> index</a:t>
            </a:r>
            <a:r>
              <a:rPr lang="zh-CN" altLang="en-US" b="0" dirty="0"/>
              <a:t>）</a:t>
            </a:r>
            <a:endParaRPr lang="en-US" altLang="zh-CN" b="0" dirty="0"/>
          </a:p>
          <a:p>
            <a:pPr lvl="1"/>
            <a:r>
              <a:rPr lang="zh-CN" altLang="en-US" dirty="0"/>
              <a:t>用一篮子</a:t>
            </a:r>
            <a:r>
              <a:rPr lang="zh-CN" altLang="en-US" dirty="0">
                <a:solidFill>
                  <a:srgbClr val="0070C0"/>
                </a:solidFill>
              </a:rPr>
              <a:t>可变</a:t>
            </a:r>
            <a:r>
              <a:rPr lang="zh-CN" altLang="en-US" dirty="0"/>
              <a:t>产品计算的价格指数</a:t>
            </a:r>
          </a:p>
        </p:txBody>
      </p:sp>
      <p:sp>
        <p:nvSpPr>
          <p:cNvPr id="4403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43834B-714E-4E21-845A-CE3A957257B8}" type="slidenum">
              <a:rPr lang="zh-CN" altLang="en-US" smtClean="0"/>
              <a:pPr fontAlgn="base">
                <a:spcBef>
                  <a:spcPct val="0"/>
                </a:spcBef>
                <a:spcAft>
                  <a:spcPct val="0"/>
                </a:spcAft>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457200" y="571500"/>
            <a:ext cx="8229600" cy="714375"/>
          </a:xfrm>
        </p:spPr>
        <p:txBody>
          <a:bodyPr/>
          <a:lstStyle/>
          <a:p>
            <a:pPr algn="l"/>
            <a:r>
              <a:rPr lang="zh-CN" altLang="en-US" sz="3200"/>
              <a:t>案例研究：</a:t>
            </a:r>
            <a:r>
              <a:rPr lang="en-US" altLang="zh-CN" sz="3200"/>
              <a:t>CPI</a:t>
            </a:r>
            <a:r>
              <a:rPr lang="zh-CN" altLang="en-US" sz="3200"/>
              <a:t>夸大了通货膨胀吗？</a:t>
            </a:r>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a:t>问题：</a:t>
            </a:r>
            <a:endParaRPr lang="en-US" altLang="zh-CN"/>
          </a:p>
          <a:p>
            <a:pPr lvl="1"/>
            <a:r>
              <a:rPr lang="en-US" altLang="zh-CN"/>
              <a:t>CPI</a:t>
            </a:r>
            <a:r>
              <a:rPr lang="zh-CN" altLang="en-US"/>
              <a:t>是否会夸大通货膨胀对消费者的影响？</a:t>
            </a:r>
            <a:endParaRPr lang="en-US" altLang="zh-CN"/>
          </a:p>
          <a:p>
            <a:pPr>
              <a:spcBef>
                <a:spcPts val="763"/>
              </a:spcBef>
            </a:pPr>
            <a:r>
              <a:rPr lang="zh-CN" altLang="en-US"/>
              <a:t>回答：</a:t>
            </a:r>
            <a:endParaRPr lang="en-US" altLang="zh-CN"/>
          </a:p>
          <a:p>
            <a:pPr lvl="1"/>
            <a:r>
              <a:rPr lang="zh-CN" altLang="en-US"/>
              <a:t>是的，主要有以下三个原因：</a:t>
            </a:r>
            <a:endParaRPr lang="en-US" altLang="zh-CN"/>
          </a:p>
          <a:p>
            <a:pPr lvl="1"/>
            <a:r>
              <a:rPr lang="en-US" altLang="zh-CN"/>
              <a:t>1</a:t>
            </a:r>
            <a:r>
              <a:rPr lang="zh-CN" altLang="en-US"/>
              <a:t>、替代偏差：消费者会用变得相对便宜的东西替代变贵的东西。</a:t>
            </a:r>
            <a:endParaRPr lang="en-US" altLang="zh-CN"/>
          </a:p>
          <a:p>
            <a:pPr lvl="1"/>
            <a:r>
              <a:rPr lang="en-US" altLang="zh-CN"/>
              <a:t>2</a:t>
            </a:r>
            <a:r>
              <a:rPr lang="zh-CN" altLang="en-US"/>
              <a:t>、新产品引进：固定的篮子，忽略了新产品给消费者带来的效用。</a:t>
            </a:r>
            <a:endParaRPr lang="en-US" altLang="zh-CN"/>
          </a:p>
          <a:p>
            <a:pPr lvl="1"/>
            <a:r>
              <a:rPr lang="en-US" altLang="zh-CN"/>
              <a:t>3</a:t>
            </a:r>
            <a:r>
              <a:rPr lang="zh-CN" altLang="en-US"/>
              <a:t>、质量变化：许多产品的质量变化是难以度量的。</a:t>
            </a:r>
          </a:p>
          <a:p>
            <a:pPr lvl="1"/>
            <a:endParaRPr lang="zh-CN" altLang="en-US"/>
          </a:p>
        </p:txBody>
      </p:sp>
      <p:sp>
        <p:nvSpPr>
          <p:cNvPr id="4506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B56293-7B82-4AB2-ACE8-1995979C368F}" type="slidenum">
              <a:rPr lang="zh-CN" altLang="en-US" smtClean="0"/>
              <a:pPr fontAlgn="base">
                <a:spcBef>
                  <a:spcPct val="0"/>
                </a:spcBef>
                <a:spcAft>
                  <a:spcPct val="0"/>
                </a:spcAft>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trips(downRight)">
                                      <p:cBhvr>
                                        <p:cTn id="7" dur="500"/>
                                        <p:tgtEl>
                                          <p:spTgt spid="3">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strips(downRight)">
                                      <p:cBhvr>
                                        <p:cTn id="10" dur="500"/>
                                        <p:tgtEl>
                                          <p:spTgt spid="3">
                                            <p:txEl>
                                              <p:pRg st="3" end="3"/>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strips(downRight)">
                                      <p:cBhvr>
                                        <p:cTn id="13" dur="500"/>
                                        <p:tgtEl>
                                          <p:spTgt spid="3">
                                            <p:txEl>
                                              <p:pRg st="4" end="4"/>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strips(downRight)">
                                      <p:cBhvr>
                                        <p:cTn id="16" dur="500"/>
                                        <p:tgtEl>
                                          <p:spTgt spid="3">
                                            <p:txEl>
                                              <p:pRg st="5" end="5"/>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strips(downRigh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457200" y="571500"/>
            <a:ext cx="8229600" cy="714375"/>
          </a:xfrm>
        </p:spPr>
        <p:txBody>
          <a:bodyPr/>
          <a:lstStyle/>
          <a:p>
            <a:r>
              <a:rPr lang="zh-CN" altLang="en-US"/>
              <a:t>补充内容：中国的</a:t>
            </a:r>
            <a:r>
              <a:rPr lang="en-US" altLang="zh-CN"/>
              <a:t>CPI</a:t>
            </a:r>
            <a:r>
              <a:rPr lang="zh-CN" altLang="en-US"/>
              <a:t>数据</a:t>
            </a:r>
          </a:p>
        </p:txBody>
      </p:sp>
      <p:sp>
        <p:nvSpPr>
          <p:cNvPr id="46083" name="内容占位符 2"/>
          <p:cNvSpPr>
            <a:spLocks noGrp="1"/>
          </p:cNvSpPr>
          <p:nvPr>
            <p:ph idx="1"/>
          </p:nvPr>
        </p:nvSpPr>
        <p:spPr>
          <a:xfrm>
            <a:off x="428625" y="1285875"/>
            <a:ext cx="8229600" cy="4740275"/>
          </a:xfrm>
        </p:spPr>
        <p:txBody>
          <a:bodyPr/>
          <a:lstStyle/>
          <a:p>
            <a:pPr>
              <a:spcBef>
                <a:spcPts val="763"/>
              </a:spcBef>
            </a:pPr>
            <a:r>
              <a:rPr lang="en-US" dirty="0"/>
              <a:t>CPI</a:t>
            </a:r>
            <a:r>
              <a:rPr lang="zh-CN" altLang="en-US" dirty="0"/>
              <a:t>是英文“</a:t>
            </a:r>
            <a:r>
              <a:rPr lang="en-US" dirty="0"/>
              <a:t>Consumer Price Index”</a:t>
            </a:r>
            <a:r>
              <a:rPr lang="zh-CN" altLang="en-US" dirty="0"/>
              <a:t>的缩写，直译为“消费者价格指数”，在我国通常被称为“居民消费价格指数”。</a:t>
            </a:r>
            <a:endParaRPr lang="en-US" altLang="zh-CN" dirty="0"/>
          </a:p>
          <a:p>
            <a:pPr>
              <a:spcBef>
                <a:spcPts val="763"/>
              </a:spcBef>
            </a:pPr>
            <a:endParaRPr lang="en-US" altLang="zh-CN" dirty="0"/>
          </a:p>
          <a:p>
            <a:pPr>
              <a:spcBef>
                <a:spcPts val="763"/>
              </a:spcBef>
            </a:pPr>
            <a:endParaRPr lang="en-US" altLang="zh-CN" dirty="0"/>
          </a:p>
          <a:p>
            <a:pPr lvl="1"/>
            <a:r>
              <a:rPr lang="zh-CN" altLang="en-US" dirty="0"/>
              <a:t>参考资料：</a:t>
            </a:r>
            <a:endParaRPr lang="en-US" altLang="zh-CN" dirty="0"/>
          </a:p>
          <a:p>
            <a:pPr lvl="1"/>
            <a:r>
              <a:rPr lang="zh-CN" altLang="en-US" dirty="0"/>
              <a:t>中国统计信息网，</a:t>
            </a:r>
            <a:r>
              <a:rPr lang="en-US" altLang="zh-CN" dirty="0"/>
              <a:t>《</a:t>
            </a:r>
            <a:r>
              <a:rPr lang="zh-CN" altLang="en-US" dirty="0"/>
              <a:t>我国居民消费价格指数（</a:t>
            </a:r>
            <a:r>
              <a:rPr lang="en-US" altLang="zh-CN" dirty="0"/>
              <a:t>CPI</a:t>
            </a:r>
            <a:r>
              <a:rPr lang="zh-CN" altLang="en-US" dirty="0"/>
              <a:t>）是如何调查和生成的</a:t>
            </a:r>
            <a:r>
              <a:rPr lang="en-US" altLang="zh-CN" dirty="0"/>
              <a:t>》</a:t>
            </a:r>
            <a:r>
              <a:rPr lang="zh-CN" altLang="en-US" dirty="0"/>
              <a:t>，</a:t>
            </a:r>
            <a:r>
              <a:rPr lang="en-US" altLang="zh-CN" dirty="0"/>
              <a:t>http://www.stats.gov.cn/tjzs/t20101130_402686954.htm</a:t>
            </a:r>
            <a:endParaRPr lang="zh-CN" altLang="en-US" dirty="0"/>
          </a:p>
        </p:txBody>
      </p:sp>
      <p:sp>
        <p:nvSpPr>
          <p:cNvPr id="4608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F42AD7B-C625-48B4-B9D9-C5905CA3084D}" type="slidenum">
              <a:rPr lang="zh-CN" altLang="en-US" smtClean="0"/>
              <a:pPr fontAlgn="base">
                <a:spcBef>
                  <a:spcPct val="0"/>
                </a:spcBef>
                <a:spcAft>
                  <a:spcPct val="0"/>
                </a:spcAft>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a:t>
            </a:r>
            <a:r>
              <a:rPr lang="en-US" altLang="zh-CN" dirty="0"/>
              <a:t>CPI</a:t>
            </a:r>
            <a:r>
              <a:rPr lang="zh-CN" altLang="en-US" dirty="0"/>
              <a:t>的调查与生成过程</a:t>
            </a:r>
          </a:p>
        </p:txBody>
      </p:sp>
      <p:sp>
        <p:nvSpPr>
          <p:cNvPr id="3" name="内容占位符 2"/>
          <p:cNvSpPr>
            <a:spLocks noGrp="1"/>
          </p:cNvSpPr>
          <p:nvPr>
            <p:ph idx="1"/>
          </p:nvPr>
        </p:nvSpPr>
        <p:spPr>
          <a:xfrm>
            <a:off x="428596" y="1142984"/>
            <a:ext cx="8229600" cy="4883153"/>
          </a:xfrm>
        </p:spPr>
        <p:txBody>
          <a:bodyPr/>
          <a:lstStyle/>
          <a:p>
            <a:r>
              <a:rPr lang="zh-CN" altLang="en-US" dirty="0"/>
              <a:t>一、调查商品价格</a:t>
            </a:r>
            <a:endParaRPr lang="en-US" altLang="zh-CN" dirty="0"/>
          </a:p>
          <a:p>
            <a:pPr lvl="1"/>
            <a:r>
              <a:rPr lang="zh-CN" altLang="en-US" dirty="0"/>
              <a:t>（</a:t>
            </a:r>
            <a:r>
              <a:rPr lang="en-US" altLang="zh-CN" dirty="0"/>
              <a:t>1</a:t>
            </a:r>
            <a:r>
              <a:rPr lang="zh-CN" altLang="en-US" dirty="0"/>
              <a:t>）国家统计局统一确定商品和服务项目的类别，具体的代表规格品由各地确定后报国家统计局审定。</a:t>
            </a:r>
            <a:endParaRPr lang="en-US" altLang="zh-CN" dirty="0"/>
          </a:p>
          <a:p>
            <a:pPr lvl="1"/>
            <a:r>
              <a:rPr lang="zh-CN" altLang="en-US" dirty="0"/>
              <a:t>（</a:t>
            </a:r>
            <a:r>
              <a:rPr lang="en-US" altLang="zh-CN" dirty="0"/>
              <a:t>2</a:t>
            </a:r>
            <a:r>
              <a:rPr lang="zh-CN" altLang="en-US" dirty="0"/>
              <a:t>）</a:t>
            </a:r>
            <a:r>
              <a:rPr lang="en-US" altLang="zh-CN" dirty="0"/>
              <a:t>	</a:t>
            </a:r>
            <a:r>
              <a:rPr lang="zh-CN" altLang="en-US" dirty="0"/>
              <a:t>以零售额或经营规模为标志，从高到低排队随机等距抽选出价格调查点，同时按照各种商业业态兼顾，大小兼顾以及区域分布合理的原则进行适当调整。</a:t>
            </a:r>
            <a:endParaRPr lang="en-US" altLang="zh-CN" dirty="0"/>
          </a:p>
          <a:p>
            <a:pPr lvl="1"/>
            <a:r>
              <a:rPr lang="zh-CN" altLang="en-US" dirty="0"/>
              <a:t>（</a:t>
            </a:r>
            <a:r>
              <a:rPr lang="en-US" altLang="zh-CN" dirty="0"/>
              <a:t>3</a:t>
            </a:r>
            <a:r>
              <a:rPr lang="zh-CN" altLang="en-US" dirty="0"/>
              <a:t>）</a:t>
            </a:r>
            <a:r>
              <a:rPr lang="en-US" altLang="zh-CN" dirty="0"/>
              <a:t>1984</a:t>
            </a:r>
            <a:r>
              <a:rPr lang="zh-CN" altLang="en-US" dirty="0"/>
              <a:t>年以来一直采用派人直接调查方式收集原始价格资料，目前分布在</a:t>
            </a:r>
            <a:r>
              <a:rPr lang="en-US" altLang="zh-CN" dirty="0"/>
              <a:t>31</a:t>
            </a:r>
            <a:r>
              <a:rPr lang="zh-CN" altLang="en-US" dirty="0"/>
              <a:t>个省（区、市）</a:t>
            </a:r>
            <a:r>
              <a:rPr lang="en-US" altLang="zh-CN" dirty="0"/>
              <a:t>500</a:t>
            </a:r>
            <a:r>
              <a:rPr lang="zh-CN" altLang="en-US" dirty="0"/>
              <a:t>个调查市县的价格调查员有</a:t>
            </a:r>
            <a:r>
              <a:rPr lang="en-US" altLang="zh-CN" dirty="0"/>
              <a:t>4000</a:t>
            </a:r>
            <a:r>
              <a:rPr lang="zh-CN" altLang="en-US" dirty="0"/>
              <a:t>人左右。</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54</a:t>
            </a:fld>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928670"/>
            <a:ext cx="8229600" cy="5097467"/>
          </a:xfrm>
        </p:spPr>
        <p:txBody>
          <a:bodyPr/>
          <a:lstStyle/>
          <a:p>
            <a:r>
              <a:rPr lang="zh-CN" altLang="en-US" dirty="0"/>
              <a:t>二、设定各类商品在</a:t>
            </a:r>
            <a:r>
              <a:rPr lang="en-US" altLang="zh-CN" dirty="0"/>
              <a:t>CPI</a:t>
            </a:r>
            <a:r>
              <a:rPr lang="zh-CN" altLang="en-US" dirty="0"/>
              <a:t>中的权重</a:t>
            </a:r>
            <a:endParaRPr lang="en-US" altLang="zh-CN" dirty="0"/>
          </a:p>
          <a:p>
            <a:pPr lvl="1"/>
            <a:r>
              <a:rPr lang="zh-CN" altLang="en-US" dirty="0"/>
              <a:t>我国</a:t>
            </a:r>
            <a:r>
              <a:rPr lang="en-US" altLang="zh-CN" dirty="0"/>
              <a:t>CPI</a:t>
            </a:r>
            <a:r>
              <a:rPr lang="zh-CN" altLang="en-US" dirty="0"/>
              <a:t>中的权数，主要是根据全国</a:t>
            </a:r>
            <a:r>
              <a:rPr lang="en-US" altLang="zh-CN" dirty="0"/>
              <a:t>12</a:t>
            </a:r>
            <a:r>
              <a:rPr lang="zh-CN" altLang="en-US" dirty="0"/>
              <a:t>万户城乡居民家庭各类商品和服务项目的消费支出详细比重确定的。这些资料可以在国家统计局公开编辑出版的有关年鉴中查到。</a:t>
            </a:r>
            <a:endParaRPr lang="en-US" altLang="zh-CN" dirty="0"/>
          </a:p>
          <a:p>
            <a:pPr lvl="1"/>
            <a:r>
              <a:rPr lang="zh-CN" altLang="en-US" dirty="0"/>
              <a:t>抽选出来的全国</a:t>
            </a:r>
            <a:r>
              <a:rPr lang="en-US" altLang="zh-CN" dirty="0"/>
              <a:t>12</a:t>
            </a:r>
            <a:r>
              <a:rPr lang="zh-CN" altLang="en-US" dirty="0"/>
              <a:t>万户城乡居民家庭采取记流水账的方式，日复一日一笔一笔记录他们家庭的收入和支出数据，调查员每月上门核实、收集账本，然后进行整理、编码、录入、审核、上报。国家统计局直接采用居民家庭的记账资料，分别汇总计算城乡居民收入和消费支出数据。</a:t>
            </a:r>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55</a:t>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785794"/>
            <a:ext cx="8229600" cy="5240343"/>
          </a:xfrm>
        </p:spPr>
        <p:txBody>
          <a:bodyPr/>
          <a:lstStyle/>
          <a:p>
            <a:r>
              <a:rPr lang="zh-CN" altLang="en-US" dirty="0"/>
              <a:t>三、汇总</a:t>
            </a:r>
            <a:r>
              <a:rPr lang="en-US" altLang="zh-CN" dirty="0"/>
              <a:t>CPI</a:t>
            </a:r>
            <a:r>
              <a:rPr lang="zh-CN" altLang="en-US" dirty="0"/>
              <a:t>数据</a:t>
            </a:r>
            <a:endParaRPr lang="en-US" altLang="zh-CN" dirty="0"/>
          </a:p>
          <a:p>
            <a:pPr lvl="1"/>
            <a:r>
              <a:rPr lang="zh-CN" altLang="en-US" dirty="0"/>
              <a:t>（</a:t>
            </a:r>
            <a:r>
              <a:rPr lang="en-US" altLang="zh-CN" dirty="0"/>
              <a:t>1</a:t>
            </a:r>
            <a:r>
              <a:rPr lang="zh-CN" altLang="en-US" dirty="0"/>
              <a:t>）市县统计部门根据国家统计局制定的</a:t>
            </a:r>
            <a:r>
              <a:rPr lang="en-US" altLang="zh-CN" dirty="0"/>
              <a:t>《</a:t>
            </a:r>
            <a:r>
              <a:rPr lang="zh-CN" altLang="en-US" dirty="0"/>
              <a:t>流通和消费价格统计调查制度</a:t>
            </a:r>
            <a:r>
              <a:rPr lang="en-US" altLang="zh-CN" dirty="0"/>
              <a:t>》</a:t>
            </a:r>
            <a:r>
              <a:rPr lang="zh-CN" altLang="en-US" dirty="0"/>
              <a:t>，按照统一的统计标准、统计口径和计算方法要求，结合当地居民消费的实际情况计算本市县的</a:t>
            </a:r>
            <a:r>
              <a:rPr lang="en-US" altLang="zh-CN" dirty="0"/>
              <a:t>CPI</a:t>
            </a:r>
            <a:r>
              <a:rPr lang="zh-CN" altLang="en-US" dirty="0"/>
              <a:t>。</a:t>
            </a:r>
            <a:endParaRPr lang="en-US" altLang="zh-CN" dirty="0"/>
          </a:p>
          <a:p>
            <a:pPr lvl="1"/>
            <a:r>
              <a:rPr lang="zh-CN" altLang="en-US" dirty="0"/>
              <a:t>（</a:t>
            </a:r>
            <a:r>
              <a:rPr lang="en-US" altLang="zh-CN" dirty="0"/>
              <a:t>2</a:t>
            </a:r>
            <a:r>
              <a:rPr lang="zh-CN" altLang="en-US" dirty="0"/>
              <a:t>）国家统计局各调查总队对辖区内市县统计部门计算的</a:t>
            </a:r>
            <a:r>
              <a:rPr lang="en-US" altLang="zh-CN" dirty="0"/>
              <a:t>CPI</a:t>
            </a:r>
            <a:r>
              <a:rPr lang="zh-CN" altLang="en-US" dirty="0"/>
              <a:t>数据进行审核确认后，按人口和消费水平加权汇总计算本省（区、市）的</a:t>
            </a:r>
            <a:r>
              <a:rPr lang="en-US" altLang="zh-CN" dirty="0"/>
              <a:t>CPI</a:t>
            </a:r>
            <a:r>
              <a:rPr lang="zh-CN" altLang="en-US" dirty="0"/>
              <a:t>。</a:t>
            </a:r>
            <a:endParaRPr lang="en-US" altLang="zh-CN" dirty="0"/>
          </a:p>
          <a:p>
            <a:pPr lvl="1"/>
            <a:r>
              <a:rPr lang="zh-CN" altLang="en-US" dirty="0"/>
              <a:t>（</a:t>
            </a:r>
            <a:r>
              <a:rPr lang="en-US" altLang="zh-CN" dirty="0"/>
              <a:t>3</a:t>
            </a:r>
            <a:r>
              <a:rPr lang="zh-CN" altLang="en-US" dirty="0"/>
              <a:t>）国家统计局对各省（区、市）计算的</a:t>
            </a:r>
            <a:r>
              <a:rPr lang="en-US" altLang="zh-CN" dirty="0"/>
              <a:t>CPI</a:t>
            </a:r>
            <a:r>
              <a:rPr lang="zh-CN" altLang="en-US" dirty="0"/>
              <a:t>数据进行审核确认后，按人口和消费水平加权汇总计算全国的</a:t>
            </a:r>
            <a:r>
              <a:rPr lang="en-US" altLang="zh-CN" dirty="0"/>
              <a:t>CPI</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56</a:t>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例子：查找与解读中国</a:t>
            </a:r>
            <a:r>
              <a:rPr lang="en-US" altLang="zh-CN" dirty="0"/>
              <a:t>CPI</a:t>
            </a:r>
            <a:endParaRPr lang="zh-CN" altLang="en-US" dirty="0"/>
          </a:p>
        </p:txBody>
      </p:sp>
      <p:sp>
        <p:nvSpPr>
          <p:cNvPr id="3" name="内容占位符 2"/>
          <p:cNvSpPr>
            <a:spLocks noGrp="1"/>
          </p:cNvSpPr>
          <p:nvPr>
            <p:ph idx="1"/>
          </p:nvPr>
        </p:nvSpPr>
        <p:spPr/>
        <p:txBody>
          <a:bodyPr/>
          <a:lstStyle/>
          <a:p>
            <a:r>
              <a:rPr lang="zh-CN" altLang="en-US" dirty="0"/>
              <a:t>例子</a:t>
            </a:r>
            <a:r>
              <a:rPr lang="en-US" altLang="zh-CN" dirty="0"/>
              <a:t>1</a:t>
            </a:r>
            <a:r>
              <a:rPr lang="zh-CN" altLang="en-US" dirty="0"/>
              <a:t>：月度</a:t>
            </a:r>
            <a:r>
              <a:rPr lang="en-US" altLang="zh-CN" dirty="0"/>
              <a:t>CPI</a:t>
            </a:r>
            <a:r>
              <a:rPr lang="zh-CN" altLang="en-US" dirty="0"/>
              <a:t>数据</a:t>
            </a:r>
            <a:endParaRPr lang="en-US" altLang="zh-CN" dirty="0"/>
          </a:p>
          <a:p>
            <a:pPr lvl="1"/>
            <a:r>
              <a:rPr lang="zh-CN" altLang="en-US" dirty="0"/>
              <a:t>数据： “统计数据”中的“月度数据”找到具体页面。</a:t>
            </a:r>
            <a:endParaRPr lang="en-US" altLang="zh-CN" dirty="0"/>
          </a:p>
          <a:p>
            <a:pPr lvl="1"/>
            <a:r>
              <a:rPr lang="en-US" altLang="zh-CN" sz="2200" dirty="0">
                <a:hlinkClick r:id="rId2"/>
              </a:rPr>
              <a:t>http://www.stats.gov.cn/tjsj/</a:t>
            </a:r>
            <a:endParaRPr lang="en-US" altLang="zh-CN" sz="2200" dirty="0"/>
          </a:p>
          <a:p>
            <a:pPr lvl="1"/>
            <a:r>
              <a:rPr lang="en-US" altLang="zh-CN" sz="2200" dirty="0">
                <a:hlinkClick r:id="rId3"/>
              </a:rPr>
              <a:t>http://www.stats.gov.cn/tjsj/jdsj/t20130812_402919862.htm</a:t>
            </a:r>
            <a:endParaRPr lang="en-US" altLang="zh-CN" sz="2200" dirty="0"/>
          </a:p>
          <a:p>
            <a:pPr lvl="1"/>
            <a:endParaRPr lang="en-US" altLang="zh-CN" sz="2200" dirty="0"/>
          </a:p>
          <a:p>
            <a:pPr lvl="1"/>
            <a:r>
              <a:rPr lang="zh-CN" altLang="en-US" dirty="0"/>
              <a:t>数据解读： “主要统计信息发布日程表”找到具体页面。</a:t>
            </a:r>
            <a:endParaRPr lang="en-US" altLang="zh-CN" dirty="0"/>
          </a:p>
          <a:p>
            <a:pPr lvl="1"/>
            <a:r>
              <a:rPr lang="en-US" altLang="zh-CN" sz="2200" dirty="0">
                <a:hlinkClick r:id="rId4"/>
              </a:rPr>
              <a:t>http://www.stats.gov.cn/fbrc/t20121228_402865414.htm</a:t>
            </a:r>
            <a:endParaRPr lang="en-US" altLang="zh-CN" sz="2200" dirty="0"/>
          </a:p>
          <a:p>
            <a:pPr lvl="1"/>
            <a:r>
              <a:rPr lang="en-US" altLang="zh-CN" sz="2200" dirty="0">
                <a:hlinkClick r:id="rId5"/>
              </a:rPr>
              <a:t>http://www.stats.gov.cn/tjfx/jdfx/t20130809_402918013.htm</a:t>
            </a:r>
            <a:endParaRPr lang="en-US" altLang="zh-CN" sz="2200" dirty="0"/>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57</a:t>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内容占位符 5"/>
          <p:cNvGraphicFramePr>
            <a:graphicFrameLocks noGrp="1"/>
          </p:cNvGraphicFramePr>
          <p:nvPr>
            <p:ph idx="1"/>
          </p:nvPr>
        </p:nvGraphicFramePr>
        <p:xfrm>
          <a:off x="142844" y="285730"/>
          <a:ext cx="8786878" cy="6357981"/>
        </p:xfrm>
        <a:graphic>
          <a:graphicData uri="http://schemas.openxmlformats.org/drawingml/2006/table">
            <a:tbl>
              <a:tblPr/>
              <a:tblGrid>
                <a:gridCol w="3706784">
                  <a:extLst>
                    <a:ext uri="{9D8B030D-6E8A-4147-A177-3AD203B41FA5}">
                      <a16:colId xmlns:a16="http://schemas.microsoft.com/office/drawing/2014/main" val="20000"/>
                    </a:ext>
                  </a:extLst>
                </a:gridCol>
                <a:gridCol w="846331">
                  <a:extLst>
                    <a:ext uri="{9D8B030D-6E8A-4147-A177-3AD203B41FA5}">
                      <a16:colId xmlns:a16="http://schemas.microsoft.com/office/drawing/2014/main" val="20001"/>
                    </a:ext>
                  </a:extLst>
                </a:gridCol>
                <a:gridCol w="846331">
                  <a:extLst>
                    <a:ext uri="{9D8B030D-6E8A-4147-A177-3AD203B41FA5}">
                      <a16:colId xmlns:a16="http://schemas.microsoft.com/office/drawing/2014/main" val="20002"/>
                    </a:ext>
                  </a:extLst>
                </a:gridCol>
                <a:gridCol w="846331">
                  <a:extLst>
                    <a:ext uri="{9D8B030D-6E8A-4147-A177-3AD203B41FA5}">
                      <a16:colId xmlns:a16="http://schemas.microsoft.com/office/drawing/2014/main" val="20003"/>
                    </a:ext>
                  </a:extLst>
                </a:gridCol>
                <a:gridCol w="846331">
                  <a:extLst>
                    <a:ext uri="{9D8B030D-6E8A-4147-A177-3AD203B41FA5}">
                      <a16:colId xmlns:a16="http://schemas.microsoft.com/office/drawing/2014/main" val="20004"/>
                    </a:ext>
                  </a:extLst>
                </a:gridCol>
                <a:gridCol w="847385">
                  <a:extLst>
                    <a:ext uri="{9D8B030D-6E8A-4147-A177-3AD203B41FA5}">
                      <a16:colId xmlns:a16="http://schemas.microsoft.com/office/drawing/2014/main" val="20005"/>
                    </a:ext>
                  </a:extLst>
                </a:gridCol>
                <a:gridCol w="847385">
                  <a:extLst>
                    <a:ext uri="{9D8B030D-6E8A-4147-A177-3AD203B41FA5}">
                      <a16:colId xmlns:a16="http://schemas.microsoft.com/office/drawing/2014/main" val="20006"/>
                    </a:ext>
                  </a:extLst>
                </a:gridCol>
              </a:tblGrid>
              <a:tr h="470980">
                <a:tc gridSpan="7">
                  <a:txBody>
                    <a:bodyPr/>
                    <a:lstStyle/>
                    <a:p>
                      <a:pPr algn="ctr"/>
                      <a:r>
                        <a:rPr lang="zh-CN" altLang="en-US" sz="2800" b="1" dirty="0">
                          <a:solidFill>
                            <a:srgbClr val="D00018"/>
                          </a:solidFill>
                          <a:latin typeface="Times New Roman" pitchFamily="18" charset="0"/>
                          <a:cs typeface="Times New Roman" pitchFamily="18" charset="0"/>
                        </a:rPr>
                        <a:t>居民消费价格分类指数</a:t>
                      </a:r>
                      <a:r>
                        <a:rPr lang="en-US" altLang="zh-CN" sz="2800" b="1" dirty="0">
                          <a:solidFill>
                            <a:srgbClr val="D00018"/>
                          </a:solidFill>
                          <a:latin typeface="Times New Roman" pitchFamily="18" charset="0"/>
                          <a:cs typeface="Times New Roman" pitchFamily="18" charset="0"/>
                        </a:rPr>
                        <a:t>(2013</a:t>
                      </a:r>
                      <a:r>
                        <a:rPr lang="zh-CN" altLang="en-US" sz="2800" b="1" dirty="0">
                          <a:solidFill>
                            <a:srgbClr val="D00018"/>
                          </a:solidFill>
                          <a:latin typeface="Times New Roman" pitchFamily="18" charset="0"/>
                          <a:cs typeface="Times New Roman" pitchFamily="18" charset="0"/>
                        </a:rPr>
                        <a:t>年</a:t>
                      </a:r>
                      <a:r>
                        <a:rPr lang="en-US" altLang="zh-CN" sz="2800" b="1" dirty="0">
                          <a:solidFill>
                            <a:srgbClr val="D00018"/>
                          </a:solidFill>
                          <a:latin typeface="Times New Roman" pitchFamily="18" charset="0"/>
                          <a:cs typeface="Times New Roman" pitchFamily="18" charset="0"/>
                        </a:rPr>
                        <a:t>7</a:t>
                      </a:r>
                      <a:r>
                        <a:rPr lang="zh-CN" altLang="en-US" sz="2800" b="1" dirty="0">
                          <a:solidFill>
                            <a:srgbClr val="D00018"/>
                          </a:solidFill>
                          <a:latin typeface="Times New Roman" pitchFamily="18" charset="0"/>
                          <a:cs typeface="Times New Roman" pitchFamily="18" charset="0"/>
                        </a:rPr>
                        <a:t>月</a:t>
                      </a:r>
                      <a:r>
                        <a:rPr lang="en-US" altLang="zh-CN" sz="2800" b="1" dirty="0">
                          <a:solidFill>
                            <a:srgbClr val="D00018"/>
                          </a:solidFill>
                          <a:latin typeface="Times New Roman" pitchFamily="18" charset="0"/>
                          <a:cs typeface="Times New Roman" pitchFamily="18" charset="0"/>
                        </a:rPr>
                        <a:t>)</a:t>
                      </a:r>
                    </a:p>
                  </a:txBody>
                  <a:tcPr marL="0" marR="0" marT="0" marB="0" anchor="b">
                    <a:lnL>
                      <a:noFill/>
                    </a:lnL>
                    <a:lnT>
                      <a:noFill/>
                    </a:lnT>
                    <a:lnB>
                      <a:noFill/>
                    </a:lnB>
                    <a:solidFill>
                      <a:srgbClr val="FFFFFF"/>
                    </a:solidFill>
                  </a:tcPr>
                </a:tc>
                <a:tc hMerge="1">
                  <a:txBody>
                    <a:bodyPr/>
                    <a:lstStyle/>
                    <a:p>
                      <a:endParaRPr lang="zh-CN" altLang="en-US" sz="900"/>
                    </a:p>
                  </a:txBody>
                  <a:tcPr marL="48230" marR="48230" marT="24115" marB="24115">
                    <a:lnL>
                      <a:noFill/>
                    </a:lnL>
                  </a:tcPr>
                </a:tc>
                <a:tc hMerge="1">
                  <a:txBody>
                    <a:bodyPr/>
                    <a:lstStyle/>
                    <a:p>
                      <a:endParaRPr lang="zh-CN" altLang="en-US" sz="900"/>
                    </a:p>
                  </a:txBody>
                  <a:tcPr marL="48230" marR="48230" marT="24115" marB="24115"/>
                </a:tc>
                <a:tc hMerge="1">
                  <a:txBody>
                    <a:bodyPr/>
                    <a:lstStyle/>
                    <a:p>
                      <a:endParaRPr lang="zh-CN" altLang="en-US" sz="900"/>
                    </a:p>
                  </a:txBody>
                  <a:tcPr marL="48230" marR="48230" marT="24115" marB="24115"/>
                </a:tc>
                <a:tc hMerge="1">
                  <a:txBody>
                    <a:bodyPr/>
                    <a:lstStyle/>
                    <a:p>
                      <a:endParaRPr lang="zh-CN" altLang="en-US" sz="900"/>
                    </a:p>
                  </a:txBody>
                  <a:tcPr marL="48230" marR="48230" marT="24115" marB="24115"/>
                </a:tc>
                <a:tc hMerge="1">
                  <a:txBody>
                    <a:bodyPr/>
                    <a:lstStyle/>
                    <a:p>
                      <a:endParaRPr lang="zh-CN" altLang="en-US" sz="900"/>
                    </a:p>
                  </a:txBody>
                  <a:tcPr marL="48230" marR="48230" marT="24115" marB="24115"/>
                </a:tc>
                <a:tc hMerge="1">
                  <a:txBody>
                    <a:bodyPr/>
                    <a:lstStyle/>
                    <a:p>
                      <a:endParaRPr lang="zh-CN" altLang="en-US" sz="900" dirty="0"/>
                    </a:p>
                  </a:txBody>
                  <a:tcPr marL="48230" marR="48230" marT="24115" marB="24115"/>
                </a:tc>
                <a:extLst>
                  <a:ext uri="{0D108BD9-81ED-4DB2-BD59-A6C34878D82A}">
                    <a16:rowId xmlns:a16="http://schemas.microsoft.com/office/drawing/2014/main" val="10000"/>
                  </a:ext>
                </a:extLst>
              </a:tr>
              <a:tr h="414956">
                <a:tc rowSpan="2">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项目名称</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gridSpan="3">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上年同月</a:t>
                      </a:r>
                      <a:r>
                        <a:rPr lang="en-US" altLang="zh-CN" sz="2000" b="1" kern="0" dirty="0">
                          <a:latin typeface="Times New Roman" pitchFamily="18" charset="0"/>
                          <a:ea typeface="宋体"/>
                          <a:cs typeface="Times New Roman" pitchFamily="18" charset="0"/>
                        </a:rPr>
                        <a:t>=100</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E6E6E6"/>
                    </a:solidFill>
                  </a:tcPr>
                </a:tc>
                <a:tc hMerge="1">
                  <a:txBody>
                    <a:bodyPr/>
                    <a:lstStyle/>
                    <a:p>
                      <a:endParaRPr lang="zh-CN" altLang="en-US"/>
                    </a:p>
                  </a:txBody>
                  <a:tcPr/>
                </a:tc>
                <a:tc hMerge="1">
                  <a:txBody>
                    <a:bodyPr/>
                    <a:lstStyle/>
                    <a:p>
                      <a:endParaRPr lang="zh-CN" altLang="en-US"/>
                    </a:p>
                  </a:txBody>
                  <a:tcPr/>
                </a:tc>
                <a:tc gridSpan="3">
                  <a:txBody>
                    <a:bodyPr/>
                    <a:lstStyle/>
                    <a:p>
                      <a:pPr marL="36195" marR="36195" algn="ctr">
                        <a:lnSpc>
                          <a:spcPts val="1200"/>
                        </a:lnSpc>
                        <a:spcAft>
                          <a:spcPts val="0"/>
                        </a:spcAft>
                      </a:pPr>
                      <a:r>
                        <a:rPr lang="zh-CN" altLang="en-US" sz="2000" b="1" kern="0">
                          <a:latin typeface="Times New Roman" pitchFamily="18" charset="0"/>
                          <a:cs typeface="Times New Roman" pitchFamily="18" charset="0"/>
                        </a:rPr>
                        <a:t>上年同期</a:t>
                      </a:r>
                      <a:r>
                        <a:rPr lang="en-US" altLang="zh-CN" sz="2000" b="1" kern="0">
                          <a:latin typeface="Times New Roman" pitchFamily="18" charset="0"/>
                          <a:ea typeface="宋体"/>
                          <a:cs typeface="Times New Roman" pitchFamily="18" charset="0"/>
                        </a:rPr>
                        <a:t>=100</a:t>
                      </a:r>
                      <a:endParaRPr lang="zh-CN" alt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B w="12700" cap="flat" cmpd="sng" algn="ctr">
                      <a:solidFill>
                        <a:srgbClr val="000000"/>
                      </a:solidFill>
                      <a:prstDash val="solid"/>
                      <a:round/>
                      <a:headEnd type="none" w="med" len="med"/>
                      <a:tailEnd type="none" w="med" len="med"/>
                    </a:lnB>
                    <a:solidFill>
                      <a:srgbClr val="E6E6E6"/>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42630">
                <a:tc vMerge="1">
                  <a:txBody>
                    <a:bodyPr/>
                    <a:lstStyle/>
                    <a:p>
                      <a:endParaRPr lang="zh-CN" altLang="en-US"/>
                    </a:p>
                  </a:txBody>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全国</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城市</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农村</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全国</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城市</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marL="36195" marR="36195" algn="ctr">
                        <a:lnSpc>
                          <a:spcPts val="1200"/>
                        </a:lnSpc>
                        <a:spcAft>
                          <a:spcPts val="0"/>
                        </a:spcAft>
                      </a:pPr>
                      <a:r>
                        <a:rPr lang="zh-CN" altLang="en-US" sz="2000" b="1" kern="0" dirty="0">
                          <a:latin typeface="Times New Roman" pitchFamily="18" charset="0"/>
                          <a:cs typeface="Times New Roman" pitchFamily="18" charset="0"/>
                        </a:rPr>
                        <a:t>农村</a:t>
                      </a:r>
                      <a:endParaRPr lang="zh-CN" alt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2"/>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居民消费价格指数</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102.7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102.6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102.9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102.6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一、食　　品</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105.0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105.3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104.1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104.0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4"/>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粮　　食</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105.1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105.1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105.1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105.1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105.0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5"/>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肉禽及其制品</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105.9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106.0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105.5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103.3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103.6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102.7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6"/>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蛋</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101.5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100.8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109.8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109.7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110.0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7"/>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水</a:t>
                      </a:r>
                      <a:r>
                        <a:rPr lang="zh-CN" altLang="en-US" sz="2000" kern="0" dirty="0">
                          <a:latin typeface="Times New Roman" pitchFamily="18" charset="0"/>
                          <a:ea typeface="宋体"/>
                          <a:cs typeface="Times New Roman" pitchFamily="18" charset="0"/>
                        </a:rPr>
                        <a:t> </a:t>
                      </a:r>
                      <a:r>
                        <a:rPr lang="zh-CN" altLang="en-US" sz="2000" kern="0" dirty="0">
                          <a:latin typeface="Times New Roman" pitchFamily="18" charset="0"/>
                          <a:cs typeface="Times New Roman" pitchFamily="18" charset="0"/>
                        </a:rPr>
                        <a:t>产</a:t>
                      </a:r>
                      <a:r>
                        <a:rPr lang="zh-CN" altLang="en-US" sz="2000" kern="0" dirty="0">
                          <a:latin typeface="Times New Roman" pitchFamily="18" charset="0"/>
                          <a:ea typeface="宋体"/>
                          <a:cs typeface="Times New Roman" pitchFamily="18" charset="0"/>
                        </a:rPr>
                        <a:t> </a:t>
                      </a:r>
                      <a:r>
                        <a:rPr lang="zh-CN" altLang="en-US" sz="2000" kern="0" dirty="0">
                          <a:latin typeface="Times New Roman" pitchFamily="18" charset="0"/>
                          <a:cs typeface="Times New Roman" pitchFamily="18" charset="0"/>
                        </a:rPr>
                        <a:t>品</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103.1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103.3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103.2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8"/>
                  </a:ext>
                </a:extLst>
              </a:tr>
              <a:tr h="341961">
                <a:tc>
                  <a:txBody>
                    <a:bodyPr/>
                    <a:lstStyle/>
                    <a:p>
                      <a:pPr marL="36195" marR="36195">
                        <a:lnSpc>
                          <a:spcPts val="1200"/>
                        </a:lnSpc>
                        <a:spcAft>
                          <a:spcPts val="0"/>
                        </a:spcAft>
                      </a:pPr>
                      <a:r>
                        <a:rPr lang="zh-CN" altLang="en-US" sz="2000" kern="0" dirty="0">
                          <a:latin typeface="Times New Roman" pitchFamily="18" charset="0"/>
                          <a:cs typeface="Times New Roman" pitchFamily="18" charset="0"/>
                        </a:rPr>
                        <a:t>　　　鲜　　菜</a:t>
                      </a:r>
                      <a:endParaRPr lang="zh-CN" altLang="en-US" sz="2000" dirty="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111.8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111.2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113.9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103.5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9"/>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鲜　　果</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107.3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106.3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110.7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104.5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104.2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105.7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0"/>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二、烟酒及用品</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99.9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100.6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100.7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100.5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1"/>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三、衣　　着</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102.1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102.5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102.6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2"/>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四、家庭设备用品及服务</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101.5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101.6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3"/>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五、医疗保健及个人用品</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101.0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101.8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101.5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101.4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4"/>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六、交通和通信</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99.9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99.8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100.4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99.5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99.4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100.0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5"/>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七、娱乐教育文化用品及服务</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a:noFill/>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101.3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101.2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101.6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101.4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101.6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16"/>
                  </a:ext>
                </a:extLst>
              </a:tr>
              <a:tr h="341961">
                <a:tc>
                  <a:txBody>
                    <a:bodyPr/>
                    <a:lstStyle/>
                    <a:p>
                      <a:pPr marL="36195" marR="36195">
                        <a:lnSpc>
                          <a:spcPts val="1200"/>
                        </a:lnSpc>
                        <a:spcAft>
                          <a:spcPts val="0"/>
                        </a:spcAft>
                      </a:pPr>
                      <a:r>
                        <a:rPr lang="zh-CN" altLang="en-US" sz="2000" kern="0">
                          <a:latin typeface="Times New Roman" pitchFamily="18" charset="0"/>
                          <a:cs typeface="Times New Roman" pitchFamily="18" charset="0"/>
                        </a:rPr>
                        <a:t>　八、居　　住</a:t>
                      </a:r>
                      <a:endParaRPr lang="zh-CN" altLang="en-US" sz="2000">
                        <a:latin typeface="Times New Roman" pitchFamily="18" charset="0"/>
                        <a:cs typeface="Times New Roman" pitchFamily="18" charset="0"/>
                      </a:endParaRPr>
                    </a:p>
                  </a:txBody>
                  <a:tcPr marL="5024" marR="5024" marT="5024"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6E6E6"/>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102.8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102.5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36195" marR="36195" algn="r">
                        <a:lnSpc>
                          <a:spcPts val="1200"/>
                        </a:lnSpc>
                        <a:spcAft>
                          <a:spcPts val="0"/>
                        </a:spcAft>
                      </a:pPr>
                      <a:r>
                        <a:rPr lang="en-US" sz="2000" kern="0">
                          <a:latin typeface="Times New Roman" pitchFamily="18" charset="0"/>
                          <a:ea typeface="宋体"/>
                          <a:cs typeface="Times New Roman" pitchFamily="18" charset="0"/>
                        </a:rPr>
                        <a:t>102.9 </a:t>
                      </a:r>
                      <a:endParaRPr lang="en-US" sz="200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103.1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FF"/>
                    </a:solidFill>
                  </a:tcPr>
                </a:tc>
                <a:tc>
                  <a:txBody>
                    <a:bodyPr/>
                    <a:lstStyle/>
                    <a:p>
                      <a:pPr marL="36195" marR="36195" algn="r">
                        <a:lnSpc>
                          <a:spcPts val="1200"/>
                        </a:lnSpc>
                        <a:spcAft>
                          <a:spcPts val="0"/>
                        </a:spcAft>
                      </a:pPr>
                      <a:r>
                        <a:rPr lang="en-US" sz="2000" kern="0" dirty="0">
                          <a:latin typeface="Times New Roman" pitchFamily="18" charset="0"/>
                          <a:ea typeface="宋体"/>
                          <a:cs typeface="Times New Roman" pitchFamily="18" charset="0"/>
                        </a:rPr>
                        <a:t>102.3 </a:t>
                      </a:r>
                      <a:endParaRPr lang="en-US" sz="2000" dirty="0">
                        <a:latin typeface="Times New Roman" pitchFamily="18" charset="0"/>
                        <a:cs typeface="Times New Roman" pitchFamily="18" charset="0"/>
                      </a:endParaRPr>
                    </a:p>
                  </a:txBody>
                  <a:tcPr marL="5024" marR="5024" marT="5024"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bl>
          </a:graphicData>
        </a:graphic>
      </p:graphicFrame>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58</a:t>
            </a:fld>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2013</a:t>
            </a:r>
            <a:r>
              <a:rPr lang="zh-CN" altLang="en-US" dirty="0"/>
              <a:t>年</a:t>
            </a:r>
            <a:r>
              <a:rPr lang="en-US" altLang="zh-CN" dirty="0"/>
              <a:t>7</a:t>
            </a:r>
            <a:r>
              <a:rPr lang="zh-CN" altLang="en-US" dirty="0"/>
              <a:t>月份居民消费价格变动情况</a:t>
            </a:r>
          </a:p>
        </p:txBody>
      </p:sp>
      <p:sp>
        <p:nvSpPr>
          <p:cNvPr id="3" name="内容占位符 2"/>
          <p:cNvSpPr>
            <a:spLocks noGrp="1"/>
          </p:cNvSpPr>
          <p:nvPr>
            <p:ph idx="1"/>
          </p:nvPr>
        </p:nvSpPr>
        <p:spPr>
          <a:xfrm>
            <a:off x="428596" y="2000240"/>
            <a:ext cx="8229600" cy="4025897"/>
          </a:xfrm>
        </p:spPr>
        <p:txBody>
          <a:bodyPr/>
          <a:lstStyle/>
          <a:p>
            <a:pPr lvl="1"/>
            <a:r>
              <a:rPr lang="en-US" altLang="zh-CN" dirty="0"/>
              <a:t>2013</a:t>
            </a:r>
            <a:r>
              <a:rPr lang="zh-CN" altLang="en-US" dirty="0"/>
              <a:t>年</a:t>
            </a:r>
            <a:r>
              <a:rPr lang="en-US" altLang="zh-CN" dirty="0"/>
              <a:t>7</a:t>
            </a:r>
            <a:r>
              <a:rPr lang="zh-CN" altLang="en-US" dirty="0"/>
              <a:t>月份，全国居民消费价格总水平同比上涨</a:t>
            </a:r>
            <a:r>
              <a:rPr lang="en-US" altLang="zh-CN" dirty="0"/>
              <a:t>2.7%</a:t>
            </a:r>
            <a:r>
              <a:rPr lang="zh-CN" altLang="en-US" dirty="0"/>
              <a:t>。其中，城市上涨</a:t>
            </a:r>
            <a:r>
              <a:rPr lang="en-US" altLang="zh-CN" dirty="0"/>
              <a:t>2.6%</a:t>
            </a:r>
            <a:r>
              <a:rPr lang="zh-CN" altLang="en-US" dirty="0"/>
              <a:t>，农村上涨</a:t>
            </a:r>
            <a:r>
              <a:rPr lang="en-US" altLang="zh-CN" dirty="0"/>
              <a:t>2.9%</a:t>
            </a:r>
            <a:r>
              <a:rPr lang="zh-CN" altLang="en-US" dirty="0"/>
              <a:t>；食品价格上涨</a:t>
            </a:r>
            <a:r>
              <a:rPr lang="en-US" altLang="zh-CN" dirty="0"/>
              <a:t>5.0%</a:t>
            </a:r>
            <a:r>
              <a:rPr lang="zh-CN" altLang="en-US" dirty="0"/>
              <a:t>，非食品价格上涨</a:t>
            </a:r>
            <a:r>
              <a:rPr lang="en-US" altLang="zh-CN" dirty="0"/>
              <a:t>1.6%</a:t>
            </a:r>
            <a:r>
              <a:rPr lang="zh-CN" altLang="en-US" dirty="0"/>
              <a:t>；消费品价格上涨</a:t>
            </a:r>
            <a:r>
              <a:rPr lang="en-US" altLang="zh-CN" dirty="0"/>
              <a:t>2.7%</a:t>
            </a:r>
            <a:r>
              <a:rPr lang="zh-CN" altLang="en-US" dirty="0"/>
              <a:t>，服务价格上涨</a:t>
            </a:r>
            <a:r>
              <a:rPr lang="en-US" altLang="zh-CN" dirty="0"/>
              <a:t>2.7%</a:t>
            </a:r>
            <a:r>
              <a:rPr lang="zh-CN" altLang="en-US" dirty="0"/>
              <a:t>。</a:t>
            </a:r>
            <a:r>
              <a:rPr lang="en-US" altLang="zh-CN" dirty="0"/>
              <a:t>1-7</a:t>
            </a:r>
            <a:r>
              <a:rPr lang="zh-CN" altLang="en-US" dirty="0"/>
              <a:t>月平均，全国居民消费价格总水平比去年同期上涨</a:t>
            </a:r>
            <a:r>
              <a:rPr lang="en-US" altLang="zh-CN" dirty="0"/>
              <a:t>2.4%</a:t>
            </a:r>
            <a:r>
              <a:rPr lang="zh-CN" altLang="en-US" dirty="0"/>
              <a:t>。</a:t>
            </a:r>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59</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noChangeArrowheads="1"/>
          </p:cNvSpPr>
          <p:nvPr/>
        </p:nvSpPr>
        <p:spPr bwMode="auto">
          <a:xfrm>
            <a:off x="8286750" y="5786438"/>
            <a:ext cx="857250" cy="428625"/>
          </a:xfrm>
          <a:prstGeom prst="rect">
            <a:avLst/>
          </a:prstGeom>
          <a:noFill/>
          <a:ln w="9525">
            <a:noFill/>
            <a:miter lim="800000"/>
            <a:headEnd/>
            <a:tailEnd/>
          </a:ln>
        </p:spPr>
        <p:txBody>
          <a:bodyPr anchor="ctr"/>
          <a:lstStyle/>
          <a:p>
            <a:pPr algn="ctr"/>
            <a:fld id="{F6F9C3CB-1E26-4FDD-96D6-5BD80347ACBF}" type="slidenum">
              <a:rPr lang="zh-CN" altLang="en-US" sz="2000">
                <a:latin typeface="仿宋" pitchFamily="49" charset="-122"/>
                <a:ea typeface="仿宋" pitchFamily="49" charset="-122"/>
              </a:rPr>
              <a:pPr algn="ctr"/>
              <a:t>6</a:t>
            </a:fld>
            <a:endParaRPr lang="en-US" altLang="zh-CN" sz="2000">
              <a:latin typeface="仿宋" pitchFamily="49" charset="-122"/>
              <a:ea typeface="仿宋" pitchFamily="49" charset="-122"/>
            </a:endParaRPr>
          </a:p>
        </p:txBody>
      </p:sp>
      <p:sp>
        <p:nvSpPr>
          <p:cNvPr id="10243" name="灯片编号占位符 2"/>
          <p:cNvSpPr txBox="1">
            <a:spLocks noChangeArrowheads="1"/>
          </p:cNvSpPr>
          <p:nvPr/>
        </p:nvSpPr>
        <p:spPr bwMode="auto">
          <a:xfrm>
            <a:off x="3124200" y="6356350"/>
            <a:ext cx="2895600" cy="365125"/>
          </a:xfrm>
          <a:prstGeom prst="rect">
            <a:avLst/>
          </a:prstGeom>
          <a:noFill/>
          <a:ln w="9525">
            <a:noFill/>
            <a:miter lim="800000"/>
            <a:headEnd/>
            <a:tailEnd/>
          </a:ln>
        </p:spPr>
        <p:txBody>
          <a:bodyPr anchor="ctr"/>
          <a:lstStyle/>
          <a:p>
            <a:pPr algn="ctr"/>
            <a:fld id="{C129D122-AF3B-4854-8FEC-39F79F732AB7}" type="slidenum">
              <a:rPr lang="en-US" altLang="zh-CN" sz="2000">
                <a:latin typeface="仿宋" pitchFamily="49" charset="-122"/>
                <a:ea typeface="仿宋" pitchFamily="49" charset="-122"/>
              </a:rPr>
              <a:pPr algn="ctr"/>
              <a:t>6</a:t>
            </a:fld>
            <a:endParaRPr lang="en-US" altLang="zh-CN" sz="2000">
              <a:latin typeface="仿宋" pitchFamily="49" charset="-122"/>
              <a:ea typeface="仿宋" pitchFamily="49" charset="-122"/>
            </a:endParaRPr>
          </a:p>
        </p:txBody>
      </p:sp>
      <p:grpSp>
        <p:nvGrpSpPr>
          <p:cNvPr id="10244" name="Group 4"/>
          <p:cNvGrpSpPr>
            <a:grpSpLocks/>
          </p:cNvGrpSpPr>
          <p:nvPr/>
        </p:nvGrpSpPr>
        <p:grpSpPr bwMode="auto">
          <a:xfrm>
            <a:off x="6624638" y="3516313"/>
            <a:ext cx="2162175" cy="893762"/>
            <a:chOff x="0" y="0"/>
            <a:chExt cx="1362" cy="563"/>
          </a:xfrm>
        </p:grpSpPr>
        <p:sp>
          <p:nvSpPr>
            <p:cNvPr id="10271" name="Rectangle 7"/>
            <p:cNvSpPr>
              <a:spLocks noChangeArrowheads="1"/>
            </p:cNvSpPr>
            <p:nvPr/>
          </p:nvSpPr>
          <p:spPr bwMode="auto">
            <a:xfrm>
              <a:off x="0" y="0"/>
              <a:ext cx="1362" cy="563"/>
            </a:xfrm>
            <a:prstGeom prst="rect">
              <a:avLst/>
            </a:prstGeom>
            <a:solidFill>
              <a:srgbClr val="99CCFF"/>
            </a:solidFill>
            <a:ln w="9525">
              <a:noFill/>
              <a:miter lim="800000"/>
              <a:headEnd/>
              <a:tailEnd/>
            </a:ln>
          </p:spPr>
          <p:txBody>
            <a:bodyPr/>
            <a:lstStyle/>
            <a:p>
              <a:endParaRPr lang="zh-CN" altLang="en-US"/>
            </a:p>
          </p:txBody>
        </p:sp>
        <p:sp>
          <p:nvSpPr>
            <p:cNvPr id="10272" name="Text Box 8"/>
            <p:cNvSpPr txBox="1">
              <a:spLocks noChangeArrowheads="1"/>
            </p:cNvSpPr>
            <p:nvPr/>
          </p:nvSpPr>
          <p:spPr bwMode="auto">
            <a:xfrm>
              <a:off x="29" y="128"/>
              <a:ext cx="1309" cy="317"/>
            </a:xfrm>
            <a:prstGeom prst="rect">
              <a:avLst/>
            </a:prstGeom>
            <a:noFill/>
            <a:ln w="9525">
              <a:noFill/>
              <a:miter lim="800000"/>
              <a:headEnd/>
              <a:tailEnd/>
            </a:ln>
          </p:spPr>
          <p:txBody>
            <a:bodyPr>
              <a:spAutoFit/>
            </a:bodyPr>
            <a:lstStyle/>
            <a:p>
              <a:pPr algn="ctr">
                <a:spcBef>
                  <a:spcPct val="50000"/>
                </a:spcBef>
              </a:pPr>
              <a:r>
                <a:rPr lang="zh-CN" altLang="en-US" sz="2700"/>
                <a:t>企业</a:t>
              </a:r>
            </a:p>
          </p:txBody>
        </p:sp>
      </p:grpSp>
      <p:grpSp>
        <p:nvGrpSpPr>
          <p:cNvPr id="10245" name="Group 7"/>
          <p:cNvGrpSpPr>
            <a:grpSpLocks/>
          </p:cNvGrpSpPr>
          <p:nvPr/>
        </p:nvGrpSpPr>
        <p:grpSpPr bwMode="auto">
          <a:xfrm>
            <a:off x="241300" y="3525838"/>
            <a:ext cx="1944688" cy="893762"/>
            <a:chOff x="0" y="0"/>
            <a:chExt cx="1225" cy="563"/>
          </a:xfrm>
        </p:grpSpPr>
        <p:sp>
          <p:nvSpPr>
            <p:cNvPr id="10269" name="Rectangle 10"/>
            <p:cNvSpPr>
              <a:spLocks noChangeArrowheads="1"/>
            </p:cNvSpPr>
            <p:nvPr/>
          </p:nvSpPr>
          <p:spPr bwMode="auto">
            <a:xfrm>
              <a:off x="0" y="0"/>
              <a:ext cx="1225" cy="563"/>
            </a:xfrm>
            <a:prstGeom prst="rect">
              <a:avLst/>
            </a:prstGeom>
            <a:solidFill>
              <a:srgbClr val="99CCFF"/>
            </a:solidFill>
            <a:ln w="9525">
              <a:noFill/>
              <a:miter lim="800000"/>
              <a:headEnd/>
              <a:tailEnd/>
            </a:ln>
          </p:spPr>
          <p:txBody>
            <a:bodyPr/>
            <a:lstStyle/>
            <a:p>
              <a:endParaRPr lang="zh-CN" altLang="en-US"/>
            </a:p>
          </p:txBody>
        </p:sp>
        <p:sp>
          <p:nvSpPr>
            <p:cNvPr id="10270" name="Text Box 11"/>
            <p:cNvSpPr txBox="1">
              <a:spLocks noChangeArrowheads="1"/>
            </p:cNvSpPr>
            <p:nvPr/>
          </p:nvSpPr>
          <p:spPr bwMode="auto">
            <a:xfrm>
              <a:off x="115" y="113"/>
              <a:ext cx="1021" cy="317"/>
            </a:xfrm>
            <a:prstGeom prst="rect">
              <a:avLst/>
            </a:prstGeom>
            <a:noFill/>
            <a:ln w="9525">
              <a:noFill/>
              <a:miter lim="800000"/>
              <a:headEnd/>
              <a:tailEnd/>
            </a:ln>
          </p:spPr>
          <p:txBody>
            <a:bodyPr>
              <a:spAutoFit/>
            </a:bodyPr>
            <a:lstStyle/>
            <a:p>
              <a:pPr algn="ctr">
                <a:spcBef>
                  <a:spcPct val="50000"/>
                </a:spcBef>
              </a:pPr>
              <a:r>
                <a:rPr lang="zh-CN" altLang="en-US" sz="2700"/>
                <a:t>家庭</a:t>
              </a:r>
            </a:p>
          </p:txBody>
        </p:sp>
      </p:grpSp>
      <p:grpSp>
        <p:nvGrpSpPr>
          <p:cNvPr id="4" name="Group 10"/>
          <p:cNvGrpSpPr>
            <a:grpSpLocks/>
          </p:cNvGrpSpPr>
          <p:nvPr/>
        </p:nvGrpSpPr>
        <p:grpSpPr bwMode="auto">
          <a:xfrm>
            <a:off x="1143000" y="2395538"/>
            <a:ext cx="6500813" cy="1163637"/>
            <a:chOff x="0" y="0"/>
            <a:chExt cx="6500858" cy="1164202"/>
          </a:xfrm>
        </p:grpSpPr>
        <p:sp>
          <p:nvSpPr>
            <p:cNvPr id="10265" name="Line 45"/>
            <p:cNvSpPr>
              <a:spLocks noChangeShapeType="1"/>
            </p:cNvSpPr>
            <p:nvPr/>
          </p:nvSpPr>
          <p:spPr bwMode="auto">
            <a:xfrm rot="10800000" flipV="1">
              <a:off x="1612" y="407766"/>
              <a:ext cx="0" cy="745200"/>
            </a:xfrm>
            <a:prstGeom prst="line">
              <a:avLst/>
            </a:prstGeom>
            <a:noFill/>
            <a:ln w="57150">
              <a:solidFill>
                <a:srgbClr val="CC0000"/>
              </a:solidFill>
              <a:round/>
              <a:headEnd/>
              <a:tailEnd/>
            </a:ln>
          </p:spPr>
          <p:txBody>
            <a:bodyPr/>
            <a:lstStyle/>
            <a:p>
              <a:endParaRPr lang="zh-CN" altLang="en-US"/>
            </a:p>
          </p:txBody>
        </p:sp>
        <p:sp>
          <p:nvSpPr>
            <p:cNvPr id="10266" name="Line 25"/>
            <p:cNvSpPr>
              <a:spLocks noChangeShapeType="1"/>
            </p:cNvSpPr>
            <p:nvPr/>
          </p:nvSpPr>
          <p:spPr bwMode="auto">
            <a:xfrm rot="5400000" flipV="1">
              <a:off x="3240000" y="-2801418"/>
              <a:ext cx="0" cy="6480000"/>
            </a:xfrm>
            <a:prstGeom prst="line">
              <a:avLst/>
            </a:prstGeom>
            <a:noFill/>
            <a:ln w="57150">
              <a:solidFill>
                <a:srgbClr val="CC0000"/>
              </a:solidFill>
              <a:round/>
              <a:headEnd/>
              <a:tailEnd/>
            </a:ln>
          </p:spPr>
          <p:txBody>
            <a:bodyPr/>
            <a:lstStyle/>
            <a:p>
              <a:endParaRPr lang="zh-CN" altLang="en-US"/>
            </a:p>
          </p:txBody>
        </p:sp>
        <p:sp>
          <p:nvSpPr>
            <p:cNvPr id="10267" name="Line 49"/>
            <p:cNvSpPr>
              <a:spLocks noChangeShapeType="1"/>
            </p:cNvSpPr>
            <p:nvPr/>
          </p:nvSpPr>
          <p:spPr bwMode="auto">
            <a:xfrm rot="16200000" flipH="1">
              <a:off x="6122858" y="786202"/>
              <a:ext cx="756000" cy="0"/>
            </a:xfrm>
            <a:prstGeom prst="line">
              <a:avLst/>
            </a:prstGeom>
            <a:noFill/>
            <a:ln w="57150">
              <a:solidFill>
                <a:srgbClr val="C00000"/>
              </a:solidFill>
              <a:round/>
              <a:headEnd/>
              <a:tailEnd type="stealth" w="lg" len="lg"/>
            </a:ln>
          </p:spPr>
          <p:txBody>
            <a:bodyPr/>
            <a:lstStyle/>
            <a:p>
              <a:endParaRPr lang="zh-CN" altLang="en-US"/>
            </a:p>
          </p:txBody>
        </p:sp>
        <p:sp>
          <p:nvSpPr>
            <p:cNvPr id="10268" name="Text Box 46"/>
            <p:cNvSpPr txBox="1">
              <a:spLocks noChangeArrowheads="1"/>
            </p:cNvSpPr>
            <p:nvPr/>
          </p:nvSpPr>
          <p:spPr bwMode="auto">
            <a:xfrm>
              <a:off x="2857520" y="0"/>
              <a:ext cx="1143008" cy="438582"/>
            </a:xfrm>
            <a:prstGeom prst="rect">
              <a:avLst/>
            </a:prstGeom>
            <a:noFill/>
            <a:ln w="9525">
              <a:noFill/>
              <a:miter lim="800000"/>
              <a:headEnd/>
              <a:tailEnd/>
            </a:ln>
          </p:spPr>
          <p:txBody>
            <a:bodyPr>
              <a:spAutoFit/>
            </a:bodyPr>
            <a:lstStyle/>
            <a:p>
              <a:pPr>
                <a:lnSpc>
                  <a:spcPct val="90000"/>
                </a:lnSpc>
                <a:spcBef>
                  <a:spcPct val="50000"/>
                </a:spcBef>
              </a:pPr>
              <a:r>
                <a:rPr lang="zh-CN" altLang="en-US" sz="2500"/>
                <a:t>劳动</a:t>
              </a:r>
            </a:p>
          </p:txBody>
        </p:sp>
      </p:grpSp>
      <p:grpSp>
        <p:nvGrpSpPr>
          <p:cNvPr id="5" name="Group 15"/>
          <p:cNvGrpSpPr>
            <a:grpSpLocks/>
          </p:cNvGrpSpPr>
          <p:nvPr/>
        </p:nvGrpSpPr>
        <p:grpSpPr bwMode="auto">
          <a:xfrm>
            <a:off x="1116013" y="4365625"/>
            <a:ext cx="6500812" cy="1054100"/>
            <a:chOff x="0" y="0"/>
            <a:chExt cx="6500858" cy="1053832"/>
          </a:xfrm>
        </p:grpSpPr>
        <p:sp>
          <p:nvSpPr>
            <p:cNvPr id="10261" name="Line 25"/>
            <p:cNvSpPr>
              <a:spLocks noChangeShapeType="1"/>
            </p:cNvSpPr>
            <p:nvPr/>
          </p:nvSpPr>
          <p:spPr bwMode="auto">
            <a:xfrm rot="5400000" flipV="1">
              <a:off x="3260858" y="-2520000"/>
              <a:ext cx="0" cy="6480000"/>
            </a:xfrm>
            <a:prstGeom prst="line">
              <a:avLst/>
            </a:prstGeom>
            <a:noFill/>
            <a:ln w="57150">
              <a:solidFill>
                <a:srgbClr val="CC0000"/>
              </a:solidFill>
              <a:round/>
              <a:headEnd/>
              <a:tailEnd/>
            </a:ln>
          </p:spPr>
          <p:txBody>
            <a:bodyPr/>
            <a:lstStyle/>
            <a:p>
              <a:endParaRPr lang="zh-CN" altLang="en-US"/>
            </a:p>
          </p:txBody>
        </p:sp>
        <p:sp>
          <p:nvSpPr>
            <p:cNvPr id="10262" name="Line 45"/>
            <p:cNvSpPr>
              <a:spLocks noChangeShapeType="1"/>
            </p:cNvSpPr>
            <p:nvPr/>
          </p:nvSpPr>
          <p:spPr bwMode="auto">
            <a:xfrm rot="10800000" flipV="1">
              <a:off x="6500858" y="0"/>
              <a:ext cx="0" cy="738000"/>
            </a:xfrm>
            <a:prstGeom prst="line">
              <a:avLst/>
            </a:prstGeom>
            <a:noFill/>
            <a:ln w="57150">
              <a:solidFill>
                <a:srgbClr val="CC0000"/>
              </a:solidFill>
              <a:round/>
              <a:headEnd/>
              <a:tailEnd/>
            </a:ln>
          </p:spPr>
          <p:txBody>
            <a:bodyPr/>
            <a:lstStyle/>
            <a:p>
              <a:endParaRPr lang="zh-CN" altLang="en-US"/>
            </a:p>
          </p:txBody>
        </p:sp>
        <p:sp>
          <p:nvSpPr>
            <p:cNvPr id="10263" name="Line 14"/>
            <p:cNvSpPr>
              <a:spLocks noChangeShapeType="1"/>
            </p:cNvSpPr>
            <p:nvPr/>
          </p:nvSpPr>
          <p:spPr bwMode="auto">
            <a:xfrm rot="5400000" flipH="1">
              <a:off x="-369000" y="369000"/>
              <a:ext cx="738000" cy="0"/>
            </a:xfrm>
            <a:prstGeom prst="line">
              <a:avLst/>
            </a:prstGeom>
            <a:noFill/>
            <a:ln w="57150">
              <a:solidFill>
                <a:srgbClr val="C00000"/>
              </a:solidFill>
              <a:round/>
              <a:headEnd/>
              <a:tailEnd type="stealth" w="lg" len="lg"/>
            </a:ln>
          </p:spPr>
          <p:txBody>
            <a:bodyPr/>
            <a:lstStyle/>
            <a:p>
              <a:endParaRPr lang="zh-CN" altLang="en-US"/>
            </a:p>
          </p:txBody>
        </p:sp>
        <p:sp>
          <p:nvSpPr>
            <p:cNvPr id="10264" name="Text Box 46"/>
            <p:cNvSpPr txBox="1">
              <a:spLocks noChangeArrowheads="1"/>
            </p:cNvSpPr>
            <p:nvPr/>
          </p:nvSpPr>
          <p:spPr bwMode="auto">
            <a:xfrm>
              <a:off x="2428892" y="276155"/>
              <a:ext cx="1857388" cy="777677"/>
            </a:xfrm>
            <a:prstGeom prst="rect">
              <a:avLst/>
            </a:prstGeom>
            <a:noFill/>
            <a:ln w="9525">
              <a:noFill/>
              <a:miter lim="800000"/>
              <a:headEnd/>
              <a:tailEnd/>
            </a:ln>
          </p:spPr>
          <p:txBody>
            <a:bodyPr>
              <a:spAutoFit/>
            </a:bodyPr>
            <a:lstStyle/>
            <a:p>
              <a:pPr>
                <a:lnSpc>
                  <a:spcPct val="90000"/>
                </a:lnSpc>
                <a:spcBef>
                  <a:spcPct val="50000"/>
                </a:spcBef>
              </a:pPr>
              <a:r>
                <a:rPr lang="zh-CN" altLang="en-US" sz="2500"/>
                <a:t>产品（面包）</a:t>
              </a:r>
              <a:endParaRPr lang="en-US" altLang="zh-CN" sz="2500"/>
            </a:p>
          </p:txBody>
        </p:sp>
      </p:grpSp>
      <p:grpSp>
        <p:nvGrpSpPr>
          <p:cNvPr id="6" name="Group 20"/>
          <p:cNvGrpSpPr>
            <a:grpSpLocks/>
          </p:cNvGrpSpPr>
          <p:nvPr/>
        </p:nvGrpSpPr>
        <p:grpSpPr bwMode="auto">
          <a:xfrm>
            <a:off x="757238" y="1404938"/>
            <a:ext cx="7386637" cy="2133600"/>
            <a:chOff x="0" y="0"/>
            <a:chExt cx="7387456" cy="2133603"/>
          </a:xfrm>
        </p:grpSpPr>
        <p:sp>
          <p:nvSpPr>
            <p:cNvPr id="10257" name="Line 49"/>
            <p:cNvSpPr>
              <a:spLocks noChangeShapeType="1"/>
            </p:cNvSpPr>
            <p:nvPr/>
          </p:nvSpPr>
          <p:spPr bwMode="auto">
            <a:xfrm rot="16200000" flipH="1">
              <a:off x="-837407" y="1265255"/>
              <a:ext cx="1674813" cy="0"/>
            </a:xfrm>
            <a:prstGeom prst="line">
              <a:avLst/>
            </a:prstGeom>
            <a:noFill/>
            <a:ln w="57150">
              <a:solidFill>
                <a:srgbClr val="009900"/>
              </a:solidFill>
              <a:round/>
              <a:headEnd/>
              <a:tailEnd type="stealth" w="lg" len="lg"/>
            </a:ln>
          </p:spPr>
          <p:txBody>
            <a:bodyPr/>
            <a:lstStyle/>
            <a:p>
              <a:endParaRPr lang="zh-CN" altLang="en-US"/>
            </a:p>
          </p:txBody>
        </p:sp>
        <p:sp>
          <p:nvSpPr>
            <p:cNvPr id="10258" name="Line 50"/>
            <p:cNvSpPr>
              <a:spLocks noChangeShapeType="1"/>
            </p:cNvSpPr>
            <p:nvPr/>
          </p:nvSpPr>
          <p:spPr bwMode="auto">
            <a:xfrm rot="-5400000">
              <a:off x="3691586" y="-3232243"/>
              <a:ext cx="0" cy="7380000"/>
            </a:xfrm>
            <a:prstGeom prst="line">
              <a:avLst/>
            </a:prstGeom>
            <a:noFill/>
            <a:ln w="57150">
              <a:solidFill>
                <a:srgbClr val="009900"/>
              </a:solidFill>
              <a:round/>
              <a:headEnd/>
              <a:tailEnd/>
            </a:ln>
          </p:spPr>
          <p:txBody>
            <a:bodyPr/>
            <a:lstStyle/>
            <a:p>
              <a:endParaRPr lang="zh-CN" altLang="en-US"/>
            </a:p>
          </p:txBody>
        </p:sp>
        <p:sp>
          <p:nvSpPr>
            <p:cNvPr id="10259" name="Line 20"/>
            <p:cNvSpPr>
              <a:spLocks noChangeShapeType="1"/>
            </p:cNvSpPr>
            <p:nvPr/>
          </p:nvSpPr>
          <p:spPr bwMode="auto">
            <a:xfrm rot="10800000">
              <a:off x="7387456" y="423603"/>
              <a:ext cx="0" cy="1710000"/>
            </a:xfrm>
            <a:prstGeom prst="line">
              <a:avLst/>
            </a:prstGeom>
            <a:noFill/>
            <a:ln w="57150">
              <a:solidFill>
                <a:srgbClr val="009900"/>
              </a:solidFill>
              <a:round/>
              <a:headEnd/>
              <a:tailEnd/>
            </a:ln>
          </p:spPr>
          <p:txBody>
            <a:bodyPr/>
            <a:lstStyle/>
            <a:p>
              <a:endParaRPr lang="zh-CN" altLang="en-US"/>
            </a:p>
          </p:txBody>
        </p:sp>
        <p:sp>
          <p:nvSpPr>
            <p:cNvPr id="10260" name="Text Box 46"/>
            <p:cNvSpPr txBox="1">
              <a:spLocks noChangeArrowheads="1"/>
            </p:cNvSpPr>
            <p:nvPr/>
          </p:nvSpPr>
          <p:spPr bwMode="auto">
            <a:xfrm>
              <a:off x="2815424" y="0"/>
              <a:ext cx="2143140" cy="438582"/>
            </a:xfrm>
            <a:prstGeom prst="rect">
              <a:avLst/>
            </a:prstGeom>
            <a:noFill/>
            <a:ln w="9525">
              <a:noFill/>
              <a:miter lim="800000"/>
              <a:headEnd/>
              <a:tailEnd/>
            </a:ln>
          </p:spPr>
          <p:txBody>
            <a:bodyPr>
              <a:spAutoFit/>
            </a:bodyPr>
            <a:lstStyle/>
            <a:p>
              <a:pPr>
                <a:lnSpc>
                  <a:spcPct val="90000"/>
                </a:lnSpc>
                <a:spcBef>
                  <a:spcPct val="50000"/>
                </a:spcBef>
              </a:pPr>
              <a:r>
                <a:rPr lang="zh-CN" altLang="en-US" sz="2500"/>
                <a:t>收入（工资）</a:t>
              </a:r>
            </a:p>
          </p:txBody>
        </p:sp>
      </p:grpSp>
      <p:grpSp>
        <p:nvGrpSpPr>
          <p:cNvPr id="7" name="Group 25"/>
          <p:cNvGrpSpPr>
            <a:grpSpLocks/>
          </p:cNvGrpSpPr>
          <p:nvPr/>
        </p:nvGrpSpPr>
        <p:grpSpPr bwMode="auto">
          <a:xfrm>
            <a:off x="755650" y="4437063"/>
            <a:ext cx="7380288" cy="1663700"/>
            <a:chOff x="0" y="0"/>
            <a:chExt cx="7380000" cy="1663700"/>
          </a:xfrm>
        </p:grpSpPr>
        <p:sp>
          <p:nvSpPr>
            <p:cNvPr id="10253" name="Line 14"/>
            <p:cNvSpPr>
              <a:spLocks noChangeShapeType="1"/>
            </p:cNvSpPr>
            <p:nvPr/>
          </p:nvSpPr>
          <p:spPr bwMode="auto">
            <a:xfrm rot="5400000" flipH="1">
              <a:off x="6526264" y="831850"/>
              <a:ext cx="1663700" cy="0"/>
            </a:xfrm>
            <a:prstGeom prst="line">
              <a:avLst/>
            </a:prstGeom>
            <a:noFill/>
            <a:ln w="57150">
              <a:solidFill>
                <a:srgbClr val="009900"/>
              </a:solidFill>
              <a:round/>
              <a:headEnd/>
              <a:tailEnd type="stealth" w="lg" len="lg"/>
            </a:ln>
          </p:spPr>
          <p:txBody>
            <a:bodyPr/>
            <a:lstStyle/>
            <a:p>
              <a:endParaRPr lang="zh-CN" altLang="en-US"/>
            </a:p>
          </p:txBody>
        </p:sp>
        <p:sp>
          <p:nvSpPr>
            <p:cNvPr id="10254" name="Line 20"/>
            <p:cNvSpPr>
              <a:spLocks noChangeShapeType="1"/>
            </p:cNvSpPr>
            <p:nvPr/>
          </p:nvSpPr>
          <p:spPr bwMode="auto">
            <a:xfrm rot="10800000">
              <a:off x="0" y="30163"/>
              <a:ext cx="0" cy="1633537"/>
            </a:xfrm>
            <a:prstGeom prst="line">
              <a:avLst/>
            </a:prstGeom>
            <a:noFill/>
            <a:ln w="57150">
              <a:solidFill>
                <a:srgbClr val="009900"/>
              </a:solidFill>
              <a:round/>
              <a:headEnd/>
              <a:tailEnd/>
            </a:ln>
          </p:spPr>
          <p:txBody>
            <a:bodyPr/>
            <a:lstStyle/>
            <a:p>
              <a:endParaRPr lang="zh-CN" altLang="en-US"/>
            </a:p>
          </p:txBody>
        </p:sp>
        <p:sp>
          <p:nvSpPr>
            <p:cNvPr id="10255" name="Line 50"/>
            <p:cNvSpPr>
              <a:spLocks noChangeShapeType="1"/>
            </p:cNvSpPr>
            <p:nvPr/>
          </p:nvSpPr>
          <p:spPr bwMode="auto">
            <a:xfrm rot="-5400000">
              <a:off x="3690000" y="-2050098"/>
              <a:ext cx="0" cy="7380000"/>
            </a:xfrm>
            <a:prstGeom prst="line">
              <a:avLst/>
            </a:prstGeom>
            <a:noFill/>
            <a:ln w="57150">
              <a:solidFill>
                <a:srgbClr val="009900"/>
              </a:solidFill>
              <a:round/>
              <a:headEnd/>
              <a:tailEnd/>
            </a:ln>
          </p:spPr>
          <p:txBody>
            <a:bodyPr/>
            <a:lstStyle/>
            <a:p>
              <a:endParaRPr lang="zh-CN" altLang="en-US"/>
            </a:p>
          </p:txBody>
        </p:sp>
        <p:sp>
          <p:nvSpPr>
            <p:cNvPr id="10256" name="Text Box 46"/>
            <p:cNvSpPr txBox="1">
              <a:spLocks noChangeArrowheads="1"/>
            </p:cNvSpPr>
            <p:nvPr/>
          </p:nvSpPr>
          <p:spPr bwMode="auto">
            <a:xfrm>
              <a:off x="2785954" y="1211263"/>
              <a:ext cx="2143041" cy="434975"/>
            </a:xfrm>
            <a:prstGeom prst="rect">
              <a:avLst/>
            </a:prstGeom>
            <a:noFill/>
            <a:ln w="9525">
              <a:noFill/>
              <a:miter lim="800000"/>
              <a:headEnd/>
              <a:tailEnd/>
            </a:ln>
          </p:spPr>
          <p:txBody>
            <a:bodyPr>
              <a:spAutoFit/>
            </a:bodyPr>
            <a:lstStyle/>
            <a:p>
              <a:pPr>
                <a:lnSpc>
                  <a:spcPct val="90000"/>
                </a:lnSpc>
                <a:spcBef>
                  <a:spcPct val="50000"/>
                </a:spcBef>
              </a:pPr>
              <a:r>
                <a:rPr lang="zh-CN" altLang="en-US" sz="2500"/>
                <a:t>支出（消费）</a:t>
              </a:r>
            </a:p>
          </p:txBody>
        </p:sp>
      </p:grpSp>
      <p:sp>
        <p:nvSpPr>
          <p:cNvPr id="9246" name="圆角矩形 73"/>
          <p:cNvSpPr>
            <a:spLocks noChangeArrowheads="1"/>
          </p:cNvSpPr>
          <p:nvPr/>
        </p:nvSpPr>
        <p:spPr bwMode="auto">
          <a:xfrm>
            <a:off x="3571875" y="285750"/>
            <a:ext cx="5357813" cy="1000125"/>
          </a:xfrm>
          <a:prstGeom prst="roundRect">
            <a:avLst>
              <a:gd name="adj" fmla="val 16667"/>
            </a:avLst>
          </a:prstGeom>
          <a:noFill/>
          <a:ln w="25400">
            <a:solidFill>
              <a:srgbClr val="385D8A"/>
            </a:solidFill>
            <a:round/>
            <a:headEnd/>
            <a:tailEnd/>
          </a:ln>
        </p:spPr>
        <p:txBody>
          <a:bodyPr anchor="ctr"/>
          <a:lstStyle/>
          <a:p>
            <a:pPr algn="ctr"/>
            <a:r>
              <a:rPr lang="en-US" altLang="zh-CN" sz="3600">
                <a:latin typeface="Times New Roman" pitchFamily="18" charset="0"/>
                <a:cs typeface="Times New Roman" pitchFamily="18" charset="0"/>
              </a:rPr>
              <a:t>GDP</a:t>
            </a:r>
          </a:p>
          <a:p>
            <a:pPr algn="ctr"/>
            <a:r>
              <a:rPr lang="zh-CN" altLang="en-US" sz="2800">
                <a:latin typeface="Times New Roman" pitchFamily="18" charset="0"/>
                <a:cs typeface="Times New Roman" pitchFamily="18" charset="0"/>
              </a:rPr>
              <a:t>任意一个位置监测的流量</a:t>
            </a:r>
          </a:p>
        </p:txBody>
      </p:sp>
      <p:cxnSp>
        <p:nvCxnSpPr>
          <p:cNvPr id="9247" name="直接箭头连接符 75"/>
          <p:cNvCxnSpPr>
            <a:cxnSpLocks noChangeShapeType="1"/>
            <a:stCxn id="9246" idx="2"/>
          </p:cNvCxnSpPr>
          <p:nvPr/>
        </p:nvCxnSpPr>
        <p:spPr bwMode="auto">
          <a:xfrm rot="5400000">
            <a:off x="5697538" y="1303337"/>
            <a:ext cx="571500" cy="536575"/>
          </a:xfrm>
          <a:prstGeom prst="straightConnector1">
            <a:avLst/>
          </a:prstGeom>
          <a:noFill/>
          <a:ln w="25400">
            <a:solidFill>
              <a:srgbClr val="4A7EBB"/>
            </a:solidFill>
            <a:round/>
            <a:headEnd/>
            <a:tailEnd type="arrow" w="med" len="med"/>
          </a:ln>
        </p:spPr>
      </p:cxnSp>
      <p:cxnSp>
        <p:nvCxnSpPr>
          <p:cNvPr id="9248" name="直接箭头连接符 77"/>
          <p:cNvCxnSpPr>
            <a:cxnSpLocks noChangeShapeType="1"/>
            <a:stCxn id="9246" idx="2"/>
          </p:cNvCxnSpPr>
          <p:nvPr/>
        </p:nvCxnSpPr>
        <p:spPr bwMode="auto">
          <a:xfrm rot="16200000" flipH="1">
            <a:off x="4125912" y="3411538"/>
            <a:ext cx="4714875" cy="463550"/>
          </a:xfrm>
          <a:prstGeom prst="straightConnector1">
            <a:avLst/>
          </a:prstGeom>
          <a:noFill/>
          <a:ln w="25400">
            <a:solidFill>
              <a:srgbClr val="4A7EBB"/>
            </a:solidFill>
            <a:round/>
            <a:headEn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例子：查找与解读中国</a:t>
            </a:r>
            <a:r>
              <a:rPr lang="en-US" altLang="zh-CN" dirty="0"/>
              <a:t>CPI</a:t>
            </a:r>
            <a:endParaRPr lang="zh-CN" altLang="en-US" dirty="0"/>
          </a:p>
        </p:txBody>
      </p:sp>
      <p:sp>
        <p:nvSpPr>
          <p:cNvPr id="3" name="内容占位符 2"/>
          <p:cNvSpPr>
            <a:spLocks noGrp="1"/>
          </p:cNvSpPr>
          <p:nvPr>
            <p:ph idx="1"/>
          </p:nvPr>
        </p:nvSpPr>
        <p:spPr/>
        <p:txBody>
          <a:bodyPr/>
          <a:lstStyle/>
          <a:p>
            <a:r>
              <a:rPr lang="zh-CN" altLang="en-US" dirty="0"/>
              <a:t>例子</a:t>
            </a:r>
            <a:r>
              <a:rPr lang="en-US" altLang="zh-CN" dirty="0"/>
              <a:t>2</a:t>
            </a:r>
            <a:r>
              <a:rPr lang="zh-CN" altLang="en-US" dirty="0"/>
              <a:t>：年度</a:t>
            </a:r>
            <a:r>
              <a:rPr lang="en-US" altLang="zh-CN" dirty="0"/>
              <a:t>CPI</a:t>
            </a:r>
            <a:r>
              <a:rPr lang="zh-CN" altLang="en-US" dirty="0"/>
              <a:t>数据</a:t>
            </a:r>
            <a:endParaRPr lang="en-US" altLang="zh-CN" dirty="0"/>
          </a:p>
          <a:p>
            <a:r>
              <a:rPr lang="zh-CN" altLang="en-US" dirty="0"/>
              <a:t>数据来源：</a:t>
            </a:r>
            <a:r>
              <a:rPr lang="en-US" altLang="zh-CN" dirty="0"/>
              <a:t>《</a:t>
            </a:r>
            <a:r>
              <a:rPr lang="zh-CN" altLang="en-US" dirty="0"/>
              <a:t>中国统计年鉴</a:t>
            </a:r>
            <a:r>
              <a:rPr lang="en-US" altLang="zh-CN" dirty="0"/>
              <a:t>》</a:t>
            </a:r>
          </a:p>
          <a:p>
            <a:pPr lvl="1"/>
            <a:endParaRPr lang="en-US" altLang="zh-CN" dirty="0"/>
          </a:p>
          <a:p>
            <a:pPr lvl="1"/>
            <a:r>
              <a:rPr lang="zh-CN" altLang="en-US" dirty="0"/>
              <a:t>如</a:t>
            </a:r>
            <a:r>
              <a:rPr lang="en-US" altLang="zh-CN" dirty="0"/>
              <a:t>《</a:t>
            </a:r>
            <a:r>
              <a:rPr lang="zh-CN" altLang="en-US" dirty="0"/>
              <a:t>中国统计年鉴</a:t>
            </a:r>
            <a:r>
              <a:rPr lang="en-US" altLang="zh-CN" dirty="0"/>
              <a:t>2012》</a:t>
            </a:r>
            <a:r>
              <a:rPr lang="zh-CN" altLang="en-US" dirty="0"/>
              <a:t>表“</a:t>
            </a:r>
            <a:r>
              <a:rPr lang="en-US" altLang="zh-CN" dirty="0"/>
              <a:t>9-1  </a:t>
            </a:r>
            <a:r>
              <a:rPr lang="zh-CN" altLang="en-US" dirty="0"/>
              <a:t>各 种 价 格 指 数”</a:t>
            </a:r>
            <a:endParaRPr lang="en-US" altLang="zh-CN" dirty="0"/>
          </a:p>
          <a:p>
            <a:pPr lvl="1"/>
            <a:r>
              <a:rPr lang="en-US" altLang="zh-CN" dirty="0"/>
              <a:t>http://www.stats.gov.cn/tjsj/ndsj/2012/indexch.htm</a:t>
            </a:r>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60</a:t>
            </a:fld>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857224" y="876321"/>
          <a:ext cx="7500988" cy="4552943"/>
        </p:xfrm>
        <a:graphic>
          <a:graphicData uri="http://schemas.openxmlformats.org/drawingml/2006/table">
            <a:tbl>
              <a:tblPr/>
              <a:tblGrid>
                <a:gridCol w="1402054">
                  <a:extLst>
                    <a:ext uri="{9D8B030D-6E8A-4147-A177-3AD203B41FA5}">
                      <a16:colId xmlns:a16="http://schemas.microsoft.com/office/drawing/2014/main" val="20000"/>
                    </a:ext>
                  </a:extLst>
                </a:gridCol>
                <a:gridCol w="2032978">
                  <a:extLst>
                    <a:ext uri="{9D8B030D-6E8A-4147-A177-3AD203B41FA5}">
                      <a16:colId xmlns:a16="http://schemas.microsoft.com/office/drawing/2014/main" val="20001"/>
                    </a:ext>
                  </a:extLst>
                </a:gridCol>
                <a:gridCol w="2032978">
                  <a:extLst>
                    <a:ext uri="{9D8B030D-6E8A-4147-A177-3AD203B41FA5}">
                      <a16:colId xmlns:a16="http://schemas.microsoft.com/office/drawing/2014/main" val="20002"/>
                    </a:ext>
                  </a:extLst>
                </a:gridCol>
                <a:gridCol w="2032978">
                  <a:extLst>
                    <a:ext uri="{9D8B030D-6E8A-4147-A177-3AD203B41FA5}">
                      <a16:colId xmlns:a16="http://schemas.microsoft.com/office/drawing/2014/main" val="20003"/>
                    </a:ext>
                  </a:extLst>
                </a:gridCol>
              </a:tblGrid>
              <a:tr h="278765">
                <a:tc gridSpan="4">
                  <a:txBody>
                    <a:bodyPr/>
                    <a:lstStyle/>
                    <a:p>
                      <a:pPr algn="l" fontAlgn="ctr"/>
                      <a:r>
                        <a:rPr lang="en-US" altLang="zh-CN" sz="2200" b="1" i="0" u="none" strike="noStrike" dirty="0">
                          <a:latin typeface="Times New Roman" pitchFamily="18" charset="0"/>
                          <a:cs typeface="Times New Roman" pitchFamily="18" charset="0"/>
                        </a:rPr>
                        <a:t>9-1  </a:t>
                      </a:r>
                      <a:r>
                        <a:rPr lang="zh-CN" altLang="en-US" sz="2200" b="1" i="0" u="none" strike="noStrike" dirty="0">
                          <a:latin typeface="Times New Roman" pitchFamily="18" charset="0"/>
                          <a:cs typeface="Times New Roman" pitchFamily="18" charset="0"/>
                        </a:rPr>
                        <a:t>各 种 价 格 指 数</a:t>
                      </a:r>
                    </a:p>
                  </a:txBody>
                  <a:tcPr marL="9525" marR="9525" marT="9525" marB="0" anchor="ctr">
                    <a:lnL>
                      <a:noFill/>
                    </a:lnL>
                    <a:lnR>
                      <a:noFill/>
                    </a:lnR>
                    <a:lnT>
                      <a:noFill/>
                    </a:lnT>
                    <a:lnB>
                      <a:noFill/>
                    </a:lnB>
                    <a:solidFill>
                      <a:srgbClr val="FF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8138">
                <a:tc gridSpan="4">
                  <a:txBody>
                    <a:bodyPr/>
                    <a:lstStyle/>
                    <a:p>
                      <a:pPr algn="l" fontAlgn="ctr"/>
                      <a:r>
                        <a:rPr lang="en-US" altLang="zh-CN" sz="2000" b="0" i="0" u="none" strike="noStrike" dirty="0">
                          <a:solidFill>
                            <a:srgbClr val="000000"/>
                          </a:solidFill>
                          <a:latin typeface="Times New Roman" pitchFamily="18" charset="0"/>
                          <a:cs typeface="Times New Roman" pitchFamily="18" charset="0"/>
                        </a:rPr>
                        <a:t>(</a:t>
                      </a:r>
                      <a:r>
                        <a:rPr lang="zh-CN" altLang="en-US" sz="2000" b="0" i="0" u="none" strike="noStrike" dirty="0">
                          <a:solidFill>
                            <a:srgbClr val="000000"/>
                          </a:solidFill>
                          <a:latin typeface="Times New Roman" pitchFamily="18" charset="0"/>
                          <a:cs typeface="Times New Roman" pitchFamily="18" charset="0"/>
                        </a:rPr>
                        <a:t>上年</a:t>
                      </a:r>
                      <a:r>
                        <a:rPr lang="en-US" altLang="zh-CN" sz="2000" b="0" i="0" u="none" strike="noStrike" dirty="0">
                          <a:solidFill>
                            <a:srgbClr val="000000"/>
                          </a:solidFill>
                          <a:latin typeface="Times New Roman" pitchFamily="18" charset="0"/>
                          <a:cs typeface="Times New Roman" pitchFamily="18" charset="0"/>
                        </a:rPr>
                        <a:t>=100)</a:t>
                      </a:r>
                      <a:r>
                        <a:rPr lang="zh-CN" altLang="en-US" sz="2000" b="0" i="0" u="none" strike="noStrike" dirty="0">
                          <a:solidFill>
                            <a:srgbClr val="000000"/>
                          </a:solidFill>
                          <a:latin typeface="Times New Roman" pitchFamily="18" charset="0"/>
                          <a:cs typeface="Times New Roman" pitchFamily="18" charset="0"/>
                        </a:rPr>
                        <a:t>　</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pPr algn="r" fontAlgn="ctr"/>
                      <a:endParaRPr lang="zh-CN" altLang="en-US" sz="2000" b="0" i="0" u="none" strike="noStrike" dirty="0">
                        <a:solidFill>
                          <a:srgbClr val="000000"/>
                        </a:solidFill>
                        <a:latin typeface="Times New Roman" pitchFamily="18" charset="0"/>
                        <a:cs typeface="Times New Roman" pitchFamily="18" charset="0"/>
                      </a:endParaRP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323850">
                <a:tc rowSpan="4">
                  <a:txBody>
                    <a:bodyPr/>
                    <a:lstStyle/>
                    <a:p>
                      <a:pPr algn="ctr" fontAlgn="ctr"/>
                      <a:r>
                        <a:rPr lang="zh-CN" altLang="en-US" sz="2000" b="0" i="0" u="none" strike="noStrike" dirty="0">
                          <a:latin typeface="Times New Roman" pitchFamily="18" charset="0"/>
                          <a:cs typeface="Times New Roman" pitchFamily="18" charset="0"/>
                        </a:rPr>
                        <a:t>年    份</a:t>
                      </a:r>
                    </a:p>
                  </a:txBody>
                  <a:tcPr marL="9525" marR="9525" marT="952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zh-CN" altLang="en-US" sz="2000" b="0" i="0" u="none" strike="noStrike" dirty="0">
                          <a:latin typeface="Times New Roman" pitchFamily="18" charset="0"/>
                          <a:cs typeface="Times New Roman" pitchFamily="18" charset="0"/>
                        </a:rPr>
                        <a:t>　</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99CCFF"/>
                    </a:solidFill>
                  </a:tcPr>
                </a:tc>
                <a:tc gridSpan="2">
                  <a:txBody>
                    <a:bodyPr/>
                    <a:lstStyle/>
                    <a:p>
                      <a:pPr algn="ctr" fontAlgn="ctr"/>
                      <a:r>
                        <a:rPr lang="zh-CN" altLang="en-US" sz="2000" b="0" i="0" u="none" strike="noStrike">
                          <a:latin typeface="Times New Roman" pitchFamily="18" charset="0"/>
                          <a:cs typeface="Times New Roman" pitchFamily="18" charset="0"/>
                        </a:rPr>
                        <a:t>　</a:t>
                      </a:r>
                    </a:p>
                  </a:txBody>
                  <a:tcPr marL="9525" marR="9525" marT="9525"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zh-CN" altLang="en-US"/>
                    </a:p>
                  </a:txBody>
                  <a:tcPr/>
                </a:tc>
                <a:extLst>
                  <a:ext uri="{0D108BD9-81ED-4DB2-BD59-A6C34878D82A}">
                    <a16:rowId xmlns:a16="http://schemas.microsoft.com/office/drawing/2014/main" val="10002"/>
                  </a:ext>
                </a:extLst>
              </a:tr>
              <a:tr h="323850">
                <a:tc vMerge="1">
                  <a:txBody>
                    <a:bodyPr/>
                    <a:lstStyle/>
                    <a:p>
                      <a:endParaRPr lang="zh-CN" altLang="en-US"/>
                    </a:p>
                  </a:txBody>
                  <a:tcPr/>
                </a:tc>
                <a:tc>
                  <a:txBody>
                    <a:bodyPr/>
                    <a:lstStyle/>
                    <a:p>
                      <a:pPr algn="ctr" fontAlgn="ctr"/>
                      <a:r>
                        <a:rPr lang="zh-CN" altLang="en-US" sz="2000" b="0" i="0" u="none" strike="noStrike" dirty="0">
                          <a:latin typeface="Times New Roman" pitchFamily="18" charset="0"/>
                          <a:cs typeface="Times New Roman" pitchFamily="18" charset="0"/>
                        </a:rPr>
                        <a:t>居民消费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城市居民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农村居民</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99CCFF"/>
                    </a:solidFill>
                  </a:tcPr>
                </a:tc>
                <a:extLst>
                  <a:ext uri="{0D108BD9-81ED-4DB2-BD59-A6C34878D82A}">
                    <a16:rowId xmlns:a16="http://schemas.microsoft.com/office/drawing/2014/main" val="10003"/>
                  </a:ext>
                </a:extLst>
              </a:tr>
              <a:tr h="323850">
                <a:tc vMerge="1">
                  <a:txBody>
                    <a:bodyPr/>
                    <a:lstStyle/>
                    <a:p>
                      <a:endParaRPr lang="zh-CN" altLang="en-US"/>
                    </a:p>
                  </a:txBody>
                  <a:tcPr/>
                </a:tc>
                <a:tc>
                  <a:txBody>
                    <a:bodyPr/>
                    <a:lstStyle/>
                    <a:p>
                      <a:pPr algn="ctr" fontAlgn="ctr"/>
                      <a:r>
                        <a:rPr lang="zh-CN" altLang="en-US" sz="2000" b="0" i="0" u="none" strike="noStrike" dirty="0">
                          <a:latin typeface="Times New Roman" pitchFamily="18" charset="0"/>
                          <a:cs typeface="Times New Roman" pitchFamily="18" charset="0"/>
                        </a:rPr>
                        <a:t>价格指数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消费价格</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消费价格</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99CCFF"/>
                    </a:solidFill>
                  </a:tcPr>
                </a:tc>
                <a:extLst>
                  <a:ext uri="{0D108BD9-81ED-4DB2-BD59-A6C34878D82A}">
                    <a16:rowId xmlns:a16="http://schemas.microsoft.com/office/drawing/2014/main" val="10004"/>
                  </a:ext>
                </a:extLst>
              </a:tr>
              <a:tr h="323850">
                <a:tc vMerge="1">
                  <a:txBody>
                    <a:bodyPr/>
                    <a:lstStyle/>
                    <a:p>
                      <a:endParaRPr lang="zh-CN" altLang="en-US"/>
                    </a:p>
                  </a:txBody>
                  <a:tcPr/>
                </a:tc>
                <a:tc>
                  <a:txBody>
                    <a:bodyPr/>
                    <a:lstStyle/>
                    <a:p>
                      <a:pPr algn="ctr" fontAlgn="ctr"/>
                      <a:r>
                        <a:rPr lang="zh-CN" altLang="en-US" sz="2000" b="0" i="0" u="none" strike="noStrike" dirty="0">
                          <a:latin typeface="Times New Roman" pitchFamily="18" charset="0"/>
                          <a:cs typeface="Times New Roman" pitchFamily="18"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指    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9CCFF"/>
                    </a:solidFill>
                  </a:tcPr>
                </a:tc>
                <a:tc>
                  <a:txBody>
                    <a:bodyPr/>
                    <a:lstStyle/>
                    <a:p>
                      <a:pPr algn="ctr" fontAlgn="ctr"/>
                      <a:r>
                        <a:rPr lang="zh-CN" altLang="en-US" sz="2000" b="0" i="0" u="none" strike="noStrike">
                          <a:latin typeface="Times New Roman" pitchFamily="18" charset="0"/>
                          <a:cs typeface="Times New Roman" pitchFamily="18" charset="0"/>
                        </a:rPr>
                        <a:t>指    数</a:t>
                      </a:r>
                    </a:p>
                  </a:txBody>
                  <a:tcPr marL="9525" marR="9525" marT="9525"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5"/>
                  </a:ext>
                </a:extLst>
              </a:tr>
              <a:tr h="278765">
                <a:tc>
                  <a:txBody>
                    <a:bodyPr/>
                    <a:lstStyle/>
                    <a:p>
                      <a:pPr algn="ctr" fontAlgn="ctr"/>
                      <a:r>
                        <a:rPr lang="en-US" altLang="zh-CN" sz="2000" b="0" i="0" u="none" strike="noStrike" dirty="0">
                          <a:latin typeface="Times New Roman" pitchFamily="18" charset="0"/>
                          <a:cs typeface="Times New Roman" pitchFamily="18" charset="0"/>
                        </a:rPr>
                        <a:t>1978</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99"/>
                    </a:solidFill>
                  </a:tcPr>
                </a:tc>
                <a:tc>
                  <a:txBody>
                    <a:bodyPr/>
                    <a:lstStyle/>
                    <a:p>
                      <a:pPr algn="ctr" fontAlgn="ctr"/>
                      <a:r>
                        <a:rPr lang="en-US" altLang="zh-CN" sz="2000" b="0" i="0" u="none" strike="noStrike" dirty="0">
                          <a:latin typeface="Times New Roman" pitchFamily="18" charset="0"/>
                          <a:cs typeface="Times New Roman" pitchFamily="18" charset="0"/>
                        </a:rPr>
                        <a:t>100.7</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altLang="zh-CN" sz="2000" b="0" i="0" u="none" strike="noStrike">
                          <a:latin typeface="Times New Roman" pitchFamily="18" charset="0"/>
                          <a:cs typeface="Times New Roman" pitchFamily="18" charset="0"/>
                        </a:rPr>
                        <a:t>100.7</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zh-CN" altLang="en-US" sz="2000" b="0" i="0" u="none" strike="noStrike" dirty="0">
                          <a:latin typeface="Times New Roman" pitchFamily="18" charset="0"/>
                          <a:cs typeface="Times New Roman" pitchFamily="18"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6"/>
                  </a:ext>
                </a:extLst>
              </a:tr>
              <a:tr h="278765">
                <a:tc>
                  <a:txBody>
                    <a:bodyPr/>
                    <a:lstStyle/>
                    <a:p>
                      <a:pPr algn="ctr" fontAlgn="ctr"/>
                      <a:r>
                        <a:rPr lang="en-US" altLang="zh-CN" sz="2000" b="0" i="0" u="none" strike="noStrike">
                          <a:latin typeface="Times New Roman" pitchFamily="18" charset="0"/>
                          <a:cs typeface="Times New Roman" pitchFamily="18" charset="0"/>
                        </a:rPr>
                        <a:t>1980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dirty="0">
                          <a:latin typeface="Times New Roman" pitchFamily="18" charset="0"/>
                          <a:cs typeface="Times New Roman" pitchFamily="18" charset="0"/>
                        </a:rPr>
                        <a:t>107.5</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altLang="zh-CN" sz="2000" b="0" i="0" u="none" strike="noStrike">
                          <a:latin typeface="Times New Roman" pitchFamily="18" charset="0"/>
                          <a:cs typeface="Times New Roman" pitchFamily="18" charset="0"/>
                        </a:rPr>
                        <a:t>107.5</a:t>
                      </a:r>
                    </a:p>
                  </a:txBody>
                  <a:tcPr marL="9525" marR="9525" marT="9525" marB="0" anchor="ctr">
                    <a:lnL>
                      <a:noFill/>
                    </a:lnL>
                    <a:lnR>
                      <a:noFill/>
                    </a:lnR>
                    <a:lnT>
                      <a:noFill/>
                    </a:lnT>
                    <a:lnB>
                      <a:noFill/>
                    </a:lnB>
                    <a:solidFill>
                      <a:srgbClr val="FFFFFF"/>
                    </a:solidFill>
                  </a:tcPr>
                </a:tc>
                <a:tc>
                  <a:txBody>
                    <a:bodyPr/>
                    <a:lstStyle/>
                    <a:p>
                      <a:pPr algn="ctr" fontAlgn="ctr"/>
                      <a:r>
                        <a:rPr lang="zh-CN" altLang="en-US" sz="2000" b="0" i="0" u="none" strike="noStrike" dirty="0">
                          <a:latin typeface="Times New Roman" pitchFamily="18" charset="0"/>
                          <a:cs typeface="Times New Roman" pitchFamily="18" charset="0"/>
                        </a:rPr>
                        <a:t>              </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07"/>
                  </a:ext>
                </a:extLst>
              </a:tr>
              <a:tr h="278765">
                <a:tc>
                  <a:txBody>
                    <a:bodyPr/>
                    <a:lstStyle/>
                    <a:p>
                      <a:pPr algn="ctr" fontAlgn="ctr"/>
                      <a:r>
                        <a:rPr lang="en-US" altLang="zh-CN" sz="2000" b="0" i="0" u="none" strike="noStrike">
                          <a:latin typeface="Times New Roman" pitchFamily="18" charset="0"/>
                          <a:cs typeface="Times New Roman" pitchFamily="18" charset="0"/>
                        </a:rPr>
                        <a:t>1985</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dirty="0">
                          <a:latin typeface="Times New Roman" pitchFamily="18" charset="0"/>
                          <a:cs typeface="Times New Roman" pitchFamily="18" charset="0"/>
                        </a:rPr>
                        <a:t>109.3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altLang="zh-CN" sz="2000" b="0" i="0" u="none" strike="noStrike" dirty="0">
                          <a:latin typeface="Times New Roman" pitchFamily="18" charset="0"/>
                          <a:cs typeface="Times New Roman" pitchFamily="18" charset="0"/>
                        </a:rPr>
                        <a:t>111.9</a:t>
                      </a:r>
                    </a:p>
                  </a:txBody>
                  <a:tcPr marL="9525" marR="9525" marT="9525" marB="0" anchor="ctr">
                    <a:lnL>
                      <a:noFill/>
                    </a:lnL>
                    <a:lnR>
                      <a:noFill/>
                    </a:lnR>
                    <a:lnT>
                      <a:noFill/>
                    </a:lnT>
                    <a:lnB>
                      <a:noFill/>
                    </a:lnB>
                    <a:solidFill>
                      <a:srgbClr val="FFFFFF"/>
                    </a:solidFill>
                  </a:tcPr>
                </a:tc>
                <a:tc>
                  <a:txBody>
                    <a:bodyPr/>
                    <a:lstStyle/>
                    <a:p>
                      <a:pPr algn="ctr" fontAlgn="ctr"/>
                      <a:r>
                        <a:rPr lang="en-US" altLang="zh-CN" sz="2000" b="0" i="0" u="none" strike="noStrike">
                          <a:latin typeface="Times New Roman" pitchFamily="18" charset="0"/>
                          <a:cs typeface="Times New Roman" pitchFamily="18" charset="0"/>
                        </a:rPr>
                        <a:t>107.6</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08"/>
                  </a:ext>
                </a:extLst>
              </a:tr>
              <a:tr h="278765">
                <a:tc>
                  <a:txBody>
                    <a:bodyPr/>
                    <a:lstStyle/>
                    <a:p>
                      <a:pPr algn="ctr" fontAlgn="ctr"/>
                      <a:r>
                        <a:rPr lang="en-US" altLang="zh-CN" sz="2000" b="0" i="0" u="none" strike="noStrike">
                          <a:latin typeface="Times New Roman" pitchFamily="18" charset="0"/>
                          <a:cs typeface="Times New Roman" pitchFamily="18" charset="0"/>
                        </a:rPr>
                        <a:t>1990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dirty="0">
                          <a:latin typeface="Times New Roman" pitchFamily="18" charset="0"/>
                          <a:cs typeface="Times New Roman" pitchFamily="18" charset="0"/>
                        </a:rPr>
                        <a:t>103.1</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altLang="zh-CN" sz="2000" b="0" i="0" u="none" strike="noStrike" dirty="0">
                          <a:latin typeface="Times New Roman" pitchFamily="18" charset="0"/>
                          <a:cs typeface="Times New Roman" pitchFamily="18" charset="0"/>
                        </a:rPr>
                        <a:t>101.3</a:t>
                      </a:r>
                    </a:p>
                  </a:txBody>
                  <a:tcPr marL="9525" marR="9525" marT="9525" marB="0" anchor="ctr">
                    <a:lnL>
                      <a:noFill/>
                    </a:lnL>
                    <a:lnR>
                      <a:noFill/>
                    </a:lnR>
                    <a:lnT>
                      <a:noFill/>
                    </a:lnT>
                    <a:lnB>
                      <a:noFill/>
                    </a:lnB>
                    <a:solidFill>
                      <a:srgbClr val="FFFFFF"/>
                    </a:solidFill>
                  </a:tcPr>
                </a:tc>
                <a:tc>
                  <a:txBody>
                    <a:bodyPr/>
                    <a:lstStyle/>
                    <a:p>
                      <a:pPr algn="ctr" fontAlgn="ctr"/>
                      <a:r>
                        <a:rPr lang="en-US" altLang="zh-CN" sz="2000" b="0" i="0" u="none" strike="noStrike">
                          <a:latin typeface="Times New Roman" pitchFamily="18" charset="0"/>
                          <a:cs typeface="Times New Roman" pitchFamily="18" charset="0"/>
                        </a:rPr>
                        <a:t>104.5</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09"/>
                  </a:ext>
                </a:extLst>
              </a:tr>
              <a:tr h="278765">
                <a:tc gridSpan="4">
                  <a:txBody>
                    <a:bodyPr/>
                    <a:lstStyle/>
                    <a:p>
                      <a:pPr marL="0" marR="0" lvl="0" indent="0" algn="ctr" defTabSz="914400" rtl="0" eaLnBrk="0" fontAlgn="ctr"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txBody>
                  <a:tcPr marL="9525" marR="9525" marT="9525"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278765">
                <a:tc>
                  <a:txBody>
                    <a:bodyPr/>
                    <a:lstStyle/>
                    <a:p>
                      <a:pPr algn="ctr" fontAlgn="ctr"/>
                      <a:r>
                        <a:rPr lang="en-US" altLang="zh-CN" sz="2000" b="0" i="0" u="none" strike="noStrike">
                          <a:latin typeface="Times New Roman" pitchFamily="18" charset="0"/>
                          <a:cs typeface="Times New Roman" pitchFamily="18" charset="0"/>
                        </a:rPr>
                        <a:t>2009</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a:latin typeface="Times New Roman" pitchFamily="18" charset="0"/>
                          <a:cs typeface="Times New Roman" pitchFamily="18" charset="0"/>
                        </a:rPr>
                        <a:t>99.3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ctr" fontAlgn="ctr"/>
                      <a:r>
                        <a:rPr lang="en-US" altLang="zh-CN" sz="2000" b="0" i="0" u="none" strike="noStrike" dirty="0">
                          <a:latin typeface="Times New Roman" pitchFamily="18" charset="0"/>
                          <a:cs typeface="Times New Roman" pitchFamily="18" charset="0"/>
                        </a:rPr>
                        <a:t>99.1</a:t>
                      </a:r>
                    </a:p>
                  </a:txBody>
                  <a:tcPr marL="9525" marR="9525" marT="9525" marB="0" anchor="ctr">
                    <a:lnL>
                      <a:noFill/>
                    </a:lnL>
                    <a:lnR>
                      <a:noFill/>
                    </a:lnR>
                    <a:lnT>
                      <a:noFill/>
                    </a:lnT>
                    <a:lnB>
                      <a:noFill/>
                    </a:lnB>
                    <a:solidFill>
                      <a:srgbClr val="FFFFFF"/>
                    </a:solidFill>
                  </a:tcPr>
                </a:tc>
                <a:tc>
                  <a:txBody>
                    <a:bodyPr/>
                    <a:lstStyle/>
                    <a:p>
                      <a:pPr algn="ctr" fontAlgn="ctr"/>
                      <a:r>
                        <a:rPr lang="en-US" altLang="zh-CN" sz="2000" b="0" i="0" u="none" strike="noStrike" dirty="0">
                          <a:latin typeface="Times New Roman" pitchFamily="18" charset="0"/>
                          <a:cs typeface="Times New Roman" pitchFamily="18" charset="0"/>
                        </a:rPr>
                        <a:t>99.7</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0011"/>
                  </a:ext>
                </a:extLst>
              </a:tr>
              <a:tr h="278765">
                <a:tc>
                  <a:txBody>
                    <a:bodyPr/>
                    <a:lstStyle/>
                    <a:p>
                      <a:pPr algn="ctr" fontAlgn="ctr"/>
                      <a:r>
                        <a:rPr lang="en-US" altLang="zh-CN" sz="2000" b="0" i="0" u="none" strike="noStrike">
                          <a:latin typeface="Times New Roman" pitchFamily="18" charset="0"/>
                          <a:cs typeface="Times New Roman" pitchFamily="18" charset="0"/>
                        </a:rPr>
                        <a:t>2010</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a:latin typeface="Times New Roman" pitchFamily="18" charset="0"/>
                          <a:cs typeface="Times New Roman" pitchFamily="18" charset="0"/>
                        </a:rPr>
                        <a:t>103.3</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2000" b="0" i="0" u="none" strike="noStrike" dirty="0">
                          <a:latin typeface="Times New Roman" pitchFamily="18" charset="0"/>
                          <a:cs typeface="Times New Roman" pitchFamily="18" charset="0"/>
                        </a:rPr>
                        <a:t>103.2</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Times New Roman" pitchFamily="18" charset="0"/>
                          <a:cs typeface="Times New Roman" pitchFamily="18" charset="0"/>
                        </a:rPr>
                        <a:t>103.6</a:t>
                      </a:r>
                    </a:p>
                  </a:txBody>
                  <a:tcPr marL="9525" marR="9525" marT="9525" marB="0" anchor="ctr">
                    <a:lnL>
                      <a:noFill/>
                    </a:lnL>
                    <a:lnR>
                      <a:noFill/>
                    </a:lnR>
                    <a:lnT>
                      <a:noFill/>
                    </a:lnT>
                    <a:lnB>
                      <a:noFill/>
                    </a:lnB>
                  </a:tcPr>
                </a:tc>
                <a:extLst>
                  <a:ext uri="{0D108BD9-81ED-4DB2-BD59-A6C34878D82A}">
                    <a16:rowId xmlns:a16="http://schemas.microsoft.com/office/drawing/2014/main" val="10012"/>
                  </a:ext>
                </a:extLst>
              </a:tr>
              <a:tr h="278765">
                <a:tc>
                  <a:txBody>
                    <a:bodyPr/>
                    <a:lstStyle/>
                    <a:p>
                      <a:pPr algn="ctr" fontAlgn="ctr"/>
                      <a:r>
                        <a:rPr lang="en-US" altLang="zh-CN" sz="2000" b="0" i="0" u="none" strike="noStrike">
                          <a:latin typeface="Times New Roman" pitchFamily="18" charset="0"/>
                          <a:cs typeface="Times New Roman" pitchFamily="18" charset="0"/>
                        </a:rPr>
                        <a:t>2011</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FFFF99"/>
                    </a:solidFill>
                  </a:tcPr>
                </a:tc>
                <a:tc>
                  <a:txBody>
                    <a:bodyPr/>
                    <a:lstStyle/>
                    <a:p>
                      <a:pPr algn="ctr" fontAlgn="ctr"/>
                      <a:r>
                        <a:rPr lang="en-US" altLang="zh-CN" sz="2000" b="0" i="0" u="none" strike="noStrike">
                          <a:latin typeface="Times New Roman" pitchFamily="18" charset="0"/>
                          <a:cs typeface="Times New Roman" pitchFamily="18" charset="0"/>
                        </a:rPr>
                        <a:t>105.4</a:t>
                      </a:r>
                    </a:p>
                  </a:txBody>
                  <a:tcPr marL="9525" marR="9525" marT="952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zh-CN" sz="2000" b="0" i="0" u="none" strike="noStrike" dirty="0">
                          <a:latin typeface="Times New Roman" pitchFamily="18" charset="0"/>
                          <a:cs typeface="Times New Roman" pitchFamily="18" charset="0"/>
                        </a:rPr>
                        <a:t>105.3</a:t>
                      </a:r>
                    </a:p>
                  </a:txBody>
                  <a:tcPr marL="9525" marR="9525" marT="9525" marB="0" anchor="ctr">
                    <a:lnL>
                      <a:noFill/>
                    </a:lnL>
                    <a:lnR>
                      <a:noFill/>
                    </a:lnR>
                    <a:lnT>
                      <a:noFill/>
                    </a:lnT>
                    <a:lnB>
                      <a:noFill/>
                    </a:lnB>
                  </a:tcPr>
                </a:tc>
                <a:tc>
                  <a:txBody>
                    <a:bodyPr/>
                    <a:lstStyle/>
                    <a:p>
                      <a:pPr algn="ctr" fontAlgn="ctr"/>
                      <a:r>
                        <a:rPr lang="en-US" altLang="zh-CN" sz="2000" b="0" i="0" u="none" strike="noStrike" dirty="0">
                          <a:latin typeface="Times New Roman" pitchFamily="18" charset="0"/>
                          <a:cs typeface="Times New Roman" pitchFamily="18" charset="0"/>
                        </a:rPr>
                        <a:t>105.8</a:t>
                      </a:r>
                    </a:p>
                  </a:txBody>
                  <a:tcPr marL="9525" marR="9525" marT="9525" marB="0" anchor="ctr">
                    <a:lnL>
                      <a:noFill/>
                    </a:lnL>
                    <a:lnR>
                      <a:noFill/>
                    </a:lnR>
                    <a:lnT>
                      <a:noFill/>
                    </a:lnT>
                    <a:lnB>
                      <a:noFill/>
                    </a:lnB>
                  </a:tcPr>
                </a:tc>
                <a:extLst>
                  <a:ext uri="{0D108BD9-81ED-4DB2-BD59-A6C34878D82A}">
                    <a16:rowId xmlns:a16="http://schemas.microsoft.com/office/drawing/2014/main" val="10013"/>
                  </a:ext>
                </a:extLst>
              </a:tr>
            </a:tbl>
          </a:graphicData>
        </a:graphic>
      </p:graphicFrame>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61</a:t>
            </a:fld>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457200" y="571500"/>
            <a:ext cx="8229600" cy="714375"/>
          </a:xfrm>
        </p:spPr>
        <p:txBody>
          <a:bodyPr/>
          <a:lstStyle/>
          <a:p>
            <a:r>
              <a:rPr lang="en-US" altLang="zh-CN"/>
              <a:t>2.3  </a:t>
            </a:r>
            <a:r>
              <a:rPr lang="zh-CN" altLang="en-US"/>
              <a:t>衡量失业：失业率</a:t>
            </a:r>
          </a:p>
        </p:txBody>
      </p:sp>
      <p:sp>
        <p:nvSpPr>
          <p:cNvPr id="47107" name="内容占位符 2"/>
          <p:cNvSpPr>
            <a:spLocks noGrp="1"/>
          </p:cNvSpPr>
          <p:nvPr>
            <p:ph idx="1"/>
          </p:nvPr>
        </p:nvSpPr>
        <p:spPr>
          <a:xfrm>
            <a:off x="428625" y="1285875"/>
            <a:ext cx="8229600" cy="4740275"/>
          </a:xfrm>
        </p:spPr>
        <p:txBody>
          <a:bodyPr/>
          <a:lstStyle/>
          <a:p>
            <a:pPr lvl="1">
              <a:spcBef>
                <a:spcPts val="763"/>
              </a:spcBef>
            </a:pPr>
            <a:r>
              <a:rPr lang="zh-CN" altLang="en-US" dirty="0"/>
              <a:t>失业率是衡量想要工作的人中没有工作的人所占比例的统计数字。</a:t>
            </a:r>
            <a:endParaRPr lang="en-US" altLang="zh-CN" dirty="0"/>
          </a:p>
          <a:p>
            <a:pPr>
              <a:spcBef>
                <a:spcPts val="763"/>
              </a:spcBef>
            </a:pPr>
            <a:endParaRPr lang="en-US" altLang="zh-CN" dirty="0"/>
          </a:p>
          <a:p>
            <a:pPr>
              <a:spcBef>
                <a:spcPts val="763"/>
              </a:spcBef>
            </a:pPr>
            <a:r>
              <a:rPr lang="zh-CN" altLang="en-US" dirty="0"/>
              <a:t>家庭调查</a:t>
            </a:r>
            <a:endParaRPr lang="en-US" altLang="zh-CN" dirty="0"/>
          </a:p>
          <a:p>
            <a:pPr>
              <a:spcBef>
                <a:spcPts val="763"/>
              </a:spcBef>
            </a:pPr>
            <a:r>
              <a:rPr lang="zh-CN" altLang="en-US" dirty="0"/>
              <a:t>机构调查</a:t>
            </a:r>
            <a:endParaRPr lang="en-US" altLang="zh-CN" dirty="0"/>
          </a:p>
          <a:p>
            <a:pPr>
              <a:spcBef>
                <a:spcPts val="763"/>
              </a:spcBef>
            </a:pPr>
            <a:r>
              <a:rPr lang="zh-CN" altLang="en-US" dirty="0"/>
              <a:t>补充内容：中国的失业率和劳动参与率</a:t>
            </a:r>
          </a:p>
        </p:txBody>
      </p:sp>
      <p:sp>
        <p:nvSpPr>
          <p:cNvPr id="4710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76E1B6C-9C86-47F5-98D1-45766648F049}" type="slidenum">
              <a:rPr lang="zh-CN" altLang="en-US" smtClean="0"/>
              <a:pPr fontAlgn="base">
                <a:spcBef>
                  <a:spcPct val="0"/>
                </a:spcBef>
                <a:spcAft>
                  <a:spcPct val="0"/>
                </a:spcAft>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571500"/>
            <a:ext cx="8229600" cy="714375"/>
          </a:xfrm>
        </p:spPr>
        <p:txBody>
          <a:bodyPr/>
          <a:lstStyle/>
          <a:p>
            <a:r>
              <a:rPr lang="zh-CN" altLang="en-US"/>
              <a:t>家庭调查</a:t>
            </a:r>
          </a:p>
        </p:txBody>
      </p:sp>
      <p:sp>
        <p:nvSpPr>
          <p:cNvPr id="50179" name="内容占位符 2"/>
          <p:cNvSpPr>
            <a:spLocks noGrp="1"/>
          </p:cNvSpPr>
          <p:nvPr>
            <p:ph idx="1"/>
          </p:nvPr>
        </p:nvSpPr>
        <p:spPr>
          <a:xfrm>
            <a:off x="285750" y="1285875"/>
            <a:ext cx="8572500" cy="4740275"/>
          </a:xfrm>
        </p:spPr>
        <p:txBody>
          <a:bodyPr/>
          <a:lstStyle/>
          <a:p>
            <a:pPr lvl="1"/>
            <a:r>
              <a:rPr lang="zh-CN" altLang="en-US" dirty="0"/>
              <a:t>美国失业率来自对</a:t>
            </a:r>
            <a:r>
              <a:rPr lang="en-US" altLang="zh-CN" dirty="0"/>
              <a:t>6</a:t>
            </a:r>
            <a:r>
              <a:rPr lang="zh-CN" altLang="en-US" dirty="0"/>
              <a:t>万左右家庭的调查。根据对调查问题的回答，劳工统计局把每个受调查家庭的每个成年人（</a:t>
            </a:r>
            <a:r>
              <a:rPr lang="en-US" altLang="zh-CN" dirty="0"/>
              <a:t>16</a:t>
            </a:r>
            <a:r>
              <a:rPr lang="zh-CN" altLang="en-US" dirty="0"/>
              <a:t>岁及以上）归入以下三种类型之一：</a:t>
            </a:r>
            <a:endParaRPr lang="en-US" altLang="zh-CN" dirty="0"/>
          </a:p>
          <a:p>
            <a:pPr lvl="1"/>
            <a:endParaRPr lang="en-US" altLang="zh-CN" dirty="0"/>
          </a:p>
          <a:p>
            <a:pPr lvl="1"/>
            <a:r>
              <a:rPr lang="en-US" altLang="zh-CN" dirty="0"/>
              <a:t>1</a:t>
            </a:r>
            <a:r>
              <a:rPr lang="zh-CN" altLang="en-US" dirty="0"/>
              <a:t>、就业者；</a:t>
            </a:r>
            <a:endParaRPr lang="en-US" altLang="zh-CN" dirty="0"/>
          </a:p>
          <a:p>
            <a:pPr lvl="1"/>
            <a:r>
              <a:rPr lang="en-US" altLang="zh-CN" dirty="0"/>
              <a:t>2</a:t>
            </a:r>
            <a:r>
              <a:rPr lang="zh-CN" altLang="en-US" dirty="0"/>
              <a:t>、失业者；</a:t>
            </a:r>
            <a:endParaRPr lang="en-US" altLang="zh-CN" dirty="0"/>
          </a:p>
          <a:p>
            <a:pPr lvl="1"/>
            <a:r>
              <a:rPr lang="en-US" altLang="zh-CN" dirty="0"/>
              <a:t>3</a:t>
            </a:r>
            <a:r>
              <a:rPr lang="zh-CN" altLang="en-US" dirty="0"/>
              <a:t>、不属于劳动力者。</a:t>
            </a:r>
            <a:endParaRPr lang="en-US" altLang="zh-CN" dirty="0"/>
          </a:p>
          <a:p>
            <a:pPr>
              <a:spcBef>
                <a:spcPts val="763"/>
              </a:spcBef>
            </a:pPr>
            <a:endParaRPr lang="zh-CN" altLang="en-US" dirty="0"/>
          </a:p>
        </p:txBody>
      </p:sp>
      <p:sp>
        <p:nvSpPr>
          <p:cNvPr id="5018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32ED2DD-DD70-4546-AB80-D5029916600F}" type="slidenum">
              <a:rPr lang="zh-CN" altLang="en-US" smtClean="0"/>
              <a:pPr fontAlgn="base">
                <a:spcBef>
                  <a:spcPct val="0"/>
                </a:spcBef>
                <a:spcAft>
                  <a:spcPct val="0"/>
                </a:spcAft>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57188" y="688975"/>
            <a:ext cx="8358187" cy="5454650"/>
          </a:xfrm>
        </p:spPr>
        <p:txBody>
          <a:bodyPr/>
          <a:lstStyle/>
          <a:p>
            <a:pPr>
              <a:spcBef>
                <a:spcPts val="763"/>
              </a:spcBef>
            </a:pPr>
            <a:r>
              <a:rPr lang="zh-CN" altLang="en-US" sz="2800" dirty="0"/>
              <a:t>就业者：</a:t>
            </a:r>
            <a:endParaRPr lang="en-US" altLang="zh-CN" sz="2800" dirty="0"/>
          </a:p>
          <a:p>
            <a:pPr lvl="1" algn="just"/>
            <a:r>
              <a:rPr lang="zh-CN" altLang="en-US" sz="2600" dirty="0"/>
              <a:t>这一类包括那些在调查时作为有报酬的雇员在工作、在自有企业中工作或在家庭成员的企业中从事无报酬工作的人。它还包括当时没有工作但实际上有工作只是由于假期、疾病或坏天气等原因而临时缺勤的人。</a:t>
            </a:r>
            <a:endParaRPr lang="en-US" altLang="zh-CN" sz="2600" dirty="0"/>
          </a:p>
          <a:p>
            <a:pPr>
              <a:spcBef>
                <a:spcPts val="763"/>
              </a:spcBef>
            </a:pPr>
            <a:r>
              <a:rPr lang="zh-CN" altLang="en-US" sz="2800" dirty="0"/>
              <a:t>失业者：</a:t>
            </a:r>
            <a:endParaRPr lang="en-US" altLang="zh-CN" sz="2800" dirty="0"/>
          </a:p>
          <a:p>
            <a:pPr lvl="1" algn="just"/>
            <a:r>
              <a:rPr lang="zh-CN" altLang="en-US" sz="2600" dirty="0"/>
              <a:t>这一类包括那些愿意工作但没有工作，并在此前</a:t>
            </a:r>
            <a:r>
              <a:rPr lang="en-US" altLang="zh-CN" sz="2600" dirty="0"/>
              <a:t>4</a:t>
            </a:r>
            <a:r>
              <a:rPr lang="zh-CN" altLang="en-US" sz="2600" dirty="0"/>
              <a:t>个星期中力图寻找工作的人。它还包括被解雇的正在等候召回的人。</a:t>
            </a:r>
            <a:endParaRPr lang="en-US" altLang="zh-CN" sz="2600" dirty="0"/>
          </a:p>
          <a:p>
            <a:pPr>
              <a:spcBef>
                <a:spcPts val="763"/>
              </a:spcBef>
            </a:pPr>
            <a:r>
              <a:rPr lang="zh-CN" altLang="en-US" sz="2800" dirty="0"/>
              <a:t>不属于劳动力者：</a:t>
            </a:r>
            <a:endParaRPr lang="en-US" altLang="zh-CN" sz="2800" dirty="0"/>
          </a:p>
          <a:p>
            <a:pPr lvl="1" algn="just"/>
            <a:r>
              <a:rPr lang="zh-CN" altLang="en-US" sz="2600" dirty="0"/>
              <a:t>这一类包括那些不属于前两类的人，例如全职学生、料理家务者或退休者。</a:t>
            </a:r>
            <a:endParaRPr lang="zh-CN" altLang="en-US" dirty="0"/>
          </a:p>
        </p:txBody>
      </p:sp>
      <p:sp>
        <p:nvSpPr>
          <p:cNvPr id="51203"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74B4CF-459D-4591-B06C-5564F41FCC0C}" type="slidenum">
              <a:rPr lang="zh-CN" altLang="en-US" smtClean="0"/>
              <a:pPr fontAlgn="base">
                <a:spcBef>
                  <a:spcPct val="0"/>
                </a:spcBef>
                <a:spcAft>
                  <a:spcPct val="0"/>
                </a:spcAft>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BA68B-164C-42D9-9BFD-6E41907DB8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DE9F0B-B80D-4A5E-8D0A-7B4BB9FCEC9F}"/>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5A79E591-62E8-43BA-96E0-A862EFA9551F}"/>
              </a:ext>
            </a:extLst>
          </p:cNvPr>
          <p:cNvSpPr>
            <a:spLocks noGrp="1"/>
          </p:cNvSpPr>
          <p:nvPr>
            <p:ph type="sldNum" sz="quarter" idx="12"/>
          </p:nvPr>
        </p:nvSpPr>
        <p:spPr/>
        <p:txBody>
          <a:bodyPr/>
          <a:lstStyle/>
          <a:p>
            <a:pPr>
              <a:defRPr/>
            </a:pPr>
            <a:fld id="{C1EF97EF-E416-469D-BFA6-976523301F13}" type="slidenum">
              <a:rPr lang="zh-CN" altLang="en-US" smtClean="0"/>
              <a:pPr>
                <a:defRPr/>
              </a:pPr>
              <a:t>65</a:t>
            </a:fld>
            <a:endParaRPr lang="zh-CN" altLang="en-US" dirty="0"/>
          </a:p>
        </p:txBody>
      </p:sp>
      <p:pic>
        <p:nvPicPr>
          <p:cNvPr id="5" name="图片 4">
            <a:extLst>
              <a:ext uri="{FF2B5EF4-FFF2-40B4-BE49-F238E27FC236}">
                <a16:creationId xmlns:a16="http://schemas.microsoft.com/office/drawing/2014/main" id="{1731E66D-2EEE-493D-A422-66DE86A1F754}"/>
              </a:ext>
            </a:extLst>
          </p:cNvPr>
          <p:cNvPicPr>
            <a:picLocks noChangeAspect="1"/>
          </p:cNvPicPr>
          <p:nvPr/>
        </p:nvPicPr>
        <p:blipFill>
          <a:blip r:embed="rId2"/>
          <a:stretch>
            <a:fillRect/>
          </a:stretch>
        </p:blipFill>
        <p:spPr>
          <a:xfrm>
            <a:off x="404084" y="840110"/>
            <a:ext cx="8416388" cy="4821138"/>
          </a:xfrm>
          <a:prstGeom prst="rect">
            <a:avLst/>
          </a:prstGeom>
        </p:spPr>
      </p:pic>
    </p:spTree>
    <p:extLst>
      <p:ext uri="{BB962C8B-B14F-4D97-AF65-F5344CB8AC3E}">
        <p14:creationId xmlns:p14="http://schemas.microsoft.com/office/powerpoint/2010/main" val="219768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标题 1"/>
          <p:cNvSpPr>
            <a:spLocks noGrp="1"/>
          </p:cNvSpPr>
          <p:nvPr>
            <p:ph type="title"/>
          </p:nvPr>
        </p:nvSpPr>
        <p:spPr>
          <a:xfrm>
            <a:off x="457200" y="571500"/>
            <a:ext cx="8229600" cy="714375"/>
          </a:xfrm>
        </p:spPr>
        <p:txBody>
          <a:bodyPr/>
          <a:lstStyle/>
          <a:p>
            <a:r>
              <a:rPr lang="zh-CN" altLang="en-US"/>
              <a:t>三个指标</a:t>
            </a:r>
          </a:p>
        </p:txBody>
      </p:sp>
      <p:sp>
        <p:nvSpPr>
          <p:cNvPr id="2054" name="内容占位符 2"/>
          <p:cNvSpPr>
            <a:spLocks noGrp="1"/>
          </p:cNvSpPr>
          <p:nvPr>
            <p:ph idx="1"/>
          </p:nvPr>
        </p:nvSpPr>
        <p:spPr>
          <a:xfrm>
            <a:off x="428625" y="1285875"/>
            <a:ext cx="8229600" cy="4740275"/>
          </a:xfrm>
        </p:spPr>
        <p:txBody>
          <a:bodyPr/>
          <a:lstStyle/>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sz="2000"/>
          </a:p>
          <a:p>
            <a:pPr lvl="1"/>
            <a:r>
              <a:rPr lang="zh-CN" altLang="en-US"/>
              <a:t>注：“</a:t>
            </a:r>
            <a:r>
              <a:rPr lang="en-US" altLang="zh-CN"/>
              <a:t>labor-force participation rate</a:t>
            </a:r>
            <a:r>
              <a:rPr lang="zh-CN" altLang="en-US"/>
              <a:t>”</a:t>
            </a:r>
            <a:r>
              <a:rPr lang="en-US" altLang="zh-CN"/>
              <a:t> </a:t>
            </a:r>
            <a:r>
              <a:rPr lang="zh-CN" altLang="en-US"/>
              <a:t>一般翻译为劳动参与率，本教材翻译为劳动力参与率。</a:t>
            </a:r>
          </a:p>
        </p:txBody>
      </p:sp>
      <p:sp>
        <p:nvSpPr>
          <p:cNvPr id="2055"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CC3AED9-2730-4B8E-B7B9-CE7C6D77E30E}" type="slidenum">
              <a:rPr lang="zh-CN" altLang="en-US" smtClean="0"/>
              <a:pPr fontAlgn="base">
                <a:spcBef>
                  <a:spcPct val="0"/>
                </a:spcBef>
                <a:spcAft>
                  <a:spcPct val="0"/>
                </a:spcAft>
              </a:pPr>
              <a:t>66</a:t>
            </a:fld>
            <a:endParaRPr lang="zh-CN" altLang="en-US"/>
          </a:p>
        </p:txBody>
      </p:sp>
      <p:graphicFrame>
        <p:nvGraphicFramePr>
          <p:cNvPr id="6" name="Object 4"/>
          <p:cNvGraphicFramePr>
            <a:graphicFrameLocks noChangeAspect="1"/>
          </p:cNvGraphicFramePr>
          <p:nvPr/>
        </p:nvGraphicFramePr>
        <p:xfrm>
          <a:off x="1949450" y="1500188"/>
          <a:ext cx="5649913" cy="590550"/>
        </p:xfrm>
        <a:graphic>
          <a:graphicData uri="http://schemas.openxmlformats.org/presentationml/2006/ole">
            <mc:AlternateContent xmlns:mc="http://schemas.openxmlformats.org/markup-compatibility/2006">
              <mc:Choice xmlns:v="urn:schemas-microsoft-com:vml" Requires="v">
                <p:oleObj name="Equation" r:id="rId2" imgW="1942920" imgH="203040" progId="Equation.DSMT4">
                  <p:embed/>
                </p:oleObj>
              </mc:Choice>
              <mc:Fallback>
                <p:oleObj name="Equation" r:id="rId2" imgW="1942920" imgH="20304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1500188"/>
                        <a:ext cx="56499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214563" y="2500313"/>
          <a:ext cx="5059362" cy="1219200"/>
        </p:xfrm>
        <a:graphic>
          <a:graphicData uri="http://schemas.openxmlformats.org/presentationml/2006/ole">
            <mc:AlternateContent xmlns:mc="http://schemas.openxmlformats.org/markup-compatibility/2006">
              <mc:Choice xmlns:v="urn:schemas-microsoft-com:vml" Requires="v">
                <p:oleObj name="Equation" r:id="rId4" imgW="1739880" imgH="419040" progId="Equation.DSMT4">
                  <p:embed/>
                </p:oleObj>
              </mc:Choice>
              <mc:Fallback>
                <p:oleObj name="Equation" r:id="rId4" imgW="1739880" imgH="41904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63" y="2500313"/>
                        <a:ext cx="50593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1568450" y="3857625"/>
          <a:ext cx="6353175" cy="1219200"/>
        </p:xfrm>
        <a:graphic>
          <a:graphicData uri="http://schemas.openxmlformats.org/presentationml/2006/ole">
            <mc:AlternateContent xmlns:mc="http://schemas.openxmlformats.org/markup-compatibility/2006">
              <mc:Choice xmlns:v="urn:schemas-microsoft-com:vml" Requires="v">
                <p:oleObj name="Equation" r:id="rId6" imgW="2184120" imgH="419040" progId="Equation.DSMT4">
                  <p:embed/>
                </p:oleObj>
              </mc:Choice>
              <mc:Fallback>
                <p:oleObj name="Equation" r:id="rId6" imgW="2184120" imgH="41904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8450" y="3857625"/>
                        <a:ext cx="6353175"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571500"/>
            <a:ext cx="8229600" cy="714375"/>
          </a:xfrm>
        </p:spPr>
        <p:txBody>
          <a:bodyPr>
            <a:normAutofit/>
          </a:bodyPr>
          <a:lstStyle/>
          <a:p>
            <a:pPr algn="l"/>
            <a:r>
              <a:rPr lang="zh-CN" altLang="en-US" sz="3200" dirty="0"/>
              <a:t>课堂练习</a:t>
            </a:r>
            <a:r>
              <a:rPr lang="en-US" altLang="zh-CN" sz="3200" dirty="0"/>
              <a:t>2.3</a:t>
            </a:r>
            <a:r>
              <a:rPr lang="zh-CN" altLang="en-US" sz="3200" dirty="0"/>
              <a:t>：劳动力、失业率和劳动参与率</a:t>
            </a:r>
          </a:p>
        </p:txBody>
      </p:sp>
      <p:sp>
        <p:nvSpPr>
          <p:cNvPr id="52227" name="内容占位符 2"/>
          <p:cNvSpPr>
            <a:spLocks noGrp="1"/>
          </p:cNvSpPr>
          <p:nvPr>
            <p:ph idx="1"/>
          </p:nvPr>
        </p:nvSpPr>
        <p:spPr>
          <a:xfrm>
            <a:off x="428625" y="1285875"/>
            <a:ext cx="8229600" cy="4740275"/>
          </a:xfrm>
        </p:spPr>
        <p:txBody>
          <a:bodyPr/>
          <a:lstStyle/>
          <a:p>
            <a:pPr>
              <a:spcBef>
                <a:spcPts val="763"/>
              </a:spcBef>
            </a:pPr>
            <a:r>
              <a:rPr lang="zh-CN" altLang="en-US"/>
              <a:t>美国</a:t>
            </a:r>
            <a:r>
              <a:rPr lang="en-US" altLang="zh-CN"/>
              <a:t>2008</a:t>
            </a:r>
            <a:r>
              <a:rPr lang="zh-CN" altLang="en-US"/>
              <a:t>年</a:t>
            </a:r>
            <a:r>
              <a:rPr lang="en-US" altLang="zh-CN"/>
              <a:t>10</a:t>
            </a:r>
            <a:r>
              <a:rPr lang="zh-CN" altLang="en-US"/>
              <a:t>月的人口调查显示：</a:t>
            </a:r>
            <a:endParaRPr lang="en-US" altLang="zh-CN"/>
          </a:p>
          <a:p>
            <a:pPr lvl="1"/>
            <a:r>
              <a:rPr lang="zh-CN" altLang="en-US"/>
              <a:t>成年人口：</a:t>
            </a:r>
            <a:r>
              <a:rPr lang="en-US" altLang="zh-CN"/>
              <a:t>2.346</a:t>
            </a:r>
            <a:r>
              <a:rPr lang="zh-CN" altLang="en-US"/>
              <a:t>亿</a:t>
            </a:r>
            <a:endParaRPr lang="en-US" altLang="zh-CN"/>
          </a:p>
          <a:p>
            <a:pPr lvl="1"/>
            <a:r>
              <a:rPr lang="zh-CN" altLang="en-US"/>
              <a:t>就业者：</a:t>
            </a:r>
            <a:r>
              <a:rPr lang="en-US" altLang="zh-CN"/>
              <a:t>1.45</a:t>
            </a:r>
            <a:r>
              <a:rPr lang="zh-CN" altLang="en-US"/>
              <a:t>亿</a:t>
            </a:r>
            <a:endParaRPr lang="en-US" altLang="zh-CN"/>
          </a:p>
          <a:p>
            <a:pPr lvl="1"/>
            <a:r>
              <a:rPr lang="zh-CN" altLang="en-US"/>
              <a:t>失业者：</a:t>
            </a:r>
            <a:r>
              <a:rPr lang="en-US" altLang="zh-CN"/>
              <a:t>0.101</a:t>
            </a:r>
            <a:r>
              <a:rPr lang="zh-CN" altLang="en-US"/>
              <a:t>亿</a:t>
            </a:r>
            <a:endParaRPr lang="en-US" altLang="zh-CN"/>
          </a:p>
          <a:p>
            <a:pPr lvl="1"/>
            <a:r>
              <a:rPr lang="zh-CN" altLang="en-US"/>
              <a:t>不属于劳动力者：</a:t>
            </a:r>
            <a:r>
              <a:rPr lang="en-US" altLang="zh-CN"/>
              <a:t>0.79</a:t>
            </a:r>
            <a:r>
              <a:rPr lang="zh-CN" altLang="en-US"/>
              <a:t>亿</a:t>
            </a:r>
            <a:endParaRPr lang="en-US" altLang="zh-CN"/>
          </a:p>
          <a:p>
            <a:pPr>
              <a:spcBef>
                <a:spcPts val="763"/>
              </a:spcBef>
            </a:pPr>
            <a:endParaRPr lang="en-US" altLang="zh-CN"/>
          </a:p>
          <a:p>
            <a:pPr>
              <a:spcBef>
                <a:spcPts val="763"/>
              </a:spcBef>
            </a:pPr>
            <a:r>
              <a:rPr lang="zh-CN" altLang="en-US"/>
              <a:t>请计算美国此时的三个指标：劳动力、失业率和劳动参与率。</a:t>
            </a:r>
          </a:p>
        </p:txBody>
      </p:sp>
      <p:sp>
        <p:nvSpPr>
          <p:cNvPr id="5222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39D065-6B3F-4CC1-B27E-B83729679B99}" type="slidenum">
              <a:rPr lang="zh-CN" altLang="en-US" smtClean="0"/>
              <a:pPr fontAlgn="base">
                <a:spcBef>
                  <a:spcPct val="0"/>
                </a:spcBef>
                <a:spcAft>
                  <a:spcPct val="0"/>
                </a:spcAft>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457200" y="571500"/>
            <a:ext cx="8229600" cy="714375"/>
          </a:xfrm>
        </p:spPr>
        <p:txBody>
          <a:bodyPr/>
          <a:lstStyle/>
          <a:p>
            <a:pPr algn="l"/>
            <a:r>
              <a:rPr lang="zh-CN" altLang="en-US" sz="3200"/>
              <a:t>案例研究：美国的劳动力参与率变化趋势</a:t>
            </a:r>
          </a:p>
        </p:txBody>
      </p:sp>
      <p:sp>
        <p:nvSpPr>
          <p:cNvPr id="5325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E831C36-8690-466C-882E-D155251FE7C0}" type="slidenum">
              <a:rPr lang="zh-CN" altLang="en-US" smtClean="0"/>
              <a:pPr fontAlgn="base">
                <a:spcBef>
                  <a:spcPct val="0"/>
                </a:spcBef>
                <a:spcAft>
                  <a:spcPct val="0"/>
                </a:spcAft>
              </a:pPr>
              <a:t>68</a:t>
            </a:fld>
            <a:endParaRPr lang="zh-CN" altLang="en-US"/>
          </a:p>
        </p:txBody>
      </p:sp>
      <p:pic>
        <p:nvPicPr>
          <p:cNvPr id="2" name="图片 1">
            <a:extLst>
              <a:ext uri="{FF2B5EF4-FFF2-40B4-BE49-F238E27FC236}">
                <a16:creationId xmlns:a16="http://schemas.microsoft.com/office/drawing/2014/main" id="{2EB03778-41D9-49CF-AE07-3243D224BEF6}"/>
              </a:ext>
            </a:extLst>
          </p:cNvPr>
          <p:cNvPicPr>
            <a:picLocks noChangeAspect="1"/>
          </p:cNvPicPr>
          <p:nvPr/>
        </p:nvPicPr>
        <p:blipFill>
          <a:blip r:embed="rId2"/>
          <a:stretch>
            <a:fillRect/>
          </a:stretch>
        </p:blipFill>
        <p:spPr>
          <a:xfrm>
            <a:off x="1259632" y="1285875"/>
            <a:ext cx="6696744" cy="3943349"/>
          </a:xfrm>
          <a:prstGeom prst="rect">
            <a:avLst/>
          </a:prstGeom>
        </p:spPr>
      </p:pic>
      <p:sp>
        <p:nvSpPr>
          <p:cNvPr id="53251" name="内容占位符 2"/>
          <p:cNvSpPr>
            <a:spLocks noGrp="1"/>
          </p:cNvSpPr>
          <p:nvPr>
            <p:ph idx="1"/>
          </p:nvPr>
        </p:nvSpPr>
        <p:spPr>
          <a:xfrm>
            <a:off x="71438" y="5229199"/>
            <a:ext cx="8893050" cy="985863"/>
          </a:xfrm>
        </p:spPr>
        <p:txBody>
          <a:bodyPr/>
          <a:lstStyle/>
          <a:p>
            <a:pPr lvl="1" algn="just"/>
            <a:r>
              <a:rPr lang="zh-CN" altLang="en-US" sz="2000" dirty="0"/>
              <a:t>男性与女性的劳动力参与率差别较大，男性明显高于女性。</a:t>
            </a:r>
            <a:endParaRPr lang="en-US" altLang="zh-CN" sz="2000" dirty="0"/>
          </a:p>
          <a:p>
            <a:pPr lvl="1" algn="just"/>
            <a:r>
              <a:rPr lang="zh-CN" altLang="en-US" sz="2000" dirty="0"/>
              <a:t>最近几十年，男性的劳动力参与率有所下降，而女性的劳动力参与率大幅上升。</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57200" y="571500"/>
            <a:ext cx="8229600" cy="714375"/>
          </a:xfrm>
        </p:spPr>
        <p:txBody>
          <a:bodyPr/>
          <a:lstStyle/>
          <a:p>
            <a:r>
              <a:rPr lang="zh-CN" altLang="en-US"/>
              <a:t>机构调查</a:t>
            </a:r>
          </a:p>
        </p:txBody>
      </p:sp>
      <p:sp>
        <p:nvSpPr>
          <p:cNvPr id="54275" name="内容占位符 2"/>
          <p:cNvSpPr>
            <a:spLocks noGrp="1"/>
          </p:cNvSpPr>
          <p:nvPr>
            <p:ph idx="1"/>
          </p:nvPr>
        </p:nvSpPr>
        <p:spPr>
          <a:xfrm>
            <a:off x="428625" y="1285875"/>
            <a:ext cx="8229600" cy="4740275"/>
          </a:xfrm>
        </p:spPr>
        <p:txBody>
          <a:bodyPr/>
          <a:lstStyle/>
          <a:p>
            <a:pPr lvl="1"/>
            <a:r>
              <a:rPr lang="zh-CN" altLang="en-US"/>
              <a:t>美国劳工统计局还会对</a:t>
            </a:r>
            <a:r>
              <a:rPr lang="en-US" altLang="zh-CN"/>
              <a:t>160000</a:t>
            </a:r>
            <a:r>
              <a:rPr lang="zh-CN" altLang="en-US"/>
              <a:t>个机构的劳动力使用状况进行调查，这些机构雇佣了</a:t>
            </a:r>
            <a:r>
              <a:rPr lang="en-US" altLang="zh-CN"/>
              <a:t>4000</a:t>
            </a:r>
            <a:r>
              <a:rPr lang="zh-CN" altLang="en-US"/>
              <a:t>多万工人。</a:t>
            </a:r>
            <a:endParaRPr lang="en-US" altLang="zh-CN"/>
          </a:p>
          <a:p>
            <a:pPr>
              <a:spcBef>
                <a:spcPts val="763"/>
              </a:spcBef>
            </a:pPr>
            <a:endParaRPr lang="en-US" altLang="zh-CN"/>
          </a:p>
          <a:p>
            <a:pPr lvl="1"/>
            <a:r>
              <a:rPr lang="zh-CN" altLang="en-US"/>
              <a:t>家庭调查与机构调查的结论有时候会存在较大差异。</a:t>
            </a:r>
            <a:endParaRPr lang="en-US" altLang="zh-CN"/>
          </a:p>
        </p:txBody>
      </p:sp>
      <p:sp>
        <p:nvSpPr>
          <p:cNvPr id="5427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31FBEB-DCB9-480B-A63C-CC1E83AFC99E}" type="slidenum">
              <a:rPr lang="zh-CN" altLang="en-US" smtClean="0"/>
              <a:pPr fontAlgn="base">
                <a:spcBef>
                  <a:spcPct val="0"/>
                </a:spcBef>
                <a:spcAft>
                  <a:spcPct val="0"/>
                </a:spcAft>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571500"/>
            <a:ext cx="8229600" cy="714375"/>
          </a:xfrm>
        </p:spPr>
        <p:txBody>
          <a:bodyPr/>
          <a:lstStyle/>
          <a:p>
            <a:pPr algn="l"/>
            <a:r>
              <a:rPr lang="zh-CN" altLang="en-US" sz="3200"/>
              <a:t>参考资料：存量与流量</a:t>
            </a:r>
          </a:p>
        </p:txBody>
      </p:sp>
      <p:sp>
        <p:nvSpPr>
          <p:cNvPr id="3" name="内容占位符 2"/>
          <p:cNvSpPr>
            <a:spLocks noGrp="1"/>
          </p:cNvSpPr>
          <p:nvPr>
            <p:ph idx="1"/>
          </p:nvPr>
        </p:nvSpPr>
        <p:spPr>
          <a:xfrm>
            <a:off x="428625" y="1285875"/>
            <a:ext cx="8229600" cy="4740275"/>
          </a:xfrm>
        </p:spPr>
        <p:txBody>
          <a:bodyPr/>
          <a:lstStyle/>
          <a:p>
            <a:pPr>
              <a:spcBef>
                <a:spcPts val="763"/>
              </a:spcBef>
            </a:pPr>
            <a:r>
              <a:rPr lang="zh-CN" altLang="en-US" dirty="0"/>
              <a:t>经济学家区分了两种类型的数量变量：存量与流量。</a:t>
            </a:r>
            <a:endParaRPr lang="en-US" altLang="zh-CN" dirty="0"/>
          </a:p>
          <a:p>
            <a:pPr lvl="1"/>
            <a:r>
              <a:rPr lang="zh-CN" altLang="en-US" dirty="0"/>
              <a:t>存量（</a:t>
            </a:r>
            <a:r>
              <a:rPr lang="en-US" altLang="zh-CN" dirty="0"/>
              <a:t>stock</a:t>
            </a:r>
            <a:r>
              <a:rPr lang="zh-CN" altLang="en-US" dirty="0"/>
              <a:t>）衡量一个给定时点的数量。</a:t>
            </a:r>
            <a:endParaRPr lang="en-US" altLang="zh-CN" dirty="0"/>
          </a:p>
          <a:p>
            <a:pPr lvl="1"/>
            <a:r>
              <a:rPr lang="zh-CN" altLang="en-US" dirty="0"/>
              <a:t>流量（</a:t>
            </a:r>
            <a:r>
              <a:rPr lang="en-US" altLang="zh-CN" dirty="0"/>
              <a:t>flow</a:t>
            </a:r>
            <a:r>
              <a:rPr lang="zh-CN" altLang="en-US" dirty="0"/>
              <a:t>）衡量每一个单位时间内的数量。</a:t>
            </a:r>
            <a:endParaRPr lang="en-US" altLang="zh-CN" dirty="0"/>
          </a:p>
          <a:p>
            <a:pPr>
              <a:spcBef>
                <a:spcPts val="763"/>
              </a:spcBef>
            </a:pPr>
            <a:endParaRPr lang="en-US" altLang="zh-CN" sz="900" dirty="0"/>
          </a:p>
          <a:p>
            <a:pPr>
              <a:spcBef>
                <a:spcPts val="763"/>
              </a:spcBef>
            </a:pPr>
            <a:r>
              <a:rPr lang="zh-CN" altLang="en-US" dirty="0"/>
              <a:t>以下变量是存量还是流量？</a:t>
            </a:r>
            <a:endParaRPr lang="en-US" altLang="zh-CN" dirty="0"/>
          </a:p>
          <a:p>
            <a:pPr lvl="1"/>
            <a:r>
              <a:rPr lang="zh-CN" altLang="en-US" dirty="0"/>
              <a:t>一个人的财富</a:t>
            </a:r>
            <a:endParaRPr lang="en-US" altLang="zh-CN" dirty="0"/>
          </a:p>
          <a:p>
            <a:pPr lvl="1"/>
            <a:r>
              <a:rPr lang="zh-CN" altLang="en-US" dirty="0"/>
              <a:t>一个的收入和支出</a:t>
            </a:r>
            <a:endParaRPr lang="en-US" altLang="zh-CN" dirty="0"/>
          </a:p>
          <a:p>
            <a:pPr lvl="1"/>
            <a:r>
              <a:rPr lang="zh-CN" altLang="en-US" dirty="0"/>
              <a:t>一个国家的人口数</a:t>
            </a:r>
            <a:endParaRPr lang="en-US" altLang="zh-CN" dirty="0"/>
          </a:p>
          <a:p>
            <a:pPr lvl="1"/>
            <a:r>
              <a:rPr lang="zh-CN" altLang="en-US" dirty="0"/>
              <a:t>一个国家的</a:t>
            </a:r>
            <a:r>
              <a:rPr lang="en-US" altLang="zh-CN" dirty="0"/>
              <a:t>GDP</a:t>
            </a:r>
          </a:p>
        </p:txBody>
      </p:sp>
      <p:sp>
        <p:nvSpPr>
          <p:cNvPr id="1126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2AD1A7-3733-41C9-9E45-C7C89AF69522}" type="slidenum">
              <a:rPr lang="zh-CN" altLang="en-US" smtClean="0"/>
              <a:pPr fontAlgn="base">
                <a:spcBef>
                  <a:spcPct val="0"/>
                </a:spcBef>
                <a:spcAft>
                  <a:spcPct val="0"/>
                </a:spcAft>
              </a:pPr>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strips(downRight)">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strips(downRight)">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strips(downRigh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strips(downRigh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strips(downRigh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457200" y="571500"/>
            <a:ext cx="8229600" cy="714375"/>
          </a:xfrm>
        </p:spPr>
        <p:txBody>
          <a:bodyPr>
            <a:normAutofit fontScale="90000"/>
          </a:bodyPr>
          <a:lstStyle/>
          <a:p>
            <a:r>
              <a:rPr lang="zh-CN" altLang="en-US" dirty="0"/>
              <a:t>补充内容：中国的失业率与劳动参与率</a:t>
            </a:r>
          </a:p>
        </p:txBody>
      </p:sp>
      <p:sp>
        <p:nvSpPr>
          <p:cNvPr id="55299" name="内容占位符 2"/>
          <p:cNvSpPr>
            <a:spLocks noGrp="1"/>
          </p:cNvSpPr>
          <p:nvPr>
            <p:ph idx="1"/>
          </p:nvPr>
        </p:nvSpPr>
        <p:spPr>
          <a:xfrm>
            <a:off x="428625" y="1714488"/>
            <a:ext cx="8229600" cy="4311662"/>
          </a:xfrm>
        </p:spPr>
        <p:txBody>
          <a:bodyPr/>
          <a:lstStyle/>
          <a:p>
            <a:pPr>
              <a:spcBef>
                <a:spcPts val="763"/>
              </a:spcBef>
            </a:pPr>
            <a:r>
              <a:rPr lang="zh-CN" altLang="en-US" dirty="0"/>
              <a:t>中国常用的失业率指标为城镇登记失业率</a:t>
            </a:r>
            <a:endParaRPr lang="en-US" altLang="zh-CN" dirty="0"/>
          </a:p>
          <a:p>
            <a:pPr lvl="1">
              <a:spcBef>
                <a:spcPts val="763"/>
              </a:spcBef>
            </a:pPr>
            <a:r>
              <a:rPr lang="zh-CN" altLang="en-US" dirty="0"/>
              <a:t>中国正在建立与国际接轨的调查失业率制度</a:t>
            </a:r>
            <a:endParaRPr lang="en-US" altLang="zh-CN" dirty="0"/>
          </a:p>
          <a:p>
            <a:pPr lvl="1">
              <a:spcBef>
                <a:spcPts val="763"/>
              </a:spcBef>
            </a:pPr>
            <a:endParaRPr lang="en-US" altLang="zh-CN" dirty="0"/>
          </a:p>
          <a:p>
            <a:pPr>
              <a:spcBef>
                <a:spcPts val="763"/>
              </a:spcBef>
            </a:pPr>
            <a:r>
              <a:rPr lang="zh-CN" altLang="en-US" dirty="0"/>
              <a:t>中国的劳动参与率正在下降，男性的劳动参与率高于女性</a:t>
            </a:r>
            <a:endParaRPr lang="en-US" altLang="zh-CN" dirty="0"/>
          </a:p>
          <a:p>
            <a:pPr>
              <a:spcBef>
                <a:spcPts val="763"/>
              </a:spcBef>
            </a:pPr>
            <a:endParaRPr lang="zh-CN" altLang="en-US" dirty="0"/>
          </a:p>
        </p:txBody>
      </p:sp>
      <p:sp>
        <p:nvSpPr>
          <p:cNvPr id="55300"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03ACB0-3C98-427B-BBD7-3A433B3006BF}" type="slidenum">
              <a:rPr lang="zh-CN" altLang="en-US" smtClean="0"/>
              <a:pPr fontAlgn="base">
                <a:spcBef>
                  <a:spcPct val="0"/>
                </a:spcBef>
                <a:spcAft>
                  <a:spcPct val="0"/>
                </a:spcAft>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城镇登记失业率</a:t>
            </a:r>
          </a:p>
        </p:txBody>
      </p:sp>
      <p:sp>
        <p:nvSpPr>
          <p:cNvPr id="3" name="内容占位符 2"/>
          <p:cNvSpPr>
            <a:spLocks noGrp="1"/>
          </p:cNvSpPr>
          <p:nvPr>
            <p:ph idx="1"/>
          </p:nvPr>
        </p:nvSpPr>
        <p:spPr/>
        <p:txBody>
          <a:bodyPr/>
          <a:lstStyle/>
          <a:p>
            <a:r>
              <a:rPr lang="zh-CN" altLang="en-US" dirty="0"/>
              <a:t>城镇登记失业率</a:t>
            </a:r>
            <a:endParaRPr lang="en-US" dirty="0"/>
          </a:p>
          <a:p>
            <a:pPr lvl="1"/>
            <a:r>
              <a:rPr lang="zh-CN" altLang="en-US" dirty="0"/>
              <a:t>城镇登记失业人员与城镇单位就业人员</a:t>
            </a:r>
            <a:r>
              <a:rPr lang="en-US" dirty="0"/>
              <a:t>(</a:t>
            </a:r>
            <a:r>
              <a:rPr lang="zh-CN" altLang="en-US" dirty="0"/>
              <a:t>扣除使用的农村劳动力、聘用的离退休人员、港澳台及外方人员</a:t>
            </a:r>
            <a:r>
              <a:rPr lang="en-US" dirty="0"/>
              <a:t>)</a:t>
            </a:r>
            <a:r>
              <a:rPr lang="zh-CN" altLang="en-US" dirty="0"/>
              <a:t>、城镇单位中的不在岗职工、城镇私营业主、个体户主、城镇私营企业和个体就业人员、城镇登记失业人员之和的比。</a:t>
            </a:r>
            <a:endParaRPr lang="en-US" altLang="zh-CN" dirty="0"/>
          </a:p>
          <a:p>
            <a:endParaRPr lang="en-US" altLang="zh-CN" dirty="0"/>
          </a:p>
          <a:p>
            <a:pPr lvl="1"/>
            <a:r>
              <a:rPr lang="zh-CN" altLang="en-US" dirty="0"/>
              <a:t>资料来源：</a:t>
            </a:r>
            <a:r>
              <a:rPr lang="en-US" altLang="zh-CN" dirty="0"/>
              <a:t>《</a:t>
            </a:r>
            <a:r>
              <a:rPr lang="zh-CN" altLang="en-US" dirty="0"/>
              <a:t>中国统计年鉴</a:t>
            </a:r>
            <a:r>
              <a:rPr lang="en-US" altLang="zh-CN" dirty="0"/>
              <a:t>2012》</a:t>
            </a:r>
            <a:r>
              <a:rPr lang="zh-CN" altLang="en-US" dirty="0"/>
              <a:t>第</a:t>
            </a:r>
            <a:r>
              <a:rPr lang="en-US" altLang="zh-CN" dirty="0"/>
              <a:t>4</a:t>
            </a:r>
            <a:r>
              <a:rPr lang="zh-CN" altLang="en-US" dirty="0"/>
              <a:t>篇的主要统计指标解释。</a:t>
            </a:r>
          </a:p>
          <a:p>
            <a:endParaRPr lang="zh-CN" altLang="en-US"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中国的城镇登记失业率</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sz="1800" dirty="0"/>
              <a:t>数据来源：</a:t>
            </a:r>
            <a:r>
              <a:rPr lang="en-US" altLang="zh-CN" sz="1800" dirty="0">
                <a:latin typeface="+mn-ea"/>
                <a:cs typeface="仿宋_GB2312"/>
              </a:rPr>
              <a:t>《</a:t>
            </a:r>
            <a:r>
              <a:rPr lang="zh-CN" altLang="en-US" sz="1800" dirty="0">
                <a:latin typeface="+mn-ea"/>
                <a:cs typeface="仿宋_GB2312"/>
              </a:rPr>
              <a:t>中国统计摘要</a:t>
            </a:r>
            <a:r>
              <a:rPr lang="en-US" altLang="zh-CN" sz="1800" dirty="0">
                <a:latin typeface="+mn-ea"/>
                <a:cs typeface="仿宋_GB2312"/>
              </a:rPr>
              <a:t>2012》</a:t>
            </a:r>
            <a:endParaRPr lang="zh-CN" altLang="en-US" sz="1800" dirty="0">
              <a:latin typeface="+mn-ea"/>
              <a:cs typeface="仿宋_GB2312"/>
            </a:endParaRPr>
          </a:p>
          <a:p>
            <a:pPr lvl="1"/>
            <a:endParaRPr lang="zh-CN" altLang="en-US" sz="1800" dirty="0"/>
          </a:p>
        </p:txBody>
      </p:sp>
      <p:sp>
        <p:nvSpPr>
          <p:cNvPr id="4" name="灯片编号占位符 3"/>
          <p:cNvSpPr>
            <a:spLocks noGrp="1"/>
          </p:cNvSpPr>
          <p:nvPr>
            <p:ph type="sldNum" sz="quarter" idx="12"/>
          </p:nvPr>
        </p:nvSpPr>
        <p:spPr/>
        <p:txBody>
          <a:bodyPr/>
          <a:lstStyle/>
          <a:p>
            <a:pPr>
              <a:defRPr/>
            </a:pPr>
            <a:fld id="{C1EF97EF-E416-469D-BFA6-976523301F13}" type="slidenum">
              <a:rPr lang="zh-CN" altLang="en-US" smtClean="0"/>
              <a:pPr>
                <a:defRPr/>
              </a:pPr>
              <a:t>72</a:t>
            </a:fld>
            <a:endParaRPr lang="zh-CN" altLang="en-US" dirty="0"/>
          </a:p>
        </p:txBody>
      </p:sp>
      <p:sp>
        <p:nvSpPr>
          <p:cNvPr id="6" name="TextBox 5"/>
          <p:cNvSpPr txBox="1"/>
          <p:nvPr/>
        </p:nvSpPr>
        <p:spPr>
          <a:xfrm>
            <a:off x="7929586" y="4857760"/>
            <a:ext cx="642942" cy="369332"/>
          </a:xfrm>
          <a:prstGeom prst="rect">
            <a:avLst/>
          </a:prstGeom>
          <a:noFill/>
        </p:spPr>
        <p:txBody>
          <a:bodyPr wrap="square" rtlCol="0">
            <a:spAutoFit/>
          </a:bodyPr>
          <a:lstStyle/>
          <a:p>
            <a:r>
              <a:rPr lang="zh-CN" altLang="en-US" dirty="0"/>
              <a:t>年份</a:t>
            </a:r>
          </a:p>
        </p:txBody>
      </p:sp>
      <p:sp>
        <p:nvSpPr>
          <p:cNvPr id="7" name="矩形 6"/>
          <p:cNvSpPr/>
          <p:nvPr/>
        </p:nvSpPr>
        <p:spPr>
          <a:xfrm>
            <a:off x="285720" y="1214422"/>
            <a:ext cx="1214446" cy="646331"/>
          </a:xfrm>
          <a:prstGeom prst="rect">
            <a:avLst/>
          </a:prstGeom>
        </p:spPr>
        <p:txBody>
          <a:bodyPr wrap="square">
            <a:spAutoFit/>
          </a:bodyPr>
          <a:lstStyle/>
          <a:p>
            <a:r>
              <a:rPr lang="zh-CN" altLang="en-US" dirty="0"/>
              <a:t>城镇登记失业率</a:t>
            </a:r>
          </a:p>
        </p:txBody>
      </p:sp>
      <p:pic>
        <p:nvPicPr>
          <p:cNvPr id="157698" name="Picture 2"/>
          <p:cNvPicPr>
            <a:picLocks noChangeAspect="1" noChangeArrowheads="1"/>
          </p:cNvPicPr>
          <p:nvPr/>
        </p:nvPicPr>
        <p:blipFill>
          <a:blip r:embed="rId2"/>
          <a:srcRect/>
          <a:stretch>
            <a:fillRect/>
          </a:stretch>
        </p:blipFill>
        <p:spPr bwMode="auto">
          <a:xfrm>
            <a:off x="1285852" y="1428736"/>
            <a:ext cx="6643734" cy="3877164"/>
          </a:xfrm>
          <a:prstGeom prst="rect">
            <a:avLst/>
          </a:prstGeom>
          <a:noFill/>
          <a:ln w="9525">
            <a:noFill/>
            <a:miter lim="800000"/>
            <a:headEnd/>
            <a:tailEnd/>
          </a:ln>
          <a:effectLst/>
        </p:spPr>
      </p:pic>
      <p:sp>
        <p:nvSpPr>
          <p:cNvPr id="8" name="TextBox 7"/>
          <p:cNvSpPr txBox="1"/>
          <p:nvPr/>
        </p:nvSpPr>
        <p:spPr>
          <a:xfrm>
            <a:off x="1500166" y="1142984"/>
            <a:ext cx="642942" cy="369332"/>
          </a:xfrm>
          <a:prstGeom prst="rect">
            <a:avLst/>
          </a:prstGeom>
          <a:noFill/>
        </p:spPr>
        <p:txBody>
          <a:bodyPr wrap="square" rtlCol="0">
            <a:spAutoFit/>
          </a:bodyPr>
          <a:lstStyle/>
          <a:p>
            <a:r>
              <a:rPr lang="en-US" altLang="zh-CN" dirty="0"/>
              <a:t>%</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457200" y="571500"/>
            <a:ext cx="8229600" cy="714375"/>
          </a:xfrm>
        </p:spPr>
        <p:txBody>
          <a:bodyPr/>
          <a:lstStyle/>
          <a:p>
            <a:r>
              <a:rPr lang="zh-CN" altLang="en-US" dirty="0"/>
              <a:t>与劳动参与率相关的常用数据来源</a:t>
            </a:r>
          </a:p>
        </p:txBody>
      </p:sp>
      <p:sp>
        <p:nvSpPr>
          <p:cNvPr id="56323" name="内容占位符 2"/>
          <p:cNvSpPr>
            <a:spLocks noGrp="1"/>
          </p:cNvSpPr>
          <p:nvPr>
            <p:ph idx="1"/>
          </p:nvPr>
        </p:nvSpPr>
        <p:spPr>
          <a:xfrm>
            <a:off x="428625" y="1428736"/>
            <a:ext cx="8229600" cy="4597414"/>
          </a:xfrm>
        </p:spPr>
        <p:txBody>
          <a:bodyPr/>
          <a:lstStyle/>
          <a:p>
            <a:r>
              <a:rPr lang="zh-CN" altLang="en-US" dirty="0"/>
              <a:t>一、人口普查数据</a:t>
            </a:r>
            <a:endParaRPr lang="en-US" altLang="zh-CN" dirty="0"/>
          </a:p>
          <a:p>
            <a:pPr lvl="1"/>
            <a:r>
              <a:rPr lang="en-US" altLang="zh-CN" dirty="0"/>
              <a:t>1982</a:t>
            </a:r>
            <a:r>
              <a:rPr lang="zh-CN" altLang="en-US" dirty="0"/>
              <a:t>、</a:t>
            </a:r>
            <a:r>
              <a:rPr lang="en-US" altLang="zh-CN" dirty="0"/>
              <a:t>1990</a:t>
            </a:r>
            <a:r>
              <a:rPr lang="zh-CN" altLang="en-US" dirty="0"/>
              <a:t>、</a:t>
            </a:r>
            <a:r>
              <a:rPr lang="en-US" altLang="zh-CN" dirty="0"/>
              <a:t>2000</a:t>
            </a:r>
            <a:r>
              <a:rPr lang="zh-CN" altLang="en-US" dirty="0"/>
              <a:t>、</a:t>
            </a:r>
            <a:r>
              <a:rPr lang="en-US" altLang="zh-CN" dirty="0"/>
              <a:t>2010</a:t>
            </a:r>
            <a:r>
              <a:rPr lang="zh-CN" altLang="en-US" dirty="0"/>
              <a:t>年</a:t>
            </a:r>
            <a:endParaRPr lang="en-US" altLang="zh-CN" dirty="0"/>
          </a:p>
          <a:p>
            <a:r>
              <a:rPr lang="zh-CN" altLang="en-US" dirty="0"/>
              <a:t>二、</a:t>
            </a:r>
            <a:r>
              <a:rPr lang="en-US" altLang="zh-CN" dirty="0"/>
              <a:t>1%</a:t>
            </a:r>
            <a:r>
              <a:rPr lang="zh-CN" altLang="en-US" dirty="0"/>
              <a:t>人口抽样调查</a:t>
            </a:r>
            <a:endParaRPr lang="en-US" altLang="zh-CN" dirty="0"/>
          </a:p>
          <a:p>
            <a:pPr lvl="1"/>
            <a:r>
              <a:rPr lang="en-US" altLang="zh-CN" dirty="0"/>
              <a:t>1995</a:t>
            </a:r>
            <a:r>
              <a:rPr lang="zh-CN" altLang="en-US" dirty="0"/>
              <a:t>、</a:t>
            </a:r>
            <a:r>
              <a:rPr lang="en-US" altLang="zh-CN" dirty="0"/>
              <a:t>2005 </a:t>
            </a:r>
            <a:r>
              <a:rPr lang="zh-CN" altLang="en-US" dirty="0"/>
              <a:t>年</a:t>
            </a:r>
            <a:endParaRPr lang="en-US" altLang="zh-CN" dirty="0"/>
          </a:p>
          <a:p>
            <a:r>
              <a:rPr lang="zh-CN" altLang="en-US" dirty="0"/>
              <a:t>三、统计局推算的经济活动人口数据</a:t>
            </a:r>
            <a:endParaRPr lang="en-US" altLang="zh-CN" dirty="0"/>
          </a:p>
          <a:p>
            <a:pPr lvl="1"/>
            <a:r>
              <a:rPr lang="zh-CN" altLang="en-US" dirty="0"/>
              <a:t>历年</a:t>
            </a:r>
            <a:r>
              <a:rPr lang="en-US" altLang="zh-CN" dirty="0"/>
              <a:t>《</a:t>
            </a:r>
            <a:r>
              <a:rPr lang="zh-CN" altLang="en-US" dirty="0"/>
              <a:t>中国统计年鉴</a:t>
            </a:r>
            <a:r>
              <a:rPr lang="en-US" altLang="zh-CN" dirty="0"/>
              <a:t>》</a:t>
            </a:r>
            <a:r>
              <a:rPr lang="zh-CN" altLang="en-US" dirty="0"/>
              <a:t>，如</a:t>
            </a:r>
            <a:r>
              <a:rPr lang="en-US" altLang="zh-CN" dirty="0"/>
              <a:t>《</a:t>
            </a:r>
            <a:r>
              <a:rPr lang="zh-CN" altLang="en-US" dirty="0"/>
              <a:t>中国统计年鉴</a:t>
            </a:r>
            <a:r>
              <a:rPr lang="en-US" altLang="zh-CN" dirty="0"/>
              <a:t>2012》</a:t>
            </a:r>
            <a:r>
              <a:rPr lang="zh-CN" altLang="en-US" dirty="0"/>
              <a:t>的表</a:t>
            </a:r>
            <a:r>
              <a:rPr lang="en-US" altLang="zh-CN" dirty="0"/>
              <a:t>4-1</a:t>
            </a:r>
            <a:r>
              <a:rPr lang="zh-CN" altLang="en-US" dirty="0"/>
              <a:t>。</a:t>
            </a:r>
            <a:endParaRPr lang="en-US" altLang="zh-CN" dirty="0"/>
          </a:p>
        </p:txBody>
      </p:sp>
      <p:sp>
        <p:nvSpPr>
          <p:cNvPr id="56324"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897B4D-31EF-47AC-93FA-F2FBFA135E07}" type="slidenum">
              <a:rPr lang="zh-CN" altLang="en-US" smtClean="0"/>
              <a:pPr fontAlgn="base">
                <a:spcBef>
                  <a:spcPct val="0"/>
                </a:spcBef>
                <a:spcAft>
                  <a:spcPct val="0"/>
                </a:spcAft>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428625" y="1285875"/>
            <a:ext cx="8229600" cy="4740275"/>
          </a:xfrm>
        </p:spPr>
        <p:txBody>
          <a:bodyPr/>
          <a:lstStyle/>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sz="1800" dirty="0"/>
          </a:p>
          <a:p>
            <a:pPr lvl="1"/>
            <a:endParaRPr lang="en-US" altLang="zh-CN" dirty="0"/>
          </a:p>
          <a:p>
            <a:pPr lvl="1"/>
            <a:r>
              <a:rPr lang="zh-CN" altLang="en-US" sz="1800" dirty="0"/>
              <a:t>定义：劳动参与率</a:t>
            </a:r>
            <a:r>
              <a:rPr lang="en-US" altLang="zh-CN" sz="1800" dirty="0"/>
              <a:t>=16</a:t>
            </a:r>
            <a:r>
              <a:rPr lang="zh-CN" altLang="en-US" sz="1800" dirty="0"/>
              <a:t>岁及</a:t>
            </a:r>
            <a:r>
              <a:rPr lang="en-US" altLang="zh-CN" sz="1800" dirty="0"/>
              <a:t>16</a:t>
            </a:r>
            <a:r>
              <a:rPr lang="zh-CN" altLang="en-US" sz="1800" dirty="0"/>
              <a:t>岁以上的经济活动人口</a:t>
            </a:r>
            <a:r>
              <a:rPr lang="en-US" altLang="zh-CN" sz="1800" dirty="0"/>
              <a:t>/16</a:t>
            </a:r>
            <a:r>
              <a:rPr lang="zh-CN" altLang="en-US" sz="1800" dirty="0"/>
              <a:t>岁及</a:t>
            </a:r>
            <a:r>
              <a:rPr lang="en-US" altLang="zh-CN" sz="1800" dirty="0"/>
              <a:t>16</a:t>
            </a:r>
            <a:r>
              <a:rPr lang="zh-CN" altLang="en-US" sz="1800" dirty="0"/>
              <a:t>岁以上人口</a:t>
            </a:r>
            <a:endParaRPr lang="en-US" altLang="zh-CN" sz="1800" dirty="0"/>
          </a:p>
          <a:p>
            <a:pPr lvl="1"/>
            <a:r>
              <a:rPr lang="zh-CN" altLang="en-US" sz="1800" dirty="0"/>
              <a:t>数据来源：劳动力供给变化趋势与实现更加充分就业问题研究课题组</a:t>
            </a:r>
            <a:r>
              <a:rPr lang="en-US" altLang="zh-CN" sz="1800" dirty="0"/>
              <a:t>,2012</a:t>
            </a:r>
            <a:r>
              <a:rPr lang="zh-CN" altLang="en-US" sz="1800" dirty="0"/>
              <a:t>：</a:t>
            </a:r>
            <a:r>
              <a:rPr lang="en-US" altLang="zh-CN" sz="1800" dirty="0"/>
              <a:t>《 </a:t>
            </a:r>
            <a:r>
              <a:rPr lang="zh-CN" altLang="en-US" sz="1800" dirty="0"/>
              <a:t>我国劳动参与率变化分析</a:t>
            </a:r>
            <a:r>
              <a:rPr lang="en-US" altLang="zh-CN" sz="1800" dirty="0"/>
              <a:t>》</a:t>
            </a:r>
            <a:r>
              <a:rPr lang="zh-CN" altLang="en-US" sz="1800" dirty="0"/>
              <a:t>，</a:t>
            </a:r>
            <a:r>
              <a:rPr lang="en-US" altLang="zh-CN" sz="1800" dirty="0"/>
              <a:t>《</a:t>
            </a:r>
            <a:r>
              <a:rPr lang="zh-CN" altLang="en-US" sz="1800" dirty="0"/>
              <a:t>中国劳动</a:t>
            </a:r>
            <a:r>
              <a:rPr lang="en-US" altLang="zh-CN" sz="1800" dirty="0"/>
              <a:t>》</a:t>
            </a:r>
            <a:r>
              <a:rPr lang="zh-CN" altLang="en-US" sz="1800" dirty="0"/>
              <a:t>第</a:t>
            </a:r>
            <a:r>
              <a:rPr lang="en-US" altLang="zh-CN" sz="1800" dirty="0"/>
              <a:t>11</a:t>
            </a:r>
            <a:r>
              <a:rPr lang="zh-CN" altLang="en-US" sz="1800" dirty="0"/>
              <a:t>期。</a:t>
            </a:r>
          </a:p>
        </p:txBody>
      </p:sp>
      <p:sp>
        <p:nvSpPr>
          <p:cNvPr id="57347" name="标题 1"/>
          <p:cNvSpPr>
            <a:spLocks noGrp="1"/>
          </p:cNvSpPr>
          <p:nvPr>
            <p:ph type="title"/>
          </p:nvPr>
        </p:nvSpPr>
        <p:spPr>
          <a:xfrm>
            <a:off x="457200" y="571500"/>
            <a:ext cx="8229600" cy="714375"/>
          </a:xfrm>
        </p:spPr>
        <p:txBody>
          <a:bodyPr/>
          <a:lstStyle/>
          <a:p>
            <a:r>
              <a:rPr lang="zh-CN" altLang="en-US"/>
              <a:t>中国的劳动参与率变化</a:t>
            </a:r>
          </a:p>
        </p:txBody>
      </p:sp>
      <p:sp>
        <p:nvSpPr>
          <p:cNvPr id="57348"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0AF94E-2D8E-467C-8643-65AD6E17CA38}" type="slidenum">
              <a:rPr lang="zh-CN" altLang="en-US" smtClean="0"/>
              <a:pPr fontAlgn="base">
                <a:spcBef>
                  <a:spcPct val="0"/>
                </a:spcBef>
                <a:spcAft>
                  <a:spcPct val="0"/>
                </a:spcAft>
              </a:pPr>
              <a:t>74</a:t>
            </a:fld>
            <a:endParaRPr lang="zh-CN" altLang="en-US"/>
          </a:p>
        </p:txBody>
      </p:sp>
      <p:pic>
        <p:nvPicPr>
          <p:cNvPr id="17409" name="Picture 1"/>
          <p:cNvPicPr>
            <a:picLocks noChangeAspect="1" noChangeArrowheads="1"/>
          </p:cNvPicPr>
          <p:nvPr/>
        </p:nvPicPr>
        <p:blipFill>
          <a:blip r:embed="rId2"/>
          <a:srcRect/>
          <a:stretch>
            <a:fillRect/>
          </a:stretch>
        </p:blipFill>
        <p:spPr bwMode="auto">
          <a:xfrm>
            <a:off x="1304947" y="1419237"/>
            <a:ext cx="6410325" cy="3724275"/>
          </a:xfrm>
          <a:prstGeom prst="rect">
            <a:avLst/>
          </a:prstGeom>
          <a:noFill/>
          <a:ln w="9525">
            <a:noFill/>
            <a:miter lim="800000"/>
            <a:headEnd/>
            <a:tailEnd/>
          </a:ln>
          <a:effectLst/>
        </p:spPr>
      </p:pic>
      <p:sp>
        <p:nvSpPr>
          <p:cNvPr id="7" name="TextBox 6"/>
          <p:cNvSpPr txBox="1"/>
          <p:nvPr/>
        </p:nvSpPr>
        <p:spPr>
          <a:xfrm>
            <a:off x="7786710" y="4572008"/>
            <a:ext cx="642942" cy="369332"/>
          </a:xfrm>
          <a:prstGeom prst="rect">
            <a:avLst/>
          </a:prstGeom>
          <a:noFill/>
        </p:spPr>
        <p:txBody>
          <a:bodyPr wrap="square" rtlCol="0">
            <a:spAutoFit/>
          </a:bodyPr>
          <a:lstStyle/>
          <a:p>
            <a:r>
              <a:rPr lang="zh-CN" altLang="en-US" dirty="0"/>
              <a:t>年份</a:t>
            </a:r>
          </a:p>
        </p:txBody>
      </p:sp>
      <p:sp>
        <p:nvSpPr>
          <p:cNvPr id="9" name="矩形 8"/>
          <p:cNvSpPr/>
          <p:nvPr/>
        </p:nvSpPr>
        <p:spPr>
          <a:xfrm>
            <a:off x="714348" y="1428736"/>
            <a:ext cx="714380" cy="923330"/>
          </a:xfrm>
          <a:prstGeom prst="rect">
            <a:avLst/>
          </a:prstGeom>
        </p:spPr>
        <p:txBody>
          <a:bodyPr wrap="square">
            <a:spAutoFit/>
          </a:bodyPr>
          <a:lstStyle/>
          <a:p>
            <a:r>
              <a:rPr lang="zh-CN" altLang="en-US" dirty="0"/>
              <a:t>劳动参与率</a:t>
            </a:r>
          </a:p>
        </p:txBody>
      </p:sp>
      <p:sp>
        <p:nvSpPr>
          <p:cNvPr id="8" name="TextBox 7"/>
          <p:cNvSpPr txBox="1"/>
          <p:nvPr/>
        </p:nvSpPr>
        <p:spPr>
          <a:xfrm>
            <a:off x="1500166" y="1142984"/>
            <a:ext cx="642942" cy="369332"/>
          </a:xfrm>
          <a:prstGeom prst="rect">
            <a:avLst/>
          </a:prstGeom>
          <a:noFill/>
        </p:spPr>
        <p:txBody>
          <a:bodyPr wrap="square" rtlCol="0">
            <a:spAutoFit/>
          </a:bodyPr>
          <a:lstStyle/>
          <a:p>
            <a:r>
              <a:rPr lang="en-US" altLang="zh-CN" dirty="0"/>
              <a:t>%</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1257300" y="1600213"/>
            <a:ext cx="6629400" cy="3686175"/>
          </a:xfrm>
          <a:prstGeom prst="rect">
            <a:avLst/>
          </a:prstGeom>
          <a:noFill/>
          <a:ln w="9525">
            <a:noFill/>
            <a:miter lim="800000"/>
            <a:headEnd/>
            <a:tailEnd/>
          </a:ln>
          <a:effectLst/>
        </p:spPr>
      </p:pic>
      <p:sp>
        <p:nvSpPr>
          <p:cNvPr id="59394" name="标题 1"/>
          <p:cNvSpPr>
            <a:spLocks noGrp="1"/>
          </p:cNvSpPr>
          <p:nvPr>
            <p:ph type="title"/>
          </p:nvPr>
        </p:nvSpPr>
        <p:spPr>
          <a:xfrm>
            <a:off x="457200" y="571500"/>
            <a:ext cx="8229600" cy="714375"/>
          </a:xfrm>
        </p:spPr>
        <p:txBody>
          <a:bodyPr>
            <a:normAutofit fontScale="90000"/>
          </a:bodyPr>
          <a:lstStyle/>
          <a:p>
            <a:r>
              <a:rPr lang="zh-CN" altLang="en-US" dirty="0"/>
              <a:t>分性别分年龄段的劳动参与率（</a:t>
            </a:r>
            <a:r>
              <a:rPr lang="en-US" altLang="zh-CN" dirty="0"/>
              <a:t>2000</a:t>
            </a:r>
            <a:r>
              <a:rPr lang="zh-CN" altLang="en-US" dirty="0"/>
              <a:t>）</a:t>
            </a:r>
          </a:p>
        </p:txBody>
      </p:sp>
      <p:sp>
        <p:nvSpPr>
          <p:cNvPr id="59395" name="内容占位符 2"/>
          <p:cNvSpPr>
            <a:spLocks noGrp="1"/>
          </p:cNvSpPr>
          <p:nvPr>
            <p:ph idx="1"/>
          </p:nvPr>
        </p:nvSpPr>
        <p:spPr>
          <a:xfrm>
            <a:off x="428625" y="1285875"/>
            <a:ext cx="8229600" cy="4740275"/>
          </a:xfrm>
        </p:spPr>
        <p:txBody>
          <a:bodyPr/>
          <a:lstStyle/>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lvl="1">
              <a:spcBef>
                <a:spcPts val="763"/>
              </a:spcBef>
            </a:pPr>
            <a:endParaRPr lang="en-US" altLang="zh-CN" dirty="0"/>
          </a:p>
          <a:p>
            <a:pPr lvl="1">
              <a:spcBef>
                <a:spcPts val="763"/>
              </a:spcBef>
            </a:pPr>
            <a:r>
              <a:rPr lang="zh-CN" altLang="en-US" sz="1800" dirty="0"/>
              <a:t>数据来源：</a:t>
            </a:r>
            <a:r>
              <a:rPr lang="en-US" altLang="zh-CN" sz="1800" dirty="0"/>
              <a:t>2000 </a:t>
            </a:r>
            <a:r>
              <a:rPr lang="zh-CN" altLang="en-US" sz="1800" dirty="0"/>
              <a:t>年的人口普查数据，表</a:t>
            </a:r>
            <a:r>
              <a:rPr lang="en-US" altLang="zh-CN" sz="1800" dirty="0"/>
              <a:t>4—4</a:t>
            </a:r>
            <a:endParaRPr lang="zh-CN" altLang="en-US" sz="1800" dirty="0"/>
          </a:p>
        </p:txBody>
      </p:sp>
      <p:sp>
        <p:nvSpPr>
          <p:cNvPr id="5939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5CEF17-CB9C-4E22-A215-0C9DF4616EE9}" type="slidenum">
              <a:rPr lang="zh-CN" altLang="en-US" smtClean="0"/>
              <a:pPr fontAlgn="base">
                <a:spcBef>
                  <a:spcPct val="0"/>
                </a:spcBef>
                <a:spcAft>
                  <a:spcPct val="0"/>
                </a:spcAft>
              </a:pPr>
              <a:t>75</a:t>
            </a:fld>
            <a:endParaRPr lang="zh-CN" altLang="en-US"/>
          </a:p>
        </p:txBody>
      </p:sp>
      <p:sp>
        <p:nvSpPr>
          <p:cNvPr id="7" name="矩形 6"/>
          <p:cNvSpPr/>
          <p:nvPr/>
        </p:nvSpPr>
        <p:spPr>
          <a:xfrm>
            <a:off x="714348" y="1443036"/>
            <a:ext cx="714380" cy="923330"/>
          </a:xfrm>
          <a:prstGeom prst="rect">
            <a:avLst/>
          </a:prstGeom>
        </p:spPr>
        <p:txBody>
          <a:bodyPr wrap="square">
            <a:spAutoFit/>
          </a:bodyPr>
          <a:lstStyle/>
          <a:p>
            <a:r>
              <a:rPr lang="zh-CN" altLang="en-US" dirty="0"/>
              <a:t>劳动参与率</a:t>
            </a:r>
          </a:p>
        </p:txBody>
      </p:sp>
      <p:sp>
        <p:nvSpPr>
          <p:cNvPr id="8" name="TextBox 7"/>
          <p:cNvSpPr txBox="1"/>
          <p:nvPr/>
        </p:nvSpPr>
        <p:spPr>
          <a:xfrm>
            <a:off x="7786710" y="4586308"/>
            <a:ext cx="642942" cy="369332"/>
          </a:xfrm>
          <a:prstGeom prst="rect">
            <a:avLst/>
          </a:prstGeom>
          <a:noFill/>
        </p:spPr>
        <p:txBody>
          <a:bodyPr wrap="square" rtlCol="0">
            <a:spAutoFit/>
          </a:bodyPr>
          <a:lstStyle/>
          <a:p>
            <a:r>
              <a:rPr lang="zh-CN" altLang="en-US" dirty="0"/>
              <a:t>年龄</a:t>
            </a:r>
          </a:p>
        </p:txBody>
      </p:sp>
      <p:sp>
        <p:nvSpPr>
          <p:cNvPr id="9" name="TextBox 8"/>
          <p:cNvSpPr txBox="1"/>
          <p:nvPr/>
        </p:nvSpPr>
        <p:spPr>
          <a:xfrm>
            <a:off x="1500166" y="1273718"/>
            <a:ext cx="642942" cy="369332"/>
          </a:xfrm>
          <a:prstGeom prst="rect">
            <a:avLst/>
          </a:prstGeom>
          <a:noFill/>
        </p:spPr>
        <p:txBody>
          <a:bodyPr wrap="square" rtlCol="0">
            <a:spAutoFit/>
          </a:bodyPr>
          <a:lstStyle/>
          <a:p>
            <a:r>
              <a:rPr lang="en-US" altLang="zh-CN" dirty="0"/>
              <a:t>%</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2"/>
          <a:srcRect/>
          <a:stretch>
            <a:fillRect/>
          </a:stretch>
        </p:blipFill>
        <p:spPr bwMode="auto">
          <a:xfrm>
            <a:off x="1214414" y="1571612"/>
            <a:ext cx="6667500" cy="3743325"/>
          </a:xfrm>
          <a:prstGeom prst="rect">
            <a:avLst/>
          </a:prstGeom>
          <a:noFill/>
          <a:ln w="9525">
            <a:noFill/>
            <a:miter lim="800000"/>
            <a:headEnd/>
            <a:tailEnd/>
          </a:ln>
          <a:effectLst/>
        </p:spPr>
      </p:pic>
      <p:sp>
        <p:nvSpPr>
          <p:cNvPr id="59394" name="标题 1"/>
          <p:cNvSpPr>
            <a:spLocks noGrp="1"/>
          </p:cNvSpPr>
          <p:nvPr>
            <p:ph type="title"/>
          </p:nvPr>
        </p:nvSpPr>
        <p:spPr>
          <a:xfrm>
            <a:off x="457200" y="571500"/>
            <a:ext cx="8229600" cy="714375"/>
          </a:xfrm>
        </p:spPr>
        <p:txBody>
          <a:bodyPr>
            <a:normAutofit fontScale="90000"/>
          </a:bodyPr>
          <a:lstStyle/>
          <a:p>
            <a:r>
              <a:rPr lang="zh-CN" altLang="en-US" dirty="0"/>
              <a:t>分性别分年龄段的劳动参与率（</a:t>
            </a:r>
            <a:r>
              <a:rPr lang="en-US" altLang="zh-CN" dirty="0"/>
              <a:t>2010</a:t>
            </a:r>
            <a:r>
              <a:rPr lang="zh-CN" altLang="en-US" dirty="0"/>
              <a:t>）</a:t>
            </a:r>
          </a:p>
        </p:txBody>
      </p:sp>
      <p:sp>
        <p:nvSpPr>
          <p:cNvPr id="59395" name="内容占位符 2"/>
          <p:cNvSpPr>
            <a:spLocks noGrp="1"/>
          </p:cNvSpPr>
          <p:nvPr>
            <p:ph idx="1"/>
          </p:nvPr>
        </p:nvSpPr>
        <p:spPr>
          <a:xfrm>
            <a:off x="428625" y="1285875"/>
            <a:ext cx="8229600" cy="4740275"/>
          </a:xfrm>
        </p:spPr>
        <p:txBody>
          <a:bodyPr/>
          <a:lstStyle/>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a:spcBef>
                <a:spcPts val="763"/>
              </a:spcBef>
            </a:pPr>
            <a:endParaRPr lang="en-US" altLang="zh-CN" dirty="0"/>
          </a:p>
          <a:p>
            <a:pPr lvl="1">
              <a:spcBef>
                <a:spcPts val="763"/>
              </a:spcBef>
            </a:pPr>
            <a:r>
              <a:rPr lang="zh-CN" altLang="en-US" sz="1800" dirty="0"/>
              <a:t>数据来源：</a:t>
            </a:r>
            <a:r>
              <a:rPr lang="en-US" altLang="zh-CN" sz="1800" dirty="0"/>
              <a:t>2010 </a:t>
            </a:r>
            <a:r>
              <a:rPr lang="zh-CN" altLang="en-US" sz="1800" dirty="0"/>
              <a:t>年的人口普查数据，表</a:t>
            </a:r>
            <a:r>
              <a:rPr lang="en-US" altLang="zh-CN" sz="1800" dirty="0"/>
              <a:t>4-2 </a:t>
            </a:r>
            <a:endParaRPr lang="zh-CN" altLang="en-US" sz="1800" dirty="0"/>
          </a:p>
        </p:txBody>
      </p:sp>
      <p:sp>
        <p:nvSpPr>
          <p:cNvPr id="5939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F5CEF17-CB9C-4E22-A215-0C9DF4616EE9}" type="slidenum">
              <a:rPr lang="zh-CN" altLang="en-US" smtClean="0"/>
              <a:pPr fontAlgn="base">
                <a:spcBef>
                  <a:spcPct val="0"/>
                </a:spcBef>
                <a:spcAft>
                  <a:spcPct val="0"/>
                </a:spcAft>
              </a:pPr>
              <a:t>76</a:t>
            </a:fld>
            <a:endParaRPr lang="zh-CN" altLang="en-US"/>
          </a:p>
        </p:txBody>
      </p:sp>
      <p:sp>
        <p:nvSpPr>
          <p:cNvPr id="7" name="TextBox 6"/>
          <p:cNvSpPr txBox="1"/>
          <p:nvPr/>
        </p:nvSpPr>
        <p:spPr>
          <a:xfrm>
            <a:off x="7929586" y="4543459"/>
            <a:ext cx="642942" cy="369332"/>
          </a:xfrm>
          <a:prstGeom prst="rect">
            <a:avLst/>
          </a:prstGeom>
          <a:noFill/>
        </p:spPr>
        <p:txBody>
          <a:bodyPr wrap="square" rtlCol="0">
            <a:spAutoFit/>
          </a:bodyPr>
          <a:lstStyle/>
          <a:p>
            <a:r>
              <a:rPr lang="zh-CN" altLang="en-US" dirty="0"/>
              <a:t>年龄</a:t>
            </a:r>
          </a:p>
        </p:txBody>
      </p:sp>
      <p:sp>
        <p:nvSpPr>
          <p:cNvPr id="8" name="矩形 7"/>
          <p:cNvSpPr/>
          <p:nvPr/>
        </p:nvSpPr>
        <p:spPr>
          <a:xfrm>
            <a:off x="714348" y="1443036"/>
            <a:ext cx="714380" cy="923330"/>
          </a:xfrm>
          <a:prstGeom prst="rect">
            <a:avLst/>
          </a:prstGeom>
        </p:spPr>
        <p:txBody>
          <a:bodyPr wrap="square">
            <a:spAutoFit/>
          </a:bodyPr>
          <a:lstStyle/>
          <a:p>
            <a:r>
              <a:rPr lang="zh-CN" altLang="en-US" dirty="0"/>
              <a:t>劳动参与率</a:t>
            </a:r>
          </a:p>
        </p:txBody>
      </p:sp>
      <p:sp>
        <p:nvSpPr>
          <p:cNvPr id="9" name="TextBox 8"/>
          <p:cNvSpPr txBox="1"/>
          <p:nvPr/>
        </p:nvSpPr>
        <p:spPr>
          <a:xfrm>
            <a:off x="1500166" y="1273718"/>
            <a:ext cx="642942" cy="369332"/>
          </a:xfrm>
          <a:prstGeom prst="rect">
            <a:avLst/>
          </a:prstGeom>
          <a:noFill/>
        </p:spPr>
        <p:txBody>
          <a:bodyPr wrap="square" rtlCol="0">
            <a:spAutoFit/>
          </a:bodyPr>
          <a:lstStyle/>
          <a:p>
            <a:r>
              <a:rPr lang="en-US" altLang="zh-CN" dirty="0"/>
              <a:t>%</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57200" y="571500"/>
            <a:ext cx="8229600" cy="714375"/>
          </a:xfrm>
        </p:spPr>
        <p:txBody>
          <a:bodyPr/>
          <a:lstStyle/>
          <a:p>
            <a:r>
              <a:rPr lang="zh-CN" altLang="en-US"/>
              <a:t>结语：从经济统计数字到经济模型</a:t>
            </a:r>
          </a:p>
        </p:txBody>
      </p:sp>
      <p:sp>
        <p:nvSpPr>
          <p:cNvPr id="49155" name="内容占位符 2"/>
          <p:cNvSpPr>
            <a:spLocks noGrp="1"/>
          </p:cNvSpPr>
          <p:nvPr>
            <p:ph idx="1"/>
          </p:nvPr>
        </p:nvSpPr>
        <p:spPr>
          <a:xfrm>
            <a:off x="428625" y="1285875"/>
            <a:ext cx="8229600" cy="4740275"/>
          </a:xfrm>
        </p:spPr>
        <p:txBody>
          <a:bodyPr/>
          <a:lstStyle/>
          <a:p>
            <a:pPr lvl="1"/>
            <a:endParaRPr lang="en-US" altLang="zh-CN" dirty="0"/>
          </a:p>
          <a:p>
            <a:pPr lvl="1"/>
            <a:endParaRPr lang="en-US" altLang="zh-CN" dirty="0"/>
          </a:p>
          <a:p>
            <a:pPr lvl="1"/>
            <a:r>
              <a:rPr lang="zh-CN" altLang="en-US" dirty="0"/>
              <a:t>公共和私人决策者使用经济数据来监控经济的变动并制定适当的政策。经济学家用这些统计数据建立并检验有关经济如何运行的理论。</a:t>
            </a:r>
          </a:p>
          <a:p>
            <a:pPr>
              <a:spcBef>
                <a:spcPts val="763"/>
              </a:spcBef>
            </a:pPr>
            <a:endParaRPr lang="zh-CN" altLang="en-US" dirty="0"/>
          </a:p>
        </p:txBody>
      </p:sp>
      <p:sp>
        <p:nvSpPr>
          <p:cNvPr id="4915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5AB0B5-05A5-4EB0-A1CF-01748410DB6F}" type="slidenum">
              <a:rPr lang="zh-CN" altLang="en-US" smtClean="0"/>
              <a:pPr fontAlgn="base">
                <a:spcBef>
                  <a:spcPct val="0"/>
                </a:spcBef>
                <a:spcAft>
                  <a:spcPct val="0"/>
                </a:spcAft>
              </a:pPr>
              <a:t>77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571500"/>
            <a:ext cx="8229600" cy="714375"/>
          </a:xfrm>
        </p:spPr>
        <p:txBody>
          <a:bodyPr/>
          <a:lstStyle/>
          <a:p>
            <a:r>
              <a:rPr lang="zh-CN" altLang="en-US"/>
              <a:t>国内生产总值的定义</a:t>
            </a:r>
          </a:p>
        </p:txBody>
      </p:sp>
      <p:sp>
        <p:nvSpPr>
          <p:cNvPr id="12291" name="内容占位符 2"/>
          <p:cNvSpPr>
            <a:spLocks noGrp="1"/>
          </p:cNvSpPr>
          <p:nvPr>
            <p:ph idx="1"/>
          </p:nvPr>
        </p:nvSpPr>
        <p:spPr>
          <a:xfrm>
            <a:off x="428625" y="1285875"/>
            <a:ext cx="8229600" cy="4740275"/>
          </a:xfrm>
        </p:spPr>
        <p:txBody>
          <a:bodyPr/>
          <a:lstStyle/>
          <a:p>
            <a:pPr>
              <a:spcBef>
                <a:spcPts val="763"/>
              </a:spcBef>
              <a:buFont typeface="Wingdings" pitchFamily="2" charset="2"/>
              <a:buNone/>
            </a:pPr>
            <a:r>
              <a:rPr lang="zh-CN" altLang="en-US" dirty="0"/>
              <a:t>国内生产总值</a:t>
            </a:r>
            <a:r>
              <a:rPr lang="zh-CN" altLang="en-US" sz="2800" dirty="0"/>
              <a:t>（</a:t>
            </a:r>
            <a:r>
              <a:rPr lang="en-US" altLang="zh-CN" sz="2800" dirty="0"/>
              <a:t>Gross Domestic Product</a:t>
            </a:r>
            <a:r>
              <a:rPr lang="zh-CN" altLang="en-US" sz="2800" dirty="0"/>
              <a:t>，</a:t>
            </a:r>
            <a:r>
              <a:rPr lang="en-US" altLang="zh-CN" sz="2800" dirty="0"/>
              <a:t>GDP</a:t>
            </a:r>
            <a:r>
              <a:rPr lang="zh-CN" altLang="en-US" sz="2800" dirty="0"/>
              <a:t>）</a:t>
            </a:r>
            <a:endParaRPr lang="en-US" altLang="zh-CN" sz="2800" dirty="0"/>
          </a:p>
          <a:p>
            <a:pPr lvl="1">
              <a:spcBef>
                <a:spcPts val="763"/>
              </a:spcBef>
            </a:pPr>
            <a:r>
              <a:rPr lang="zh-CN" altLang="en-US" dirty="0"/>
              <a:t>定义：在某一既定时期一个国家内生产的所有最终产品与劳务的市场价值。</a:t>
            </a:r>
            <a:endParaRPr lang="en-US" dirty="0">
              <a:ea typeface="宋体" pitchFamily="2" charset="-122"/>
            </a:endParaRPr>
          </a:p>
          <a:p>
            <a:pPr>
              <a:spcBef>
                <a:spcPts val="763"/>
              </a:spcBef>
            </a:pPr>
            <a:endParaRPr lang="en-US" altLang="zh-CN" dirty="0"/>
          </a:p>
          <a:p>
            <a:pPr>
              <a:spcBef>
                <a:spcPts val="763"/>
              </a:spcBef>
            </a:pPr>
            <a:endParaRPr lang="en-US" altLang="zh-CN" dirty="0"/>
          </a:p>
          <a:p>
            <a:pPr lvl="1">
              <a:spcBef>
                <a:spcPts val="763"/>
              </a:spcBef>
            </a:pPr>
            <a:r>
              <a:rPr lang="zh-CN" altLang="en-US" dirty="0"/>
              <a:t>资料来源：</a:t>
            </a:r>
            <a:endParaRPr lang="en-US" altLang="zh-CN" dirty="0"/>
          </a:p>
          <a:p>
            <a:pPr lvl="1">
              <a:spcBef>
                <a:spcPts val="763"/>
              </a:spcBef>
            </a:pPr>
            <a:r>
              <a:rPr lang="zh-CN" altLang="en-US" dirty="0"/>
              <a:t>曼昆，</a:t>
            </a:r>
            <a:r>
              <a:rPr lang="en-US" altLang="zh-CN" dirty="0"/>
              <a:t>2009</a:t>
            </a:r>
            <a:r>
              <a:rPr lang="zh-CN" altLang="en-US" dirty="0"/>
              <a:t>：</a:t>
            </a:r>
            <a:r>
              <a:rPr lang="en-US" altLang="zh-CN" dirty="0"/>
              <a:t>《</a:t>
            </a:r>
            <a:r>
              <a:rPr lang="zh-CN" altLang="en-US" dirty="0"/>
              <a:t>经济学原理（第</a:t>
            </a:r>
            <a:r>
              <a:rPr lang="en-US" altLang="zh-CN" dirty="0"/>
              <a:t>5</a:t>
            </a:r>
            <a:r>
              <a:rPr lang="zh-CN" altLang="en-US" dirty="0"/>
              <a:t>版）：宏观经济学分册</a:t>
            </a:r>
            <a:r>
              <a:rPr lang="en-US" altLang="zh-CN" dirty="0"/>
              <a:t>》</a:t>
            </a:r>
            <a:r>
              <a:rPr lang="zh-CN" altLang="en-US" dirty="0"/>
              <a:t>，中译本，北京大学出版社，第</a:t>
            </a:r>
            <a:r>
              <a:rPr lang="en-US" altLang="zh-CN" dirty="0"/>
              <a:t>5</a:t>
            </a:r>
            <a:r>
              <a:rPr lang="zh-CN" altLang="en-US" dirty="0"/>
              <a:t>页。</a:t>
            </a:r>
          </a:p>
        </p:txBody>
      </p:sp>
      <p:sp>
        <p:nvSpPr>
          <p:cNvPr id="12292"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83C9DE-DEFB-4C2E-BC93-26AE24F41B81}" type="slidenum">
              <a:rPr lang="zh-CN" altLang="en-US" smtClean="0"/>
              <a:pPr fontAlgn="base">
                <a:spcBef>
                  <a:spcPct val="0"/>
                </a:spcBef>
                <a:spcAft>
                  <a:spcPct val="0"/>
                </a:spcAft>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7200" y="571500"/>
            <a:ext cx="8229600" cy="714375"/>
          </a:xfrm>
        </p:spPr>
        <p:txBody>
          <a:bodyPr/>
          <a:lstStyle/>
          <a:p>
            <a:r>
              <a:rPr lang="zh-CN" altLang="en-US"/>
              <a:t>计算</a:t>
            </a:r>
            <a:r>
              <a:rPr lang="en-US" altLang="zh-CN"/>
              <a:t>GDP</a:t>
            </a:r>
            <a:r>
              <a:rPr lang="zh-CN" altLang="en-US"/>
              <a:t>的规则</a:t>
            </a:r>
          </a:p>
        </p:txBody>
      </p:sp>
      <p:sp>
        <p:nvSpPr>
          <p:cNvPr id="13315" name="内容占位符 2"/>
          <p:cNvSpPr>
            <a:spLocks noGrp="1"/>
          </p:cNvSpPr>
          <p:nvPr>
            <p:ph idx="1"/>
          </p:nvPr>
        </p:nvSpPr>
        <p:spPr>
          <a:xfrm>
            <a:off x="428625" y="1285875"/>
            <a:ext cx="8229600" cy="4740275"/>
          </a:xfrm>
        </p:spPr>
        <p:txBody>
          <a:bodyPr/>
          <a:lstStyle/>
          <a:p>
            <a:pPr>
              <a:spcBef>
                <a:spcPts val="763"/>
              </a:spcBef>
            </a:pPr>
            <a:r>
              <a:rPr lang="zh-CN" altLang="en-US" dirty="0"/>
              <a:t>市场价值</a:t>
            </a:r>
            <a:endParaRPr lang="en-US" altLang="zh-CN" dirty="0"/>
          </a:p>
          <a:p>
            <a:pPr lvl="1"/>
            <a:r>
              <a:rPr lang="zh-CN" altLang="en-US" dirty="0"/>
              <a:t>为了计算不同产品和服务的总价值，计算</a:t>
            </a:r>
            <a:r>
              <a:rPr lang="en-US" altLang="zh-CN" dirty="0"/>
              <a:t>GDP</a:t>
            </a:r>
            <a:r>
              <a:rPr lang="zh-CN" altLang="en-US" dirty="0"/>
              <a:t>时使用市场价值。</a:t>
            </a:r>
            <a:endParaRPr lang="en-US" altLang="zh-CN" dirty="0"/>
          </a:p>
          <a:p>
            <a:pPr>
              <a:spcBef>
                <a:spcPts val="763"/>
              </a:spcBef>
            </a:pPr>
            <a:r>
              <a:rPr lang="zh-CN" altLang="en-US" dirty="0"/>
              <a:t>二手货</a:t>
            </a:r>
            <a:endParaRPr lang="en-US" altLang="zh-CN" dirty="0"/>
          </a:p>
          <a:p>
            <a:pPr lvl="1"/>
            <a:r>
              <a:rPr lang="zh-CN" altLang="en-US" dirty="0"/>
              <a:t>二手货的交易是一种资产转移，与现期生产无关，不计入</a:t>
            </a:r>
            <a:r>
              <a:rPr lang="en-US" altLang="zh-CN" dirty="0"/>
              <a:t>GDP</a:t>
            </a:r>
            <a:r>
              <a:rPr lang="zh-CN" altLang="en-US" dirty="0"/>
              <a:t>。</a:t>
            </a:r>
            <a:endParaRPr lang="en-US" altLang="zh-CN" dirty="0"/>
          </a:p>
          <a:p>
            <a:pPr>
              <a:spcBef>
                <a:spcPts val="763"/>
              </a:spcBef>
            </a:pPr>
            <a:r>
              <a:rPr lang="zh-CN" altLang="en-US" dirty="0"/>
              <a:t>存货</a:t>
            </a:r>
            <a:endParaRPr lang="en-US" altLang="zh-CN" dirty="0"/>
          </a:p>
          <a:p>
            <a:pPr lvl="1"/>
            <a:r>
              <a:rPr lang="zh-CN" altLang="en-US" dirty="0"/>
              <a:t>企业新增的存货计入</a:t>
            </a:r>
            <a:r>
              <a:rPr lang="en-US" altLang="zh-CN" dirty="0"/>
              <a:t>GDP</a:t>
            </a:r>
            <a:r>
              <a:rPr lang="zh-CN" altLang="en-US" dirty="0"/>
              <a:t>，企业销售存货不影响</a:t>
            </a:r>
            <a:r>
              <a:rPr lang="en-US" altLang="zh-CN" dirty="0"/>
              <a:t>GDP</a:t>
            </a:r>
            <a:r>
              <a:rPr lang="zh-CN" altLang="en-US" dirty="0"/>
              <a:t>。</a:t>
            </a:r>
            <a:endParaRPr lang="en-US" altLang="zh-CN" dirty="0"/>
          </a:p>
          <a:p>
            <a:pPr>
              <a:spcBef>
                <a:spcPts val="763"/>
              </a:spcBef>
            </a:pPr>
            <a:endParaRPr lang="zh-CN" altLang="en-US" dirty="0"/>
          </a:p>
        </p:txBody>
      </p:sp>
      <p:sp>
        <p:nvSpPr>
          <p:cNvPr id="13316" name="灯片编号占位符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93C990F-DA47-4CCC-81B0-46E39015F650}" type="slidenum">
              <a:rPr lang="zh-CN" altLang="en-US" smtClean="0"/>
              <a:pPr fontAlgn="base">
                <a:spcBef>
                  <a:spcPct val="0"/>
                </a:spcBef>
                <a:spcAft>
                  <a:spcPct val="0"/>
                </a:spcAft>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strips(downRight)">
                                      <p:cBhvr>
                                        <p:cTn id="7" dur="500"/>
                                        <p:tgtEl>
                                          <p:spTgt spid="13315">
                                            <p:txEl>
                                              <p:pRg st="2" end="2"/>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3315">
                                            <p:txEl>
                                              <p:pRg st="3" end="3"/>
                                            </p:txEl>
                                          </p:spTgt>
                                        </p:tgtEl>
                                        <p:attrNameLst>
                                          <p:attrName>style.visibility</p:attrName>
                                        </p:attrNameLst>
                                      </p:cBhvr>
                                      <p:to>
                                        <p:strVal val="visible"/>
                                      </p:to>
                                    </p:set>
                                    <p:animEffect transition="in" filter="strips(downRight)">
                                      <p:cBhvr>
                                        <p:cTn id="10" dur="500"/>
                                        <p:tgtEl>
                                          <p:spTgt spid="1331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Effect transition="in" filter="strips(downRight)">
                                      <p:cBhvr>
                                        <p:cTn id="15" dur="500"/>
                                        <p:tgtEl>
                                          <p:spTgt spid="13315">
                                            <p:txEl>
                                              <p:pRg st="4" end="4"/>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3315">
                                            <p:txEl>
                                              <p:pRg st="5" end="5"/>
                                            </p:txEl>
                                          </p:spTgt>
                                        </p:tgtEl>
                                        <p:attrNameLst>
                                          <p:attrName>style.visibility</p:attrName>
                                        </p:attrNameLst>
                                      </p:cBhvr>
                                      <p:to>
                                        <p:strVal val="visible"/>
                                      </p:to>
                                    </p:set>
                                    <p:animEffect transition="in" filter="strips(downRight)">
                                      <p:cBhvr>
                                        <p:cTn id="18"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1807</TotalTime>
  <Words>5698</Words>
  <Application>Microsoft Office PowerPoint</Application>
  <PresentationFormat>On-screen Show (4:3)</PresentationFormat>
  <Paragraphs>992</Paragraphs>
  <Slides>77</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仿宋</vt:lpstr>
      <vt:lpstr>华文楷体</vt:lpstr>
      <vt:lpstr>宋体</vt:lpstr>
      <vt:lpstr>黑体</vt:lpstr>
      <vt:lpstr>Arial</vt:lpstr>
      <vt:lpstr>Calibri</vt:lpstr>
      <vt:lpstr>Tahoma</vt:lpstr>
      <vt:lpstr>Times New Roman</vt:lpstr>
      <vt:lpstr>Wingdings</vt:lpstr>
      <vt:lpstr>Office 主题</vt:lpstr>
      <vt:lpstr>Equation</vt:lpstr>
      <vt:lpstr>第2章  宏观经济学的数据</vt:lpstr>
      <vt:lpstr>PowerPoint Presentation</vt:lpstr>
      <vt:lpstr>第2章  宏观经济学的数据</vt:lpstr>
      <vt:lpstr>2.1  国内生产总值（GDP）</vt:lpstr>
      <vt:lpstr>一个简单的经济模型</vt:lpstr>
      <vt:lpstr>PowerPoint Presentation</vt:lpstr>
      <vt:lpstr>参考资料：存量与流量</vt:lpstr>
      <vt:lpstr>国内生产总值的定义</vt:lpstr>
      <vt:lpstr>计算GDP的规则</vt:lpstr>
      <vt:lpstr>计算GDP的规则（续）</vt:lpstr>
      <vt:lpstr>计算GDP的规则（续）</vt:lpstr>
      <vt:lpstr>实际GDP与名义GDP</vt:lpstr>
      <vt:lpstr>实际GDP的环比—加权指标</vt:lpstr>
      <vt:lpstr>课堂练习2.1：实际GDP与名义GDP</vt:lpstr>
      <vt:lpstr>支出的组成部分</vt:lpstr>
      <vt:lpstr>消费</vt:lpstr>
      <vt:lpstr>投资</vt:lpstr>
      <vt:lpstr>政府购买</vt:lpstr>
      <vt:lpstr>净出口</vt:lpstr>
      <vt:lpstr>参考资料：什么是投资？</vt:lpstr>
      <vt:lpstr>案例研究：GDP及其组成部分</vt:lpstr>
      <vt:lpstr>收入的其他衡量指标</vt:lpstr>
      <vt:lpstr>PowerPoint Presentation</vt:lpstr>
      <vt:lpstr>PowerPoint Presentation</vt:lpstr>
      <vt:lpstr>国民收入的六个组成部分</vt:lpstr>
      <vt:lpstr>PowerPoint Presentation</vt:lpstr>
      <vt:lpstr>补充说明：中国的收入法GDP核算</vt:lpstr>
      <vt:lpstr>季节性调整</vt:lpstr>
      <vt:lpstr>补充内容：中国的季度GDP数据</vt:lpstr>
      <vt:lpstr>例子： 2013年1季度GDP初步核算情况</vt:lpstr>
      <vt:lpstr>PowerPoint Presentation</vt:lpstr>
      <vt:lpstr>补充资料：中国的季度GDP季节调整</vt:lpstr>
      <vt:lpstr>补充内容：中国GDP的统计与公布</vt:lpstr>
      <vt:lpstr>公布程序</vt:lpstr>
      <vt:lpstr>基本核算方法</vt:lpstr>
      <vt:lpstr>中国统计年鉴</vt:lpstr>
      <vt:lpstr>数据查找举例</vt:lpstr>
      <vt:lpstr>PowerPoint Presentation</vt:lpstr>
      <vt:lpstr>PowerPoint Presentation</vt:lpstr>
      <vt:lpstr>PowerPoint Presentation</vt:lpstr>
      <vt:lpstr>PowerPoint Presentation</vt:lpstr>
      <vt:lpstr>PowerPoint Presentation</vt:lpstr>
      <vt:lpstr>2.2  衡量生活成本：消费者价格指数</vt:lpstr>
      <vt:lpstr>消费者价格指数</vt:lpstr>
      <vt:lpstr>课堂练习2.2：CPI的计算</vt:lpstr>
      <vt:lpstr>类似指标：生产者价格指数</vt:lpstr>
      <vt:lpstr>CPI与GDP平减指数</vt:lpstr>
      <vt:lpstr>PowerPoint Presentation</vt:lpstr>
      <vt:lpstr>PCE deflator</vt:lpstr>
      <vt:lpstr>PowerPoint Presentation</vt:lpstr>
      <vt:lpstr>补充概念：拉氏指数与帕氏指数</vt:lpstr>
      <vt:lpstr>案例研究：CPI夸大了通货膨胀吗？</vt:lpstr>
      <vt:lpstr>补充内容：中国的CPI数据</vt:lpstr>
      <vt:lpstr>中国CPI的调查与生成过程</vt:lpstr>
      <vt:lpstr>PowerPoint Presentation</vt:lpstr>
      <vt:lpstr>PowerPoint Presentation</vt:lpstr>
      <vt:lpstr>例子：查找与解读中国CPI</vt:lpstr>
      <vt:lpstr>PowerPoint Presentation</vt:lpstr>
      <vt:lpstr>2013年7月份居民消费价格变动情况</vt:lpstr>
      <vt:lpstr>例子：查找与解读中国CPI</vt:lpstr>
      <vt:lpstr>PowerPoint Presentation</vt:lpstr>
      <vt:lpstr>2.3  衡量失业：失业率</vt:lpstr>
      <vt:lpstr>家庭调查</vt:lpstr>
      <vt:lpstr>PowerPoint Presentation</vt:lpstr>
      <vt:lpstr>PowerPoint Presentation</vt:lpstr>
      <vt:lpstr>三个指标</vt:lpstr>
      <vt:lpstr>课堂练习2.3：劳动力、失业率和劳动参与率</vt:lpstr>
      <vt:lpstr>案例研究：美国的劳动力参与率变化趋势</vt:lpstr>
      <vt:lpstr>机构调查</vt:lpstr>
      <vt:lpstr>补充内容：中国的失业率与劳动参与率</vt:lpstr>
      <vt:lpstr>城镇登记失业率</vt:lpstr>
      <vt:lpstr>中国的城镇登记失业率</vt:lpstr>
      <vt:lpstr>与劳动参与率相关的常用数据来源</vt:lpstr>
      <vt:lpstr>中国的劳动参与率变化</vt:lpstr>
      <vt:lpstr>分性别分年龄段的劳动参与率（2000）</vt:lpstr>
      <vt:lpstr>分性别分年龄段的劳动参与率（2010）</vt:lpstr>
      <vt:lpstr>结语：从经济统计数字到经济模型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Tim</dc:creator>
  <cp:lastModifiedBy>t w</cp:lastModifiedBy>
  <cp:revision>174</cp:revision>
  <dcterms:created xsi:type="dcterms:W3CDTF">2011-08-23T02:18:44Z</dcterms:created>
  <dcterms:modified xsi:type="dcterms:W3CDTF">2022-06-11T12:56:02Z</dcterms:modified>
</cp:coreProperties>
</file>