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5" r:id="rId2"/>
    <p:sldId id="312" r:id="rId3"/>
    <p:sldId id="313" r:id="rId4"/>
    <p:sldId id="320" r:id="rId5"/>
    <p:sldId id="321" r:id="rId6"/>
    <p:sldId id="322" r:id="rId7"/>
    <p:sldId id="319" r:id="rId8"/>
    <p:sldId id="318" r:id="rId9"/>
    <p:sldId id="317" r:id="rId10"/>
    <p:sldId id="323" r:id="rId11"/>
    <p:sldId id="328" r:id="rId12"/>
    <p:sldId id="327" r:id="rId13"/>
    <p:sldId id="326" r:id="rId14"/>
    <p:sldId id="325" r:id="rId15"/>
    <p:sldId id="333" r:id="rId16"/>
    <p:sldId id="332" r:id="rId17"/>
    <p:sldId id="329" r:id="rId18"/>
    <p:sldId id="330" r:id="rId19"/>
    <p:sldId id="331" r:id="rId20"/>
    <p:sldId id="334" r:id="rId21"/>
    <p:sldId id="268" r:id="rId22"/>
    <p:sldId id="304" r:id="rId23"/>
    <p:sldId id="291" r:id="rId24"/>
    <p:sldId id="292" r:id="rId25"/>
    <p:sldId id="315" r:id="rId26"/>
    <p:sldId id="316" r:id="rId27"/>
    <p:sldId id="305" r:id="rId28"/>
    <p:sldId id="306" r:id="rId29"/>
    <p:sldId id="307" r:id="rId30"/>
    <p:sldId id="308" r:id="rId31"/>
    <p:sldId id="309" r:id="rId32"/>
    <p:sldId id="310" r:id="rId33"/>
  </p:sldIdLst>
  <p:sldSz cx="9144000" cy="6858000" type="screen4x3"/>
  <p:notesSz cx="6743700" cy="97250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5" autoAdjust="0"/>
    <p:restoredTop sz="86340" autoAdjust="0"/>
  </p:normalViewPr>
  <p:slideViewPr>
    <p:cSldViewPr>
      <p:cViewPr varScale="1">
        <p:scale>
          <a:sx n="80" d="100"/>
          <a:sy n="80" d="100"/>
        </p:scale>
        <p:origin x="596" y="44"/>
      </p:cViewPr>
      <p:guideLst>
        <p:guide orient="horz" pos="2160"/>
        <p:guide pos="2880"/>
      </p:guideLst>
    </p:cSldViewPr>
  </p:slideViewPr>
  <p:outlineViewPr>
    <p:cViewPr>
      <p:scale>
        <a:sx n="33" d="100"/>
        <a:sy n="33" d="100"/>
      </p:scale>
      <p:origin x="222"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2922270" cy="486251"/>
          </a:xfrm>
          <a:prstGeom prst="rect">
            <a:avLst/>
          </a:prstGeom>
        </p:spPr>
        <p:txBody>
          <a:bodyPr vert="horz" lIns="94102" tIns="47051" rIns="94102" bIns="47051"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19870" y="2"/>
            <a:ext cx="2922270" cy="486251"/>
          </a:xfrm>
          <a:prstGeom prst="rect">
            <a:avLst/>
          </a:prstGeom>
        </p:spPr>
        <p:txBody>
          <a:bodyPr vert="horz" lIns="94102" tIns="47051" rIns="94102" bIns="47051" rtlCol="0"/>
          <a:lstStyle>
            <a:lvl1pPr algn="r" fontAlgn="auto">
              <a:spcBef>
                <a:spcPts val="0"/>
              </a:spcBef>
              <a:spcAft>
                <a:spcPts val="0"/>
              </a:spcAft>
              <a:defRPr sz="1300">
                <a:latin typeface="+mn-lt"/>
                <a:ea typeface="+mn-ea"/>
              </a:defRPr>
            </a:lvl1pPr>
          </a:lstStyle>
          <a:p>
            <a:pPr>
              <a:defRPr/>
            </a:pPr>
            <a:fld id="{B6FE29DE-7E7D-4C5A-B154-8E93222CA92C}" type="datetimeFigureOut">
              <a:rPr lang="zh-CN" altLang="en-US"/>
              <a:pPr>
                <a:defRPr/>
              </a:pPr>
              <a:t>2022/6/11</a:t>
            </a:fld>
            <a:endParaRPr lang="zh-CN" altLang="en-US"/>
          </a:p>
        </p:txBody>
      </p:sp>
      <p:sp>
        <p:nvSpPr>
          <p:cNvPr id="4" name="幻灯片图像占位符 3"/>
          <p:cNvSpPr>
            <a:spLocks noGrp="1" noRot="1" noChangeAspect="1"/>
          </p:cNvSpPr>
          <p:nvPr>
            <p:ph type="sldImg" idx="2"/>
          </p:nvPr>
        </p:nvSpPr>
        <p:spPr>
          <a:xfrm>
            <a:off x="941388" y="730250"/>
            <a:ext cx="4860925" cy="3646488"/>
          </a:xfrm>
          <a:prstGeom prst="rect">
            <a:avLst/>
          </a:prstGeom>
          <a:noFill/>
          <a:ln w="12700">
            <a:solidFill>
              <a:prstClr val="black"/>
            </a:solidFill>
          </a:ln>
        </p:spPr>
        <p:txBody>
          <a:bodyPr vert="horz" lIns="94102" tIns="47051" rIns="94102" bIns="47051" rtlCol="0" anchor="ctr"/>
          <a:lstStyle/>
          <a:p>
            <a:pPr lvl="0"/>
            <a:endParaRPr lang="zh-CN" altLang="en-US" noProof="0"/>
          </a:p>
        </p:txBody>
      </p:sp>
      <p:sp>
        <p:nvSpPr>
          <p:cNvPr id="5" name="备注占位符 4"/>
          <p:cNvSpPr>
            <a:spLocks noGrp="1"/>
          </p:cNvSpPr>
          <p:nvPr>
            <p:ph type="body" sz="quarter" idx="3"/>
          </p:nvPr>
        </p:nvSpPr>
        <p:spPr>
          <a:xfrm>
            <a:off x="674371" y="4619387"/>
            <a:ext cx="5394960" cy="4376261"/>
          </a:xfrm>
          <a:prstGeom prst="rect">
            <a:avLst/>
          </a:prstGeom>
        </p:spPr>
        <p:txBody>
          <a:bodyPr vert="horz" lIns="94102" tIns="47051" rIns="94102" bIns="47051"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237087"/>
            <a:ext cx="2922270" cy="486251"/>
          </a:xfrm>
          <a:prstGeom prst="rect">
            <a:avLst/>
          </a:prstGeom>
        </p:spPr>
        <p:txBody>
          <a:bodyPr vert="horz" lIns="94102" tIns="47051" rIns="94102" bIns="47051"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19870" y="9237087"/>
            <a:ext cx="2922270" cy="486251"/>
          </a:xfrm>
          <a:prstGeom prst="rect">
            <a:avLst/>
          </a:prstGeom>
        </p:spPr>
        <p:txBody>
          <a:bodyPr vert="horz" lIns="94102" tIns="47051" rIns="94102" bIns="47051" rtlCol="0" anchor="b"/>
          <a:lstStyle>
            <a:lvl1pPr algn="r" fontAlgn="auto">
              <a:spcBef>
                <a:spcPts val="0"/>
              </a:spcBef>
              <a:spcAft>
                <a:spcPts val="0"/>
              </a:spcAft>
              <a:defRPr sz="1300">
                <a:latin typeface="+mn-lt"/>
                <a:ea typeface="+mn-ea"/>
              </a:defRPr>
            </a:lvl1pPr>
          </a:lstStyle>
          <a:p>
            <a:pPr>
              <a:defRPr/>
            </a:pPr>
            <a:fld id="{EE9722F8-9055-4B2E-8B6A-20873E4EE57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FF0000"/>
                </a:solidFill>
                <a:latin typeface="Times New Roman" pitchFamily="18" charset="0"/>
                <a:cs typeface="Times New Roman"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45AF8CDD-FB87-410A-8F9E-5D4E34ED7867}" type="datetime1">
              <a:rPr lang="zh-CN" altLang="en-US"/>
              <a:pPr>
                <a:defRPr/>
              </a:pPr>
              <a:t>2022/6/11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CECFF27-C752-414B-A629-7165D4D9F245}" type="datetime1">
              <a:rPr lang="zh-CN" altLang="en-US"/>
              <a:pPr>
                <a:defRPr/>
              </a:pPr>
              <a:t>2022/6/11</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0FA0CBD-E462-4FAD-8713-10733185DF82}" type="slidenum">
              <a:rPr lang="zh-CN" altLang="en-US"/>
              <a:pPr>
                <a:defRPr/>
              </a:pP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DA8AA7A-C729-416A-A29A-77A685E54034}" type="datetime1">
              <a:rPr lang="zh-CN" altLang="en-US"/>
              <a:pPr>
                <a:defRPr/>
              </a:pPr>
              <a:t>2022/6/11</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358751A-5F54-451E-AE06-A3AD1F1829CF}" type="slidenum">
              <a:rPr lang="zh-CN" altLang="en-US"/>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71480"/>
            <a:ext cx="8229600" cy="714380"/>
          </a:xfrm>
        </p:spPr>
        <p:txBody>
          <a:bodyPr>
            <a:normAutofit/>
          </a:bodyPr>
          <a:lstStyle>
            <a:lvl1pPr>
              <a:defRPr sz="4000" b="1">
                <a:solidFill>
                  <a:srgbClr val="FF0000"/>
                </a:solidFill>
                <a:latin typeface="华文楷体" pitchFamily="2" charset="-122"/>
                <a:ea typeface="华文楷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28596" y="1285860"/>
            <a:ext cx="8229600" cy="4740277"/>
          </a:xfrm>
        </p:spPr>
        <p:txBody>
          <a:bodyPr/>
          <a:lstStyle>
            <a:lvl1pPr marL="514350" indent="-514350">
              <a:spcBef>
                <a:spcPts val="768"/>
              </a:spcBef>
              <a:buFont typeface="Wingdings" pitchFamily="2" charset="2"/>
              <a:buChar char="Ø"/>
              <a:defRPr b="1">
                <a:latin typeface="Times New Roman" pitchFamily="18" charset="0"/>
                <a:cs typeface="Times New Roman" pitchFamily="18" charset="0"/>
              </a:defRPr>
            </a:lvl1pPr>
            <a:lvl2pPr>
              <a:buFont typeface="Arial" pitchFamily="34" charset="0"/>
              <a:buNone/>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9194A78-1267-46D3-B350-B6A6B8E5F62A}" type="datetime1">
              <a:rPr lang="zh-CN" altLang="en-US"/>
              <a:pPr>
                <a:defRPr/>
              </a:pPr>
              <a:t>2022/6/11</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7191E0-9AE9-4EBF-9A2A-0A82D1503487}"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DE58A5A-E7F8-4886-A5B4-72A6DF724D27}" type="datetime1">
              <a:rPr lang="zh-CN" altLang="en-US"/>
              <a:pPr>
                <a:defRPr/>
              </a:pPr>
              <a:t>2022/6/11</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71F1746-15A1-4EF1-B4EC-3F4D11890596}" type="slidenum">
              <a:rPr lang="zh-CN" altLang="en-US"/>
              <a:pPr>
                <a:defRPr/>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873853E-DB99-4EFC-896D-48E8350305A4}" type="datetime1">
              <a:rPr lang="zh-CN" altLang="en-US"/>
              <a:pPr>
                <a:defRPr/>
              </a:pPr>
              <a:t>2022/6/11</a:t>
            </a:fld>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E68F5DF-4730-420A-A1CA-E3A4D821EC55}" type="slidenum">
              <a:rPr lang="zh-CN" altLang="en-US"/>
              <a:pPr>
                <a:defRPr/>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C0F3BF9-E881-4131-B2EE-6A4778FCCE55}" type="datetime1">
              <a:rPr lang="zh-CN" altLang="en-US"/>
              <a:pPr>
                <a:defRPr/>
              </a:pPr>
              <a:t>2022/6/11</a:t>
            </a:fld>
            <a:endParaRPr lang="zh-CN" altLang="en-US" dirty="0"/>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1D9726-9EB5-411B-8489-4D76F9F66258}" type="slidenum">
              <a:rPr lang="zh-CN" altLang="en-US"/>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8AFC132-BCEF-4718-BD46-EC66A76BA493}" type="datetime1">
              <a:rPr lang="zh-CN" altLang="en-US"/>
              <a:pPr>
                <a:defRPr/>
              </a:pPr>
              <a:t>2022/6/11</a:t>
            </a:fld>
            <a:endParaRPr lang="zh-CN" altLang="en-US" dirty="0"/>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BFD7049-13D9-478B-ABBB-2DB9C3813C2E}" type="slidenum">
              <a:rPr lang="zh-CN" altLang="en-US"/>
              <a:pPr>
                <a:defRPr/>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56FB417-54F7-4B11-95CC-DA25A9A17D7B}" type="datetime1">
              <a:rPr lang="zh-CN" altLang="en-US"/>
              <a:pPr>
                <a:defRPr/>
              </a:pPr>
              <a:t>2022/6/11</a:t>
            </a:fld>
            <a:endParaRPr lang="zh-CN" altLang="en-US" dirty="0"/>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CDD94C0-0105-4E9D-B807-3AFA0DDA9B4C}" type="slidenum">
              <a:rPr lang="zh-CN" altLang="en-US"/>
              <a:pPr>
                <a:defRPr/>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E973A15-E6C6-4DB1-B065-262DCB8773F7}" type="datetime1">
              <a:rPr lang="zh-CN" altLang="en-US"/>
              <a:pPr>
                <a:defRPr/>
              </a:pPr>
              <a:t>2022/6/11</a:t>
            </a:fld>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65D6C60-DCA0-486E-B6F0-AFAB197187F9}" type="slidenum">
              <a:rPr lang="zh-CN" altLang="en-US"/>
              <a:pPr>
                <a:defRPr/>
              </a:pPr>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1C674E2-47D8-426D-A4BD-2D28C9FCC4E3}" type="datetime1">
              <a:rPr lang="zh-CN" altLang="en-US"/>
              <a:pPr>
                <a:defRPr/>
              </a:pPr>
              <a:t>2022/6/11</a:t>
            </a:fld>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1D1EFD7-43A3-4F0C-8D26-64EB1D0E23F2}" type="slidenum">
              <a:rPr lang="zh-CN" altLang="en-US"/>
              <a:pPr>
                <a:defRPr/>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28625" y="150018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78D819D-8711-426D-A1E5-BFBF376478F7}" type="datetime1">
              <a:rPr lang="zh-CN" altLang="en-US"/>
              <a:pPr>
                <a:defRPr/>
              </a:pPr>
              <a:t>2022/6/11</a:t>
            </a:fld>
            <a:endParaRPr lang="zh-CN" altLang="en-US" dirty="0"/>
          </a:p>
        </p:txBody>
      </p:sp>
      <p:sp>
        <p:nvSpPr>
          <p:cNvPr id="9" name="矩形 8"/>
          <p:cNvSpPr/>
          <p:nvPr userDrawn="1"/>
        </p:nvSpPr>
        <p:spPr>
          <a:xfrm>
            <a:off x="0" y="6215063"/>
            <a:ext cx="9144000" cy="4286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b="1" dirty="0">
                <a:solidFill>
                  <a:schemeClr val="tx1"/>
                </a:solidFill>
                <a:latin typeface="+mn-ea"/>
              </a:rPr>
              <a:t> </a:t>
            </a:r>
            <a:endParaRPr lang="zh-CN" altLang="en-US" sz="2000" dirty="0">
              <a:solidFill>
                <a:schemeClr val="tx1"/>
              </a:solidFill>
              <a:latin typeface="华文楷体" pitchFamily="2" charset="-122"/>
              <a:ea typeface="华文楷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286750" y="5786438"/>
            <a:ext cx="857250" cy="428625"/>
          </a:xfrm>
          <a:prstGeom prst="rect">
            <a:avLst/>
          </a:prstGeom>
        </p:spPr>
        <p:txBody>
          <a:bodyPr vert="horz" lIns="91440" tIns="45720" rIns="91440" bIns="45720" rtlCol="0" anchor="ctr"/>
          <a:lstStyle>
            <a:lvl1pPr algn="ctr" fontAlgn="auto">
              <a:spcBef>
                <a:spcPts val="0"/>
              </a:spcBef>
              <a:spcAft>
                <a:spcPts val="0"/>
              </a:spcAft>
              <a:defRPr sz="2000" b="0">
                <a:solidFill>
                  <a:schemeClr val="tx1"/>
                </a:solidFill>
                <a:latin typeface="仿宋" pitchFamily="49" charset="-122"/>
                <a:ea typeface="仿宋" pitchFamily="49" charset="-122"/>
              </a:defRPr>
            </a:lvl1pPr>
          </a:lstStyle>
          <a:p>
            <a:pPr>
              <a:defRPr/>
            </a:pPr>
            <a:fld id="{1EC8242A-C2B5-4B43-8010-DC92C8A49FE0}" type="slidenum">
              <a:rPr lang="zh-CN" altLang="en-US"/>
              <a:pPr>
                <a:defRPr/>
              </a:pPr>
              <a:t>‹#›</a:t>
            </a:fld>
            <a:endParaRPr lang="zh-CN" altLang="en-US" dirty="0"/>
          </a:p>
        </p:txBody>
      </p:sp>
      <p:sp>
        <p:nvSpPr>
          <p:cNvPr id="11" name="TextBox 10"/>
          <p:cNvSpPr txBox="1"/>
          <p:nvPr userDrawn="1"/>
        </p:nvSpPr>
        <p:spPr>
          <a:xfrm>
            <a:off x="142875" y="6215063"/>
            <a:ext cx="2786063" cy="430212"/>
          </a:xfrm>
          <a:prstGeom prst="rect">
            <a:avLst/>
          </a:prstGeom>
          <a:noFill/>
        </p:spPr>
        <p:txBody>
          <a:bodyPr>
            <a:spAutoFit/>
          </a:bodyPr>
          <a:lstStyle/>
          <a:p>
            <a:pPr>
              <a:defRPr/>
            </a:pPr>
            <a:r>
              <a:rPr lang="zh-CN" altLang="en-US" sz="2200" dirty="0">
                <a:latin typeface="华文楷体" pitchFamily="2" charset="-122"/>
                <a:ea typeface="华文楷体" pitchFamily="2" charset="-122"/>
              </a:rPr>
              <a:t>经济学院经济学系</a:t>
            </a:r>
          </a:p>
        </p:txBody>
      </p:sp>
      <p:sp>
        <p:nvSpPr>
          <p:cNvPr id="12" name="TextBox 11"/>
          <p:cNvSpPr txBox="1"/>
          <p:nvPr userDrawn="1"/>
        </p:nvSpPr>
        <p:spPr>
          <a:xfrm>
            <a:off x="6786563" y="6215063"/>
            <a:ext cx="2214562" cy="430212"/>
          </a:xfrm>
          <a:prstGeom prst="rect">
            <a:avLst/>
          </a:prstGeom>
          <a:noFill/>
        </p:spPr>
        <p:txBody>
          <a:bodyPr>
            <a:spAutoFit/>
          </a:bodyPr>
          <a:lstStyle/>
          <a:p>
            <a:pPr algn="r">
              <a:defRPr/>
            </a:pPr>
            <a:r>
              <a:rPr lang="zh-CN" altLang="en-US" sz="2200" dirty="0">
                <a:latin typeface="Times New Roman" pitchFamily="18" charset="0"/>
                <a:ea typeface="华文楷体" pitchFamily="2" charset="-122"/>
                <a:cs typeface="Times New Roman" pitchFamily="18" charset="0"/>
              </a:rPr>
              <a:t>戴天仕</a:t>
            </a:r>
            <a:r>
              <a:rPr lang="en-US" altLang="zh-CN" sz="2200" dirty="0">
                <a:latin typeface="Times New Roman" pitchFamily="18" charset="0"/>
                <a:ea typeface="华文楷体" pitchFamily="2" charset="-122"/>
                <a:cs typeface="Times New Roman" pitchFamily="18" charset="0"/>
              </a:rPr>
              <a:t>2022</a:t>
            </a:r>
            <a:endParaRPr lang="zh-CN" altLang="en-US" sz="2200" dirty="0">
              <a:latin typeface="Times New Roman" pitchFamily="18" charset="0"/>
              <a:ea typeface="华文楷体" pitchFamily="2" charset="-122"/>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ftr="0" dt="0"/>
  <p:txStyles>
    <p:titleStyle>
      <a:lvl1pPr algn="ctr" rtl="0" eaLnBrk="0" fontAlgn="base" hangingPunct="0">
        <a:spcBef>
          <a:spcPct val="0"/>
        </a:spcBef>
        <a:spcAft>
          <a:spcPct val="0"/>
        </a:spcAft>
        <a:defRPr sz="4400" kern="1200">
          <a:solidFill>
            <a:schemeClr val="tx1"/>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chemeClr val="tx1"/>
          </a:solidFill>
          <a:latin typeface="Times New Roman" pitchFamily="18" charset="0"/>
          <a:ea typeface="宋体" pitchFamily="2" charset="-122"/>
          <a:cs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ea typeface="宋体" pitchFamily="2" charset="-122"/>
          <a:cs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ea typeface="宋体" pitchFamily="2" charset="-122"/>
          <a:cs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ea typeface="宋体" pitchFamily="2" charset="-122"/>
          <a:cs typeface="Times New Roman" pitchFamily="18" charset="0"/>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b="1" kern="1200">
          <a:solidFill>
            <a:schemeClr val="tx1"/>
          </a:solidFill>
          <a:latin typeface="Times New Roman" pitchFamily="18" charset="0"/>
          <a:ea typeface="+mn-ea"/>
          <a:cs typeface="Times New Roman" pitchFamily="18" charset="0"/>
        </a:defRPr>
      </a:lvl1pPr>
      <a:lvl2pPr marL="179388" indent="539750" algn="l" rtl="0" eaLnBrk="0" fontAlgn="base" hangingPunct="0">
        <a:spcBef>
          <a:spcPct val="20000"/>
        </a:spcBef>
        <a:spcAft>
          <a:spcPct val="0"/>
        </a:spcAft>
        <a:buFont typeface="Arial" charset="0"/>
        <a:buChar char="–"/>
        <a:defRPr sz="28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censtatd.gov.h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censtatd.gov.h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enstatd.gov.hk/"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enstatd.gov.hk/"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censtatd.gov.h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dsec.gov.m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dsec.gov.mo/"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dsec.gov.m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dsec.gov.m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dsec.gov.m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19.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p:txBody>
          <a:bodyPr/>
          <a:lstStyle/>
          <a:p>
            <a:r>
              <a:rPr lang="zh-CN" altLang="en-US"/>
              <a:t>第</a:t>
            </a:r>
            <a:r>
              <a:rPr lang="en-US" altLang="zh-CN"/>
              <a:t>1</a:t>
            </a:r>
            <a:r>
              <a:rPr lang="zh-CN" altLang="en-US"/>
              <a:t>章  宏观经济学的科学</a:t>
            </a:r>
          </a:p>
        </p:txBody>
      </p:sp>
      <p:sp>
        <p:nvSpPr>
          <p:cNvPr id="14338" name="副标题 2"/>
          <p:cNvSpPr>
            <a:spLocks noGrp="1"/>
          </p:cNvSpPr>
          <p:nvPr>
            <p:ph type="subTitle" idx="1"/>
          </p:nvPr>
        </p:nvSpPr>
        <p:spPr/>
        <p:txBody>
          <a:bodyPr/>
          <a:lstStyle/>
          <a:p>
            <a:r>
              <a:rPr lang="en-US" altLang="zh-CN"/>
              <a:t>The Science of Macroeconomics</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457200" y="571500"/>
            <a:ext cx="8229600" cy="714375"/>
          </a:xfrm>
        </p:spPr>
        <p:txBody>
          <a:bodyPr/>
          <a:lstStyle/>
          <a:p>
            <a:r>
              <a:rPr lang="zh-CN" altLang="en-US"/>
              <a:t>宏观经济概况：香港</a:t>
            </a:r>
          </a:p>
        </p:txBody>
      </p:sp>
      <p:sp>
        <p:nvSpPr>
          <p:cNvPr id="23554"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D728E48-4590-4669-BE1C-BF2FFE76E85D}" type="slidenum">
              <a:rPr lang="zh-CN" altLang="en-US" smtClean="0"/>
              <a:pPr fontAlgn="base">
                <a:spcBef>
                  <a:spcPct val="0"/>
                </a:spcBef>
                <a:spcAft>
                  <a:spcPct val="0"/>
                </a:spcAft>
              </a:pPr>
              <a:t>10</a:t>
            </a:fld>
            <a:endParaRPr lang="en-US" altLang="zh-CN"/>
          </a:p>
        </p:txBody>
      </p:sp>
      <p:sp>
        <p:nvSpPr>
          <p:cNvPr id="5" name="内容占位符 2"/>
          <p:cNvSpPr txBox="1">
            <a:spLocks/>
          </p:cNvSpPr>
          <p:nvPr/>
        </p:nvSpPr>
        <p:spPr bwMode="auto">
          <a:xfrm>
            <a:off x="468313" y="1341438"/>
            <a:ext cx="8189912" cy="4684712"/>
          </a:xfrm>
          <a:prstGeom prst="rect">
            <a:avLst/>
          </a:prstGeom>
          <a:noFill/>
          <a:ln w="9525">
            <a:noFill/>
            <a:miter lim="800000"/>
            <a:headEnd/>
            <a:tailEnd/>
          </a:ln>
        </p:spPr>
        <p:txBody>
          <a:bodyPr/>
          <a:lstStyle/>
          <a:p>
            <a:pPr marL="514350" indent="-514350" eaLnBrk="0" hangingPunct="0">
              <a:spcBef>
                <a:spcPts val="763"/>
              </a:spcBef>
              <a:buFont typeface="Wingdings" pitchFamily="2" charset="2"/>
              <a:buChar char="Ø"/>
            </a:pPr>
            <a:r>
              <a:rPr lang="zh-CN" altLang="en-US" sz="3200" b="1">
                <a:latin typeface="Times New Roman" pitchFamily="18" charset="0"/>
                <a:cs typeface="Times New Roman" pitchFamily="18" charset="0"/>
              </a:rPr>
              <a:t>香港</a:t>
            </a:r>
            <a:endParaRPr lang="en-US" altLang="zh-CN" sz="3200" b="1">
              <a:latin typeface="Times New Roman" pitchFamily="18" charset="0"/>
              <a:cs typeface="Times New Roman" pitchFamily="18" charset="0"/>
            </a:endParaRPr>
          </a:p>
          <a:p>
            <a:pPr marL="514350" indent="-514350" eaLnBrk="0" hangingPunct="0">
              <a:spcBef>
                <a:spcPts val="763"/>
              </a:spcBef>
              <a:buFont typeface="Wingdings" pitchFamily="2" charset="2"/>
              <a:buChar char="Ø"/>
            </a:pPr>
            <a:endParaRPr lang="en-US" altLang="zh-CN" sz="3200" b="1">
              <a:latin typeface="Times New Roman" pitchFamily="18" charset="0"/>
              <a:cs typeface="Times New Roman" pitchFamily="18" charset="0"/>
            </a:endParaRPr>
          </a:p>
          <a:p>
            <a:pPr marL="514350" indent="-514350" eaLnBrk="0" hangingPunct="0">
              <a:spcBef>
                <a:spcPts val="763"/>
              </a:spcBef>
              <a:buFont typeface="Wingdings" pitchFamily="2" charset="2"/>
              <a:buNone/>
            </a:pPr>
            <a:r>
              <a:rPr lang="zh-CN" altLang="en-US" sz="3200" b="1">
                <a:latin typeface="Times New Roman" pitchFamily="18" charset="0"/>
                <a:cs typeface="Times New Roman" pitchFamily="18" charset="0"/>
              </a:rPr>
              <a:t>土地面积：</a:t>
            </a:r>
          </a:p>
          <a:p>
            <a:pPr marL="179388" lvl="1" indent="539750" eaLnBrk="0" hangingPunct="0">
              <a:spcBef>
                <a:spcPct val="20000"/>
              </a:spcBef>
              <a:buFont typeface="Arial" charset="0"/>
              <a:buNone/>
            </a:pPr>
            <a:r>
              <a:rPr lang="en-US" altLang="zh-CN" sz="2800">
                <a:latin typeface="Times New Roman" pitchFamily="18" charset="0"/>
                <a:cs typeface="Times New Roman" pitchFamily="18" charset="0"/>
              </a:rPr>
              <a:t>1104.4</a:t>
            </a:r>
            <a:r>
              <a:rPr lang="zh-CN" altLang="en-US" sz="2800">
                <a:latin typeface="Times New Roman" pitchFamily="18" charset="0"/>
                <a:cs typeface="Times New Roman" pitchFamily="18" charset="0"/>
              </a:rPr>
              <a:t>平方公里</a:t>
            </a:r>
          </a:p>
          <a:p>
            <a:pPr marL="514350" indent="-514350" eaLnBrk="0" hangingPunct="0">
              <a:spcBef>
                <a:spcPts val="763"/>
              </a:spcBef>
              <a:buFont typeface="Wingdings" pitchFamily="2" charset="2"/>
              <a:buNone/>
            </a:pPr>
            <a:r>
              <a:rPr lang="zh-CN" altLang="en-US" sz="3200" b="1">
                <a:latin typeface="Times New Roman" pitchFamily="18" charset="0"/>
                <a:cs typeface="Times New Roman" pitchFamily="18" charset="0"/>
              </a:rPr>
              <a:t>人口</a:t>
            </a:r>
            <a:r>
              <a:rPr lang="en-US" altLang="zh-CN" sz="3200" b="1">
                <a:latin typeface="Times New Roman" pitchFamily="18" charset="0"/>
                <a:cs typeface="Times New Roman" pitchFamily="18" charset="0"/>
              </a:rPr>
              <a:t>(2012</a:t>
            </a:r>
            <a:r>
              <a:rPr lang="zh-CN" altLang="en-US" sz="3200" b="1">
                <a:latin typeface="Times New Roman" pitchFamily="18" charset="0"/>
                <a:cs typeface="Times New Roman" pitchFamily="18" charset="0"/>
              </a:rPr>
              <a:t>年年末</a:t>
            </a:r>
            <a:r>
              <a:rPr lang="en-US" altLang="zh-CN" sz="3200" b="1">
                <a:latin typeface="Times New Roman" pitchFamily="18" charset="0"/>
                <a:cs typeface="Times New Roman" pitchFamily="18" charset="0"/>
              </a:rPr>
              <a:t>)</a:t>
            </a:r>
          </a:p>
          <a:p>
            <a:pPr marL="179388" lvl="1" indent="539750" eaLnBrk="0" hangingPunct="0">
              <a:spcBef>
                <a:spcPct val="20000"/>
              </a:spcBef>
              <a:buFont typeface="Arial" charset="0"/>
              <a:buNone/>
            </a:pPr>
            <a:r>
              <a:rPr lang="en-US" altLang="zh-CN" sz="2800">
                <a:latin typeface="Times New Roman" pitchFamily="18" charset="0"/>
                <a:cs typeface="Times New Roman" pitchFamily="18" charset="0"/>
              </a:rPr>
              <a:t>717.39</a:t>
            </a:r>
            <a:r>
              <a:rPr lang="zh-CN" altLang="en-US" sz="2800">
                <a:latin typeface="Times New Roman" pitchFamily="18" charset="0"/>
                <a:cs typeface="Times New Roman" pitchFamily="18" charset="0"/>
              </a:rPr>
              <a:t>万人</a:t>
            </a:r>
            <a:endParaRPr lang="en-US" altLang="zh-CN" sz="2800">
              <a:latin typeface="Times New Roman" pitchFamily="18" charset="0"/>
              <a:cs typeface="Times New Roman" pitchFamily="18" charset="0"/>
            </a:endParaRPr>
          </a:p>
          <a:p>
            <a:pPr marL="179388" lvl="1" indent="539750" eaLnBrk="0" hangingPunct="0">
              <a:spcBef>
                <a:spcPct val="20000"/>
              </a:spcBef>
              <a:buFont typeface="Arial" charset="0"/>
              <a:buNone/>
            </a:pPr>
            <a:endParaRPr lang="en-US" altLang="zh-CN">
              <a:latin typeface="Times New Roman" pitchFamily="18" charset="0"/>
              <a:cs typeface="Times New Roman" pitchFamily="18" charset="0"/>
            </a:endParaRPr>
          </a:p>
          <a:p>
            <a:pPr marL="514350" indent="-514350" eaLnBrk="0" hangingPunct="0">
              <a:lnSpc>
                <a:spcPct val="90000"/>
              </a:lnSpc>
              <a:spcBef>
                <a:spcPts val="763"/>
              </a:spcBef>
              <a:buClr>
                <a:schemeClr val="folHlink"/>
              </a:buClr>
              <a:buSzPct val="90000"/>
              <a:buFont typeface="Arial" charset="0"/>
              <a:buNone/>
            </a:pPr>
            <a:r>
              <a:rPr lang="zh-CN" altLang="en-US">
                <a:latin typeface="宋体" charset="-122"/>
                <a:ea typeface="仿宋_GB2312" pitchFamily="49" charset="-122"/>
              </a:rPr>
              <a:t>数据来自香港政府统计处网站</a:t>
            </a:r>
            <a:endParaRPr lang="en-US" altLang="zh-CN">
              <a:latin typeface="宋体" charset="-122"/>
              <a:ea typeface="仿宋_GB2312" pitchFamily="49" charset="-122"/>
            </a:endParaRPr>
          </a:p>
          <a:p>
            <a:pPr marL="514350" indent="-514350" eaLnBrk="0" hangingPunct="0">
              <a:lnSpc>
                <a:spcPct val="90000"/>
              </a:lnSpc>
              <a:spcBef>
                <a:spcPts val="763"/>
              </a:spcBef>
              <a:buClr>
                <a:schemeClr val="folHlink"/>
              </a:buClr>
              <a:buSzPct val="90000"/>
              <a:buFont typeface="Arial" charset="0"/>
              <a:buNone/>
            </a:pPr>
            <a:r>
              <a:rPr lang="en-US" altLang="zh-CN">
                <a:latin typeface="宋体" charset="-122"/>
                <a:ea typeface="仿宋_GB2312" pitchFamily="49" charset="-122"/>
                <a:hlinkClick r:id="rId2"/>
              </a:rPr>
              <a:t>http://www.censtatd.gov.hk</a:t>
            </a:r>
            <a:endParaRPr lang="zh-CN" altLang="en-US">
              <a:latin typeface="宋体" charset="-122"/>
              <a:ea typeface="仿宋_GB2312" pitchFamily="49" charset="-122"/>
            </a:endParaRPr>
          </a:p>
          <a:p>
            <a:pPr marL="179388" lvl="1" indent="539750" eaLnBrk="0" hangingPunct="0">
              <a:spcBef>
                <a:spcPct val="20000"/>
              </a:spcBef>
              <a:buFont typeface="Arial" charset="0"/>
              <a:buNone/>
            </a:pPr>
            <a:endParaRPr lang="zh-CN" altLang="en-US" sz="2800">
              <a:latin typeface="Times New Roman" pitchFamily="18" charset="0"/>
              <a:cs typeface="Times New Roman" pitchFamily="18" charset="0"/>
            </a:endParaRPr>
          </a:p>
        </p:txBody>
      </p:sp>
      <p:pic>
        <p:nvPicPr>
          <p:cNvPr id="23556" name="Picture 8"/>
          <p:cNvPicPr>
            <a:picLocks noChangeAspect="1" noChangeArrowheads="1"/>
          </p:cNvPicPr>
          <p:nvPr/>
        </p:nvPicPr>
        <p:blipFill>
          <a:blip r:embed="rId3"/>
          <a:srcRect/>
          <a:stretch>
            <a:fillRect/>
          </a:stretch>
        </p:blipFill>
        <p:spPr bwMode="auto">
          <a:xfrm>
            <a:off x="4140200" y="1571625"/>
            <a:ext cx="4787900" cy="4335463"/>
          </a:xfrm>
          <a:prstGeom prst="rect">
            <a:avLst/>
          </a:prstGeom>
          <a:noFill/>
          <a:ln w="9525" algn="ctr">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457200" y="571500"/>
            <a:ext cx="8229600" cy="714375"/>
          </a:xfrm>
        </p:spPr>
        <p:txBody>
          <a:bodyPr/>
          <a:lstStyle/>
          <a:p>
            <a:r>
              <a:rPr lang="zh-CN" altLang="en-US"/>
              <a:t>香港：</a:t>
            </a:r>
            <a:r>
              <a:rPr lang="en-US" altLang="zh-CN"/>
              <a:t>GDP</a:t>
            </a:r>
            <a:r>
              <a:rPr lang="zh-CN" altLang="en-US"/>
              <a:t>与人均</a:t>
            </a:r>
            <a:r>
              <a:rPr lang="en-US" altLang="zh-CN"/>
              <a:t>GDP</a:t>
            </a:r>
            <a:endParaRPr lang="zh-CN" altLang="en-US"/>
          </a:p>
        </p:txBody>
      </p:sp>
      <p:sp>
        <p:nvSpPr>
          <p:cNvPr id="24578" name="内容占位符 2"/>
          <p:cNvSpPr>
            <a:spLocks noGrp="1"/>
          </p:cNvSpPr>
          <p:nvPr>
            <p:ph idx="1"/>
          </p:nvPr>
        </p:nvSpPr>
        <p:spPr>
          <a:xfrm>
            <a:off x="428625" y="1285875"/>
            <a:ext cx="8229600" cy="4740275"/>
          </a:xfrm>
        </p:spPr>
        <p:txBody>
          <a:bodyPr/>
          <a:lstStyle/>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lvl="1">
              <a:buFont typeface="Arial" charset="0"/>
              <a:buNone/>
            </a:pPr>
            <a:r>
              <a:rPr lang="zh-CN" altLang="en-US" sz="1800"/>
              <a:t>注：</a:t>
            </a:r>
            <a:r>
              <a:rPr lang="en-US" altLang="zh-CN" sz="1800"/>
              <a:t>GDP</a:t>
            </a:r>
            <a:r>
              <a:rPr lang="zh-CN" altLang="en-US" sz="1800"/>
              <a:t>与人均</a:t>
            </a:r>
            <a:r>
              <a:rPr lang="en-US" altLang="zh-CN" sz="1800"/>
              <a:t>GDP</a:t>
            </a:r>
            <a:r>
              <a:rPr lang="zh-CN" altLang="en-US" sz="1800"/>
              <a:t>按</a:t>
            </a:r>
            <a:r>
              <a:rPr lang="en-US" altLang="zh-CN" sz="1800"/>
              <a:t>2011</a:t>
            </a:r>
            <a:r>
              <a:rPr lang="zh-CN" altLang="en-US" sz="1800"/>
              <a:t>年价格计算</a:t>
            </a:r>
          </a:p>
          <a:p>
            <a:pPr lvl="1">
              <a:buFont typeface="Arial" charset="0"/>
              <a:buNone/>
            </a:pPr>
            <a:r>
              <a:rPr lang="zh-CN" altLang="en-US" sz="1800"/>
              <a:t>数据来源： </a:t>
            </a:r>
            <a:r>
              <a:rPr lang="en-US" altLang="zh-CN" sz="1800">
                <a:hlinkClick r:id="rId2"/>
              </a:rPr>
              <a:t>http://www.censtatd.gov.hk</a:t>
            </a:r>
            <a:r>
              <a:rPr lang="en-US" altLang="zh-CN" sz="1800"/>
              <a:t> </a:t>
            </a:r>
            <a:r>
              <a:rPr lang="zh-CN" altLang="en-US" sz="1800"/>
              <a:t>（香港政府统计处网站）</a:t>
            </a:r>
            <a:endParaRPr lang="en-US" altLang="zh-CN" sz="1800"/>
          </a:p>
          <a:p>
            <a:pPr>
              <a:spcBef>
                <a:spcPts val="763"/>
              </a:spcBef>
            </a:pPr>
            <a:endParaRPr lang="zh-CN" altLang="en-US"/>
          </a:p>
        </p:txBody>
      </p:sp>
      <p:sp>
        <p:nvSpPr>
          <p:cNvPr id="24579"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B06257-7514-4744-BD60-479D9B541EF7}" type="slidenum">
              <a:rPr lang="zh-CN" altLang="en-US" smtClean="0"/>
              <a:pPr fontAlgn="base">
                <a:spcBef>
                  <a:spcPct val="0"/>
                </a:spcBef>
                <a:spcAft>
                  <a:spcPct val="0"/>
                </a:spcAft>
              </a:pPr>
              <a:t>11</a:t>
            </a:fld>
            <a:endParaRPr lang="en-US" altLang="zh-CN"/>
          </a:p>
        </p:txBody>
      </p:sp>
      <p:pic>
        <p:nvPicPr>
          <p:cNvPr id="24580" name="Picture 1"/>
          <p:cNvPicPr>
            <a:picLocks noChangeAspect="1" noChangeArrowheads="1"/>
          </p:cNvPicPr>
          <p:nvPr/>
        </p:nvPicPr>
        <p:blipFill>
          <a:blip r:embed="rId3"/>
          <a:srcRect/>
          <a:stretch>
            <a:fillRect/>
          </a:stretch>
        </p:blipFill>
        <p:spPr bwMode="auto">
          <a:xfrm>
            <a:off x="752475" y="1533525"/>
            <a:ext cx="7639050" cy="3790950"/>
          </a:xfrm>
          <a:prstGeom prst="rect">
            <a:avLst/>
          </a:prstGeom>
          <a:noFill/>
          <a:ln w="9525">
            <a:noFill/>
            <a:miter lim="800000"/>
            <a:headEnd/>
            <a:tailEnd/>
          </a:ln>
        </p:spPr>
      </p:pic>
      <p:sp>
        <p:nvSpPr>
          <p:cNvPr id="24581" name="TextBox 5"/>
          <p:cNvSpPr txBox="1">
            <a:spLocks noChangeArrowheads="1"/>
          </p:cNvSpPr>
          <p:nvPr/>
        </p:nvSpPr>
        <p:spPr bwMode="auto">
          <a:xfrm>
            <a:off x="7429500" y="4929188"/>
            <a:ext cx="642938" cy="369887"/>
          </a:xfrm>
          <a:prstGeom prst="rect">
            <a:avLst/>
          </a:prstGeom>
          <a:noFill/>
          <a:ln w="9525">
            <a:noFill/>
            <a:miter lim="800000"/>
            <a:headEnd/>
            <a:tailEnd/>
          </a:ln>
        </p:spPr>
        <p:txBody>
          <a:bodyPr>
            <a:spAutoFit/>
          </a:bodyPr>
          <a:lstStyle/>
          <a:p>
            <a:r>
              <a:rPr lang="zh-CN" altLang="en-US"/>
              <a:t>年份</a:t>
            </a:r>
          </a:p>
        </p:txBody>
      </p:sp>
      <p:sp>
        <p:nvSpPr>
          <p:cNvPr id="24582" name="矩形 6"/>
          <p:cNvSpPr>
            <a:spLocks noChangeArrowheads="1"/>
          </p:cNvSpPr>
          <p:nvPr/>
        </p:nvSpPr>
        <p:spPr bwMode="auto">
          <a:xfrm>
            <a:off x="357188" y="1214438"/>
            <a:ext cx="2428875" cy="369887"/>
          </a:xfrm>
          <a:prstGeom prst="rect">
            <a:avLst/>
          </a:prstGeom>
          <a:noFill/>
          <a:ln w="9525">
            <a:noFill/>
            <a:miter lim="800000"/>
            <a:headEnd/>
            <a:tailEnd/>
          </a:ln>
        </p:spPr>
        <p:txBody>
          <a:bodyPr>
            <a:spAutoFit/>
          </a:bodyPr>
          <a:lstStyle/>
          <a:p>
            <a:pPr algn="ctr"/>
            <a:r>
              <a:rPr lang="zh-CN" altLang="en-US"/>
              <a:t>实际</a:t>
            </a:r>
            <a:r>
              <a:rPr lang="en-US" altLang="zh-CN"/>
              <a:t>GDP</a:t>
            </a:r>
            <a:r>
              <a:rPr lang="zh-CN" altLang="en-US"/>
              <a:t>（亿港元）</a:t>
            </a:r>
            <a:endParaRPr lang="en-US" altLang="zh-CN"/>
          </a:p>
        </p:txBody>
      </p:sp>
      <p:sp>
        <p:nvSpPr>
          <p:cNvPr id="24583" name="矩形 7"/>
          <p:cNvSpPr>
            <a:spLocks noChangeArrowheads="1"/>
          </p:cNvSpPr>
          <p:nvPr/>
        </p:nvSpPr>
        <p:spPr bwMode="auto">
          <a:xfrm>
            <a:off x="6500813" y="1214438"/>
            <a:ext cx="2643187" cy="369887"/>
          </a:xfrm>
          <a:prstGeom prst="rect">
            <a:avLst/>
          </a:prstGeom>
          <a:noFill/>
          <a:ln w="9525">
            <a:noFill/>
            <a:miter lim="800000"/>
            <a:headEnd/>
            <a:tailEnd/>
          </a:ln>
        </p:spPr>
        <p:txBody>
          <a:bodyPr>
            <a:spAutoFit/>
          </a:bodyPr>
          <a:lstStyle/>
          <a:p>
            <a:pPr algn="ctr"/>
            <a:r>
              <a:rPr lang="zh-CN" altLang="en-US"/>
              <a:t>实际人均</a:t>
            </a:r>
            <a:r>
              <a:rPr lang="en-US" altLang="zh-CN"/>
              <a:t>GDP</a:t>
            </a:r>
            <a:r>
              <a:rPr lang="zh-CN" altLang="en-US"/>
              <a:t>（港元）</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457200" y="571500"/>
            <a:ext cx="8229600" cy="714375"/>
          </a:xfrm>
        </p:spPr>
        <p:txBody>
          <a:bodyPr/>
          <a:lstStyle/>
          <a:p>
            <a:r>
              <a:rPr lang="zh-CN" altLang="en-US"/>
              <a:t>香港：</a:t>
            </a:r>
            <a:r>
              <a:rPr lang="en-US" altLang="zh-CN"/>
              <a:t>GDP</a:t>
            </a:r>
            <a:r>
              <a:rPr lang="zh-CN" altLang="en-US"/>
              <a:t>与人均</a:t>
            </a:r>
            <a:r>
              <a:rPr lang="en-US" altLang="zh-CN"/>
              <a:t>GDP</a:t>
            </a:r>
            <a:r>
              <a:rPr lang="zh-CN" altLang="en-US"/>
              <a:t>增长率</a:t>
            </a:r>
          </a:p>
        </p:txBody>
      </p:sp>
      <p:sp>
        <p:nvSpPr>
          <p:cNvPr id="25602"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4AEA298-392F-47FD-9931-6D1AB5CF0F63}" type="slidenum">
              <a:rPr lang="zh-CN" altLang="en-US" smtClean="0"/>
              <a:pPr fontAlgn="base">
                <a:spcBef>
                  <a:spcPct val="0"/>
                </a:spcBef>
                <a:spcAft>
                  <a:spcPct val="0"/>
                </a:spcAft>
              </a:pPr>
              <a:t>12</a:t>
            </a:fld>
            <a:endParaRPr lang="en-US" altLang="zh-CN"/>
          </a:p>
        </p:txBody>
      </p:sp>
      <p:pic>
        <p:nvPicPr>
          <p:cNvPr id="25603" name="Picture 1"/>
          <p:cNvPicPr>
            <a:picLocks noChangeAspect="1" noChangeArrowheads="1"/>
          </p:cNvPicPr>
          <p:nvPr/>
        </p:nvPicPr>
        <p:blipFill>
          <a:blip r:embed="rId2"/>
          <a:srcRect/>
          <a:stretch>
            <a:fillRect/>
          </a:stretch>
        </p:blipFill>
        <p:spPr bwMode="auto">
          <a:xfrm>
            <a:off x="1381125" y="1528763"/>
            <a:ext cx="6381750" cy="3800475"/>
          </a:xfrm>
          <a:prstGeom prst="rect">
            <a:avLst/>
          </a:prstGeom>
          <a:noFill/>
          <a:ln w="9525">
            <a:noFill/>
            <a:miter lim="800000"/>
            <a:headEnd/>
            <a:tailEnd/>
          </a:ln>
        </p:spPr>
      </p:pic>
      <p:sp>
        <p:nvSpPr>
          <p:cNvPr id="25604" name="内容占位符 2"/>
          <p:cNvSpPr>
            <a:spLocks noGrp="1"/>
          </p:cNvSpPr>
          <p:nvPr>
            <p:ph idx="1"/>
          </p:nvPr>
        </p:nvSpPr>
        <p:spPr>
          <a:xfrm>
            <a:off x="428625" y="1285875"/>
            <a:ext cx="8229600" cy="4740275"/>
          </a:xfrm>
        </p:spPr>
        <p:txBody>
          <a:bodyPr/>
          <a:lstStyle/>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lvl="1">
              <a:buFont typeface="Arial" charset="0"/>
              <a:buNone/>
            </a:pPr>
            <a:r>
              <a:rPr lang="zh-CN" altLang="en-US" sz="1800"/>
              <a:t>注：按</a:t>
            </a:r>
            <a:r>
              <a:rPr lang="en-US" altLang="zh-CN" sz="1800"/>
              <a:t>2011</a:t>
            </a:r>
            <a:r>
              <a:rPr lang="zh-CN" altLang="en-US" sz="1800"/>
              <a:t>年价格计算</a:t>
            </a:r>
          </a:p>
          <a:p>
            <a:pPr lvl="1">
              <a:buFont typeface="Arial" charset="0"/>
              <a:buNone/>
            </a:pPr>
            <a:r>
              <a:rPr lang="zh-CN" altLang="en-US" sz="1800"/>
              <a:t>数据来源： </a:t>
            </a:r>
            <a:r>
              <a:rPr lang="en-US" altLang="zh-CN" sz="1800">
                <a:hlinkClick r:id="rId3"/>
              </a:rPr>
              <a:t>http://www.censtatd.gov.hk</a:t>
            </a:r>
            <a:r>
              <a:rPr lang="en-US" altLang="zh-CN" sz="1800"/>
              <a:t> </a:t>
            </a:r>
            <a:r>
              <a:rPr lang="zh-CN" altLang="en-US" sz="1800"/>
              <a:t>（香港政府统计处网站）</a:t>
            </a:r>
            <a:endParaRPr lang="en-US" altLang="zh-CN" sz="1800"/>
          </a:p>
          <a:p>
            <a:pPr>
              <a:spcBef>
                <a:spcPts val="763"/>
              </a:spcBef>
            </a:pPr>
            <a:endParaRPr lang="zh-CN" altLang="en-US"/>
          </a:p>
        </p:txBody>
      </p:sp>
      <p:sp>
        <p:nvSpPr>
          <p:cNvPr id="25605" name="TextBox 6"/>
          <p:cNvSpPr txBox="1">
            <a:spLocks noChangeArrowheads="1"/>
          </p:cNvSpPr>
          <p:nvPr/>
        </p:nvSpPr>
        <p:spPr bwMode="auto">
          <a:xfrm>
            <a:off x="7715250" y="4143375"/>
            <a:ext cx="642938" cy="369888"/>
          </a:xfrm>
          <a:prstGeom prst="rect">
            <a:avLst/>
          </a:prstGeom>
          <a:noFill/>
          <a:ln w="9525">
            <a:noFill/>
            <a:miter lim="800000"/>
            <a:headEnd/>
            <a:tailEnd/>
          </a:ln>
        </p:spPr>
        <p:txBody>
          <a:bodyPr>
            <a:spAutoFit/>
          </a:bodyPr>
          <a:lstStyle/>
          <a:p>
            <a:r>
              <a:rPr lang="zh-CN" altLang="en-US"/>
              <a:t>年份</a:t>
            </a:r>
          </a:p>
        </p:txBody>
      </p:sp>
      <p:sp>
        <p:nvSpPr>
          <p:cNvPr id="25606" name="TextBox 7"/>
          <p:cNvSpPr txBox="1">
            <a:spLocks noChangeArrowheads="1"/>
          </p:cNvSpPr>
          <p:nvPr/>
        </p:nvSpPr>
        <p:spPr bwMode="auto">
          <a:xfrm>
            <a:off x="1714500" y="1214438"/>
            <a:ext cx="500063" cy="369887"/>
          </a:xfrm>
          <a:prstGeom prst="rect">
            <a:avLst/>
          </a:prstGeom>
          <a:noFill/>
          <a:ln w="9525">
            <a:noFill/>
            <a:miter lim="800000"/>
            <a:headEnd/>
            <a:tailEnd/>
          </a:ln>
        </p:spPr>
        <p:txBody>
          <a:bodyPr>
            <a:spAutoFit/>
          </a:bodyPr>
          <a:lstStyle/>
          <a:p>
            <a:r>
              <a:rPr lang="en-US" altLang="zh-CN"/>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457200" y="571500"/>
            <a:ext cx="8229600" cy="714375"/>
          </a:xfrm>
        </p:spPr>
        <p:txBody>
          <a:bodyPr/>
          <a:lstStyle/>
          <a:p>
            <a:r>
              <a:rPr lang="zh-CN" altLang="en-US"/>
              <a:t>香港：通货膨胀率</a:t>
            </a:r>
          </a:p>
        </p:txBody>
      </p:sp>
      <p:sp>
        <p:nvSpPr>
          <p:cNvPr id="26626"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EE3DD6-D25C-4FD0-8F77-5FA4E5BB156F}" type="slidenum">
              <a:rPr lang="zh-CN" altLang="en-US" smtClean="0"/>
              <a:pPr fontAlgn="base">
                <a:spcBef>
                  <a:spcPct val="0"/>
                </a:spcBef>
                <a:spcAft>
                  <a:spcPct val="0"/>
                </a:spcAft>
              </a:pPr>
              <a:t>13</a:t>
            </a:fld>
            <a:endParaRPr lang="en-US" altLang="zh-CN"/>
          </a:p>
        </p:txBody>
      </p:sp>
      <p:pic>
        <p:nvPicPr>
          <p:cNvPr id="26627" name="Picture 1"/>
          <p:cNvPicPr>
            <a:picLocks noChangeAspect="1" noChangeArrowheads="1"/>
          </p:cNvPicPr>
          <p:nvPr/>
        </p:nvPicPr>
        <p:blipFill>
          <a:blip r:embed="rId2"/>
          <a:srcRect/>
          <a:stretch>
            <a:fillRect/>
          </a:stretch>
        </p:blipFill>
        <p:spPr bwMode="auto">
          <a:xfrm>
            <a:off x="1414463" y="1566863"/>
            <a:ext cx="6315075" cy="3724275"/>
          </a:xfrm>
          <a:prstGeom prst="rect">
            <a:avLst/>
          </a:prstGeom>
          <a:noFill/>
          <a:ln w="9525">
            <a:noFill/>
            <a:miter lim="800000"/>
            <a:headEnd/>
            <a:tailEnd/>
          </a:ln>
        </p:spPr>
      </p:pic>
      <p:sp>
        <p:nvSpPr>
          <p:cNvPr id="26628" name="内容占位符 2"/>
          <p:cNvSpPr>
            <a:spLocks noGrp="1"/>
          </p:cNvSpPr>
          <p:nvPr>
            <p:ph idx="1"/>
          </p:nvPr>
        </p:nvSpPr>
        <p:spPr>
          <a:xfrm>
            <a:off x="428625" y="1285875"/>
            <a:ext cx="8229600" cy="4740275"/>
          </a:xfrm>
        </p:spPr>
        <p:txBody>
          <a:bodyPr/>
          <a:lstStyle/>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lvl="1">
              <a:buFont typeface="Arial" charset="0"/>
              <a:buNone/>
            </a:pPr>
            <a:r>
              <a:rPr lang="zh-CN" altLang="en-US" sz="1800"/>
              <a:t>注：以“综合消费物价指数”的变化率度量通货膨胀。</a:t>
            </a:r>
            <a:endParaRPr lang="en-US" altLang="zh-CN" sz="1800"/>
          </a:p>
          <a:p>
            <a:pPr lvl="1">
              <a:buFont typeface="Arial" charset="0"/>
              <a:buNone/>
            </a:pPr>
            <a:r>
              <a:rPr lang="zh-CN" altLang="en-US" sz="1800"/>
              <a:t>数据来源： </a:t>
            </a:r>
            <a:r>
              <a:rPr lang="en-US" altLang="zh-CN" sz="1800">
                <a:hlinkClick r:id="rId3"/>
              </a:rPr>
              <a:t>http://www.censtatd.gov.hk</a:t>
            </a:r>
            <a:r>
              <a:rPr lang="en-US" altLang="zh-CN" sz="1800"/>
              <a:t> </a:t>
            </a:r>
            <a:r>
              <a:rPr lang="zh-CN" altLang="en-US" sz="1800"/>
              <a:t>（香港政府统计处网站）</a:t>
            </a:r>
            <a:endParaRPr lang="en-US" altLang="zh-CN" sz="1800"/>
          </a:p>
          <a:p>
            <a:pPr>
              <a:spcBef>
                <a:spcPts val="763"/>
              </a:spcBef>
            </a:pPr>
            <a:endParaRPr lang="zh-CN" altLang="en-US"/>
          </a:p>
        </p:txBody>
      </p:sp>
      <p:sp>
        <p:nvSpPr>
          <p:cNvPr id="26629" name="TextBox 6"/>
          <p:cNvSpPr txBox="1">
            <a:spLocks noChangeArrowheads="1"/>
          </p:cNvSpPr>
          <p:nvPr/>
        </p:nvSpPr>
        <p:spPr bwMode="auto">
          <a:xfrm>
            <a:off x="7786688" y="4273550"/>
            <a:ext cx="642937" cy="369888"/>
          </a:xfrm>
          <a:prstGeom prst="rect">
            <a:avLst/>
          </a:prstGeom>
          <a:noFill/>
          <a:ln w="9525">
            <a:noFill/>
            <a:miter lim="800000"/>
            <a:headEnd/>
            <a:tailEnd/>
          </a:ln>
        </p:spPr>
        <p:txBody>
          <a:bodyPr>
            <a:spAutoFit/>
          </a:bodyPr>
          <a:lstStyle/>
          <a:p>
            <a:r>
              <a:rPr lang="zh-CN" altLang="en-US"/>
              <a:t>年份</a:t>
            </a:r>
          </a:p>
        </p:txBody>
      </p:sp>
      <p:sp>
        <p:nvSpPr>
          <p:cNvPr id="26630" name="矩形 7"/>
          <p:cNvSpPr>
            <a:spLocks noChangeArrowheads="1"/>
          </p:cNvSpPr>
          <p:nvPr/>
        </p:nvSpPr>
        <p:spPr bwMode="auto">
          <a:xfrm>
            <a:off x="1214438" y="1143000"/>
            <a:ext cx="1214437" cy="369888"/>
          </a:xfrm>
          <a:prstGeom prst="rect">
            <a:avLst/>
          </a:prstGeom>
          <a:noFill/>
          <a:ln w="9525">
            <a:noFill/>
            <a:miter lim="800000"/>
            <a:headEnd/>
            <a:tailEnd/>
          </a:ln>
        </p:spPr>
        <p:txBody>
          <a:bodyPr>
            <a:spAutoFit/>
          </a:bodyPr>
          <a:lstStyle/>
          <a:p>
            <a:pPr algn="ctr"/>
            <a:r>
              <a:rPr lang="en-US" altLang="zh-CN"/>
              <a:t>%</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2"/>
          <p:cNvSpPr>
            <a:spLocks noGrp="1"/>
          </p:cNvSpPr>
          <p:nvPr>
            <p:ph idx="1"/>
          </p:nvPr>
        </p:nvSpPr>
        <p:spPr>
          <a:xfrm>
            <a:off x="428625" y="1285875"/>
            <a:ext cx="8229600" cy="4740275"/>
          </a:xfrm>
        </p:spPr>
        <p:txBody>
          <a:bodyPr/>
          <a:lstStyle/>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lvl="1">
              <a:buFont typeface="Arial" charset="0"/>
              <a:buNone/>
            </a:pPr>
            <a:endParaRPr lang="en-US" altLang="zh-CN" sz="1800"/>
          </a:p>
          <a:p>
            <a:pPr lvl="1">
              <a:buFont typeface="Arial" charset="0"/>
              <a:buNone/>
            </a:pPr>
            <a:r>
              <a:rPr lang="zh-CN" altLang="en-US" sz="1800"/>
              <a:t>数据来源： </a:t>
            </a:r>
            <a:r>
              <a:rPr lang="en-US" altLang="zh-CN" sz="1800">
                <a:hlinkClick r:id="rId2"/>
              </a:rPr>
              <a:t>http://www.censtatd.gov.hk</a:t>
            </a:r>
            <a:r>
              <a:rPr lang="en-US" altLang="zh-CN" sz="1800"/>
              <a:t> </a:t>
            </a:r>
            <a:r>
              <a:rPr lang="zh-CN" altLang="en-US" sz="1800"/>
              <a:t>（香港政府统计处网站）</a:t>
            </a:r>
            <a:endParaRPr lang="en-US" altLang="zh-CN" sz="1800"/>
          </a:p>
          <a:p>
            <a:pPr>
              <a:spcBef>
                <a:spcPts val="763"/>
              </a:spcBef>
            </a:pPr>
            <a:endParaRPr lang="zh-CN" altLang="en-US"/>
          </a:p>
        </p:txBody>
      </p:sp>
      <p:sp>
        <p:nvSpPr>
          <p:cNvPr id="27650" name="标题 1"/>
          <p:cNvSpPr>
            <a:spLocks noGrp="1"/>
          </p:cNvSpPr>
          <p:nvPr>
            <p:ph type="title"/>
          </p:nvPr>
        </p:nvSpPr>
        <p:spPr>
          <a:xfrm>
            <a:off x="457200" y="571500"/>
            <a:ext cx="8229600" cy="714375"/>
          </a:xfrm>
        </p:spPr>
        <p:txBody>
          <a:bodyPr/>
          <a:lstStyle/>
          <a:p>
            <a:r>
              <a:rPr lang="zh-CN" altLang="en-US"/>
              <a:t>香港：失业率</a:t>
            </a:r>
          </a:p>
        </p:txBody>
      </p:sp>
      <p:sp>
        <p:nvSpPr>
          <p:cNvPr id="27651"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E42DF0-AE19-4930-9BE8-7EA479CA242E}" type="slidenum">
              <a:rPr lang="zh-CN" altLang="en-US" smtClean="0"/>
              <a:pPr fontAlgn="base">
                <a:spcBef>
                  <a:spcPct val="0"/>
                </a:spcBef>
                <a:spcAft>
                  <a:spcPct val="0"/>
                </a:spcAft>
              </a:pPr>
              <a:t>14</a:t>
            </a:fld>
            <a:endParaRPr lang="en-US" altLang="zh-CN"/>
          </a:p>
        </p:txBody>
      </p:sp>
      <p:pic>
        <p:nvPicPr>
          <p:cNvPr id="27652" name="Picture 1"/>
          <p:cNvPicPr>
            <a:picLocks noChangeAspect="1" noChangeArrowheads="1"/>
          </p:cNvPicPr>
          <p:nvPr/>
        </p:nvPicPr>
        <p:blipFill>
          <a:blip r:embed="rId3"/>
          <a:srcRect/>
          <a:stretch>
            <a:fillRect/>
          </a:stretch>
        </p:blipFill>
        <p:spPr bwMode="auto">
          <a:xfrm>
            <a:off x="1385888" y="1543050"/>
            <a:ext cx="6372225" cy="3771900"/>
          </a:xfrm>
          <a:prstGeom prst="rect">
            <a:avLst/>
          </a:prstGeom>
          <a:noFill/>
          <a:ln w="9525">
            <a:noFill/>
            <a:miter lim="800000"/>
            <a:headEnd/>
            <a:tailEnd/>
          </a:ln>
        </p:spPr>
      </p:pic>
      <p:sp>
        <p:nvSpPr>
          <p:cNvPr id="27653" name="TextBox 5"/>
          <p:cNvSpPr txBox="1">
            <a:spLocks noChangeArrowheads="1"/>
          </p:cNvSpPr>
          <p:nvPr/>
        </p:nvSpPr>
        <p:spPr bwMode="auto">
          <a:xfrm>
            <a:off x="7715250" y="4857750"/>
            <a:ext cx="642938" cy="369888"/>
          </a:xfrm>
          <a:prstGeom prst="rect">
            <a:avLst/>
          </a:prstGeom>
          <a:noFill/>
          <a:ln w="9525">
            <a:noFill/>
            <a:miter lim="800000"/>
            <a:headEnd/>
            <a:tailEnd/>
          </a:ln>
        </p:spPr>
        <p:txBody>
          <a:bodyPr>
            <a:spAutoFit/>
          </a:bodyPr>
          <a:lstStyle/>
          <a:p>
            <a:r>
              <a:rPr lang="zh-CN" altLang="en-US"/>
              <a:t>年份</a:t>
            </a:r>
          </a:p>
        </p:txBody>
      </p:sp>
      <p:sp>
        <p:nvSpPr>
          <p:cNvPr id="27654" name="矩形 6"/>
          <p:cNvSpPr>
            <a:spLocks noChangeArrowheads="1"/>
          </p:cNvSpPr>
          <p:nvPr/>
        </p:nvSpPr>
        <p:spPr bwMode="auto">
          <a:xfrm>
            <a:off x="1143000" y="1285875"/>
            <a:ext cx="1214438" cy="369888"/>
          </a:xfrm>
          <a:prstGeom prst="rect">
            <a:avLst/>
          </a:prstGeom>
          <a:noFill/>
          <a:ln w="9525">
            <a:noFill/>
            <a:miter lim="800000"/>
            <a:headEnd/>
            <a:tailEnd/>
          </a:ln>
        </p:spPr>
        <p:txBody>
          <a:bodyPr>
            <a:spAutoFit/>
          </a:bodyPr>
          <a:lstStyle/>
          <a:p>
            <a:pPr algn="ctr"/>
            <a:r>
              <a:rPr lang="en-US" altLang="zh-CN"/>
              <a: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457200" y="571500"/>
            <a:ext cx="8229600" cy="714375"/>
          </a:xfrm>
        </p:spPr>
        <p:txBody>
          <a:bodyPr/>
          <a:lstStyle/>
          <a:p>
            <a:r>
              <a:rPr lang="zh-CN" altLang="en-US"/>
              <a:t>宏观经济概况：澳门</a:t>
            </a:r>
          </a:p>
        </p:txBody>
      </p:sp>
      <p:sp>
        <p:nvSpPr>
          <p:cNvPr id="28674"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56C36B9-E6EF-4261-995A-403F138F0D06}" type="slidenum">
              <a:rPr lang="zh-CN" altLang="en-US" smtClean="0"/>
              <a:pPr fontAlgn="base">
                <a:spcBef>
                  <a:spcPct val="0"/>
                </a:spcBef>
                <a:spcAft>
                  <a:spcPct val="0"/>
                </a:spcAft>
              </a:pPr>
              <a:t>15</a:t>
            </a:fld>
            <a:endParaRPr lang="en-US" altLang="zh-CN"/>
          </a:p>
        </p:txBody>
      </p:sp>
      <p:sp>
        <p:nvSpPr>
          <p:cNvPr id="5" name="内容占位符 2"/>
          <p:cNvSpPr txBox="1">
            <a:spLocks/>
          </p:cNvSpPr>
          <p:nvPr/>
        </p:nvSpPr>
        <p:spPr bwMode="auto">
          <a:xfrm>
            <a:off x="323850" y="1557338"/>
            <a:ext cx="8334375" cy="4468812"/>
          </a:xfrm>
          <a:prstGeom prst="rect">
            <a:avLst/>
          </a:prstGeom>
          <a:noFill/>
          <a:ln w="9525">
            <a:noFill/>
            <a:miter lim="800000"/>
            <a:headEnd/>
            <a:tailEnd/>
          </a:ln>
        </p:spPr>
        <p:txBody>
          <a:bodyPr/>
          <a:lstStyle/>
          <a:p>
            <a:pPr marL="514350" indent="-514350" eaLnBrk="0" hangingPunct="0">
              <a:spcBef>
                <a:spcPts val="763"/>
              </a:spcBef>
              <a:buFont typeface="Wingdings" pitchFamily="2" charset="2"/>
              <a:buChar char="Ø"/>
            </a:pPr>
            <a:r>
              <a:rPr lang="zh-CN" altLang="en-US" sz="3200" b="1">
                <a:latin typeface="Calibri" pitchFamily="34" charset="0"/>
              </a:rPr>
              <a:t>澳门</a:t>
            </a:r>
            <a:endParaRPr lang="en-US" altLang="zh-CN" sz="3200" b="1">
              <a:latin typeface="Calibri" pitchFamily="34" charset="0"/>
            </a:endParaRPr>
          </a:p>
          <a:p>
            <a:pPr marL="514350" indent="-514350" eaLnBrk="0" hangingPunct="0">
              <a:spcBef>
                <a:spcPts val="763"/>
              </a:spcBef>
              <a:buFont typeface="Wingdings" pitchFamily="2" charset="2"/>
              <a:buChar char="Ø"/>
            </a:pPr>
            <a:endParaRPr lang="en-US" altLang="zh-CN" sz="3200" b="1">
              <a:latin typeface="Calibri" pitchFamily="34" charset="0"/>
            </a:endParaRPr>
          </a:p>
          <a:p>
            <a:pPr marL="514350" indent="-514350" eaLnBrk="0" hangingPunct="0">
              <a:spcBef>
                <a:spcPts val="763"/>
              </a:spcBef>
            </a:pPr>
            <a:r>
              <a:rPr lang="zh-CN" altLang="en-US" sz="3200" b="1">
                <a:latin typeface="Calibri" pitchFamily="34" charset="0"/>
              </a:rPr>
              <a:t>土地面积：</a:t>
            </a:r>
          </a:p>
          <a:p>
            <a:pPr marL="742950" lvl="1" indent="-285750" eaLnBrk="0" hangingPunct="0">
              <a:spcBef>
                <a:spcPct val="20000"/>
              </a:spcBef>
            </a:pPr>
            <a:r>
              <a:rPr lang="en-US" altLang="zh-CN" sz="2800">
                <a:latin typeface="Calibri" pitchFamily="34" charset="0"/>
              </a:rPr>
              <a:t>29.9</a:t>
            </a:r>
            <a:r>
              <a:rPr lang="zh-CN" altLang="en-US" sz="2800">
                <a:latin typeface="Calibri" pitchFamily="34" charset="0"/>
              </a:rPr>
              <a:t>平方公里</a:t>
            </a:r>
          </a:p>
          <a:p>
            <a:pPr marL="514350" indent="-514350" eaLnBrk="0" hangingPunct="0">
              <a:spcBef>
                <a:spcPts val="763"/>
              </a:spcBef>
              <a:buFont typeface="Wingdings" pitchFamily="2" charset="2"/>
              <a:buNone/>
            </a:pPr>
            <a:r>
              <a:rPr lang="zh-CN" altLang="en-US" sz="3200" b="1">
                <a:latin typeface="Calibri" pitchFamily="34" charset="0"/>
              </a:rPr>
              <a:t>人口</a:t>
            </a:r>
            <a:r>
              <a:rPr lang="en-US" altLang="zh-CN" sz="3200" b="1">
                <a:latin typeface="Calibri" pitchFamily="34" charset="0"/>
              </a:rPr>
              <a:t>(2013</a:t>
            </a:r>
            <a:r>
              <a:rPr lang="zh-CN" altLang="en-US" sz="3200" b="1">
                <a:latin typeface="Calibri" pitchFamily="34" charset="0"/>
              </a:rPr>
              <a:t>年第一季</a:t>
            </a:r>
            <a:r>
              <a:rPr lang="en-US" altLang="zh-CN" sz="3200" b="1">
                <a:latin typeface="Calibri" pitchFamily="34" charset="0"/>
              </a:rPr>
              <a:t>)</a:t>
            </a:r>
            <a:r>
              <a:rPr lang="zh-CN" altLang="en-US" sz="3200" b="1">
                <a:latin typeface="Calibri" pitchFamily="34" charset="0"/>
              </a:rPr>
              <a:t>：</a:t>
            </a:r>
          </a:p>
          <a:p>
            <a:pPr marL="742950" lvl="1" indent="-285750" eaLnBrk="0" hangingPunct="0">
              <a:spcBef>
                <a:spcPct val="20000"/>
              </a:spcBef>
            </a:pPr>
            <a:r>
              <a:rPr lang="en-US" altLang="zh-CN" sz="2800">
                <a:latin typeface="Calibri" pitchFamily="34" charset="0"/>
              </a:rPr>
              <a:t>58.63</a:t>
            </a:r>
            <a:r>
              <a:rPr lang="zh-CN" altLang="en-US" sz="2800">
                <a:latin typeface="Calibri" pitchFamily="34" charset="0"/>
              </a:rPr>
              <a:t>万人</a:t>
            </a:r>
            <a:endParaRPr lang="en-US" altLang="zh-CN" sz="2800">
              <a:latin typeface="Calibri" pitchFamily="34" charset="0"/>
            </a:endParaRPr>
          </a:p>
          <a:p>
            <a:pPr marL="742950" lvl="1" indent="-285750" eaLnBrk="0" hangingPunct="0">
              <a:spcBef>
                <a:spcPct val="20000"/>
              </a:spcBef>
              <a:buFont typeface="Arial" charset="0"/>
              <a:buNone/>
            </a:pPr>
            <a:endParaRPr lang="en-US" altLang="zh-CN">
              <a:latin typeface="Calibri" pitchFamily="34" charset="0"/>
            </a:endParaRPr>
          </a:p>
          <a:p>
            <a:pPr marL="514350" indent="-514350" eaLnBrk="0" hangingPunct="0">
              <a:lnSpc>
                <a:spcPct val="90000"/>
              </a:lnSpc>
              <a:spcBef>
                <a:spcPct val="20000"/>
              </a:spcBef>
              <a:buClr>
                <a:schemeClr val="folHlink"/>
              </a:buClr>
              <a:buSzPct val="90000"/>
            </a:pPr>
            <a:r>
              <a:rPr lang="zh-CN" altLang="en-US">
                <a:latin typeface="宋体" charset="-122"/>
                <a:ea typeface="仿宋_GB2312" pitchFamily="49" charset="-122"/>
              </a:rPr>
              <a:t>数据来自澳门统计暨普查局网站</a:t>
            </a:r>
            <a:endParaRPr lang="en-US" altLang="zh-CN">
              <a:latin typeface="宋体" charset="-122"/>
              <a:ea typeface="仿宋_GB2312" pitchFamily="49" charset="-122"/>
            </a:endParaRPr>
          </a:p>
          <a:p>
            <a:pPr marL="514350" indent="-514350" eaLnBrk="0" hangingPunct="0">
              <a:lnSpc>
                <a:spcPct val="90000"/>
              </a:lnSpc>
              <a:spcBef>
                <a:spcPct val="20000"/>
              </a:spcBef>
              <a:buClr>
                <a:schemeClr val="folHlink"/>
              </a:buClr>
              <a:buSzPct val="90000"/>
              <a:buFont typeface="Arial" charset="0"/>
              <a:buNone/>
            </a:pPr>
            <a:r>
              <a:rPr lang="en-US" altLang="zh-CN">
                <a:latin typeface="宋体" charset="-122"/>
                <a:ea typeface="仿宋_GB2312" pitchFamily="49" charset="-122"/>
                <a:hlinkClick r:id="rId2"/>
              </a:rPr>
              <a:t>http://www.dsec.gov.mo</a:t>
            </a:r>
            <a:endParaRPr lang="en-US" altLang="zh-CN">
              <a:latin typeface="宋体" charset="-122"/>
              <a:ea typeface="仿宋_GB2312" pitchFamily="49" charset="-122"/>
            </a:endParaRPr>
          </a:p>
          <a:p>
            <a:pPr marL="514350" indent="-514350" eaLnBrk="0" hangingPunct="0">
              <a:lnSpc>
                <a:spcPct val="90000"/>
              </a:lnSpc>
              <a:spcBef>
                <a:spcPct val="20000"/>
              </a:spcBef>
              <a:buClr>
                <a:schemeClr val="folHlink"/>
              </a:buClr>
              <a:buSzPct val="90000"/>
              <a:buFont typeface="Arial" charset="0"/>
              <a:buNone/>
            </a:pPr>
            <a:endParaRPr lang="zh-CN" altLang="en-US">
              <a:latin typeface="宋体" charset="-122"/>
              <a:ea typeface="仿宋_GB2312" pitchFamily="49" charset="-122"/>
            </a:endParaRPr>
          </a:p>
          <a:p>
            <a:pPr marL="742950" lvl="1" indent="-285750" eaLnBrk="0" hangingPunct="0">
              <a:spcBef>
                <a:spcPct val="20000"/>
              </a:spcBef>
              <a:buFont typeface="Arial" charset="0"/>
              <a:buNone/>
            </a:pPr>
            <a:endParaRPr lang="zh-CN" altLang="en-US" sz="2800">
              <a:latin typeface="Calibri" pitchFamily="34" charset="0"/>
            </a:endParaRPr>
          </a:p>
        </p:txBody>
      </p:sp>
      <p:pic>
        <p:nvPicPr>
          <p:cNvPr id="28676" name="Picture 10" descr="C:\Users\dai\AppData\Local\Temp\mx3AF6.png"/>
          <p:cNvPicPr>
            <a:picLocks noChangeAspect="1" noChangeArrowheads="1"/>
          </p:cNvPicPr>
          <p:nvPr/>
        </p:nvPicPr>
        <p:blipFill>
          <a:blip r:embed="rId3"/>
          <a:srcRect/>
          <a:stretch>
            <a:fillRect/>
          </a:stretch>
        </p:blipFill>
        <p:spPr bwMode="auto">
          <a:xfrm>
            <a:off x="4716463" y="1285875"/>
            <a:ext cx="4114800" cy="45529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3"/>
          <p:cNvPicPr>
            <a:picLocks noChangeAspect="1" noChangeArrowheads="1"/>
          </p:cNvPicPr>
          <p:nvPr/>
        </p:nvPicPr>
        <p:blipFill>
          <a:blip r:embed="rId2"/>
          <a:srcRect/>
          <a:stretch>
            <a:fillRect/>
          </a:stretch>
        </p:blipFill>
        <p:spPr bwMode="auto">
          <a:xfrm>
            <a:off x="752475" y="1571625"/>
            <a:ext cx="7639050" cy="3819525"/>
          </a:xfrm>
          <a:prstGeom prst="rect">
            <a:avLst/>
          </a:prstGeom>
          <a:noFill/>
          <a:ln w="9525">
            <a:noFill/>
            <a:miter lim="800000"/>
            <a:headEnd/>
            <a:tailEnd/>
          </a:ln>
        </p:spPr>
      </p:pic>
      <p:sp>
        <p:nvSpPr>
          <p:cNvPr id="29698" name="标题 1"/>
          <p:cNvSpPr>
            <a:spLocks noGrp="1"/>
          </p:cNvSpPr>
          <p:nvPr>
            <p:ph type="title"/>
          </p:nvPr>
        </p:nvSpPr>
        <p:spPr>
          <a:xfrm>
            <a:off x="457200" y="571500"/>
            <a:ext cx="8229600" cy="714375"/>
          </a:xfrm>
        </p:spPr>
        <p:txBody>
          <a:bodyPr/>
          <a:lstStyle/>
          <a:p>
            <a:r>
              <a:rPr lang="zh-CN" altLang="en-US"/>
              <a:t>澳门：</a:t>
            </a:r>
            <a:r>
              <a:rPr lang="en-US" altLang="zh-CN"/>
              <a:t>GDP</a:t>
            </a:r>
            <a:r>
              <a:rPr lang="zh-CN" altLang="en-US"/>
              <a:t>与人均</a:t>
            </a:r>
            <a:r>
              <a:rPr lang="en-US" altLang="zh-CN"/>
              <a:t>GDP</a:t>
            </a:r>
            <a:endParaRPr lang="zh-CN" altLang="en-US"/>
          </a:p>
        </p:txBody>
      </p:sp>
      <p:sp>
        <p:nvSpPr>
          <p:cNvPr id="29699" name="内容占位符 2"/>
          <p:cNvSpPr>
            <a:spLocks noGrp="1"/>
          </p:cNvSpPr>
          <p:nvPr>
            <p:ph idx="1"/>
          </p:nvPr>
        </p:nvSpPr>
        <p:spPr>
          <a:xfrm>
            <a:off x="428625" y="1285875"/>
            <a:ext cx="8229600" cy="4740275"/>
          </a:xfrm>
        </p:spPr>
        <p:txBody>
          <a:bodyPr/>
          <a:lstStyle/>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3200"/>
          </a:p>
          <a:p>
            <a:pPr lvl="1">
              <a:buFont typeface="Arial" charset="0"/>
              <a:buNone/>
            </a:pPr>
            <a:endParaRPr lang="en-US" altLang="zh-CN" sz="1800"/>
          </a:p>
          <a:p>
            <a:pPr lvl="1">
              <a:buFont typeface="Arial" charset="0"/>
              <a:buNone/>
            </a:pPr>
            <a:r>
              <a:rPr lang="zh-CN" altLang="en-US" sz="1800"/>
              <a:t>注：</a:t>
            </a:r>
            <a:r>
              <a:rPr lang="en-US" altLang="zh-CN" sz="1800"/>
              <a:t>GDP</a:t>
            </a:r>
            <a:r>
              <a:rPr lang="zh-CN" altLang="en-US" sz="1800"/>
              <a:t>与人均</a:t>
            </a:r>
            <a:r>
              <a:rPr lang="en-US" altLang="zh-CN" sz="1800"/>
              <a:t>GDP</a:t>
            </a:r>
            <a:r>
              <a:rPr lang="zh-CN" altLang="en-US" sz="1800"/>
              <a:t>按</a:t>
            </a:r>
            <a:r>
              <a:rPr lang="en-US" altLang="zh-CN" sz="1800"/>
              <a:t>2008</a:t>
            </a:r>
            <a:r>
              <a:rPr lang="zh-CN" altLang="en-US" sz="1800"/>
              <a:t>年价格计算</a:t>
            </a:r>
          </a:p>
          <a:p>
            <a:pPr lvl="1">
              <a:buFont typeface="Arial" charset="0"/>
              <a:buNone/>
            </a:pPr>
            <a:r>
              <a:rPr lang="zh-CN" altLang="en-US" sz="1800"/>
              <a:t>数据来源：</a:t>
            </a:r>
            <a:r>
              <a:rPr lang="en-US" altLang="zh-CN" sz="1800">
                <a:hlinkClick r:id="rId3"/>
              </a:rPr>
              <a:t>http://www.dsec.gov.mo</a:t>
            </a:r>
            <a:r>
              <a:rPr lang="en-US" altLang="zh-CN" sz="1800"/>
              <a:t> </a:t>
            </a:r>
            <a:r>
              <a:rPr lang="zh-CN" altLang="en-US" sz="1800"/>
              <a:t>（澳门统计暨普查局网站）</a:t>
            </a:r>
            <a:endParaRPr lang="en-US" altLang="zh-CN" sz="1800"/>
          </a:p>
          <a:p>
            <a:pPr>
              <a:spcBef>
                <a:spcPts val="763"/>
              </a:spcBef>
            </a:pPr>
            <a:endParaRPr lang="zh-CN" altLang="en-US"/>
          </a:p>
        </p:txBody>
      </p:sp>
      <p:sp>
        <p:nvSpPr>
          <p:cNvPr id="29700"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A072D8F-8C11-480E-8650-904F9AE021E6}" type="slidenum">
              <a:rPr lang="zh-CN" altLang="en-US" smtClean="0"/>
              <a:pPr fontAlgn="base">
                <a:spcBef>
                  <a:spcPct val="0"/>
                </a:spcBef>
                <a:spcAft>
                  <a:spcPct val="0"/>
                </a:spcAft>
              </a:pPr>
              <a:t>16</a:t>
            </a:fld>
            <a:endParaRPr lang="en-US" altLang="zh-CN"/>
          </a:p>
        </p:txBody>
      </p:sp>
      <p:sp>
        <p:nvSpPr>
          <p:cNvPr id="29701" name="TextBox 5"/>
          <p:cNvSpPr txBox="1">
            <a:spLocks noChangeArrowheads="1"/>
          </p:cNvSpPr>
          <p:nvPr/>
        </p:nvSpPr>
        <p:spPr bwMode="auto">
          <a:xfrm>
            <a:off x="7500938" y="4929188"/>
            <a:ext cx="642937" cy="369887"/>
          </a:xfrm>
          <a:prstGeom prst="rect">
            <a:avLst/>
          </a:prstGeom>
          <a:noFill/>
          <a:ln w="9525">
            <a:noFill/>
            <a:miter lim="800000"/>
            <a:headEnd/>
            <a:tailEnd/>
          </a:ln>
        </p:spPr>
        <p:txBody>
          <a:bodyPr>
            <a:spAutoFit/>
          </a:bodyPr>
          <a:lstStyle/>
          <a:p>
            <a:r>
              <a:rPr lang="zh-CN" altLang="en-US"/>
              <a:t>年份</a:t>
            </a:r>
          </a:p>
        </p:txBody>
      </p:sp>
      <p:sp>
        <p:nvSpPr>
          <p:cNvPr id="29702" name="矩形 6"/>
          <p:cNvSpPr>
            <a:spLocks noChangeArrowheads="1"/>
          </p:cNvSpPr>
          <p:nvPr/>
        </p:nvSpPr>
        <p:spPr bwMode="auto">
          <a:xfrm>
            <a:off x="357188" y="1214438"/>
            <a:ext cx="2643187" cy="369887"/>
          </a:xfrm>
          <a:prstGeom prst="rect">
            <a:avLst/>
          </a:prstGeom>
          <a:noFill/>
          <a:ln w="9525">
            <a:noFill/>
            <a:miter lim="800000"/>
            <a:headEnd/>
            <a:tailEnd/>
          </a:ln>
        </p:spPr>
        <p:txBody>
          <a:bodyPr>
            <a:spAutoFit/>
          </a:bodyPr>
          <a:lstStyle/>
          <a:p>
            <a:pPr algn="ctr"/>
            <a:r>
              <a:rPr lang="zh-CN" altLang="en-US"/>
              <a:t>实际</a:t>
            </a:r>
            <a:r>
              <a:rPr lang="en-US" altLang="zh-CN"/>
              <a:t>GDP</a:t>
            </a:r>
            <a:r>
              <a:rPr lang="zh-CN" altLang="en-US"/>
              <a:t>（亿澳门元）</a:t>
            </a:r>
            <a:endParaRPr lang="en-US" altLang="zh-CN"/>
          </a:p>
        </p:txBody>
      </p:sp>
      <p:sp>
        <p:nvSpPr>
          <p:cNvPr id="29703" name="矩形 7"/>
          <p:cNvSpPr>
            <a:spLocks noChangeArrowheads="1"/>
          </p:cNvSpPr>
          <p:nvPr/>
        </p:nvSpPr>
        <p:spPr bwMode="auto">
          <a:xfrm>
            <a:off x="6143625" y="1214438"/>
            <a:ext cx="2857500" cy="369887"/>
          </a:xfrm>
          <a:prstGeom prst="rect">
            <a:avLst/>
          </a:prstGeom>
          <a:noFill/>
          <a:ln w="9525">
            <a:noFill/>
            <a:miter lim="800000"/>
            <a:headEnd/>
            <a:tailEnd/>
          </a:ln>
        </p:spPr>
        <p:txBody>
          <a:bodyPr>
            <a:spAutoFit/>
          </a:bodyPr>
          <a:lstStyle/>
          <a:p>
            <a:pPr algn="ctr"/>
            <a:r>
              <a:rPr lang="zh-CN" altLang="en-US"/>
              <a:t>实际人均</a:t>
            </a:r>
            <a:r>
              <a:rPr lang="en-US" altLang="zh-CN"/>
              <a:t>GDP</a:t>
            </a:r>
            <a:r>
              <a:rPr lang="zh-CN" altLang="en-US"/>
              <a:t>（澳门元）</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457200" y="571500"/>
            <a:ext cx="8229600" cy="714375"/>
          </a:xfrm>
        </p:spPr>
        <p:txBody>
          <a:bodyPr/>
          <a:lstStyle/>
          <a:p>
            <a:r>
              <a:rPr lang="zh-CN" altLang="en-US"/>
              <a:t>澳门：</a:t>
            </a:r>
            <a:r>
              <a:rPr lang="en-US" altLang="zh-CN"/>
              <a:t>GDP</a:t>
            </a:r>
            <a:r>
              <a:rPr lang="zh-CN" altLang="en-US"/>
              <a:t>与人均</a:t>
            </a:r>
            <a:r>
              <a:rPr lang="en-US" altLang="zh-CN"/>
              <a:t>GDP</a:t>
            </a:r>
            <a:r>
              <a:rPr lang="zh-CN" altLang="en-US"/>
              <a:t>增长率</a:t>
            </a:r>
          </a:p>
        </p:txBody>
      </p:sp>
      <p:sp>
        <p:nvSpPr>
          <p:cNvPr id="30722" name="内容占位符 2"/>
          <p:cNvSpPr>
            <a:spLocks noGrp="1"/>
          </p:cNvSpPr>
          <p:nvPr>
            <p:ph idx="1"/>
          </p:nvPr>
        </p:nvSpPr>
        <p:spPr>
          <a:xfrm>
            <a:off x="428625" y="1285875"/>
            <a:ext cx="8229600" cy="4740275"/>
          </a:xfrm>
        </p:spPr>
        <p:txBody>
          <a:bodyPr/>
          <a:lstStyle/>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r>
              <a:rPr lang="zh-CN" altLang="en-US" sz="1800"/>
              <a:t>注：按</a:t>
            </a:r>
            <a:r>
              <a:rPr lang="en-US" altLang="zh-CN" sz="1800"/>
              <a:t>2008</a:t>
            </a:r>
            <a:r>
              <a:rPr lang="zh-CN" altLang="en-US" sz="1800"/>
              <a:t>年价格计算</a:t>
            </a:r>
          </a:p>
          <a:p>
            <a:pPr lvl="1">
              <a:buFont typeface="Arial" charset="0"/>
              <a:buNone/>
            </a:pPr>
            <a:r>
              <a:rPr lang="zh-CN" altLang="en-US" sz="1800"/>
              <a:t>数据来源：</a:t>
            </a:r>
            <a:r>
              <a:rPr lang="en-US" altLang="zh-CN" sz="1800">
                <a:hlinkClick r:id="rId2"/>
              </a:rPr>
              <a:t>http://www.dsec.gov.mo</a:t>
            </a:r>
            <a:r>
              <a:rPr lang="en-US" altLang="zh-CN" sz="1800"/>
              <a:t> </a:t>
            </a:r>
            <a:r>
              <a:rPr lang="zh-CN" altLang="en-US" sz="1800"/>
              <a:t>（澳门统计暨普查局网站）</a:t>
            </a:r>
            <a:endParaRPr lang="en-US" altLang="zh-CN" sz="1800"/>
          </a:p>
          <a:p>
            <a:pPr>
              <a:spcBef>
                <a:spcPts val="763"/>
              </a:spcBef>
            </a:pPr>
            <a:endParaRPr lang="zh-CN" altLang="en-US"/>
          </a:p>
        </p:txBody>
      </p:sp>
      <p:sp>
        <p:nvSpPr>
          <p:cNvPr id="30723"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AD9C12-651D-434D-ABF8-F792380A380D}" type="slidenum">
              <a:rPr lang="zh-CN" altLang="en-US" smtClean="0"/>
              <a:pPr fontAlgn="base">
                <a:spcBef>
                  <a:spcPct val="0"/>
                </a:spcBef>
                <a:spcAft>
                  <a:spcPct val="0"/>
                </a:spcAft>
              </a:pPr>
              <a:t>17</a:t>
            </a:fld>
            <a:endParaRPr lang="en-US" altLang="zh-CN"/>
          </a:p>
        </p:txBody>
      </p:sp>
      <p:pic>
        <p:nvPicPr>
          <p:cNvPr id="30724" name="Picture 2"/>
          <p:cNvPicPr>
            <a:picLocks noChangeAspect="1" noChangeArrowheads="1"/>
          </p:cNvPicPr>
          <p:nvPr/>
        </p:nvPicPr>
        <p:blipFill>
          <a:blip r:embed="rId3"/>
          <a:srcRect/>
          <a:stretch>
            <a:fillRect/>
          </a:stretch>
        </p:blipFill>
        <p:spPr bwMode="auto">
          <a:xfrm>
            <a:off x="1409700" y="1809750"/>
            <a:ext cx="6324600" cy="3762375"/>
          </a:xfrm>
          <a:prstGeom prst="rect">
            <a:avLst/>
          </a:prstGeom>
          <a:noFill/>
          <a:ln w="9525">
            <a:noFill/>
            <a:miter lim="800000"/>
            <a:headEnd/>
            <a:tailEnd/>
          </a:ln>
        </p:spPr>
      </p:pic>
      <p:sp>
        <p:nvSpPr>
          <p:cNvPr id="30725" name="TextBox 5"/>
          <p:cNvSpPr txBox="1">
            <a:spLocks noChangeArrowheads="1"/>
          </p:cNvSpPr>
          <p:nvPr/>
        </p:nvSpPr>
        <p:spPr bwMode="auto">
          <a:xfrm>
            <a:off x="7715250" y="4702175"/>
            <a:ext cx="642938" cy="369888"/>
          </a:xfrm>
          <a:prstGeom prst="rect">
            <a:avLst/>
          </a:prstGeom>
          <a:noFill/>
          <a:ln w="9525">
            <a:noFill/>
            <a:miter lim="800000"/>
            <a:headEnd/>
            <a:tailEnd/>
          </a:ln>
        </p:spPr>
        <p:txBody>
          <a:bodyPr>
            <a:spAutoFit/>
          </a:bodyPr>
          <a:lstStyle/>
          <a:p>
            <a:r>
              <a:rPr lang="zh-CN" altLang="en-US"/>
              <a:t>年份</a:t>
            </a:r>
          </a:p>
        </p:txBody>
      </p:sp>
      <p:sp>
        <p:nvSpPr>
          <p:cNvPr id="30726" name="TextBox 6"/>
          <p:cNvSpPr txBox="1">
            <a:spLocks noChangeArrowheads="1"/>
          </p:cNvSpPr>
          <p:nvPr/>
        </p:nvSpPr>
        <p:spPr bwMode="auto">
          <a:xfrm>
            <a:off x="1500188" y="1500188"/>
            <a:ext cx="500062" cy="369887"/>
          </a:xfrm>
          <a:prstGeom prst="rect">
            <a:avLst/>
          </a:prstGeom>
          <a:noFill/>
          <a:ln w="9525">
            <a:noFill/>
            <a:miter lim="800000"/>
            <a:headEnd/>
            <a:tailEnd/>
          </a:ln>
        </p:spPr>
        <p:txBody>
          <a:bodyPr>
            <a:spAutoFit/>
          </a:bodyPr>
          <a:lstStyle/>
          <a:p>
            <a:r>
              <a:rPr lang="en-US" altLang="zh-CN"/>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457200" y="571500"/>
            <a:ext cx="8229600" cy="714375"/>
          </a:xfrm>
        </p:spPr>
        <p:txBody>
          <a:bodyPr/>
          <a:lstStyle/>
          <a:p>
            <a:r>
              <a:rPr lang="zh-CN" altLang="en-US"/>
              <a:t>澳门：通货膨胀率</a:t>
            </a:r>
          </a:p>
        </p:txBody>
      </p:sp>
      <p:sp>
        <p:nvSpPr>
          <p:cNvPr id="31746" name="内容占位符 2"/>
          <p:cNvSpPr>
            <a:spLocks noGrp="1"/>
          </p:cNvSpPr>
          <p:nvPr>
            <p:ph idx="1"/>
          </p:nvPr>
        </p:nvSpPr>
        <p:spPr>
          <a:xfrm>
            <a:off x="428625" y="1285875"/>
            <a:ext cx="8229600" cy="4740275"/>
          </a:xfrm>
        </p:spPr>
        <p:txBody>
          <a:bodyPr/>
          <a:lstStyle/>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lvl="1">
              <a:buFont typeface="Arial" charset="0"/>
              <a:buNone/>
            </a:pPr>
            <a:r>
              <a:rPr lang="zh-CN" altLang="en-US" sz="1800"/>
              <a:t>注：使用“</a:t>
            </a:r>
            <a:r>
              <a:rPr lang="zh-TW" altLang="en-US" sz="1800"/>
              <a:t>綜合消費物價指數</a:t>
            </a:r>
            <a:r>
              <a:rPr lang="zh-CN" altLang="en-US" sz="1800"/>
              <a:t>”的变化率度量通货膨胀。</a:t>
            </a:r>
            <a:endParaRPr lang="en-US" altLang="zh-CN" sz="1800"/>
          </a:p>
          <a:p>
            <a:pPr lvl="1">
              <a:buFont typeface="Arial" charset="0"/>
              <a:buNone/>
            </a:pPr>
            <a:r>
              <a:rPr lang="zh-CN" altLang="en-US" sz="1800"/>
              <a:t>数据来源：</a:t>
            </a:r>
            <a:r>
              <a:rPr lang="en-US" altLang="zh-CN" sz="1800">
                <a:hlinkClick r:id="rId2"/>
              </a:rPr>
              <a:t>http://www.dsec.gov.mo</a:t>
            </a:r>
            <a:r>
              <a:rPr lang="en-US" altLang="zh-CN" sz="1800"/>
              <a:t> </a:t>
            </a:r>
            <a:r>
              <a:rPr lang="zh-CN" altLang="en-US" sz="1800"/>
              <a:t>（澳门统计暨普查局网站）</a:t>
            </a:r>
          </a:p>
          <a:p>
            <a:pPr>
              <a:spcBef>
                <a:spcPts val="763"/>
              </a:spcBef>
            </a:pPr>
            <a:endParaRPr lang="zh-CN" altLang="en-US"/>
          </a:p>
        </p:txBody>
      </p:sp>
      <p:sp>
        <p:nvSpPr>
          <p:cNvPr id="31747"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F68590-F8CD-4379-B189-7207E867C8C6}" type="slidenum">
              <a:rPr lang="zh-CN" altLang="en-US" smtClean="0"/>
              <a:pPr fontAlgn="base">
                <a:spcBef>
                  <a:spcPct val="0"/>
                </a:spcBef>
                <a:spcAft>
                  <a:spcPct val="0"/>
                </a:spcAft>
              </a:pPr>
              <a:t>18</a:t>
            </a:fld>
            <a:endParaRPr lang="en-US" altLang="zh-CN"/>
          </a:p>
        </p:txBody>
      </p:sp>
      <p:sp>
        <p:nvSpPr>
          <p:cNvPr id="31748" name="TextBox 5"/>
          <p:cNvSpPr txBox="1">
            <a:spLocks noChangeArrowheads="1"/>
          </p:cNvSpPr>
          <p:nvPr/>
        </p:nvSpPr>
        <p:spPr bwMode="auto">
          <a:xfrm>
            <a:off x="7786688" y="4143375"/>
            <a:ext cx="642937" cy="369888"/>
          </a:xfrm>
          <a:prstGeom prst="rect">
            <a:avLst/>
          </a:prstGeom>
          <a:noFill/>
          <a:ln w="9525">
            <a:noFill/>
            <a:miter lim="800000"/>
            <a:headEnd/>
            <a:tailEnd/>
          </a:ln>
        </p:spPr>
        <p:txBody>
          <a:bodyPr>
            <a:spAutoFit/>
          </a:bodyPr>
          <a:lstStyle/>
          <a:p>
            <a:r>
              <a:rPr lang="zh-CN" altLang="en-US"/>
              <a:t>年份</a:t>
            </a:r>
          </a:p>
        </p:txBody>
      </p:sp>
      <p:sp>
        <p:nvSpPr>
          <p:cNvPr id="31749" name="矩形 6"/>
          <p:cNvSpPr>
            <a:spLocks noChangeArrowheads="1"/>
          </p:cNvSpPr>
          <p:nvPr/>
        </p:nvSpPr>
        <p:spPr bwMode="auto">
          <a:xfrm>
            <a:off x="1285875" y="1214438"/>
            <a:ext cx="1214438" cy="369887"/>
          </a:xfrm>
          <a:prstGeom prst="rect">
            <a:avLst/>
          </a:prstGeom>
          <a:noFill/>
          <a:ln w="9525">
            <a:noFill/>
            <a:miter lim="800000"/>
            <a:headEnd/>
            <a:tailEnd/>
          </a:ln>
        </p:spPr>
        <p:txBody>
          <a:bodyPr>
            <a:spAutoFit/>
          </a:bodyPr>
          <a:lstStyle/>
          <a:p>
            <a:pPr algn="ctr"/>
            <a:r>
              <a:rPr lang="en-US" altLang="zh-CN"/>
              <a:t>%</a:t>
            </a:r>
            <a:endParaRPr lang="zh-CN" altLang="en-US"/>
          </a:p>
        </p:txBody>
      </p:sp>
      <p:pic>
        <p:nvPicPr>
          <p:cNvPr id="31750" name="Picture 2"/>
          <p:cNvPicPr>
            <a:picLocks noChangeAspect="1" noChangeArrowheads="1"/>
          </p:cNvPicPr>
          <p:nvPr/>
        </p:nvPicPr>
        <p:blipFill>
          <a:blip r:embed="rId3"/>
          <a:srcRect/>
          <a:stretch>
            <a:fillRect/>
          </a:stretch>
        </p:blipFill>
        <p:spPr bwMode="auto">
          <a:xfrm>
            <a:off x="1381125" y="1543050"/>
            <a:ext cx="6381750" cy="37719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571500"/>
            <a:ext cx="8229600" cy="714375"/>
          </a:xfrm>
        </p:spPr>
        <p:txBody>
          <a:bodyPr/>
          <a:lstStyle/>
          <a:p>
            <a:r>
              <a:rPr lang="zh-CN" altLang="en-US"/>
              <a:t>澳门：失业率</a:t>
            </a:r>
          </a:p>
        </p:txBody>
      </p:sp>
      <p:sp>
        <p:nvSpPr>
          <p:cNvPr id="32770" name="内容占位符 2"/>
          <p:cNvSpPr>
            <a:spLocks noGrp="1"/>
          </p:cNvSpPr>
          <p:nvPr>
            <p:ph idx="1"/>
          </p:nvPr>
        </p:nvSpPr>
        <p:spPr>
          <a:xfrm>
            <a:off x="428625" y="1285875"/>
            <a:ext cx="8229600" cy="4740275"/>
          </a:xfrm>
        </p:spPr>
        <p:txBody>
          <a:bodyPr/>
          <a:lstStyle/>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sz="1800"/>
          </a:p>
          <a:p>
            <a:pPr lvl="1">
              <a:buFont typeface="Arial" charset="0"/>
              <a:buNone/>
            </a:pPr>
            <a:endParaRPr lang="en-US" altLang="zh-CN"/>
          </a:p>
          <a:p>
            <a:pPr lvl="1">
              <a:buFont typeface="Arial" charset="0"/>
              <a:buNone/>
            </a:pPr>
            <a:endParaRPr lang="en-US" altLang="zh-CN" sz="1800"/>
          </a:p>
          <a:p>
            <a:pPr lvl="1">
              <a:buFont typeface="Arial" charset="0"/>
              <a:buNone/>
            </a:pPr>
            <a:r>
              <a:rPr lang="zh-CN" altLang="en-US" sz="1800"/>
              <a:t>数据来源：</a:t>
            </a:r>
            <a:r>
              <a:rPr lang="en-US" altLang="zh-CN" sz="1800">
                <a:hlinkClick r:id="rId2"/>
              </a:rPr>
              <a:t>http://www.dsec.gov.mo</a:t>
            </a:r>
            <a:r>
              <a:rPr lang="zh-CN" altLang="en-US" sz="1800"/>
              <a:t>（澳门统计暨普查局网站）</a:t>
            </a:r>
          </a:p>
          <a:p>
            <a:pPr>
              <a:spcBef>
                <a:spcPts val="763"/>
              </a:spcBef>
            </a:pPr>
            <a:endParaRPr lang="zh-CN" altLang="en-US"/>
          </a:p>
        </p:txBody>
      </p:sp>
      <p:sp>
        <p:nvSpPr>
          <p:cNvPr id="32771"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3BDC3D-BE8A-4F3E-A003-42A4B2FEC9F4}" type="slidenum">
              <a:rPr lang="zh-CN" altLang="en-US" smtClean="0"/>
              <a:pPr fontAlgn="base">
                <a:spcBef>
                  <a:spcPct val="0"/>
                </a:spcBef>
                <a:spcAft>
                  <a:spcPct val="0"/>
                </a:spcAft>
              </a:pPr>
              <a:t>19</a:t>
            </a:fld>
            <a:endParaRPr lang="en-US" altLang="zh-CN"/>
          </a:p>
        </p:txBody>
      </p:sp>
      <p:pic>
        <p:nvPicPr>
          <p:cNvPr id="32772" name="Picture 1"/>
          <p:cNvPicPr>
            <a:picLocks noChangeAspect="1" noChangeArrowheads="1"/>
          </p:cNvPicPr>
          <p:nvPr/>
        </p:nvPicPr>
        <p:blipFill>
          <a:blip r:embed="rId3"/>
          <a:srcRect/>
          <a:stretch>
            <a:fillRect/>
          </a:stretch>
        </p:blipFill>
        <p:spPr bwMode="auto">
          <a:xfrm>
            <a:off x="1381125" y="1562100"/>
            <a:ext cx="6381750" cy="3733800"/>
          </a:xfrm>
          <a:prstGeom prst="rect">
            <a:avLst/>
          </a:prstGeom>
          <a:noFill/>
          <a:ln w="9525">
            <a:noFill/>
            <a:miter lim="800000"/>
            <a:headEnd/>
            <a:tailEnd/>
          </a:ln>
        </p:spPr>
      </p:pic>
      <p:sp>
        <p:nvSpPr>
          <p:cNvPr id="32773" name="TextBox 5"/>
          <p:cNvSpPr txBox="1">
            <a:spLocks noChangeArrowheads="1"/>
          </p:cNvSpPr>
          <p:nvPr/>
        </p:nvSpPr>
        <p:spPr bwMode="auto">
          <a:xfrm>
            <a:off x="7786688" y="4786313"/>
            <a:ext cx="642937" cy="369887"/>
          </a:xfrm>
          <a:prstGeom prst="rect">
            <a:avLst/>
          </a:prstGeom>
          <a:noFill/>
          <a:ln w="9525">
            <a:noFill/>
            <a:miter lim="800000"/>
            <a:headEnd/>
            <a:tailEnd/>
          </a:ln>
        </p:spPr>
        <p:txBody>
          <a:bodyPr>
            <a:spAutoFit/>
          </a:bodyPr>
          <a:lstStyle/>
          <a:p>
            <a:r>
              <a:rPr lang="zh-CN" altLang="en-US"/>
              <a:t>年份</a:t>
            </a:r>
          </a:p>
        </p:txBody>
      </p:sp>
      <p:sp>
        <p:nvSpPr>
          <p:cNvPr id="32774" name="矩形 6"/>
          <p:cNvSpPr>
            <a:spLocks noChangeArrowheads="1"/>
          </p:cNvSpPr>
          <p:nvPr/>
        </p:nvSpPr>
        <p:spPr bwMode="auto">
          <a:xfrm>
            <a:off x="1143000" y="1285875"/>
            <a:ext cx="1214438" cy="369888"/>
          </a:xfrm>
          <a:prstGeom prst="rect">
            <a:avLst/>
          </a:prstGeom>
          <a:noFill/>
          <a:ln w="9525">
            <a:noFill/>
            <a:miter lim="800000"/>
            <a:headEnd/>
            <a:tailEnd/>
          </a:ln>
        </p:spPr>
        <p:txBody>
          <a:bodyPr>
            <a:spAutoFit/>
          </a:bodyPr>
          <a:lstStyle/>
          <a:p>
            <a:pPr algn="ctr"/>
            <a:r>
              <a:rPr lang="en-US" altLang="zh-CN"/>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457200" y="571500"/>
            <a:ext cx="8229600" cy="714375"/>
          </a:xfrm>
        </p:spPr>
        <p:txBody>
          <a:bodyPr/>
          <a:lstStyle/>
          <a:p>
            <a:r>
              <a:rPr lang="zh-CN" altLang="en-US"/>
              <a:t>第</a:t>
            </a:r>
            <a:r>
              <a:rPr lang="en-US" altLang="zh-CN"/>
              <a:t>1</a:t>
            </a:r>
            <a:r>
              <a:rPr lang="zh-CN" altLang="en-US"/>
              <a:t>章  宏观经济学的科学</a:t>
            </a:r>
          </a:p>
        </p:txBody>
      </p:sp>
      <p:sp>
        <p:nvSpPr>
          <p:cNvPr id="15362" name="内容占位符 2"/>
          <p:cNvSpPr>
            <a:spLocks noGrp="1"/>
          </p:cNvSpPr>
          <p:nvPr>
            <p:ph idx="1"/>
          </p:nvPr>
        </p:nvSpPr>
        <p:spPr>
          <a:xfrm>
            <a:off x="428625" y="1285875"/>
            <a:ext cx="8229600" cy="4740275"/>
          </a:xfrm>
        </p:spPr>
        <p:txBody>
          <a:bodyPr/>
          <a:lstStyle/>
          <a:p>
            <a:pPr>
              <a:spcBef>
                <a:spcPts val="763"/>
              </a:spcBef>
            </a:pPr>
            <a:r>
              <a:rPr lang="en-US" altLang="zh-CN"/>
              <a:t>1.1  </a:t>
            </a:r>
            <a:r>
              <a:rPr lang="zh-CN" altLang="en-US"/>
              <a:t>宏观经济学家研究什么？</a:t>
            </a:r>
            <a:endParaRPr lang="en-US" altLang="zh-CN"/>
          </a:p>
          <a:p>
            <a:pPr>
              <a:spcBef>
                <a:spcPts val="763"/>
              </a:spcBef>
            </a:pPr>
            <a:r>
              <a:rPr lang="en-US" altLang="zh-CN"/>
              <a:t>1.2  </a:t>
            </a:r>
            <a:r>
              <a:rPr lang="zh-CN" altLang="en-US"/>
              <a:t>经济学家是如何思考的？</a:t>
            </a:r>
            <a:endParaRPr lang="en-US" altLang="zh-CN"/>
          </a:p>
          <a:p>
            <a:pPr>
              <a:spcBef>
                <a:spcPts val="763"/>
              </a:spcBef>
            </a:pPr>
            <a:r>
              <a:rPr lang="en-US" altLang="zh-CN"/>
              <a:t>1.3  </a:t>
            </a:r>
            <a:r>
              <a:rPr lang="zh-CN" altLang="en-US"/>
              <a:t>本书的安排</a:t>
            </a:r>
          </a:p>
          <a:p>
            <a:pPr>
              <a:spcBef>
                <a:spcPts val="763"/>
              </a:spcBef>
            </a:pPr>
            <a:endParaRPr lang="zh-CN" altLang="en-US"/>
          </a:p>
        </p:txBody>
      </p:sp>
      <p:sp>
        <p:nvSpPr>
          <p:cNvPr id="15363"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A9B984C-D2FB-415A-B9A4-9E1950CCF824}" type="slidenum">
              <a:rPr lang="zh-CN" altLang="en-US" smtClean="0"/>
              <a:pPr fontAlgn="base">
                <a:spcBef>
                  <a:spcPct val="0"/>
                </a:spcBef>
                <a:spcAft>
                  <a:spcPct val="0"/>
                </a:spcAft>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457200" y="571500"/>
            <a:ext cx="8229600" cy="714375"/>
          </a:xfrm>
        </p:spPr>
        <p:txBody>
          <a:bodyPr/>
          <a:lstStyle/>
          <a:p>
            <a:r>
              <a:rPr lang="zh-CN" altLang="en-US"/>
              <a:t>宏观经济概况：小结</a:t>
            </a:r>
          </a:p>
        </p:txBody>
      </p:sp>
      <p:sp>
        <p:nvSpPr>
          <p:cNvPr id="33794" name="内容占位符 2"/>
          <p:cNvSpPr>
            <a:spLocks noGrp="1"/>
          </p:cNvSpPr>
          <p:nvPr>
            <p:ph idx="1"/>
          </p:nvPr>
        </p:nvSpPr>
        <p:spPr>
          <a:xfrm>
            <a:off x="428625" y="1285875"/>
            <a:ext cx="8229600" cy="4740275"/>
          </a:xfrm>
        </p:spPr>
        <p:txBody>
          <a:bodyPr/>
          <a:lstStyle/>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lvl="1">
              <a:buFont typeface="Arial" charset="0"/>
              <a:buNone/>
            </a:pPr>
            <a:r>
              <a:rPr lang="zh-CN" altLang="en-US" sz="1800"/>
              <a:t>注：</a:t>
            </a:r>
            <a:r>
              <a:rPr lang="en-US" altLang="zh-CN" sz="1800"/>
              <a:t>GDP</a:t>
            </a:r>
            <a:r>
              <a:rPr lang="zh-CN" altLang="en-US" sz="1800"/>
              <a:t>与人均</a:t>
            </a:r>
            <a:r>
              <a:rPr lang="en-US" altLang="zh-CN" sz="1800"/>
              <a:t>GDP</a:t>
            </a:r>
            <a:r>
              <a:rPr lang="zh-CN" altLang="en-US" sz="1800"/>
              <a:t>的平均增长率为相应指标</a:t>
            </a:r>
            <a:r>
              <a:rPr lang="en-US" altLang="zh-CN" sz="1800"/>
              <a:t>1982</a:t>
            </a:r>
            <a:r>
              <a:rPr lang="zh-CN" altLang="en-US" sz="1800"/>
              <a:t>至</a:t>
            </a:r>
            <a:r>
              <a:rPr lang="en-US" altLang="zh-CN" sz="1800"/>
              <a:t>2011</a:t>
            </a:r>
            <a:r>
              <a:rPr lang="zh-CN" altLang="en-US" sz="1800"/>
              <a:t>年增长率的算术平均值。</a:t>
            </a:r>
            <a:endParaRPr lang="en-US" altLang="zh-CN" sz="1800"/>
          </a:p>
          <a:p>
            <a:pPr lvl="1">
              <a:buFont typeface="Arial" charset="0"/>
              <a:buNone/>
            </a:pPr>
            <a:r>
              <a:rPr lang="zh-CN" altLang="en-US" sz="1800"/>
              <a:t>数据来源：</a:t>
            </a:r>
            <a:r>
              <a:rPr lang="en-US" altLang="zh-CN" sz="1800"/>
              <a:t>GDP</a:t>
            </a:r>
            <a:r>
              <a:rPr lang="zh-CN" altLang="en-US" sz="1800"/>
              <a:t>与人均</a:t>
            </a:r>
            <a:r>
              <a:rPr lang="en-US" altLang="zh-CN" sz="1800"/>
              <a:t>GDP</a:t>
            </a:r>
            <a:r>
              <a:rPr lang="zh-CN" altLang="en-US" sz="1800"/>
              <a:t>美元数据来自世界银行。其余数据来源与之前的图表相同。</a:t>
            </a:r>
            <a:endParaRPr lang="en-US" altLang="zh-CN" sz="1800"/>
          </a:p>
        </p:txBody>
      </p:sp>
      <p:sp>
        <p:nvSpPr>
          <p:cNvPr id="33795"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89C65F2-9025-4290-98D0-313D3D48947C}" type="slidenum">
              <a:rPr lang="zh-CN" altLang="en-US" smtClean="0"/>
              <a:pPr fontAlgn="base">
                <a:spcBef>
                  <a:spcPct val="0"/>
                </a:spcBef>
                <a:spcAft>
                  <a:spcPct val="0"/>
                </a:spcAft>
              </a:pPr>
              <a:t>20</a:t>
            </a:fld>
            <a:endParaRPr lang="en-US" altLang="zh-CN"/>
          </a:p>
        </p:txBody>
      </p:sp>
      <p:graphicFrame>
        <p:nvGraphicFramePr>
          <p:cNvPr id="5" name="Group 46"/>
          <p:cNvGraphicFramePr>
            <a:graphicFrameLocks noGrp="1"/>
          </p:cNvGraphicFramePr>
          <p:nvPr/>
        </p:nvGraphicFramePr>
        <p:xfrm>
          <a:off x="468313" y="1571625"/>
          <a:ext cx="8280400" cy="2785110"/>
        </p:xfrm>
        <a:graphic>
          <a:graphicData uri="http://schemas.openxmlformats.org/drawingml/2006/table">
            <a:tbl>
              <a:tblPr/>
              <a:tblGrid>
                <a:gridCol w="895350">
                  <a:extLst>
                    <a:ext uri="{9D8B030D-6E8A-4147-A177-3AD203B41FA5}">
                      <a16:colId xmlns:a16="http://schemas.microsoft.com/office/drawing/2014/main" val="20000"/>
                    </a:ext>
                  </a:extLst>
                </a:gridCol>
                <a:gridCol w="1119187">
                  <a:extLst>
                    <a:ext uri="{9D8B030D-6E8A-4147-A177-3AD203B41FA5}">
                      <a16:colId xmlns:a16="http://schemas.microsoft.com/office/drawing/2014/main" val="20001"/>
                    </a:ext>
                  </a:extLst>
                </a:gridCol>
                <a:gridCol w="1268413">
                  <a:extLst>
                    <a:ext uri="{9D8B030D-6E8A-4147-A177-3AD203B41FA5}">
                      <a16:colId xmlns:a16="http://schemas.microsoft.com/office/drawing/2014/main" val="20002"/>
                    </a:ext>
                  </a:extLst>
                </a:gridCol>
                <a:gridCol w="1641475">
                  <a:extLst>
                    <a:ext uri="{9D8B030D-6E8A-4147-A177-3AD203B41FA5}">
                      <a16:colId xmlns:a16="http://schemas.microsoft.com/office/drawing/2014/main" val="20003"/>
                    </a:ext>
                  </a:extLst>
                </a:gridCol>
                <a:gridCol w="1565275">
                  <a:extLst>
                    <a:ext uri="{9D8B030D-6E8A-4147-A177-3AD203B41FA5}">
                      <a16:colId xmlns:a16="http://schemas.microsoft.com/office/drawing/2014/main" val="20004"/>
                    </a:ext>
                  </a:extLst>
                </a:gridCol>
                <a:gridCol w="854075">
                  <a:extLst>
                    <a:ext uri="{9D8B030D-6E8A-4147-A177-3AD203B41FA5}">
                      <a16:colId xmlns:a16="http://schemas.microsoft.com/office/drawing/2014/main" val="20005"/>
                    </a:ext>
                  </a:extLst>
                </a:gridCol>
                <a:gridCol w="936625">
                  <a:extLst>
                    <a:ext uri="{9D8B030D-6E8A-4147-A177-3AD203B41FA5}">
                      <a16:colId xmlns:a16="http://schemas.microsoft.com/office/drawing/2014/main" val="20006"/>
                    </a:ext>
                  </a:extLst>
                </a:gridCol>
              </a:tblGrid>
              <a:tr h="371475">
                <a:tc gridSpan="7">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宏观经济指标对比（</a:t>
                      </a:r>
                      <a:r>
                        <a:rPr kumimoji="0" lang="en-US" altLang="zh-CN" sz="24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2011</a:t>
                      </a:r>
                      <a:r>
                        <a:rPr kumimoji="0" lang="zh-CN" altLang="en-US" sz="24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年）</a:t>
                      </a:r>
                    </a:p>
                  </a:txBody>
                  <a:tcPr marL="9525" marR="9525" marT="9525" marB="0" anchor="ctr"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048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　</a:t>
                      </a:r>
                    </a:p>
                  </a:txBody>
                  <a:tcPr marL="9525" marR="9525" marT="9525" marB="0" anchor="ctr" horzOverflow="overflow">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GDP</a:t>
                      </a:r>
                      <a:r>
                        <a:rPr kumimoji="0" 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a:t>
                      </a:r>
                      <a:r>
                        <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亿美元）</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人均</a:t>
                      </a:r>
                      <a:r>
                        <a:rPr kumimoji="0" lang="en-US" altLang="zh-CN"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GDP</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a:t>
                      </a:r>
                      <a:r>
                        <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美元）</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GDP</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平均增长率</a:t>
                      </a:r>
                      <a:endParaRPr kumimoji="0" lang="en-US" altLang="zh-CN" sz="2000" b="1" i="0" u="none" strike="noStrike" cap="none" normalizeH="0" baseline="0">
                        <a:ln>
                          <a:noFill/>
                        </a:ln>
                        <a:solidFill>
                          <a:srgbClr val="000000"/>
                        </a:solidFill>
                        <a:effectLst/>
                        <a:latin typeface="宋体" pitchFamily="2" charset="-122"/>
                        <a:ea typeface="宋体" pitchFamily="2" charset="-122"/>
                        <a:cs typeface="Times New Roman" pitchFamily="18" charset="0"/>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1982</a:t>
                      </a:r>
                      <a:r>
                        <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2011</a:t>
                      </a:r>
                      <a:endPar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人均</a:t>
                      </a:r>
                      <a:r>
                        <a:rPr kumimoji="0" lang="en-US" altLang="zh-CN"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GDP</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平均增长率</a:t>
                      </a:r>
                      <a:endParaRPr kumimoji="0" lang="en-US" altLang="zh-CN" sz="2000" b="1" i="0" u="none" strike="noStrike" cap="none" normalizeH="0" baseline="0">
                        <a:ln>
                          <a:noFill/>
                        </a:ln>
                        <a:solidFill>
                          <a:srgbClr val="000000"/>
                        </a:solidFill>
                        <a:effectLst/>
                        <a:latin typeface="宋体" pitchFamily="2" charset="-122"/>
                        <a:ea typeface="宋体" pitchFamily="2" charset="-122"/>
                        <a:cs typeface="Times New Roman" pitchFamily="18" charset="0"/>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1982</a:t>
                      </a:r>
                      <a:r>
                        <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2011</a:t>
                      </a:r>
                      <a:endPar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通货膨胀率</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失业率</a:t>
                      </a:r>
                    </a:p>
                  </a:txBody>
                  <a:tcPr marL="9525" marR="9525" marT="9525" marB="0" anchor="ctr" horzOverflow="overflow">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大陆</a:t>
                      </a:r>
                    </a:p>
                  </a:txBody>
                  <a:tcPr marL="9525" marR="9525" marT="9525" marB="0" anchor="ctr"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73219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5447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algn="r" fontAlgn="ctr"/>
                      <a:r>
                        <a:rPr lang="en-US" altLang="zh-CN" sz="2000" b="1" i="0" u="none" strike="noStrike">
                          <a:solidFill>
                            <a:srgbClr val="000000"/>
                          </a:solidFill>
                          <a:latin typeface="宋体"/>
                        </a:rPr>
                        <a:t>10.2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algn="r" fontAlgn="ctr"/>
                      <a:r>
                        <a:rPr lang="en-US" altLang="zh-CN" sz="2000" b="1" i="0" u="none" strike="noStrike">
                          <a:solidFill>
                            <a:srgbClr val="000000"/>
                          </a:solidFill>
                          <a:latin typeface="宋体"/>
                        </a:rPr>
                        <a:t>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5.40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  4.1</a:t>
                      </a:r>
                      <a:r>
                        <a:rPr kumimoji="0" lang="zh-CN" altLang="en-US" sz="2000" b="1" i="0" u="none" strike="noStrike" cap="none" normalizeH="0" baseline="30000" dirty="0">
                          <a:ln>
                            <a:noFill/>
                          </a:ln>
                          <a:solidFill>
                            <a:srgbClr val="000000"/>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30000" dirty="0">
                        <a:ln>
                          <a:noFill/>
                        </a:ln>
                        <a:solidFill>
                          <a:srgbClr val="000000"/>
                        </a:solidFill>
                        <a:effectLst/>
                        <a:latin typeface="宋体" pitchFamily="2" charset="-122"/>
                        <a:ea typeface="宋体" pitchFamily="2" charset="-122"/>
                        <a:cs typeface="Times New Roman" pitchFamily="18" charset="0"/>
                      </a:endParaRPr>
                    </a:p>
                  </a:txBody>
                  <a:tcPr marL="9525" marR="9525" marT="9525"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香港</a:t>
                      </a:r>
                    </a:p>
                  </a:txBody>
                  <a:tcPr marL="9525" marR="9525" marT="9525"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2487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35173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algn="r" fontAlgn="ctr"/>
                      <a:r>
                        <a:rPr lang="en-US" altLang="zh-CN" sz="2000" b="1" i="0" u="none" strike="noStrike">
                          <a:solidFill>
                            <a:srgbClr val="000000"/>
                          </a:solidFill>
                          <a:latin typeface="宋体"/>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algn="r" fontAlgn="ctr"/>
                      <a:r>
                        <a:rPr lang="en-US" altLang="zh-CN" sz="2000" b="1" i="0" u="none" strike="noStrike">
                          <a:solidFill>
                            <a:srgbClr val="000000"/>
                          </a:solidFill>
                          <a:latin typeface="宋体"/>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5.30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  3.4 </a:t>
                      </a:r>
                    </a:p>
                  </a:txBody>
                  <a:tcPr marL="9525" marR="9525" marT="9525" marB="0" anchor="ctr" horzOverflow="overflow">
                    <a:lnL w="63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澳门</a:t>
                      </a:r>
                    </a:p>
                  </a:txBody>
                  <a:tcPr marL="9525" marR="9525" marT="9525" marB="0" anchor="ctr" horzOverflow="overflow">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368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67359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algn="r" fontAlgn="ctr"/>
                      <a:r>
                        <a:rPr lang="en-US" altLang="zh-CN" sz="2000" b="1" i="0" u="none" strike="noStrike" dirty="0">
                          <a:solidFill>
                            <a:srgbClr val="000000"/>
                          </a:solidFill>
                          <a:latin typeface="宋体"/>
                        </a:rPr>
                        <a:t>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algn="r" fontAlgn="ctr"/>
                      <a:r>
                        <a:rPr lang="en-US" altLang="zh-CN" sz="2000" b="1" i="0" u="none" strike="noStrike" dirty="0">
                          <a:solidFill>
                            <a:srgbClr val="000000"/>
                          </a:solidFill>
                          <a:latin typeface="宋体"/>
                        </a:rPr>
                        <a:t>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5.81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  2.6 </a:t>
                      </a:r>
                    </a:p>
                  </a:txBody>
                  <a:tcPr marL="9525" marR="9525" marT="9525" marB="0" anchor="ctr" horzOverflow="overflow">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gridSpan="7">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zh-CN" altLang="en-US" sz="2000" b="1" i="0" u="none" strike="noStrike" cap="none" normalizeH="0" baseline="0" dirty="0">
                          <a:ln>
                            <a:noFill/>
                          </a:ln>
                          <a:solidFill>
                            <a:srgbClr val="000000"/>
                          </a:solidFill>
                          <a:effectLst/>
                          <a:latin typeface="宋体" pitchFamily="2" charset="-122"/>
                          <a:ea typeface="宋体" pitchFamily="2" charset="-122"/>
                          <a:cs typeface="Times New Roman" pitchFamily="18" charset="0"/>
                        </a:rPr>
                        <a:t>城镇登记失业率</a:t>
                      </a:r>
                    </a:p>
                  </a:txBody>
                  <a:tcPr marL="9525" marR="9525" marT="9525" marB="0" anchor="ctr"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457200" y="571500"/>
            <a:ext cx="8229600" cy="714375"/>
          </a:xfrm>
        </p:spPr>
        <p:txBody>
          <a:bodyPr/>
          <a:lstStyle/>
          <a:p>
            <a:r>
              <a:rPr lang="en-US" altLang="zh-CN"/>
              <a:t>1.2  </a:t>
            </a:r>
            <a:r>
              <a:rPr lang="zh-CN" altLang="en-US"/>
              <a:t>经济学家是如何思考的？</a:t>
            </a:r>
          </a:p>
        </p:txBody>
      </p:sp>
      <p:sp>
        <p:nvSpPr>
          <p:cNvPr id="4099" name="内容占位符 2"/>
          <p:cNvSpPr>
            <a:spLocks noGrp="1"/>
          </p:cNvSpPr>
          <p:nvPr>
            <p:ph idx="1"/>
          </p:nvPr>
        </p:nvSpPr>
        <p:spPr>
          <a:xfrm>
            <a:off x="428625" y="1285875"/>
            <a:ext cx="8572500" cy="4740275"/>
          </a:xfrm>
        </p:spPr>
        <p:txBody>
          <a:bodyPr/>
          <a:lstStyle/>
          <a:p>
            <a:pPr>
              <a:spcBef>
                <a:spcPts val="763"/>
              </a:spcBef>
            </a:pPr>
            <a:r>
              <a:rPr lang="zh-CN" altLang="en-US"/>
              <a:t>模型（</a:t>
            </a:r>
            <a:r>
              <a:rPr lang="en-US" altLang="zh-CN"/>
              <a:t>model</a:t>
            </a:r>
            <a:r>
              <a:rPr lang="zh-CN" altLang="en-US"/>
              <a:t>）</a:t>
            </a:r>
            <a:endParaRPr lang="en-US" altLang="zh-CN"/>
          </a:p>
          <a:p>
            <a:pPr lvl="1">
              <a:spcBef>
                <a:spcPts val="763"/>
              </a:spcBef>
              <a:buFont typeface="Arial" charset="0"/>
              <a:buNone/>
            </a:pPr>
            <a:r>
              <a:rPr lang="zh-CN" altLang="en-US"/>
              <a:t>模型是现实世界的简化，用于表明经济变量之间的关键关系。</a:t>
            </a:r>
            <a:endParaRPr lang="en-US" altLang="zh-CN"/>
          </a:p>
          <a:p>
            <a:pPr lvl="1">
              <a:spcBef>
                <a:spcPts val="763"/>
              </a:spcBef>
              <a:buFont typeface="Arial" charset="0"/>
              <a:buNone/>
            </a:pPr>
            <a:r>
              <a:rPr lang="zh-CN" altLang="en-US"/>
              <a:t>或者说，模型的目的是说明外生变量如何影响内生变量。</a:t>
            </a:r>
            <a:endParaRPr lang="en-US" altLang="zh-CN"/>
          </a:p>
          <a:p>
            <a:pPr>
              <a:spcBef>
                <a:spcPts val="763"/>
              </a:spcBef>
            </a:pPr>
            <a:r>
              <a:rPr lang="zh-CN" altLang="en-US">
                <a:solidFill>
                  <a:srgbClr val="000000"/>
                </a:solidFill>
              </a:rPr>
              <a:t>外生变量（</a:t>
            </a:r>
            <a:r>
              <a:rPr lang="en-US" altLang="zh-CN">
                <a:solidFill>
                  <a:srgbClr val="000000"/>
                </a:solidFill>
              </a:rPr>
              <a:t>exogenous variable</a:t>
            </a:r>
            <a:r>
              <a:rPr lang="zh-CN" altLang="en-US">
                <a:solidFill>
                  <a:srgbClr val="000000"/>
                </a:solidFill>
              </a:rPr>
              <a:t>）</a:t>
            </a:r>
            <a:endParaRPr lang="en-US" altLang="zh-CN">
              <a:solidFill>
                <a:srgbClr val="000000"/>
              </a:solidFill>
            </a:endParaRPr>
          </a:p>
          <a:p>
            <a:pPr lvl="1">
              <a:spcBef>
                <a:spcPts val="763"/>
              </a:spcBef>
              <a:buFont typeface="Arial" charset="0"/>
              <a:buNone/>
            </a:pPr>
            <a:r>
              <a:rPr lang="zh-CN" altLang="en-US">
                <a:solidFill>
                  <a:srgbClr val="000000"/>
                </a:solidFill>
              </a:rPr>
              <a:t>在模型中视为给定的变量。</a:t>
            </a:r>
            <a:endParaRPr lang="en-US" altLang="zh-CN">
              <a:solidFill>
                <a:srgbClr val="000000"/>
              </a:solidFill>
            </a:endParaRPr>
          </a:p>
          <a:p>
            <a:pPr>
              <a:spcBef>
                <a:spcPts val="763"/>
              </a:spcBef>
            </a:pPr>
            <a:r>
              <a:rPr lang="zh-CN" altLang="en-US">
                <a:solidFill>
                  <a:srgbClr val="000000"/>
                </a:solidFill>
              </a:rPr>
              <a:t>内生变量（</a:t>
            </a:r>
            <a:r>
              <a:rPr lang="en-US" altLang="zh-CN">
                <a:solidFill>
                  <a:srgbClr val="000000"/>
                </a:solidFill>
              </a:rPr>
              <a:t>endogenous variable</a:t>
            </a:r>
            <a:r>
              <a:rPr lang="zh-CN" altLang="en-US">
                <a:solidFill>
                  <a:srgbClr val="000000"/>
                </a:solidFill>
              </a:rPr>
              <a:t>）</a:t>
            </a:r>
            <a:endParaRPr lang="en-US" altLang="zh-CN">
              <a:solidFill>
                <a:srgbClr val="000000"/>
              </a:solidFill>
            </a:endParaRPr>
          </a:p>
          <a:p>
            <a:pPr lvl="1">
              <a:spcBef>
                <a:spcPts val="763"/>
              </a:spcBef>
              <a:buFont typeface="Arial" charset="0"/>
              <a:buNone/>
            </a:pPr>
            <a:r>
              <a:rPr lang="zh-CN" altLang="en-US"/>
              <a:t>模型要解释的变量。</a:t>
            </a:r>
            <a:endParaRPr lang="en-US" altLang="zh-CN"/>
          </a:p>
          <a:p>
            <a:pPr>
              <a:spcBef>
                <a:spcPts val="763"/>
              </a:spcBef>
            </a:pPr>
            <a:endParaRPr lang="zh-CN" altLang="en-US"/>
          </a:p>
        </p:txBody>
      </p:sp>
      <p:sp>
        <p:nvSpPr>
          <p:cNvPr id="34819"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EA8C12-A6D3-46CF-8A71-6CCC229ABF1B}" type="slidenum">
              <a:rPr lang="zh-CN" altLang="en-US" smtClean="0"/>
              <a:pPr fontAlgn="base">
                <a:spcBef>
                  <a:spcPct val="0"/>
                </a:spcBef>
                <a:spcAft>
                  <a:spcPct val="0"/>
                </a:spcAft>
              </a:pPr>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strips(downRight)">
                                      <p:cBhvr>
                                        <p:cTn id="7" dur="500"/>
                                        <p:tgtEl>
                                          <p:spTgt spid="4099">
                                            <p:txEl>
                                              <p:pRg st="3" end="3"/>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4099">
                                            <p:txEl>
                                              <p:pRg st="4" end="4"/>
                                            </p:txEl>
                                          </p:spTgt>
                                        </p:tgtEl>
                                        <p:attrNameLst>
                                          <p:attrName>style.visibility</p:attrName>
                                        </p:attrNameLst>
                                      </p:cBhvr>
                                      <p:to>
                                        <p:strVal val="visible"/>
                                      </p:to>
                                    </p:set>
                                    <p:animEffect transition="in" filter="strips(downRight)">
                                      <p:cBhvr>
                                        <p:cTn id="10" dur="500"/>
                                        <p:tgtEl>
                                          <p:spTgt spid="4099">
                                            <p:txEl>
                                              <p:pRg st="4" end="4"/>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animEffect transition="in" filter="strips(downRight)">
                                      <p:cBhvr>
                                        <p:cTn id="13" dur="500"/>
                                        <p:tgtEl>
                                          <p:spTgt spid="4099">
                                            <p:txEl>
                                              <p:pRg st="5" end="5"/>
                                            </p:txEl>
                                          </p:spTgt>
                                        </p:tgtEl>
                                      </p:cBhvr>
                                    </p:animEffect>
                                  </p:childTnLst>
                                </p:cTn>
                              </p:par>
                              <p:par>
                                <p:cTn id="14" presetID="18" presetClass="entr" presetSubtype="6" fill="hold" nodeType="withEffect">
                                  <p:stCondLst>
                                    <p:cond delay="0"/>
                                  </p:stCondLst>
                                  <p:childTnLst>
                                    <p:set>
                                      <p:cBhvr>
                                        <p:cTn id="15" dur="1" fill="hold">
                                          <p:stCondLst>
                                            <p:cond delay="0"/>
                                          </p:stCondLst>
                                        </p:cTn>
                                        <p:tgtEl>
                                          <p:spTgt spid="4099">
                                            <p:txEl>
                                              <p:pRg st="6" end="6"/>
                                            </p:txEl>
                                          </p:spTgt>
                                        </p:tgtEl>
                                        <p:attrNameLst>
                                          <p:attrName>style.visibility</p:attrName>
                                        </p:attrNameLst>
                                      </p:cBhvr>
                                      <p:to>
                                        <p:strVal val="visible"/>
                                      </p:to>
                                    </p:set>
                                    <p:animEffect transition="in" filter="strips(downRight)">
                                      <p:cBhvr>
                                        <p:cTn id="16"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457200" y="571500"/>
            <a:ext cx="8229600" cy="714375"/>
          </a:xfrm>
        </p:spPr>
        <p:txBody>
          <a:bodyPr/>
          <a:lstStyle/>
          <a:p>
            <a:r>
              <a:rPr lang="zh-CN" altLang="en-US"/>
              <a:t>例子：比萨饼的供需模型</a:t>
            </a:r>
          </a:p>
        </p:txBody>
      </p:sp>
      <p:sp>
        <p:nvSpPr>
          <p:cNvPr id="35842" name="内容占位符 2"/>
          <p:cNvSpPr>
            <a:spLocks noGrp="1"/>
          </p:cNvSpPr>
          <p:nvPr>
            <p:ph idx="1"/>
          </p:nvPr>
        </p:nvSpPr>
        <p:spPr>
          <a:xfrm>
            <a:off x="428625" y="1285875"/>
            <a:ext cx="8429625" cy="4740275"/>
          </a:xfrm>
        </p:spPr>
        <p:txBody>
          <a:bodyPr/>
          <a:lstStyle/>
          <a:p>
            <a:pPr>
              <a:spcBef>
                <a:spcPts val="763"/>
              </a:spcBef>
            </a:pPr>
            <a:r>
              <a:rPr lang="zh-CN" altLang="en-US" dirty="0"/>
              <a:t>目的：</a:t>
            </a:r>
            <a:endParaRPr lang="en-US" altLang="zh-CN" dirty="0"/>
          </a:p>
          <a:p>
            <a:pPr lvl="1">
              <a:buFont typeface="Arial" charset="0"/>
              <a:buNone/>
            </a:pPr>
            <a:r>
              <a:rPr lang="zh-CN" altLang="en-US" dirty="0"/>
              <a:t>弄清楚比萨饼价格与销量的决定因素</a:t>
            </a:r>
          </a:p>
          <a:p>
            <a:pPr>
              <a:spcBef>
                <a:spcPts val="763"/>
              </a:spcBef>
            </a:pPr>
            <a:endParaRPr lang="en-US" altLang="zh-CN" dirty="0"/>
          </a:p>
          <a:p>
            <a:pPr>
              <a:spcBef>
                <a:spcPts val="763"/>
              </a:spcBef>
            </a:pPr>
            <a:r>
              <a:rPr lang="zh-CN" altLang="en-US" dirty="0"/>
              <a:t>变量符号：</a:t>
            </a:r>
          </a:p>
          <a:p>
            <a:pPr lvl="1">
              <a:lnSpc>
                <a:spcPct val="105000"/>
              </a:lnSpc>
              <a:spcBef>
                <a:spcPct val="15000"/>
              </a:spcBef>
              <a:buFont typeface="Arial" charset="0"/>
              <a:buNone/>
            </a:pPr>
            <a:r>
              <a:rPr lang="en-US" altLang="zh-CN" sz="2400" i="1" dirty="0"/>
              <a:t>Q</a:t>
            </a:r>
            <a:r>
              <a:rPr lang="en-US" altLang="zh-CN" sz="700" dirty="0"/>
              <a:t> </a:t>
            </a:r>
            <a:r>
              <a:rPr lang="en-US" altLang="zh-CN" sz="2400" i="1" baseline="30000" dirty="0"/>
              <a:t>d</a:t>
            </a:r>
            <a:r>
              <a:rPr lang="en-US" altLang="zh-CN" sz="2400" dirty="0"/>
              <a:t>     </a:t>
            </a:r>
            <a:r>
              <a:rPr lang="zh-CN" altLang="en-US" sz="2400" dirty="0"/>
              <a:t>买方需求量</a:t>
            </a:r>
          </a:p>
          <a:p>
            <a:pPr lvl="1">
              <a:lnSpc>
                <a:spcPct val="105000"/>
              </a:lnSpc>
              <a:spcBef>
                <a:spcPct val="15000"/>
              </a:spcBef>
              <a:buFont typeface="Arial" charset="0"/>
              <a:buNone/>
            </a:pPr>
            <a:r>
              <a:rPr lang="en-US" altLang="zh-CN" sz="2400" i="1" dirty="0"/>
              <a:t>Q</a:t>
            </a:r>
            <a:r>
              <a:rPr lang="en-US" altLang="zh-CN" sz="700" dirty="0"/>
              <a:t> </a:t>
            </a:r>
            <a:r>
              <a:rPr lang="en-US" altLang="zh-CN" sz="2400" i="1" baseline="30000" dirty="0"/>
              <a:t>s</a:t>
            </a:r>
            <a:r>
              <a:rPr lang="en-US" altLang="zh-CN" sz="2400" dirty="0"/>
              <a:t>     </a:t>
            </a:r>
            <a:r>
              <a:rPr lang="zh-CN" altLang="en-US" sz="2400" dirty="0"/>
              <a:t>卖方供给量</a:t>
            </a:r>
          </a:p>
          <a:p>
            <a:pPr lvl="1">
              <a:lnSpc>
                <a:spcPct val="105000"/>
              </a:lnSpc>
              <a:spcBef>
                <a:spcPct val="15000"/>
              </a:spcBef>
              <a:buFont typeface="Arial" charset="0"/>
              <a:buNone/>
            </a:pPr>
            <a:r>
              <a:rPr lang="en-US" altLang="zh-CN" sz="2400" i="1" dirty="0"/>
              <a:t>P</a:t>
            </a:r>
            <a:r>
              <a:rPr lang="en-US" altLang="zh-CN" sz="2400" dirty="0"/>
              <a:t>        </a:t>
            </a:r>
            <a:r>
              <a:rPr lang="zh-CN" altLang="en-US" sz="2400" dirty="0"/>
              <a:t>比萨饼价格</a:t>
            </a:r>
          </a:p>
          <a:p>
            <a:pPr lvl="1">
              <a:lnSpc>
                <a:spcPct val="105000"/>
              </a:lnSpc>
              <a:spcBef>
                <a:spcPct val="15000"/>
              </a:spcBef>
              <a:buFont typeface="Arial" charset="0"/>
              <a:buNone/>
            </a:pPr>
            <a:r>
              <a:rPr lang="en-US" altLang="zh-CN" sz="2400" i="1" dirty="0"/>
              <a:t>Y</a:t>
            </a:r>
            <a:r>
              <a:rPr lang="en-US" altLang="zh-CN" sz="2400" dirty="0"/>
              <a:t>        </a:t>
            </a:r>
            <a:r>
              <a:rPr lang="zh-CN" altLang="en-US" sz="2400" dirty="0"/>
              <a:t>总收入</a:t>
            </a:r>
          </a:p>
          <a:p>
            <a:pPr lvl="1">
              <a:lnSpc>
                <a:spcPct val="105000"/>
              </a:lnSpc>
              <a:spcBef>
                <a:spcPct val="15000"/>
              </a:spcBef>
              <a:buFont typeface="Arial" charset="0"/>
              <a:buNone/>
            </a:pPr>
            <a:r>
              <a:rPr lang="en-US" altLang="zh-CN" sz="2400" i="1" dirty="0"/>
              <a:t>P</a:t>
            </a:r>
            <a:r>
              <a:rPr lang="en-US" altLang="zh-CN" sz="2400" i="1" baseline="30000" dirty="0"/>
              <a:t>m</a:t>
            </a:r>
            <a:r>
              <a:rPr lang="en-US" altLang="zh-CN" sz="2400" dirty="0"/>
              <a:t>      </a:t>
            </a:r>
            <a:r>
              <a:rPr lang="zh-CN" altLang="en-US" sz="2400" dirty="0"/>
              <a:t>原料的价格</a:t>
            </a:r>
            <a:endParaRPr lang="zh-CN" altLang="en-US" dirty="0"/>
          </a:p>
        </p:txBody>
      </p:sp>
      <p:sp>
        <p:nvSpPr>
          <p:cNvPr id="35843"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EEB53A-6EAE-44E5-8DFC-32BAC9727689}" type="slidenum">
              <a:rPr lang="zh-CN" altLang="en-US" smtClean="0"/>
              <a:pPr fontAlgn="base">
                <a:spcBef>
                  <a:spcPct val="0"/>
                </a:spcBef>
                <a:spcAft>
                  <a:spcPct val="0"/>
                </a:spcAft>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标题 1"/>
          <p:cNvSpPr>
            <a:spLocks noGrp="1"/>
          </p:cNvSpPr>
          <p:nvPr>
            <p:ph type="title" idx="4294967295"/>
          </p:nvPr>
        </p:nvSpPr>
        <p:spPr>
          <a:xfrm>
            <a:off x="395288" y="476250"/>
            <a:ext cx="8229600" cy="796925"/>
          </a:xfrm>
        </p:spPr>
        <p:txBody>
          <a:bodyPr/>
          <a:lstStyle/>
          <a:p>
            <a:r>
              <a:rPr lang="zh-CN" altLang="en-US" sz="4000" b="1">
                <a:solidFill>
                  <a:srgbClr val="FF0000"/>
                </a:solidFill>
                <a:ea typeface="华文楷体" pitchFamily="2" charset="-122"/>
              </a:rPr>
              <a:t>建立模型：用方程表示</a:t>
            </a:r>
          </a:p>
        </p:txBody>
      </p:sp>
      <p:sp>
        <p:nvSpPr>
          <p:cNvPr id="3" name="内容占位符 2"/>
          <p:cNvSpPr>
            <a:spLocks noGrp="1"/>
          </p:cNvSpPr>
          <p:nvPr>
            <p:ph idx="4294967295"/>
          </p:nvPr>
        </p:nvSpPr>
        <p:spPr>
          <a:xfrm>
            <a:off x="0" y="1341438"/>
            <a:ext cx="9144000" cy="4802187"/>
          </a:xfrm>
        </p:spPr>
        <p:txBody>
          <a:bodyPr/>
          <a:lstStyle/>
          <a:p>
            <a:pPr marL="514350" indent="-514350">
              <a:spcBef>
                <a:spcPts val="763"/>
              </a:spcBef>
              <a:buFont typeface="Wingdings" pitchFamily="2" charset="2"/>
              <a:buChar char="Ø"/>
            </a:pPr>
            <a:r>
              <a:rPr lang="zh-CN" altLang="en-US" sz="2800"/>
              <a:t>需求：假设消费者对比萨饼的需求量（</a:t>
            </a:r>
            <a:r>
              <a:rPr lang="en-US" altLang="zh-CN" sz="2800" b="0" i="1"/>
              <a:t>Q</a:t>
            </a:r>
            <a:r>
              <a:rPr lang="en-US" altLang="zh-CN" sz="2800" b="0" i="1" baseline="30000"/>
              <a:t>d</a:t>
            </a:r>
            <a:r>
              <a:rPr lang="zh-CN" altLang="en-US" sz="2800"/>
              <a:t>）取决于比萨饼的价格（</a:t>
            </a:r>
            <a:r>
              <a:rPr lang="en-US" altLang="zh-CN" sz="2800" b="0" i="1"/>
              <a:t>P</a:t>
            </a:r>
            <a:r>
              <a:rPr lang="zh-CN" altLang="en-US" sz="2800"/>
              <a:t>）和总收入（</a:t>
            </a:r>
            <a:r>
              <a:rPr lang="en-US" altLang="zh-CN" sz="2800" b="0" i="1"/>
              <a:t>Y</a:t>
            </a:r>
            <a:r>
              <a:rPr lang="zh-CN" altLang="en-US" sz="2800"/>
              <a:t>）</a:t>
            </a:r>
            <a:endParaRPr lang="en-US" altLang="zh-CN" sz="2800"/>
          </a:p>
          <a:p>
            <a:pPr marL="514350" indent="-514350">
              <a:spcBef>
                <a:spcPts val="763"/>
              </a:spcBef>
              <a:buFont typeface="Wingdings" pitchFamily="2" charset="2"/>
              <a:buChar char="Ø"/>
            </a:pPr>
            <a:endParaRPr lang="en-US" altLang="zh-CN" sz="2800"/>
          </a:p>
          <a:p>
            <a:pPr marL="514350" indent="-514350">
              <a:spcBef>
                <a:spcPts val="763"/>
              </a:spcBef>
              <a:buFont typeface="Wingdings" pitchFamily="2" charset="2"/>
              <a:buChar char="Ø"/>
            </a:pPr>
            <a:endParaRPr lang="en-US" altLang="zh-CN" sz="900"/>
          </a:p>
          <a:p>
            <a:pPr marL="514350" indent="-514350">
              <a:spcBef>
                <a:spcPts val="763"/>
              </a:spcBef>
              <a:buFont typeface="Wingdings" pitchFamily="2" charset="2"/>
              <a:buChar char="Ø"/>
            </a:pPr>
            <a:r>
              <a:rPr lang="zh-CN" altLang="en-US" sz="2800"/>
              <a:t>供给：假设比萨饼的供给量（</a:t>
            </a:r>
            <a:r>
              <a:rPr lang="en-US" altLang="zh-CN" sz="2800" b="0" i="1"/>
              <a:t>Q</a:t>
            </a:r>
            <a:r>
              <a:rPr lang="en-US" altLang="zh-CN" sz="2800" b="0" i="1" baseline="30000"/>
              <a:t>s</a:t>
            </a:r>
            <a:r>
              <a:rPr lang="zh-CN" altLang="en-US" sz="2800"/>
              <a:t>）取决于比萨饼的价格（</a:t>
            </a:r>
            <a:r>
              <a:rPr lang="en-US" altLang="zh-CN" sz="2800" b="0" i="1"/>
              <a:t>P</a:t>
            </a:r>
            <a:r>
              <a:rPr lang="zh-CN" altLang="en-US" sz="2800"/>
              <a:t>）和原料的价格（</a:t>
            </a:r>
            <a:r>
              <a:rPr lang="en-US" altLang="zh-CN" sz="2800" b="0" i="1"/>
              <a:t>P</a:t>
            </a:r>
            <a:r>
              <a:rPr lang="en-US" altLang="zh-CN" sz="2800" b="0" i="1" baseline="30000"/>
              <a:t>m</a:t>
            </a:r>
            <a:r>
              <a:rPr lang="zh-CN" altLang="en-US" sz="2800"/>
              <a:t>）</a:t>
            </a:r>
            <a:endParaRPr lang="en-US" altLang="zh-CN" sz="2800"/>
          </a:p>
          <a:p>
            <a:pPr marL="514350" indent="-514350">
              <a:spcBef>
                <a:spcPts val="763"/>
              </a:spcBef>
              <a:buFont typeface="Wingdings" pitchFamily="2" charset="2"/>
              <a:buChar char="Ø"/>
            </a:pPr>
            <a:endParaRPr lang="en-US" altLang="zh-CN" sz="2800"/>
          </a:p>
          <a:p>
            <a:pPr marL="514350" indent="-514350">
              <a:spcBef>
                <a:spcPts val="763"/>
              </a:spcBef>
              <a:buFont typeface="Wingdings" pitchFamily="2" charset="2"/>
              <a:buChar char="Ø"/>
            </a:pPr>
            <a:endParaRPr lang="en-US" altLang="zh-CN" sz="1800"/>
          </a:p>
          <a:p>
            <a:pPr marL="514350" indent="-514350">
              <a:spcBef>
                <a:spcPts val="763"/>
              </a:spcBef>
              <a:buFont typeface="Wingdings" pitchFamily="2" charset="2"/>
              <a:buChar char="Ø"/>
            </a:pPr>
            <a:r>
              <a:rPr lang="zh-CN" altLang="en-US" sz="2800"/>
              <a:t>均衡：假设市场完全竞争，均衡时满足</a:t>
            </a:r>
          </a:p>
        </p:txBody>
      </p:sp>
      <p:sp>
        <p:nvSpPr>
          <p:cNvPr id="17415"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A06E39-3092-4FA7-BF49-71B0DF639103}" type="slidenum">
              <a:rPr lang="zh-CN" altLang="en-US" smtClean="0"/>
              <a:pPr fontAlgn="base">
                <a:spcBef>
                  <a:spcPct val="0"/>
                </a:spcBef>
                <a:spcAft>
                  <a:spcPct val="0"/>
                </a:spcAft>
              </a:pPr>
              <a:t>23</a:t>
            </a:fld>
            <a:endParaRPr lang="en-US" altLang="zh-CN"/>
          </a:p>
        </p:txBody>
      </p:sp>
      <p:graphicFrame>
        <p:nvGraphicFramePr>
          <p:cNvPr id="5" name="Object 2"/>
          <p:cNvGraphicFramePr>
            <a:graphicFrameLocks noChangeAspect="1"/>
          </p:cNvGraphicFramePr>
          <p:nvPr/>
        </p:nvGraphicFramePr>
        <p:xfrm>
          <a:off x="3276600" y="2373313"/>
          <a:ext cx="2195513" cy="627062"/>
        </p:xfrm>
        <a:graphic>
          <a:graphicData uri="http://schemas.openxmlformats.org/presentationml/2006/ole">
            <mc:AlternateContent xmlns:mc="http://schemas.openxmlformats.org/markup-compatibility/2006">
              <mc:Choice xmlns:v="urn:schemas-microsoft-com:vml" Requires="v">
                <p:oleObj name="Equation" r:id="rId2" imgW="888840" imgH="253800" progId="Equation.DSMT4">
                  <p:embed/>
                </p:oleObj>
              </mc:Choice>
              <mc:Fallback>
                <p:oleObj name="Equation" r:id="rId2" imgW="88884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373313"/>
                        <a:ext cx="2195513"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1" name="Object 3"/>
          <p:cNvGraphicFramePr>
            <a:graphicFrameLocks noChangeAspect="1"/>
          </p:cNvGraphicFramePr>
          <p:nvPr/>
        </p:nvGraphicFramePr>
        <p:xfrm>
          <a:off x="3276600" y="4097338"/>
          <a:ext cx="2320925" cy="688975"/>
        </p:xfrm>
        <a:graphic>
          <a:graphicData uri="http://schemas.openxmlformats.org/presentationml/2006/ole">
            <mc:AlternateContent xmlns:mc="http://schemas.openxmlformats.org/markup-compatibility/2006">
              <mc:Choice xmlns:v="urn:schemas-microsoft-com:vml" Requires="v">
                <p:oleObj name="Equation" r:id="rId4" imgW="939600" imgH="279360" progId="Equation.DSMT4">
                  <p:embed/>
                </p:oleObj>
              </mc:Choice>
              <mc:Fallback>
                <p:oleObj name="Equation" r:id="rId4" imgW="939600" imgH="2793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097338"/>
                        <a:ext cx="232092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4"/>
          <p:cNvGraphicFramePr>
            <a:graphicFrameLocks noChangeAspect="1"/>
          </p:cNvGraphicFramePr>
          <p:nvPr/>
        </p:nvGraphicFramePr>
        <p:xfrm>
          <a:off x="3708400" y="5508625"/>
          <a:ext cx="1317625" cy="563563"/>
        </p:xfrm>
        <a:graphic>
          <a:graphicData uri="http://schemas.openxmlformats.org/presentationml/2006/ole">
            <mc:AlternateContent xmlns:mc="http://schemas.openxmlformats.org/markup-compatibility/2006">
              <mc:Choice xmlns:v="urn:schemas-microsoft-com:vml" Requires="v">
                <p:oleObj name="Equation" r:id="rId6" imgW="533160" imgH="228600" progId="Equation.DSMT4">
                  <p:embed/>
                </p:oleObj>
              </mc:Choice>
              <mc:Fallback>
                <p:oleObj name="Equation" r:id="rId6" imgW="53316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5508625"/>
                        <a:ext cx="1317625"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idx="4294967295"/>
          </p:nvPr>
        </p:nvSpPr>
        <p:spPr>
          <a:xfrm>
            <a:off x="395288" y="549275"/>
            <a:ext cx="8229600" cy="796925"/>
          </a:xfrm>
        </p:spPr>
        <p:txBody>
          <a:bodyPr/>
          <a:lstStyle/>
          <a:p>
            <a:r>
              <a:rPr lang="zh-CN" altLang="en-US" sz="4000" b="1">
                <a:solidFill>
                  <a:srgbClr val="FF0000"/>
                </a:solidFill>
                <a:ea typeface="华文楷体" pitchFamily="2" charset="-122"/>
              </a:rPr>
              <a:t>建立模型：用图形表示</a:t>
            </a:r>
          </a:p>
        </p:txBody>
      </p:sp>
      <p:sp>
        <p:nvSpPr>
          <p:cNvPr id="3" name="内容占位符 2"/>
          <p:cNvSpPr>
            <a:spLocks noGrp="1"/>
          </p:cNvSpPr>
          <p:nvPr>
            <p:ph idx="4294967295"/>
          </p:nvPr>
        </p:nvSpPr>
        <p:spPr>
          <a:xfrm>
            <a:off x="395288" y="1268413"/>
            <a:ext cx="8262937" cy="4757737"/>
          </a:xfrm>
        </p:spPr>
        <p:txBody>
          <a:bodyPr/>
          <a:lstStyle/>
          <a:p>
            <a:pPr marL="514350" indent="-514350">
              <a:spcBef>
                <a:spcPts val="763"/>
              </a:spcBef>
              <a:buFont typeface="Wingdings" pitchFamily="2" charset="2"/>
              <a:buChar char="Ø"/>
            </a:pPr>
            <a:r>
              <a:rPr lang="zh-CN" altLang="en-US"/>
              <a:t>需求</a:t>
            </a:r>
            <a:endParaRPr lang="en-US" altLang="zh-CN"/>
          </a:p>
          <a:p>
            <a:pPr lvl="1">
              <a:buFont typeface="Arial" charset="0"/>
              <a:buNone/>
            </a:pPr>
            <a:r>
              <a:rPr lang="en-US" altLang="zh-CN" i="1"/>
              <a:t>Q</a:t>
            </a:r>
            <a:r>
              <a:rPr lang="en-US" altLang="zh-CN" i="1" baseline="30000"/>
              <a:t>d</a:t>
            </a:r>
            <a:r>
              <a:rPr lang="zh-CN" altLang="en-US"/>
              <a:t>与</a:t>
            </a:r>
            <a:r>
              <a:rPr lang="en-US" altLang="zh-CN" i="1"/>
              <a:t>P</a:t>
            </a:r>
            <a:r>
              <a:rPr lang="zh-CN" altLang="en-US"/>
              <a:t>负相关   </a:t>
            </a:r>
            <a:endParaRPr lang="en-US" altLang="zh-CN"/>
          </a:p>
          <a:p>
            <a:pPr lvl="1">
              <a:buFont typeface="Arial" charset="0"/>
              <a:buNone/>
            </a:pPr>
            <a:r>
              <a:rPr lang="en-US" altLang="zh-CN" i="1"/>
              <a:t>Q</a:t>
            </a:r>
            <a:r>
              <a:rPr lang="en-US" altLang="zh-CN" i="1" baseline="30000"/>
              <a:t>d</a:t>
            </a:r>
            <a:r>
              <a:rPr lang="zh-CN" altLang="en-US"/>
              <a:t>与</a:t>
            </a:r>
            <a:r>
              <a:rPr lang="en-US" altLang="zh-CN" i="1"/>
              <a:t>Y</a:t>
            </a:r>
            <a:r>
              <a:rPr lang="zh-CN" altLang="en-US"/>
              <a:t>正相关</a:t>
            </a:r>
            <a:endParaRPr lang="en-US" altLang="zh-CN"/>
          </a:p>
          <a:p>
            <a:pPr lvl="1">
              <a:buFont typeface="Arial" charset="0"/>
              <a:buNone/>
            </a:pPr>
            <a:endParaRPr lang="en-US" altLang="zh-CN"/>
          </a:p>
          <a:p>
            <a:pPr marL="514350" indent="-514350">
              <a:spcBef>
                <a:spcPts val="763"/>
              </a:spcBef>
              <a:buFont typeface="Wingdings" pitchFamily="2" charset="2"/>
              <a:buChar char="Ø"/>
            </a:pPr>
            <a:r>
              <a:rPr lang="zh-CN" altLang="en-US"/>
              <a:t>供给</a:t>
            </a:r>
            <a:endParaRPr lang="en-US" altLang="zh-CN"/>
          </a:p>
          <a:p>
            <a:pPr lvl="1">
              <a:buFont typeface="Arial" charset="0"/>
              <a:buNone/>
            </a:pPr>
            <a:r>
              <a:rPr lang="en-US" altLang="zh-CN" i="1"/>
              <a:t>Q</a:t>
            </a:r>
            <a:r>
              <a:rPr lang="en-US" altLang="zh-CN" i="1" baseline="30000"/>
              <a:t>s</a:t>
            </a:r>
            <a:r>
              <a:rPr lang="zh-CN" altLang="en-US"/>
              <a:t>与</a:t>
            </a:r>
            <a:r>
              <a:rPr lang="en-US" altLang="zh-CN" i="1"/>
              <a:t>P</a:t>
            </a:r>
            <a:r>
              <a:rPr lang="zh-CN" altLang="en-US"/>
              <a:t>正相关</a:t>
            </a:r>
            <a:endParaRPr lang="en-US" altLang="zh-CN"/>
          </a:p>
          <a:p>
            <a:pPr lvl="1">
              <a:buFont typeface="Arial" charset="0"/>
              <a:buNone/>
            </a:pPr>
            <a:r>
              <a:rPr lang="en-US" altLang="zh-CN" i="1"/>
              <a:t>Q</a:t>
            </a:r>
            <a:r>
              <a:rPr lang="en-US" altLang="zh-CN" i="1" baseline="30000"/>
              <a:t>s</a:t>
            </a:r>
            <a:r>
              <a:rPr lang="zh-CN" altLang="en-US"/>
              <a:t>与</a:t>
            </a:r>
            <a:r>
              <a:rPr lang="en-US" altLang="zh-CN" i="1"/>
              <a:t>P</a:t>
            </a:r>
            <a:r>
              <a:rPr lang="en-US" altLang="zh-CN" i="1" baseline="30000"/>
              <a:t>m</a:t>
            </a:r>
            <a:r>
              <a:rPr lang="zh-CN" altLang="en-US"/>
              <a:t>负相关</a:t>
            </a:r>
            <a:endParaRPr lang="en-US" altLang="zh-CN"/>
          </a:p>
          <a:p>
            <a:pPr lvl="1">
              <a:buFont typeface="Arial" charset="0"/>
              <a:buNone/>
            </a:pPr>
            <a:endParaRPr lang="en-US" altLang="zh-CN"/>
          </a:p>
        </p:txBody>
      </p:sp>
      <p:sp>
        <p:nvSpPr>
          <p:cNvPr id="38915"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E0FD26-7F4B-4198-B1E6-B92BAAF92451}" type="slidenum">
              <a:rPr lang="zh-CN" altLang="en-US" smtClean="0"/>
              <a:pPr fontAlgn="base">
                <a:spcBef>
                  <a:spcPct val="0"/>
                </a:spcBef>
                <a:spcAft>
                  <a:spcPct val="0"/>
                </a:spcAft>
              </a:pPr>
              <a:t>24</a:t>
            </a:fld>
            <a:endParaRPr lang="en-US" altLang="zh-CN"/>
          </a:p>
        </p:txBody>
      </p:sp>
      <p:grpSp>
        <p:nvGrpSpPr>
          <p:cNvPr id="2" name="Group 3"/>
          <p:cNvGrpSpPr>
            <a:grpSpLocks/>
          </p:cNvGrpSpPr>
          <p:nvPr/>
        </p:nvGrpSpPr>
        <p:grpSpPr bwMode="auto">
          <a:xfrm>
            <a:off x="4724400" y="1828800"/>
            <a:ext cx="3124200" cy="2895600"/>
            <a:chOff x="2976" y="1152"/>
            <a:chExt cx="1968" cy="1824"/>
          </a:xfrm>
        </p:grpSpPr>
        <p:sp>
          <p:nvSpPr>
            <p:cNvPr id="38930" name="Line 4"/>
            <p:cNvSpPr>
              <a:spLocks noChangeShapeType="1"/>
            </p:cNvSpPr>
            <p:nvPr/>
          </p:nvSpPr>
          <p:spPr bwMode="auto">
            <a:xfrm>
              <a:off x="2976" y="1152"/>
              <a:ext cx="0" cy="1824"/>
            </a:xfrm>
            <a:prstGeom prst="line">
              <a:avLst/>
            </a:prstGeom>
            <a:noFill/>
            <a:ln w="9525">
              <a:solidFill>
                <a:schemeClr val="tx1"/>
              </a:solidFill>
              <a:round/>
              <a:headEnd/>
              <a:tailEnd/>
            </a:ln>
          </p:spPr>
          <p:txBody>
            <a:bodyPr/>
            <a:lstStyle/>
            <a:p>
              <a:endParaRPr lang="zh-CN" altLang="en-US"/>
            </a:p>
          </p:txBody>
        </p:sp>
        <p:sp>
          <p:nvSpPr>
            <p:cNvPr id="38931" name="Line 5"/>
            <p:cNvSpPr>
              <a:spLocks noChangeShapeType="1"/>
            </p:cNvSpPr>
            <p:nvPr/>
          </p:nvSpPr>
          <p:spPr bwMode="auto">
            <a:xfrm>
              <a:off x="2976" y="2976"/>
              <a:ext cx="1968" cy="0"/>
            </a:xfrm>
            <a:prstGeom prst="line">
              <a:avLst/>
            </a:prstGeom>
            <a:noFill/>
            <a:ln w="9525">
              <a:solidFill>
                <a:schemeClr val="tx1"/>
              </a:solidFill>
              <a:round/>
              <a:headEnd/>
              <a:tailEnd/>
            </a:ln>
          </p:spPr>
          <p:txBody>
            <a:bodyPr/>
            <a:lstStyle/>
            <a:p>
              <a:endParaRPr lang="zh-CN" altLang="en-US"/>
            </a:p>
          </p:txBody>
        </p:sp>
      </p:grpSp>
      <p:sp>
        <p:nvSpPr>
          <p:cNvPr id="8" name="Text Box 6"/>
          <p:cNvSpPr txBox="1">
            <a:spLocks noChangeArrowheads="1"/>
          </p:cNvSpPr>
          <p:nvPr/>
        </p:nvSpPr>
        <p:spPr bwMode="auto">
          <a:xfrm>
            <a:off x="7491413" y="4681538"/>
            <a:ext cx="723900" cy="461962"/>
          </a:xfrm>
          <a:prstGeom prst="rect">
            <a:avLst/>
          </a:prstGeom>
          <a:noFill/>
          <a:ln w="9525">
            <a:noFill/>
            <a:miter lim="800000"/>
            <a:headEnd/>
            <a:tailEnd/>
          </a:ln>
        </p:spPr>
        <p:txBody>
          <a:bodyPr>
            <a:spAutoFit/>
          </a:bodyPr>
          <a:lstStyle/>
          <a:p>
            <a:pPr>
              <a:spcBef>
                <a:spcPct val="50000"/>
              </a:spcBef>
            </a:pPr>
            <a:r>
              <a:rPr lang="en-US" altLang="zh-CN" sz="2400" b="1" i="1">
                <a:latin typeface="Tahoma" pitchFamily="34" charset="0"/>
              </a:rPr>
              <a:t>Q</a:t>
            </a:r>
            <a:endParaRPr lang="en-US" altLang="zh-CN" sz="2200">
              <a:latin typeface="Tahoma" pitchFamily="34" charset="0"/>
            </a:endParaRPr>
          </a:p>
        </p:txBody>
      </p:sp>
      <p:sp>
        <p:nvSpPr>
          <p:cNvPr id="9" name="Text Box 7"/>
          <p:cNvSpPr txBox="1">
            <a:spLocks noChangeArrowheads="1"/>
          </p:cNvSpPr>
          <p:nvPr/>
        </p:nvSpPr>
        <p:spPr bwMode="auto">
          <a:xfrm>
            <a:off x="3581400" y="1371600"/>
            <a:ext cx="1143000" cy="800100"/>
          </a:xfrm>
          <a:prstGeom prst="rect">
            <a:avLst/>
          </a:prstGeom>
          <a:noFill/>
          <a:ln w="9525">
            <a:noFill/>
            <a:miter lim="800000"/>
            <a:headEnd/>
            <a:tailEnd/>
          </a:ln>
        </p:spPr>
        <p:txBody>
          <a:bodyPr>
            <a:spAutoFit/>
          </a:bodyPr>
          <a:lstStyle/>
          <a:p>
            <a:pPr algn="r">
              <a:spcBef>
                <a:spcPct val="50000"/>
              </a:spcBef>
            </a:pPr>
            <a:r>
              <a:rPr lang="en-US" altLang="zh-CN" sz="2400" b="1" i="1">
                <a:latin typeface="Tahoma" pitchFamily="34" charset="0"/>
              </a:rPr>
              <a:t>P </a:t>
            </a:r>
            <a:r>
              <a:rPr lang="en-US" altLang="zh-CN" sz="2200">
                <a:latin typeface="Tahoma" pitchFamily="34" charset="0"/>
              </a:rPr>
              <a:t>   </a:t>
            </a:r>
            <a:br>
              <a:rPr lang="en-US" altLang="zh-CN" sz="2200">
                <a:latin typeface="Tahoma" pitchFamily="34" charset="0"/>
              </a:rPr>
            </a:br>
            <a:endParaRPr lang="en-US" altLang="zh-CN" sz="2200">
              <a:latin typeface="Tahoma" pitchFamily="34" charset="0"/>
            </a:endParaRPr>
          </a:p>
        </p:txBody>
      </p:sp>
      <p:grpSp>
        <p:nvGrpSpPr>
          <p:cNvPr id="4" name="Group 8"/>
          <p:cNvGrpSpPr>
            <a:grpSpLocks/>
          </p:cNvGrpSpPr>
          <p:nvPr/>
        </p:nvGrpSpPr>
        <p:grpSpPr bwMode="auto">
          <a:xfrm>
            <a:off x="5003800" y="2276475"/>
            <a:ext cx="2668588" cy="1981200"/>
            <a:chOff x="3168" y="1411"/>
            <a:chExt cx="1681" cy="1248"/>
          </a:xfrm>
        </p:grpSpPr>
        <p:sp>
          <p:nvSpPr>
            <p:cNvPr id="38928" name="Freeform 9"/>
            <p:cNvSpPr>
              <a:spLocks/>
            </p:cNvSpPr>
            <p:nvPr/>
          </p:nvSpPr>
          <p:spPr bwMode="auto">
            <a:xfrm>
              <a:off x="3168" y="1411"/>
              <a:ext cx="1488" cy="1248"/>
            </a:xfrm>
            <a:custGeom>
              <a:avLst/>
              <a:gdLst>
                <a:gd name="T0" fmla="*/ 0 w 672"/>
                <a:gd name="T1" fmla="*/ 0 h 960"/>
                <a:gd name="T2" fmla="*/ 175391 w 672"/>
                <a:gd name="T3" fmla="*/ 6026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rgbClr val="FF0000"/>
              </a:solidFill>
              <a:round/>
              <a:headEnd/>
              <a:tailEnd/>
            </a:ln>
          </p:spPr>
          <p:txBody>
            <a:bodyPr/>
            <a:lstStyle/>
            <a:p>
              <a:endParaRPr lang="zh-CN" altLang="en-US"/>
            </a:p>
          </p:txBody>
        </p:sp>
        <p:sp>
          <p:nvSpPr>
            <p:cNvPr id="38929" name="Text Box 10"/>
            <p:cNvSpPr txBox="1">
              <a:spLocks noChangeArrowheads="1"/>
            </p:cNvSpPr>
            <p:nvPr/>
          </p:nvSpPr>
          <p:spPr bwMode="auto">
            <a:xfrm>
              <a:off x="4561" y="2317"/>
              <a:ext cx="288" cy="269"/>
            </a:xfrm>
            <a:prstGeom prst="rect">
              <a:avLst/>
            </a:prstGeom>
            <a:noFill/>
            <a:ln w="9525">
              <a:noFill/>
              <a:miter lim="800000"/>
              <a:headEnd/>
              <a:tailEnd/>
            </a:ln>
          </p:spPr>
          <p:txBody>
            <a:bodyPr>
              <a:spAutoFit/>
            </a:bodyPr>
            <a:lstStyle/>
            <a:p>
              <a:pPr>
                <a:spcBef>
                  <a:spcPct val="50000"/>
                </a:spcBef>
              </a:pPr>
              <a:r>
                <a:rPr lang="en-US" altLang="zh-CN" sz="2200" b="1" i="1">
                  <a:solidFill>
                    <a:srgbClr val="FF0000"/>
                  </a:solidFill>
                  <a:latin typeface="Tahoma" pitchFamily="34" charset="0"/>
                </a:rPr>
                <a:t>D</a:t>
              </a:r>
            </a:p>
          </p:txBody>
        </p:sp>
      </p:grpSp>
      <p:sp>
        <p:nvSpPr>
          <p:cNvPr id="13" name="Freeform 14"/>
          <p:cNvSpPr>
            <a:spLocks/>
          </p:cNvSpPr>
          <p:nvPr/>
        </p:nvSpPr>
        <p:spPr bwMode="auto">
          <a:xfrm flipH="1">
            <a:off x="5219700" y="2276475"/>
            <a:ext cx="2201863" cy="2019300"/>
          </a:xfrm>
          <a:custGeom>
            <a:avLst/>
            <a:gdLst>
              <a:gd name="T0" fmla="*/ 0 w 672"/>
              <a:gd name="T1" fmla="*/ 0 h 960"/>
              <a:gd name="T2" fmla="*/ 2147483647 w 672"/>
              <a:gd name="T3" fmla="*/ 2147483647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rgbClr val="FF0000"/>
            </a:solidFill>
            <a:round/>
            <a:headEnd/>
            <a:tailEnd/>
          </a:ln>
        </p:spPr>
        <p:txBody>
          <a:bodyPr/>
          <a:lstStyle/>
          <a:p>
            <a:endParaRPr lang="zh-CN" altLang="en-US"/>
          </a:p>
        </p:txBody>
      </p:sp>
      <p:sp>
        <p:nvSpPr>
          <p:cNvPr id="14" name="Text Box 15"/>
          <p:cNvSpPr txBox="1">
            <a:spLocks noChangeArrowheads="1"/>
          </p:cNvSpPr>
          <p:nvPr/>
        </p:nvSpPr>
        <p:spPr bwMode="auto">
          <a:xfrm flipH="1">
            <a:off x="6977063" y="2000250"/>
            <a:ext cx="452437" cy="427038"/>
          </a:xfrm>
          <a:prstGeom prst="rect">
            <a:avLst/>
          </a:prstGeom>
          <a:noFill/>
          <a:ln w="9525">
            <a:noFill/>
            <a:miter lim="800000"/>
            <a:headEnd/>
            <a:tailEnd/>
          </a:ln>
        </p:spPr>
        <p:txBody>
          <a:bodyPr>
            <a:spAutoFit/>
          </a:bodyPr>
          <a:lstStyle/>
          <a:p>
            <a:pPr>
              <a:spcBef>
                <a:spcPct val="50000"/>
              </a:spcBef>
            </a:pPr>
            <a:r>
              <a:rPr lang="en-US" altLang="zh-CN" sz="2200" b="1" i="1">
                <a:solidFill>
                  <a:srgbClr val="FF0000"/>
                </a:solidFill>
                <a:latin typeface="Tahoma" pitchFamily="34" charset="0"/>
              </a:rPr>
              <a:t>S</a:t>
            </a:r>
          </a:p>
        </p:txBody>
      </p:sp>
      <p:sp>
        <p:nvSpPr>
          <p:cNvPr id="29710" name="AutoShape 22"/>
          <p:cNvSpPr>
            <a:spLocks noChangeArrowheads="1"/>
          </p:cNvSpPr>
          <p:nvPr/>
        </p:nvSpPr>
        <p:spPr bwMode="auto">
          <a:xfrm>
            <a:off x="4140200" y="3429000"/>
            <a:ext cx="576263" cy="431800"/>
          </a:xfrm>
          <a:prstGeom prst="rightArrow">
            <a:avLst>
              <a:gd name="adj1" fmla="val 50000"/>
              <a:gd name="adj2" fmla="val 33364"/>
            </a:avLst>
          </a:prstGeom>
          <a:solidFill>
            <a:schemeClr val="accent1"/>
          </a:solidFill>
          <a:ln w="9525">
            <a:solidFill>
              <a:schemeClr val="tx1"/>
            </a:solidFill>
            <a:miter lim="800000"/>
            <a:headEnd/>
            <a:tailEnd/>
          </a:ln>
        </p:spPr>
        <p:txBody>
          <a:bodyPr wrap="none" anchor="ctr"/>
          <a:lstStyle/>
          <a:p>
            <a:endParaRPr lang="zh-CN" altLang="en-US"/>
          </a:p>
        </p:txBody>
      </p:sp>
      <p:sp>
        <p:nvSpPr>
          <p:cNvPr id="29711" name="Text Box 23"/>
          <p:cNvSpPr txBox="1">
            <a:spLocks noChangeArrowheads="1"/>
          </p:cNvSpPr>
          <p:nvPr/>
        </p:nvSpPr>
        <p:spPr bwMode="auto">
          <a:xfrm>
            <a:off x="2771775" y="3429000"/>
            <a:ext cx="1438275" cy="457200"/>
          </a:xfrm>
          <a:prstGeom prst="rect">
            <a:avLst/>
          </a:prstGeom>
          <a:noFill/>
          <a:ln w="9525">
            <a:noFill/>
            <a:miter lim="800000"/>
            <a:headEnd/>
            <a:tailEnd/>
          </a:ln>
        </p:spPr>
        <p:txBody>
          <a:bodyPr>
            <a:spAutoFit/>
          </a:bodyPr>
          <a:lstStyle/>
          <a:p>
            <a:pPr>
              <a:spcBef>
                <a:spcPct val="50000"/>
              </a:spcBef>
            </a:pPr>
            <a:r>
              <a:rPr lang="zh-CN" altLang="en-US" sz="2400" b="1">
                <a:solidFill>
                  <a:srgbClr val="F52919"/>
                </a:solidFill>
              </a:rPr>
              <a:t>均衡价格</a:t>
            </a:r>
          </a:p>
        </p:txBody>
      </p:sp>
      <p:sp>
        <p:nvSpPr>
          <p:cNvPr id="29712" name="AutoShape 24"/>
          <p:cNvSpPr>
            <a:spLocks noChangeArrowheads="1"/>
          </p:cNvSpPr>
          <p:nvPr/>
        </p:nvSpPr>
        <p:spPr bwMode="auto">
          <a:xfrm>
            <a:off x="6084888" y="4797425"/>
            <a:ext cx="433387" cy="360363"/>
          </a:xfrm>
          <a:prstGeom prst="up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29713" name="Text Box 25"/>
          <p:cNvSpPr txBox="1">
            <a:spLocks noChangeArrowheads="1"/>
          </p:cNvSpPr>
          <p:nvPr/>
        </p:nvSpPr>
        <p:spPr bwMode="auto">
          <a:xfrm>
            <a:off x="5651500" y="5229225"/>
            <a:ext cx="1439863" cy="457200"/>
          </a:xfrm>
          <a:prstGeom prst="rect">
            <a:avLst/>
          </a:prstGeom>
          <a:noFill/>
          <a:ln w="9525">
            <a:noFill/>
            <a:miter lim="800000"/>
            <a:headEnd/>
            <a:tailEnd/>
          </a:ln>
        </p:spPr>
        <p:txBody>
          <a:bodyPr>
            <a:spAutoFit/>
          </a:bodyPr>
          <a:lstStyle/>
          <a:p>
            <a:pPr>
              <a:spcBef>
                <a:spcPct val="50000"/>
              </a:spcBef>
            </a:pPr>
            <a:r>
              <a:rPr lang="zh-CN" altLang="en-US" sz="2400" b="1">
                <a:solidFill>
                  <a:srgbClr val="F52919"/>
                </a:solidFill>
              </a:rPr>
              <a:t>均衡数量</a:t>
            </a:r>
          </a:p>
        </p:txBody>
      </p:sp>
      <p:sp>
        <p:nvSpPr>
          <p:cNvPr id="29725" name="Line 29"/>
          <p:cNvSpPr>
            <a:spLocks noChangeShapeType="1"/>
          </p:cNvSpPr>
          <p:nvPr/>
        </p:nvSpPr>
        <p:spPr bwMode="auto">
          <a:xfrm flipH="1">
            <a:off x="4716463" y="3632200"/>
            <a:ext cx="1547812" cy="0"/>
          </a:xfrm>
          <a:prstGeom prst="line">
            <a:avLst/>
          </a:prstGeom>
          <a:noFill/>
          <a:ln w="9525">
            <a:solidFill>
              <a:schemeClr val="tx1"/>
            </a:solidFill>
            <a:prstDash val="sysDot"/>
            <a:round/>
            <a:headEnd/>
            <a:tailEnd/>
          </a:ln>
        </p:spPr>
        <p:txBody>
          <a:bodyPr/>
          <a:lstStyle/>
          <a:p>
            <a:endParaRPr lang="zh-CN" altLang="en-US"/>
          </a:p>
        </p:txBody>
      </p:sp>
      <p:sp>
        <p:nvSpPr>
          <p:cNvPr id="29727" name="Line 31"/>
          <p:cNvSpPr>
            <a:spLocks noChangeShapeType="1"/>
          </p:cNvSpPr>
          <p:nvPr/>
        </p:nvSpPr>
        <p:spPr bwMode="auto">
          <a:xfrm>
            <a:off x="6275388" y="3644900"/>
            <a:ext cx="0" cy="1079500"/>
          </a:xfrm>
          <a:prstGeom prst="line">
            <a:avLst/>
          </a:prstGeom>
          <a:noFill/>
          <a:ln w="9525">
            <a:solidFill>
              <a:srgbClr val="000000"/>
            </a:solidFill>
            <a:prstDash val="sysDot"/>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upRight)">
                                      <p:cBhvr>
                                        <p:cTn id="22" dur="500"/>
                                        <p:tgtEl>
                                          <p:spTgt spid="2"/>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strips(downRigh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strips(downRight)">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strips(downRight)">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strips(downRight)">
                                      <p:cBhvr>
                                        <p:cTn id="49" dur="5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3"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strips(upRight)">
                                      <p:cBhvr>
                                        <p:cTn id="54" dur="500"/>
                                        <p:tgtEl>
                                          <p:spTgt spid="13"/>
                                        </p:tgtEl>
                                      </p:cBhvr>
                                    </p:animEffect>
                                  </p:childTnLst>
                                </p:cTn>
                              </p:par>
                            </p:childTnLst>
                          </p:cTn>
                        </p:par>
                        <p:par>
                          <p:cTn id="55" fill="hold">
                            <p:stCondLst>
                              <p:cond delay="500"/>
                            </p:stCondLst>
                            <p:childTnLst>
                              <p:par>
                                <p:cTn id="56" presetID="18" presetClass="entr" presetSubtype="12"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strips(downLeft)">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9" fill="hold" grpId="0" nodeType="clickEffect">
                                  <p:stCondLst>
                                    <p:cond delay="0"/>
                                  </p:stCondLst>
                                  <p:childTnLst>
                                    <p:set>
                                      <p:cBhvr>
                                        <p:cTn id="62" dur="1" fill="hold">
                                          <p:stCondLst>
                                            <p:cond delay="0"/>
                                          </p:stCondLst>
                                        </p:cTn>
                                        <p:tgtEl>
                                          <p:spTgt spid="29725"/>
                                        </p:tgtEl>
                                        <p:attrNameLst>
                                          <p:attrName>style.visibility</p:attrName>
                                        </p:attrNameLst>
                                      </p:cBhvr>
                                      <p:to>
                                        <p:strVal val="visible"/>
                                      </p:to>
                                    </p:set>
                                    <p:animEffect transition="in" filter="strips(upLeft)">
                                      <p:cBhvr>
                                        <p:cTn id="63" dur="500"/>
                                        <p:tgtEl>
                                          <p:spTgt spid="29725"/>
                                        </p:tgtEl>
                                      </p:cBhvr>
                                    </p:animEffect>
                                  </p:childTnLst>
                                </p:cTn>
                              </p:par>
                            </p:childTnLst>
                          </p:cTn>
                        </p:par>
                        <p:par>
                          <p:cTn id="64" fill="hold">
                            <p:stCondLst>
                              <p:cond delay="500"/>
                            </p:stCondLst>
                            <p:childTnLst>
                              <p:par>
                                <p:cTn id="65" presetID="18" presetClass="entr" presetSubtype="12" fill="hold" grpId="0" nodeType="afterEffect">
                                  <p:stCondLst>
                                    <p:cond delay="0"/>
                                  </p:stCondLst>
                                  <p:childTnLst>
                                    <p:set>
                                      <p:cBhvr>
                                        <p:cTn id="66" dur="1" fill="hold">
                                          <p:stCondLst>
                                            <p:cond delay="0"/>
                                          </p:stCondLst>
                                        </p:cTn>
                                        <p:tgtEl>
                                          <p:spTgt spid="29710"/>
                                        </p:tgtEl>
                                        <p:attrNameLst>
                                          <p:attrName>style.visibility</p:attrName>
                                        </p:attrNameLst>
                                      </p:cBhvr>
                                      <p:to>
                                        <p:strVal val="visible"/>
                                      </p:to>
                                    </p:set>
                                    <p:animEffect transition="in" filter="strips(downLeft)">
                                      <p:cBhvr>
                                        <p:cTn id="67" dur="500"/>
                                        <p:tgtEl>
                                          <p:spTgt spid="29710"/>
                                        </p:tgtEl>
                                      </p:cBhvr>
                                    </p:animEffect>
                                  </p:childTnLst>
                                </p:cTn>
                              </p:par>
                            </p:childTnLst>
                          </p:cTn>
                        </p:par>
                        <p:par>
                          <p:cTn id="68" fill="hold">
                            <p:stCondLst>
                              <p:cond delay="1000"/>
                            </p:stCondLst>
                            <p:childTnLst>
                              <p:par>
                                <p:cTn id="69" presetID="18" presetClass="entr" presetSubtype="12" fill="hold" grpId="0" nodeType="afterEffect">
                                  <p:stCondLst>
                                    <p:cond delay="0"/>
                                  </p:stCondLst>
                                  <p:childTnLst>
                                    <p:set>
                                      <p:cBhvr>
                                        <p:cTn id="70" dur="1" fill="hold">
                                          <p:stCondLst>
                                            <p:cond delay="0"/>
                                          </p:stCondLst>
                                        </p:cTn>
                                        <p:tgtEl>
                                          <p:spTgt spid="29711"/>
                                        </p:tgtEl>
                                        <p:attrNameLst>
                                          <p:attrName>style.visibility</p:attrName>
                                        </p:attrNameLst>
                                      </p:cBhvr>
                                      <p:to>
                                        <p:strVal val="visible"/>
                                      </p:to>
                                    </p:set>
                                    <p:animEffect transition="in" filter="strips(downLeft)">
                                      <p:cBhvr>
                                        <p:cTn id="71" dur="500"/>
                                        <p:tgtEl>
                                          <p:spTgt spid="29711"/>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29727"/>
                                        </p:tgtEl>
                                        <p:attrNameLst>
                                          <p:attrName>style.visibility</p:attrName>
                                        </p:attrNameLst>
                                      </p:cBhvr>
                                      <p:to>
                                        <p:strVal val="visible"/>
                                      </p:to>
                                    </p:set>
                                    <p:animEffect transition="in" filter="strips(downLeft)">
                                      <p:cBhvr>
                                        <p:cTn id="76" dur="500"/>
                                        <p:tgtEl>
                                          <p:spTgt spid="29727"/>
                                        </p:tgtEl>
                                      </p:cBhvr>
                                    </p:animEffect>
                                  </p:childTnLst>
                                </p:cTn>
                              </p:par>
                            </p:childTnLst>
                          </p:cTn>
                        </p:par>
                        <p:par>
                          <p:cTn id="77" fill="hold">
                            <p:stCondLst>
                              <p:cond delay="500"/>
                            </p:stCondLst>
                            <p:childTnLst>
                              <p:par>
                                <p:cTn id="78" presetID="18" presetClass="entr" presetSubtype="6" fill="hold" grpId="0" nodeType="afterEffect">
                                  <p:stCondLst>
                                    <p:cond delay="0"/>
                                  </p:stCondLst>
                                  <p:childTnLst>
                                    <p:set>
                                      <p:cBhvr>
                                        <p:cTn id="79" dur="1" fill="hold">
                                          <p:stCondLst>
                                            <p:cond delay="0"/>
                                          </p:stCondLst>
                                        </p:cTn>
                                        <p:tgtEl>
                                          <p:spTgt spid="29712"/>
                                        </p:tgtEl>
                                        <p:attrNameLst>
                                          <p:attrName>style.visibility</p:attrName>
                                        </p:attrNameLst>
                                      </p:cBhvr>
                                      <p:to>
                                        <p:strVal val="visible"/>
                                      </p:to>
                                    </p:set>
                                    <p:animEffect transition="in" filter="strips(downRight)">
                                      <p:cBhvr>
                                        <p:cTn id="80" dur="500"/>
                                        <p:tgtEl>
                                          <p:spTgt spid="29712"/>
                                        </p:tgtEl>
                                      </p:cBhvr>
                                    </p:animEffect>
                                  </p:childTnLst>
                                </p:cTn>
                              </p:par>
                            </p:childTnLst>
                          </p:cTn>
                        </p:par>
                        <p:par>
                          <p:cTn id="81" fill="hold">
                            <p:stCondLst>
                              <p:cond delay="1000"/>
                            </p:stCondLst>
                            <p:childTnLst>
                              <p:par>
                                <p:cTn id="82" presetID="18" presetClass="entr" presetSubtype="6" fill="hold" grpId="0" nodeType="afterEffect">
                                  <p:stCondLst>
                                    <p:cond delay="0"/>
                                  </p:stCondLst>
                                  <p:childTnLst>
                                    <p:set>
                                      <p:cBhvr>
                                        <p:cTn id="83" dur="1" fill="hold">
                                          <p:stCondLst>
                                            <p:cond delay="0"/>
                                          </p:stCondLst>
                                        </p:cTn>
                                        <p:tgtEl>
                                          <p:spTgt spid="29713"/>
                                        </p:tgtEl>
                                        <p:attrNameLst>
                                          <p:attrName>style.visibility</p:attrName>
                                        </p:attrNameLst>
                                      </p:cBhvr>
                                      <p:to>
                                        <p:strVal val="visible"/>
                                      </p:to>
                                    </p:set>
                                    <p:animEffect transition="in" filter="strips(downRight)">
                                      <p:cBhvr>
                                        <p:cTn id="84" dur="500"/>
                                        <p:tgtEl>
                                          <p:spTgt spid="29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3" grpId="0" animBg="1"/>
      <p:bldP spid="14" grpId="0"/>
      <p:bldP spid="29710" grpId="0" animBg="1"/>
      <p:bldP spid="29711" grpId="0"/>
      <p:bldP spid="29712" grpId="0" animBg="1"/>
      <p:bldP spid="29713" grpId="0"/>
      <p:bldP spid="29725" grpId="0" animBg="1"/>
      <p:bldP spid="297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txBox="1">
            <a:spLocks/>
          </p:cNvSpPr>
          <p:nvPr/>
        </p:nvSpPr>
        <p:spPr bwMode="auto">
          <a:xfrm>
            <a:off x="468313" y="549275"/>
            <a:ext cx="8229600" cy="850900"/>
          </a:xfrm>
          <a:prstGeom prst="rect">
            <a:avLst/>
          </a:prstGeom>
          <a:noFill/>
          <a:ln w="9525">
            <a:noFill/>
            <a:miter lim="800000"/>
            <a:headEnd/>
            <a:tailEnd/>
          </a:ln>
        </p:spPr>
        <p:txBody>
          <a:bodyPr anchor="ctr"/>
          <a:lstStyle/>
          <a:p>
            <a:pPr algn="ctr" eaLnBrk="0" hangingPunct="0"/>
            <a:r>
              <a:rPr lang="zh-CN" altLang="en-US" sz="4000" b="1">
                <a:solidFill>
                  <a:srgbClr val="FF0000"/>
                </a:solidFill>
                <a:latin typeface="华文楷体" pitchFamily="2" charset="-122"/>
                <a:ea typeface="华文楷体" pitchFamily="2" charset="-122"/>
                <a:cs typeface="Times New Roman" pitchFamily="18" charset="0"/>
              </a:rPr>
              <a:t>供需模型应用：收入增加的影响</a:t>
            </a:r>
          </a:p>
        </p:txBody>
      </p:sp>
      <p:sp>
        <p:nvSpPr>
          <p:cNvPr id="57348"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2C68BA-40CC-41F4-8404-26468967878D}" type="slidenum">
              <a:rPr lang="zh-CN" altLang="en-US" smtClean="0"/>
              <a:pPr fontAlgn="base">
                <a:spcBef>
                  <a:spcPct val="0"/>
                </a:spcBef>
                <a:spcAft>
                  <a:spcPct val="0"/>
                </a:spcAft>
              </a:pPr>
              <a:t>25</a:t>
            </a:fld>
            <a:endParaRPr lang="en-US" altLang="zh-CN"/>
          </a:p>
        </p:txBody>
      </p:sp>
      <p:grpSp>
        <p:nvGrpSpPr>
          <p:cNvPr id="57349" name="Group 4"/>
          <p:cNvGrpSpPr>
            <a:grpSpLocks/>
          </p:cNvGrpSpPr>
          <p:nvPr/>
        </p:nvGrpSpPr>
        <p:grpSpPr bwMode="auto">
          <a:xfrm>
            <a:off x="3492500" y="1844675"/>
            <a:ext cx="5105400" cy="4125913"/>
            <a:chOff x="2256" y="864"/>
            <a:chExt cx="3216" cy="2599"/>
          </a:xfrm>
        </p:grpSpPr>
        <p:grpSp>
          <p:nvGrpSpPr>
            <p:cNvPr id="57363" name="Group 5"/>
            <p:cNvGrpSpPr>
              <a:grpSpLocks/>
            </p:cNvGrpSpPr>
            <p:nvPr/>
          </p:nvGrpSpPr>
          <p:grpSpPr bwMode="auto">
            <a:xfrm>
              <a:off x="2256" y="864"/>
              <a:ext cx="3216" cy="2599"/>
              <a:chOff x="2256" y="864"/>
              <a:chExt cx="3216" cy="2599"/>
            </a:xfrm>
          </p:grpSpPr>
          <p:sp>
            <p:nvSpPr>
              <p:cNvPr id="57374" name="Line 6"/>
              <p:cNvSpPr>
                <a:spLocks noChangeShapeType="1"/>
              </p:cNvSpPr>
              <p:nvPr/>
            </p:nvSpPr>
            <p:spPr bwMode="auto">
              <a:xfrm>
                <a:off x="2976" y="1152"/>
                <a:ext cx="0" cy="1824"/>
              </a:xfrm>
              <a:prstGeom prst="line">
                <a:avLst/>
              </a:prstGeom>
              <a:noFill/>
              <a:ln w="9525">
                <a:solidFill>
                  <a:schemeClr val="tx1"/>
                </a:solidFill>
                <a:round/>
                <a:headEnd/>
                <a:tailEnd/>
              </a:ln>
            </p:spPr>
            <p:txBody>
              <a:bodyPr/>
              <a:lstStyle/>
              <a:p>
                <a:endParaRPr lang="zh-CN" altLang="en-US"/>
              </a:p>
            </p:txBody>
          </p:sp>
          <p:sp>
            <p:nvSpPr>
              <p:cNvPr id="57375" name="Line 7"/>
              <p:cNvSpPr>
                <a:spLocks noChangeShapeType="1"/>
              </p:cNvSpPr>
              <p:nvPr/>
            </p:nvSpPr>
            <p:spPr bwMode="auto">
              <a:xfrm>
                <a:off x="2976" y="2976"/>
                <a:ext cx="1968" cy="0"/>
              </a:xfrm>
              <a:prstGeom prst="line">
                <a:avLst/>
              </a:prstGeom>
              <a:noFill/>
              <a:ln w="9525">
                <a:solidFill>
                  <a:schemeClr val="tx1"/>
                </a:solidFill>
                <a:round/>
                <a:headEnd/>
                <a:tailEnd/>
              </a:ln>
            </p:spPr>
            <p:txBody>
              <a:bodyPr/>
              <a:lstStyle/>
              <a:p>
                <a:endParaRPr lang="zh-CN" altLang="en-US"/>
              </a:p>
            </p:txBody>
          </p:sp>
          <p:sp>
            <p:nvSpPr>
              <p:cNvPr id="57376" name="Text Box 8"/>
              <p:cNvSpPr txBox="1">
                <a:spLocks noChangeArrowheads="1"/>
              </p:cNvSpPr>
              <p:nvPr/>
            </p:nvSpPr>
            <p:spPr bwMode="auto">
              <a:xfrm>
                <a:off x="4961" y="2852"/>
                <a:ext cx="511" cy="611"/>
              </a:xfrm>
              <a:prstGeom prst="rect">
                <a:avLst/>
              </a:prstGeom>
              <a:noFill/>
              <a:ln w="9525">
                <a:noFill/>
                <a:miter lim="800000"/>
                <a:headEnd/>
                <a:tailEnd/>
              </a:ln>
            </p:spPr>
            <p:txBody>
              <a:bodyPr>
                <a:spAutoFit/>
              </a:bodyPr>
              <a:lstStyle/>
              <a:p>
                <a:pPr>
                  <a:spcBef>
                    <a:spcPct val="50000"/>
                  </a:spcBef>
                </a:pPr>
                <a:r>
                  <a:rPr lang="en-US" altLang="zh-CN" sz="2400" b="1" i="1">
                    <a:latin typeface="Tahoma" pitchFamily="34" charset="0"/>
                  </a:rPr>
                  <a:t>Q</a:t>
                </a:r>
                <a:r>
                  <a:rPr lang="en-US" altLang="zh-CN" sz="2200">
                    <a:latin typeface="Tahoma" pitchFamily="34" charset="0"/>
                  </a:rPr>
                  <a:t> </a:t>
                </a:r>
              </a:p>
              <a:p>
                <a:pPr>
                  <a:spcBef>
                    <a:spcPct val="50000"/>
                  </a:spcBef>
                </a:pPr>
                <a:r>
                  <a:rPr lang="zh-CN" altLang="en-US" sz="2200" b="1">
                    <a:latin typeface="Tahoma" pitchFamily="34" charset="0"/>
                  </a:rPr>
                  <a:t>数量</a:t>
                </a:r>
              </a:p>
            </p:txBody>
          </p:sp>
          <p:sp>
            <p:nvSpPr>
              <p:cNvPr id="57377" name="Text Box 9"/>
              <p:cNvSpPr txBox="1">
                <a:spLocks noChangeArrowheads="1"/>
              </p:cNvSpPr>
              <p:nvPr/>
            </p:nvSpPr>
            <p:spPr bwMode="auto">
              <a:xfrm>
                <a:off x="2256" y="864"/>
                <a:ext cx="720" cy="499"/>
              </a:xfrm>
              <a:prstGeom prst="rect">
                <a:avLst/>
              </a:prstGeom>
              <a:noFill/>
              <a:ln w="9525">
                <a:noFill/>
                <a:miter lim="800000"/>
                <a:headEnd/>
                <a:tailEnd/>
              </a:ln>
            </p:spPr>
            <p:txBody>
              <a:bodyPr>
                <a:spAutoFit/>
              </a:bodyPr>
              <a:lstStyle/>
              <a:p>
                <a:pPr algn="r">
                  <a:spcBef>
                    <a:spcPct val="50000"/>
                  </a:spcBef>
                </a:pPr>
                <a:r>
                  <a:rPr lang="en-US" altLang="zh-CN" sz="2400" b="1" i="1">
                    <a:latin typeface="Tahoma" pitchFamily="34" charset="0"/>
                  </a:rPr>
                  <a:t>P </a:t>
                </a:r>
                <a:r>
                  <a:rPr lang="en-US" altLang="zh-CN" sz="2200">
                    <a:latin typeface="Tahoma" pitchFamily="34" charset="0"/>
                  </a:rPr>
                  <a:t>   </a:t>
                </a:r>
                <a:br>
                  <a:rPr lang="en-US" altLang="zh-CN" sz="2200">
                    <a:latin typeface="Tahoma" pitchFamily="34" charset="0"/>
                  </a:rPr>
                </a:br>
                <a:r>
                  <a:rPr lang="zh-CN" altLang="en-US" sz="2200" b="1">
                    <a:latin typeface="Tahoma" pitchFamily="34" charset="0"/>
                  </a:rPr>
                  <a:t>价格</a:t>
                </a:r>
              </a:p>
            </p:txBody>
          </p:sp>
        </p:grpSp>
        <p:grpSp>
          <p:nvGrpSpPr>
            <p:cNvPr id="57364" name="Group 10"/>
            <p:cNvGrpSpPr>
              <a:grpSpLocks/>
            </p:cNvGrpSpPr>
            <p:nvPr/>
          </p:nvGrpSpPr>
          <p:grpSpPr bwMode="auto">
            <a:xfrm>
              <a:off x="3264" y="1248"/>
              <a:ext cx="1584" cy="1488"/>
              <a:chOff x="3072" y="1680"/>
              <a:chExt cx="1584" cy="1488"/>
            </a:xfrm>
          </p:grpSpPr>
          <p:sp>
            <p:nvSpPr>
              <p:cNvPr id="57372" name="Freeform 11"/>
              <p:cNvSpPr>
                <a:spLocks/>
              </p:cNvSpPr>
              <p:nvPr/>
            </p:nvSpPr>
            <p:spPr bwMode="auto">
              <a:xfrm flipH="1">
                <a:off x="3072" y="1896"/>
                <a:ext cx="1387" cy="1272"/>
              </a:xfrm>
              <a:custGeom>
                <a:avLst/>
                <a:gdLst>
                  <a:gd name="T0" fmla="*/ 0 w 672"/>
                  <a:gd name="T1" fmla="*/ 0 h 960"/>
                  <a:gd name="T2" fmla="*/ 25172 w 672"/>
                  <a:gd name="T3" fmla="*/ 3921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chemeClr val="tx1"/>
                </a:solidFill>
                <a:round/>
                <a:headEnd/>
                <a:tailEnd/>
              </a:ln>
            </p:spPr>
            <p:txBody>
              <a:bodyPr/>
              <a:lstStyle/>
              <a:p>
                <a:endParaRPr lang="zh-CN" altLang="en-US"/>
              </a:p>
            </p:txBody>
          </p:sp>
          <p:sp>
            <p:nvSpPr>
              <p:cNvPr id="57373" name="Text Box 12"/>
              <p:cNvSpPr txBox="1">
                <a:spLocks noChangeArrowheads="1"/>
              </p:cNvSpPr>
              <p:nvPr/>
            </p:nvSpPr>
            <p:spPr bwMode="auto">
              <a:xfrm flipH="1">
                <a:off x="4371" y="1680"/>
                <a:ext cx="285" cy="269"/>
              </a:xfrm>
              <a:prstGeom prst="rect">
                <a:avLst/>
              </a:prstGeom>
              <a:noFill/>
              <a:ln w="9525">
                <a:noFill/>
                <a:miter lim="800000"/>
                <a:headEnd/>
                <a:tailEnd/>
              </a:ln>
            </p:spPr>
            <p:txBody>
              <a:bodyPr>
                <a:spAutoFit/>
              </a:bodyPr>
              <a:lstStyle/>
              <a:p>
                <a:pPr>
                  <a:spcBef>
                    <a:spcPct val="50000"/>
                  </a:spcBef>
                </a:pPr>
                <a:r>
                  <a:rPr lang="en-US" altLang="zh-CN" sz="2200" b="1" i="1">
                    <a:latin typeface="Tahoma" pitchFamily="34" charset="0"/>
                  </a:rPr>
                  <a:t>S</a:t>
                </a:r>
              </a:p>
            </p:txBody>
          </p:sp>
        </p:grpSp>
        <p:grpSp>
          <p:nvGrpSpPr>
            <p:cNvPr id="57365" name="Group 13"/>
            <p:cNvGrpSpPr>
              <a:grpSpLocks/>
            </p:cNvGrpSpPr>
            <p:nvPr/>
          </p:nvGrpSpPr>
          <p:grpSpPr bwMode="auto">
            <a:xfrm>
              <a:off x="3168" y="1411"/>
              <a:ext cx="1824" cy="1373"/>
              <a:chOff x="3168" y="1411"/>
              <a:chExt cx="1824" cy="1373"/>
            </a:xfrm>
          </p:grpSpPr>
          <p:sp>
            <p:nvSpPr>
              <p:cNvPr id="57370" name="Freeform 14"/>
              <p:cNvSpPr>
                <a:spLocks/>
              </p:cNvSpPr>
              <p:nvPr/>
            </p:nvSpPr>
            <p:spPr bwMode="auto">
              <a:xfrm>
                <a:off x="3168" y="1411"/>
                <a:ext cx="1488" cy="1248"/>
              </a:xfrm>
              <a:custGeom>
                <a:avLst/>
                <a:gdLst>
                  <a:gd name="T0" fmla="*/ 0 w 672"/>
                  <a:gd name="T1" fmla="*/ 0 h 960"/>
                  <a:gd name="T2" fmla="*/ 35772 w 672"/>
                  <a:gd name="T3" fmla="*/ 3565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chemeClr val="tx1"/>
                </a:solidFill>
                <a:round/>
                <a:headEnd/>
                <a:tailEnd/>
              </a:ln>
            </p:spPr>
            <p:txBody>
              <a:bodyPr/>
              <a:lstStyle/>
              <a:p>
                <a:endParaRPr lang="zh-CN" altLang="en-US"/>
              </a:p>
            </p:txBody>
          </p:sp>
          <p:sp>
            <p:nvSpPr>
              <p:cNvPr id="57371" name="Text Box 15"/>
              <p:cNvSpPr txBox="1">
                <a:spLocks noChangeArrowheads="1"/>
              </p:cNvSpPr>
              <p:nvPr/>
            </p:nvSpPr>
            <p:spPr bwMode="auto">
              <a:xfrm>
                <a:off x="4656" y="2515"/>
                <a:ext cx="336" cy="269"/>
              </a:xfrm>
              <a:prstGeom prst="rect">
                <a:avLst/>
              </a:prstGeom>
              <a:noFill/>
              <a:ln w="9525">
                <a:noFill/>
                <a:miter lim="800000"/>
                <a:headEnd/>
                <a:tailEnd/>
              </a:ln>
            </p:spPr>
            <p:txBody>
              <a:bodyPr>
                <a:spAutoFit/>
              </a:bodyPr>
              <a:lstStyle/>
              <a:p>
                <a:pPr>
                  <a:spcBef>
                    <a:spcPct val="50000"/>
                  </a:spcBef>
                </a:pPr>
                <a:r>
                  <a:rPr lang="en-US" altLang="zh-CN" sz="2200" b="1" i="1">
                    <a:latin typeface="Tahoma" pitchFamily="34" charset="0"/>
                  </a:rPr>
                  <a:t>D</a:t>
                </a:r>
                <a:r>
                  <a:rPr lang="en-US" altLang="zh-CN" sz="2200" baseline="-25000">
                    <a:latin typeface="Tahoma" pitchFamily="34" charset="0"/>
                  </a:rPr>
                  <a:t>1</a:t>
                </a:r>
              </a:p>
            </p:txBody>
          </p:sp>
        </p:grpSp>
        <p:sp>
          <p:nvSpPr>
            <p:cNvPr id="57366" name="Line 16"/>
            <p:cNvSpPr>
              <a:spLocks noChangeShapeType="1"/>
            </p:cNvSpPr>
            <p:nvPr/>
          </p:nvSpPr>
          <p:spPr bwMode="auto">
            <a:xfrm flipH="1">
              <a:off x="2966" y="2276"/>
              <a:ext cx="1008" cy="0"/>
            </a:xfrm>
            <a:prstGeom prst="line">
              <a:avLst/>
            </a:prstGeom>
            <a:noFill/>
            <a:ln w="12700">
              <a:solidFill>
                <a:schemeClr val="tx1"/>
              </a:solidFill>
              <a:prstDash val="sysDot"/>
              <a:round/>
              <a:headEnd/>
              <a:tailEnd/>
            </a:ln>
          </p:spPr>
          <p:txBody>
            <a:bodyPr/>
            <a:lstStyle/>
            <a:p>
              <a:endParaRPr lang="zh-CN" altLang="en-US"/>
            </a:p>
          </p:txBody>
        </p:sp>
        <p:sp>
          <p:nvSpPr>
            <p:cNvPr id="57367" name="Line 17"/>
            <p:cNvSpPr>
              <a:spLocks noChangeShapeType="1"/>
            </p:cNvSpPr>
            <p:nvPr/>
          </p:nvSpPr>
          <p:spPr bwMode="auto">
            <a:xfrm>
              <a:off x="3976" y="2276"/>
              <a:ext cx="0" cy="703"/>
            </a:xfrm>
            <a:prstGeom prst="line">
              <a:avLst/>
            </a:prstGeom>
            <a:noFill/>
            <a:ln w="12700">
              <a:solidFill>
                <a:schemeClr val="tx1"/>
              </a:solidFill>
              <a:prstDash val="sysDot"/>
              <a:round/>
              <a:headEnd/>
              <a:tailEnd/>
            </a:ln>
          </p:spPr>
          <p:txBody>
            <a:bodyPr/>
            <a:lstStyle/>
            <a:p>
              <a:endParaRPr lang="zh-CN" altLang="en-US"/>
            </a:p>
          </p:txBody>
        </p:sp>
        <p:sp>
          <p:nvSpPr>
            <p:cNvPr id="57368" name="Text Box 18"/>
            <p:cNvSpPr txBox="1">
              <a:spLocks noChangeArrowheads="1"/>
            </p:cNvSpPr>
            <p:nvPr/>
          </p:nvSpPr>
          <p:spPr bwMode="auto">
            <a:xfrm>
              <a:off x="3888" y="2957"/>
              <a:ext cx="240" cy="211"/>
            </a:xfrm>
            <a:prstGeom prst="rect">
              <a:avLst/>
            </a:prstGeom>
            <a:noFill/>
            <a:ln w="9525">
              <a:noFill/>
              <a:miter lim="800000"/>
              <a:headEnd/>
              <a:tailEnd/>
            </a:ln>
          </p:spPr>
          <p:txBody>
            <a:bodyPr lIns="0" tIns="0" rIns="0" bIns="0">
              <a:spAutoFit/>
            </a:bodyPr>
            <a:lstStyle/>
            <a:p>
              <a:pPr>
                <a:spcBef>
                  <a:spcPct val="50000"/>
                </a:spcBef>
              </a:pPr>
              <a:r>
                <a:rPr lang="en-US" altLang="zh-CN" sz="2200" b="1" i="1">
                  <a:latin typeface="Tahoma" pitchFamily="34" charset="0"/>
                </a:rPr>
                <a:t>Q</a:t>
              </a:r>
              <a:r>
                <a:rPr lang="en-US" altLang="zh-CN" sz="2200" baseline="-25000">
                  <a:latin typeface="Tahoma" pitchFamily="34" charset="0"/>
                </a:rPr>
                <a:t>1</a:t>
              </a:r>
            </a:p>
          </p:txBody>
        </p:sp>
        <p:sp>
          <p:nvSpPr>
            <p:cNvPr id="57369" name="Text Box 19"/>
            <p:cNvSpPr txBox="1">
              <a:spLocks noChangeArrowheads="1"/>
            </p:cNvSpPr>
            <p:nvPr/>
          </p:nvSpPr>
          <p:spPr bwMode="auto">
            <a:xfrm>
              <a:off x="2784" y="2160"/>
              <a:ext cx="240" cy="211"/>
            </a:xfrm>
            <a:prstGeom prst="rect">
              <a:avLst/>
            </a:prstGeom>
            <a:noFill/>
            <a:ln w="9525">
              <a:noFill/>
              <a:miter lim="800000"/>
              <a:headEnd/>
              <a:tailEnd/>
            </a:ln>
          </p:spPr>
          <p:txBody>
            <a:bodyPr lIns="0" tIns="0" rIns="0" bIns="0">
              <a:spAutoFit/>
            </a:bodyPr>
            <a:lstStyle/>
            <a:p>
              <a:pPr>
                <a:spcBef>
                  <a:spcPct val="50000"/>
                </a:spcBef>
              </a:pPr>
              <a:r>
                <a:rPr lang="en-US" altLang="zh-CN" sz="2200" b="1" i="1">
                  <a:latin typeface="Tahoma" pitchFamily="34" charset="0"/>
                </a:rPr>
                <a:t>P</a:t>
              </a:r>
              <a:r>
                <a:rPr lang="en-US" altLang="zh-CN" sz="2200" baseline="-25000">
                  <a:latin typeface="Tahoma" pitchFamily="34" charset="0"/>
                </a:rPr>
                <a:t>1</a:t>
              </a:r>
            </a:p>
          </p:txBody>
        </p:sp>
      </p:grpSp>
      <p:sp>
        <p:nvSpPr>
          <p:cNvPr id="22" name="Text Box 22"/>
          <p:cNvSpPr txBox="1">
            <a:spLocks noChangeArrowheads="1"/>
          </p:cNvSpPr>
          <p:nvPr/>
        </p:nvSpPr>
        <p:spPr bwMode="auto">
          <a:xfrm>
            <a:off x="4284663" y="3500438"/>
            <a:ext cx="381000" cy="334962"/>
          </a:xfrm>
          <a:prstGeom prst="rect">
            <a:avLst/>
          </a:prstGeom>
          <a:noFill/>
          <a:ln w="9525">
            <a:noFill/>
            <a:miter lim="800000"/>
            <a:headEnd/>
            <a:tailEnd/>
          </a:ln>
        </p:spPr>
        <p:txBody>
          <a:bodyPr lIns="0" tIns="0" rIns="0" bIns="0">
            <a:spAutoFit/>
          </a:bodyPr>
          <a:lstStyle/>
          <a:p>
            <a:pPr>
              <a:spcBef>
                <a:spcPct val="50000"/>
              </a:spcBef>
            </a:pPr>
            <a:r>
              <a:rPr lang="en-US" altLang="zh-CN" sz="2200" b="1" i="1">
                <a:latin typeface="Tahoma" pitchFamily="34" charset="0"/>
              </a:rPr>
              <a:t>P</a:t>
            </a:r>
            <a:r>
              <a:rPr lang="en-US" altLang="zh-CN" sz="2200" baseline="-25000">
                <a:latin typeface="Tahoma" pitchFamily="34" charset="0"/>
              </a:rPr>
              <a:t>2</a:t>
            </a:r>
          </a:p>
        </p:txBody>
      </p:sp>
      <p:sp>
        <p:nvSpPr>
          <p:cNvPr id="23" name="Line 23"/>
          <p:cNvSpPr>
            <a:spLocks noChangeShapeType="1"/>
          </p:cNvSpPr>
          <p:nvPr/>
        </p:nvSpPr>
        <p:spPr bwMode="auto">
          <a:xfrm flipH="1">
            <a:off x="4629150" y="3673475"/>
            <a:ext cx="1965325" cy="0"/>
          </a:xfrm>
          <a:prstGeom prst="line">
            <a:avLst/>
          </a:prstGeom>
          <a:noFill/>
          <a:ln w="12700">
            <a:solidFill>
              <a:schemeClr val="tx1"/>
            </a:solidFill>
            <a:prstDash val="sysDot"/>
            <a:round/>
            <a:headEnd/>
            <a:tailEnd/>
          </a:ln>
        </p:spPr>
        <p:txBody>
          <a:bodyPr/>
          <a:lstStyle/>
          <a:p>
            <a:endParaRPr lang="zh-CN" altLang="en-US"/>
          </a:p>
        </p:txBody>
      </p:sp>
      <p:sp>
        <p:nvSpPr>
          <p:cNvPr id="24" name="Text Box 26"/>
          <p:cNvSpPr txBox="1">
            <a:spLocks noChangeArrowheads="1"/>
          </p:cNvSpPr>
          <p:nvPr/>
        </p:nvSpPr>
        <p:spPr bwMode="auto">
          <a:xfrm>
            <a:off x="6494463" y="5222875"/>
            <a:ext cx="381000" cy="427038"/>
          </a:xfrm>
          <a:prstGeom prst="rect">
            <a:avLst/>
          </a:prstGeom>
          <a:noFill/>
          <a:ln w="9525">
            <a:noFill/>
            <a:miter lim="800000"/>
            <a:headEnd/>
            <a:tailEnd/>
          </a:ln>
        </p:spPr>
        <p:txBody>
          <a:bodyPr lIns="0" tIns="0" rIns="0" bIns="91440">
            <a:spAutoFit/>
          </a:bodyPr>
          <a:lstStyle/>
          <a:p>
            <a:pPr>
              <a:spcBef>
                <a:spcPct val="50000"/>
              </a:spcBef>
            </a:pPr>
            <a:r>
              <a:rPr lang="en-US" altLang="zh-CN" sz="2200" b="1" i="1">
                <a:latin typeface="Tahoma" pitchFamily="34" charset="0"/>
              </a:rPr>
              <a:t>Q</a:t>
            </a:r>
            <a:r>
              <a:rPr lang="en-US" altLang="zh-CN" sz="2200" baseline="-25000">
                <a:latin typeface="Tahoma" pitchFamily="34" charset="0"/>
              </a:rPr>
              <a:t>2</a:t>
            </a:r>
          </a:p>
        </p:txBody>
      </p:sp>
      <p:sp>
        <p:nvSpPr>
          <p:cNvPr id="25" name="Line 27"/>
          <p:cNvSpPr>
            <a:spLocks noChangeShapeType="1"/>
          </p:cNvSpPr>
          <p:nvPr/>
        </p:nvSpPr>
        <p:spPr bwMode="auto">
          <a:xfrm>
            <a:off x="6629400" y="3675063"/>
            <a:ext cx="0" cy="1524000"/>
          </a:xfrm>
          <a:prstGeom prst="line">
            <a:avLst/>
          </a:prstGeom>
          <a:noFill/>
          <a:ln w="12700">
            <a:solidFill>
              <a:schemeClr val="tx1"/>
            </a:solidFill>
            <a:prstDash val="sysDot"/>
            <a:round/>
            <a:headEnd/>
            <a:tailEnd/>
          </a:ln>
        </p:spPr>
        <p:txBody>
          <a:bodyPr bIns="91440"/>
          <a:lstStyle/>
          <a:p>
            <a:endParaRPr lang="zh-CN" altLang="en-US"/>
          </a:p>
        </p:txBody>
      </p:sp>
      <p:grpSp>
        <p:nvGrpSpPr>
          <p:cNvPr id="26" name="Group 29"/>
          <p:cNvGrpSpPr>
            <a:grpSpLocks/>
          </p:cNvGrpSpPr>
          <p:nvPr/>
        </p:nvGrpSpPr>
        <p:grpSpPr bwMode="auto">
          <a:xfrm>
            <a:off x="5580063" y="2492375"/>
            <a:ext cx="2895600" cy="2179638"/>
            <a:chOff x="3600" y="1267"/>
            <a:chExt cx="1824" cy="1373"/>
          </a:xfrm>
        </p:grpSpPr>
        <p:sp>
          <p:nvSpPr>
            <p:cNvPr id="57361" name="Freeform 30"/>
            <p:cNvSpPr>
              <a:spLocks/>
            </p:cNvSpPr>
            <p:nvPr/>
          </p:nvSpPr>
          <p:spPr bwMode="auto">
            <a:xfrm>
              <a:off x="3600" y="1267"/>
              <a:ext cx="1488" cy="1248"/>
            </a:xfrm>
            <a:custGeom>
              <a:avLst/>
              <a:gdLst>
                <a:gd name="T0" fmla="*/ 0 w 672"/>
                <a:gd name="T1" fmla="*/ 0 h 960"/>
                <a:gd name="T2" fmla="*/ 35772 w 672"/>
                <a:gd name="T3" fmla="*/ 3565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rgbClr val="FF0000"/>
              </a:solidFill>
              <a:round/>
              <a:headEnd/>
              <a:tailEnd/>
            </a:ln>
          </p:spPr>
          <p:txBody>
            <a:bodyPr/>
            <a:lstStyle/>
            <a:p>
              <a:endParaRPr lang="zh-CN" altLang="en-US"/>
            </a:p>
          </p:txBody>
        </p:sp>
        <p:sp>
          <p:nvSpPr>
            <p:cNvPr id="57362" name="Text Box 31"/>
            <p:cNvSpPr txBox="1">
              <a:spLocks noChangeArrowheads="1"/>
            </p:cNvSpPr>
            <p:nvPr/>
          </p:nvSpPr>
          <p:spPr bwMode="auto">
            <a:xfrm>
              <a:off x="5040" y="2371"/>
              <a:ext cx="384" cy="269"/>
            </a:xfrm>
            <a:prstGeom prst="rect">
              <a:avLst/>
            </a:prstGeom>
            <a:noFill/>
            <a:ln w="9525">
              <a:noFill/>
              <a:miter lim="800000"/>
              <a:headEnd/>
              <a:tailEnd/>
            </a:ln>
          </p:spPr>
          <p:txBody>
            <a:bodyPr>
              <a:spAutoFit/>
            </a:bodyPr>
            <a:lstStyle/>
            <a:p>
              <a:pPr>
                <a:spcBef>
                  <a:spcPct val="50000"/>
                </a:spcBef>
              </a:pPr>
              <a:r>
                <a:rPr lang="en-US" altLang="zh-CN" sz="2200" b="1" i="1">
                  <a:solidFill>
                    <a:srgbClr val="FF0000"/>
                  </a:solidFill>
                  <a:latin typeface="Tahoma" pitchFamily="34" charset="0"/>
                </a:rPr>
                <a:t>D</a:t>
              </a:r>
              <a:r>
                <a:rPr lang="en-US" altLang="zh-CN" sz="2200" baseline="-25000">
                  <a:solidFill>
                    <a:srgbClr val="FF0000"/>
                  </a:solidFill>
                  <a:latin typeface="Tahoma" pitchFamily="34" charset="0"/>
                </a:rPr>
                <a:t>2</a:t>
              </a:r>
            </a:p>
          </p:txBody>
        </p:sp>
      </p:grpSp>
      <p:graphicFrame>
        <p:nvGraphicFramePr>
          <p:cNvPr id="5" name="Object 2"/>
          <p:cNvGraphicFramePr>
            <a:graphicFrameLocks noChangeAspect="1"/>
          </p:cNvGraphicFramePr>
          <p:nvPr/>
        </p:nvGraphicFramePr>
        <p:xfrm>
          <a:off x="395288" y="2060575"/>
          <a:ext cx="2592387" cy="741363"/>
        </p:xfrm>
        <a:graphic>
          <a:graphicData uri="http://schemas.openxmlformats.org/presentationml/2006/ole">
            <mc:AlternateContent xmlns:mc="http://schemas.openxmlformats.org/markup-compatibility/2006">
              <mc:Choice xmlns:v="urn:schemas-microsoft-com:vml" Requires="v">
                <p:oleObj name="Equation" r:id="rId2" imgW="888840" imgH="253800" progId="Equation.DSMT4">
                  <p:embed/>
                </p:oleObj>
              </mc:Choice>
              <mc:Fallback>
                <p:oleObj name="Equation" r:id="rId2" imgW="88884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060575"/>
                        <a:ext cx="2592387"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5" name="Text Box 36"/>
          <p:cNvSpPr txBox="1">
            <a:spLocks noChangeArrowheads="1"/>
          </p:cNvSpPr>
          <p:nvPr/>
        </p:nvSpPr>
        <p:spPr bwMode="auto">
          <a:xfrm>
            <a:off x="323850" y="1268413"/>
            <a:ext cx="2879725" cy="366712"/>
          </a:xfrm>
          <a:prstGeom prst="rect">
            <a:avLst/>
          </a:prstGeom>
          <a:noFill/>
          <a:ln w="9525">
            <a:noFill/>
            <a:miter lim="800000"/>
            <a:headEnd/>
            <a:tailEnd/>
          </a:ln>
        </p:spPr>
        <p:txBody>
          <a:bodyPr>
            <a:spAutoFit/>
          </a:bodyPr>
          <a:lstStyle/>
          <a:p>
            <a:pPr>
              <a:spcBef>
                <a:spcPct val="50000"/>
              </a:spcBef>
            </a:pPr>
            <a:endParaRPr lang="zh-CN" altLang="en-US"/>
          </a:p>
        </p:txBody>
      </p:sp>
      <p:sp>
        <p:nvSpPr>
          <p:cNvPr id="57356" name="Text Box 37"/>
          <p:cNvSpPr txBox="1">
            <a:spLocks noChangeArrowheads="1"/>
          </p:cNvSpPr>
          <p:nvPr/>
        </p:nvSpPr>
        <p:spPr bwMode="auto">
          <a:xfrm>
            <a:off x="323850" y="1412875"/>
            <a:ext cx="2736850" cy="579438"/>
          </a:xfrm>
          <a:prstGeom prst="rect">
            <a:avLst/>
          </a:prstGeom>
          <a:noFill/>
          <a:ln w="9525">
            <a:noFill/>
            <a:miter lim="800000"/>
            <a:headEnd/>
            <a:tailEnd/>
          </a:ln>
        </p:spPr>
        <p:txBody>
          <a:bodyPr>
            <a:spAutoFit/>
          </a:bodyPr>
          <a:lstStyle/>
          <a:p>
            <a:pPr>
              <a:spcBef>
                <a:spcPct val="50000"/>
              </a:spcBef>
            </a:pPr>
            <a:r>
              <a:rPr lang="zh-CN" altLang="en-US" sz="3200" b="1"/>
              <a:t>需求方程</a:t>
            </a:r>
          </a:p>
        </p:txBody>
      </p:sp>
      <p:sp>
        <p:nvSpPr>
          <p:cNvPr id="57357" name="Text Box 38"/>
          <p:cNvSpPr txBox="1">
            <a:spLocks noChangeArrowheads="1"/>
          </p:cNvSpPr>
          <p:nvPr/>
        </p:nvSpPr>
        <p:spPr bwMode="auto">
          <a:xfrm>
            <a:off x="0" y="2781300"/>
            <a:ext cx="3851275" cy="366713"/>
          </a:xfrm>
          <a:prstGeom prst="rect">
            <a:avLst/>
          </a:prstGeom>
          <a:noFill/>
          <a:ln w="9525">
            <a:noFill/>
            <a:miter lim="800000"/>
            <a:headEnd/>
            <a:tailEnd/>
          </a:ln>
        </p:spPr>
        <p:txBody>
          <a:bodyPr>
            <a:spAutoFit/>
          </a:bodyPr>
          <a:lstStyle/>
          <a:p>
            <a:pPr>
              <a:spcBef>
                <a:spcPct val="50000"/>
              </a:spcBef>
            </a:pPr>
            <a:endParaRPr lang="zh-CN" altLang="en-US"/>
          </a:p>
        </p:txBody>
      </p:sp>
      <p:sp>
        <p:nvSpPr>
          <p:cNvPr id="33" name="Text Box 41"/>
          <p:cNvSpPr txBox="1">
            <a:spLocks noChangeArrowheads="1"/>
          </p:cNvSpPr>
          <p:nvPr/>
        </p:nvSpPr>
        <p:spPr bwMode="auto">
          <a:xfrm>
            <a:off x="250825" y="3141663"/>
            <a:ext cx="3995738" cy="1187450"/>
          </a:xfrm>
          <a:prstGeom prst="rect">
            <a:avLst/>
          </a:prstGeom>
          <a:noFill/>
          <a:ln w="9525">
            <a:noFill/>
            <a:miter lim="800000"/>
            <a:headEnd/>
            <a:tailEnd/>
          </a:ln>
        </p:spPr>
        <p:txBody>
          <a:bodyPr>
            <a:spAutoFit/>
          </a:bodyPr>
          <a:lstStyle/>
          <a:p>
            <a:pPr>
              <a:spcBef>
                <a:spcPct val="50000"/>
              </a:spcBef>
            </a:pPr>
            <a:r>
              <a:rPr lang="zh-CN" altLang="en-US" sz="2400" b="1"/>
              <a:t>收入增加将导致任一价格下消费者对比萨饼需求量的增加</a:t>
            </a:r>
          </a:p>
        </p:txBody>
      </p:sp>
      <p:sp>
        <p:nvSpPr>
          <p:cNvPr id="34" name="Text Box 43"/>
          <p:cNvSpPr txBox="1">
            <a:spLocks noChangeArrowheads="1"/>
          </p:cNvSpPr>
          <p:nvPr/>
        </p:nvSpPr>
        <p:spPr bwMode="auto">
          <a:xfrm>
            <a:off x="250825" y="4437063"/>
            <a:ext cx="4105275" cy="830262"/>
          </a:xfrm>
          <a:prstGeom prst="rect">
            <a:avLst/>
          </a:prstGeom>
          <a:noFill/>
          <a:ln w="9525">
            <a:noFill/>
            <a:miter lim="800000"/>
            <a:headEnd/>
            <a:tailEnd/>
          </a:ln>
        </p:spPr>
        <p:txBody>
          <a:bodyPr>
            <a:spAutoFit/>
          </a:bodyPr>
          <a:lstStyle/>
          <a:p>
            <a:pPr>
              <a:spcBef>
                <a:spcPct val="50000"/>
              </a:spcBef>
            </a:pPr>
            <a:r>
              <a:rPr lang="zh-CN" altLang="en-US" sz="2400" b="1"/>
              <a:t>根据模型分析，这将导致均衡价格和均衡数量的增加</a:t>
            </a:r>
          </a:p>
        </p:txBody>
      </p:sp>
      <p:sp>
        <p:nvSpPr>
          <p:cNvPr id="35" name="Line 44"/>
          <p:cNvSpPr>
            <a:spLocks noChangeShapeType="1"/>
          </p:cNvSpPr>
          <p:nvPr/>
        </p:nvSpPr>
        <p:spPr bwMode="auto">
          <a:xfrm>
            <a:off x="5435600" y="3141663"/>
            <a:ext cx="552450" cy="0"/>
          </a:xfrm>
          <a:prstGeom prst="line">
            <a:avLst/>
          </a:prstGeom>
          <a:noFill/>
          <a:ln w="38100">
            <a:solidFill>
              <a:schemeClr val="tx1"/>
            </a:solidFill>
            <a:round/>
            <a:headEnd/>
            <a:tailEnd type="triangle" w="lg"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strips(downRight)">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trips(downRigh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strips(downLeft)">
                                      <p:cBhvr>
                                        <p:cTn id="21" dur="500"/>
                                        <p:tgtEl>
                                          <p:spTgt spid="23"/>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strips(downLeft)">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strips(downLeft)">
                                      <p:cBhvr>
                                        <p:cTn id="29" dur="500"/>
                                        <p:tgtEl>
                                          <p:spTgt spid="25"/>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strips(downLef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4">
                                            <p:txEl>
                                              <p:pRg st="0" end="0"/>
                                            </p:txEl>
                                          </p:spTgt>
                                        </p:tgtEl>
                                        <p:attrNameLst>
                                          <p:attrName>style.visibility</p:attrName>
                                        </p:attrNameLst>
                                      </p:cBhvr>
                                      <p:to>
                                        <p:strVal val="visible"/>
                                      </p:to>
                                    </p:set>
                                    <p:animEffect transition="in" filter="strips(downRight)">
                                      <p:cBhvr>
                                        <p:cTn id="3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p:bldP spid="25"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71500"/>
            <a:ext cx="8229600" cy="714375"/>
          </a:xfrm>
        </p:spPr>
        <p:txBody>
          <a:bodyPr>
            <a:normAutofit fontScale="90000"/>
          </a:bodyPr>
          <a:lstStyle/>
          <a:p>
            <a:pPr>
              <a:defRPr/>
            </a:pPr>
            <a:r>
              <a:rPr lang="zh-CN" altLang="en-US" dirty="0"/>
              <a:t>供需模型应用：原料价格上涨的影响</a:t>
            </a:r>
          </a:p>
        </p:txBody>
      </p:sp>
      <p:sp>
        <p:nvSpPr>
          <p:cNvPr id="58372"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3AA599B-1067-4D4C-ADB4-70436B6BB4D1}" type="slidenum">
              <a:rPr lang="zh-CN" altLang="en-US" smtClean="0"/>
              <a:pPr fontAlgn="base">
                <a:spcBef>
                  <a:spcPct val="0"/>
                </a:spcBef>
                <a:spcAft>
                  <a:spcPct val="0"/>
                </a:spcAft>
              </a:pPr>
              <a:t>26</a:t>
            </a:fld>
            <a:endParaRPr lang="en-US" altLang="zh-CN"/>
          </a:p>
        </p:txBody>
      </p:sp>
      <p:grpSp>
        <p:nvGrpSpPr>
          <p:cNvPr id="58373" name="Group 4"/>
          <p:cNvGrpSpPr>
            <a:grpSpLocks/>
          </p:cNvGrpSpPr>
          <p:nvPr/>
        </p:nvGrpSpPr>
        <p:grpSpPr bwMode="auto">
          <a:xfrm>
            <a:off x="3635375" y="1773238"/>
            <a:ext cx="5105400" cy="3983037"/>
            <a:chOff x="2256" y="864"/>
            <a:chExt cx="3216" cy="2490"/>
          </a:xfrm>
        </p:grpSpPr>
        <p:grpSp>
          <p:nvGrpSpPr>
            <p:cNvPr id="58388" name="Group 5"/>
            <p:cNvGrpSpPr>
              <a:grpSpLocks/>
            </p:cNvGrpSpPr>
            <p:nvPr/>
          </p:nvGrpSpPr>
          <p:grpSpPr bwMode="auto">
            <a:xfrm>
              <a:off x="2256" y="864"/>
              <a:ext cx="3216" cy="2490"/>
              <a:chOff x="2256" y="864"/>
              <a:chExt cx="3216" cy="2490"/>
            </a:xfrm>
          </p:grpSpPr>
          <p:sp>
            <p:nvSpPr>
              <p:cNvPr id="58399" name="Line 6"/>
              <p:cNvSpPr>
                <a:spLocks noChangeShapeType="1"/>
              </p:cNvSpPr>
              <p:nvPr/>
            </p:nvSpPr>
            <p:spPr bwMode="auto">
              <a:xfrm>
                <a:off x="2976" y="1152"/>
                <a:ext cx="0" cy="1824"/>
              </a:xfrm>
              <a:prstGeom prst="line">
                <a:avLst/>
              </a:prstGeom>
              <a:noFill/>
              <a:ln w="9525">
                <a:solidFill>
                  <a:schemeClr val="tx1"/>
                </a:solidFill>
                <a:round/>
                <a:headEnd/>
                <a:tailEnd/>
              </a:ln>
            </p:spPr>
            <p:txBody>
              <a:bodyPr/>
              <a:lstStyle/>
              <a:p>
                <a:endParaRPr lang="zh-CN" altLang="en-US"/>
              </a:p>
            </p:txBody>
          </p:sp>
          <p:sp>
            <p:nvSpPr>
              <p:cNvPr id="58400" name="Line 7"/>
              <p:cNvSpPr>
                <a:spLocks noChangeShapeType="1"/>
              </p:cNvSpPr>
              <p:nvPr/>
            </p:nvSpPr>
            <p:spPr bwMode="auto">
              <a:xfrm>
                <a:off x="2976" y="2976"/>
                <a:ext cx="1968" cy="0"/>
              </a:xfrm>
              <a:prstGeom prst="line">
                <a:avLst/>
              </a:prstGeom>
              <a:noFill/>
              <a:ln w="9525">
                <a:solidFill>
                  <a:schemeClr val="tx1"/>
                </a:solidFill>
                <a:round/>
                <a:headEnd/>
                <a:tailEnd/>
              </a:ln>
            </p:spPr>
            <p:txBody>
              <a:bodyPr/>
              <a:lstStyle/>
              <a:p>
                <a:endParaRPr lang="zh-CN" altLang="en-US"/>
              </a:p>
            </p:txBody>
          </p:sp>
          <p:sp>
            <p:nvSpPr>
              <p:cNvPr id="58401" name="Text Box 8"/>
              <p:cNvSpPr txBox="1">
                <a:spLocks noChangeArrowheads="1"/>
              </p:cNvSpPr>
              <p:nvPr/>
            </p:nvSpPr>
            <p:spPr bwMode="auto">
              <a:xfrm>
                <a:off x="4916" y="2748"/>
                <a:ext cx="556" cy="606"/>
              </a:xfrm>
              <a:prstGeom prst="rect">
                <a:avLst/>
              </a:prstGeom>
              <a:noFill/>
              <a:ln w="9525">
                <a:noFill/>
                <a:miter lim="800000"/>
                <a:headEnd/>
                <a:tailEnd/>
              </a:ln>
            </p:spPr>
            <p:txBody>
              <a:bodyPr>
                <a:spAutoFit/>
              </a:bodyPr>
              <a:lstStyle/>
              <a:p>
                <a:pPr>
                  <a:spcBef>
                    <a:spcPct val="50000"/>
                  </a:spcBef>
                </a:pPr>
                <a:r>
                  <a:rPr lang="en-US" altLang="zh-CN" sz="2400" b="1" i="1">
                    <a:latin typeface="Tahoma" pitchFamily="34" charset="0"/>
                  </a:rPr>
                  <a:t>Q</a:t>
                </a:r>
                <a:r>
                  <a:rPr lang="en-US" altLang="zh-CN" sz="2200">
                    <a:latin typeface="Tahoma" pitchFamily="34" charset="0"/>
                  </a:rPr>
                  <a:t> </a:t>
                </a:r>
              </a:p>
              <a:p>
                <a:pPr>
                  <a:spcBef>
                    <a:spcPct val="50000"/>
                  </a:spcBef>
                </a:pPr>
                <a:r>
                  <a:rPr lang="zh-CN" altLang="en-US" sz="2200" b="1">
                    <a:latin typeface="Tahoma" pitchFamily="34" charset="0"/>
                  </a:rPr>
                  <a:t>数量</a:t>
                </a:r>
              </a:p>
            </p:txBody>
          </p:sp>
          <p:sp>
            <p:nvSpPr>
              <p:cNvPr id="58402" name="Text Box 9"/>
              <p:cNvSpPr txBox="1">
                <a:spLocks noChangeArrowheads="1"/>
              </p:cNvSpPr>
              <p:nvPr/>
            </p:nvSpPr>
            <p:spPr bwMode="auto">
              <a:xfrm>
                <a:off x="2256" y="864"/>
                <a:ext cx="720" cy="495"/>
              </a:xfrm>
              <a:prstGeom prst="rect">
                <a:avLst/>
              </a:prstGeom>
              <a:noFill/>
              <a:ln w="9525">
                <a:noFill/>
                <a:miter lim="800000"/>
                <a:headEnd/>
                <a:tailEnd/>
              </a:ln>
            </p:spPr>
            <p:txBody>
              <a:bodyPr>
                <a:spAutoFit/>
              </a:bodyPr>
              <a:lstStyle/>
              <a:p>
                <a:pPr algn="r">
                  <a:spcBef>
                    <a:spcPct val="50000"/>
                  </a:spcBef>
                </a:pPr>
                <a:r>
                  <a:rPr lang="en-US" altLang="zh-CN" sz="2400" b="1" i="1">
                    <a:latin typeface="Tahoma" pitchFamily="34" charset="0"/>
                  </a:rPr>
                  <a:t>P </a:t>
                </a:r>
                <a:r>
                  <a:rPr lang="en-US" altLang="zh-CN" sz="2200">
                    <a:latin typeface="Tahoma" pitchFamily="34" charset="0"/>
                  </a:rPr>
                  <a:t>   </a:t>
                </a:r>
                <a:br>
                  <a:rPr lang="en-US" altLang="zh-CN" sz="2200">
                    <a:latin typeface="Tahoma" pitchFamily="34" charset="0"/>
                  </a:rPr>
                </a:br>
                <a:r>
                  <a:rPr lang="zh-CN" altLang="en-US" sz="2200" b="1">
                    <a:latin typeface="Tahoma" pitchFamily="34" charset="0"/>
                  </a:rPr>
                  <a:t>价格</a:t>
                </a:r>
              </a:p>
            </p:txBody>
          </p:sp>
        </p:grpSp>
        <p:grpSp>
          <p:nvGrpSpPr>
            <p:cNvPr id="58389" name="Group 10"/>
            <p:cNvGrpSpPr>
              <a:grpSpLocks/>
            </p:cNvGrpSpPr>
            <p:nvPr/>
          </p:nvGrpSpPr>
          <p:grpSpPr bwMode="auto">
            <a:xfrm>
              <a:off x="3264" y="1248"/>
              <a:ext cx="1590" cy="1488"/>
              <a:chOff x="3072" y="1680"/>
              <a:chExt cx="1590" cy="1488"/>
            </a:xfrm>
          </p:grpSpPr>
          <p:sp>
            <p:nvSpPr>
              <p:cNvPr id="58397" name="Freeform 11"/>
              <p:cNvSpPr>
                <a:spLocks/>
              </p:cNvSpPr>
              <p:nvPr/>
            </p:nvSpPr>
            <p:spPr bwMode="auto">
              <a:xfrm flipH="1">
                <a:off x="3072" y="1896"/>
                <a:ext cx="1387" cy="1272"/>
              </a:xfrm>
              <a:custGeom>
                <a:avLst/>
                <a:gdLst>
                  <a:gd name="T0" fmla="*/ 0 w 672"/>
                  <a:gd name="T1" fmla="*/ 0 h 960"/>
                  <a:gd name="T2" fmla="*/ 25172 w 672"/>
                  <a:gd name="T3" fmla="*/ 3921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chemeClr val="tx1"/>
                </a:solidFill>
                <a:round/>
                <a:headEnd/>
                <a:tailEnd/>
              </a:ln>
            </p:spPr>
            <p:txBody>
              <a:bodyPr rIns="0" bIns="91440"/>
              <a:lstStyle/>
              <a:p>
                <a:endParaRPr lang="zh-CN" altLang="en-US"/>
              </a:p>
            </p:txBody>
          </p:sp>
          <p:sp>
            <p:nvSpPr>
              <p:cNvPr id="58398" name="Text Box 12"/>
              <p:cNvSpPr txBox="1">
                <a:spLocks noChangeArrowheads="1"/>
              </p:cNvSpPr>
              <p:nvPr/>
            </p:nvSpPr>
            <p:spPr bwMode="auto">
              <a:xfrm flipH="1">
                <a:off x="4377" y="1680"/>
                <a:ext cx="285" cy="296"/>
              </a:xfrm>
              <a:prstGeom prst="rect">
                <a:avLst/>
              </a:prstGeom>
              <a:noFill/>
              <a:ln w="9525">
                <a:noFill/>
                <a:miter lim="800000"/>
                <a:headEnd/>
                <a:tailEnd/>
              </a:ln>
            </p:spPr>
            <p:txBody>
              <a:bodyPr rIns="0" bIns="91440">
                <a:spAutoFit/>
              </a:bodyPr>
              <a:lstStyle/>
              <a:p>
                <a:pPr>
                  <a:spcBef>
                    <a:spcPct val="50000"/>
                  </a:spcBef>
                </a:pPr>
                <a:r>
                  <a:rPr lang="en-US" altLang="zh-CN" sz="2200" b="1" i="1">
                    <a:latin typeface="Tahoma" pitchFamily="34" charset="0"/>
                  </a:rPr>
                  <a:t>S</a:t>
                </a:r>
                <a:r>
                  <a:rPr lang="en-US" altLang="zh-CN" sz="2200" baseline="-25000">
                    <a:latin typeface="Tahoma" pitchFamily="34" charset="0"/>
                  </a:rPr>
                  <a:t>1</a:t>
                </a:r>
                <a:endParaRPr lang="en-US" altLang="zh-CN" sz="2200" b="1" i="1">
                  <a:latin typeface="Tahoma" pitchFamily="34" charset="0"/>
                </a:endParaRPr>
              </a:p>
            </p:txBody>
          </p:sp>
        </p:grpSp>
        <p:grpSp>
          <p:nvGrpSpPr>
            <p:cNvPr id="58390" name="Group 13"/>
            <p:cNvGrpSpPr>
              <a:grpSpLocks/>
            </p:cNvGrpSpPr>
            <p:nvPr/>
          </p:nvGrpSpPr>
          <p:grpSpPr bwMode="auto">
            <a:xfrm>
              <a:off x="3168" y="1411"/>
              <a:ext cx="1824" cy="1371"/>
              <a:chOff x="3168" y="1411"/>
              <a:chExt cx="1824" cy="1371"/>
            </a:xfrm>
          </p:grpSpPr>
          <p:sp>
            <p:nvSpPr>
              <p:cNvPr id="58395" name="Freeform 14"/>
              <p:cNvSpPr>
                <a:spLocks/>
              </p:cNvSpPr>
              <p:nvPr/>
            </p:nvSpPr>
            <p:spPr bwMode="auto">
              <a:xfrm>
                <a:off x="3168" y="1411"/>
                <a:ext cx="1488" cy="1248"/>
              </a:xfrm>
              <a:custGeom>
                <a:avLst/>
                <a:gdLst>
                  <a:gd name="T0" fmla="*/ 0 w 672"/>
                  <a:gd name="T1" fmla="*/ 0 h 960"/>
                  <a:gd name="T2" fmla="*/ 35772 w 672"/>
                  <a:gd name="T3" fmla="*/ 3565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chemeClr val="tx1"/>
                </a:solidFill>
                <a:round/>
                <a:headEnd/>
                <a:tailEnd/>
              </a:ln>
            </p:spPr>
            <p:txBody>
              <a:bodyPr/>
              <a:lstStyle/>
              <a:p>
                <a:endParaRPr lang="zh-CN" altLang="en-US"/>
              </a:p>
            </p:txBody>
          </p:sp>
          <p:sp>
            <p:nvSpPr>
              <p:cNvPr id="58396" name="Text Box 15"/>
              <p:cNvSpPr txBox="1">
                <a:spLocks noChangeArrowheads="1"/>
              </p:cNvSpPr>
              <p:nvPr/>
            </p:nvSpPr>
            <p:spPr bwMode="auto">
              <a:xfrm>
                <a:off x="4656" y="2515"/>
                <a:ext cx="336" cy="267"/>
              </a:xfrm>
              <a:prstGeom prst="rect">
                <a:avLst/>
              </a:prstGeom>
              <a:noFill/>
              <a:ln w="9525">
                <a:noFill/>
                <a:miter lim="800000"/>
                <a:headEnd/>
                <a:tailEnd/>
              </a:ln>
            </p:spPr>
            <p:txBody>
              <a:bodyPr>
                <a:spAutoFit/>
              </a:bodyPr>
              <a:lstStyle/>
              <a:p>
                <a:pPr>
                  <a:spcBef>
                    <a:spcPct val="50000"/>
                  </a:spcBef>
                </a:pPr>
                <a:r>
                  <a:rPr lang="en-US" altLang="zh-CN" sz="2200" b="1" i="1">
                    <a:latin typeface="Tahoma" pitchFamily="34" charset="0"/>
                  </a:rPr>
                  <a:t>D</a:t>
                </a:r>
                <a:endParaRPr lang="en-US" altLang="zh-CN" sz="2200" baseline="-25000">
                  <a:latin typeface="Tahoma" pitchFamily="34" charset="0"/>
                </a:endParaRPr>
              </a:p>
            </p:txBody>
          </p:sp>
        </p:grpSp>
        <p:sp>
          <p:nvSpPr>
            <p:cNvPr id="58391" name="Line 16"/>
            <p:cNvSpPr>
              <a:spLocks noChangeShapeType="1"/>
            </p:cNvSpPr>
            <p:nvPr/>
          </p:nvSpPr>
          <p:spPr bwMode="auto">
            <a:xfrm flipH="1">
              <a:off x="2974" y="2276"/>
              <a:ext cx="1008" cy="0"/>
            </a:xfrm>
            <a:prstGeom prst="line">
              <a:avLst/>
            </a:prstGeom>
            <a:noFill/>
            <a:ln w="12700">
              <a:solidFill>
                <a:schemeClr val="tx1"/>
              </a:solidFill>
              <a:prstDash val="sysDot"/>
              <a:round/>
              <a:headEnd/>
              <a:tailEnd/>
            </a:ln>
          </p:spPr>
          <p:txBody>
            <a:bodyPr/>
            <a:lstStyle/>
            <a:p>
              <a:endParaRPr lang="zh-CN" altLang="en-US"/>
            </a:p>
          </p:txBody>
        </p:sp>
        <p:sp>
          <p:nvSpPr>
            <p:cNvPr id="58392" name="Line 17"/>
            <p:cNvSpPr>
              <a:spLocks noChangeShapeType="1"/>
            </p:cNvSpPr>
            <p:nvPr/>
          </p:nvSpPr>
          <p:spPr bwMode="auto">
            <a:xfrm>
              <a:off x="3976" y="2264"/>
              <a:ext cx="0" cy="720"/>
            </a:xfrm>
            <a:prstGeom prst="line">
              <a:avLst/>
            </a:prstGeom>
            <a:noFill/>
            <a:ln w="12700">
              <a:solidFill>
                <a:schemeClr val="tx1"/>
              </a:solidFill>
              <a:prstDash val="sysDot"/>
              <a:round/>
              <a:headEnd/>
              <a:tailEnd/>
            </a:ln>
          </p:spPr>
          <p:txBody>
            <a:bodyPr/>
            <a:lstStyle/>
            <a:p>
              <a:endParaRPr lang="zh-CN" altLang="en-US"/>
            </a:p>
          </p:txBody>
        </p:sp>
        <p:sp>
          <p:nvSpPr>
            <p:cNvPr id="58393" name="Text Box 18"/>
            <p:cNvSpPr txBox="1">
              <a:spLocks noChangeArrowheads="1"/>
            </p:cNvSpPr>
            <p:nvPr/>
          </p:nvSpPr>
          <p:spPr bwMode="auto">
            <a:xfrm>
              <a:off x="3888" y="2957"/>
              <a:ext cx="240" cy="209"/>
            </a:xfrm>
            <a:prstGeom prst="rect">
              <a:avLst/>
            </a:prstGeom>
            <a:noFill/>
            <a:ln w="9525">
              <a:noFill/>
              <a:miter lim="800000"/>
              <a:headEnd/>
              <a:tailEnd/>
            </a:ln>
          </p:spPr>
          <p:txBody>
            <a:bodyPr lIns="0" tIns="0" rIns="0" bIns="0">
              <a:spAutoFit/>
            </a:bodyPr>
            <a:lstStyle/>
            <a:p>
              <a:pPr>
                <a:spcBef>
                  <a:spcPct val="50000"/>
                </a:spcBef>
              </a:pPr>
              <a:r>
                <a:rPr lang="en-US" altLang="zh-CN" sz="2200" b="1" i="1">
                  <a:latin typeface="Tahoma" pitchFamily="34" charset="0"/>
                </a:rPr>
                <a:t>Q</a:t>
              </a:r>
              <a:r>
                <a:rPr lang="en-US" altLang="zh-CN" sz="2200" baseline="-25000">
                  <a:latin typeface="Tahoma" pitchFamily="34" charset="0"/>
                </a:rPr>
                <a:t>1</a:t>
              </a:r>
            </a:p>
          </p:txBody>
        </p:sp>
        <p:sp>
          <p:nvSpPr>
            <p:cNvPr id="58394" name="Text Box 19"/>
            <p:cNvSpPr txBox="1">
              <a:spLocks noChangeArrowheads="1"/>
            </p:cNvSpPr>
            <p:nvPr/>
          </p:nvSpPr>
          <p:spPr bwMode="auto">
            <a:xfrm>
              <a:off x="2784" y="2160"/>
              <a:ext cx="240" cy="209"/>
            </a:xfrm>
            <a:prstGeom prst="rect">
              <a:avLst/>
            </a:prstGeom>
            <a:noFill/>
            <a:ln w="9525">
              <a:noFill/>
              <a:miter lim="800000"/>
              <a:headEnd/>
              <a:tailEnd/>
            </a:ln>
          </p:spPr>
          <p:txBody>
            <a:bodyPr lIns="0" tIns="0" rIns="0" bIns="0">
              <a:spAutoFit/>
            </a:bodyPr>
            <a:lstStyle/>
            <a:p>
              <a:pPr>
                <a:spcBef>
                  <a:spcPct val="50000"/>
                </a:spcBef>
              </a:pPr>
              <a:r>
                <a:rPr lang="en-US" altLang="zh-CN" sz="2200" b="1" i="1">
                  <a:latin typeface="Tahoma" pitchFamily="34" charset="0"/>
                </a:rPr>
                <a:t>P</a:t>
              </a:r>
              <a:r>
                <a:rPr lang="en-US" altLang="zh-CN" sz="2200" baseline="-25000">
                  <a:latin typeface="Tahoma" pitchFamily="34" charset="0"/>
                </a:rPr>
                <a:t>1</a:t>
              </a:r>
            </a:p>
          </p:txBody>
        </p:sp>
      </p:grpSp>
      <p:grpSp>
        <p:nvGrpSpPr>
          <p:cNvPr id="21" name="Group 20"/>
          <p:cNvGrpSpPr>
            <a:grpSpLocks/>
          </p:cNvGrpSpPr>
          <p:nvPr/>
        </p:nvGrpSpPr>
        <p:grpSpPr bwMode="auto">
          <a:xfrm>
            <a:off x="4787900" y="1989138"/>
            <a:ext cx="2517775" cy="2362200"/>
            <a:chOff x="3264" y="1248"/>
            <a:chExt cx="1586" cy="1488"/>
          </a:xfrm>
        </p:grpSpPr>
        <p:sp>
          <p:nvSpPr>
            <p:cNvPr id="58386" name="Freeform 21"/>
            <p:cNvSpPr>
              <a:spLocks/>
            </p:cNvSpPr>
            <p:nvPr/>
          </p:nvSpPr>
          <p:spPr bwMode="auto">
            <a:xfrm flipH="1">
              <a:off x="3264" y="1464"/>
              <a:ext cx="1387" cy="1272"/>
            </a:xfrm>
            <a:custGeom>
              <a:avLst/>
              <a:gdLst>
                <a:gd name="T0" fmla="*/ 0 w 672"/>
                <a:gd name="T1" fmla="*/ 0 h 960"/>
                <a:gd name="T2" fmla="*/ 25172 w 672"/>
                <a:gd name="T3" fmla="*/ 3921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rgbClr val="FF0000"/>
              </a:solidFill>
              <a:round/>
              <a:headEnd/>
              <a:tailEnd/>
            </a:ln>
          </p:spPr>
          <p:txBody>
            <a:bodyPr rIns="0" bIns="91440"/>
            <a:lstStyle/>
            <a:p>
              <a:endParaRPr lang="zh-CN" altLang="en-US"/>
            </a:p>
          </p:txBody>
        </p:sp>
        <p:sp>
          <p:nvSpPr>
            <p:cNvPr id="58387" name="Text Box 22"/>
            <p:cNvSpPr txBox="1">
              <a:spLocks noChangeArrowheads="1"/>
            </p:cNvSpPr>
            <p:nvPr/>
          </p:nvSpPr>
          <p:spPr bwMode="auto">
            <a:xfrm flipH="1">
              <a:off x="4565" y="1248"/>
              <a:ext cx="285" cy="298"/>
            </a:xfrm>
            <a:prstGeom prst="rect">
              <a:avLst/>
            </a:prstGeom>
            <a:noFill/>
            <a:ln w="9525">
              <a:noFill/>
              <a:miter lim="800000"/>
              <a:headEnd/>
              <a:tailEnd/>
            </a:ln>
          </p:spPr>
          <p:txBody>
            <a:bodyPr rIns="0" bIns="91440">
              <a:spAutoFit/>
            </a:bodyPr>
            <a:lstStyle/>
            <a:p>
              <a:pPr>
                <a:spcBef>
                  <a:spcPct val="50000"/>
                </a:spcBef>
              </a:pPr>
              <a:r>
                <a:rPr lang="en-US" altLang="zh-CN" sz="2200" b="1" i="1">
                  <a:solidFill>
                    <a:srgbClr val="FF0000"/>
                  </a:solidFill>
                  <a:latin typeface="Tahoma" pitchFamily="34" charset="0"/>
                </a:rPr>
                <a:t>S</a:t>
              </a:r>
              <a:r>
                <a:rPr lang="en-US" altLang="zh-CN" sz="2200" baseline="-25000">
                  <a:solidFill>
                    <a:srgbClr val="FF0000"/>
                  </a:solidFill>
                  <a:latin typeface="Tahoma" pitchFamily="34" charset="0"/>
                </a:rPr>
                <a:t>2</a:t>
              </a:r>
            </a:p>
          </p:txBody>
        </p:sp>
      </p:grpSp>
      <p:grpSp>
        <p:nvGrpSpPr>
          <p:cNvPr id="24" name="Group 24"/>
          <p:cNvGrpSpPr>
            <a:grpSpLocks/>
          </p:cNvGrpSpPr>
          <p:nvPr/>
        </p:nvGrpSpPr>
        <p:grpSpPr bwMode="auto">
          <a:xfrm>
            <a:off x="4427538" y="3429000"/>
            <a:ext cx="1471612" cy="334963"/>
            <a:chOff x="2784" y="1901"/>
            <a:chExt cx="927" cy="211"/>
          </a:xfrm>
        </p:grpSpPr>
        <p:sp>
          <p:nvSpPr>
            <p:cNvPr id="58384" name="Text Box 25"/>
            <p:cNvSpPr txBox="1">
              <a:spLocks noChangeArrowheads="1"/>
            </p:cNvSpPr>
            <p:nvPr/>
          </p:nvSpPr>
          <p:spPr bwMode="auto">
            <a:xfrm>
              <a:off x="2784" y="1901"/>
              <a:ext cx="240" cy="211"/>
            </a:xfrm>
            <a:prstGeom prst="rect">
              <a:avLst/>
            </a:prstGeom>
            <a:noFill/>
            <a:ln w="9525">
              <a:noFill/>
              <a:miter lim="800000"/>
              <a:headEnd/>
              <a:tailEnd/>
            </a:ln>
          </p:spPr>
          <p:txBody>
            <a:bodyPr lIns="0" tIns="0" rIns="0" bIns="0">
              <a:spAutoFit/>
            </a:bodyPr>
            <a:lstStyle/>
            <a:p>
              <a:pPr>
                <a:spcBef>
                  <a:spcPct val="50000"/>
                </a:spcBef>
              </a:pPr>
              <a:r>
                <a:rPr lang="en-US" altLang="zh-CN" sz="2200" b="1" i="1">
                  <a:latin typeface="Tahoma" pitchFamily="34" charset="0"/>
                </a:rPr>
                <a:t>P</a:t>
              </a:r>
              <a:r>
                <a:rPr lang="en-US" altLang="zh-CN" sz="2200" baseline="-25000">
                  <a:latin typeface="Tahoma" pitchFamily="34" charset="0"/>
                </a:rPr>
                <a:t>2</a:t>
              </a:r>
            </a:p>
          </p:txBody>
        </p:sp>
        <p:sp>
          <p:nvSpPr>
            <p:cNvPr id="58385" name="Line 26"/>
            <p:cNvSpPr>
              <a:spLocks noChangeShapeType="1"/>
            </p:cNvSpPr>
            <p:nvPr/>
          </p:nvSpPr>
          <p:spPr bwMode="auto">
            <a:xfrm flipH="1">
              <a:off x="3001" y="2026"/>
              <a:ext cx="710" cy="0"/>
            </a:xfrm>
            <a:prstGeom prst="line">
              <a:avLst/>
            </a:prstGeom>
            <a:noFill/>
            <a:ln w="12700">
              <a:solidFill>
                <a:schemeClr val="tx1"/>
              </a:solidFill>
              <a:prstDash val="sysDot"/>
              <a:round/>
              <a:headEnd/>
              <a:tailEnd/>
            </a:ln>
          </p:spPr>
          <p:txBody>
            <a:bodyPr/>
            <a:lstStyle/>
            <a:p>
              <a:endParaRPr lang="zh-CN" altLang="en-US"/>
            </a:p>
          </p:txBody>
        </p:sp>
      </p:grpSp>
      <p:grpSp>
        <p:nvGrpSpPr>
          <p:cNvPr id="27" name="Group 28"/>
          <p:cNvGrpSpPr>
            <a:grpSpLocks/>
          </p:cNvGrpSpPr>
          <p:nvPr/>
        </p:nvGrpSpPr>
        <p:grpSpPr bwMode="auto">
          <a:xfrm>
            <a:off x="5722938" y="3624263"/>
            <a:ext cx="381000" cy="1892300"/>
            <a:chOff x="3600" y="2024"/>
            <a:chExt cx="240" cy="1192"/>
          </a:xfrm>
        </p:grpSpPr>
        <p:sp>
          <p:nvSpPr>
            <p:cNvPr id="58382" name="Text Box 29"/>
            <p:cNvSpPr txBox="1">
              <a:spLocks noChangeArrowheads="1"/>
            </p:cNvSpPr>
            <p:nvPr/>
          </p:nvSpPr>
          <p:spPr bwMode="auto">
            <a:xfrm>
              <a:off x="3600" y="2947"/>
              <a:ext cx="240" cy="269"/>
            </a:xfrm>
            <a:prstGeom prst="rect">
              <a:avLst/>
            </a:prstGeom>
            <a:noFill/>
            <a:ln w="9525">
              <a:noFill/>
              <a:miter lim="800000"/>
              <a:headEnd/>
              <a:tailEnd/>
            </a:ln>
          </p:spPr>
          <p:txBody>
            <a:bodyPr lIns="0" tIns="0" rIns="0" bIns="91440">
              <a:spAutoFit/>
            </a:bodyPr>
            <a:lstStyle/>
            <a:p>
              <a:pPr>
                <a:spcBef>
                  <a:spcPct val="50000"/>
                </a:spcBef>
              </a:pPr>
              <a:r>
                <a:rPr lang="en-US" altLang="zh-CN" sz="2200" b="1" i="1">
                  <a:latin typeface="Tahoma" pitchFamily="34" charset="0"/>
                </a:rPr>
                <a:t>Q</a:t>
              </a:r>
              <a:r>
                <a:rPr lang="en-US" altLang="zh-CN" sz="2200" baseline="-25000">
                  <a:latin typeface="Tahoma" pitchFamily="34" charset="0"/>
                </a:rPr>
                <a:t>2</a:t>
              </a:r>
            </a:p>
          </p:txBody>
        </p:sp>
        <p:sp>
          <p:nvSpPr>
            <p:cNvPr id="58383" name="Line 30"/>
            <p:cNvSpPr>
              <a:spLocks noChangeShapeType="1"/>
            </p:cNvSpPr>
            <p:nvPr/>
          </p:nvSpPr>
          <p:spPr bwMode="auto">
            <a:xfrm>
              <a:off x="3720" y="2024"/>
              <a:ext cx="0" cy="960"/>
            </a:xfrm>
            <a:prstGeom prst="line">
              <a:avLst/>
            </a:prstGeom>
            <a:noFill/>
            <a:ln w="12700">
              <a:solidFill>
                <a:schemeClr val="tx1"/>
              </a:solidFill>
              <a:prstDash val="sysDot"/>
              <a:round/>
              <a:headEnd/>
              <a:tailEnd/>
            </a:ln>
          </p:spPr>
          <p:txBody>
            <a:bodyPr bIns="91440"/>
            <a:lstStyle/>
            <a:p>
              <a:endParaRPr lang="zh-CN" altLang="en-US"/>
            </a:p>
          </p:txBody>
        </p:sp>
      </p:grpSp>
      <p:sp>
        <p:nvSpPr>
          <p:cNvPr id="30" name="Line 32"/>
          <p:cNvSpPr>
            <a:spLocks noChangeShapeType="1"/>
          </p:cNvSpPr>
          <p:nvPr/>
        </p:nvSpPr>
        <p:spPr bwMode="auto">
          <a:xfrm rot="10800000">
            <a:off x="6659563" y="2924175"/>
            <a:ext cx="552450" cy="0"/>
          </a:xfrm>
          <a:prstGeom prst="line">
            <a:avLst/>
          </a:prstGeom>
          <a:noFill/>
          <a:ln w="38100">
            <a:solidFill>
              <a:schemeClr val="tx1"/>
            </a:solidFill>
            <a:round/>
            <a:headEnd/>
            <a:tailEnd type="triangle" w="lg" len="med"/>
          </a:ln>
        </p:spPr>
        <p:txBody>
          <a:bodyPr/>
          <a:lstStyle/>
          <a:p>
            <a:endParaRPr lang="zh-CN" altLang="en-US"/>
          </a:p>
        </p:txBody>
      </p:sp>
      <p:sp>
        <p:nvSpPr>
          <p:cNvPr id="58378" name="Text Box 33"/>
          <p:cNvSpPr txBox="1">
            <a:spLocks noChangeArrowheads="1"/>
          </p:cNvSpPr>
          <p:nvPr/>
        </p:nvSpPr>
        <p:spPr bwMode="auto">
          <a:xfrm>
            <a:off x="1187450" y="2349500"/>
            <a:ext cx="184150" cy="366713"/>
          </a:xfrm>
          <a:prstGeom prst="rect">
            <a:avLst/>
          </a:prstGeom>
          <a:noFill/>
          <a:ln w="9525">
            <a:noFill/>
            <a:miter lim="800000"/>
            <a:headEnd/>
            <a:tailEnd/>
          </a:ln>
        </p:spPr>
        <p:txBody>
          <a:bodyPr wrap="none">
            <a:spAutoFit/>
          </a:bodyPr>
          <a:lstStyle/>
          <a:p>
            <a:endParaRPr lang="zh-CN" altLang="en-US"/>
          </a:p>
        </p:txBody>
      </p:sp>
      <p:graphicFrame>
        <p:nvGraphicFramePr>
          <p:cNvPr id="43011" name="Object 3"/>
          <p:cNvGraphicFramePr>
            <a:graphicFrameLocks noGrp="1" noChangeAspect="1"/>
          </p:cNvGraphicFramePr>
          <p:nvPr>
            <p:ph idx="1"/>
          </p:nvPr>
        </p:nvGraphicFramePr>
        <p:xfrm>
          <a:off x="611188" y="2133600"/>
          <a:ext cx="2447925" cy="727075"/>
        </p:xfrm>
        <a:graphic>
          <a:graphicData uri="http://schemas.openxmlformats.org/presentationml/2006/ole">
            <mc:AlternateContent xmlns:mc="http://schemas.openxmlformats.org/markup-compatibility/2006">
              <mc:Choice xmlns:v="urn:schemas-microsoft-com:vml" Requires="v">
                <p:oleObj name="Equation" r:id="rId2" imgW="939600" imgH="279360" progId="Equation.DSMT4">
                  <p:embed/>
                </p:oleObj>
              </mc:Choice>
              <mc:Fallback>
                <p:oleObj name="Equation" r:id="rId2" imgW="939600" imgH="27936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133600"/>
                        <a:ext cx="244792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9" name="Text Box 36"/>
          <p:cNvSpPr txBox="1">
            <a:spLocks noChangeArrowheads="1"/>
          </p:cNvSpPr>
          <p:nvPr/>
        </p:nvSpPr>
        <p:spPr bwMode="auto">
          <a:xfrm>
            <a:off x="539750" y="1484313"/>
            <a:ext cx="2879725" cy="579437"/>
          </a:xfrm>
          <a:prstGeom prst="rect">
            <a:avLst/>
          </a:prstGeom>
          <a:noFill/>
          <a:ln w="9525">
            <a:noFill/>
            <a:miter lim="800000"/>
            <a:headEnd/>
            <a:tailEnd/>
          </a:ln>
        </p:spPr>
        <p:txBody>
          <a:bodyPr>
            <a:spAutoFit/>
          </a:bodyPr>
          <a:lstStyle/>
          <a:p>
            <a:pPr>
              <a:spcBef>
                <a:spcPct val="50000"/>
              </a:spcBef>
            </a:pPr>
            <a:r>
              <a:rPr lang="zh-CN" altLang="en-US" sz="3200" b="1"/>
              <a:t>供给方程</a:t>
            </a:r>
          </a:p>
        </p:txBody>
      </p:sp>
      <p:sp>
        <p:nvSpPr>
          <p:cNvPr id="34" name="Text Box 37"/>
          <p:cNvSpPr txBox="1">
            <a:spLocks noChangeArrowheads="1"/>
          </p:cNvSpPr>
          <p:nvPr/>
        </p:nvSpPr>
        <p:spPr bwMode="auto">
          <a:xfrm>
            <a:off x="323850" y="2997200"/>
            <a:ext cx="3816350" cy="1187450"/>
          </a:xfrm>
          <a:prstGeom prst="rect">
            <a:avLst/>
          </a:prstGeom>
          <a:noFill/>
          <a:ln w="9525">
            <a:noFill/>
            <a:miter lim="800000"/>
            <a:headEnd/>
            <a:tailEnd/>
          </a:ln>
        </p:spPr>
        <p:txBody>
          <a:bodyPr>
            <a:spAutoFit/>
          </a:bodyPr>
          <a:lstStyle/>
          <a:p>
            <a:pPr>
              <a:spcBef>
                <a:spcPct val="50000"/>
              </a:spcBef>
            </a:pPr>
            <a:r>
              <a:rPr lang="zh-CN" altLang="en-US" sz="2400" b="1"/>
              <a:t>原料价格的上涨将导致任一价格下的比萨饼供应量减少</a:t>
            </a:r>
          </a:p>
        </p:txBody>
      </p:sp>
      <p:sp>
        <p:nvSpPr>
          <p:cNvPr id="35" name="Text Box 38"/>
          <p:cNvSpPr txBox="1">
            <a:spLocks noChangeArrowheads="1"/>
          </p:cNvSpPr>
          <p:nvPr/>
        </p:nvSpPr>
        <p:spPr bwMode="auto">
          <a:xfrm>
            <a:off x="250825" y="4365625"/>
            <a:ext cx="3816350" cy="1200150"/>
          </a:xfrm>
          <a:prstGeom prst="rect">
            <a:avLst/>
          </a:prstGeom>
          <a:noFill/>
          <a:ln w="9525">
            <a:noFill/>
            <a:miter lim="800000"/>
            <a:headEnd/>
            <a:tailEnd/>
          </a:ln>
        </p:spPr>
        <p:txBody>
          <a:bodyPr>
            <a:spAutoFit/>
          </a:bodyPr>
          <a:lstStyle/>
          <a:p>
            <a:pPr>
              <a:spcBef>
                <a:spcPct val="50000"/>
              </a:spcBef>
            </a:pPr>
            <a:r>
              <a:rPr lang="zh-CN" altLang="en-US" sz="2400" b="1"/>
              <a:t>根据模型分析，这将导致比萨饼市场均衡价格上升，而均衡数量下降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down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strips(downRigh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strips(up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strips(down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strips(down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strips(downRight)">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457200" y="571500"/>
            <a:ext cx="8229600" cy="714375"/>
          </a:xfrm>
        </p:spPr>
        <p:txBody>
          <a:bodyPr/>
          <a:lstStyle/>
          <a:p>
            <a:r>
              <a:rPr lang="zh-CN" altLang="en-US"/>
              <a:t>小结：比萨饼的供需模型</a:t>
            </a:r>
          </a:p>
        </p:txBody>
      </p:sp>
      <p:sp>
        <p:nvSpPr>
          <p:cNvPr id="3" name="内容占位符 2"/>
          <p:cNvSpPr>
            <a:spLocks noGrp="1"/>
          </p:cNvSpPr>
          <p:nvPr>
            <p:ph idx="1"/>
          </p:nvPr>
        </p:nvSpPr>
        <p:spPr>
          <a:xfrm>
            <a:off x="428625" y="1285875"/>
            <a:ext cx="8229600" cy="4740275"/>
          </a:xfrm>
        </p:spPr>
        <p:txBody>
          <a:bodyPr/>
          <a:lstStyle/>
          <a:p>
            <a:pPr>
              <a:spcBef>
                <a:spcPts val="763"/>
              </a:spcBef>
            </a:pPr>
            <a:r>
              <a:rPr lang="zh-CN" altLang="en-US"/>
              <a:t>模型是现实世界的简化，只描述变量之间的关键关系</a:t>
            </a:r>
            <a:endParaRPr lang="en-US" altLang="zh-CN"/>
          </a:p>
          <a:p>
            <a:pPr>
              <a:spcBef>
                <a:spcPts val="763"/>
              </a:spcBef>
            </a:pPr>
            <a:endParaRPr lang="en-US" altLang="zh-CN"/>
          </a:p>
          <a:p>
            <a:pPr>
              <a:spcBef>
                <a:spcPts val="763"/>
              </a:spcBef>
            </a:pPr>
            <a:r>
              <a:rPr lang="zh-CN" altLang="en-US"/>
              <a:t>主要外生变量</a:t>
            </a:r>
            <a:endParaRPr lang="en-US" altLang="zh-CN"/>
          </a:p>
          <a:p>
            <a:pPr lvl="1">
              <a:buFont typeface="Arial" charset="0"/>
              <a:buNone/>
            </a:pPr>
            <a:r>
              <a:rPr lang="zh-CN" altLang="en-US"/>
              <a:t>收入水平</a:t>
            </a:r>
            <a:endParaRPr lang="en-US" altLang="zh-CN"/>
          </a:p>
          <a:p>
            <a:pPr lvl="1">
              <a:buFont typeface="Arial" charset="0"/>
              <a:buNone/>
            </a:pPr>
            <a:r>
              <a:rPr lang="zh-CN" altLang="en-US"/>
              <a:t>原材料价格</a:t>
            </a:r>
            <a:endParaRPr lang="en-US" altLang="zh-CN"/>
          </a:p>
          <a:p>
            <a:pPr>
              <a:spcBef>
                <a:spcPts val="763"/>
              </a:spcBef>
            </a:pPr>
            <a:r>
              <a:rPr lang="zh-CN" altLang="en-US"/>
              <a:t>主要内生变量</a:t>
            </a:r>
            <a:endParaRPr lang="en-US" altLang="zh-CN"/>
          </a:p>
          <a:p>
            <a:pPr lvl="1">
              <a:buFont typeface="Arial" charset="0"/>
              <a:buNone/>
            </a:pPr>
            <a:r>
              <a:rPr lang="zh-CN" altLang="en-US"/>
              <a:t>比萨饼的均衡价格</a:t>
            </a:r>
            <a:endParaRPr lang="en-US" altLang="zh-CN"/>
          </a:p>
          <a:p>
            <a:pPr lvl="1">
              <a:buFont typeface="Arial" charset="0"/>
              <a:buNone/>
            </a:pPr>
            <a:r>
              <a:rPr lang="zh-CN" altLang="en-US"/>
              <a:t>比萨饼的均衡交易量</a:t>
            </a:r>
            <a:endParaRPr lang="en-US" altLang="zh-CN"/>
          </a:p>
          <a:p>
            <a:pPr>
              <a:spcBef>
                <a:spcPts val="763"/>
              </a:spcBef>
            </a:pPr>
            <a:endParaRPr lang="zh-CN" altLang="en-US"/>
          </a:p>
        </p:txBody>
      </p:sp>
      <p:sp>
        <p:nvSpPr>
          <p:cNvPr id="59395"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FAE6AA-A51F-439F-B58D-7474A9F62E6C}" type="slidenum">
              <a:rPr lang="zh-CN" altLang="en-US" smtClean="0"/>
              <a:pPr fontAlgn="base">
                <a:spcBef>
                  <a:spcPct val="0"/>
                </a:spcBef>
                <a:spcAft>
                  <a:spcPct val="0"/>
                </a:spcAft>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trips(downRight)">
                                      <p:cBhvr>
                                        <p:cTn id="7" dur="500"/>
                                        <p:tgtEl>
                                          <p:spTgt spid="3">
                                            <p:txEl>
                                              <p:pRg st="2" end="2"/>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strips(downRight)">
                                      <p:cBhvr>
                                        <p:cTn id="10" dur="500"/>
                                        <p:tgtEl>
                                          <p:spTgt spid="3">
                                            <p:txEl>
                                              <p:pRg st="3" end="3"/>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strips(downRigh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strips(downRight)">
                                      <p:cBhvr>
                                        <p:cTn id="18" dur="500"/>
                                        <p:tgtEl>
                                          <p:spTgt spid="3">
                                            <p:txEl>
                                              <p:pRg st="5" end="5"/>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strips(downRight)">
                                      <p:cBhvr>
                                        <p:cTn id="21" dur="500"/>
                                        <p:tgtEl>
                                          <p:spTgt spid="3">
                                            <p:txEl>
                                              <p:pRg st="6" end="6"/>
                                            </p:txEl>
                                          </p:spTgt>
                                        </p:tgtEl>
                                      </p:cBhvr>
                                    </p:animEffect>
                                  </p:childTnLst>
                                </p:cTn>
                              </p:par>
                              <p:par>
                                <p:cTn id="22" presetID="18" presetClass="entr" presetSubtype="6"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strips(downRight)">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457200" y="571500"/>
            <a:ext cx="8229600" cy="714375"/>
          </a:xfrm>
        </p:spPr>
        <p:txBody>
          <a:bodyPr/>
          <a:lstStyle/>
          <a:p>
            <a:endParaRPr lang="zh-CN" altLang="en-US"/>
          </a:p>
        </p:txBody>
      </p:sp>
      <p:sp>
        <p:nvSpPr>
          <p:cNvPr id="3" name="内容占位符 2"/>
          <p:cNvSpPr>
            <a:spLocks noGrp="1"/>
          </p:cNvSpPr>
          <p:nvPr>
            <p:ph idx="1"/>
          </p:nvPr>
        </p:nvSpPr>
        <p:spPr>
          <a:xfrm>
            <a:off x="428625" y="1285875"/>
            <a:ext cx="8229600" cy="4740275"/>
          </a:xfrm>
        </p:spPr>
        <p:txBody>
          <a:bodyPr/>
          <a:lstStyle/>
          <a:p>
            <a:pPr>
              <a:spcBef>
                <a:spcPts val="763"/>
              </a:spcBef>
            </a:pPr>
            <a:r>
              <a:rPr lang="zh-CN" altLang="en-US"/>
              <a:t>构建模型的目的是分析外生变量对内生变量的影响。</a:t>
            </a:r>
            <a:endParaRPr lang="en-US" altLang="zh-CN"/>
          </a:p>
          <a:p>
            <a:pPr>
              <a:spcBef>
                <a:spcPts val="763"/>
              </a:spcBef>
            </a:pPr>
            <a:endParaRPr lang="en-US" altLang="zh-CN"/>
          </a:p>
          <a:p>
            <a:pPr>
              <a:spcBef>
                <a:spcPts val="763"/>
              </a:spcBef>
            </a:pPr>
            <a:r>
              <a:rPr lang="zh-CN" altLang="en-US"/>
              <a:t>作为例子，我们分析了：</a:t>
            </a:r>
            <a:endParaRPr lang="en-US" altLang="zh-CN"/>
          </a:p>
          <a:p>
            <a:pPr lvl="1">
              <a:buFont typeface="Arial" charset="0"/>
              <a:buNone/>
            </a:pPr>
            <a:r>
              <a:rPr lang="zh-CN" altLang="en-US"/>
              <a:t>收入上升对比萨饼的价格和交易量有什么影响</a:t>
            </a:r>
            <a:endParaRPr lang="en-US" altLang="zh-CN"/>
          </a:p>
          <a:p>
            <a:pPr lvl="1">
              <a:buFont typeface="Arial" charset="0"/>
              <a:buNone/>
            </a:pPr>
            <a:r>
              <a:rPr lang="zh-CN" altLang="en-US"/>
              <a:t>原材料价格上升对比萨饼的价格和交易量有什么影响</a:t>
            </a:r>
          </a:p>
          <a:p>
            <a:pPr>
              <a:spcBef>
                <a:spcPts val="763"/>
              </a:spcBef>
            </a:pPr>
            <a:endParaRPr lang="zh-CN" altLang="en-US"/>
          </a:p>
        </p:txBody>
      </p:sp>
      <p:sp>
        <p:nvSpPr>
          <p:cNvPr id="60419"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05A69E-CEF3-4F8E-94E8-D922D5CC2C3D}" type="slidenum">
              <a:rPr lang="zh-CN" altLang="en-US" smtClean="0"/>
              <a:pPr fontAlgn="base">
                <a:spcBef>
                  <a:spcPct val="0"/>
                </a:spcBef>
                <a:spcAft>
                  <a:spcPct val="0"/>
                </a:spcAft>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trips(downRigh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strips(downRigh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trips(downRigh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a:xfrm>
            <a:off x="457200" y="571500"/>
            <a:ext cx="8229600" cy="714375"/>
          </a:xfrm>
        </p:spPr>
        <p:txBody>
          <a:bodyPr/>
          <a:lstStyle/>
          <a:p>
            <a:r>
              <a:rPr lang="zh-CN" altLang="en-US"/>
              <a:t>模型的多样性</a:t>
            </a:r>
          </a:p>
        </p:txBody>
      </p:sp>
      <p:sp>
        <p:nvSpPr>
          <p:cNvPr id="61442" name="内容占位符 2"/>
          <p:cNvSpPr>
            <a:spLocks noGrp="1"/>
          </p:cNvSpPr>
          <p:nvPr>
            <p:ph idx="1"/>
          </p:nvPr>
        </p:nvSpPr>
        <p:spPr>
          <a:xfrm>
            <a:off x="428625" y="1285875"/>
            <a:ext cx="8229600" cy="4740275"/>
          </a:xfrm>
        </p:spPr>
        <p:txBody>
          <a:bodyPr/>
          <a:lstStyle/>
          <a:p>
            <a:pPr>
              <a:spcBef>
                <a:spcPts val="763"/>
              </a:spcBef>
            </a:pPr>
            <a:r>
              <a:rPr lang="zh-CN" altLang="en-US"/>
              <a:t>我们往往需要不同的模型来解释不同的经济现象。</a:t>
            </a:r>
            <a:endParaRPr lang="en-US" altLang="zh-CN"/>
          </a:p>
          <a:p>
            <a:pPr>
              <a:spcBef>
                <a:spcPts val="763"/>
              </a:spcBef>
            </a:pPr>
            <a:endParaRPr lang="en-US" altLang="zh-CN"/>
          </a:p>
          <a:p>
            <a:pPr>
              <a:spcBef>
                <a:spcPts val="763"/>
              </a:spcBef>
            </a:pPr>
            <a:r>
              <a:rPr lang="zh-CN" altLang="en-US"/>
              <a:t>一个模型几乎就是它所作的假设，一个对某些目的有用的假设对其他目的而言可能就有误导作用。</a:t>
            </a:r>
            <a:endParaRPr lang="en-US" altLang="zh-CN"/>
          </a:p>
          <a:p>
            <a:pPr>
              <a:spcBef>
                <a:spcPts val="763"/>
              </a:spcBef>
            </a:pPr>
            <a:endParaRPr lang="zh-CN" altLang="en-US"/>
          </a:p>
        </p:txBody>
      </p:sp>
      <p:sp>
        <p:nvSpPr>
          <p:cNvPr id="61443"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6EB2C80-5D2A-4992-BA61-87863E7B9069}" type="slidenum">
              <a:rPr lang="zh-CN" altLang="en-US" smtClean="0"/>
              <a:pPr fontAlgn="base">
                <a:spcBef>
                  <a:spcPct val="0"/>
                </a:spcBef>
                <a:spcAft>
                  <a:spcPct val="0"/>
                </a:spcAft>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457200" y="571500"/>
            <a:ext cx="8229600" cy="714375"/>
          </a:xfrm>
        </p:spPr>
        <p:txBody>
          <a:bodyPr/>
          <a:lstStyle/>
          <a:p>
            <a:r>
              <a:rPr lang="en-US" altLang="zh-CN"/>
              <a:t>1.1  </a:t>
            </a:r>
            <a:r>
              <a:rPr lang="zh-CN" altLang="en-US"/>
              <a:t>宏观经济学研究整个经济</a:t>
            </a:r>
          </a:p>
        </p:txBody>
      </p:sp>
      <p:sp>
        <p:nvSpPr>
          <p:cNvPr id="3" name="内容占位符 2"/>
          <p:cNvSpPr>
            <a:spLocks noGrp="1"/>
          </p:cNvSpPr>
          <p:nvPr>
            <p:ph idx="1"/>
          </p:nvPr>
        </p:nvSpPr>
        <p:spPr>
          <a:xfrm>
            <a:off x="428625" y="1285875"/>
            <a:ext cx="8229600" cy="4740275"/>
          </a:xfrm>
        </p:spPr>
        <p:txBody>
          <a:bodyPr/>
          <a:lstStyle/>
          <a:p>
            <a:pPr>
              <a:spcBef>
                <a:spcPts val="763"/>
              </a:spcBef>
            </a:pPr>
            <a:r>
              <a:rPr lang="zh-CN" altLang="en-US"/>
              <a:t>解释同时影响许多家庭、企业和市场的经济情况，比如：</a:t>
            </a:r>
          </a:p>
          <a:p>
            <a:pPr lvl="1">
              <a:buFont typeface="Arial" charset="0"/>
              <a:buNone/>
            </a:pPr>
            <a:r>
              <a:rPr lang="zh-CN" altLang="en-US"/>
              <a:t>为什么一些国家人均收入高，一些国家人均收入低？</a:t>
            </a:r>
          </a:p>
          <a:p>
            <a:pPr lvl="1">
              <a:buFont typeface="Arial" charset="0"/>
              <a:buNone/>
            </a:pPr>
            <a:r>
              <a:rPr lang="zh-CN" altLang="en-US"/>
              <a:t>为什么有些年份找工作容易，有些年份找工作困难？</a:t>
            </a:r>
          </a:p>
          <a:p>
            <a:pPr lvl="1">
              <a:buFont typeface="Arial" charset="0"/>
              <a:buNone/>
            </a:pPr>
            <a:r>
              <a:rPr lang="zh-CN" altLang="en-US"/>
              <a:t>为什么有时物价水平上升快，有时物价水平上升慢？</a:t>
            </a:r>
          </a:p>
          <a:p>
            <a:pPr>
              <a:spcBef>
                <a:spcPts val="763"/>
              </a:spcBef>
            </a:pPr>
            <a:endParaRPr lang="zh-CN" altLang="en-US"/>
          </a:p>
        </p:txBody>
      </p:sp>
      <p:sp>
        <p:nvSpPr>
          <p:cNvPr id="16387"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B60451-0E79-453A-A6F0-6C89D7F42C05}" type="slidenum">
              <a:rPr lang="zh-CN" altLang="en-US" smtClean="0"/>
              <a:pPr fontAlgn="base">
                <a:spcBef>
                  <a:spcPct val="0"/>
                </a:spcBef>
                <a:spcAft>
                  <a:spcPct val="0"/>
                </a:spcAft>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Righ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a:xfrm>
            <a:off x="457200" y="571500"/>
            <a:ext cx="8229600" cy="714375"/>
          </a:xfrm>
        </p:spPr>
        <p:txBody>
          <a:bodyPr/>
          <a:lstStyle/>
          <a:p>
            <a:r>
              <a:rPr lang="zh-CN" altLang="en-US" dirty="0"/>
              <a:t>价格：弹性与黏性</a:t>
            </a:r>
          </a:p>
        </p:txBody>
      </p:sp>
      <p:sp>
        <p:nvSpPr>
          <p:cNvPr id="3" name="内容占位符 2"/>
          <p:cNvSpPr>
            <a:spLocks noGrp="1"/>
          </p:cNvSpPr>
          <p:nvPr>
            <p:ph idx="1"/>
          </p:nvPr>
        </p:nvSpPr>
        <p:spPr>
          <a:xfrm>
            <a:off x="428625" y="1285875"/>
            <a:ext cx="8229600" cy="4740275"/>
          </a:xfrm>
        </p:spPr>
        <p:txBody>
          <a:bodyPr/>
          <a:lstStyle/>
          <a:p>
            <a:pPr>
              <a:spcBef>
                <a:spcPts val="763"/>
              </a:spcBef>
            </a:pPr>
            <a:r>
              <a:rPr lang="zh-CN" altLang="en-US" dirty="0"/>
              <a:t>对于宏观经济学而言，有一组假设特别重要：</a:t>
            </a:r>
            <a:endParaRPr lang="en-US" altLang="zh-CN" dirty="0"/>
          </a:p>
          <a:p>
            <a:pPr lvl="1">
              <a:buFont typeface="Arial" charset="0"/>
              <a:buNone/>
            </a:pPr>
            <a:r>
              <a:rPr lang="zh-CN" altLang="en-US" dirty="0"/>
              <a:t>工资与价格是有弹性的还是黏性的？</a:t>
            </a:r>
            <a:endParaRPr lang="en-US" altLang="zh-CN" dirty="0"/>
          </a:p>
          <a:p>
            <a:pPr>
              <a:spcBef>
                <a:spcPts val="763"/>
              </a:spcBef>
            </a:pPr>
            <a:endParaRPr lang="en-US" altLang="zh-CN" dirty="0"/>
          </a:p>
          <a:p>
            <a:pPr>
              <a:spcBef>
                <a:spcPts val="763"/>
              </a:spcBef>
            </a:pPr>
            <a:r>
              <a:rPr lang="zh-CN" altLang="en-US" dirty="0"/>
              <a:t>弹性的（</a:t>
            </a:r>
            <a:r>
              <a:rPr lang="en-US" altLang="zh-CN" dirty="0"/>
              <a:t>flexible</a:t>
            </a:r>
            <a:r>
              <a:rPr lang="zh-CN" altLang="en-US" dirty="0"/>
              <a:t>）</a:t>
            </a:r>
            <a:endParaRPr lang="en-US" altLang="zh-CN" dirty="0"/>
          </a:p>
          <a:p>
            <a:pPr lvl="1">
              <a:buFont typeface="Arial" charset="0"/>
              <a:buNone/>
            </a:pPr>
            <a:r>
              <a:rPr lang="zh-CN" altLang="en-US" dirty="0"/>
              <a:t>工资和价格可以根据市场情况迅速调整。</a:t>
            </a:r>
            <a:endParaRPr lang="en-US" altLang="zh-CN" dirty="0"/>
          </a:p>
          <a:p>
            <a:pPr>
              <a:spcBef>
                <a:spcPts val="763"/>
              </a:spcBef>
            </a:pPr>
            <a:r>
              <a:rPr lang="zh-CN" altLang="en-US" dirty="0"/>
              <a:t>黏性的（</a:t>
            </a:r>
            <a:r>
              <a:rPr lang="en-US" altLang="zh-CN" dirty="0"/>
              <a:t>sticky</a:t>
            </a:r>
            <a:r>
              <a:rPr lang="zh-CN" altLang="en-US" dirty="0"/>
              <a:t>）</a:t>
            </a:r>
            <a:endParaRPr lang="en-US" altLang="zh-CN" dirty="0"/>
          </a:p>
          <a:p>
            <a:pPr lvl="1">
              <a:buFont typeface="Arial" charset="0"/>
              <a:buNone/>
            </a:pPr>
            <a:r>
              <a:rPr lang="zh-CN" altLang="en-US" dirty="0"/>
              <a:t>市场情况变化后，工资和价格只能缓慢调整。</a:t>
            </a:r>
            <a:endParaRPr lang="en-US" altLang="zh-CN" dirty="0"/>
          </a:p>
          <a:p>
            <a:pPr>
              <a:spcBef>
                <a:spcPts val="763"/>
              </a:spcBef>
            </a:pPr>
            <a:endParaRPr lang="zh-CN" altLang="en-US" dirty="0"/>
          </a:p>
        </p:txBody>
      </p:sp>
      <p:sp>
        <p:nvSpPr>
          <p:cNvPr id="62467"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0C94401-E4DF-4E5B-90E4-5423B72C2ABB}" type="slidenum">
              <a:rPr lang="zh-CN" altLang="en-US" smtClean="0"/>
              <a:pPr fontAlgn="base">
                <a:spcBef>
                  <a:spcPct val="0"/>
                </a:spcBef>
                <a:spcAft>
                  <a:spcPct val="0"/>
                </a:spcAft>
              </a:pPr>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trips(downRight)">
                                      <p:cBhvr>
                                        <p:cTn id="7" dur="500"/>
                                        <p:tgtEl>
                                          <p:spTgt spid="3">
                                            <p:txEl>
                                              <p:pRg st="3" end="3"/>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strips(downRight)">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strips(downRight)">
                                      <p:cBhvr>
                                        <p:cTn id="15" dur="500"/>
                                        <p:tgtEl>
                                          <p:spTgt spid="3">
                                            <p:txEl>
                                              <p:pRg st="5" end="5"/>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strips(downRight)">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a:xfrm>
            <a:off x="457200" y="571500"/>
            <a:ext cx="8229600" cy="714375"/>
          </a:xfrm>
        </p:spPr>
        <p:txBody>
          <a:bodyPr/>
          <a:lstStyle/>
          <a:p>
            <a:endParaRPr lang="zh-CN" altLang="en-US"/>
          </a:p>
        </p:txBody>
      </p:sp>
      <p:sp>
        <p:nvSpPr>
          <p:cNvPr id="63490" name="内容占位符 2"/>
          <p:cNvSpPr>
            <a:spLocks noGrp="1"/>
          </p:cNvSpPr>
          <p:nvPr>
            <p:ph idx="1"/>
          </p:nvPr>
        </p:nvSpPr>
        <p:spPr>
          <a:xfrm>
            <a:off x="428625" y="1285875"/>
            <a:ext cx="8229600" cy="4740275"/>
          </a:xfrm>
        </p:spPr>
        <p:txBody>
          <a:bodyPr/>
          <a:lstStyle/>
          <a:p>
            <a:pPr>
              <a:spcBef>
                <a:spcPts val="763"/>
              </a:spcBef>
            </a:pPr>
            <a:r>
              <a:rPr lang="zh-CN" altLang="en-US"/>
              <a:t>研究长期问题时，假设价格具有弹性通常比较合理。</a:t>
            </a:r>
            <a:endParaRPr lang="en-US" altLang="zh-CN"/>
          </a:p>
          <a:p>
            <a:pPr lvl="1">
              <a:buFont typeface="Arial" charset="0"/>
              <a:buNone/>
            </a:pPr>
            <a:r>
              <a:rPr lang="zh-CN" altLang="en-US"/>
              <a:t>如：经济增长</a:t>
            </a:r>
            <a:endParaRPr lang="en-US" altLang="zh-CN"/>
          </a:p>
          <a:p>
            <a:pPr>
              <a:spcBef>
                <a:spcPts val="763"/>
              </a:spcBef>
            </a:pPr>
            <a:endParaRPr lang="en-US" altLang="zh-CN"/>
          </a:p>
          <a:p>
            <a:pPr>
              <a:spcBef>
                <a:spcPts val="763"/>
              </a:spcBef>
            </a:pPr>
            <a:r>
              <a:rPr lang="zh-CN" altLang="en-US"/>
              <a:t>研究短期问题时，假设价格不具有弹性通常比较合理。</a:t>
            </a:r>
            <a:endParaRPr lang="en-US" altLang="zh-CN"/>
          </a:p>
          <a:p>
            <a:pPr lvl="1">
              <a:buFont typeface="Arial" charset="0"/>
              <a:buNone/>
            </a:pPr>
            <a:r>
              <a:rPr lang="zh-CN" altLang="en-US"/>
              <a:t>如：经济短期波动</a:t>
            </a:r>
          </a:p>
        </p:txBody>
      </p:sp>
      <p:sp>
        <p:nvSpPr>
          <p:cNvPr id="63491"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9057335-D7CD-407B-9B7E-FBC213D0B6F3}" type="slidenum">
              <a:rPr lang="zh-CN" altLang="en-US" smtClean="0"/>
              <a:pPr fontAlgn="base">
                <a:spcBef>
                  <a:spcPct val="0"/>
                </a:spcBef>
                <a:spcAft>
                  <a:spcPct val="0"/>
                </a:spcAft>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a:xfrm>
            <a:off x="457200" y="571500"/>
            <a:ext cx="8229600" cy="714375"/>
          </a:xfrm>
        </p:spPr>
        <p:txBody>
          <a:bodyPr/>
          <a:lstStyle/>
          <a:p>
            <a:r>
              <a:rPr lang="zh-CN" altLang="en-US"/>
              <a:t>微观经济思考与宏观经济模型</a:t>
            </a:r>
          </a:p>
        </p:txBody>
      </p:sp>
      <p:sp>
        <p:nvSpPr>
          <p:cNvPr id="64514" name="内容占位符 2"/>
          <p:cNvSpPr>
            <a:spLocks noGrp="1"/>
          </p:cNvSpPr>
          <p:nvPr>
            <p:ph idx="1"/>
          </p:nvPr>
        </p:nvSpPr>
        <p:spPr>
          <a:xfrm>
            <a:off x="428625" y="1285875"/>
            <a:ext cx="8229600" cy="4740275"/>
          </a:xfrm>
        </p:spPr>
        <p:txBody>
          <a:bodyPr/>
          <a:lstStyle/>
          <a:p>
            <a:pPr>
              <a:spcBef>
                <a:spcPts val="763"/>
              </a:spcBef>
            </a:pPr>
            <a:r>
              <a:rPr lang="zh-CN" altLang="en-US"/>
              <a:t>逻辑上说，宏观经济理论是建立在微观经济基础上的。</a:t>
            </a:r>
            <a:endParaRPr lang="en-US" altLang="zh-CN"/>
          </a:p>
          <a:p>
            <a:pPr>
              <a:spcBef>
                <a:spcPts val="763"/>
              </a:spcBef>
            </a:pPr>
            <a:endParaRPr lang="en-US" altLang="zh-CN"/>
          </a:p>
          <a:p>
            <a:pPr>
              <a:spcBef>
                <a:spcPts val="763"/>
              </a:spcBef>
            </a:pPr>
            <a:r>
              <a:rPr lang="zh-CN" altLang="en-US"/>
              <a:t>不过，中级宏观经济学课程中的模型通常只是将企业和家庭的决策作为背景，不怎么关注个体的最优化行为。</a:t>
            </a:r>
          </a:p>
        </p:txBody>
      </p:sp>
      <p:sp>
        <p:nvSpPr>
          <p:cNvPr id="64515"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C1E852-485F-4915-8784-C870AA1D8057}" type="slidenum">
              <a:rPr lang="zh-CN" altLang="en-US" smtClean="0"/>
              <a:pPr fontAlgn="base">
                <a:spcBef>
                  <a:spcPct val="0"/>
                </a:spcBef>
                <a:spcAft>
                  <a:spcPct val="0"/>
                </a:spcAft>
              </a:pPr>
              <a:t>32</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457200" y="571500"/>
            <a:ext cx="8229600" cy="714375"/>
          </a:xfrm>
        </p:spPr>
        <p:txBody>
          <a:bodyPr/>
          <a:lstStyle/>
          <a:p>
            <a:r>
              <a:rPr lang="zh-CN" altLang="en-US"/>
              <a:t>两岸三地的宏观经济概况</a:t>
            </a:r>
          </a:p>
        </p:txBody>
      </p:sp>
      <p:sp>
        <p:nvSpPr>
          <p:cNvPr id="37890"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4CFA8B-1062-41CC-9076-45D802521294}" type="slidenum">
              <a:rPr lang="zh-CN" altLang="en-US" smtClean="0"/>
              <a:pPr fontAlgn="base">
                <a:spcBef>
                  <a:spcPct val="0"/>
                </a:spcBef>
                <a:spcAft>
                  <a:spcPct val="0"/>
                </a:spcAft>
              </a:pPr>
              <a:t>4</a:t>
            </a:fld>
            <a:endParaRPr lang="en-US" altLang="zh-CN"/>
          </a:p>
        </p:txBody>
      </p:sp>
      <p:sp>
        <p:nvSpPr>
          <p:cNvPr id="5" name="内容占位符 2"/>
          <p:cNvSpPr txBox="1">
            <a:spLocks/>
          </p:cNvSpPr>
          <p:nvPr/>
        </p:nvSpPr>
        <p:spPr bwMode="auto">
          <a:xfrm>
            <a:off x="4143375" y="3857625"/>
            <a:ext cx="4000500" cy="3000375"/>
          </a:xfrm>
          <a:prstGeom prst="rect">
            <a:avLst/>
          </a:prstGeom>
          <a:noFill/>
          <a:ln w="9525">
            <a:noFill/>
            <a:miter lim="800000"/>
            <a:headEnd/>
            <a:tailEnd/>
          </a:ln>
        </p:spPr>
        <p:txBody>
          <a:bodyPr/>
          <a:lstStyle/>
          <a:p>
            <a:pPr marL="514350" indent="-514350" eaLnBrk="0" hangingPunct="0">
              <a:spcBef>
                <a:spcPts val="768"/>
              </a:spcBef>
              <a:buFont typeface="Wingdings" pitchFamily="2" charset="2"/>
              <a:buNone/>
              <a:defRPr/>
            </a:pPr>
            <a:endParaRPr lang="en-US" altLang="zh-CN" sz="3200" b="1" dirty="0">
              <a:latin typeface="+mn-lt"/>
              <a:ea typeface="+mn-ea"/>
            </a:endParaRPr>
          </a:p>
          <a:p>
            <a:pPr marL="514350" indent="-514350" eaLnBrk="0" hangingPunct="0">
              <a:spcBef>
                <a:spcPts val="768"/>
              </a:spcBef>
              <a:buFont typeface="Wingdings" pitchFamily="2" charset="2"/>
              <a:buNone/>
              <a:defRPr/>
            </a:pPr>
            <a:endParaRPr lang="en-US" altLang="zh-CN" sz="3200" b="1" dirty="0">
              <a:latin typeface="+mn-lt"/>
              <a:ea typeface="+mn-ea"/>
            </a:endParaRPr>
          </a:p>
          <a:p>
            <a:pPr marL="514350" indent="-514350" eaLnBrk="0" hangingPunct="0">
              <a:spcBef>
                <a:spcPts val="768"/>
              </a:spcBef>
              <a:buFont typeface="Wingdings" pitchFamily="2" charset="2"/>
              <a:buNone/>
              <a:defRPr/>
            </a:pPr>
            <a:endParaRPr lang="en-US" altLang="zh-CN" sz="3200" b="1" dirty="0">
              <a:latin typeface="+mn-lt"/>
              <a:ea typeface="+mn-ea"/>
            </a:endParaRPr>
          </a:p>
          <a:p>
            <a:pPr marL="514350" indent="-514350" eaLnBrk="0" hangingPunct="0">
              <a:spcBef>
                <a:spcPts val="768"/>
              </a:spcBef>
              <a:buFont typeface="Wingdings" pitchFamily="2" charset="2"/>
              <a:buNone/>
              <a:defRPr/>
            </a:pPr>
            <a:endParaRPr lang="en-US" altLang="zh-CN" sz="3200" b="1" dirty="0">
              <a:latin typeface="+mn-lt"/>
              <a:ea typeface="+mn-ea"/>
            </a:endParaRPr>
          </a:p>
          <a:p>
            <a:pPr marL="514350" indent="-514350" eaLnBrk="0" hangingPunct="0">
              <a:spcBef>
                <a:spcPts val="768"/>
              </a:spcBef>
              <a:buFont typeface="Wingdings" pitchFamily="2" charset="2"/>
              <a:buNone/>
              <a:defRPr/>
            </a:pPr>
            <a:endParaRPr lang="en-US" altLang="zh-CN" sz="3200" b="1" dirty="0">
              <a:latin typeface="+mn-lt"/>
              <a:ea typeface="+mn-ea"/>
            </a:endParaRPr>
          </a:p>
        </p:txBody>
      </p:sp>
      <p:sp>
        <p:nvSpPr>
          <p:cNvPr id="6" name="内容占位符 2"/>
          <p:cNvSpPr txBox="1">
            <a:spLocks/>
          </p:cNvSpPr>
          <p:nvPr/>
        </p:nvSpPr>
        <p:spPr bwMode="auto">
          <a:xfrm>
            <a:off x="428625" y="1143000"/>
            <a:ext cx="4000500" cy="4883150"/>
          </a:xfrm>
          <a:prstGeom prst="rect">
            <a:avLst/>
          </a:prstGeom>
          <a:noFill/>
          <a:ln w="9525">
            <a:noFill/>
            <a:miter lim="800000"/>
            <a:headEnd/>
            <a:tailEnd/>
          </a:ln>
        </p:spPr>
        <p:txBody>
          <a:bodyPr/>
          <a:lstStyle/>
          <a:p>
            <a:pPr marL="514350" indent="-514350" eaLnBrk="0" hangingPunct="0">
              <a:spcBef>
                <a:spcPts val="763"/>
              </a:spcBef>
              <a:buFont typeface="Wingdings" pitchFamily="2" charset="2"/>
              <a:buNone/>
              <a:defRPr/>
            </a:pPr>
            <a:endParaRPr lang="en-US" altLang="zh-CN" sz="3200" b="1">
              <a:latin typeface="Times New Roman" pitchFamily="18" charset="0"/>
              <a:ea typeface="+mn-ea"/>
              <a:cs typeface="Times New Roman" pitchFamily="18" charset="0"/>
            </a:endParaRPr>
          </a:p>
          <a:p>
            <a:pPr marL="514350" indent="-514350" eaLnBrk="0" hangingPunct="0">
              <a:spcBef>
                <a:spcPts val="763"/>
              </a:spcBef>
              <a:buFont typeface="Wingdings" pitchFamily="2" charset="2"/>
              <a:buNone/>
              <a:defRPr/>
            </a:pPr>
            <a:endParaRPr lang="en-US" altLang="zh-CN" sz="3200" b="1">
              <a:latin typeface="Times New Roman" pitchFamily="18" charset="0"/>
              <a:ea typeface="+mn-ea"/>
              <a:cs typeface="Times New Roman" pitchFamily="18" charset="0"/>
            </a:endParaRPr>
          </a:p>
          <a:p>
            <a:pPr marL="514350" indent="-514350" eaLnBrk="0" hangingPunct="0">
              <a:spcBef>
                <a:spcPts val="763"/>
              </a:spcBef>
              <a:buFont typeface="Wingdings" pitchFamily="2" charset="2"/>
              <a:buNone/>
              <a:defRPr/>
            </a:pPr>
            <a:r>
              <a:rPr lang="zh-CN" altLang="en-US" sz="3200" b="1">
                <a:latin typeface="Times New Roman" pitchFamily="18" charset="0"/>
                <a:ea typeface="+mn-ea"/>
                <a:cs typeface="Times New Roman" pitchFamily="18" charset="0"/>
              </a:rPr>
              <a:t>                        内地</a:t>
            </a:r>
            <a:endParaRPr lang="en-US" altLang="zh-CN" sz="3200" b="1">
              <a:latin typeface="Times New Roman" pitchFamily="18" charset="0"/>
              <a:ea typeface="+mn-ea"/>
              <a:cs typeface="Times New Roman" pitchFamily="18" charset="0"/>
            </a:endParaRPr>
          </a:p>
          <a:p>
            <a:pPr marL="514350" indent="-514350" eaLnBrk="0" hangingPunct="0">
              <a:spcBef>
                <a:spcPts val="763"/>
              </a:spcBef>
              <a:buFont typeface="Wingdings" pitchFamily="2" charset="2"/>
              <a:buNone/>
              <a:defRPr/>
            </a:pPr>
            <a:endParaRPr lang="en-US" altLang="zh-CN" sz="3200" b="1">
              <a:latin typeface="Times New Roman" pitchFamily="18" charset="0"/>
              <a:ea typeface="+mn-ea"/>
              <a:cs typeface="Times New Roman" pitchFamily="18" charset="0"/>
            </a:endParaRPr>
          </a:p>
          <a:p>
            <a:pPr marL="514350" indent="-514350" eaLnBrk="0" hangingPunct="0">
              <a:spcBef>
                <a:spcPts val="763"/>
              </a:spcBef>
              <a:buFont typeface="Wingdings" pitchFamily="2" charset="2"/>
              <a:buNone/>
              <a:defRPr/>
            </a:pPr>
            <a:endParaRPr lang="en-US" altLang="zh-CN" sz="3200" b="1">
              <a:latin typeface="Times New Roman" pitchFamily="18" charset="0"/>
              <a:ea typeface="+mn-ea"/>
              <a:cs typeface="Times New Roman" pitchFamily="18" charset="0"/>
            </a:endParaRPr>
          </a:p>
          <a:p>
            <a:pPr marL="514350" indent="-514350" eaLnBrk="0" hangingPunct="0">
              <a:spcBef>
                <a:spcPts val="763"/>
              </a:spcBef>
              <a:buFont typeface="Wingdings" pitchFamily="2" charset="2"/>
              <a:buNone/>
              <a:defRPr/>
            </a:pPr>
            <a:endParaRPr lang="en-US" altLang="zh-CN" sz="3200" b="1">
              <a:latin typeface="Times New Roman" pitchFamily="18" charset="0"/>
              <a:ea typeface="+mn-ea"/>
              <a:cs typeface="Times New Roman" pitchFamily="18" charset="0"/>
            </a:endParaRPr>
          </a:p>
          <a:p>
            <a:pPr marL="514350" indent="-514350" eaLnBrk="0" hangingPunct="0">
              <a:spcBef>
                <a:spcPts val="763"/>
              </a:spcBef>
              <a:buFont typeface="Arial" pitchFamily="34" charset="0"/>
              <a:buNone/>
              <a:defRPr/>
            </a:pPr>
            <a:r>
              <a:rPr lang="zh-CN" altLang="en-US" sz="3200" b="1">
                <a:latin typeface="Times New Roman" pitchFamily="18" charset="0"/>
                <a:ea typeface="+mn-ea"/>
                <a:cs typeface="Times New Roman" pitchFamily="18" charset="0"/>
              </a:rPr>
              <a:t>香港</a:t>
            </a:r>
          </a:p>
        </p:txBody>
      </p:sp>
      <p:grpSp>
        <p:nvGrpSpPr>
          <p:cNvPr id="7" name="组合 8"/>
          <p:cNvGrpSpPr>
            <a:grpSpLocks/>
          </p:cNvGrpSpPr>
          <p:nvPr/>
        </p:nvGrpSpPr>
        <p:grpSpPr bwMode="auto">
          <a:xfrm>
            <a:off x="4071938" y="1714500"/>
            <a:ext cx="2589212" cy="2039938"/>
            <a:chOff x="1636713" y="3300413"/>
            <a:chExt cx="5232400" cy="4254500"/>
          </a:xfrm>
        </p:grpSpPr>
        <p:pic>
          <p:nvPicPr>
            <p:cNvPr id="37897" name="Picture 7" descr="C:\Users\dai\Desktop\c13f3765f939eb1daa184c4a.jpg"/>
            <p:cNvPicPr>
              <a:picLocks noChangeAspect="1" noChangeArrowheads="1"/>
            </p:cNvPicPr>
            <p:nvPr/>
          </p:nvPicPr>
          <p:blipFill>
            <a:blip r:embed="rId2"/>
            <a:srcRect/>
            <a:stretch>
              <a:fillRect/>
            </a:stretch>
          </p:blipFill>
          <p:spPr bwMode="auto">
            <a:xfrm>
              <a:off x="1636713" y="3300413"/>
              <a:ext cx="5232400" cy="4254500"/>
            </a:xfrm>
            <a:prstGeom prst="rect">
              <a:avLst/>
            </a:prstGeom>
            <a:noFill/>
            <a:ln w="9525">
              <a:noFill/>
              <a:miter lim="800000"/>
              <a:headEnd/>
              <a:tailEnd/>
            </a:ln>
          </p:spPr>
        </p:pic>
        <p:sp>
          <p:nvSpPr>
            <p:cNvPr id="9" name="矩形 8"/>
            <p:cNvSpPr/>
            <p:nvPr/>
          </p:nvSpPr>
          <p:spPr>
            <a:xfrm>
              <a:off x="6086338" y="6525224"/>
              <a:ext cx="500463" cy="648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grpSp>
      <p:pic>
        <p:nvPicPr>
          <p:cNvPr id="10" name="Picture 8"/>
          <p:cNvPicPr>
            <a:picLocks noChangeAspect="1" noChangeArrowheads="1"/>
          </p:cNvPicPr>
          <p:nvPr/>
        </p:nvPicPr>
        <p:blipFill>
          <a:blip r:embed="rId3"/>
          <a:srcRect/>
          <a:stretch>
            <a:fillRect/>
          </a:stretch>
        </p:blipFill>
        <p:spPr bwMode="auto">
          <a:xfrm>
            <a:off x="1643063" y="3857625"/>
            <a:ext cx="2503487" cy="2266950"/>
          </a:xfrm>
          <a:prstGeom prst="rect">
            <a:avLst/>
          </a:prstGeom>
          <a:noFill/>
          <a:ln w="9525" algn="ctr">
            <a:noFill/>
            <a:miter lim="800000"/>
            <a:headEnd/>
            <a:tailEnd/>
          </a:ln>
        </p:spPr>
      </p:pic>
      <p:pic>
        <p:nvPicPr>
          <p:cNvPr id="11" name="Picture 10" descr="C:\Users\dai\AppData\Local\Temp\mx3AF6.png"/>
          <p:cNvPicPr>
            <a:picLocks noChangeAspect="1" noChangeArrowheads="1"/>
          </p:cNvPicPr>
          <p:nvPr/>
        </p:nvPicPr>
        <p:blipFill>
          <a:blip r:embed="rId4"/>
          <a:srcRect/>
          <a:stretch>
            <a:fillRect/>
          </a:stretch>
        </p:blipFill>
        <p:spPr bwMode="auto">
          <a:xfrm>
            <a:off x="6429375" y="3786188"/>
            <a:ext cx="1901825" cy="2105025"/>
          </a:xfrm>
          <a:prstGeom prst="rect">
            <a:avLst/>
          </a:prstGeom>
          <a:noFill/>
          <a:ln w="9525">
            <a:noFill/>
            <a:miter lim="800000"/>
            <a:headEnd/>
            <a:tailEnd/>
          </a:ln>
        </p:spPr>
      </p:pic>
      <p:sp>
        <p:nvSpPr>
          <p:cNvPr id="12" name="矩形 11"/>
          <p:cNvSpPr/>
          <p:nvPr/>
        </p:nvSpPr>
        <p:spPr>
          <a:xfrm>
            <a:off x="5072063" y="4286250"/>
            <a:ext cx="1285875" cy="963613"/>
          </a:xfrm>
          <a:prstGeom prst="rect">
            <a:avLst/>
          </a:prstGeom>
        </p:spPr>
        <p:txBody>
          <a:bodyPr>
            <a:spAutoFit/>
          </a:bodyPr>
          <a:lstStyle/>
          <a:p>
            <a:pPr marL="514350" indent="-514350">
              <a:spcBef>
                <a:spcPts val="763"/>
              </a:spcBef>
              <a:defRPr/>
            </a:pPr>
            <a:endParaRPr lang="en-US" altLang="zh-CN" dirty="0"/>
          </a:p>
          <a:p>
            <a:pPr marL="514350" indent="-514350" eaLnBrk="0" hangingPunct="0">
              <a:spcBef>
                <a:spcPts val="763"/>
              </a:spcBef>
              <a:defRPr/>
            </a:pPr>
            <a:r>
              <a:rPr lang="zh-CN" altLang="en-US" sz="3200" b="1" dirty="0">
                <a:latin typeface="+mn-lt"/>
                <a:ea typeface="+mn-ea"/>
              </a:rPr>
              <a:t>澳门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strips(downRight)">
                                      <p:cBhvr>
                                        <p:cTn id="7" dur="500"/>
                                        <p:tgtEl>
                                          <p:spTgt spid="6">
                                            <p:txEl>
                                              <p:pRg st="2" end="2"/>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Righ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strips(downRight)">
                                      <p:cBhvr>
                                        <p:cTn id="15" dur="500"/>
                                        <p:tgtEl>
                                          <p:spTgt spid="6">
                                            <p:txEl>
                                              <p:pRg st="6" end="6"/>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strips(down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strips(downRight)">
                                      <p:cBhvr>
                                        <p:cTn id="23" dur="500"/>
                                        <p:tgtEl>
                                          <p:spTgt spid="12">
                                            <p:txEl>
                                              <p:pRg st="1" end="1"/>
                                            </p:txEl>
                                          </p:spTgt>
                                        </p:tgtEl>
                                      </p:cBhvr>
                                    </p:animEffect>
                                  </p:childTnLst>
                                </p:cTn>
                              </p:par>
                              <p:par>
                                <p:cTn id="24" presetID="18" presetClass="entr" presetSubtype="6"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strips(downRigh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57200" y="571500"/>
            <a:ext cx="8229600" cy="714375"/>
          </a:xfrm>
        </p:spPr>
        <p:txBody>
          <a:bodyPr/>
          <a:lstStyle/>
          <a:p>
            <a:r>
              <a:rPr lang="zh-CN" altLang="en-US"/>
              <a:t>宏观经济概况：中国内地</a:t>
            </a:r>
          </a:p>
        </p:txBody>
      </p:sp>
      <p:sp>
        <p:nvSpPr>
          <p:cNvPr id="18434"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BBB36ED-3344-4764-AFCC-6242AB14B439}" type="slidenum">
              <a:rPr lang="zh-CN" altLang="en-US" smtClean="0"/>
              <a:pPr fontAlgn="base">
                <a:spcBef>
                  <a:spcPct val="0"/>
                </a:spcBef>
                <a:spcAft>
                  <a:spcPct val="0"/>
                </a:spcAft>
              </a:pPr>
              <a:t>5</a:t>
            </a:fld>
            <a:endParaRPr lang="en-US" altLang="zh-CN"/>
          </a:p>
        </p:txBody>
      </p:sp>
      <p:sp>
        <p:nvSpPr>
          <p:cNvPr id="5" name="内容占位符 2"/>
          <p:cNvSpPr txBox="1">
            <a:spLocks/>
          </p:cNvSpPr>
          <p:nvPr/>
        </p:nvSpPr>
        <p:spPr bwMode="auto">
          <a:xfrm>
            <a:off x="323850" y="1412875"/>
            <a:ext cx="8334375" cy="4613275"/>
          </a:xfrm>
          <a:prstGeom prst="rect">
            <a:avLst/>
          </a:prstGeom>
          <a:noFill/>
          <a:ln w="9525">
            <a:noFill/>
            <a:miter lim="800000"/>
            <a:headEnd/>
            <a:tailEnd/>
          </a:ln>
        </p:spPr>
        <p:txBody>
          <a:bodyPr/>
          <a:lstStyle/>
          <a:p>
            <a:pPr marL="514350" indent="-514350" eaLnBrk="0" hangingPunct="0">
              <a:spcBef>
                <a:spcPts val="763"/>
              </a:spcBef>
              <a:buFont typeface="Wingdings" pitchFamily="2" charset="2"/>
              <a:buChar char="Ø"/>
              <a:defRPr/>
            </a:pPr>
            <a:r>
              <a:rPr lang="zh-CN" altLang="en-US" sz="3200" b="1" dirty="0">
                <a:latin typeface="Times New Roman" pitchFamily="18" charset="0"/>
                <a:ea typeface="+mn-ea"/>
                <a:cs typeface="Times New Roman" pitchFamily="18" charset="0"/>
              </a:rPr>
              <a:t>中国内地</a:t>
            </a:r>
            <a:endParaRPr lang="en-US" altLang="zh-CN" sz="3200" b="1" dirty="0">
              <a:latin typeface="Times New Roman" pitchFamily="18" charset="0"/>
              <a:ea typeface="+mn-ea"/>
              <a:cs typeface="Times New Roman" pitchFamily="18" charset="0"/>
            </a:endParaRPr>
          </a:p>
          <a:p>
            <a:pPr marL="514350" indent="-514350" eaLnBrk="0" hangingPunct="0">
              <a:spcBef>
                <a:spcPts val="763"/>
              </a:spcBef>
              <a:buFont typeface="Wingdings" pitchFamily="2" charset="2"/>
              <a:buChar char="Ø"/>
              <a:defRPr/>
            </a:pPr>
            <a:endParaRPr lang="en-US" altLang="zh-CN" sz="3200" b="1" dirty="0">
              <a:latin typeface="Times New Roman" pitchFamily="18" charset="0"/>
              <a:ea typeface="+mn-ea"/>
              <a:cs typeface="Times New Roman" pitchFamily="18" charset="0"/>
            </a:endParaRPr>
          </a:p>
          <a:p>
            <a:pPr marL="514350" indent="-514350" eaLnBrk="0" hangingPunct="0">
              <a:spcBef>
                <a:spcPts val="763"/>
              </a:spcBef>
              <a:buFont typeface="Wingdings" pitchFamily="2" charset="2"/>
              <a:buChar char="Ø"/>
              <a:defRPr/>
            </a:pPr>
            <a:endParaRPr lang="en-US" altLang="zh-CN" sz="3200" b="1" dirty="0">
              <a:latin typeface="Times New Roman" pitchFamily="18" charset="0"/>
              <a:ea typeface="+mn-ea"/>
              <a:cs typeface="Times New Roman" pitchFamily="18" charset="0"/>
            </a:endParaRPr>
          </a:p>
          <a:p>
            <a:pPr marL="514350" indent="-514350" eaLnBrk="0" hangingPunct="0">
              <a:spcBef>
                <a:spcPts val="763"/>
              </a:spcBef>
              <a:buFont typeface="Wingdings" pitchFamily="2" charset="2"/>
              <a:buNone/>
              <a:defRPr/>
            </a:pPr>
            <a:r>
              <a:rPr lang="zh-CN" altLang="en-US" sz="3200" b="1" dirty="0">
                <a:latin typeface="Times New Roman" pitchFamily="18" charset="0"/>
                <a:ea typeface="+mn-ea"/>
                <a:cs typeface="Times New Roman" pitchFamily="18" charset="0"/>
              </a:rPr>
              <a:t>土地面积：</a:t>
            </a:r>
          </a:p>
          <a:p>
            <a:pPr marL="179388" lvl="1" indent="539750" eaLnBrk="0" hangingPunct="0">
              <a:spcBef>
                <a:spcPct val="20000"/>
              </a:spcBef>
              <a:buFont typeface="Arial" pitchFamily="34" charset="0"/>
              <a:buNone/>
              <a:defRPr/>
            </a:pPr>
            <a:r>
              <a:rPr lang="en-US" altLang="zh-CN" sz="2800" dirty="0">
                <a:latin typeface="Times New Roman" pitchFamily="18" charset="0"/>
                <a:ea typeface="+mn-ea"/>
                <a:cs typeface="Times New Roman" pitchFamily="18" charset="0"/>
              </a:rPr>
              <a:t>960</a:t>
            </a:r>
            <a:r>
              <a:rPr lang="zh-CN" altLang="en-US" sz="2800" dirty="0">
                <a:latin typeface="Times New Roman" pitchFamily="18" charset="0"/>
                <a:ea typeface="+mn-ea"/>
                <a:cs typeface="Times New Roman" pitchFamily="18" charset="0"/>
              </a:rPr>
              <a:t>万平方公里</a:t>
            </a:r>
          </a:p>
          <a:p>
            <a:pPr marL="514350" indent="-514350" eaLnBrk="0" hangingPunct="0">
              <a:spcBef>
                <a:spcPts val="763"/>
              </a:spcBef>
              <a:buFont typeface="Wingdings" pitchFamily="2" charset="2"/>
              <a:buNone/>
              <a:defRPr/>
            </a:pPr>
            <a:r>
              <a:rPr lang="zh-CN" altLang="en-US" sz="3200" b="1" dirty="0">
                <a:latin typeface="Times New Roman" pitchFamily="18" charset="0"/>
                <a:ea typeface="+mn-ea"/>
                <a:cs typeface="Times New Roman" pitchFamily="18" charset="0"/>
              </a:rPr>
              <a:t>人口</a:t>
            </a:r>
            <a:r>
              <a:rPr lang="en-US" altLang="zh-CN" sz="3200" b="1" dirty="0">
                <a:latin typeface="Times New Roman" pitchFamily="18" charset="0"/>
                <a:ea typeface="+mn-ea"/>
                <a:cs typeface="Times New Roman" pitchFamily="18" charset="0"/>
              </a:rPr>
              <a:t>(2011</a:t>
            </a:r>
            <a:r>
              <a:rPr lang="zh-CN" altLang="en-US" sz="3200" b="1" dirty="0">
                <a:latin typeface="Times New Roman" pitchFamily="18" charset="0"/>
                <a:ea typeface="+mn-ea"/>
                <a:cs typeface="Times New Roman" pitchFamily="18" charset="0"/>
              </a:rPr>
              <a:t>年年末</a:t>
            </a:r>
            <a:r>
              <a:rPr lang="en-US" altLang="zh-CN" sz="3200" b="1" dirty="0">
                <a:latin typeface="Times New Roman" pitchFamily="18" charset="0"/>
                <a:ea typeface="+mn-ea"/>
                <a:cs typeface="Times New Roman" pitchFamily="18" charset="0"/>
              </a:rPr>
              <a:t>)</a:t>
            </a:r>
          </a:p>
          <a:p>
            <a:pPr marL="179388" lvl="1" indent="539750" eaLnBrk="0" hangingPunct="0">
              <a:spcBef>
                <a:spcPct val="20000"/>
              </a:spcBef>
              <a:buFont typeface="Arial" pitchFamily="34" charset="0"/>
              <a:buNone/>
              <a:defRPr/>
            </a:pPr>
            <a:r>
              <a:rPr lang="en-US" altLang="zh-CN" sz="2800" dirty="0">
                <a:solidFill>
                  <a:srgbClr val="000000"/>
                </a:solidFill>
                <a:latin typeface="Times New Roman" pitchFamily="18" charset="0"/>
                <a:ea typeface="+mn-ea"/>
                <a:cs typeface="Times New Roman" pitchFamily="18" charset="0"/>
              </a:rPr>
              <a:t>134735</a:t>
            </a:r>
            <a:r>
              <a:rPr lang="en-US" altLang="zh-CN" sz="2800" dirty="0">
                <a:latin typeface="Times New Roman" pitchFamily="18" charset="0"/>
                <a:ea typeface="+mn-ea"/>
                <a:cs typeface="Times New Roman" pitchFamily="18" charset="0"/>
              </a:rPr>
              <a:t> </a:t>
            </a:r>
            <a:r>
              <a:rPr lang="zh-CN" altLang="en-US" sz="2800" dirty="0">
                <a:latin typeface="Times New Roman" pitchFamily="18" charset="0"/>
                <a:ea typeface="+mn-ea"/>
                <a:cs typeface="Times New Roman" pitchFamily="18" charset="0"/>
              </a:rPr>
              <a:t>万人</a:t>
            </a:r>
          </a:p>
          <a:p>
            <a:pPr marL="514350" indent="-514350" eaLnBrk="0" hangingPunct="0">
              <a:spcBef>
                <a:spcPts val="763"/>
              </a:spcBef>
              <a:buFont typeface="Wingdings" pitchFamily="2" charset="2"/>
              <a:buChar char="Ø"/>
              <a:defRPr/>
            </a:pPr>
            <a:endParaRPr lang="zh-CN" altLang="en-US" sz="2400" b="1" dirty="0">
              <a:latin typeface="Times New Roman" pitchFamily="18" charset="0"/>
              <a:ea typeface="+mn-ea"/>
              <a:cs typeface="Times New Roman" pitchFamily="18" charset="0"/>
            </a:endParaRPr>
          </a:p>
          <a:p>
            <a:pPr marL="514350" indent="-514350" eaLnBrk="0" hangingPunct="0">
              <a:spcBef>
                <a:spcPts val="763"/>
              </a:spcBef>
              <a:buFont typeface="Wingdings" pitchFamily="2" charset="2"/>
              <a:buNone/>
              <a:defRPr/>
            </a:pPr>
            <a:r>
              <a:rPr lang="zh-CN" altLang="en-US" dirty="0">
                <a:latin typeface="Times New Roman" pitchFamily="18" charset="0"/>
                <a:ea typeface="+mn-ea"/>
                <a:cs typeface="Times New Roman" pitchFamily="18" charset="0"/>
              </a:rPr>
              <a:t>数据来自</a:t>
            </a:r>
            <a:r>
              <a:rPr lang="en-US" altLang="zh-CN" dirty="0">
                <a:latin typeface="Times New Roman" pitchFamily="18" charset="0"/>
                <a:ea typeface="+mn-ea"/>
                <a:cs typeface="Times New Roman" pitchFamily="18" charset="0"/>
              </a:rPr>
              <a:t>《</a:t>
            </a:r>
            <a:r>
              <a:rPr lang="zh-CN" altLang="en-US" dirty="0">
                <a:latin typeface="Times New Roman" pitchFamily="18" charset="0"/>
                <a:ea typeface="+mn-ea"/>
                <a:cs typeface="Times New Roman" pitchFamily="18" charset="0"/>
              </a:rPr>
              <a:t>中国统计年鉴</a:t>
            </a:r>
            <a:r>
              <a:rPr lang="en-US" altLang="zh-CN" dirty="0">
                <a:latin typeface="Times New Roman" pitchFamily="18" charset="0"/>
                <a:ea typeface="+mn-ea"/>
                <a:cs typeface="Times New Roman" pitchFamily="18" charset="0"/>
              </a:rPr>
              <a:t>2012》</a:t>
            </a:r>
          </a:p>
          <a:p>
            <a:pPr marL="514350" indent="-514350" eaLnBrk="0" hangingPunct="0">
              <a:spcBef>
                <a:spcPts val="763"/>
              </a:spcBef>
              <a:buFont typeface="Wingdings" pitchFamily="2" charset="2"/>
              <a:buChar char="Ø"/>
              <a:defRPr/>
            </a:pPr>
            <a:endParaRPr lang="zh-CN" altLang="en-US" sz="3200" b="1" dirty="0">
              <a:latin typeface="Times New Roman" pitchFamily="18" charset="0"/>
              <a:ea typeface="+mn-ea"/>
              <a:cs typeface="Times New Roman" pitchFamily="18" charset="0"/>
            </a:endParaRPr>
          </a:p>
        </p:txBody>
      </p:sp>
      <p:grpSp>
        <p:nvGrpSpPr>
          <p:cNvPr id="18436" name="组合 8"/>
          <p:cNvGrpSpPr>
            <a:grpSpLocks/>
          </p:cNvGrpSpPr>
          <p:nvPr/>
        </p:nvGrpSpPr>
        <p:grpSpPr bwMode="auto">
          <a:xfrm>
            <a:off x="3697288" y="1674813"/>
            <a:ext cx="5232400" cy="4254500"/>
            <a:chOff x="1636713" y="3300413"/>
            <a:chExt cx="5232400" cy="4254500"/>
          </a:xfrm>
        </p:grpSpPr>
        <p:pic>
          <p:nvPicPr>
            <p:cNvPr id="18437" name="Picture 7" descr="C:\Users\dai\Desktop\c13f3765f939eb1daa184c4a.jpg"/>
            <p:cNvPicPr>
              <a:picLocks noChangeAspect="1" noChangeArrowheads="1"/>
            </p:cNvPicPr>
            <p:nvPr/>
          </p:nvPicPr>
          <p:blipFill>
            <a:blip r:embed="rId2"/>
            <a:srcRect/>
            <a:stretch>
              <a:fillRect/>
            </a:stretch>
          </p:blipFill>
          <p:spPr bwMode="auto">
            <a:xfrm>
              <a:off x="1636713" y="3300413"/>
              <a:ext cx="5232400" cy="4254500"/>
            </a:xfrm>
            <a:prstGeom prst="rect">
              <a:avLst/>
            </a:prstGeom>
            <a:noFill/>
            <a:ln w="9525">
              <a:noFill/>
              <a:miter lim="800000"/>
              <a:headEnd/>
              <a:tailEnd/>
            </a:ln>
          </p:spPr>
        </p:pic>
        <p:sp>
          <p:nvSpPr>
            <p:cNvPr id="8" name="矩形 7"/>
            <p:cNvSpPr/>
            <p:nvPr/>
          </p:nvSpPr>
          <p:spPr>
            <a:xfrm>
              <a:off x="6084888" y="6524625"/>
              <a:ext cx="503237" cy="649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625" y="1285875"/>
            <a:ext cx="8229600" cy="4740275"/>
          </a:xfrm>
        </p:spPr>
        <p:txBody>
          <a:bodyPr/>
          <a:lstStyle/>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lvl="1">
              <a:buFont typeface="Arial" charset="0"/>
              <a:buNone/>
            </a:pPr>
            <a:endParaRPr lang="en-US" altLang="zh-CN" sz="1800"/>
          </a:p>
          <a:p>
            <a:pPr lvl="1">
              <a:buFont typeface="Arial" charset="0"/>
              <a:buNone/>
            </a:pPr>
            <a:r>
              <a:rPr lang="zh-CN" altLang="en-US" sz="1800"/>
              <a:t>注：</a:t>
            </a:r>
            <a:r>
              <a:rPr lang="en-US" altLang="zh-CN" sz="1800">
                <a:latin typeface="宋体" charset="-122"/>
                <a:ea typeface="仿宋_GB2312" pitchFamily="49" charset="-122"/>
              </a:rPr>
              <a:t>GDP</a:t>
            </a:r>
            <a:r>
              <a:rPr lang="zh-CN" altLang="en-US" sz="1800">
                <a:latin typeface="宋体" charset="-122"/>
                <a:ea typeface="仿宋_GB2312" pitchFamily="49" charset="-122"/>
              </a:rPr>
              <a:t>与人均</a:t>
            </a:r>
            <a:r>
              <a:rPr lang="en-US" altLang="zh-CN" sz="1800">
                <a:latin typeface="宋体" charset="-122"/>
                <a:ea typeface="仿宋_GB2312" pitchFamily="49" charset="-122"/>
              </a:rPr>
              <a:t>GDP</a:t>
            </a:r>
            <a:r>
              <a:rPr lang="zh-CN" altLang="en-US" sz="1800">
                <a:latin typeface="宋体" charset="-122"/>
                <a:ea typeface="仿宋_GB2312" pitchFamily="49" charset="-122"/>
              </a:rPr>
              <a:t>按</a:t>
            </a:r>
            <a:r>
              <a:rPr lang="en-US" altLang="zh-CN" sz="1800">
                <a:latin typeface="宋体" charset="-122"/>
                <a:ea typeface="仿宋_GB2312" pitchFamily="49" charset="-122"/>
              </a:rPr>
              <a:t>1978</a:t>
            </a:r>
            <a:r>
              <a:rPr lang="zh-CN" altLang="en-US" sz="1800">
                <a:latin typeface="宋体" charset="-122"/>
                <a:ea typeface="仿宋_GB2312" pitchFamily="49" charset="-122"/>
              </a:rPr>
              <a:t>年价格计算，数据来自</a:t>
            </a:r>
            <a:r>
              <a:rPr lang="en-US" altLang="zh-CN" sz="1800">
                <a:latin typeface="宋体" charset="-122"/>
                <a:ea typeface="仿宋_GB2312" pitchFamily="49" charset="-122"/>
              </a:rPr>
              <a:t>《</a:t>
            </a:r>
            <a:r>
              <a:rPr lang="zh-CN" altLang="en-US" sz="1800">
                <a:latin typeface="宋体" charset="-122"/>
                <a:ea typeface="仿宋_GB2312" pitchFamily="49" charset="-122"/>
              </a:rPr>
              <a:t>中国统计年鉴</a:t>
            </a:r>
            <a:r>
              <a:rPr lang="en-US" altLang="zh-CN" sz="1800">
                <a:latin typeface="宋体" charset="-122"/>
                <a:ea typeface="仿宋_GB2312" pitchFamily="49" charset="-122"/>
              </a:rPr>
              <a:t>2012》</a:t>
            </a:r>
            <a:endParaRPr lang="zh-CN" altLang="en-US" sz="1800">
              <a:latin typeface="宋体" charset="-122"/>
              <a:ea typeface="仿宋_GB2312" pitchFamily="49" charset="-122"/>
            </a:endParaRPr>
          </a:p>
          <a:p>
            <a:pPr>
              <a:spcBef>
                <a:spcPts val="763"/>
              </a:spcBef>
            </a:pPr>
            <a:endParaRPr lang="en-US" altLang="zh-CN"/>
          </a:p>
          <a:p>
            <a:pPr>
              <a:spcBef>
                <a:spcPts val="763"/>
              </a:spcBef>
            </a:pPr>
            <a:endParaRPr lang="zh-CN" altLang="en-US"/>
          </a:p>
        </p:txBody>
      </p:sp>
      <p:pic>
        <p:nvPicPr>
          <p:cNvPr id="19458" name="Picture 1"/>
          <p:cNvPicPr>
            <a:picLocks noChangeAspect="1" noChangeArrowheads="1"/>
          </p:cNvPicPr>
          <p:nvPr/>
        </p:nvPicPr>
        <p:blipFill>
          <a:blip r:embed="rId2"/>
          <a:srcRect/>
          <a:stretch>
            <a:fillRect/>
          </a:stretch>
        </p:blipFill>
        <p:spPr bwMode="auto">
          <a:xfrm>
            <a:off x="747713" y="1824038"/>
            <a:ext cx="7648575" cy="3819525"/>
          </a:xfrm>
          <a:prstGeom prst="rect">
            <a:avLst/>
          </a:prstGeom>
          <a:noFill/>
          <a:ln w="9525">
            <a:noFill/>
            <a:miter lim="800000"/>
            <a:headEnd/>
            <a:tailEnd/>
          </a:ln>
        </p:spPr>
      </p:pic>
      <p:sp>
        <p:nvSpPr>
          <p:cNvPr id="19459" name="标题 1"/>
          <p:cNvSpPr>
            <a:spLocks noGrp="1"/>
          </p:cNvSpPr>
          <p:nvPr>
            <p:ph type="title"/>
          </p:nvPr>
        </p:nvSpPr>
        <p:spPr>
          <a:xfrm>
            <a:off x="457200" y="571500"/>
            <a:ext cx="8229600" cy="714375"/>
          </a:xfrm>
        </p:spPr>
        <p:txBody>
          <a:bodyPr/>
          <a:lstStyle/>
          <a:p>
            <a:r>
              <a:rPr lang="zh-CN" altLang="en-US"/>
              <a:t>中国内地：</a:t>
            </a:r>
            <a:r>
              <a:rPr lang="en-US" altLang="zh-CN"/>
              <a:t>GDP</a:t>
            </a:r>
            <a:r>
              <a:rPr lang="zh-CN" altLang="en-US"/>
              <a:t>与人均</a:t>
            </a:r>
            <a:r>
              <a:rPr lang="en-US" altLang="zh-CN"/>
              <a:t>GDP</a:t>
            </a:r>
            <a:endParaRPr lang="zh-CN" altLang="en-US"/>
          </a:p>
        </p:txBody>
      </p:sp>
      <p:sp>
        <p:nvSpPr>
          <p:cNvPr id="19460"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AE0587-6C42-478E-A953-CAF176E52AFE}" type="slidenum">
              <a:rPr lang="zh-CN" altLang="en-US" smtClean="0"/>
              <a:pPr fontAlgn="base">
                <a:spcBef>
                  <a:spcPct val="0"/>
                </a:spcBef>
                <a:spcAft>
                  <a:spcPct val="0"/>
                </a:spcAft>
              </a:pPr>
              <a:t>6</a:t>
            </a:fld>
            <a:endParaRPr lang="en-US" altLang="zh-CN"/>
          </a:p>
        </p:txBody>
      </p:sp>
      <p:sp>
        <p:nvSpPr>
          <p:cNvPr id="19461" name="TextBox 5"/>
          <p:cNvSpPr txBox="1">
            <a:spLocks noChangeArrowheads="1"/>
          </p:cNvSpPr>
          <p:nvPr/>
        </p:nvSpPr>
        <p:spPr bwMode="auto">
          <a:xfrm>
            <a:off x="7715250" y="5202238"/>
            <a:ext cx="642938" cy="369887"/>
          </a:xfrm>
          <a:prstGeom prst="rect">
            <a:avLst/>
          </a:prstGeom>
          <a:noFill/>
          <a:ln w="9525">
            <a:noFill/>
            <a:miter lim="800000"/>
            <a:headEnd/>
            <a:tailEnd/>
          </a:ln>
        </p:spPr>
        <p:txBody>
          <a:bodyPr>
            <a:spAutoFit/>
          </a:bodyPr>
          <a:lstStyle/>
          <a:p>
            <a:r>
              <a:rPr lang="zh-CN" altLang="en-US"/>
              <a:t>年份</a:t>
            </a:r>
          </a:p>
        </p:txBody>
      </p:sp>
      <p:sp>
        <p:nvSpPr>
          <p:cNvPr id="19462" name="矩形 6"/>
          <p:cNvSpPr>
            <a:spLocks noChangeArrowheads="1"/>
          </p:cNvSpPr>
          <p:nvPr/>
        </p:nvSpPr>
        <p:spPr bwMode="auto">
          <a:xfrm>
            <a:off x="357188" y="1416050"/>
            <a:ext cx="2214562" cy="369888"/>
          </a:xfrm>
          <a:prstGeom prst="rect">
            <a:avLst/>
          </a:prstGeom>
          <a:noFill/>
          <a:ln w="9525">
            <a:noFill/>
            <a:miter lim="800000"/>
            <a:headEnd/>
            <a:tailEnd/>
          </a:ln>
        </p:spPr>
        <p:txBody>
          <a:bodyPr>
            <a:spAutoFit/>
          </a:bodyPr>
          <a:lstStyle/>
          <a:p>
            <a:pPr algn="ctr"/>
            <a:r>
              <a:rPr lang="zh-CN" altLang="en-US"/>
              <a:t>实际</a:t>
            </a:r>
            <a:r>
              <a:rPr lang="en-US" altLang="zh-CN"/>
              <a:t>GDP</a:t>
            </a:r>
            <a:r>
              <a:rPr lang="zh-CN" altLang="en-US"/>
              <a:t>（亿元）</a:t>
            </a:r>
            <a:endParaRPr lang="en-US" altLang="zh-CN"/>
          </a:p>
        </p:txBody>
      </p:sp>
      <p:sp>
        <p:nvSpPr>
          <p:cNvPr id="19463" name="矩形 7"/>
          <p:cNvSpPr>
            <a:spLocks noChangeArrowheads="1"/>
          </p:cNvSpPr>
          <p:nvPr/>
        </p:nvSpPr>
        <p:spPr bwMode="auto">
          <a:xfrm>
            <a:off x="6500813" y="1487488"/>
            <a:ext cx="2643187" cy="369887"/>
          </a:xfrm>
          <a:prstGeom prst="rect">
            <a:avLst/>
          </a:prstGeom>
          <a:noFill/>
          <a:ln w="9525">
            <a:noFill/>
            <a:miter lim="800000"/>
            <a:headEnd/>
            <a:tailEnd/>
          </a:ln>
        </p:spPr>
        <p:txBody>
          <a:bodyPr>
            <a:spAutoFit/>
          </a:bodyPr>
          <a:lstStyle/>
          <a:p>
            <a:pPr algn="ctr"/>
            <a:r>
              <a:rPr lang="zh-CN" altLang="en-US"/>
              <a:t>实际人均</a:t>
            </a:r>
            <a:r>
              <a:rPr lang="en-US" altLang="zh-CN"/>
              <a:t>GDP</a:t>
            </a:r>
            <a:r>
              <a:rPr lang="zh-CN" altLang="en-US"/>
              <a:t>（元）</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2"/>
          <a:srcRect/>
          <a:stretch>
            <a:fillRect/>
          </a:stretch>
        </p:blipFill>
        <p:spPr bwMode="auto">
          <a:xfrm>
            <a:off x="1381125" y="1781175"/>
            <a:ext cx="6381750" cy="3790950"/>
          </a:xfrm>
          <a:prstGeom prst="rect">
            <a:avLst/>
          </a:prstGeom>
          <a:noFill/>
          <a:ln w="9525">
            <a:noFill/>
            <a:miter lim="800000"/>
            <a:headEnd/>
            <a:tailEnd/>
          </a:ln>
        </p:spPr>
      </p:pic>
      <p:sp>
        <p:nvSpPr>
          <p:cNvPr id="20482" name="标题 1"/>
          <p:cNvSpPr>
            <a:spLocks noGrp="1"/>
          </p:cNvSpPr>
          <p:nvPr>
            <p:ph type="title"/>
          </p:nvPr>
        </p:nvSpPr>
        <p:spPr>
          <a:xfrm>
            <a:off x="457200" y="571500"/>
            <a:ext cx="8229600" cy="714375"/>
          </a:xfrm>
        </p:spPr>
        <p:txBody>
          <a:bodyPr/>
          <a:lstStyle/>
          <a:p>
            <a:r>
              <a:rPr lang="zh-CN" altLang="en-US"/>
              <a:t>中国内地：</a:t>
            </a:r>
            <a:r>
              <a:rPr lang="en-US" altLang="zh-CN"/>
              <a:t>GDP</a:t>
            </a:r>
            <a:r>
              <a:rPr lang="zh-CN" altLang="en-US"/>
              <a:t>与人均</a:t>
            </a:r>
            <a:r>
              <a:rPr lang="en-US" altLang="zh-CN"/>
              <a:t>GDP</a:t>
            </a:r>
            <a:r>
              <a:rPr lang="zh-CN" altLang="en-US"/>
              <a:t>增长率</a:t>
            </a:r>
          </a:p>
        </p:txBody>
      </p:sp>
      <p:sp>
        <p:nvSpPr>
          <p:cNvPr id="20483" name="内容占位符 2"/>
          <p:cNvSpPr>
            <a:spLocks noGrp="1"/>
          </p:cNvSpPr>
          <p:nvPr>
            <p:ph idx="1"/>
          </p:nvPr>
        </p:nvSpPr>
        <p:spPr>
          <a:xfrm>
            <a:off x="428625" y="1285875"/>
            <a:ext cx="8229600" cy="4740275"/>
          </a:xfrm>
        </p:spPr>
        <p:txBody>
          <a:bodyPr/>
          <a:lstStyle/>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a:p>
          <a:p>
            <a:pPr>
              <a:spcBef>
                <a:spcPts val="763"/>
              </a:spcBef>
            </a:pPr>
            <a:endParaRPr lang="en-US" altLang="zh-CN" sz="1800"/>
          </a:p>
          <a:p>
            <a:pPr lvl="1">
              <a:buFont typeface="Arial" charset="0"/>
              <a:buNone/>
            </a:pPr>
            <a:r>
              <a:rPr lang="zh-CN" altLang="en-US" sz="1800"/>
              <a:t>注：按</a:t>
            </a:r>
            <a:r>
              <a:rPr lang="en-US" altLang="zh-CN" sz="1800"/>
              <a:t>1978</a:t>
            </a:r>
            <a:r>
              <a:rPr lang="zh-CN" altLang="en-US" sz="1800"/>
              <a:t>年价格计算，数据来自</a:t>
            </a:r>
            <a:r>
              <a:rPr lang="en-US" altLang="zh-CN" sz="1800"/>
              <a:t>《</a:t>
            </a:r>
            <a:r>
              <a:rPr lang="zh-CN" altLang="en-US" sz="1800"/>
              <a:t>中国统计年鉴</a:t>
            </a:r>
            <a:r>
              <a:rPr lang="en-US" altLang="zh-CN" sz="1800"/>
              <a:t>2012》</a:t>
            </a:r>
          </a:p>
          <a:p>
            <a:pPr>
              <a:spcBef>
                <a:spcPts val="763"/>
              </a:spcBef>
            </a:pPr>
            <a:endParaRPr lang="zh-CN" altLang="en-US"/>
          </a:p>
        </p:txBody>
      </p:sp>
      <p:sp>
        <p:nvSpPr>
          <p:cNvPr id="20484"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790BF5D-FD01-4A9B-BD34-62E9994AEA13}" type="slidenum">
              <a:rPr lang="zh-CN" altLang="en-US" smtClean="0"/>
              <a:pPr fontAlgn="base">
                <a:spcBef>
                  <a:spcPct val="0"/>
                </a:spcBef>
                <a:spcAft>
                  <a:spcPct val="0"/>
                </a:spcAft>
              </a:pPr>
              <a:t>7</a:t>
            </a:fld>
            <a:endParaRPr lang="en-US" altLang="zh-CN"/>
          </a:p>
        </p:txBody>
      </p:sp>
      <p:sp>
        <p:nvSpPr>
          <p:cNvPr id="20485" name="TextBox 5"/>
          <p:cNvSpPr txBox="1">
            <a:spLocks noChangeArrowheads="1"/>
          </p:cNvSpPr>
          <p:nvPr/>
        </p:nvSpPr>
        <p:spPr bwMode="auto">
          <a:xfrm>
            <a:off x="7715250" y="5100638"/>
            <a:ext cx="642938" cy="369887"/>
          </a:xfrm>
          <a:prstGeom prst="rect">
            <a:avLst/>
          </a:prstGeom>
          <a:noFill/>
          <a:ln w="9525">
            <a:noFill/>
            <a:miter lim="800000"/>
            <a:headEnd/>
            <a:tailEnd/>
          </a:ln>
        </p:spPr>
        <p:txBody>
          <a:bodyPr>
            <a:spAutoFit/>
          </a:bodyPr>
          <a:lstStyle/>
          <a:p>
            <a:r>
              <a:rPr lang="zh-CN" altLang="en-US"/>
              <a:t>年份</a:t>
            </a:r>
          </a:p>
        </p:txBody>
      </p:sp>
      <p:sp>
        <p:nvSpPr>
          <p:cNvPr id="20486" name="TextBox 6"/>
          <p:cNvSpPr txBox="1">
            <a:spLocks noChangeArrowheads="1"/>
          </p:cNvSpPr>
          <p:nvPr/>
        </p:nvSpPr>
        <p:spPr bwMode="auto">
          <a:xfrm>
            <a:off x="1500188" y="1528763"/>
            <a:ext cx="500062" cy="369887"/>
          </a:xfrm>
          <a:prstGeom prst="rect">
            <a:avLst/>
          </a:prstGeom>
          <a:noFill/>
          <a:ln w="9525">
            <a:noFill/>
            <a:miter lim="800000"/>
            <a:headEnd/>
            <a:tailEnd/>
          </a:ln>
        </p:spPr>
        <p:txBody>
          <a:bodyPr>
            <a:spAutoFit/>
          </a:bodyPr>
          <a:lstStyle/>
          <a:p>
            <a:r>
              <a:rPr lang="en-US" altLang="zh-CN"/>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457200" y="571500"/>
            <a:ext cx="8229600" cy="714375"/>
          </a:xfrm>
        </p:spPr>
        <p:txBody>
          <a:bodyPr/>
          <a:lstStyle/>
          <a:p>
            <a:r>
              <a:rPr lang="zh-CN" altLang="en-US"/>
              <a:t>中国内地：通货膨胀率</a:t>
            </a:r>
          </a:p>
        </p:txBody>
      </p:sp>
      <p:sp>
        <p:nvSpPr>
          <p:cNvPr id="21506" name="内容占位符 2"/>
          <p:cNvSpPr>
            <a:spLocks noGrp="1"/>
          </p:cNvSpPr>
          <p:nvPr>
            <p:ph idx="1"/>
          </p:nvPr>
        </p:nvSpPr>
        <p:spPr>
          <a:xfrm>
            <a:off x="71438" y="1214438"/>
            <a:ext cx="8715375" cy="4740275"/>
          </a:xfrm>
        </p:spPr>
        <p:txBody>
          <a:bodyPr/>
          <a:lstStyle/>
          <a:p>
            <a:pPr lvl="1">
              <a:buFont typeface="Arial" charset="0"/>
              <a:buNone/>
            </a:pPr>
            <a:endParaRPr lang="en-US" altLang="zh-CN"/>
          </a:p>
          <a:p>
            <a:pPr lvl="1">
              <a:buFont typeface="Arial" charset="0"/>
              <a:buNone/>
            </a:pPr>
            <a:endParaRPr lang="en-US" altLang="zh-CN"/>
          </a:p>
          <a:p>
            <a:pPr lvl="1">
              <a:buFont typeface="Arial" charset="0"/>
              <a:buNone/>
            </a:pPr>
            <a:endParaRPr lang="en-US" altLang="zh-CN"/>
          </a:p>
          <a:p>
            <a:pPr lvl="1">
              <a:buFont typeface="Arial" charset="0"/>
              <a:buNone/>
            </a:pPr>
            <a:endParaRPr lang="en-US" altLang="zh-CN"/>
          </a:p>
          <a:p>
            <a:pPr lvl="1">
              <a:buFont typeface="Arial" charset="0"/>
              <a:buNone/>
            </a:pPr>
            <a:endParaRPr lang="en-US" altLang="zh-CN"/>
          </a:p>
          <a:p>
            <a:pPr lvl="1">
              <a:buFont typeface="Arial" charset="0"/>
              <a:buNone/>
            </a:pPr>
            <a:endParaRPr lang="en-US" altLang="zh-CN"/>
          </a:p>
          <a:p>
            <a:pPr lvl="1">
              <a:buFont typeface="Arial" charset="0"/>
              <a:buNone/>
            </a:pPr>
            <a:endParaRPr lang="en-US" altLang="zh-CN"/>
          </a:p>
          <a:p>
            <a:pPr lvl="1">
              <a:buFont typeface="Arial" charset="0"/>
              <a:buNone/>
            </a:pPr>
            <a:endParaRPr lang="en-US" altLang="zh-CN"/>
          </a:p>
          <a:p>
            <a:pPr lvl="1" algn="just">
              <a:buFont typeface="Arial" charset="0"/>
              <a:buNone/>
            </a:pPr>
            <a:r>
              <a:rPr lang="zh-CN" altLang="en-US" sz="1800"/>
              <a:t>注：</a:t>
            </a:r>
            <a:r>
              <a:rPr lang="en-US" altLang="zh-CN" sz="1800"/>
              <a:t>1978</a:t>
            </a:r>
            <a:r>
              <a:rPr lang="zh-CN" altLang="en-US" sz="1800"/>
              <a:t>至</a:t>
            </a:r>
            <a:r>
              <a:rPr lang="en-US" altLang="zh-CN" sz="1800"/>
              <a:t>1984</a:t>
            </a:r>
            <a:r>
              <a:rPr lang="zh-CN" altLang="en-US" sz="1800"/>
              <a:t>年居民消费价格指数缺失，以城镇居民消费价格指数代替。</a:t>
            </a:r>
            <a:r>
              <a:rPr lang="en-US" altLang="zh-CN" sz="1800"/>
              <a:t>1978</a:t>
            </a:r>
            <a:r>
              <a:rPr lang="zh-CN" altLang="en-US" sz="1800"/>
              <a:t>至</a:t>
            </a:r>
            <a:r>
              <a:rPr lang="en-US" altLang="zh-CN" sz="1800"/>
              <a:t>1994</a:t>
            </a:r>
            <a:r>
              <a:rPr lang="zh-CN" altLang="en-US" sz="1800"/>
              <a:t>年数据来自</a:t>
            </a:r>
            <a:r>
              <a:rPr lang="en-US" altLang="zh-CN" sz="1800"/>
              <a:t>《</a:t>
            </a:r>
            <a:r>
              <a:rPr lang="zh-CN" altLang="en-US" sz="1800"/>
              <a:t>中国统计年鉴</a:t>
            </a:r>
            <a:r>
              <a:rPr lang="en-US" altLang="zh-CN" sz="1800"/>
              <a:t>2000》</a:t>
            </a:r>
            <a:r>
              <a:rPr lang="zh-CN" altLang="en-US" sz="1800"/>
              <a:t>，</a:t>
            </a:r>
            <a:r>
              <a:rPr lang="en-US" altLang="zh-CN" sz="1800"/>
              <a:t>1994</a:t>
            </a:r>
            <a:r>
              <a:rPr lang="zh-CN" altLang="en-US" sz="1800"/>
              <a:t>至</a:t>
            </a:r>
            <a:r>
              <a:rPr lang="en-US" altLang="zh-CN" sz="1800"/>
              <a:t>2011</a:t>
            </a:r>
            <a:r>
              <a:rPr lang="zh-CN" altLang="en-US" sz="1800"/>
              <a:t>年数据来自</a:t>
            </a:r>
            <a:r>
              <a:rPr lang="en-US" altLang="zh-CN" sz="1800"/>
              <a:t>《</a:t>
            </a:r>
            <a:r>
              <a:rPr lang="zh-CN" altLang="en-US" sz="1800"/>
              <a:t>中国统计年鉴</a:t>
            </a:r>
            <a:r>
              <a:rPr lang="en-US" altLang="zh-CN" sz="1800"/>
              <a:t>2012》</a:t>
            </a:r>
            <a:r>
              <a:rPr lang="zh-CN" altLang="en-US" sz="1800"/>
              <a:t>。</a:t>
            </a:r>
          </a:p>
        </p:txBody>
      </p:sp>
      <p:sp>
        <p:nvSpPr>
          <p:cNvPr id="21507"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7F73F1-4A47-4559-BA28-E4E0CFDD0E4B}" type="slidenum">
              <a:rPr lang="zh-CN" altLang="en-US" smtClean="0"/>
              <a:pPr fontAlgn="base">
                <a:spcBef>
                  <a:spcPct val="0"/>
                </a:spcBef>
                <a:spcAft>
                  <a:spcPct val="0"/>
                </a:spcAft>
              </a:pPr>
              <a:t>8</a:t>
            </a:fld>
            <a:endParaRPr lang="en-US" altLang="zh-CN"/>
          </a:p>
        </p:txBody>
      </p:sp>
      <p:pic>
        <p:nvPicPr>
          <p:cNvPr id="21508" name="Picture 3"/>
          <p:cNvPicPr>
            <a:picLocks noChangeAspect="1" noChangeArrowheads="1"/>
          </p:cNvPicPr>
          <p:nvPr/>
        </p:nvPicPr>
        <p:blipFill>
          <a:blip r:embed="rId2"/>
          <a:srcRect/>
          <a:stretch>
            <a:fillRect/>
          </a:stretch>
        </p:blipFill>
        <p:spPr bwMode="auto">
          <a:xfrm>
            <a:off x="1609725" y="1457325"/>
            <a:ext cx="6391275" cy="3800475"/>
          </a:xfrm>
          <a:prstGeom prst="rect">
            <a:avLst/>
          </a:prstGeom>
          <a:noFill/>
          <a:ln w="9525">
            <a:noFill/>
            <a:miter lim="800000"/>
            <a:headEnd/>
            <a:tailEnd/>
          </a:ln>
        </p:spPr>
      </p:pic>
      <p:sp>
        <p:nvSpPr>
          <p:cNvPr id="21509" name="TextBox 6"/>
          <p:cNvSpPr txBox="1">
            <a:spLocks noChangeArrowheads="1"/>
          </p:cNvSpPr>
          <p:nvPr/>
        </p:nvSpPr>
        <p:spPr bwMode="auto">
          <a:xfrm>
            <a:off x="7929563" y="4857750"/>
            <a:ext cx="642937" cy="369888"/>
          </a:xfrm>
          <a:prstGeom prst="rect">
            <a:avLst/>
          </a:prstGeom>
          <a:noFill/>
          <a:ln w="9525">
            <a:noFill/>
            <a:miter lim="800000"/>
            <a:headEnd/>
            <a:tailEnd/>
          </a:ln>
        </p:spPr>
        <p:txBody>
          <a:bodyPr>
            <a:spAutoFit/>
          </a:bodyPr>
          <a:lstStyle/>
          <a:p>
            <a:r>
              <a:rPr lang="zh-CN" altLang="en-US"/>
              <a:t>年份</a:t>
            </a:r>
          </a:p>
        </p:txBody>
      </p:sp>
      <p:sp>
        <p:nvSpPr>
          <p:cNvPr id="21510" name="矩形 7"/>
          <p:cNvSpPr>
            <a:spLocks noChangeArrowheads="1"/>
          </p:cNvSpPr>
          <p:nvPr/>
        </p:nvSpPr>
        <p:spPr bwMode="auto">
          <a:xfrm>
            <a:off x="142875" y="1357313"/>
            <a:ext cx="1714500" cy="923925"/>
          </a:xfrm>
          <a:prstGeom prst="rect">
            <a:avLst/>
          </a:prstGeom>
          <a:noFill/>
          <a:ln w="9525">
            <a:noFill/>
            <a:miter lim="800000"/>
            <a:headEnd/>
            <a:tailEnd/>
          </a:ln>
        </p:spPr>
        <p:txBody>
          <a:bodyPr>
            <a:spAutoFit/>
          </a:bodyPr>
          <a:lstStyle/>
          <a:p>
            <a:pPr algn="ctr"/>
            <a:r>
              <a:rPr lang="zh-CN" altLang="en-US"/>
              <a:t>居民消费价格指数</a:t>
            </a:r>
            <a:endParaRPr lang="en-US" altLang="zh-CN"/>
          </a:p>
          <a:p>
            <a:r>
              <a:rPr lang="zh-CN" altLang="en-US"/>
              <a:t>（上年</a:t>
            </a:r>
            <a:r>
              <a:rPr lang="en-US" altLang="zh-CN"/>
              <a:t>=100</a:t>
            </a:r>
            <a:r>
              <a:rPr lang="zh-CN" alt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457200" y="571500"/>
            <a:ext cx="8229600" cy="714375"/>
          </a:xfrm>
        </p:spPr>
        <p:txBody>
          <a:bodyPr/>
          <a:lstStyle/>
          <a:p>
            <a:r>
              <a:rPr lang="zh-CN" altLang="en-US"/>
              <a:t>中国内地：失业率</a:t>
            </a:r>
          </a:p>
        </p:txBody>
      </p:sp>
      <p:sp>
        <p:nvSpPr>
          <p:cNvPr id="22530" name="内容占位符 2"/>
          <p:cNvSpPr>
            <a:spLocks noGrp="1"/>
          </p:cNvSpPr>
          <p:nvPr>
            <p:ph idx="1"/>
          </p:nvPr>
        </p:nvSpPr>
        <p:spPr>
          <a:xfrm>
            <a:off x="428625" y="1285875"/>
            <a:ext cx="8229600" cy="4740275"/>
          </a:xfrm>
        </p:spPr>
        <p:txBody>
          <a:bodyPr/>
          <a:lstStyle/>
          <a:p>
            <a:pPr lvl="1">
              <a:buFont typeface="Arial" charset="0"/>
              <a:buNone/>
            </a:pPr>
            <a:endParaRPr lang="en-US" altLang="zh-CN"/>
          </a:p>
          <a:p>
            <a:pPr lvl="1">
              <a:buFont typeface="Arial" charset="0"/>
              <a:buNone/>
            </a:pPr>
            <a:endParaRPr lang="en-US" altLang="zh-CN"/>
          </a:p>
          <a:p>
            <a:pPr lvl="1">
              <a:buFont typeface="Arial" charset="0"/>
              <a:buNone/>
            </a:pPr>
            <a:endParaRPr lang="en-US" altLang="zh-CN"/>
          </a:p>
          <a:p>
            <a:pPr lvl="1">
              <a:buFont typeface="Arial" charset="0"/>
              <a:buNone/>
            </a:pPr>
            <a:endParaRPr lang="en-US" altLang="zh-CN"/>
          </a:p>
          <a:p>
            <a:pPr lvl="1">
              <a:buFont typeface="Arial" charset="0"/>
              <a:buNone/>
            </a:pPr>
            <a:endParaRPr lang="en-US" altLang="zh-CN"/>
          </a:p>
          <a:p>
            <a:pPr lvl="1">
              <a:buFont typeface="Arial" charset="0"/>
              <a:buNone/>
            </a:pPr>
            <a:endParaRPr lang="en-US" altLang="zh-CN"/>
          </a:p>
          <a:p>
            <a:pPr lvl="1">
              <a:buFont typeface="Arial" charset="0"/>
              <a:buNone/>
            </a:pPr>
            <a:endParaRPr lang="en-US" altLang="zh-CN"/>
          </a:p>
          <a:p>
            <a:pPr lvl="1">
              <a:buFont typeface="Arial" charset="0"/>
              <a:buNone/>
            </a:pPr>
            <a:endParaRPr lang="en-US" altLang="zh-CN"/>
          </a:p>
          <a:p>
            <a:pPr lvl="1">
              <a:buFont typeface="Arial" charset="0"/>
              <a:buNone/>
            </a:pPr>
            <a:r>
              <a:rPr lang="zh-CN" altLang="en-US" sz="1800"/>
              <a:t>注：中国暂时没有实施调查失业率，以城镇登记失业率代替。</a:t>
            </a:r>
            <a:endParaRPr lang="en-US" altLang="zh-CN" sz="1800"/>
          </a:p>
          <a:p>
            <a:pPr lvl="1">
              <a:buFont typeface="Arial" charset="0"/>
              <a:buNone/>
            </a:pPr>
            <a:r>
              <a:rPr lang="zh-CN" altLang="en-US" sz="1800"/>
              <a:t>数据来源：</a:t>
            </a:r>
            <a:r>
              <a:rPr lang="en-US" altLang="zh-CN" sz="1800"/>
              <a:t>《</a:t>
            </a:r>
            <a:r>
              <a:rPr lang="zh-CN" altLang="en-US" sz="1800"/>
              <a:t>中国统计摘要</a:t>
            </a:r>
            <a:r>
              <a:rPr lang="en-US" altLang="zh-CN" sz="1800"/>
              <a:t>2012》</a:t>
            </a:r>
          </a:p>
          <a:p>
            <a:pPr>
              <a:spcBef>
                <a:spcPts val="763"/>
              </a:spcBef>
            </a:pPr>
            <a:endParaRPr lang="zh-CN" altLang="en-US"/>
          </a:p>
        </p:txBody>
      </p:sp>
      <p:sp>
        <p:nvSpPr>
          <p:cNvPr id="22531"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408270-3ACA-445F-820A-6B318607CECA}" type="slidenum">
              <a:rPr lang="zh-CN" altLang="en-US" smtClean="0"/>
              <a:pPr fontAlgn="base">
                <a:spcBef>
                  <a:spcPct val="0"/>
                </a:spcBef>
                <a:spcAft>
                  <a:spcPct val="0"/>
                </a:spcAft>
              </a:pPr>
              <a:t>9</a:t>
            </a:fld>
            <a:endParaRPr lang="en-US" altLang="zh-CN"/>
          </a:p>
        </p:txBody>
      </p:sp>
      <p:pic>
        <p:nvPicPr>
          <p:cNvPr id="22532" name="Picture 1"/>
          <p:cNvPicPr>
            <a:picLocks noChangeAspect="1" noChangeArrowheads="1"/>
          </p:cNvPicPr>
          <p:nvPr/>
        </p:nvPicPr>
        <p:blipFill>
          <a:blip r:embed="rId2"/>
          <a:srcRect/>
          <a:stretch>
            <a:fillRect/>
          </a:stretch>
        </p:blipFill>
        <p:spPr bwMode="auto">
          <a:xfrm>
            <a:off x="1381125" y="1574800"/>
            <a:ext cx="6381750" cy="3724275"/>
          </a:xfrm>
          <a:prstGeom prst="rect">
            <a:avLst/>
          </a:prstGeom>
          <a:noFill/>
          <a:ln w="9525">
            <a:noFill/>
            <a:miter lim="800000"/>
            <a:headEnd/>
            <a:tailEnd/>
          </a:ln>
        </p:spPr>
      </p:pic>
      <p:sp>
        <p:nvSpPr>
          <p:cNvPr id="22533" name="TextBox 5"/>
          <p:cNvSpPr txBox="1">
            <a:spLocks noChangeArrowheads="1"/>
          </p:cNvSpPr>
          <p:nvPr/>
        </p:nvSpPr>
        <p:spPr bwMode="auto">
          <a:xfrm>
            <a:off x="7929563" y="4929188"/>
            <a:ext cx="642937" cy="369887"/>
          </a:xfrm>
          <a:prstGeom prst="rect">
            <a:avLst/>
          </a:prstGeom>
          <a:noFill/>
          <a:ln w="9525">
            <a:noFill/>
            <a:miter lim="800000"/>
            <a:headEnd/>
            <a:tailEnd/>
          </a:ln>
        </p:spPr>
        <p:txBody>
          <a:bodyPr>
            <a:spAutoFit/>
          </a:bodyPr>
          <a:lstStyle/>
          <a:p>
            <a:r>
              <a:rPr lang="zh-CN" altLang="en-US"/>
              <a:t>年份</a:t>
            </a:r>
          </a:p>
        </p:txBody>
      </p:sp>
      <p:sp>
        <p:nvSpPr>
          <p:cNvPr id="22534" name="矩形 7"/>
          <p:cNvSpPr>
            <a:spLocks noChangeArrowheads="1"/>
          </p:cNvSpPr>
          <p:nvPr/>
        </p:nvSpPr>
        <p:spPr bwMode="auto">
          <a:xfrm>
            <a:off x="1143000" y="1285875"/>
            <a:ext cx="1214438" cy="369888"/>
          </a:xfrm>
          <a:prstGeom prst="rect">
            <a:avLst/>
          </a:prstGeom>
          <a:noFill/>
          <a:ln w="9525">
            <a:noFill/>
            <a:miter lim="800000"/>
            <a:headEnd/>
            <a:tailEnd/>
          </a:ln>
        </p:spPr>
        <p:txBody>
          <a:bodyPr>
            <a:spAutoFit/>
          </a:bodyPr>
          <a:lstStyle/>
          <a:p>
            <a:pPr algn="ctr"/>
            <a:r>
              <a:rPr lang="en-US" altLang="zh-CN"/>
              <a:t>%</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TotalTime>
  <Words>1356</Words>
  <Application>Microsoft Office PowerPoint</Application>
  <PresentationFormat>On-screen Show (4:3)</PresentationFormat>
  <Paragraphs>397</Paragraphs>
  <Slides>32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仿宋</vt:lpstr>
      <vt:lpstr>华文楷体</vt:lpstr>
      <vt:lpstr>宋体</vt:lpstr>
      <vt:lpstr>Arial</vt:lpstr>
      <vt:lpstr>Calibri</vt:lpstr>
      <vt:lpstr>Tahoma</vt:lpstr>
      <vt:lpstr>Times New Roman</vt:lpstr>
      <vt:lpstr>Wingdings</vt:lpstr>
      <vt:lpstr>Office 主题</vt:lpstr>
      <vt:lpstr>Equation</vt:lpstr>
      <vt:lpstr>第1章  宏观经济学的科学</vt:lpstr>
      <vt:lpstr>第1章  宏观经济学的科学</vt:lpstr>
      <vt:lpstr>1.1  宏观经济学研究整个经济</vt:lpstr>
      <vt:lpstr>两岸三地的宏观经济概况</vt:lpstr>
      <vt:lpstr>宏观经济概况：中国内地</vt:lpstr>
      <vt:lpstr>中国内地：GDP与人均GDP</vt:lpstr>
      <vt:lpstr>中国内地：GDP与人均GDP增长率</vt:lpstr>
      <vt:lpstr>中国内地：通货膨胀率</vt:lpstr>
      <vt:lpstr>中国内地：失业率</vt:lpstr>
      <vt:lpstr>宏观经济概况：香港</vt:lpstr>
      <vt:lpstr>香港：GDP与人均GDP</vt:lpstr>
      <vt:lpstr>香港：GDP与人均GDP增长率</vt:lpstr>
      <vt:lpstr>香港：通货膨胀率</vt:lpstr>
      <vt:lpstr>香港：失业率</vt:lpstr>
      <vt:lpstr>宏观经济概况：澳门</vt:lpstr>
      <vt:lpstr>澳门：GDP与人均GDP</vt:lpstr>
      <vt:lpstr>澳门：GDP与人均GDP增长率</vt:lpstr>
      <vt:lpstr>澳门：通货膨胀率</vt:lpstr>
      <vt:lpstr>澳门：失业率</vt:lpstr>
      <vt:lpstr>宏观经济概况：小结</vt:lpstr>
      <vt:lpstr>1.2  经济学家是如何思考的？</vt:lpstr>
      <vt:lpstr>例子：比萨饼的供需模型</vt:lpstr>
      <vt:lpstr>建立模型：用方程表示</vt:lpstr>
      <vt:lpstr>建立模型：用图形表示</vt:lpstr>
      <vt:lpstr>PowerPoint Presentation</vt:lpstr>
      <vt:lpstr>供需模型应用：原料价格上涨的影响</vt:lpstr>
      <vt:lpstr>小结：比萨饼的供需模型</vt:lpstr>
      <vt:lpstr>PowerPoint Presentation</vt:lpstr>
      <vt:lpstr>模型的多样性</vt:lpstr>
      <vt:lpstr>价格：弹性与黏性</vt:lpstr>
      <vt:lpstr>PowerPoint Presentation</vt:lpstr>
      <vt:lpstr>微观经济思考与宏观经济模型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Tim</dc:creator>
  <cp:lastModifiedBy>t w</cp:lastModifiedBy>
  <cp:revision>149</cp:revision>
  <dcterms:created xsi:type="dcterms:W3CDTF">2011-08-23T02:18:44Z</dcterms:created>
  <dcterms:modified xsi:type="dcterms:W3CDTF">2022-06-11T12:55:07Z</dcterms:modified>
</cp:coreProperties>
</file>