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58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hyperlink" Target="https://developer.android.com/do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74C814-2DAB-4A7F-9E04-57E471603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3600" dirty="0"/>
              <a:t>Mobilná aplikácia na nájdenie optimálnej trasy v MHD z reálnych dát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583BC16-7231-4B29-8E5D-7675AD596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Gabriela Slaninková</a:t>
            </a:r>
          </a:p>
        </p:txBody>
      </p:sp>
    </p:spTree>
    <p:extLst>
      <p:ext uri="{BB962C8B-B14F-4D97-AF65-F5344CB8AC3E}">
        <p14:creationId xmlns:p14="http://schemas.microsoft.com/office/powerpoint/2010/main" val="372849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466606-4A91-424C-80B4-C51851F5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26980" cy="1080938"/>
          </a:xfrm>
        </p:spPr>
        <p:txBody>
          <a:bodyPr/>
          <a:lstStyle/>
          <a:p>
            <a:r>
              <a:rPr lang="sk-SK" dirty="0"/>
              <a:t>Cieľ práce									1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6992588-47FB-404A-9303-A6403F83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Existuje aplikácia </a:t>
            </a:r>
            <a:r>
              <a:rPr lang="sk-SK" dirty="0" err="1"/>
              <a:t>imhd</a:t>
            </a:r>
            <a:r>
              <a:rPr lang="sk-SK" dirty="0"/>
              <a:t> ba, ktorá slúži na plánovanie cesty v MHD v Bratislave na základe statických cestovných poriadkov. </a:t>
            </a:r>
          </a:p>
          <a:p>
            <a:r>
              <a:rPr lang="sk-SK" dirty="0"/>
              <a:t>Cieľom tejto práce je nájsť spôsob určovania optimálnej cesty a naprogramovať aplikáciu, ktorá to dokáže urobiť z reálnych dát o pohybe vozidiel MHD.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Vedúci práce: doc. RNDr. Milan </a:t>
            </a:r>
            <a:r>
              <a:rPr lang="sk-SK" dirty="0" err="1"/>
              <a:t>Ftáčnik</a:t>
            </a:r>
            <a:r>
              <a:rPr lang="sk-SK" dirty="0"/>
              <a:t>, CSc.</a:t>
            </a:r>
          </a:p>
          <a:p>
            <a:pPr marL="0" indent="0">
              <a:buNone/>
            </a:pPr>
            <a:r>
              <a:rPr lang="sk-SK" dirty="0"/>
              <a:t>Konzultant: </a:t>
            </a:r>
            <a:r>
              <a:rPr lang="sv-SE" dirty="0"/>
              <a:t>prof. Ing. Igor Farkaš, Dr.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954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10DE21-91C3-46FC-B066-788D0D44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44735" cy="1080938"/>
          </a:xfrm>
        </p:spPr>
        <p:txBody>
          <a:bodyPr/>
          <a:lstStyle/>
          <a:p>
            <a:r>
              <a:rPr lang="sk-SK" dirty="0"/>
              <a:t>Články a zdroje								2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0C04D26B-31B6-4740-A76A-D206A7284D76}"/>
              </a:ext>
            </a:extLst>
          </p:cNvPr>
          <p:cNvSpPr/>
          <p:nvPr/>
        </p:nvSpPr>
        <p:spPr>
          <a:xfrm>
            <a:off x="680321" y="2325951"/>
            <a:ext cx="9742063" cy="121623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F7388D-5FFF-46FF-9AFF-EE0FF0BD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25951"/>
            <a:ext cx="9613861" cy="41991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new time-dependent shortest path algorithm for multimodal transportation network</a:t>
            </a:r>
            <a:endParaRPr lang="sk-SK" b="1" dirty="0"/>
          </a:p>
          <a:p>
            <a:pPr marL="0" indent="0">
              <a:buNone/>
            </a:pPr>
            <a:r>
              <a:rPr lang="sk-SK" sz="1600" dirty="0" err="1"/>
              <a:t>Abdelfattah</a:t>
            </a:r>
            <a:r>
              <a:rPr lang="sk-SK" sz="1600" dirty="0"/>
              <a:t> </a:t>
            </a:r>
            <a:r>
              <a:rPr lang="sk-SK" sz="1600" dirty="0" err="1"/>
              <a:t>Idri</a:t>
            </a:r>
            <a:r>
              <a:rPr lang="sk-SK" sz="1600" dirty="0"/>
              <a:t>, </a:t>
            </a:r>
            <a:r>
              <a:rPr lang="sk-SK" sz="1600" dirty="0" err="1"/>
              <a:t>Mariyem</a:t>
            </a:r>
            <a:r>
              <a:rPr lang="sk-SK" sz="1600" dirty="0"/>
              <a:t> </a:t>
            </a:r>
            <a:r>
              <a:rPr lang="sk-SK" sz="1600" dirty="0" err="1"/>
              <a:t>Oukarfi</a:t>
            </a:r>
            <a:r>
              <a:rPr lang="sk-SK" sz="1600" dirty="0"/>
              <a:t>,  </a:t>
            </a:r>
            <a:r>
              <a:rPr lang="sk-SK" sz="1600" dirty="0" err="1"/>
              <a:t>Azedine</a:t>
            </a:r>
            <a:r>
              <a:rPr lang="sk-SK" sz="1600" dirty="0"/>
              <a:t> </a:t>
            </a:r>
            <a:r>
              <a:rPr lang="sk-SK" sz="1600" dirty="0" err="1"/>
              <a:t>Boulmakoul</a:t>
            </a:r>
            <a:r>
              <a:rPr lang="sk-SK" sz="1600" dirty="0"/>
              <a:t>, Karine </a:t>
            </a:r>
            <a:r>
              <a:rPr lang="sk-SK" sz="1600" dirty="0" err="1"/>
              <a:t>Zeitouni</a:t>
            </a:r>
            <a:r>
              <a:rPr lang="sk-SK" sz="1600" dirty="0"/>
              <a:t>, </a:t>
            </a:r>
            <a:r>
              <a:rPr lang="sk-SK" sz="1600" dirty="0" err="1"/>
              <a:t>Ali</a:t>
            </a:r>
            <a:r>
              <a:rPr lang="sk-SK" sz="1600" dirty="0"/>
              <a:t> </a:t>
            </a:r>
            <a:r>
              <a:rPr lang="sk-SK" sz="1600" dirty="0" err="1"/>
              <a:t>Masric</a:t>
            </a:r>
            <a:endParaRPr lang="sk-SK" sz="1600" dirty="0"/>
          </a:p>
          <a:p>
            <a:pPr marL="0" indent="0">
              <a:buNone/>
            </a:pPr>
            <a:endParaRPr lang="sk-SK" sz="2000" dirty="0"/>
          </a:p>
          <a:p>
            <a:pPr>
              <a:buFontTx/>
              <a:buChar char="-"/>
            </a:pPr>
            <a:r>
              <a:rPr lang="sk-SK" sz="2000" dirty="0" err="1"/>
              <a:t>time-dependant</a:t>
            </a:r>
            <a:r>
              <a:rPr lang="sk-SK" sz="2000" dirty="0"/>
              <a:t> </a:t>
            </a:r>
            <a:r>
              <a:rPr lang="sk-SK" sz="2000" dirty="0" err="1"/>
              <a:t>multi-modal</a:t>
            </a:r>
            <a:r>
              <a:rPr lang="sk-SK" sz="2000" dirty="0"/>
              <a:t> algoritmus</a:t>
            </a:r>
          </a:p>
          <a:p>
            <a:pPr>
              <a:buFontTx/>
              <a:buChar char="-"/>
            </a:pPr>
            <a:r>
              <a:rPr lang="sk-SK" sz="2000" dirty="0"/>
              <a:t>heuristika – Euklidova vzdialenosť</a:t>
            </a:r>
          </a:p>
          <a:p>
            <a:pPr>
              <a:buFontTx/>
              <a:buChar char="-"/>
            </a:pPr>
            <a:r>
              <a:rPr lang="sk-SK" sz="2000" dirty="0"/>
              <a:t>čas prestupu = presun + čakanie na prestup + čakanie módu na zástavke </a:t>
            </a:r>
          </a:p>
          <a:p>
            <a:pPr>
              <a:buFontTx/>
              <a:buChar char="-"/>
            </a:pPr>
            <a:r>
              <a:rPr lang="sk-SK" sz="2000" dirty="0"/>
              <a:t>ohodnotenie – funkcia</a:t>
            </a:r>
          </a:p>
          <a:p>
            <a:pPr>
              <a:buFontTx/>
              <a:buChar char="-"/>
            </a:pPr>
            <a:r>
              <a:rPr lang="sk-SK" sz="2000" dirty="0" err="1"/>
              <a:t>time-expanded</a:t>
            </a:r>
            <a:r>
              <a:rPr lang="sk-SK" sz="2000" dirty="0"/>
              <a:t> </a:t>
            </a:r>
            <a:r>
              <a:rPr lang="sk-SK" sz="2000" dirty="0" err="1"/>
              <a:t>vs</a:t>
            </a:r>
            <a:r>
              <a:rPr lang="sk-SK" sz="2000" dirty="0"/>
              <a:t>. </a:t>
            </a:r>
            <a:r>
              <a:rPr lang="sk-SK" sz="2000" dirty="0" err="1"/>
              <a:t>time-depentant</a:t>
            </a:r>
            <a:r>
              <a:rPr lang="sk-SK" sz="2000" dirty="0"/>
              <a:t> model</a:t>
            </a:r>
          </a:p>
          <a:p>
            <a:pPr>
              <a:buFontTx/>
              <a:buChar char="-"/>
            </a:pPr>
            <a:r>
              <a:rPr lang="sk-SK" sz="2000" dirty="0"/>
              <a:t>parametre: d, </a:t>
            </a:r>
            <a:r>
              <a:rPr lang="sk-SK" sz="2000" dirty="0" err="1"/>
              <a:t>Δd</a:t>
            </a:r>
            <a:r>
              <a:rPr lang="sk-SK" sz="2000" dirty="0"/>
              <a:t>, </a:t>
            </a:r>
            <a:r>
              <a:rPr lang="sk-SK" sz="2000" dirty="0" err="1"/>
              <a:t>d</a:t>
            </a:r>
            <a:r>
              <a:rPr lang="sk-SK" sz="2000" baseline="-25000" dirty="0" err="1"/>
              <a:t>max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33893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10DE21-91C3-46FC-B066-788D0D44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44735" cy="1080938"/>
          </a:xfrm>
        </p:spPr>
        <p:txBody>
          <a:bodyPr/>
          <a:lstStyle/>
          <a:p>
            <a:r>
              <a:rPr lang="sk-SK" dirty="0"/>
              <a:t>Články a zdroje								3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0C04D26B-31B6-4740-A76A-D206A7284D76}"/>
              </a:ext>
            </a:extLst>
          </p:cNvPr>
          <p:cNvSpPr/>
          <p:nvPr/>
        </p:nvSpPr>
        <p:spPr>
          <a:xfrm>
            <a:off x="680321" y="2325951"/>
            <a:ext cx="9742063" cy="121623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F7388D-5FFF-46FF-9AFF-EE0FF0BD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25951"/>
            <a:ext cx="9613861" cy="4199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Shortest Alternate Path Discovery through Recursive Bounding Box Pruning</a:t>
            </a:r>
            <a:endParaRPr lang="sk-SK" dirty="0"/>
          </a:p>
          <a:p>
            <a:pPr marL="0" indent="0">
              <a:buNone/>
            </a:pPr>
            <a:r>
              <a:rPr lang="sv-SE" sz="1600" dirty="0"/>
              <a:t>Rajendra S. Parmar, Bhushan H. Trivedi</a:t>
            </a:r>
            <a:endParaRPr lang="sk-SK" sz="1600" dirty="0"/>
          </a:p>
          <a:p>
            <a:pPr marL="0" indent="0">
              <a:buNone/>
            </a:pPr>
            <a:endParaRPr lang="sk-SK" sz="1600" dirty="0"/>
          </a:p>
          <a:p>
            <a:pPr>
              <a:buFontTx/>
              <a:buChar char="-"/>
            </a:pPr>
            <a:r>
              <a:rPr lang="sk-SK" sz="2000" dirty="0"/>
              <a:t>detekcia zápchy (</a:t>
            </a:r>
            <a:r>
              <a:rPr lang="sk-SK" sz="2000" dirty="0" err="1"/>
              <a:t>congestion</a:t>
            </a:r>
            <a:r>
              <a:rPr lang="sk-SK" sz="2000" dirty="0"/>
              <a:t> index = </a:t>
            </a:r>
            <a:r>
              <a:rPr lang="sk-SK" sz="2000" dirty="0" err="1"/>
              <a:t>road</a:t>
            </a:r>
            <a:r>
              <a:rPr lang="sk-SK" sz="2000" dirty="0"/>
              <a:t> </a:t>
            </a:r>
            <a:r>
              <a:rPr lang="sk-SK" sz="2000" dirty="0" err="1"/>
              <a:t>occupacy</a:t>
            </a:r>
            <a:r>
              <a:rPr lang="sk-SK" sz="2000" dirty="0"/>
              <a:t> / </a:t>
            </a:r>
            <a:r>
              <a:rPr lang="sk-SK" sz="2000" dirty="0" err="1"/>
              <a:t>road</a:t>
            </a:r>
            <a:r>
              <a:rPr lang="sk-SK" sz="2000" dirty="0"/>
              <a:t> </a:t>
            </a:r>
            <a:r>
              <a:rPr lang="sk-SK" sz="2000" dirty="0" err="1"/>
              <a:t>capacity</a:t>
            </a:r>
            <a:r>
              <a:rPr lang="sk-SK" sz="2000" dirty="0"/>
              <a:t>)</a:t>
            </a:r>
          </a:p>
          <a:p>
            <a:pPr>
              <a:buFontTx/>
              <a:buChar char="-"/>
            </a:pPr>
            <a:r>
              <a:rPr lang="sk-SK" sz="2000" dirty="0"/>
              <a:t>dynamický graf opísaný tabuľkovou maticou</a:t>
            </a:r>
          </a:p>
          <a:p>
            <a:pPr>
              <a:buFontTx/>
              <a:buChar char="-"/>
            </a:pPr>
            <a:r>
              <a:rPr lang="sk-SK" sz="2000" dirty="0"/>
              <a:t>redukcia </a:t>
            </a:r>
            <a:r>
              <a:rPr lang="sk-SK" sz="2000" dirty="0" err="1"/>
              <a:t>prehľadávacieho</a:t>
            </a:r>
            <a:r>
              <a:rPr lang="sk-SK" sz="2000" dirty="0"/>
              <a:t> priestoru</a:t>
            </a:r>
          </a:p>
          <a:p>
            <a:pPr>
              <a:buFontTx/>
              <a:buChar char="-"/>
            </a:pPr>
            <a:r>
              <a:rPr lang="sk-SK" sz="2000" dirty="0" err="1"/>
              <a:t>bounding</a:t>
            </a:r>
            <a:r>
              <a:rPr lang="sk-SK" sz="2000" dirty="0"/>
              <a:t> box</a:t>
            </a:r>
          </a:p>
          <a:p>
            <a:pPr>
              <a:buFontTx/>
              <a:buChar char="-"/>
            </a:pPr>
            <a:r>
              <a:rPr lang="sk-SK" sz="2000" dirty="0"/>
              <a:t>alternatívne cesty</a:t>
            </a:r>
            <a:endParaRPr lang="sk-SK" sz="1400" dirty="0"/>
          </a:p>
          <a:p>
            <a:pPr>
              <a:buFontTx/>
              <a:buChar char="-"/>
            </a:pPr>
            <a:endParaRPr lang="sk-SK" sz="1800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4260B38C-ACEA-4F9B-B848-99C942F97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056" y="3675682"/>
            <a:ext cx="1540328" cy="1750373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3765C878-3802-412B-B70B-05E79D7A3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312" y="4354399"/>
            <a:ext cx="1695542" cy="1750373"/>
          </a:xfrm>
          <a:prstGeom prst="rect">
            <a:avLst/>
          </a:prstGeom>
        </p:spPr>
      </p:pic>
      <p:sp>
        <p:nvSpPr>
          <p:cNvPr id="11" name="Obdĺžnik 10">
            <a:extLst>
              <a:ext uri="{FF2B5EF4-FFF2-40B4-BE49-F238E27FC236}">
                <a16:creationId xmlns:a16="http://schemas.microsoft.com/office/drawing/2014/main" id="{0FF024FC-0186-41A8-8B4A-2AF724399166}"/>
              </a:ext>
            </a:extLst>
          </p:cNvPr>
          <p:cNvSpPr/>
          <p:nvPr/>
        </p:nvSpPr>
        <p:spPr>
          <a:xfrm>
            <a:off x="5551352" y="6157735"/>
            <a:ext cx="50661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200" dirty="0"/>
              <a:t>https://www.scirp.org/journal/PaperInformation.aspx?PaperID=75464</a:t>
            </a:r>
          </a:p>
        </p:txBody>
      </p:sp>
    </p:spTree>
    <p:extLst>
      <p:ext uri="{BB962C8B-B14F-4D97-AF65-F5344CB8AC3E}">
        <p14:creationId xmlns:p14="http://schemas.microsoft.com/office/powerpoint/2010/main" val="121285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10DE21-91C3-46FC-B066-788D0D44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44735" cy="1080938"/>
          </a:xfrm>
        </p:spPr>
        <p:txBody>
          <a:bodyPr/>
          <a:lstStyle/>
          <a:p>
            <a:r>
              <a:rPr lang="sk-SK" dirty="0"/>
              <a:t>Články a zdroje								4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0C04D26B-31B6-4740-A76A-D206A7284D76}"/>
              </a:ext>
            </a:extLst>
          </p:cNvPr>
          <p:cNvSpPr/>
          <p:nvPr/>
        </p:nvSpPr>
        <p:spPr>
          <a:xfrm>
            <a:off x="680321" y="2325951"/>
            <a:ext cx="9742063" cy="121623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F7388D-5FFF-46FF-9AFF-EE0FF0BD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25951"/>
            <a:ext cx="9613861" cy="4199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Optimal route computation for circular public transport routes with differential fare structure</a:t>
            </a:r>
          </a:p>
          <a:p>
            <a:pPr marL="0" indent="0">
              <a:buNone/>
            </a:pPr>
            <a:r>
              <a:rPr lang="sv-SE" sz="1600" dirty="0"/>
              <a:t>Lilian S.C.Pun-Cheng</a:t>
            </a:r>
            <a:r>
              <a:rPr lang="sk-SK" sz="1600" dirty="0"/>
              <a:t>, </a:t>
            </a:r>
            <a:r>
              <a:rPr lang="sv-SE" sz="1600" dirty="0"/>
              <a:t>Albert W.F.Chan</a:t>
            </a:r>
            <a:endParaRPr lang="sk-SK" sz="1600" dirty="0"/>
          </a:p>
          <a:p>
            <a:pPr marL="0" indent="0">
              <a:buNone/>
            </a:pPr>
            <a:endParaRPr lang="sk-SK" sz="1800" dirty="0"/>
          </a:p>
          <a:p>
            <a:pPr>
              <a:buFontTx/>
              <a:buChar char="-"/>
            </a:pPr>
            <a:r>
              <a:rPr lang="sk-SK" sz="2000" dirty="0"/>
              <a:t>viac alternatívnych ciest</a:t>
            </a:r>
          </a:p>
          <a:p>
            <a:pPr>
              <a:buFontTx/>
              <a:buChar char="-"/>
            </a:pPr>
            <a:r>
              <a:rPr lang="sk-SK" sz="2000" dirty="0"/>
              <a:t>používateľské preferencie</a:t>
            </a:r>
          </a:p>
          <a:p>
            <a:pPr>
              <a:buFontTx/>
              <a:buChar char="-"/>
            </a:pPr>
            <a:r>
              <a:rPr lang="sk-SK" sz="2000" dirty="0"/>
              <a:t>rôzne módy (trolejbus, električka, autobus),                                               rôzne linky (denné, nočné, víkendové...), 	                                             rôzne trasy (obojsmerné, okružné)</a:t>
            </a:r>
          </a:p>
          <a:p>
            <a:pPr>
              <a:buFontTx/>
              <a:buChar char="-"/>
            </a:pPr>
            <a:r>
              <a:rPr lang="sk-SK" sz="2000" dirty="0"/>
              <a:t>štartovná a cieľová pozícia nemusí byť zástavka</a:t>
            </a:r>
          </a:p>
          <a:p>
            <a:pPr>
              <a:buFontTx/>
              <a:buChar char="-"/>
            </a:pPr>
            <a:r>
              <a:rPr lang="sk-SK" sz="2000" dirty="0" err="1"/>
              <a:t>closest</a:t>
            </a:r>
            <a:r>
              <a:rPr lang="sk-SK" sz="2000" dirty="0"/>
              <a:t> stop / </a:t>
            </a:r>
            <a:r>
              <a:rPr lang="sk-SK" sz="2000" dirty="0" err="1"/>
              <a:t>least</a:t>
            </a:r>
            <a:r>
              <a:rPr lang="sk-SK" sz="2000" dirty="0"/>
              <a:t> </a:t>
            </a:r>
            <a:r>
              <a:rPr lang="sk-SK" sz="2000" dirty="0" err="1"/>
              <a:t>travelling</a:t>
            </a:r>
            <a:r>
              <a:rPr lang="sk-SK" sz="2000" dirty="0"/>
              <a:t> stop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491263D4-92EC-44E9-9EEC-EF4CEA97D185}"/>
              </a:ext>
            </a:extLst>
          </p:cNvPr>
          <p:cNvSpPr/>
          <p:nvPr/>
        </p:nvSpPr>
        <p:spPr>
          <a:xfrm>
            <a:off x="5379869" y="6319746"/>
            <a:ext cx="52110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200" dirty="0"/>
              <a:t>https://www.sciencedirect.com/science/article/pii/S2214367X15000290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6143AB90-3F23-468C-9B88-5D661F023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509" y="3652974"/>
            <a:ext cx="2047875" cy="762000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C3AB28F2-C839-4FF6-9B07-D6687FAAE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09" y="5086521"/>
            <a:ext cx="31908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10DE21-91C3-46FC-B066-788D0D44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44735" cy="1080938"/>
          </a:xfrm>
        </p:spPr>
        <p:txBody>
          <a:bodyPr/>
          <a:lstStyle/>
          <a:p>
            <a:r>
              <a:rPr lang="sk-SK" dirty="0"/>
              <a:t>Články a zdroje								5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0C04D26B-31B6-4740-A76A-D206A7284D76}"/>
              </a:ext>
            </a:extLst>
          </p:cNvPr>
          <p:cNvSpPr/>
          <p:nvPr/>
        </p:nvSpPr>
        <p:spPr>
          <a:xfrm>
            <a:off x="680321" y="2325951"/>
            <a:ext cx="9742063" cy="82562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F7388D-5FFF-46FF-9AFF-EE0FF0BD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25951"/>
            <a:ext cx="9613861" cy="4199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Towards Online Shortest Path Computation</a:t>
            </a:r>
          </a:p>
          <a:p>
            <a:pPr marL="0" indent="0">
              <a:buNone/>
            </a:pPr>
            <a:r>
              <a:rPr lang="nl-NL" sz="1600" dirty="0"/>
              <a:t>Leong Hou U</a:t>
            </a:r>
            <a:r>
              <a:rPr lang="sk-SK" sz="1600" dirty="0"/>
              <a:t>,</a:t>
            </a:r>
            <a:r>
              <a:rPr lang="nl-NL" sz="1600" dirty="0"/>
              <a:t> Hong Jun Zha</a:t>
            </a:r>
            <a:r>
              <a:rPr lang="sk-SK" sz="1600" dirty="0"/>
              <a:t>o,</a:t>
            </a:r>
            <a:r>
              <a:rPr lang="nl-NL" sz="1600" dirty="0"/>
              <a:t> Man Lung Yiu</a:t>
            </a:r>
            <a:r>
              <a:rPr lang="sk-SK" sz="1600" dirty="0"/>
              <a:t>,</a:t>
            </a:r>
            <a:r>
              <a:rPr lang="nl-NL" sz="1600" dirty="0"/>
              <a:t> Yuhong Li</a:t>
            </a:r>
            <a:r>
              <a:rPr lang="sk-SK" sz="1600" dirty="0"/>
              <a:t>,</a:t>
            </a:r>
            <a:r>
              <a:rPr lang="nl-NL" sz="1600" dirty="0"/>
              <a:t> Zhiguo Gong </a:t>
            </a:r>
            <a:endParaRPr lang="sk-SK" sz="1600" dirty="0"/>
          </a:p>
          <a:p>
            <a:pPr marL="0" indent="0">
              <a:buNone/>
            </a:pPr>
            <a:endParaRPr lang="sk-SK" sz="1800" dirty="0"/>
          </a:p>
          <a:p>
            <a:pPr>
              <a:buFontTx/>
              <a:buChar char="-"/>
            </a:pPr>
            <a:r>
              <a:rPr lang="sk-SK" sz="2000" dirty="0"/>
              <a:t>online </a:t>
            </a:r>
            <a:r>
              <a:rPr lang="sk-SK" sz="2000" dirty="0" err="1"/>
              <a:t>shortest</a:t>
            </a:r>
            <a:r>
              <a:rPr lang="sk-SK" sz="2000" dirty="0"/>
              <a:t> </a:t>
            </a:r>
            <a:r>
              <a:rPr lang="sk-SK" sz="2000" dirty="0" err="1"/>
              <a:t>path</a:t>
            </a:r>
            <a:r>
              <a:rPr lang="sk-SK" sz="2000" dirty="0"/>
              <a:t> </a:t>
            </a:r>
            <a:r>
              <a:rPr lang="sk-SK" sz="2000" dirty="0" err="1"/>
              <a:t>problem</a:t>
            </a:r>
            <a:endParaRPr lang="sk-SK" sz="2000" dirty="0"/>
          </a:p>
          <a:p>
            <a:pPr>
              <a:buFontTx/>
              <a:buChar char="-"/>
            </a:pPr>
            <a:r>
              <a:rPr lang="sk-SK" sz="2000" dirty="0"/>
              <a:t>Live </a:t>
            </a:r>
            <a:r>
              <a:rPr lang="sk-SK" sz="2000" dirty="0" err="1"/>
              <a:t>Traffic</a:t>
            </a:r>
            <a:r>
              <a:rPr lang="sk-SK" sz="2000" dirty="0"/>
              <a:t> Index – LTI</a:t>
            </a:r>
          </a:p>
          <a:p>
            <a:pPr>
              <a:buFontTx/>
              <a:buChar char="-"/>
            </a:pPr>
            <a:r>
              <a:rPr lang="sk-SK" sz="2000" dirty="0"/>
              <a:t>server – vytvorí, udržiava, vysiela index</a:t>
            </a:r>
          </a:p>
          <a:p>
            <a:pPr>
              <a:buFontTx/>
              <a:buChar char="-"/>
            </a:pPr>
            <a:r>
              <a:rPr lang="sk-SK" sz="2000" dirty="0"/>
              <a:t>rozdelenie na množinu </a:t>
            </a:r>
            <a:r>
              <a:rPr lang="sk-SK" sz="2000" dirty="0" err="1"/>
              <a:t>podgrafov</a:t>
            </a:r>
            <a:endParaRPr lang="sk-SK" sz="2000" dirty="0"/>
          </a:p>
          <a:p>
            <a:pPr>
              <a:buFontTx/>
              <a:buChar char="-"/>
            </a:pPr>
            <a:r>
              <a:rPr lang="sk-SK" sz="2000" dirty="0"/>
              <a:t>výpočet na klientskej strane</a:t>
            </a:r>
          </a:p>
          <a:p>
            <a:pPr>
              <a:buFontTx/>
              <a:buChar char="-"/>
            </a:pPr>
            <a:r>
              <a:rPr lang="sk-SK" sz="2000" dirty="0"/>
              <a:t>klient aktualizuje len určitú časť grafu</a:t>
            </a:r>
          </a:p>
          <a:p>
            <a:pPr>
              <a:buFontTx/>
              <a:buChar char="-"/>
            </a:pPr>
            <a:r>
              <a:rPr lang="sk-SK" sz="2000" dirty="0" err="1"/>
              <a:t>Dijkstrov</a:t>
            </a:r>
            <a:r>
              <a:rPr lang="sk-SK" sz="2000" dirty="0"/>
              <a:t> algoritmus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491263D4-92EC-44E9-9EEC-EF4CEA97D185}"/>
              </a:ext>
            </a:extLst>
          </p:cNvPr>
          <p:cNvSpPr/>
          <p:nvPr/>
        </p:nvSpPr>
        <p:spPr>
          <a:xfrm>
            <a:off x="6427433" y="6338656"/>
            <a:ext cx="4163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200" dirty="0"/>
              <a:t>https://ieeexplore.ieee.org/abstract/document/6678359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57FC86D-443B-4B02-A2C1-039B355C9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550" y="3249227"/>
            <a:ext cx="4438834" cy="25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30DB00AF-D63D-4887-AA90-53AC10FD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357799" cy="1080938"/>
          </a:xfrm>
        </p:spPr>
        <p:txBody>
          <a:bodyPr/>
          <a:lstStyle/>
          <a:p>
            <a:r>
              <a:rPr lang="sk-SK" dirty="0"/>
              <a:t>Technológie									6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72E3BF03-B245-48BE-BA87-3546A57EAA62}"/>
              </a:ext>
            </a:extLst>
          </p:cNvPr>
          <p:cNvSpPr/>
          <p:nvPr/>
        </p:nvSpPr>
        <p:spPr>
          <a:xfrm>
            <a:off x="247650" y="2724150"/>
            <a:ext cx="10183612" cy="31617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k-SK" dirty="0">
              <a:hlinkClick r:id="rId2"/>
            </a:endParaRPr>
          </a:p>
          <a:p>
            <a:pPr algn="ctr"/>
            <a:endParaRPr lang="sk-SK" dirty="0">
              <a:hlinkClick r:id="rId2"/>
            </a:endParaRPr>
          </a:p>
          <a:p>
            <a:pPr algn="ctr"/>
            <a:r>
              <a:rPr lang="sk-SK" dirty="0">
                <a:hlinkClick r:id="rId2"/>
              </a:rPr>
              <a:t>https://developer.android.com/docs</a:t>
            </a:r>
            <a:endParaRPr lang="sk-SK" dirty="0"/>
          </a:p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r>
              <a:rPr lang="sk-SK" dirty="0">
                <a:hlinkClick r:id="rId3"/>
              </a:rPr>
              <a:t>https://docs.oracle.com/javase/8/docs/api/</a:t>
            </a:r>
            <a:endParaRPr lang="sk-SK" dirty="0"/>
          </a:p>
          <a:p>
            <a:pPr algn="ctr"/>
            <a:endParaRPr lang="sk-SK" dirty="0"/>
          </a:p>
        </p:txBody>
      </p:sp>
      <p:pic>
        <p:nvPicPr>
          <p:cNvPr id="1026" name="Picture 2" descr="SÃºvisiaci obrÃ¡zok">
            <a:extLst>
              <a:ext uri="{FF2B5EF4-FFF2-40B4-BE49-F238E27FC236}">
                <a16:creationId xmlns:a16="http://schemas.microsoft.com/office/drawing/2014/main" id="{EC782781-A495-49D6-A844-82B3F37BAD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04" y="2969753"/>
            <a:ext cx="2623467" cy="262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Ã½sledok vyhÄ¾adÃ¡vania obrÃ¡zkov pre dopyt java">
            <a:extLst>
              <a:ext uri="{FF2B5EF4-FFF2-40B4-BE49-F238E27FC236}">
                <a16:creationId xmlns:a16="http://schemas.microsoft.com/office/drawing/2014/main" id="{14457F08-75D7-4399-9384-CEC31FBA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04" y="2969753"/>
            <a:ext cx="1485339" cy="27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47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894B01-0A77-4627-8ADA-EAD33CA8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3" y="753228"/>
            <a:ext cx="11029324" cy="1080938"/>
          </a:xfrm>
        </p:spPr>
        <p:txBody>
          <a:bodyPr/>
          <a:lstStyle/>
          <a:p>
            <a:r>
              <a:rPr lang="en-GB" dirty="0" err="1"/>
              <a:t>Prototyp</a:t>
            </a:r>
            <a:r>
              <a:rPr lang="sk-SK" dirty="0"/>
              <a:t>										7</a:t>
            </a:r>
          </a:p>
        </p:txBody>
      </p:sp>
      <p:pic>
        <p:nvPicPr>
          <p:cNvPr id="6" name="Zástupný objekt pre obrázok 5">
            <a:extLst>
              <a:ext uri="{FF2B5EF4-FFF2-40B4-BE49-F238E27FC236}">
                <a16:creationId xmlns:a16="http://schemas.microsoft.com/office/drawing/2014/main" id="{D1499DC3-F7DA-43C8-954D-A21FB36D25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8321748" y="2168289"/>
            <a:ext cx="2120271" cy="3767899"/>
          </a:xfrm>
          <a:prstGeom prst="rect">
            <a:avLst/>
          </a:prstGeom>
        </p:spPr>
      </p:pic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EAA27294-4476-4E1B-ADA6-BECBA390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7567032" cy="359931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sk-SK" sz="2400" dirty="0"/>
              <a:t>statický, ohodnotený graf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A* </a:t>
            </a:r>
            <a:r>
              <a:rPr lang="en-GB" sz="2400" dirty="0" err="1"/>
              <a:t>algoritmus</a:t>
            </a:r>
            <a:endParaRPr lang="sk-SK" sz="2400" dirty="0"/>
          </a:p>
          <a:p>
            <a:pPr marL="285750" indent="-285750">
              <a:buFontTx/>
              <a:buChar char="-"/>
            </a:pPr>
            <a:r>
              <a:rPr lang="sk-SK" sz="2400" dirty="0"/>
              <a:t>f(n) = g(n) + h(n)</a:t>
            </a:r>
            <a:endParaRPr lang="en-GB" sz="2400" dirty="0"/>
          </a:p>
          <a:p>
            <a:pPr marL="285750" indent="-285750">
              <a:buFontTx/>
              <a:buChar char="-"/>
            </a:pPr>
            <a:r>
              <a:rPr lang="sk-SK" sz="2400" dirty="0"/>
              <a:t>h(n) =</a:t>
            </a:r>
            <a:r>
              <a:rPr lang="en-GB" sz="2400" dirty="0"/>
              <a:t> </a:t>
            </a:r>
            <a:r>
              <a:rPr lang="sk-SK" sz="2400" dirty="0"/>
              <a:t>E</a:t>
            </a:r>
            <a:r>
              <a:rPr lang="en-GB" sz="2400" dirty="0" err="1"/>
              <a:t>uklidov</a:t>
            </a:r>
            <a:r>
              <a:rPr lang="sk-SK" sz="2400" dirty="0"/>
              <a:t>a vzdialenosť / priemerný čas módu</a:t>
            </a:r>
          </a:p>
          <a:p>
            <a:pPr marL="285750" indent="-285750">
              <a:buFontTx/>
              <a:buChar char="-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754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387082-EA06-47AB-B281-06D2691D7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40168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246</TotalTime>
  <Words>409</Words>
  <Application>Microsoft Office PowerPoint</Application>
  <PresentationFormat>Širokouhlá</PresentationFormat>
  <Paragraphs>64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Berlín</vt:lpstr>
      <vt:lpstr>Mobilná aplikácia na nájdenie optimálnej trasy v MHD z reálnych dát</vt:lpstr>
      <vt:lpstr>Cieľ práce         1</vt:lpstr>
      <vt:lpstr>Články a zdroje        2</vt:lpstr>
      <vt:lpstr>Články a zdroje        3</vt:lpstr>
      <vt:lpstr>Články a zdroje        4</vt:lpstr>
      <vt:lpstr>Články a zdroje        5</vt:lpstr>
      <vt:lpstr>Technológie         6</vt:lpstr>
      <vt:lpstr>Prototyp          7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Mobilná aplikácia na nájdenie optimálnej trasy v MHD z reálnych dát</dc:title>
  <dc:creator>Gabriela Slaninková</dc:creator>
  <cp:lastModifiedBy>Gabriela Slaninková</cp:lastModifiedBy>
  <cp:revision>20</cp:revision>
  <dcterms:created xsi:type="dcterms:W3CDTF">2019-05-11T11:22:08Z</dcterms:created>
  <dcterms:modified xsi:type="dcterms:W3CDTF">2019-05-11T20:01:14Z</dcterms:modified>
</cp:coreProperties>
</file>