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2" r:id="rId5"/>
    <p:sldId id="264" r:id="rId6"/>
    <p:sldId id="265" r:id="rId7"/>
    <p:sldId id="258" r:id="rId8"/>
    <p:sldId id="267" r:id="rId9"/>
    <p:sldId id="259" r:id="rId10"/>
    <p:sldId id="268" r:id="rId11"/>
    <p:sldId id="260" r:id="rId12"/>
    <p:sldId id="261" r:id="rId13"/>
    <p:sldId id="269" r:id="rId14"/>
    <p:sldId id="270" r:id="rId15"/>
    <p:sldId id="274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archive/p/word2vec/" TargetMode="External"/><Relationship Id="rId2" Type="http://schemas.openxmlformats.org/officeDocument/2006/relationships/hyperlink" Target="https://drive.google.com/file/d/0B7XkCwpI5KDYNlNUTTlSS21pQmM/edit?usp=sharin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kfoster608/proanavsprorecover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project/word2vec-kera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ltk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keredson/wordninj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1AAE1-39BC-4C28-95D5-51F54E624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Pro-</a:t>
            </a:r>
            <a:r>
              <a:rPr lang="en-US" dirty="0" err="1"/>
              <a:t>ana</a:t>
            </a:r>
            <a:r>
              <a:rPr lang="en-US" dirty="0"/>
              <a:t> vs pro-recovery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20414E-AD5B-4976-A84E-ABC77A0A7C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Gabriela </a:t>
            </a:r>
            <a:r>
              <a:rPr lang="en-US" dirty="0" err="1"/>
              <a:t>suchop</a:t>
            </a:r>
            <a:r>
              <a:rPr lang="cs-CZ" dirty="0"/>
              <a:t>árová</a:t>
            </a:r>
            <a:r>
              <a:rPr lang="en-US" dirty="0"/>
              <a:t>, 20. 1. 2020</a:t>
            </a:r>
          </a:p>
        </p:txBody>
      </p:sp>
    </p:spTree>
    <p:extLst>
      <p:ext uri="{BB962C8B-B14F-4D97-AF65-F5344CB8AC3E}">
        <p14:creationId xmlns:p14="http://schemas.microsoft.com/office/powerpoint/2010/main" val="2016739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987D6-A3BA-496A-B697-F99E67C49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model – with </a:t>
            </a:r>
            <a:r>
              <a:rPr lang="en-US" dirty="0" err="1"/>
              <a:t>wordninja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CB1C4-9EFD-4AD0-9A23-E148071A7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hyperparameters as before</a:t>
            </a:r>
          </a:p>
          <a:p>
            <a:r>
              <a:rPr lang="en-US" dirty="0"/>
              <a:t>Accuracy: 0.664</a:t>
            </a:r>
          </a:p>
          <a:p>
            <a:r>
              <a:rPr lang="en-US" dirty="0"/>
              <a:t>The result is better, but still not good enough</a:t>
            </a:r>
          </a:p>
        </p:txBody>
      </p:sp>
    </p:spTree>
    <p:extLst>
      <p:ext uri="{BB962C8B-B14F-4D97-AF65-F5344CB8AC3E}">
        <p14:creationId xmlns:p14="http://schemas.microsoft.com/office/powerpoint/2010/main" val="119692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D7412-40AE-46D8-A8AA-533702B2E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7F65-85EA-4CF9-A47B-0568C0420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the texts are extracted from blog posts or reddit, it may contain some ‘noise’</a:t>
            </a:r>
          </a:p>
          <a:p>
            <a:pPr lvl="1"/>
            <a:r>
              <a:rPr lang="en-US" i="1" dirty="0"/>
              <a:t>‘ⓒ 2019 about, </a:t>
            </a:r>
            <a:r>
              <a:rPr lang="en-US" i="1" dirty="0" err="1"/>
              <a:t>inc</a:t>
            </a:r>
            <a:r>
              <a:rPr lang="en-US" i="1" dirty="0"/>
              <a:t>’</a:t>
            </a:r>
          </a:p>
          <a:p>
            <a:pPr lvl="1"/>
            <a:r>
              <a:rPr lang="en-US" i="1" dirty="0"/>
              <a:t> ‘all rights reserved’</a:t>
            </a:r>
          </a:p>
          <a:p>
            <a:pPr lvl="1"/>
            <a:r>
              <a:rPr lang="en-US" dirty="0"/>
              <a:t>Badly </a:t>
            </a:r>
            <a:r>
              <a:rPr lang="en-US" dirty="0" err="1"/>
              <a:t>splitted</a:t>
            </a:r>
            <a:r>
              <a:rPr lang="en-US" dirty="0"/>
              <a:t> bullet lists (one very long sentence)</a:t>
            </a:r>
          </a:p>
          <a:p>
            <a:pPr lvl="1"/>
            <a:r>
              <a:rPr lang="en-US" dirty="0"/>
              <a:t>A list of all </a:t>
            </a:r>
            <a:r>
              <a:rPr lang="en-US" dirty="0" err="1"/>
              <a:t>american</a:t>
            </a:r>
            <a:r>
              <a:rPr lang="en-US" dirty="0"/>
              <a:t> states (probably from a form)</a:t>
            </a:r>
          </a:p>
          <a:p>
            <a:r>
              <a:rPr lang="en-US" dirty="0"/>
              <a:t>Some of these were manually removed</a:t>
            </a:r>
          </a:p>
          <a:p>
            <a:pPr lvl="1"/>
            <a:r>
              <a:rPr lang="en-US" dirty="0"/>
              <a:t>About 200 examples</a:t>
            </a:r>
          </a:p>
        </p:txBody>
      </p:sp>
    </p:spTree>
    <p:extLst>
      <p:ext uri="{BB962C8B-B14F-4D97-AF65-F5344CB8AC3E}">
        <p14:creationId xmlns:p14="http://schemas.microsoft.com/office/powerpoint/2010/main" val="531341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0A107-40A4-4D9E-AD9A-EF016AE50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542B5-A375-408F-9CD1-E8FB99B24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‘cleaned’ dataset </a:t>
            </a:r>
          </a:p>
          <a:p>
            <a:pPr lvl="1"/>
            <a:r>
              <a:rPr lang="en-US" dirty="0"/>
              <a:t>Accuracy: 0.71</a:t>
            </a:r>
          </a:p>
          <a:p>
            <a:r>
              <a:rPr lang="en-US" dirty="0"/>
              <a:t>Reducing </a:t>
            </a:r>
            <a:r>
              <a:rPr lang="en-US" b="1" dirty="0" err="1"/>
              <a:t>k_batch_size</a:t>
            </a:r>
            <a:r>
              <a:rPr lang="en-US" b="1" dirty="0"/>
              <a:t> </a:t>
            </a:r>
            <a:r>
              <a:rPr lang="en-US" dirty="0"/>
              <a:t>= 32, removed stemming</a:t>
            </a:r>
          </a:p>
          <a:p>
            <a:pPr lvl="1"/>
            <a:r>
              <a:rPr lang="en-US" dirty="0"/>
              <a:t>Accuracy: 0.729</a:t>
            </a:r>
          </a:p>
          <a:p>
            <a:r>
              <a:rPr lang="en-US" dirty="0"/>
              <a:t>The model accuracy does not improve with </a:t>
            </a:r>
            <a:r>
              <a:rPr lang="en-US" b="1" dirty="0" err="1"/>
              <a:t>k_epochs</a:t>
            </a:r>
            <a:r>
              <a:rPr lang="en-US" b="1" dirty="0"/>
              <a:t> </a:t>
            </a:r>
            <a:r>
              <a:rPr lang="en-US" dirty="0"/>
              <a:t>larger than 150 </a:t>
            </a:r>
          </a:p>
          <a:p>
            <a:r>
              <a:rPr lang="en-US" dirty="0"/>
              <a:t>Training accuracy is not larger than 0.87, so there are still some limits</a:t>
            </a:r>
          </a:p>
          <a:p>
            <a:pPr lvl="1"/>
            <a:r>
              <a:rPr lang="en-US" dirty="0"/>
              <a:t>Some of them may be due to ‘mislabeled’ data</a:t>
            </a:r>
          </a:p>
        </p:txBody>
      </p:sp>
    </p:spTree>
    <p:extLst>
      <p:ext uri="{BB962C8B-B14F-4D97-AF65-F5344CB8AC3E}">
        <p14:creationId xmlns:p14="http://schemas.microsoft.com/office/powerpoint/2010/main" val="2357234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29C92-15B2-495F-AD68-E884AA042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Pretrained word2vec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359C8-C2AC-467C-9300-5804614B2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r>
              <a:rPr lang="en-US" dirty="0"/>
              <a:t>Google trained a word2vec model on a </a:t>
            </a:r>
            <a:r>
              <a:rPr lang="en-US" i="1" dirty="0"/>
              <a:t>very</a:t>
            </a:r>
            <a:r>
              <a:rPr lang="en-US" dirty="0"/>
              <a:t> large dataset</a:t>
            </a:r>
          </a:p>
          <a:p>
            <a:pPr lvl="1"/>
            <a:r>
              <a:rPr lang="en-US" u="sng" dirty="0">
                <a:hlinkClick r:id="rId2"/>
              </a:rPr>
              <a:t>GoogleNews-vectors-negative300</a:t>
            </a:r>
            <a:endParaRPr lang="en-US" dirty="0"/>
          </a:p>
          <a:p>
            <a:pPr lvl="1"/>
            <a:r>
              <a:rPr lang="en-US" dirty="0"/>
              <a:t>Freely available on their </a:t>
            </a:r>
            <a:r>
              <a:rPr lang="en-US" dirty="0">
                <a:hlinkClick r:id="rId3"/>
              </a:rPr>
              <a:t>webpages</a:t>
            </a:r>
            <a:endParaRPr lang="en-US" dirty="0"/>
          </a:p>
          <a:p>
            <a:pPr lvl="1"/>
            <a:r>
              <a:rPr lang="en-US" b="1" dirty="0"/>
              <a:t>vector('king') - vector('man') + vector('woman')</a:t>
            </a:r>
            <a:r>
              <a:rPr lang="en-US" dirty="0"/>
              <a:t> is close to </a:t>
            </a:r>
            <a:r>
              <a:rPr lang="en-US" b="1" dirty="0"/>
              <a:t>vector('queen’)</a:t>
            </a:r>
          </a:p>
          <a:p>
            <a:r>
              <a:rPr lang="en-US" dirty="0"/>
              <a:t>Used instead of the trained embedding in previous models</a:t>
            </a:r>
          </a:p>
          <a:p>
            <a:pPr lvl="1"/>
            <a:r>
              <a:rPr lang="en-US" dirty="0"/>
              <a:t>The model was not trained anymore – just the NN</a:t>
            </a:r>
          </a:p>
          <a:p>
            <a:pPr lvl="1"/>
            <a:r>
              <a:rPr lang="en-US" dirty="0"/>
              <a:t>Only a subset was used – the words that appear in our dataset</a:t>
            </a:r>
          </a:p>
          <a:p>
            <a:pPr lvl="2"/>
            <a:r>
              <a:rPr lang="en-US" dirty="0"/>
              <a:t>Reduced training time and model size</a:t>
            </a:r>
          </a:p>
          <a:p>
            <a:pPr lvl="1"/>
            <a:r>
              <a:rPr lang="en-US" dirty="0"/>
              <a:t>Source code of the word2vec-keras had to be modified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802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F3388-8FF5-4BCF-8718-5EB9D70E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with pretrained word2vec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9AAB8-2C33-41D6-98F7-AE2854D3E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Default settings of NN hyperparameters (except </a:t>
            </a:r>
            <a:r>
              <a:rPr lang="en-US" b="1" dirty="0" err="1"/>
              <a:t>k_max_sequence_len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Accuracy: </a:t>
            </a:r>
            <a:r>
              <a:rPr lang="en-US" b="1" dirty="0"/>
              <a:t>0.813</a:t>
            </a:r>
          </a:p>
          <a:p>
            <a:r>
              <a:rPr lang="en-US" dirty="0"/>
              <a:t>Batch size 32</a:t>
            </a:r>
          </a:p>
          <a:p>
            <a:pPr lvl="1"/>
            <a:r>
              <a:rPr lang="en-US" dirty="0"/>
              <a:t>Accuracy: 0.82</a:t>
            </a:r>
          </a:p>
          <a:p>
            <a:r>
              <a:rPr lang="en-US" b="1" dirty="0" err="1"/>
              <a:t>k_lstm_neurons</a:t>
            </a:r>
            <a:r>
              <a:rPr lang="en-US" dirty="0"/>
              <a:t> = 20</a:t>
            </a:r>
          </a:p>
          <a:p>
            <a:pPr lvl="1"/>
            <a:r>
              <a:rPr lang="en-US" dirty="0"/>
              <a:t>30 epochs – Accuracy 0.844</a:t>
            </a:r>
          </a:p>
          <a:p>
            <a:pPr lvl="1"/>
            <a:r>
              <a:rPr lang="en-US" dirty="0"/>
              <a:t>50 epochs – Accuracy 0.863</a:t>
            </a:r>
          </a:p>
          <a:p>
            <a:pPr lvl="1"/>
            <a:r>
              <a:rPr lang="en-US" dirty="0"/>
              <a:t>70 epochs – Accuracy </a:t>
            </a:r>
            <a:r>
              <a:rPr lang="en-US" b="1" dirty="0"/>
              <a:t>0.875</a:t>
            </a:r>
          </a:p>
          <a:p>
            <a:r>
              <a:rPr lang="en-US" dirty="0"/>
              <a:t>Larger number of epochs (or other changes) does not improve the result</a:t>
            </a:r>
          </a:p>
        </p:txBody>
      </p:sp>
    </p:spTree>
    <p:extLst>
      <p:ext uri="{BB962C8B-B14F-4D97-AF65-F5344CB8AC3E}">
        <p14:creationId xmlns:p14="http://schemas.microsoft.com/office/powerpoint/2010/main" val="3663486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3952-BA9C-4DE6-810E-2D2D019C1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/>
          <a:lstStyle/>
          <a:p>
            <a:r>
              <a:rPr lang="en-US"/>
              <a:t>Mislabeled data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61412F-321B-4A77-810F-1C08FACB2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256" y="3229713"/>
            <a:ext cx="5486916" cy="19795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FAF10D-53F4-4149-82BA-1A37E3867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911" y="3229714"/>
            <a:ext cx="5486916" cy="197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034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B23DB-A23A-4C50-AB60-49123CF61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90CE0-40D2-4E00-9A47-D18ABB0AEA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Preprocessing is necessary in this dataset</a:t>
            </a:r>
          </a:p>
          <a:p>
            <a:r>
              <a:rPr lang="en-US" dirty="0"/>
              <a:t>Stemming does not produce better results</a:t>
            </a:r>
          </a:p>
          <a:p>
            <a:r>
              <a:rPr lang="en-US" dirty="0"/>
              <a:t>The pretrained model is much better than manually trained word2vec</a:t>
            </a:r>
          </a:p>
          <a:p>
            <a:pPr lvl="1"/>
            <a:r>
              <a:rPr lang="en-US" dirty="0"/>
              <a:t>Probably due to a small number of different training patterns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744BD09-339C-4276-B331-8DF9FF214D6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1803464"/>
              </p:ext>
            </p:extLst>
          </p:nvPr>
        </p:nvGraphicFramePr>
        <p:xfrm>
          <a:off x="6209016" y="2603500"/>
          <a:ext cx="48275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3723">
                  <a:extLst>
                    <a:ext uri="{9D8B030D-6E8A-4147-A177-3AD203B41FA5}">
                      <a16:colId xmlns:a16="http://schemas.microsoft.com/office/drawing/2014/main" val="137016804"/>
                    </a:ext>
                  </a:extLst>
                </a:gridCol>
                <a:gridCol w="1933865">
                  <a:extLst>
                    <a:ext uri="{9D8B030D-6E8A-4147-A177-3AD203B41FA5}">
                      <a16:colId xmlns:a16="http://schemas.microsoft.com/office/drawing/2014/main" val="2453955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175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adjustments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246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With 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819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Best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54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Best model (google)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358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9557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7837D-0789-4468-925C-0F83F00F3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D1D7C-FA9C-40D4-8A65-8B54AED98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Try out some more preprocessing (examine data)</a:t>
            </a:r>
          </a:p>
          <a:p>
            <a:pPr lvl="1"/>
            <a:r>
              <a:rPr lang="en-US" dirty="0"/>
              <a:t>Consult changes with dataset author</a:t>
            </a:r>
          </a:p>
          <a:p>
            <a:pPr lvl="1"/>
            <a:r>
              <a:rPr lang="en-US" dirty="0"/>
              <a:t>Collect more data</a:t>
            </a:r>
          </a:p>
          <a:p>
            <a:r>
              <a:rPr lang="en-US" dirty="0"/>
              <a:t>Collect more ‘normal’ data</a:t>
            </a:r>
          </a:p>
          <a:p>
            <a:r>
              <a:rPr lang="en-US" dirty="0"/>
              <a:t>Model changes</a:t>
            </a:r>
          </a:p>
          <a:p>
            <a:pPr lvl="1"/>
            <a:r>
              <a:rPr lang="en-US" dirty="0"/>
              <a:t>Number of dense layers, hidden neurons</a:t>
            </a:r>
          </a:p>
          <a:p>
            <a:pPr lvl="1"/>
            <a:r>
              <a:rPr lang="en-US" dirty="0"/>
              <a:t>CNN instead of LSTM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Working model could be turned into a browser extension</a:t>
            </a:r>
          </a:p>
        </p:txBody>
      </p:sp>
    </p:spTree>
    <p:extLst>
      <p:ext uri="{BB962C8B-B14F-4D97-AF65-F5344CB8AC3E}">
        <p14:creationId xmlns:p14="http://schemas.microsoft.com/office/powerpoint/2010/main" val="3834296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7A098C2-3B4C-4EF9-8F1C-95323518CC2E}"/>
              </a:ext>
            </a:extLst>
          </p:cNvPr>
          <p:cNvSpPr txBox="1">
            <a:spLocks/>
          </p:cNvSpPr>
          <p:nvPr/>
        </p:nvSpPr>
        <p:spPr>
          <a:xfrm>
            <a:off x="2866248" y="3044921"/>
            <a:ext cx="6459503" cy="76815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2666200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686D3-2B43-4627-95B3-97EDBFA73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Pro-</a:t>
            </a:r>
            <a:r>
              <a:rPr lang="en-US" dirty="0" err="1"/>
              <a:t>ana</a:t>
            </a:r>
            <a:r>
              <a:rPr lang="en-US" dirty="0"/>
              <a:t> vs pro-recovery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D819E-9B7D-4188-894D-F23425BD0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Available on </a:t>
            </a:r>
            <a:r>
              <a:rPr lang="en-US" dirty="0">
                <a:hlinkClick r:id="rId2"/>
              </a:rPr>
              <a:t>Kaggle</a:t>
            </a:r>
            <a:endParaRPr lang="en-US" dirty="0"/>
          </a:p>
          <a:p>
            <a:pPr fontAlgn="base"/>
            <a:r>
              <a:rPr lang="en-US" dirty="0"/>
              <a:t>Context</a:t>
            </a:r>
          </a:p>
          <a:p>
            <a:pPr lvl="1" fontAlgn="base"/>
            <a:r>
              <a:rPr lang="en-US" i="1" dirty="0"/>
              <a:t>“In my Abnormal Psychology class, I learned about how pro-anorexia/pro-eating disorder material online can be harmful, so I decided to make a dataset, in hopes that it would help someone with the necessary skills to make a model that might end up helping someone some day.”</a:t>
            </a:r>
          </a:p>
          <a:p>
            <a:pPr fontAlgn="base"/>
            <a:r>
              <a:rPr lang="en-US" dirty="0"/>
              <a:t>No models</a:t>
            </a:r>
            <a:r>
              <a:rPr lang="en-US" i="1" dirty="0"/>
              <a:t> </a:t>
            </a:r>
            <a:r>
              <a:rPr lang="en-US" dirty="0"/>
              <a:t>or notebooks available yet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361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C6F23-4D9D-4E80-A93E-339260F3B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E88A6-7265-491D-AAC7-FEAD06EF2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Binary classification – pro-recovery (0) vs pro-</a:t>
            </a:r>
            <a:r>
              <a:rPr lang="en-US" dirty="0" err="1"/>
              <a:t>ana</a:t>
            </a:r>
            <a:r>
              <a:rPr lang="en-US" dirty="0"/>
              <a:t> (1) data</a:t>
            </a:r>
          </a:p>
          <a:p>
            <a:pPr lvl="1" fontAlgn="base"/>
            <a:r>
              <a:rPr lang="en-US" dirty="0"/>
              <a:t>Roughly 2x more pro-</a:t>
            </a:r>
            <a:r>
              <a:rPr lang="en-US" dirty="0" err="1"/>
              <a:t>ana</a:t>
            </a:r>
            <a:r>
              <a:rPr lang="en-US" dirty="0"/>
              <a:t> data (1234 vs 2135 samples)</a:t>
            </a:r>
          </a:p>
          <a:p>
            <a:pPr fontAlgn="base"/>
            <a:r>
              <a:rPr lang="en-US" dirty="0"/>
              <a:t>Text data</a:t>
            </a:r>
          </a:p>
          <a:p>
            <a:pPr lvl="1" fontAlgn="base"/>
            <a:r>
              <a:rPr lang="en-US" dirty="0"/>
              <a:t>Already </a:t>
            </a:r>
            <a:r>
              <a:rPr lang="en-US" dirty="0" err="1"/>
              <a:t>splitted</a:t>
            </a:r>
            <a:r>
              <a:rPr lang="en-US" dirty="0"/>
              <a:t> into sentences</a:t>
            </a:r>
          </a:p>
          <a:p>
            <a:pPr lvl="1" fontAlgn="base"/>
            <a:r>
              <a:rPr lang="en-US" dirty="0"/>
              <a:t>Sources are probably articles, blog posts and reddit posts</a:t>
            </a:r>
          </a:p>
          <a:p>
            <a:r>
              <a:rPr lang="en-US" dirty="0"/>
              <a:t>Train and test set</a:t>
            </a:r>
          </a:p>
          <a:p>
            <a:pPr lvl="1"/>
            <a:r>
              <a:rPr lang="en-US" dirty="0"/>
              <a:t>Test set size – 0.1</a:t>
            </a:r>
          </a:p>
        </p:txBody>
      </p:sp>
    </p:spTree>
    <p:extLst>
      <p:ext uri="{BB962C8B-B14F-4D97-AF65-F5344CB8AC3E}">
        <p14:creationId xmlns:p14="http://schemas.microsoft.com/office/powerpoint/2010/main" val="728914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D23BD-3CE4-43DE-A061-EB87E7EC3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72F51-B430-4F1D-9761-AB3EED844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train a network, it is necessary to convert words into a numeric representation</a:t>
            </a:r>
          </a:p>
          <a:p>
            <a:r>
              <a:rPr lang="en-US" dirty="0"/>
              <a:t>Embedding – words are mapped to vectors of real numbers</a:t>
            </a:r>
          </a:p>
          <a:p>
            <a:pPr lvl="1"/>
            <a:r>
              <a:rPr lang="en-US" dirty="0"/>
              <a:t>word2vec – a model that produces an embedding</a:t>
            </a:r>
          </a:p>
          <a:p>
            <a:r>
              <a:rPr lang="en-US" dirty="0"/>
              <a:t>I used a library – </a:t>
            </a:r>
            <a:r>
              <a:rPr lang="en-US" dirty="0">
                <a:hlinkClick r:id="rId2"/>
              </a:rPr>
              <a:t>word2vec-keras</a:t>
            </a:r>
            <a:endParaRPr lang="en-US" dirty="0"/>
          </a:p>
          <a:p>
            <a:pPr lvl="1"/>
            <a:r>
              <a:rPr lang="en-US" dirty="0"/>
              <a:t>Allows to train both the word2vec embedding and a neural network</a:t>
            </a:r>
          </a:p>
          <a:p>
            <a:pPr lvl="1"/>
            <a:r>
              <a:rPr lang="en-US" dirty="0"/>
              <a:t>The neural network contains one LSTM layer and three dense layers by default</a:t>
            </a:r>
          </a:p>
        </p:txBody>
      </p:sp>
    </p:spTree>
    <p:extLst>
      <p:ext uri="{BB962C8B-B14F-4D97-AF65-F5344CB8AC3E}">
        <p14:creationId xmlns:p14="http://schemas.microsoft.com/office/powerpoint/2010/main" val="2303605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FDD01-4900-4D09-AC77-A005F1FD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hyperparameters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F35682D-583F-4471-AC70-A0C0C36AB1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3905382"/>
              </p:ext>
            </p:extLst>
          </p:nvPr>
        </p:nvGraphicFramePr>
        <p:xfrm>
          <a:off x="3088295" y="2676354"/>
          <a:ext cx="6015410" cy="3207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097">
                  <a:extLst>
                    <a:ext uri="{9D8B030D-6E8A-4147-A177-3AD203B41FA5}">
                      <a16:colId xmlns:a16="http://schemas.microsoft.com/office/drawing/2014/main" val="1747823366"/>
                    </a:ext>
                  </a:extLst>
                </a:gridCol>
                <a:gridCol w="2992582">
                  <a:extLst>
                    <a:ext uri="{9D8B030D-6E8A-4147-A177-3AD203B41FA5}">
                      <a16:colId xmlns:a16="http://schemas.microsoft.com/office/drawing/2014/main" val="535258167"/>
                    </a:ext>
                  </a:extLst>
                </a:gridCol>
                <a:gridCol w="1587731">
                  <a:extLst>
                    <a:ext uri="{9D8B030D-6E8A-4147-A177-3AD203B41FA5}">
                      <a16:colId xmlns:a16="http://schemas.microsoft.com/office/drawing/2014/main" val="979193335"/>
                    </a:ext>
                  </a:extLst>
                </a:gridCol>
              </a:tblGrid>
              <a:tr h="3733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Hyperparameter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Default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770122"/>
                  </a:ext>
                </a:extLst>
              </a:tr>
              <a:tr h="373337">
                <a:tc>
                  <a:txBody>
                    <a:bodyPr/>
                    <a:lstStyle/>
                    <a:p>
                      <a:r>
                        <a:rPr lang="en-US" dirty="0"/>
                        <a:t>word2vec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w2v_size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547595"/>
                  </a:ext>
                </a:extLst>
              </a:tr>
              <a:tr h="2133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w2v_epochs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642937"/>
                  </a:ext>
                </a:extLst>
              </a:tr>
              <a:tr h="213336">
                <a:tc>
                  <a:txBody>
                    <a:bodyPr/>
                    <a:lstStyle/>
                    <a:p>
                      <a:r>
                        <a:rPr lang="en-US" dirty="0"/>
                        <a:t>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k_max_sequence_len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802903"/>
                  </a:ext>
                </a:extLst>
              </a:tr>
              <a:tr h="2133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k_batch_size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290635"/>
                  </a:ext>
                </a:extLst>
              </a:tr>
              <a:tr h="2133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k_epochs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36506"/>
                  </a:ext>
                </a:extLst>
              </a:tr>
              <a:tr h="2133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k_lstm_neurons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882145"/>
                  </a:ext>
                </a:extLst>
              </a:tr>
              <a:tr h="2133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k_hidden_layer_neurons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[128, 64, 32])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896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115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01BB8-D700-444B-A650-E192801EC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601FD-05A4-4322-AE71-EB1CD0295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preprocessing, no change in hyperparameters</a:t>
            </a:r>
          </a:p>
          <a:p>
            <a:r>
              <a:rPr lang="en-US" dirty="0"/>
              <a:t>Results not good – test accuracy around 0.5</a:t>
            </a:r>
          </a:p>
          <a:p>
            <a:r>
              <a:rPr lang="en-US" dirty="0"/>
              <a:t>Changing the hyperparameters does not help</a:t>
            </a:r>
          </a:p>
          <a:p>
            <a:pPr lvl="1"/>
            <a:r>
              <a:rPr lang="en-US" dirty="0"/>
              <a:t>The data needs some </a:t>
            </a:r>
            <a:r>
              <a:rPr lang="en-US" dirty="0" err="1"/>
              <a:t>preproccesing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209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BD132-74D4-436A-9036-EE5890751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93113-EE6F-40C3-9151-AD7C776E8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Tokenize based on whitespaces</a:t>
            </a:r>
          </a:p>
          <a:p>
            <a:r>
              <a:rPr lang="en-US" dirty="0"/>
              <a:t>Remove punctuation and other symbols (keep only letters)</a:t>
            </a:r>
          </a:p>
          <a:p>
            <a:r>
              <a:rPr lang="en-US" dirty="0"/>
              <a:t>A lot of sentences started with ‘</a:t>
            </a:r>
            <a:r>
              <a:rPr lang="en-US" dirty="0" err="1"/>
              <a:t>tcb</a:t>
            </a:r>
            <a:r>
              <a:rPr lang="en-US" dirty="0"/>
              <a:t>-script]’ – removed</a:t>
            </a:r>
          </a:p>
          <a:p>
            <a:r>
              <a:rPr lang="en-US" dirty="0"/>
              <a:t>Remove stop words (commonly used words like ‘a’, ‘is’)</a:t>
            </a:r>
          </a:p>
          <a:p>
            <a:pPr lvl="1"/>
            <a:r>
              <a:rPr lang="en-US" dirty="0"/>
              <a:t>Library </a:t>
            </a:r>
            <a:r>
              <a:rPr lang="en-US" dirty="0">
                <a:hlinkClick r:id="rId2"/>
              </a:rPr>
              <a:t>NLTK</a:t>
            </a:r>
            <a:r>
              <a:rPr lang="en-US" dirty="0"/>
              <a:t> (Natural Language Toolkit)</a:t>
            </a:r>
          </a:p>
          <a:p>
            <a:r>
              <a:rPr lang="en-US" dirty="0"/>
              <a:t>Stemming (plays, playing → play)</a:t>
            </a:r>
          </a:p>
          <a:p>
            <a:pPr lvl="1"/>
            <a:r>
              <a:rPr lang="en-US" dirty="0"/>
              <a:t>May help in case of small datasets</a:t>
            </a:r>
          </a:p>
        </p:txBody>
      </p:sp>
    </p:spTree>
    <p:extLst>
      <p:ext uri="{BB962C8B-B14F-4D97-AF65-F5344CB8AC3E}">
        <p14:creationId xmlns:p14="http://schemas.microsoft.com/office/powerpoint/2010/main" val="873138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25D97-E37F-4479-A0DD-5C100C742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model – with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FDC06-E4E3-4214-AAB6-43F436A96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results for </a:t>
            </a:r>
            <a:r>
              <a:rPr lang="en-US" b="1" dirty="0"/>
              <a:t>w2v_size</a:t>
            </a:r>
            <a:r>
              <a:rPr lang="en-US" dirty="0"/>
              <a:t> = 50, </a:t>
            </a:r>
            <a:r>
              <a:rPr lang="sv-SE" b="1" dirty="0"/>
              <a:t>k_lstm_neurons</a:t>
            </a:r>
            <a:r>
              <a:rPr lang="sv-SE" dirty="0"/>
              <a:t> </a:t>
            </a:r>
            <a:r>
              <a:rPr lang="en-US" dirty="0"/>
              <a:t>= 10; </a:t>
            </a:r>
            <a:r>
              <a:rPr lang="en-US" b="1" dirty="0" err="1"/>
              <a:t>k_epochs</a:t>
            </a:r>
            <a:r>
              <a:rPr lang="en-US" b="1" dirty="0"/>
              <a:t> </a:t>
            </a:r>
            <a:r>
              <a:rPr lang="en-US" dirty="0"/>
              <a:t>= 120</a:t>
            </a:r>
          </a:p>
          <a:p>
            <a:pPr lvl="1"/>
            <a:r>
              <a:rPr lang="en-US" dirty="0"/>
              <a:t>The default values are too large for this dataset</a:t>
            </a:r>
          </a:p>
          <a:p>
            <a:pPr lvl="1"/>
            <a:r>
              <a:rPr lang="en-US" dirty="0"/>
              <a:t>Also reducing </a:t>
            </a:r>
            <a:r>
              <a:rPr lang="en-US" b="1" dirty="0" err="1"/>
              <a:t>k_max_sequence_len</a:t>
            </a:r>
            <a:r>
              <a:rPr lang="en-US" b="1" dirty="0"/>
              <a:t> </a:t>
            </a:r>
            <a:r>
              <a:rPr lang="en-US" dirty="0"/>
              <a:t>– slightly better results, but training was much quicker</a:t>
            </a:r>
          </a:p>
          <a:p>
            <a:r>
              <a:rPr lang="en-US" dirty="0"/>
              <a:t>Accuracy: 0.601</a:t>
            </a:r>
          </a:p>
          <a:p>
            <a:r>
              <a:rPr lang="en-US" dirty="0"/>
              <a:t>Can we do better?</a:t>
            </a:r>
          </a:p>
        </p:txBody>
      </p:sp>
    </p:spTree>
    <p:extLst>
      <p:ext uri="{BB962C8B-B14F-4D97-AF65-F5344CB8AC3E}">
        <p14:creationId xmlns:p14="http://schemas.microsoft.com/office/powerpoint/2010/main" val="2244880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7DDDB-E522-456C-8F2A-4DF6D412A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>
            <a:normAutofit/>
          </a:bodyPr>
          <a:lstStyle/>
          <a:p>
            <a:r>
              <a:rPr lang="en-US" dirty="0"/>
              <a:t>Data preprocessing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5A547-E495-4D4D-8F50-C50E7FA3E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6397313" cy="3416300"/>
          </a:xfrm>
        </p:spPr>
        <p:txBody>
          <a:bodyPr anchor="ctr">
            <a:normAutofit/>
          </a:bodyPr>
          <a:lstStyle/>
          <a:p>
            <a:r>
              <a:rPr lang="en-US" dirty="0"/>
              <a:t>Some of the examples contain mingled words</a:t>
            </a:r>
          </a:p>
          <a:p>
            <a:pPr lvl="1"/>
            <a:r>
              <a:rPr lang="en-US" i="1" dirty="0"/>
              <a:t>‘…self-destructive </a:t>
            </a:r>
            <a:r>
              <a:rPr lang="en-US" i="1" dirty="0" err="1"/>
              <a:t>behaviorbiological</a:t>
            </a:r>
            <a:r>
              <a:rPr lang="en-US" i="1" dirty="0"/>
              <a:t> causes of anorexia </a:t>
            </a:r>
            <a:r>
              <a:rPr lang="en-US" i="1" dirty="0" err="1"/>
              <a:t>include:irregular</a:t>
            </a:r>
            <a:r>
              <a:rPr lang="en-US" i="1" dirty="0"/>
              <a:t> hormone </a:t>
            </a:r>
            <a:r>
              <a:rPr lang="en-US" i="1" dirty="0" err="1"/>
              <a:t>functionsgenetics</a:t>
            </a:r>
            <a:r>
              <a:rPr lang="en-US" i="1" dirty="0"/>
              <a:t> although scientist…’</a:t>
            </a:r>
            <a:r>
              <a:rPr lang="en-US" dirty="0"/>
              <a:t> </a:t>
            </a:r>
          </a:p>
          <a:p>
            <a:r>
              <a:rPr lang="en-US" dirty="0" err="1">
                <a:hlinkClick r:id="rId2"/>
              </a:rPr>
              <a:t>wordninja</a:t>
            </a:r>
            <a:r>
              <a:rPr lang="en-US" dirty="0"/>
              <a:t> project</a:t>
            </a:r>
          </a:p>
          <a:p>
            <a:pPr lvl="1"/>
            <a:r>
              <a:rPr lang="en-US" dirty="0"/>
              <a:t>A small user-written program</a:t>
            </a:r>
          </a:p>
          <a:p>
            <a:pPr lvl="1"/>
            <a:r>
              <a:rPr lang="en-US" dirty="0"/>
              <a:t>Separates mingled words, results are quite nice</a:t>
            </a:r>
          </a:p>
          <a:p>
            <a:pPr lvl="1"/>
            <a:r>
              <a:rPr lang="en-US" dirty="0"/>
              <a:t>It may produce some meaningless words like ‘li’ if it does not know a particular word though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0C6DC022-DC30-47AE-96EC-BA1F2EAC5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27013" y="2775951"/>
            <a:ext cx="3067163" cy="3067163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58558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814</Words>
  <Application>Microsoft Office PowerPoint</Application>
  <PresentationFormat>Widescreen</PresentationFormat>
  <Paragraphs>134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Ion Boardroom</vt:lpstr>
      <vt:lpstr>Pro-ana vs pro-recovery</vt:lpstr>
      <vt:lpstr>Pro-ana vs pro-recovery dataset</vt:lpstr>
      <vt:lpstr>Dataset</vt:lpstr>
      <vt:lpstr>Model</vt:lpstr>
      <vt:lpstr>Model hyperparameters</vt:lpstr>
      <vt:lpstr>First model</vt:lpstr>
      <vt:lpstr>Data preprocessing #1</vt:lpstr>
      <vt:lpstr>Second model – with preprocessing</vt:lpstr>
      <vt:lpstr>Data preprocessing #2</vt:lpstr>
      <vt:lpstr>Third model – with wordninja</vt:lpstr>
      <vt:lpstr>Data preprocessing #3</vt:lpstr>
      <vt:lpstr>Final model</vt:lpstr>
      <vt:lpstr>Pretrained word2vec</vt:lpstr>
      <vt:lpstr>Model with pretrained word2vec</vt:lpstr>
      <vt:lpstr>Mislabeled data</vt:lpstr>
      <vt:lpstr>Summary</vt:lpstr>
      <vt:lpstr>Possible improvements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Pro-ana vs pro-recovery</dc:title>
  <dc:creator>Gabi Suchoparova</dc:creator>
  <cp:lastModifiedBy>Gabi Suchoparova</cp:lastModifiedBy>
  <cp:revision>56</cp:revision>
  <dcterms:created xsi:type="dcterms:W3CDTF">2020-01-20T21:28:29Z</dcterms:created>
  <dcterms:modified xsi:type="dcterms:W3CDTF">2020-01-20T22:41:23Z</dcterms:modified>
</cp:coreProperties>
</file>