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4" r:id="rId2"/>
    <p:sldId id="359" r:id="rId3"/>
    <p:sldId id="362" r:id="rId4"/>
    <p:sldId id="363" r:id="rId5"/>
    <p:sldId id="356" r:id="rId6"/>
    <p:sldId id="30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8FE2FF"/>
    <a:srgbClr val="FFC000"/>
    <a:srgbClr val="F1F0FA"/>
    <a:srgbClr val="E5E3F5"/>
    <a:srgbClr val="A39BDD"/>
    <a:srgbClr val="958CD8"/>
    <a:srgbClr val="00529C"/>
    <a:srgbClr val="F5B487"/>
    <a:srgbClr val="8D4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3969" autoAdjust="0"/>
  </p:normalViewPr>
  <p:slideViewPr>
    <p:cSldViewPr snapToGrid="0">
      <p:cViewPr varScale="1">
        <p:scale>
          <a:sx n="104" d="100"/>
          <a:sy n="104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28D01-256D-4399-B9F6-963555EC86D3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21CE-C224-4B42-AE1F-EE3D81AD3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73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0D8CA-B477-E026-D154-21FB4340B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07961-72DA-D474-7DC0-BBA3851AB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45FE4-D959-30A7-07A7-3E4041E7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2F4-6FC6-4E36-A73A-E5A751FBE2D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9D5BFB-BF19-E13C-155F-AD5C42B0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A70E27-56CC-FBEC-9F12-DCE42F11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0F27-DBC6-43C5-8399-42078C155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38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27ED5-F426-4F72-B242-1CDA227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26A016-4E7E-9D91-F786-591A3668F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37DE92-A673-4BB3-DFB5-503AA231A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E3C2DE-011C-B501-BD7B-A06802E0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2F4-6FC6-4E36-A73A-E5A751FBE2D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DF0B67-9545-594B-A9B9-9D125A1B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D1D01F-5482-C87A-7B66-59DF253C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0F27-DBC6-43C5-8399-42078C155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3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DD33D-6960-AD1D-9613-372B5A81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B257AD-E93B-8EFD-9981-07BFDDF5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A6E9C5-EFF1-9E8D-416B-D924B8E6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2F4-6FC6-4E36-A73A-E5A751FBE2D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ECE79-02B4-AB94-8C5D-FBA8FFE2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05D78-216A-99FC-167C-722CF693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0F27-DBC6-43C5-8399-42078C155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6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EEE0CF-1C6A-A835-D70D-DC83E96A4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05FDE-F274-00F1-3905-57CE99D4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7CB182-204A-54C5-CED7-EB60F21F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2F4-6FC6-4E36-A73A-E5A751FBE2D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183C3-F4B8-38EF-EDCC-C0F1D362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31F8E-F99E-4E7A-D43B-9456E355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0F27-DBC6-43C5-8399-42078C155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14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F13E402-ED5D-AF12-3325-8B4E8BE28358}"/>
              </a:ext>
            </a:extLst>
          </p:cNvPr>
          <p:cNvCxnSpPr>
            <a:cxnSpLocks/>
            <a:stCxn id="8" idx="3"/>
          </p:cNvCxnSpPr>
          <p:nvPr userDrawn="1"/>
        </p:nvCxnSpPr>
        <p:spPr>
          <a:xfrm flipH="1">
            <a:off x="163902" y="6649856"/>
            <a:ext cx="109766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79354FE4-4EFF-E07D-CBCB-C0F92D2EA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558" y="6418727"/>
            <a:ext cx="948709" cy="3973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A4C5E70-0B36-71E1-3FB9-50F653D2C77C}"/>
              </a:ext>
            </a:extLst>
          </p:cNvPr>
          <p:cNvSpPr/>
          <p:nvPr userDrawn="1"/>
        </p:nvSpPr>
        <p:spPr>
          <a:xfrm>
            <a:off x="9605319" y="6483601"/>
            <a:ext cx="1535239" cy="332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i="0" u="none" strike="noStrike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Gabriela Malaspina</a:t>
            </a:r>
            <a:endParaRPr lang="pt-BR" sz="14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6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5FA64B3-5C6F-0F23-29B0-B26F8DADB99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42BA443-4188-C7D9-9A0E-4204673E7D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solidFill>
                <a:srgbClr val="FFFFFF"/>
              </a:solidFill>
              <a:latin typeface="YACgEf4fYmc 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F13E402-ED5D-AF12-3325-8B4E8BE28358}"/>
              </a:ext>
            </a:extLst>
          </p:cNvPr>
          <p:cNvCxnSpPr>
            <a:cxnSpLocks/>
            <a:stCxn id="8" idx="3"/>
          </p:cNvCxnSpPr>
          <p:nvPr userDrawn="1"/>
        </p:nvCxnSpPr>
        <p:spPr>
          <a:xfrm flipH="1">
            <a:off x="163902" y="6649856"/>
            <a:ext cx="109766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79354FE4-4EFF-E07D-CBCB-C0F92D2EA6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558" y="6418727"/>
            <a:ext cx="948709" cy="3973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A4C5E70-0B36-71E1-3FB9-50F653D2C77C}"/>
              </a:ext>
            </a:extLst>
          </p:cNvPr>
          <p:cNvSpPr/>
          <p:nvPr userDrawn="1"/>
        </p:nvSpPr>
        <p:spPr>
          <a:xfrm>
            <a:off x="9605319" y="6547449"/>
            <a:ext cx="1535239" cy="204814"/>
          </a:xfrm>
          <a:prstGeom prst="rect">
            <a:avLst/>
          </a:prstGeom>
          <a:solidFill>
            <a:srgbClr val="F2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i="0" u="none" strike="noStrike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Gabriela Malaspina</a:t>
            </a:r>
            <a:endParaRPr lang="pt-BR" sz="14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F2756-2BC6-1C86-0AB5-6A593DE8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D45E4-A0E9-CFBA-62CB-7EA773B2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CF6F8-CA0E-9962-88A3-615714E3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2F4-6FC6-4E36-A73A-E5A751FBE2D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F2B054-BFEF-2B18-7AB7-39A8AEAA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CA9F9-4829-BDD8-DC07-0A3916D3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0F27-DBC6-43C5-8399-42078C155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49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6A329-4E20-C2A4-5AA8-7EE137BC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C3CA2-A3A8-628E-ED11-0F8B233E5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9E84D3-0338-5E8B-8D51-F78B5EEB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6A46D3-B718-CC82-33DF-597B631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2F4-6FC6-4E36-A73A-E5A751FBE2D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2D1479-ADD2-DD24-6101-3D0B5EAA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35B3E4-CDFD-D9BA-1786-854B98AB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0F27-DBC6-43C5-8399-42078C155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27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4926-2FA6-6698-F0DD-E0EF3EB0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F67318-1164-3753-4871-0152C13C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7DE9C6-D093-5376-C902-41D9E1BE8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21D7B0-F523-3A82-5CFB-C99C10BB6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0C01A2-451E-B7DE-BD86-15130832C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AB9A1A-E480-6A39-D1ED-F7BEDD67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2F4-6FC6-4E36-A73A-E5A751FBE2D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AABFAF-97D2-DFC7-947C-AE8BA84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E53BD9-432B-7F0E-9631-2FE2698F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0F27-DBC6-43C5-8399-42078C155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102AB-EAAD-52F4-81EE-DAB5203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51042-1899-B93E-740B-496D7BBF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2F4-6FC6-4E36-A73A-E5A751FBE2D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B52667-AD21-BF01-CE96-2FF39E2A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EB546B-3713-C719-1237-434E4F85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0F27-DBC6-43C5-8399-42078C155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5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655AC7-DB61-D2F9-F4C7-AD3B2259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2F4-6FC6-4E36-A73A-E5A751FBE2D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1DAB2A-EF00-DF31-291B-F0D41D8B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6EA1C9-94B7-736C-C70D-3E86CC8F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0F27-DBC6-43C5-8399-42078C155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4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6D0CD-BCA4-67EE-8AB4-36AEA765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D4BF4-0F2B-2905-EC0C-F5947CC6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76B096-74CC-CF1F-97DA-F8171069E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759369-922E-0651-E53A-724CA07F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2F4-6FC6-4E36-A73A-E5A751FBE2D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85A717-8F6C-1E5F-2EC7-37195F08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3EC9E-14F4-6201-D82B-AE4AA727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0F27-DBC6-43C5-8399-42078C155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2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F8B71C-E253-9F73-C221-4DCDCFB7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9DF28-6381-9C9F-445F-EA4EE77E6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0C9947-56AE-2E4F-9C26-7BB0E178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42F4-6FC6-4E36-A73A-E5A751FBE2D6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8E8AB-DDE3-381B-4E30-79F73B7DE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240ECA-55DB-CE93-B56F-02998718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00F27-DBC6-43C5-8399-42078C155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10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5DF8BB5-8B43-E34C-C2B4-E3D7534DE173}"/>
              </a:ext>
            </a:extLst>
          </p:cNvPr>
          <p:cNvSpPr/>
          <p:nvPr/>
        </p:nvSpPr>
        <p:spPr>
          <a:xfrm>
            <a:off x="367101" y="1214582"/>
            <a:ext cx="11289190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Avaliação de cursos superiores em uma </a:t>
            </a:r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EdTech</a:t>
            </a:r>
            <a:endParaRPr lang="pt-BR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   Para uma avaliação sobre o ensino superior no Brasil, a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EdTech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resolveu avaliar algumas informações existentes no Censo de Educação Superior, disponibilizado pelo Ministério da Educação do Brasil. Você foi o selecionado para fazer a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highlight>
                  <a:srgbClr val="FFC000"/>
                </a:highlight>
                <a:latin typeface="+mj-lt"/>
              </a:rPr>
              <a:t>primeira ingestão desses dados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 que irão servir de base para uma análise exploratória do time de Ciência de dados, junto da disponibilização dos dados, a equipe de ciência requisitou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highlight>
                  <a:srgbClr val="FFC000"/>
                </a:highlight>
                <a:latin typeface="+mj-lt"/>
              </a:rPr>
              <a:t>algumas informações sobre a base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que deverão ser respondidas. 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   O que foi definido é que esse processo, por hora, não precisa estar em uma estrutura robusta e orquestrado, sendo assim, é necessário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highlight>
                  <a:srgbClr val="FFC000"/>
                </a:highlight>
                <a:latin typeface="+mj-lt"/>
              </a:rPr>
              <a:t>velocidade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na disponibilização inicial desse dado para a equipe de ciência de dados. Para isso, será necessário avaliar o tempo necessário para desenvolver a tarefa, utilizando metodologias ágeis para  dividir o processo em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tasks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menores e ponderar o esforço de cada uma delas. Ao final, será necessário uma apresentação, em formato de slide, mostrando o processo de desenvolvimento da tarefa, desde a estimativa de esforço das atividades até às perguntas realizadas pelo time de Ciência de dados.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6F295BB-8DE5-BD89-F17D-3D438681CD70}"/>
              </a:ext>
            </a:extLst>
          </p:cNvPr>
          <p:cNvSpPr/>
          <p:nvPr/>
        </p:nvSpPr>
        <p:spPr>
          <a:xfrm>
            <a:off x="434109" y="461818"/>
            <a:ext cx="11319649" cy="752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O C</a:t>
            </a:r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ASE</a:t>
            </a:r>
            <a:endParaRPr lang="pt-BR" sz="40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6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5DF8BB5-8B43-E34C-C2B4-E3D7534DE173}"/>
              </a:ext>
            </a:extLst>
          </p:cNvPr>
          <p:cNvSpPr/>
          <p:nvPr/>
        </p:nvSpPr>
        <p:spPr>
          <a:xfrm>
            <a:off x="367101" y="1446658"/>
            <a:ext cx="1128919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Avaliação de cursos superiores em uma </a:t>
            </a:r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EdTech</a:t>
            </a:r>
            <a:endParaRPr lang="pt-BR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Requisitos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Estimar o esforço para cada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task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do processo;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Para que a equipe possa acessar os dados, os mesmos devem  ser disponibilizados no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Simple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Storage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Service da AWS em um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bucket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privado;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Todo o processo de ingestão deve ser feito em Python ou Spark;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Os nomes das colunas devem estar escritos somente com letras minúscula;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 output deve ser disponibilizado em um arquivo parquet;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Deverá ser feita uma apresentação final.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9D8A4D-56A2-882D-6A60-D2D6498F93B9}"/>
              </a:ext>
            </a:extLst>
          </p:cNvPr>
          <p:cNvSpPr/>
          <p:nvPr/>
        </p:nvSpPr>
        <p:spPr>
          <a:xfrm>
            <a:off x="434109" y="461818"/>
            <a:ext cx="11319649" cy="752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O C</a:t>
            </a:r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ASE</a:t>
            </a:r>
            <a:endParaRPr lang="pt-BR" sz="40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0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A8DB005-4D8D-F992-86C9-AE195FAB9CD2}"/>
              </a:ext>
            </a:extLst>
          </p:cNvPr>
          <p:cNvSpPr/>
          <p:nvPr/>
        </p:nvSpPr>
        <p:spPr>
          <a:xfrm>
            <a:off x="1348509" y="2214416"/>
            <a:ext cx="1834796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Análise inicial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8C4842-981C-4746-296F-BD36B449D5D2}"/>
              </a:ext>
            </a:extLst>
          </p:cNvPr>
          <p:cNvSpPr/>
          <p:nvPr/>
        </p:nvSpPr>
        <p:spPr>
          <a:xfrm>
            <a:off x="434109" y="461818"/>
            <a:ext cx="11319649" cy="752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ETAPAS</a:t>
            </a:r>
            <a:endParaRPr lang="pt-BR" sz="40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4FE69B9-BB47-025A-A284-B3584922FBBF}"/>
              </a:ext>
            </a:extLst>
          </p:cNvPr>
          <p:cNvSpPr/>
          <p:nvPr/>
        </p:nvSpPr>
        <p:spPr>
          <a:xfrm>
            <a:off x="4618182" y="1555060"/>
            <a:ext cx="1834796" cy="1009148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Download manual e análise dos dados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AEC6D30-6C6A-AB10-5647-FDA024018B6A}"/>
              </a:ext>
            </a:extLst>
          </p:cNvPr>
          <p:cNvSpPr/>
          <p:nvPr/>
        </p:nvSpPr>
        <p:spPr>
          <a:xfrm>
            <a:off x="4618182" y="2685324"/>
            <a:ext cx="1834796" cy="1009148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Análise da estrutura HTML da página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86F0C13-B751-46BB-8C6E-619B205D3386}"/>
              </a:ext>
            </a:extLst>
          </p:cNvPr>
          <p:cNvSpPr/>
          <p:nvPr/>
        </p:nvSpPr>
        <p:spPr>
          <a:xfrm>
            <a:off x="6788726" y="1555060"/>
            <a:ext cx="4137891" cy="1009148"/>
          </a:xfrm>
          <a:prstGeom prst="roundRect">
            <a:avLst>
              <a:gd name="adj" fmla="val 0"/>
            </a:avLst>
          </a:prstGeom>
          <a:solidFill>
            <a:srgbClr val="FDFDFD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Arquivo extraído no formato zip, com 3 pastas.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Pasta alvo: "dados";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Arquivos alvo: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MICRODADOS_CADASTRO_IES_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  <a:highlight>
                  <a:srgbClr val="8FE2FF"/>
                </a:highlight>
                <a:latin typeface="+mj-lt"/>
              </a:rPr>
              <a:t>AAAA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.CSV;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MICRODADOS_CADASTRO_CURSOS_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  <a:highlight>
                  <a:srgbClr val="8FE2FF"/>
                </a:highlight>
                <a:latin typeface="+mj-lt"/>
              </a:rPr>
              <a:t>AAAA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.CSV.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2ADD513-A1E9-144C-9BFA-53A83702BBFF}"/>
              </a:ext>
            </a:extLst>
          </p:cNvPr>
          <p:cNvSpPr/>
          <p:nvPr/>
        </p:nvSpPr>
        <p:spPr>
          <a:xfrm>
            <a:off x="6788726" y="2685324"/>
            <a:ext cx="4137891" cy="1009148"/>
          </a:xfrm>
          <a:prstGeom prst="roundRect">
            <a:avLst>
              <a:gd name="adj" fmla="val 0"/>
            </a:avLst>
          </a:prstGeom>
          <a:solidFill>
            <a:srgbClr val="FDFDFD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Página com "sessões" para download conforme o ano.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Elemento alvo: &lt;</a:t>
            </a:r>
            <a:r>
              <a:rPr lang="pt-BR" sz="11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div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id="</a:t>
            </a:r>
            <a:r>
              <a:rPr lang="pt-BR" sz="11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content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-core"&gt;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6F6AA9EE-E55F-E8A1-56C7-CE21FE5660AB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183305" y="2059634"/>
            <a:ext cx="1434877" cy="531165"/>
          </a:xfrm>
          <a:prstGeom prst="bentConnector3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F2B4148-9348-2FBD-7C7A-9E3015187E03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3183305" y="2590799"/>
            <a:ext cx="1434877" cy="599099"/>
          </a:xfrm>
          <a:prstGeom prst="bentConnector3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C1F4BD-D8F2-DA81-A7A2-8A780AB28497}"/>
              </a:ext>
            </a:extLst>
          </p:cNvPr>
          <p:cNvSpPr/>
          <p:nvPr/>
        </p:nvSpPr>
        <p:spPr>
          <a:xfrm>
            <a:off x="1348509" y="4644844"/>
            <a:ext cx="1834796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Planejamento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893B9EE-8445-57EA-9D12-A5A8528E123A}"/>
              </a:ext>
            </a:extLst>
          </p:cNvPr>
          <p:cNvSpPr/>
          <p:nvPr/>
        </p:nvSpPr>
        <p:spPr>
          <a:xfrm>
            <a:off x="4618182" y="3985488"/>
            <a:ext cx="1834796" cy="1009148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Definição das etapas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A8E70F9-0A5B-F583-84C5-F5FC7831AD49}"/>
              </a:ext>
            </a:extLst>
          </p:cNvPr>
          <p:cNvSpPr/>
          <p:nvPr/>
        </p:nvSpPr>
        <p:spPr>
          <a:xfrm>
            <a:off x="4618182" y="5115752"/>
            <a:ext cx="1834796" cy="1009148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Estimativa do esforço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D5A40292-4908-87CB-C11D-1540DFD88A2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3183305" y="4490062"/>
            <a:ext cx="1434877" cy="531165"/>
          </a:xfrm>
          <a:prstGeom prst="bentConnector3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E6F88608-98C2-63E4-A1B0-204FF80BCD3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183305" y="5021227"/>
            <a:ext cx="1434877" cy="599099"/>
          </a:xfrm>
          <a:prstGeom prst="bentConnector3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8B7FB13-BC39-59D9-398B-53526542BC4E}"/>
              </a:ext>
            </a:extLst>
          </p:cNvPr>
          <p:cNvSpPr/>
          <p:nvPr/>
        </p:nvSpPr>
        <p:spPr>
          <a:xfrm>
            <a:off x="6788726" y="3985488"/>
            <a:ext cx="4137891" cy="1009148"/>
          </a:xfrm>
          <a:prstGeom prst="roundRect">
            <a:avLst>
              <a:gd name="adj" fmla="val 0"/>
            </a:avLst>
          </a:prstGeom>
          <a:solidFill>
            <a:srgbClr val="FDFDFD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Etapas:</a:t>
            </a:r>
          </a:p>
          <a:p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1. Download, extração e seleção dos .</a:t>
            </a:r>
            <a:r>
              <a:rPr lang="pt-BR" sz="11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CSVs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; 2. Verificação e tratamento dos dados; 3. Conversão para formato parquet; 4. Armazenamento no S3; 5. Documentação; 6. Entrega e apresentação para time de negócio.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1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ACD4A90-DC60-7B7D-06F1-E32AFDF81CAA}"/>
              </a:ext>
            </a:extLst>
          </p:cNvPr>
          <p:cNvSpPr/>
          <p:nvPr/>
        </p:nvSpPr>
        <p:spPr>
          <a:xfrm>
            <a:off x="6788726" y="5115752"/>
            <a:ext cx="4137891" cy="1009148"/>
          </a:xfrm>
          <a:prstGeom prst="roundRect">
            <a:avLst>
              <a:gd name="adj" fmla="val 0"/>
            </a:avLst>
          </a:prstGeom>
          <a:solidFill>
            <a:srgbClr val="FDFDFD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Prazo disponível: 8 horas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1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56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A8DB005-4D8D-F992-86C9-AE195FAB9CD2}"/>
              </a:ext>
            </a:extLst>
          </p:cNvPr>
          <p:cNvSpPr/>
          <p:nvPr/>
        </p:nvSpPr>
        <p:spPr>
          <a:xfrm>
            <a:off x="905163" y="2421368"/>
            <a:ext cx="2262909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Coleta do HTML bruto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8C4842-981C-4746-296F-BD36B449D5D2}"/>
              </a:ext>
            </a:extLst>
          </p:cNvPr>
          <p:cNvSpPr/>
          <p:nvPr/>
        </p:nvSpPr>
        <p:spPr>
          <a:xfrm>
            <a:off x="434109" y="461818"/>
            <a:ext cx="11319649" cy="752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ETAPAS</a:t>
            </a:r>
            <a:endParaRPr lang="pt-BR" sz="40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1034CEE-F8AC-2CAF-89DD-307D4F374AF5}"/>
              </a:ext>
            </a:extLst>
          </p:cNvPr>
          <p:cNvSpPr/>
          <p:nvPr/>
        </p:nvSpPr>
        <p:spPr>
          <a:xfrm>
            <a:off x="905163" y="3495385"/>
            <a:ext cx="2262909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Estruturação do HTML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D20B7A4-FEAF-61BA-4980-1A26D956DC83}"/>
              </a:ext>
            </a:extLst>
          </p:cNvPr>
          <p:cNvSpPr/>
          <p:nvPr/>
        </p:nvSpPr>
        <p:spPr>
          <a:xfrm>
            <a:off x="905163" y="4569402"/>
            <a:ext cx="2262909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Busca dos links externos para download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EA6BCD-B5FE-612B-DDC4-2125AAD7DA7D}"/>
              </a:ext>
            </a:extLst>
          </p:cNvPr>
          <p:cNvSpPr/>
          <p:nvPr/>
        </p:nvSpPr>
        <p:spPr>
          <a:xfrm>
            <a:off x="905165" y="1637145"/>
            <a:ext cx="2262908" cy="4629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1. </a:t>
            </a: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Scraping</a:t>
            </a:r>
            <a:endParaRPr lang="pt-BR" sz="14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21A84F-588B-591B-93AD-B09049919704}"/>
              </a:ext>
            </a:extLst>
          </p:cNvPr>
          <p:cNvSpPr/>
          <p:nvPr/>
        </p:nvSpPr>
        <p:spPr>
          <a:xfrm>
            <a:off x="905163" y="5643417"/>
            <a:ext cx="2262909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Download em massa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653DFA7-F98D-FABD-3AE5-41A9879D08B3}"/>
              </a:ext>
            </a:extLst>
          </p:cNvPr>
          <p:cNvSpPr/>
          <p:nvPr/>
        </p:nvSpPr>
        <p:spPr>
          <a:xfrm>
            <a:off x="3537527" y="2421367"/>
            <a:ext cx="2262909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Extração e separação dos arquivos target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52E3E9-D769-123D-212F-741416EE7C5A}"/>
              </a:ext>
            </a:extLst>
          </p:cNvPr>
          <p:cNvSpPr/>
          <p:nvPr/>
        </p:nvSpPr>
        <p:spPr>
          <a:xfrm>
            <a:off x="3537529" y="1637145"/>
            <a:ext cx="2262908" cy="4629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2. Tratamento</a:t>
            </a:r>
            <a:endParaRPr lang="pt-BR" sz="14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CD039F7-910C-8BBE-4AB2-807EC3FB0D21}"/>
              </a:ext>
            </a:extLst>
          </p:cNvPr>
          <p:cNvSpPr/>
          <p:nvPr/>
        </p:nvSpPr>
        <p:spPr>
          <a:xfrm>
            <a:off x="3537527" y="3495385"/>
            <a:ext cx="2262909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Análise qualitativa e tratamento colunas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72BD758-EDC6-84EA-7AB0-398356066981}"/>
              </a:ext>
            </a:extLst>
          </p:cNvPr>
          <p:cNvSpPr/>
          <p:nvPr/>
        </p:nvSpPr>
        <p:spPr>
          <a:xfrm>
            <a:off x="6169889" y="2421367"/>
            <a:ext cx="2262909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Disponibilização de pasta com arquivos .CSV no S3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C24484B-601D-F822-1B4C-D26230487518}"/>
              </a:ext>
            </a:extLst>
          </p:cNvPr>
          <p:cNvSpPr/>
          <p:nvPr/>
        </p:nvSpPr>
        <p:spPr>
          <a:xfrm>
            <a:off x="6169891" y="1637145"/>
            <a:ext cx="2262908" cy="4629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3. Disponibilização</a:t>
            </a:r>
            <a:endParaRPr lang="pt-BR" sz="14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376CA3C-B61A-EDE2-BA41-814BE32E5BDB}"/>
              </a:ext>
            </a:extLst>
          </p:cNvPr>
          <p:cNvSpPr/>
          <p:nvPr/>
        </p:nvSpPr>
        <p:spPr>
          <a:xfrm>
            <a:off x="6169889" y="3495385"/>
            <a:ext cx="2262909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Disponibilização de pasta com arquivos parquet no S3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447EBBC-1DC7-40D0-2FBF-2E3250380AD6}"/>
              </a:ext>
            </a:extLst>
          </p:cNvPr>
          <p:cNvSpPr/>
          <p:nvPr/>
        </p:nvSpPr>
        <p:spPr>
          <a:xfrm>
            <a:off x="8802249" y="2421367"/>
            <a:ext cx="2262909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Disponibilização documentação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683DCDD-640E-BFD8-9273-FA4D0696F861}"/>
              </a:ext>
            </a:extLst>
          </p:cNvPr>
          <p:cNvSpPr/>
          <p:nvPr/>
        </p:nvSpPr>
        <p:spPr>
          <a:xfrm>
            <a:off x="8802251" y="1637145"/>
            <a:ext cx="2262908" cy="4629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4. Entrega</a:t>
            </a:r>
            <a:endParaRPr lang="pt-BR" sz="14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ACB19EB-F6B2-8F7C-F62A-533E0E7A0724}"/>
              </a:ext>
            </a:extLst>
          </p:cNvPr>
          <p:cNvSpPr/>
          <p:nvPr/>
        </p:nvSpPr>
        <p:spPr>
          <a:xfrm>
            <a:off x="8802249" y="3495385"/>
            <a:ext cx="2262909" cy="75276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Apresentação para time de negócio</a:t>
            </a:r>
          </a:p>
        </p:txBody>
      </p:sp>
    </p:spTree>
    <p:extLst>
      <p:ext uri="{BB962C8B-B14F-4D97-AF65-F5344CB8AC3E}">
        <p14:creationId xmlns:p14="http://schemas.microsoft.com/office/powerpoint/2010/main" val="238044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5DF8BB5-8B43-E34C-C2B4-E3D7534DE173}"/>
              </a:ext>
            </a:extLst>
          </p:cNvPr>
          <p:cNvSpPr/>
          <p:nvPr/>
        </p:nvSpPr>
        <p:spPr>
          <a:xfrm>
            <a:off x="1276350" y="2204078"/>
            <a:ext cx="10334625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Acesso a dados todos os ativos listados no índice Ibovespa e suas métricas de desempenho; 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Algoritmo para escolha de um portfólio conforme o perfil do investidor iniciante;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Modelo de rede com LSTM capaz de se ajustar às séries de ativos da carteira – valores MAPE satisfatórios em comparação com estudos similares; 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Suporte na decisão de alocação de um capital de R$ 1.000,00.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1F76150-EF78-C993-18F4-0B994BAE4D25}"/>
              </a:ext>
            </a:extLst>
          </p:cNvPr>
          <p:cNvSpPr/>
          <p:nvPr/>
        </p:nvSpPr>
        <p:spPr>
          <a:xfrm>
            <a:off x="4978885" y="0"/>
            <a:ext cx="6774873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5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Considerações finais</a:t>
            </a:r>
            <a:endParaRPr lang="pt-BR" sz="54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5BA3A33-07EC-F37D-765E-DEC87999262B}"/>
              </a:ext>
            </a:extLst>
          </p:cNvPr>
          <p:cNvSpPr/>
          <p:nvPr/>
        </p:nvSpPr>
        <p:spPr>
          <a:xfrm>
            <a:off x="999261" y="2484581"/>
            <a:ext cx="230909" cy="2216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5F51AA5-2C55-F1F8-4BF1-F6E05A2BEC0E}"/>
              </a:ext>
            </a:extLst>
          </p:cNvPr>
          <p:cNvSpPr/>
          <p:nvPr/>
        </p:nvSpPr>
        <p:spPr>
          <a:xfrm>
            <a:off x="999261" y="3024242"/>
            <a:ext cx="230909" cy="2216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B6B896-7B7F-5E10-2E63-15CA5FA731A7}"/>
              </a:ext>
            </a:extLst>
          </p:cNvPr>
          <p:cNvSpPr/>
          <p:nvPr/>
        </p:nvSpPr>
        <p:spPr>
          <a:xfrm>
            <a:off x="999261" y="3563903"/>
            <a:ext cx="230909" cy="2216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079B39-76CC-B808-99EB-F13C6B498D69}"/>
              </a:ext>
            </a:extLst>
          </p:cNvPr>
          <p:cNvSpPr/>
          <p:nvPr/>
        </p:nvSpPr>
        <p:spPr>
          <a:xfrm>
            <a:off x="999261" y="4657901"/>
            <a:ext cx="230909" cy="2216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design de símbolo de sinal de ícone de marca de seleção 10147898 PNG">
            <a:extLst>
              <a:ext uri="{FF2B5EF4-FFF2-40B4-BE49-F238E27FC236}">
                <a16:creationId xmlns:a16="http://schemas.microsoft.com/office/drawing/2014/main" id="{11DDD704-DA86-1852-E281-7D48EFDA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3" y="2392219"/>
            <a:ext cx="369716" cy="2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esign de símbolo de sinal de ícone de marca de seleção 10147898 PNG">
            <a:extLst>
              <a:ext uri="{FF2B5EF4-FFF2-40B4-BE49-F238E27FC236}">
                <a16:creationId xmlns:a16="http://schemas.microsoft.com/office/drawing/2014/main" id="{B098B7D7-6EC2-921A-8D79-7274918C6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3" y="2947605"/>
            <a:ext cx="369716" cy="2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esign de símbolo de sinal de ícone de marca de seleção 10147898 PNG">
            <a:extLst>
              <a:ext uri="{FF2B5EF4-FFF2-40B4-BE49-F238E27FC236}">
                <a16:creationId xmlns:a16="http://schemas.microsoft.com/office/drawing/2014/main" id="{43ED35B8-A7E5-BF5A-458F-4AE229D4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3" y="3491217"/>
            <a:ext cx="369716" cy="2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esign de símbolo de sinal de ícone de marca de seleção 10147898 PNG">
            <a:extLst>
              <a:ext uri="{FF2B5EF4-FFF2-40B4-BE49-F238E27FC236}">
                <a16:creationId xmlns:a16="http://schemas.microsoft.com/office/drawing/2014/main" id="{392D5CF9-74C0-D6A2-23FD-67222CBC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3" y="4580821"/>
            <a:ext cx="369716" cy="2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0F21F7B-5697-5992-CB44-26DDEB1B76D6}"/>
              </a:ext>
            </a:extLst>
          </p:cNvPr>
          <p:cNvSpPr/>
          <p:nvPr/>
        </p:nvSpPr>
        <p:spPr>
          <a:xfrm>
            <a:off x="5198574" y="2687129"/>
            <a:ext cx="1834796" cy="1675321"/>
          </a:xfrm>
          <a:prstGeom prst="roundRect">
            <a:avLst>
              <a:gd name="adj" fmla="val 1068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Interface no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PowerBI</a:t>
            </a:r>
            <a:endParaRPr lang="pt-BR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A8DB005-4D8D-F992-86C9-AE195FAB9CD2}"/>
              </a:ext>
            </a:extLst>
          </p:cNvPr>
          <p:cNvSpPr/>
          <p:nvPr/>
        </p:nvSpPr>
        <p:spPr>
          <a:xfrm>
            <a:off x="7197497" y="2687129"/>
            <a:ext cx="1834796" cy="1675321"/>
          </a:xfrm>
          <a:prstGeom prst="roundRect">
            <a:avLst>
              <a:gd name="adj" fmla="val 1068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Integração com MT5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DAF3121-31EF-835E-B427-492429776114}"/>
              </a:ext>
            </a:extLst>
          </p:cNvPr>
          <p:cNvSpPr/>
          <p:nvPr/>
        </p:nvSpPr>
        <p:spPr>
          <a:xfrm>
            <a:off x="9196421" y="2687129"/>
            <a:ext cx="1834796" cy="1675321"/>
          </a:xfrm>
          <a:prstGeom prst="roundRect">
            <a:avLst>
              <a:gd name="adj" fmla="val 1068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Expansão para outros mercados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E19F0D7-AF1D-CBC0-39DB-FBDF3719BD21}"/>
              </a:ext>
            </a:extLst>
          </p:cNvPr>
          <p:cNvSpPr/>
          <p:nvPr/>
        </p:nvSpPr>
        <p:spPr>
          <a:xfrm>
            <a:off x="3199651" y="2687129"/>
            <a:ext cx="1834796" cy="1675321"/>
          </a:xfrm>
          <a:prstGeom prst="roundRect">
            <a:avLst>
              <a:gd name="adj" fmla="val 1068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Modelo em produção / API </a:t>
            </a:r>
            <a:r>
              <a:rPr lang="pt-BR" sz="1600" i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realtime</a:t>
            </a:r>
            <a:endParaRPr lang="pt-BR" sz="16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8C4842-981C-4746-296F-BD36B449D5D2}"/>
              </a:ext>
            </a:extLst>
          </p:cNvPr>
          <p:cNvSpPr/>
          <p:nvPr/>
        </p:nvSpPr>
        <p:spPr>
          <a:xfrm>
            <a:off x="4978885" y="0"/>
            <a:ext cx="6774873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5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Próximos passos...</a:t>
            </a:r>
            <a:endParaRPr lang="pt-BR" sz="54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2CE1BF0-E4FC-19F0-4E0B-24F2FC06844E}"/>
              </a:ext>
            </a:extLst>
          </p:cNvPr>
          <p:cNvSpPr/>
          <p:nvPr/>
        </p:nvSpPr>
        <p:spPr>
          <a:xfrm>
            <a:off x="1200727" y="2687129"/>
            <a:ext cx="1834796" cy="1675321"/>
          </a:xfrm>
          <a:prstGeom prst="roundRect">
            <a:avLst>
              <a:gd name="adj" fmla="val 1068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Automatização das etapas e otimização do desempenho </a:t>
            </a:r>
          </a:p>
        </p:txBody>
      </p:sp>
    </p:spTree>
    <p:extLst>
      <p:ext uri="{BB962C8B-B14F-4D97-AF65-F5344CB8AC3E}">
        <p14:creationId xmlns:p14="http://schemas.microsoft.com/office/powerpoint/2010/main" val="3446159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12752</TotalTime>
  <Words>583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YACgEf4fYmc 0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Malaspina</dc:creator>
  <cp:lastModifiedBy>Gabriela Malaspina</cp:lastModifiedBy>
  <cp:revision>75</cp:revision>
  <dcterms:created xsi:type="dcterms:W3CDTF">2023-03-26T13:56:00Z</dcterms:created>
  <dcterms:modified xsi:type="dcterms:W3CDTF">2023-11-25T13:00:27Z</dcterms:modified>
</cp:coreProperties>
</file>