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7"/>
    <p:restoredTop sz="92241"/>
  </p:normalViewPr>
  <p:slideViewPr>
    <p:cSldViewPr snapToGrid="0" snapToObjects="1">
      <p:cViewPr varScale="1">
        <p:scale>
          <a:sx n="51" d="100"/>
          <a:sy n="51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A37F-236F-3840-B4CC-1377AB66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D1E82-5702-0B48-BA1F-A7608C187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07F1-1B24-9747-B12F-06BF0CF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B60B-D21F-294F-8B7E-C63A3C1F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8D0E-4A6E-7146-AFE9-CD780BEF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926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FF6A-BC56-2A44-94BA-2F841573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08D58-B836-5E40-B473-B9FECE63C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CEBB-E63F-D34D-B2B7-6D08F6E2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028A-DC50-9E4A-8EC1-DA8F228D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E2D2-41EA-B549-A607-89D55FFF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642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BBB50-C02F-D843-B4DB-63D6CE549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153-6E04-6A43-9A3E-616421DA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3A9A-5737-0040-8301-39B3F8D2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5E89-C844-7541-871F-972F6A5A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DF70-2621-F045-96EB-82B70750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58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A914-87E0-D640-9C3D-F23AE3AE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402B-E4B2-7D41-B4F7-0065D46E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BDC7-DDBB-8143-830D-8C9B3DBE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691D-22F9-9745-B612-691EC47D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859D-5565-E542-B4CF-D08724B7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2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6968-1FCF-994B-8FD3-641B0E16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6EC46-2B55-434E-BD58-985B6655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965D-5EA5-7642-B9A1-2274CEED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53694-ECC8-124B-B035-8A222467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7AA7-1345-CA4B-8C82-663EB2CC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625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A473-60D7-6642-8AE8-BAA18CCF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C642-C3CA-BE4E-8B75-4CC554DD7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BC29C-8041-5B47-8055-53CC33EC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6FFA-14A0-EC4D-A210-EA6D0898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BC876-F2A9-F345-8D9B-EB676A78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07F1-4428-7047-9148-44B37140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376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1057-BA57-4E4C-A081-A999C607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841D4-90B6-BA42-9908-EE0286F8C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26CD0-B332-F94B-B299-965D96195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C6A2F-CDBC-D74F-8AC8-9992BCE31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7A645-083C-CB4B-8E27-2FE97C304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710C3-2255-A243-B113-05D7BEA6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B2074-856F-4A47-A655-B302B22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F2AC3-6937-4C49-9056-3CB80858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92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0A12-3420-7147-B8F8-3BB22E80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C102D-3D80-4C4C-B0C1-6B54D9D0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F4A35-D4DF-9B49-BFA3-88D0990F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55BBF-B878-A74A-B836-13FE4A1E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074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0A631-DB74-F847-BD31-9258F6DB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16A68-48BF-984A-92D4-DD8269D5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B3EE-A864-6045-8FC6-C26FB8C8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637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1BE9-6DAE-004C-9EDD-261B2D1E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9EAF-95C8-BE43-BD47-E0FB1936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926C7-70F5-CA46-B883-459AE7058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AA3CF-9EC8-494A-9F63-777D28DF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3A5BE-D75C-674F-BAA1-1A59B84B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125E-1799-D24A-967A-0A007359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496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CB9F-478D-8040-9A95-F1C3897A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2C94B-2CDE-524D-BD23-EFA5E9D54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E0223-C13A-264C-82EA-D04EECA9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C6A10-7BAA-F745-813D-78125E11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F78F-835B-E34B-A26C-2BC3FF64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8B753-244E-CD4C-9A2C-8918D8F8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751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EE821-4D85-954A-A3B6-4A91D18B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DC0C-CF08-5B47-8D75-AEC476F7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8880-4935-F44E-88CC-4E4880F97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1327-C6E9-1142-BE3C-1256574EC767}" type="datetimeFigureOut">
              <a:rPr lang="es-ES_tradnl" smtClean="0"/>
              <a:t>2/9/19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3E7F-87A2-7145-9DAF-BA1F10F5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1FD7-C702-224B-9DD4-A8807CB84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D2B2-07E7-E447-9781-A4EA215B616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891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98C-FF56-2B4A-96F5-6166E006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99" y="321734"/>
            <a:ext cx="10837334" cy="93187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dirty="0"/>
            </a:br>
            <a:r>
              <a:rPr lang="es-ES_tradnl" b="1" dirty="0"/>
              <a:t>CLASE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AF165-F345-594F-A0D0-81322808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98" y="1642533"/>
            <a:ext cx="10837333" cy="4463299"/>
          </a:xfrm>
        </p:spPr>
        <p:txBody>
          <a:bodyPr/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FORMULARIO</a:t>
            </a:r>
          </a:p>
          <a:p>
            <a:pPr algn="l"/>
            <a:r>
              <a:rPr lang="en-US" sz="2800" cap="none" dirty="0">
                <a:solidFill>
                  <a:schemeClr val="bg1"/>
                </a:solidFill>
              </a:rPr>
              <a:t>Un </a:t>
            </a:r>
            <a:r>
              <a:rPr lang="en-US" sz="2800" cap="none" dirty="0" err="1">
                <a:solidFill>
                  <a:schemeClr val="bg1"/>
                </a:solidFill>
              </a:rPr>
              <a:t>formulario</a:t>
            </a:r>
            <a:r>
              <a:rPr lang="en-US" sz="2800" cap="none" dirty="0">
                <a:solidFill>
                  <a:schemeClr val="bg1"/>
                </a:solidFill>
              </a:rPr>
              <a:t> es un conjunto de </a:t>
            </a:r>
            <a:r>
              <a:rPr lang="en-US" sz="2800" cap="none" dirty="0" err="1">
                <a:solidFill>
                  <a:schemeClr val="bg1"/>
                </a:solidFill>
              </a:rPr>
              <a:t>controles</a:t>
            </a:r>
            <a:r>
              <a:rPr lang="en-US" sz="2800" cap="none" dirty="0">
                <a:solidFill>
                  <a:schemeClr val="bg1"/>
                </a:solidFill>
              </a:rPr>
              <a:t> (</a:t>
            </a:r>
            <a:r>
              <a:rPr lang="en-US" sz="2800" cap="none" dirty="0" err="1">
                <a:solidFill>
                  <a:schemeClr val="bg1"/>
                </a:solidFill>
              </a:rPr>
              <a:t>botones</a:t>
            </a:r>
            <a:r>
              <a:rPr lang="en-US" sz="2800" cap="none" dirty="0">
                <a:solidFill>
                  <a:schemeClr val="bg1"/>
                </a:solidFill>
              </a:rPr>
              <a:t>, </a:t>
            </a:r>
            <a:r>
              <a:rPr lang="en-US" sz="2800" cap="none" dirty="0" err="1">
                <a:solidFill>
                  <a:schemeClr val="bg1"/>
                </a:solidFill>
              </a:rPr>
              <a:t>cajas</a:t>
            </a:r>
            <a:r>
              <a:rPr lang="en-US" sz="2800" cap="none" dirty="0">
                <a:solidFill>
                  <a:schemeClr val="bg1"/>
                </a:solidFill>
              </a:rPr>
              <a:t> de </a:t>
            </a:r>
            <a:r>
              <a:rPr lang="en-US" sz="2800" cap="none" dirty="0" err="1">
                <a:solidFill>
                  <a:schemeClr val="bg1"/>
                </a:solidFill>
              </a:rPr>
              <a:t>texto</a:t>
            </a:r>
            <a:r>
              <a:rPr lang="en-US" sz="2800" cap="none" dirty="0">
                <a:solidFill>
                  <a:schemeClr val="bg1"/>
                </a:solidFill>
              </a:rPr>
              <a:t>, </a:t>
            </a:r>
            <a:r>
              <a:rPr lang="en-US" sz="2800" cap="none" dirty="0" err="1">
                <a:solidFill>
                  <a:schemeClr val="bg1"/>
                </a:solidFill>
              </a:rPr>
              <a:t>casillas</a:t>
            </a:r>
            <a:r>
              <a:rPr lang="en-US" sz="2800" cap="none" dirty="0">
                <a:solidFill>
                  <a:schemeClr val="bg1"/>
                </a:solidFill>
              </a:rPr>
              <a:t> de </a:t>
            </a:r>
            <a:r>
              <a:rPr lang="en-US" sz="2800" cap="none" dirty="0" err="1">
                <a:solidFill>
                  <a:schemeClr val="bg1"/>
                </a:solidFill>
              </a:rPr>
              <a:t>verificación</a:t>
            </a:r>
            <a:r>
              <a:rPr lang="en-US" sz="2800" cap="none" dirty="0">
                <a:solidFill>
                  <a:schemeClr val="bg1"/>
                </a:solidFill>
              </a:rPr>
              <a:t>, </a:t>
            </a:r>
            <a:r>
              <a:rPr lang="en-US" sz="2800" cap="none" dirty="0" err="1">
                <a:solidFill>
                  <a:schemeClr val="bg1"/>
                </a:solidFill>
              </a:rPr>
              <a:t>botones</a:t>
            </a:r>
            <a:r>
              <a:rPr lang="en-US" sz="2800" cap="none" dirty="0">
                <a:solidFill>
                  <a:schemeClr val="bg1"/>
                </a:solidFill>
              </a:rPr>
              <a:t> radio, </a:t>
            </a:r>
            <a:r>
              <a:rPr lang="en-US" sz="2800" cap="none" dirty="0" err="1">
                <a:solidFill>
                  <a:schemeClr val="bg1"/>
                </a:solidFill>
              </a:rPr>
              <a:t>etc</a:t>
            </a:r>
            <a:r>
              <a:rPr lang="en-US" sz="2800" cap="none" dirty="0">
                <a:solidFill>
                  <a:schemeClr val="bg1"/>
                </a:solidFill>
              </a:rPr>
              <a:t>) que </a:t>
            </a:r>
            <a:r>
              <a:rPr lang="en-US" sz="2800" cap="none" dirty="0" err="1">
                <a:solidFill>
                  <a:schemeClr val="bg1"/>
                </a:solidFill>
              </a:rPr>
              <a:t>permiten</a:t>
            </a:r>
            <a:r>
              <a:rPr lang="en-US" sz="2800" cap="none" dirty="0">
                <a:solidFill>
                  <a:schemeClr val="bg1"/>
                </a:solidFill>
              </a:rPr>
              <a:t> al </a:t>
            </a:r>
            <a:r>
              <a:rPr lang="en-US" sz="2800" cap="none" dirty="0" err="1">
                <a:solidFill>
                  <a:schemeClr val="bg1"/>
                </a:solidFill>
              </a:rPr>
              <a:t>usuario</a:t>
            </a:r>
            <a:r>
              <a:rPr lang="en-US" sz="2800" cap="none" dirty="0">
                <a:solidFill>
                  <a:schemeClr val="bg1"/>
                </a:solidFill>
              </a:rPr>
              <a:t> </a:t>
            </a:r>
            <a:r>
              <a:rPr lang="en-US" sz="2800" u="sng" cap="none" dirty="0" err="1">
                <a:solidFill>
                  <a:schemeClr val="bg1"/>
                </a:solidFill>
              </a:rPr>
              <a:t>introducir</a:t>
            </a:r>
            <a:r>
              <a:rPr lang="en-US" sz="2800" u="sng" cap="none" dirty="0">
                <a:solidFill>
                  <a:schemeClr val="bg1"/>
                </a:solidFill>
              </a:rPr>
              <a:t> </a:t>
            </a:r>
            <a:r>
              <a:rPr lang="en-US" sz="2800" u="sng" cap="none" dirty="0" err="1">
                <a:solidFill>
                  <a:schemeClr val="bg1"/>
                </a:solidFill>
              </a:rPr>
              <a:t>datos</a:t>
            </a:r>
            <a:r>
              <a:rPr lang="en-US" sz="2800" u="sng" cap="none" dirty="0">
                <a:solidFill>
                  <a:schemeClr val="bg1"/>
                </a:solidFill>
              </a:rPr>
              <a:t> </a:t>
            </a:r>
            <a:r>
              <a:rPr lang="en-US" sz="2800" cap="none" dirty="0">
                <a:solidFill>
                  <a:schemeClr val="bg1"/>
                </a:solidFill>
              </a:rPr>
              <a:t>y </a:t>
            </a:r>
            <a:r>
              <a:rPr lang="en-US" sz="2800" u="sng" cap="none" dirty="0" err="1">
                <a:solidFill>
                  <a:schemeClr val="bg1"/>
                </a:solidFill>
              </a:rPr>
              <a:t>enviarlos</a:t>
            </a:r>
            <a:r>
              <a:rPr lang="en-US" sz="2800" u="sng" cap="none" dirty="0">
                <a:solidFill>
                  <a:schemeClr val="bg1"/>
                </a:solidFill>
              </a:rPr>
              <a:t> al </a:t>
            </a:r>
            <a:r>
              <a:rPr lang="en-US" sz="2800" u="sng" cap="none" dirty="0" err="1">
                <a:solidFill>
                  <a:schemeClr val="bg1"/>
                </a:solidFill>
              </a:rPr>
              <a:t>servidor</a:t>
            </a:r>
            <a:r>
              <a:rPr lang="en-US" sz="2800" u="sng" cap="none" dirty="0">
                <a:solidFill>
                  <a:schemeClr val="bg1"/>
                </a:solidFill>
              </a:rPr>
              <a:t> </a:t>
            </a:r>
            <a:r>
              <a:rPr lang="en-US" sz="2800" cap="none" dirty="0">
                <a:solidFill>
                  <a:schemeClr val="bg1"/>
                </a:solidFill>
              </a:rPr>
              <a:t>web para </a:t>
            </a:r>
            <a:r>
              <a:rPr lang="en-US" sz="2800" cap="none" dirty="0" err="1">
                <a:solidFill>
                  <a:schemeClr val="bg1"/>
                </a:solidFill>
              </a:rPr>
              <a:t>su</a:t>
            </a:r>
            <a:r>
              <a:rPr lang="en-US" sz="2800" cap="none" dirty="0">
                <a:solidFill>
                  <a:schemeClr val="bg1"/>
                </a:solidFill>
              </a:rPr>
              <a:t> </a:t>
            </a:r>
            <a:r>
              <a:rPr lang="en-US" sz="2800" cap="none" dirty="0" err="1">
                <a:solidFill>
                  <a:schemeClr val="bg1"/>
                </a:solidFill>
              </a:rPr>
              <a:t>procesamiento</a:t>
            </a:r>
            <a:r>
              <a:rPr lang="en-US" sz="2800" cap="none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2800" cap="none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La </a:t>
            </a:r>
            <a:r>
              <a:rPr lang="en-US" sz="2800" dirty="0" err="1">
                <a:solidFill>
                  <a:schemeClr val="bg1"/>
                </a:solidFill>
              </a:rPr>
              <a:t>setiquetas</a:t>
            </a:r>
            <a:r>
              <a:rPr lang="en-US" sz="2800" dirty="0">
                <a:solidFill>
                  <a:schemeClr val="bg1"/>
                </a:solidFill>
              </a:rPr>
              <a:t> HTML para </a:t>
            </a:r>
            <a:r>
              <a:rPr lang="en-US" sz="2800" dirty="0" err="1">
                <a:solidFill>
                  <a:schemeClr val="bg1"/>
                </a:solidFill>
              </a:rPr>
              <a:t>definir</a:t>
            </a:r>
            <a:r>
              <a:rPr lang="en-US" sz="2800" dirty="0">
                <a:solidFill>
                  <a:schemeClr val="bg1"/>
                </a:solidFill>
              </a:rPr>
              <a:t> un </a:t>
            </a:r>
            <a:r>
              <a:rPr lang="en-US" sz="2800" dirty="0" err="1">
                <a:solidFill>
                  <a:schemeClr val="bg1"/>
                </a:solidFill>
              </a:rPr>
              <a:t>formulario</a:t>
            </a:r>
            <a:r>
              <a:rPr lang="en-US" sz="2800" dirty="0">
                <a:solidFill>
                  <a:schemeClr val="bg1"/>
                </a:solidFill>
              </a:rPr>
              <a:t> son:</a:t>
            </a:r>
          </a:p>
          <a:p>
            <a:r>
              <a:rPr lang="en-US" sz="2800" i="1" cap="none" dirty="0">
                <a:solidFill>
                  <a:schemeClr val="bg1"/>
                </a:solidFill>
              </a:rPr>
              <a:t>&lt;form&gt;&lt;/form&gt;</a:t>
            </a:r>
          </a:p>
          <a:p>
            <a:pPr algn="l"/>
            <a:r>
              <a:rPr lang="en-US" sz="2800" cap="none" dirty="0">
                <a:solidFill>
                  <a:schemeClr val="bg1"/>
                </a:solidFill>
              </a:rPr>
              <a:t>Un </a:t>
            </a:r>
            <a:r>
              <a:rPr lang="en-US" sz="2800" cap="none" dirty="0" err="1">
                <a:solidFill>
                  <a:schemeClr val="bg1"/>
                </a:solidFill>
              </a:rPr>
              <a:t>formulario</a:t>
            </a:r>
            <a:r>
              <a:rPr lang="en-US" sz="2800" cap="none" dirty="0">
                <a:solidFill>
                  <a:schemeClr val="bg1"/>
                </a:solidFill>
              </a:rPr>
              <a:t> </a:t>
            </a:r>
            <a:r>
              <a:rPr lang="en-US" sz="2800" cap="none" dirty="0" err="1">
                <a:solidFill>
                  <a:schemeClr val="bg1"/>
                </a:solidFill>
              </a:rPr>
              <a:t>contiene</a:t>
            </a:r>
            <a:r>
              <a:rPr lang="en-US" sz="2800" cap="none" dirty="0">
                <a:solidFill>
                  <a:schemeClr val="bg1"/>
                </a:solidFill>
              </a:rPr>
              <a:t> </a:t>
            </a:r>
            <a:r>
              <a:rPr lang="en-US" sz="2800" cap="none" dirty="0" err="1">
                <a:solidFill>
                  <a:schemeClr val="bg1"/>
                </a:solidFill>
              </a:rPr>
              <a:t>diferentes</a:t>
            </a:r>
            <a:r>
              <a:rPr lang="en-US" sz="2800" cap="none" dirty="0">
                <a:solidFill>
                  <a:schemeClr val="bg1"/>
                </a:solidFill>
              </a:rPr>
              <a:t> </a:t>
            </a:r>
            <a:r>
              <a:rPr lang="en-US" sz="2800" cap="none" dirty="0" err="1">
                <a:solidFill>
                  <a:schemeClr val="bg1"/>
                </a:solidFill>
              </a:rPr>
              <a:t>tipos</a:t>
            </a:r>
            <a:r>
              <a:rPr lang="en-US" sz="2800" cap="none" dirty="0">
                <a:solidFill>
                  <a:schemeClr val="bg1"/>
                </a:solidFill>
              </a:rPr>
              <a:t> de entradas: </a:t>
            </a:r>
            <a:r>
              <a:rPr lang="en-US" sz="2800" cap="none" dirty="0" err="1">
                <a:solidFill>
                  <a:schemeClr val="bg1"/>
                </a:solidFill>
              </a:rPr>
              <a:t>textos</a:t>
            </a:r>
            <a:r>
              <a:rPr lang="en-US" sz="2800" cap="none" dirty="0">
                <a:solidFill>
                  <a:schemeClr val="bg1"/>
                </a:solidFill>
              </a:rPr>
              <a:t>, </a:t>
            </a:r>
            <a:r>
              <a:rPr lang="en-US" sz="2800" cap="none" dirty="0" err="1">
                <a:solidFill>
                  <a:schemeClr val="bg1"/>
                </a:solidFill>
              </a:rPr>
              <a:t>números</a:t>
            </a:r>
            <a:r>
              <a:rPr lang="en-US" sz="2800" cap="none" dirty="0">
                <a:solidFill>
                  <a:schemeClr val="bg1"/>
                </a:solidFill>
              </a:rPr>
              <a:t>, </a:t>
            </a:r>
            <a:r>
              <a:rPr lang="en-US" sz="2800" cap="none" dirty="0" err="1">
                <a:solidFill>
                  <a:schemeClr val="bg1"/>
                </a:solidFill>
              </a:rPr>
              <a:t>opciones</a:t>
            </a:r>
            <a:r>
              <a:rPr lang="en-US" sz="2800" cap="none" dirty="0">
                <a:solidFill>
                  <a:schemeClr val="bg1"/>
                </a:solidFill>
              </a:rPr>
              <a:t>…</a:t>
            </a:r>
            <a:endParaRPr lang="es-ES_tradnl" sz="2800" cap="none" dirty="0">
              <a:solidFill>
                <a:schemeClr val="bg1"/>
              </a:solidFill>
            </a:endParaRPr>
          </a:p>
          <a:p>
            <a:pPr algn="l"/>
            <a:endParaRPr lang="es-ES_tradnl" sz="2400" dirty="0">
              <a:solidFill>
                <a:schemeClr val="bg1"/>
              </a:solidFill>
            </a:endParaRPr>
          </a:p>
          <a:p>
            <a:pPr algn="l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5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0191-FC2E-9B41-8E59-6E265F8D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CLASE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E865-AC9A-F446-98B2-8D4820CE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_tradnl" dirty="0"/>
              <a:t>CARACTERES DE CANTIDAD</a:t>
            </a:r>
          </a:p>
          <a:p>
            <a:pPr marL="0" indent="0" algn="ctr">
              <a:buNone/>
            </a:pPr>
            <a:r>
              <a:rPr lang="es-ES_tradnl" dirty="0"/>
              <a:t>{}</a:t>
            </a:r>
          </a:p>
          <a:p>
            <a:pPr marL="0" indent="0">
              <a:buNone/>
            </a:pPr>
            <a:r>
              <a:rPr lang="es-ES_tradnl" dirty="0"/>
              <a:t>{2} </a:t>
            </a:r>
          </a:p>
          <a:p>
            <a:pPr marL="0" indent="0">
              <a:buNone/>
            </a:pPr>
            <a:r>
              <a:rPr lang="es-ES_tradnl" dirty="0"/>
              <a:t>{0, 10} =&gt; Un mínimo y un máximo </a:t>
            </a:r>
          </a:p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dirty="0"/>
              <a:t>CARACTERES DE POSICIÓN</a:t>
            </a:r>
          </a:p>
          <a:p>
            <a:pPr marL="0" indent="0" algn="ctr">
              <a:buNone/>
            </a:pPr>
            <a:r>
              <a:rPr lang="es-ES_tradnl" dirty="0"/>
              <a:t>^ $ \b</a:t>
            </a:r>
          </a:p>
          <a:p>
            <a:pPr marL="0" indent="0">
              <a:buNone/>
            </a:pPr>
            <a:r>
              <a:rPr lang="es-ES_tradnl" dirty="0"/>
              <a:t>^ =&gt; se encuentra al comienzo de un </a:t>
            </a:r>
            <a:r>
              <a:rPr lang="es-ES_tradnl" dirty="0" err="1"/>
              <a:t>string</a:t>
            </a:r>
            <a:r>
              <a:rPr lang="es-ES_tradnl" dirty="0"/>
              <a:t>,</a:t>
            </a:r>
          </a:p>
          <a:p>
            <a:pPr marL="0" indent="0">
              <a:buNone/>
            </a:pPr>
            <a:r>
              <a:rPr lang="es-ES_tradnl" dirty="0"/>
              <a:t>$ =&gt; lo que se encuentre al final de un </a:t>
            </a:r>
            <a:r>
              <a:rPr lang="es-ES_tradnl" dirty="0" err="1"/>
              <a:t>string</a:t>
            </a:r>
            <a:r>
              <a:rPr lang="es-ES_tradnl" dirty="0"/>
              <a:t>,</a:t>
            </a:r>
          </a:p>
          <a:p>
            <a:pPr marL="0" indent="0">
              <a:buNone/>
            </a:pPr>
            <a:r>
              <a:rPr lang="es-ES_tradnl" dirty="0"/>
              <a:t>\b =&gt; al principio y al final de un </a:t>
            </a:r>
            <a:r>
              <a:rPr lang="es-ES_tradnl" dirty="0" err="1"/>
              <a:t>string</a:t>
            </a:r>
            <a:r>
              <a:rPr lang="es-ES_tradnl" dirty="0"/>
              <a:t>.</a:t>
            </a:r>
          </a:p>
          <a:p>
            <a:pPr marL="0" indent="0" algn="ctr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59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77C2-5D06-3B4D-A0E0-573B7BCE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CLASE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5EBC-8EF4-6F46-B7D8-95BEA51B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/>
              <a:t>&lt;</a:t>
            </a:r>
            <a:r>
              <a:rPr lang="es-ES_tradnl" dirty="0" err="1"/>
              <a:t>form</a:t>
            </a:r>
            <a:r>
              <a:rPr lang="es-ES_tradnl" dirty="0"/>
              <a:t>&gt;</a:t>
            </a:r>
          </a:p>
          <a:p>
            <a:pPr marL="0" indent="0">
              <a:buNone/>
            </a:pPr>
            <a:endParaRPr lang="es-ES_tradnl" dirty="0"/>
          </a:p>
          <a:p>
            <a:pPr marL="457200" lvl="1" indent="0">
              <a:buNone/>
            </a:pPr>
            <a:r>
              <a:rPr lang="es-ES_tradnl" sz="3000" dirty="0"/>
              <a:t>&lt;</a:t>
            </a:r>
            <a:r>
              <a:rPr lang="es-ES_tradnl" sz="3000" dirty="0" err="1"/>
              <a:t>label</a:t>
            </a:r>
            <a:r>
              <a:rPr lang="es-ES_tradnl" sz="3000" dirty="0"/>
              <a:t> </a:t>
            </a:r>
            <a:r>
              <a:rPr lang="es-ES_tradnl" sz="3000" dirty="0" err="1"/>
              <a:t>for</a:t>
            </a:r>
            <a:r>
              <a:rPr lang="es-ES_tradnl" sz="3000" dirty="0"/>
              <a:t> = “nombre”&gt; Nombre &lt;/</a:t>
            </a:r>
            <a:r>
              <a:rPr lang="es-ES_tradnl" sz="3000" dirty="0" err="1"/>
              <a:t>label</a:t>
            </a:r>
            <a:r>
              <a:rPr lang="es-ES_tradnl" sz="3000" dirty="0"/>
              <a:t>&gt;</a:t>
            </a:r>
          </a:p>
          <a:p>
            <a:pPr marL="457200" lvl="1" indent="0">
              <a:buNone/>
            </a:pPr>
            <a:r>
              <a:rPr lang="es-ES_tradnl" sz="3000" dirty="0"/>
              <a:t>&lt;input </a:t>
            </a:r>
            <a:r>
              <a:rPr lang="es-ES_tradnl" sz="3000" dirty="0" err="1"/>
              <a:t>type</a:t>
            </a:r>
            <a:r>
              <a:rPr lang="es-ES_tradnl" sz="3000" dirty="0"/>
              <a:t>=“</a:t>
            </a:r>
            <a:r>
              <a:rPr lang="es-ES_tradnl" sz="3000" dirty="0" err="1"/>
              <a:t>text</a:t>
            </a:r>
            <a:r>
              <a:rPr lang="es-ES_tradnl" sz="3000" dirty="0"/>
              <a:t>” id=“nombre” </a:t>
            </a:r>
            <a:r>
              <a:rPr lang="es-ES_tradnl" sz="3000" dirty="0" err="1"/>
              <a:t>name</a:t>
            </a:r>
            <a:r>
              <a:rPr lang="es-ES_tradnl" sz="3000" dirty="0"/>
              <a:t>=“nombre” /&gt;</a:t>
            </a:r>
          </a:p>
          <a:p>
            <a:pPr marL="457200" lvl="1" indent="0">
              <a:buNone/>
            </a:pPr>
            <a:endParaRPr lang="es-ES_tradnl" sz="3000" dirty="0"/>
          </a:p>
          <a:p>
            <a:pPr marL="457200" lvl="1" indent="0">
              <a:buNone/>
            </a:pPr>
            <a:r>
              <a:rPr lang="es-ES_tradnl" sz="3000" dirty="0"/>
              <a:t>&lt;</a:t>
            </a:r>
            <a:r>
              <a:rPr lang="es-ES_tradnl" sz="3000" dirty="0" err="1"/>
              <a:t>label</a:t>
            </a:r>
            <a:r>
              <a:rPr lang="es-ES_tradnl" sz="3000" dirty="0"/>
              <a:t> </a:t>
            </a:r>
            <a:r>
              <a:rPr lang="es-ES_tradnl" sz="3000" dirty="0" err="1"/>
              <a:t>for</a:t>
            </a:r>
            <a:r>
              <a:rPr lang="es-ES_tradnl" sz="3000" dirty="0"/>
              <a:t> = “apellido”&gt; Apellido &lt;/</a:t>
            </a:r>
            <a:r>
              <a:rPr lang="es-ES_tradnl" sz="3000" dirty="0" err="1"/>
              <a:t>label</a:t>
            </a:r>
            <a:r>
              <a:rPr lang="es-ES_tradnl" sz="3000" dirty="0"/>
              <a:t>&gt;</a:t>
            </a:r>
          </a:p>
          <a:p>
            <a:pPr marL="457200" lvl="1" indent="0">
              <a:buNone/>
            </a:pPr>
            <a:r>
              <a:rPr lang="es-ES_tradnl" sz="3000" dirty="0"/>
              <a:t>&lt;input </a:t>
            </a:r>
            <a:r>
              <a:rPr lang="es-ES_tradnl" sz="3000" dirty="0" err="1"/>
              <a:t>type</a:t>
            </a:r>
            <a:r>
              <a:rPr lang="es-ES_tradnl" sz="3000" dirty="0"/>
              <a:t>=“apellido” id=“apellido” </a:t>
            </a:r>
            <a:r>
              <a:rPr lang="es-ES_tradnl" sz="3000" dirty="0" err="1"/>
              <a:t>name</a:t>
            </a:r>
            <a:r>
              <a:rPr lang="es-ES_tradnl" sz="3000" dirty="0"/>
              <a:t>=“apellido” /&gt;</a:t>
            </a:r>
          </a:p>
          <a:p>
            <a:pPr marL="457200" lvl="1" indent="0">
              <a:buNone/>
            </a:pPr>
            <a:endParaRPr lang="es-ES_tradnl" sz="3000" dirty="0"/>
          </a:p>
          <a:p>
            <a:pPr marL="457200" lvl="1" indent="0">
              <a:buNone/>
            </a:pPr>
            <a:r>
              <a:rPr lang="en-US" sz="3000" dirty="0"/>
              <a:t> &lt;input type="submit" value=”</a:t>
            </a:r>
            <a:r>
              <a:rPr lang="en-US" sz="3000" dirty="0" err="1"/>
              <a:t>Enviar</a:t>
            </a:r>
            <a:r>
              <a:rPr lang="en-US" sz="3000" dirty="0"/>
              <a:t>"&gt;</a:t>
            </a:r>
            <a:endParaRPr lang="es-ES_tradnl" sz="3000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&lt;/</a:t>
            </a:r>
            <a:r>
              <a:rPr lang="es-ES_tradnl" dirty="0" err="1"/>
              <a:t>form</a:t>
            </a:r>
            <a:r>
              <a:rPr lang="es-ES_tradn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464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98C-FF56-2B4A-96F5-6166E006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99" y="321734"/>
            <a:ext cx="10837334" cy="93187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dirty="0"/>
            </a:br>
            <a:r>
              <a:rPr lang="es-ES_tradnl" b="1" dirty="0"/>
              <a:t>CLASE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AF165-F345-594F-A0D0-81322808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99" y="2150533"/>
            <a:ext cx="11870265" cy="4504267"/>
          </a:xfrm>
        </p:spPr>
        <p:txBody>
          <a:bodyPr numCol="3">
            <a:normAutofit/>
          </a:bodyPr>
          <a:lstStyle/>
          <a:p>
            <a:pPr algn="l"/>
            <a:r>
              <a:rPr lang="en-US" sz="2800" cap="none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&lt;input type="button"&gt;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type="checkbox"&gt;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type="color"&gt;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type="date"&gt;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type="datetime-local"&gt;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type="email"&gt;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type="file"&gt;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type="hidden"&gt;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type="image"&gt;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type="month"&gt;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type="number"&gt;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type="password"&gt;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type="radio"&gt;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type="range"&gt;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type="reset"&gt;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type="search"&gt;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type="submit"&gt;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</a:t>
            </a:r>
            <a:r>
              <a:rPr lang="en-US" dirty="0" err="1">
                <a:solidFill>
                  <a:schemeClr val="bg1"/>
                </a:solidFill>
              </a:rPr>
              <a:t>tel</a:t>
            </a:r>
            <a:r>
              <a:rPr lang="en-US" dirty="0">
                <a:solidFill>
                  <a:schemeClr val="bg1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type="text"&gt;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type="time"&gt;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&lt;input type="week"&gt;</a:t>
            </a:r>
          </a:p>
          <a:p>
            <a:pPr algn="l"/>
            <a:endParaRPr lang="es-ES_tradnl" sz="2400" dirty="0">
              <a:solidFill>
                <a:schemeClr val="bg1"/>
              </a:solidFill>
            </a:endParaRPr>
          </a:p>
          <a:p>
            <a:pPr algn="l"/>
            <a:endParaRPr lang="es-ES_trad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6C676-B361-6D40-83D4-947D96BF72AC}"/>
              </a:ext>
            </a:extLst>
          </p:cNvPr>
          <p:cNvSpPr txBox="1"/>
          <p:nvPr/>
        </p:nvSpPr>
        <p:spPr>
          <a:xfrm>
            <a:off x="2150533" y="1517407"/>
            <a:ext cx="789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bg1"/>
                </a:solidFill>
              </a:rPr>
              <a:t>CONTROLES DE ENTRADA DE DATOS</a:t>
            </a:r>
          </a:p>
        </p:txBody>
      </p:sp>
    </p:spTree>
    <p:extLst>
      <p:ext uri="{BB962C8B-B14F-4D97-AF65-F5344CB8AC3E}">
        <p14:creationId xmlns:p14="http://schemas.microsoft.com/office/powerpoint/2010/main" val="143324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98C-FF56-2B4A-96F5-6166E006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99" y="321734"/>
            <a:ext cx="10837334" cy="93187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dirty="0"/>
            </a:br>
            <a:r>
              <a:rPr lang="es-ES_tradnl" b="1" dirty="0"/>
              <a:t>CLASE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6C676-B361-6D40-83D4-947D96BF72AC}"/>
              </a:ext>
            </a:extLst>
          </p:cNvPr>
          <p:cNvSpPr txBox="1"/>
          <p:nvPr/>
        </p:nvSpPr>
        <p:spPr>
          <a:xfrm>
            <a:off x="2150533" y="1517407"/>
            <a:ext cx="789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BOTONES &lt;input&gt; y &lt;</a:t>
            </a:r>
            <a:r>
              <a:rPr lang="es-ES_tradnl" sz="3200" b="1" dirty="0" err="1">
                <a:solidFill>
                  <a:schemeClr val="bg1"/>
                </a:solidFill>
              </a:rPr>
              <a:t>button</a:t>
            </a:r>
            <a:r>
              <a:rPr lang="es-ES_tradnl" sz="32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439B8-6956-854D-9A45-108E0C5DDCA6}"/>
              </a:ext>
            </a:extLst>
          </p:cNvPr>
          <p:cNvSpPr/>
          <p:nvPr/>
        </p:nvSpPr>
        <p:spPr>
          <a:xfrm>
            <a:off x="601132" y="2356796"/>
            <a:ext cx="109897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botones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mediante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etiqueta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&lt;input&gt; o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mediante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etiqueta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&lt;button&gt;.</a:t>
            </a:r>
          </a:p>
          <a:p>
            <a:endParaRPr lang="en-US" sz="28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Un </a:t>
            </a:r>
            <a:r>
              <a:rPr lang="en-US" dirty="0"/>
              <a:t> </a:t>
            </a:r>
            <a:r>
              <a:rPr lang="en-US" sz="2800" dirty="0">
                <a:solidFill>
                  <a:schemeClr val="bg1"/>
                </a:solidFill>
              </a:rPr>
              <a:t>&lt;input&gt; </a:t>
            </a:r>
            <a:r>
              <a:rPr lang="en-US" sz="2800" dirty="0" err="1">
                <a:solidFill>
                  <a:schemeClr val="bg1"/>
                </a:solidFill>
              </a:rPr>
              <a:t>sólo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puede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contener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texto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mientras</a:t>
            </a:r>
            <a:r>
              <a:rPr lang="en-US" sz="2800" dirty="0">
                <a:solidFill>
                  <a:schemeClr val="bg1"/>
                </a:solidFill>
              </a:rPr>
              <a:t> que &lt;button&gt; </a:t>
            </a:r>
            <a:r>
              <a:rPr lang="en-US" sz="2800" dirty="0" err="1">
                <a:solidFill>
                  <a:schemeClr val="bg1"/>
                </a:solidFill>
              </a:rPr>
              <a:t>permite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incluir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elementos</a:t>
            </a:r>
            <a:r>
              <a:rPr lang="en-US" sz="2800" dirty="0">
                <a:solidFill>
                  <a:schemeClr val="bg1"/>
                </a:solidFill>
              </a:rPr>
              <a:t> html </a:t>
            </a:r>
            <a:r>
              <a:rPr lang="en-US" sz="2800" dirty="0" err="1">
                <a:solidFill>
                  <a:schemeClr val="bg1"/>
                </a:solidFill>
              </a:rPr>
              <a:t>como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imágenes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El “type = “submit”  </a:t>
            </a:r>
            <a:r>
              <a:rPr lang="en-US" sz="2800" dirty="0" err="1">
                <a:solidFill>
                  <a:schemeClr val="bg1"/>
                </a:solidFill>
              </a:rPr>
              <a:t>permite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enviar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datos</a:t>
            </a:r>
            <a:r>
              <a:rPr lang="en-US" sz="2800" dirty="0">
                <a:solidFill>
                  <a:schemeClr val="bg1"/>
                </a:solidFill>
              </a:rPr>
              <a:t> al </a:t>
            </a:r>
            <a:r>
              <a:rPr lang="en-US" sz="2800" dirty="0" err="1">
                <a:solidFill>
                  <a:schemeClr val="bg1"/>
                </a:solidFill>
              </a:rPr>
              <a:t>servidor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Si un </a:t>
            </a:r>
            <a:r>
              <a:rPr lang="en-US" sz="2800" dirty="0" err="1">
                <a:solidFill>
                  <a:schemeClr val="bg1"/>
                </a:solidFill>
              </a:rPr>
              <a:t>botón</a:t>
            </a:r>
            <a:r>
              <a:rPr lang="en-US" sz="2800" dirty="0">
                <a:solidFill>
                  <a:schemeClr val="bg1"/>
                </a:solidFill>
              </a:rPr>
              <a:t> &lt;button&gt; no </a:t>
            </a:r>
            <a:r>
              <a:rPr lang="en-US" sz="2800" dirty="0" err="1">
                <a:solidFill>
                  <a:schemeClr val="bg1"/>
                </a:solidFill>
              </a:rPr>
              <a:t>lleva</a:t>
            </a:r>
            <a:r>
              <a:rPr lang="en-US" sz="2800" dirty="0">
                <a:solidFill>
                  <a:schemeClr val="bg1"/>
                </a:solidFill>
              </a:rPr>
              <a:t> el </a:t>
            </a:r>
            <a:r>
              <a:rPr lang="en-US" sz="2800" dirty="0" err="1">
                <a:solidFill>
                  <a:schemeClr val="bg1"/>
                </a:solidFill>
              </a:rPr>
              <a:t>atributo</a:t>
            </a:r>
            <a:r>
              <a:rPr lang="en-US" sz="2800" dirty="0">
                <a:solidFill>
                  <a:schemeClr val="bg1"/>
                </a:solidFill>
              </a:rPr>
              <a:t> type, se </a:t>
            </a:r>
            <a:r>
              <a:rPr lang="en-US" sz="2800" dirty="0" err="1">
                <a:solidFill>
                  <a:schemeClr val="bg1"/>
                </a:solidFill>
              </a:rPr>
              <a:t>comporta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como</a:t>
            </a:r>
            <a:r>
              <a:rPr lang="en-US" sz="2800" dirty="0">
                <a:solidFill>
                  <a:schemeClr val="bg1"/>
                </a:solidFill>
              </a:rPr>
              <a:t> un </a:t>
            </a:r>
            <a:r>
              <a:rPr lang="en-US" sz="2800" dirty="0" err="1">
                <a:solidFill>
                  <a:schemeClr val="bg1"/>
                </a:solidFill>
              </a:rPr>
              <a:t>botón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tipo</a:t>
            </a:r>
            <a:r>
              <a:rPr lang="en-US" sz="2800" dirty="0">
                <a:solidFill>
                  <a:schemeClr val="bg1"/>
                </a:solidFill>
              </a:rPr>
              <a:t> submit dentro del </a:t>
            </a:r>
            <a:r>
              <a:rPr lang="en-US" sz="2800" dirty="0" err="1">
                <a:solidFill>
                  <a:schemeClr val="bg1"/>
                </a:solidFill>
              </a:rPr>
              <a:t>formulario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s-ES_trad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98C-FF56-2B4A-96F5-6166E006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99" y="321734"/>
            <a:ext cx="10837334" cy="93187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dirty="0"/>
            </a:br>
            <a:r>
              <a:rPr lang="es-ES_tradnl" b="1" dirty="0"/>
              <a:t>CLASE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6C676-B361-6D40-83D4-947D96BF72AC}"/>
              </a:ext>
            </a:extLst>
          </p:cNvPr>
          <p:cNvSpPr txBox="1"/>
          <p:nvPr/>
        </p:nvSpPr>
        <p:spPr>
          <a:xfrm>
            <a:off x="2150533" y="1517407"/>
            <a:ext cx="789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TYPE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439B8-6956-854D-9A45-108E0C5DDCA6}"/>
              </a:ext>
            </a:extLst>
          </p:cNvPr>
          <p:cNvSpPr/>
          <p:nvPr/>
        </p:nvSpPr>
        <p:spPr>
          <a:xfrm>
            <a:off x="601132" y="2356796"/>
            <a:ext cx="10989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utiliza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cajas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texto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una sola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línea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72DEC-0FAA-D642-8D27-CCC6F0BBB93A}"/>
              </a:ext>
            </a:extLst>
          </p:cNvPr>
          <p:cNvSpPr txBox="1"/>
          <p:nvPr/>
        </p:nvSpPr>
        <p:spPr>
          <a:xfrm>
            <a:off x="2285999" y="3205365"/>
            <a:ext cx="789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TYPE 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4E7F-977E-904D-AD77-10AA75CE3390}"/>
              </a:ext>
            </a:extLst>
          </p:cNvPr>
          <p:cNvSpPr/>
          <p:nvPr/>
        </p:nvSpPr>
        <p:spPr>
          <a:xfrm>
            <a:off x="660399" y="4056391"/>
            <a:ext cx="1098973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aparecen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puntos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gruesos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ninguna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transmisión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simplemente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ocultan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 que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escribe. </a:t>
            </a:r>
          </a:p>
          <a:p>
            <a:endParaRPr lang="es-ES_tradnl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98C-FF56-2B4A-96F5-6166E006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99" y="321734"/>
            <a:ext cx="10837334" cy="93187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dirty="0"/>
            </a:br>
            <a:r>
              <a:rPr lang="es-ES_tradnl" b="1" dirty="0"/>
              <a:t>CLASE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6C676-B361-6D40-83D4-947D96BF72AC}"/>
              </a:ext>
            </a:extLst>
          </p:cNvPr>
          <p:cNvSpPr txBox="1"/>
          <p:nvPr/>
        </p:nvSpPr>
        <p:spPr>
          <a:xfrm>
            <a:off x="2150533" y="1517407"/>
            <a:ext cx="789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TYPE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439B8-6956-854D-9A45-108E0C5DDCA6}"/>
              </a:ext>
            </a:extLst>
          </p:cNvPr>
          <p:cNvSpPr/>
          <p:nvPr/>
        </p:nvSpPr>
        <p:spPr>
          <a:xfrm>
            <a:off x="601132" y="2112757"/>
            <a:ext cx="109897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Los </a:t>
            </a:r>
            <a:r>
              <a:rPr lang="en-US" sz="2800" dirty="0" err="1">
                <a:solidFill>
                  <a:schemeClr val="bg1"/>
                </a:solidFill>
              </a:rPr>
              <a:t>navegadores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alertan</a:t>
            </a:r>
            <a:r>
              <a:rPr lang="en-US" sz="2800" dirty="0">
                <a:solidFill>
                  <a:schemeClr val="bg1"/>
                </a:solidFill>
              </a:rPr>
              <a:t> al </a:t>
            </a:r>
            <a:r>
              <a:rPr lang="en-US" sz="2800" dirty="0" err="1">
                <a:solidFill>
                  <a:schemeClr val="bg1"/>
                </a:solidFill>
              </a:rPr>
              <a:t>usuario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cuando</a:t>
            </a:r>
            <a:r>
              <a:rPr lang="en-US" sz="2800" dirty="0">
                <a:solidFill>
                  <a:schemeClr val="bg1"/>
                </a:solidFill>
              </a:rPr>
              <a:t> no ha </a:t>
            </a:r>
            <a:r>
              <a:rPr lang="en-US" sz="2800" dirty="0" err="1">
                <a:solidFill>
                  <a:schemeClr val="bg1"/>
                </a:solidFill>
              </a:rPr>
              <a:t>escrito</a:t>
            </a:r>
            <a:r>
              <a:rPr lang="en-US" sz="2800" dirty="0">
                <a:solidFill>
                  <a:schemeClr val="bg1"/>
                </a:solidFill>
              </a:rPr>
              <a:t> un valor </a:t>
            </a:r>
            <a:r>
              <a:rPr lang="en-US" sz="2800" dirty="0" err="1">
                <a:solidFill>
                  <a:schemeClr val="bg1"/>
                </a:solidFill>
              </a:rPr>
              <a:t>correcto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como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máximo</a:t>
            </a:r>
            <a:r>
              <a:rPr lang="en-US" sz="2800" dirty="0">
                <a:solidFill>
                  <a:schemeClr val="bg1"/>
                </a:solidFill>
              </a:rPr>
              <a:t> al </a:t>
            </a:r>
            <a:r>
              <a:rPr lang="en-US" sz="2800" dirty="0" err="1">
                <a:solidFill>
                  <a:schemeClr val="bg1"/>
                </a:solidFill>
              </a:rPr>
              <a:t>enviar</a:t>
            </a:r>
            <a:r>
              <a:rPr lang="en-US" sz="2800" dirty="0">
                <a:solidFill>
                  <a:schemeClr val="bg1"/>
                </a:solidFill>
              </a:rPr>
              <a:t> el </a:t>
            </a:r>
            <a:r>
              <a:rPr lang="en-US" sz="2800" dirty="0" err="1">
                <a:solidFill>
                  <a:schemeClr val="bg1"/>
                </a:solidFill>
              </a:rPr>
              <a:t>formulario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72DEC-0FAA-D642-8D27-CCC6F0BBB93A}"/>
              </a:ext>
            </a:extLst>
          </p:cNvPr>
          <p:cNvSpPr txBox="1"/>
          <p:nvPr/>
        </p:nvSpPr>
        <p:spPr>
          <a:xfrm>
            <a:off x="2285999" y="3205365"/>
            <a:ext cx="789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TYPE 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4E7F-977E-904D-AD77-10AA75CE3390}"/>
              </a:ext>
            </a:extLst>
          </p:cNvPr>
          <p:cNvSpPr/>
          <p:nvPr/>
        </p:nvSpPr>
        <p:spPr>
          <a:xfrm>
            <a:off x="660399" y="4056391"/>
            <a:ext cx="109897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aparecen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puntos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gruesos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ninguna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transmisión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simplemente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ocultan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 que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escribe. </a:t>
            </a:r>
          </a:p>
        </p:txBody>
      </p:sp>
    </p:spTree>
    <p:extLst>
      <p:ext uri="{BB962C8B-B14F-4D97-AF65-F5344CB8AC3E}">
        <p14:creationId xmlns:p14="http://schemas.microsoft.com/office/powerpoint/2010/main" val="295171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98C-FF56-2B4A-96F5-6166E006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99" y="321734"/>
            <a:ext cx="10837334" cy="93187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dirty="0"/>
            </a:br>
            <a:r>
              <a:rPr lang="es-ES_tradnl" b="1" dirty="0"/>
              <a:t>CLASE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6C676-B361-6D40-83D4-947D96BF72AC}"/>
              </a:ext>
            </a:extLst>
          </p:cNvPr>
          <p:cNvSpPr txBox="1"/>
          <p:nvPr/>
        </p:nvSpPr>
        <p:spPr>
          <a:xfrm>
            <a:off x="2015066" y="1516456"/>
            <a:ext cx="789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TYPE  TEL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439B8-6956-854D-9A45-108E0C5DDCA6}"/>
              </a:ext>
            </a:extLst>
          </p:cNvPr>
          <p:cNvSpPr/>
          <p:nvPr/>
        </p:nvSpPr>
        <p:spPr>
          <a:xfrm>
            <a:off x="601132" y="2112757"/>
            <a:ext cx="109897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Los </a:t>
            </a:r>
            <a:r>
              <a:rPr lang="en-US" sz="2800" dirty="0" err="1">
                <a:solidFill>
                  <a:schemeClr val="bg1"/>
                </a:solidFill>
              </a:rPr>
              <a:t>formatos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números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teléfono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siguen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formatos</a:t>
            </a:r>
            <a:r>
              <a:rPr lang="en-US" sz="2800" dirty="0">
                <a:solidFill>
                  <a:schemeClr val="bg1"/>
                </a:solidFill>
              </a:rPr>
              <a:t> tan </a:t>
            </a:r>
            <a:r>
              <a:rPr lang="en-US" sz="2800" dirty="0" err="1">
                <a:solidFill>
                  <a:schemeClr val="bg1"/>
                </a:solidFill>
              </a:rPr>
              <a:t>variados</a:t>
            </a:r>
            <a:r>
              <a:rPr lang="en-US" sz="2800" dirty="0">
                <a:solidFill>
                  <a:schemeClr val="bg1"/>
                </a:solidFill>
              </a:rPr>
              <a:t> que </a:t>
            </a:r>
            <a:r>
              <a:rPr lang="en-US" sz="2800" dirty="0" err="1">
                <a:solidFill>
                  <a:schemeClr val="bg1"/>
                </a:solidFill>
              </a:rPr>
              <a:t>este</a:t>
            </a:r>
            <a:r>
              <a:rPr lang="en-US" sz="2800" dirty="0">
                <a:solidFill>
                  <a:schemeClr val="bg1"/>
                </a:solidFill>
              </a:rPr>
              <a:t> control </a:t>
            </a:r>
            <a:r>
              <a:rPr lang="en-US" sz="2800" dirty="0" err="1">
                <a:solidFill>
                  <a:schemeClr val="bg1"/>
                </a:solidFill>
              </a:rPr>
              <a:t>necesita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validación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desde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js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72DEC-0FAA-D642-8D27-CCC6F0BBB93A}"/>
              </a:ext>
            </a:extLst>
          </p:cNvPr>
          <p:cNvSpPr txBox="1"/>
          <p:nvPr/>
        </p:nvSpPr>
        <p:spPr>
          <a:xfrm>
            <a:off x="2015066" y="3253402"/>
            <a:ext cx="789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TYPE URL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4E7F-977E-904D-AD77-10AA75CE3390}"/>
              </a:ext>
            </a:extLst>
          </p:cNvPr>
          <p:cNvSpPr/>
          <p:nvPr/>
        </p:nvSpPr>
        <p:spPr>
          <a:xfrm>
            <a:off x="660399" y="3995869"/>
            <a:ext cx="10989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 err="1">
                <a:solidFill>
                  <a:schemeClr val="bg1"/>
                </a:solidFill>
              </a:rPr>
              <a:t>Comprueban</a:t>
            </a:r>
            <a:r>
              <a:rPr lang="en-US" sz="2800" dirty="0">
                <a:solidFill>
                  <a:schemeClr val="bg1"/>
                </a:solidFill>
              </a:rPr>
              <a:t> que el </a:t>
            </a:r>
            <a:r>
              <a:rPr lang="en-US" sz="2800" dirty="0" err="1">
                <a:solidFill>
                  <a:schemeClr val="bg1"/>
                </a:solidFill>
              </a:rPr>
              <a:t>texto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escrito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empiece</a:t>
            </a:r>
            <a:r>
              <a:rPr lang="en-US" sz="2800" dirty="0">
                <a:solidFill>
                  <a:schemeClr val="bg1"/>
                </a:solidFill>
              </a:rPr>
              <a:t> por http: o https.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4764A-EF47-7042-A1AA-FD833DEB4F83}"/>
              </a:ext>
            </a:extLst>
          </p:cNvPr>
          <p:cNvSpPr txBox="1"/>
          <p:nvPr/>
        </p:nvSpPr>
        <p:spPr>
          <a:xfrm>
            <a:off x="2150531" y="4706976"/>
            <a:ext cx="789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TYPE  EMAIL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6FA1A-478B-4B41-8941-136AE327922B}"/>
              </a:ext>
            </a:extLst>
          </p:cNvPr>
          <p:cNvSpPr/>
          <p:nvPr/>
        </p:nvSpPr>
        <p:spPr>
          <a:xfrm>
            <a:off x="736599" y="5340593"/>
            <a:ext cx="109897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 Los </a:t>
            </a:r>
            <a:r>
              <a:rPr lang="en-US" sz="2800" dirty="0" err="1">
                <a:solidFill>
                  <a:schemeClr val="bg1"/>
                </a:solidFill>
              </a:rPr>
              <a:t>navegadores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sólo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comprueban</a:t>
            </a:r>
            <a:r>
              <a:rPr lang="en-US" sz="2800" dirty="0">
                <a:solidFill>
                  <a:schemeClr val="bg1"/>
                </a:solidFill>
              </a:rPr>
              <a:t> que el </a:t>
            </a:r>
            <a:r>
              <a:rPr lang="en-US" sz="2800" dirty="0" err="1">
                <a:solidFill>
                  <a:schemeClr val="bg1"/>
                </a:solidFill>
              </a:rPr>
              <a:t>texto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escrito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contenga</a:t>
            </a:r>
            <a:r>
              <a:rPr lang="en-US" sz="2800" dirty="0">
                <a:solidFill>
                  <a:schemeClr val="bg1"/>
                </a:solidFill>
              </a:rPr>
              <a:t> una arroba @ y no </a:t>
            </a:r>
            <a:r>
              <a:rPr lang="en-US" sz="2800" dirty="0" err="1">
                <a:solidFill>
                  <a:schemeClr val="bg1"/>
                </a:solidFill>
              </a:rPr>
              <a:t>contengan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caracteres</a:t>
            </a:r>
            <a:r>
              <a:rPr lang="en-US" sz="2800" dirty="0">
                <a:solidFill>
                  <a:schemeClr val="bg1"/>
                </a:solidFill>
              </a:rPr>
              <a:t> no </a:t>
            </a:r>
            <a:r>
              <a:rPr lang="en-US" sz="2800" dirty="0" err="1">
                <a:solidFill>
                  <a:schemeClr val="bg1"/>
                </a:solidFill>
              </a:rPr>
              <a:t>permitidos</a:t>
            </a:r>
            <a:r>
              <a:rPr lang="en-US" sz="2800" dirty="0">
                <a:solidFill>
                  <a:schemeClr val="bg1"/>
                </a:solidFill>
              </a:rPr>
              <a:t>, 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F98C-FF56-2B4A-96F5-6166E006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99" y="321734"/>
            <a:ext cx="10837334" cy="93187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b="1" dirty="0"/>
            </a:br>
            <a:br>
              <a:rPr lang="es-ES_tradnl" dirty="0"/>
            </a:br>
            <a:r>
              <a:rPr lang="es-ES_tradnl" b="1" dirty="0"/>
              <a:t>CLASE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6C676-B361-6D40-83D4-947D96BF72AC}"/>
              </a:ext>
            </a:extLst>
          </p:cNvPr>
          <p:cNvSpPr txBox="1"/>
          <p:nvPr/>
        </p:nvSpPr>
        <p:spPr>
          <a:xfrm>
            <a:off x="2015066" y="1516456"/>
            <a:ext cx="789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>
                <a:solidFill>
                  <a:schemeClr val="bg1"/>
                </a:solidFill>
              </a:rPr>
              <a:t>Expresiones Regulares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439B8-6956-854D-9A45-108E0C5DDCA6}"/>
              </a:ext>
            </a:extLst>
          </p:cNvPr>
          <p:cNvSpPr/>
          <p:nvPr/>
        </p:nvSpPr>
        <p:spPr>
          <a:xfrm>
            <a:off x="601132" y="2112757"/>
            <a:ext cx="109897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Las </a:t>
            </a:r>
            <a:r>
              <a:rPr lang="en-US" sz="2800" dirty="0" err="1">
                <a:solidFill>
                  <a:schemeClr val="bg1"/>
                </a:solidFill>
              </a:rPr>
              <a:t>expresiones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regulares</a:t>
            </a:r>
            <a:r>
              <a:rPr lang="en-US" sz="2800" dirty="0">
                <a:solidFill>
                  <a:schemeClr val="bg1"/>
                </a:solidFill>
              </a:rPr>
              <a:t> son </a:t>
            </a:r>
            <a:r>
              <a:rPr lang="en-US" sz="2800" dirty="0" err="1">
                <a:solidFill>
                  <a:schemeClr val="bg1"/>
                </a:solidFill>
              </a:rPr>
              <a:t>patrones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utilizados</a:t>
            </a:r>
            <a:r>
              <a:rPr lang="en-US" sz="2800" dirty="0">
                <a:solidFill>
                  <a:schemeClr val="bg1"/>
                </a:solidFill>
              </a:rPr>
              <a:t> para </a:t>
            </a:r>
            <a:r>
              <a:rPr lang="en-US" sz="2800" dirty="0" err="1">
                <a:solidFill>
                  <a:schemeClr val="bg1"/>
                </a:solidFill>
              </a:rPr>
              <a:t>encontrar</a:t>
            </a:r>
            <a:r>
              <a:rPr lang="en-US" sz="2800" dirty="0">
                <a:solidFill>
                  <a:schemeClr val="bg1"/>
                </a:solidFill>
              </a:rPr>
              <a:t> una </a:t>
            </a:r>
            <a:r>
              <a:rPr lang="en-US" sz="2800" dirty="0" err="1">
                <a:solidFill>
                  <a:schemeClr val="bg1"/>
                </a:solidFill>
              </a:rPr>
              <a:t>determinada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combinación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caracteres</a:t>
            </a:r>
            <a:r>
              <a:rPr lang="en-US" sz="2800" dirty="0">
                <a:solidFill>
                  <a:schemeClr val="bg1"/>
                </a:solidFill>
              </a:rPr>
              <a:t> dentro de una </a:t>
            </a:r>
            <a:r>
              <a:rPr lang="en-US" sz="2800" dirty="0" err="1">
                <a:solidFill>
                  <a:schemeClr val="bg1"/>
                </a:solidFill>
              </a:rPr>
              <a:t>cadena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texto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patrones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construyen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los que se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coincidencia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exacta.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/a/</a:t>
            </a:r>
          </a:p>
          <a:p>
            <a:endParaRPr lang="es-ES_tradnl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1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0191-FC2E-9B41-8E59-6E265F8D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CLASE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E865-AC9A-F446-98B2-8D4820CE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dirty="0"/>
              <a:t>CARACTERES ESPECIALES</a:t>
            </a:r>
          </a:p>
          <a:p>
            <a:pPr marL="0" indent="0" algn="ctr">
              <a:buNone/>
            </a:pPr>
            <a:r>
              <a:rPr lang="es-ES_tradnl" dirty="0"/>
              <a:t>\</a:t>
            </a:r>
          </a:p>
          <a:p>
            <a:pPr marL="0" indent="0">
              <a:buNone/>
            </a:pPr>
            <a:r>
              <a:rPr lang="es-ES_tradnl" dirty="0"/>
              <a:t>\w =&gt; Word valida alfabético y numérico</a:t>
            </a:r>
          </a:p>
          <a:p>
            <a:pPr marL="0" indent="0">
              <a:buNone/>
            </a:pPr>
            <a:r>
              <a:rPr lang="es-ES_tradnl" dirty="0"/>
              <a:t>\W =&gt;  negación de Word</a:t>
            </a:r>
          </a:p>
          <a:p>
            <a:pPr marL="0" indent="0">
              <a:buNone/>
            </a:pPr>
            <a:r>
              <a:rPr lang="es-ES_tradnl" dirty="0"/>
              <a:t>\d =&gt;  valida dígitos</a:t>
            </a:r>
          </a:p>
          <a:p>
            <a:pPr marL="0" indent="0">
              <a:buNone/>
            </a:pPr>
            <a:r>
              <a:rPr lang="es-ES_tradnl" dirty="0"/>
              <a:t>\D =&gt; negación de dígitos</a:t>
            </a:r>
          </a:p>
          <a:p>
            <a:pPr marL="0" indent="0">
              <a:buNone/>
            </a:pPr>
            <a:r>
              <a:rPr lang="es-ES_tradnl" dirty="0"/>
              <a:t>\s =&gt; valida espacios y saltos de líneas</a:t>
            </a:r>
          </a:p>
          <a:p>
            <a:pPr marL="0" indent="0">
              <a:buNone/>
            </a:pPr>
            <a:r>
              <a:rPr lang="es-ES_tradnl" dirty="0"/>
              <a:t>\S =&gt; negación de espacios y saltos de líneas</a:t>
            </a:r>
          </a:p>
        </p:txBody>
      </p:sp>
    </p:spTree>
    <p:extLst>
      <p:ext uri="{BB962C8B-B14F-4D97-AF65-F5344CB8AC3E}">
        <p14:creationId xmlns:p14="http://schemas.microsoft.com/office/powerpoint/2010/main" val="427245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542</Words>
  <Application>Microsoft Macintosh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   CLASE 3</vt:lpstr>
      <vt:lpstr>CLASE 3</vt:lpstr>
      <vt:lpstr>        CLASE 3</vt:lpstr>
      <vt:lpstr>        CLASE 3</vt:lpstr>
      <vt:lpstr>        CLASE 3</vt:lpstr>
      <vt:lpstr>        CLASE 3</vt:lpstr>
      <vt:lpstr>        CLASE 3</vt:lpstr>
      <vt:lpstr>        CLASE 3</vt:lpstr>
      <vt:lpstr>CLASE 3</vt:lpstr>
      <vt:lpstr>CLASE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 </dc:title>
  <dc:creator>Gabriela Mancini</dc:creator>
  <cp:lastModifiedBy>Gabriela Mancini</cp:lastModifiedBy>
  <cp:revision>25</cp:revision>
  <dcterms:created xsi:type="dcterms:W3CDTF">2019-09-01T04:26:44Z</dcterms:created>
  <dcterms:modified xsi:type="dcterms:W3CDTF">2019-09-03T14:12:57Z</dcterms:modified>
</cp:coreProperties>
</file>