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319" r:id="rId3"/>
    <p:sldId id="320" r:id="rId4"/>
    <p:sldId id="321" r:id="rId5"/>
    <p:sldId id="304" r:id="rId6"/>
    <p:sldId id="310" r:id="rId7"/>
    <p:sldId id="305" r:id="rId8"/>
    <p:sldId id="308" r:id="rId9"/>
    <p:sldId id="309" r:id="rId10"/>
    <p:sldId id="312" r:id="rId11"/>
    <p:sldId id="311" r:id="rId12"/>
    <p:sldId id="314" r:id="rId13"/>
    <p:sldId id="313" r:id="rId14"/>
    <p:sldId id="315" r:id="rId15"/>
    <p:sldId id="316" r:id="rId16"/>
    <p:sldId id="317" r:id="rId17"/>
    <p:sldId id="318" r:id="rId18"/>
    <p:sldId id="257" r:id="rId19"/>
    <p:sldId id="322" r:id="rId20"/>
    <p:sldId id="323" r:id="rId21"/>
    <p:sldId id="324" r:id="rId22"/>
    <p:sldId id="325" r:id="rId2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5"/>
      <p:bold r:id="rId26"/>
      <p:italic r:id="rId27"/>
      <p:boldItalic r:id="rId28"/>
    </p:embeddedFont>
    <p:embeddedFont>
      <p:font typeface="Barlow Semi Condensed Medium" panose="00000606000000000000" pitchFamily="2" charset="0"/>
      <p:regular r:id="rId29"/>
      <p:bold r:id="rId30"/>
      <p:italic r:id="rId31"/>
      <p:boldItalic r:id="rId32"/>
    </p:embeddedFont>
    <p:embeddedFont>
      <p:font typeface="Fjalla One" panose="02000506040000020004" pitchFamily="2" charset="0"/>
      <p:regular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519120-0F17-46AE-8D51-52A6E49B3A1A}">
  <a:tblStyle styleId="{A6519120-0F17-46AE-8D51-52A6E49B3A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0D3A13FE-1760-7E6E-2827-AD660C51E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>
            <a:extLst>
              <a:ext uri="{FF2B5EF4-FFF2-40B4-BE49-F238E27FC236}">
                <a16:creationId xmlns:a16="http://schemas.microsoft.com/office/drawing/2014/main" id="{7519EA3F-6481-6217-88AF-99D6DF040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>
            <a:extLst>
              <a:ext uri="{FF2B5EF4-FFF2-40B4-BE49-F238E27FC236}">
                <a16:creationId xmlns:a16="http://schemas.microsoft.com/office/drawing/2014/main" id="{E2BA9D8F-3E31-D029-3ED7-A504B9291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496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4407D8E-E6A4-A316-9459-9EA13ECA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3A63650-9675-3103-AB20-25BB2709E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CD720805-6137-703B-17D6-0EB429E6E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41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A0DDE8E7-F664-B058-1F7E-7FC149AFB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E0DD5479-C7B9-2B83-2BFD-22AE8B233A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EAFB5914-05EA-467C-A96E-88902913FA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31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212AEA79-CE45-90B8-6C10-F3A5034A1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FFBDED53-5B79-A717-3394-9478800B4E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33936F97-8578-A7A5-693E-F5517F243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2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D06570C5-6075-085F-8B93-72A981CB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>
            <a:extLst>
              <a:ext uri="{FF2B5EF4-FFF2-40B4-BE49-F238E27FC236}">
                <a16:creationId xmlns:a16="http://schemas.microsoft.com/office/drawing/2014/main" id="{1FFF34BC-E768-02E3-D3CE-348192F2D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>
            <a:extLst>
              <a:ext uri="{FF2B5EF4-FFF2-40B4-BE49-F238E27FC236}">
                <a16:creationId xmlns:a16="http://schemas.microsoft.com/office/drawing/2014/main" id="{10109633-E356-5D2D-B0C2-AC9F19595B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07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5624418-C26C-5119-1A57-1BFFDDD1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3E08DC38-D688-EEE5-0E7D-8672598E1B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2F40366B-B9FE-811A-4895-7DD4AF272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689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E3344312-C195-C3BC-51D3-A2FE28672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>
            <a:extLst>
              <a:ext uri="{FF2B5EF4-FFF2-40B4-BE49-F238E27FC236}">
                <a16:creationId xmlns:a16="http://schemas.microsoft.com/office/drawing/2014/main" id="{E3EB6935-241F-C7A3-CBA7-3517AB4CD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>
            <a:extLst>
              <a:ext uri="{FF2B5EF4-FFF2-40B4-BE49-F238E27FC236}">
                <a16:creationId xmlns:a16="http://schemas.microsoft.com/office/drawing/2014/main" id="{F0830120-309C-C3A5-EED1-BF9AD8CA2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15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522F3A76-9BA2-C6F1-7AAC-909E952D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8E848492-5B11-55DA-8F58-318DA7203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4D8303EA-BE0A-0526-AE7A-0DDD2593B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025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B2CF3D1D-4034-B83D-74AE-6292BB62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FF689234-1DAF-844E-F023-89BFDAED27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E4037C61-E731-DBB5-1B5C-959C15BBA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255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7C288BE-08E0-5FB9-7B15-70C073B4A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C6B7E4CE-66A8-B9A7-EF1B-8C87D4C5B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B489803-679A-4A9F-FBBA-A26FD2535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820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D9003FCC-CC5C-D25E-4C14-AC7E0AA9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0CEB905-9885-A313-855E-BB0C33D73B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E5D1BD94-8E2D-225B-CE3C-68EC0F305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607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D545639E-0502-57A8-BCB2-338096385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D6AD7EA3-DEA5-2795-6464-4507B3E7A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2F73252-579A-79B5-3E86-555860D40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399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D84B51EF-CC20-6ECE-FD5C-933E90CBC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4C38238B-8B8B-615E-9D33-7E0CFCBB6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6BCD5C10-40D0-83C0-D8E2-0CF358346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54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BF1F54D-87CB-2B21-1004-F43E5131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49EA5375-E745-27BD-ECDA-7BD2326C0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9D66739-3FF0-C6E1-6BE1-34F153B068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529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A56AB3A1-F714-DDA5-121A-C30715CC4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96F46569-8563-1238-9EDE-267C19337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060E8C9-BBB3-877C-091F-428FA5A87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6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BDDBE082-8171-50C9-046C-EC1A88450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A480AE68-9C27-22C2-34B7-4A6916A27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99FF0149-ED35-FE9A-DD53-B4DDD0EC1D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62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>
          <a:extLst>
            <a:ext uri="{FF2B5EF4-FFF2-40B4-BE49-F238E27FC236}">
              <a16:creationId xmlns:a16="http://schemas.microsoft.com/office/drawing/2014/main" id="{CFEB5F4D-2803-00CE-5CF9-6FD7C625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>
            <a:extLst>
              <a:ext uri="{FF2B5EF4-FFF2-40B4-BE49-F238E27FC236}">
                <a16:creationId xmlns:a16="http://schemas.microsoft.com/office/drawing/2014/main" id="{D1FDF089-ED1E-1F07-5C56-5278DE3DFD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>
            <a:extLst>
              <a:ext uri="{FF2B5EF4-FFF2-40B4-BE49-F238E27FC236}">
                <a16:creationId xmlns:a16="http://schemas.microsoft.com/office/drawing/2014/main" id="{0EE86077-4873-5F38-FA0E-98728C87C1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2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2BC5A26C-36B1-66C5-200D-D1CE99552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ECF06CF4-B34D-54F4-97A6-5B83585140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A1178B2E-716C-3A92-029D-9B869E67E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28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E94C5DC5-DDC7-B201-46CD-C68F95E74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CA6B755D-4AE4-F9F5-8F6D-F6D2149C82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C61F537-D264-2036-13FF-2DCDDA06E7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96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>
          <a:extLst>
            <a:ext uri="{FF2B5EF4-FFF2-40B4-BE49-F238E27FC236}">
              <a16:creationId xmlns:a16="http://schemas.microsoft.com/office/drawing/2014/main" id="{E80215F2-69DA-F0CD-C26C-DC09A28E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>
            <a:extLst>
              <a:ext uri="{FF2B5EF4-FFF2-40B4-BE49-F238E27FC236}">
                <a16:creationId xmlns:a16="http://schemas.microsoft.com/office/drawing/2014/main" id="{C37D03B3-7D85-23E2-260E-2BF1FA49EB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>
            <a:extLst>
              <a:ext uri="{FF2B5EF4-FFF2-40B4-BE49-F238E27FC236}">
                <a16:creationId xmlns:a16="http://schemas.microsoft.com/office/drawing/2014/main" id="{F393925B-C8D7-301C-B1D4-E3348FFCE0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65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0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Furnizza – </a:t>
            </a:r>
            <a:r>
              <a:rPr lang="en" sz="2800" dirty="0">
                <a:solidFill>
                  <a:schemeClr val="dk2"/>
                </a:solidFill>
              </a:rPr>
              <a:t>platfor</a:t>
            </a:r>
            <a:r>
              <a:rPr lang="ro-RO" sz="2800" dirty="0">
                <a:solidFill>
                  <a:schemeClr val="dk2"/>
                </a:solidFill>
              </a:rPr>
              <a:t>ma magazin online de mobila</a:t>
            </a:r>
            <a:endParaRPr sz="5000" b="1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Marinca Gabriel-Ioan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grpSp>
        <p:nvGrpSpPr>
          <p:cNvPr id="2" name="Google Shape;2326;p44">
            <a:extLst>
              <a:ext uri="{FF2B5EF4-FFF2-40B4-BE49-F238E27FC236}">
                <a16:creationId xmlns:a16="http://schemas.microsoft.com/office/drawing/2014/main" id="{2BFB9A25-628A-250E-5DC3-10F3FE98B3C3}"/>
              </a:ext>
            </a:extLst>
          </p:cNvPr>
          <p:cNvGrpSpPr/>
          <p:nvPr/>
        </p:nvGrpSpPr>
        <p:grpSpPr>
          <a:xfrm>
            <a:off x="395457" y="927180"/>
            <a:ext cx="3944315" cy="3655152"/>
            <a:chOff x="4522050" y="622650"/>
            <a:chExt cx="3898200" cy="3898200"/>
          </a:xfrm>
        </p:grpSpPr>
        <p:sp>
          <p:nvSpPr>
            <p:cNvPr id="3" name="Google Shape;2327;p44">
              <a:extLst>
                <a:ext uri="{FF2B5EF4-FFF2-40B4-BE49-F238E27FC236}">
                  <a16:creationId xmlns:a16="http://schemas.microsoft.com/office/drawing/2014/main" id="{F48944B0-A0C0-7CFE-D615-8D16D004BFBF}"/>
                </a:ext>
              </a:extLst>
            </p:cNvPr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8;p44">
              <a:extLst>
                <a:ext uri="{FF2B5EF4-FFF2-40B4-BE49-F238E27FC236}">
                  <a16:creationId xmlns:a16="http://schemas.microsoft.com/office/drawing/2014/main" id="{BC417B99-734F-F7DF-F4DF-75EFADC05D83}"/>
                </a:ext>
              </a:extLst>
            </p:cNvPr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34EF8EF-A7B7-75BF-F6E8-E1560B14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9" y="1624850"/>
            <a:ext cx="2555893" cy="2301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6112BFCF-7CC0-9E58-252E-48168E15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E8CCD6-0BA0-08FA-62DA-AFFB766208E6}"/>
              </a:ext>
            </a:extLst>
          </p:cNvPr>
          <p:cNvSpPr txBox="1"/>
          <p:nvPr/>
        </p:nvSpPr>
        <p:spPr>
          <a:xfrm>
            <a:off x="13393" y="1738155"/>
            <a:ext cx="2756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Diagrama de tranziție stări</a:t>
            </a:r>
            <a:endParaRPr lang="en-US" sz="2800" b="1" dirty="0"/>
          </a:p>
        </p:txBody>
      </p:sp>
      <p:grpSp>
        <p:nvGrpSpPr>
          <p:cNvPr id="11" name="Google Shape;5073;p69">
            <a:extLst>
              <a:ext uri="{FF2B5EF4-FFF2-40B4-BE49-F238E27FC236}">
                <a16:creationId xmlns:a16="http://schemas.microsoft.com/office/drawing/2014/main" id="{B808F7A8-4C01-BC04-D295-2EA56E600997}"/>
              </a:ext>
            </a:extLst>
          </p:cNvPr>
          <p:cNvGrpSpPr/>
          <p:nvPr/>
        </p:nvGrpSpPr>
        <p:grpSpPr>
          <a:xfrm>
            <a:off x="116878" y="2692262"/>
            <a:ext cx="2289437" cy="208780"/>
            <a:chOff x="6336019" y="3733725"/>
            <a:chExt cx="2566206" cy="351310"/>
          </a:xfrm>
        </p:grpSpPr>
        <p:sp>
          <p:nvSpPr>
            <p:cNvPr id="12" name="Google Shape;5074;p69">
              <a:extLst>
                <a:ext uri="{FF2B5EF4-FFF2-40B4-BE49-F238E27FC236}">
                  <a16:creationId xmlns:a16="http://schemas.microsoft.com/office/drawing/2014/main" id="{F8E3EFA9-7C32-3235-5721-107EB82F608E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75;p69">
              <a:extLst>
                <a:ext uri="{FF2B5EF4-FFF2-40B4-BE49-F238E27FC236}">
                  <a16:creationId xmlns:a16="http://schemas.microsoft.com/office/drawing/2014/main" id="{DB5EC370-019B-690A-1103-CD46BFE5E55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76;p69">
              <a:extLst>
                <a:ext uri="{FF2B5EF4-FFF2-40B4-BE49-F238E27FC236}">
                  <a16:creationId xmlns:a16="http://schemas.microsoft.com/office/drawing/2014/main" id="{5E6BE831-368C-7545-A0A9-6C348B6BAE05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77;p69">
              <a:extLst>
                <a:ext uri="{FF2B5EF4-FFF2-40B4-BE49-F238E27FC236}">
                  <a16:creationId xmlns:a16="http://schemas.microsoft.com/office/drawing/2014/main" id="{3DC31F39-1C07-3AE2-2224-758F8E8362ED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0BE59E0-5DFD-178E-450A-CCB2C13F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79" y="0"/>
            <a:ext cx="52813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3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84B02D8-9774-B5C6-3B3F-151D694E8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4B41CB-6CB5-5838-EA12-1C01F4225568}"/>
              </a:ext>
            </a:extLst>
          </p:cNvPr>
          <p:cNvSpPr txBox="1"/>
          <p:nvPr/>
        </p:nvSpPr>
        <p:spPr>
          <a:xfrm>
            <a:off x="3077681" y="517269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Diagrama de comunicare</a:t>
            </a:r>
            <a:endParaRPr lang="en-US" sz="2800" b="1" dirty="0"/>
          </a:p>
        </p:txBody>
      </p:sp>
      <p:pic>
        <p:nvPicPr>
          <p:cNvPr id="4099" name="Picture 1">
            <a:extLst>
              <a:ext uri="{FF2B5EF4-FFF2-40B4-BE49-F238E27FC236}">
                <a16:creationId xmlns:a16="http://schemas.microsoft.com/office/drawing/2014/main" id="{A2853000-DFF8-6248-937B-674C0253D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22" y="1040489"/>
            <a:ext cx="5728177" cy="385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24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D2351AB-7361-0434-C9BF-4E625AB8D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E2456E-8AFA-BA65-7380-775825D3B885}"/>
              </a:ext>
            </a:extLst>
          </p:cNvPr>
          <p:cNvSpPr txBox="1"/>
          <p:nvPr/>
        </p:nvSpPr>
        <p:spPr>
          <a:xfrm>
            <a:off x="4329216" y="479521"/>
            <a:ext cx="447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Diagrama de pachete</a:t>
            </a:r>
            <a:endParaRPr lang="en-US" sz="2800" b="1" dirty="0"/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ADE6638D-FCD6-B449-C1AF-2D052011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5" y="1389996"/>
            <a:ext cx="7255768" cy="2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09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772DA344-2784-86A4-3021-3C7687E56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9F06CC9-8510-427F-CDC4-7A0C87CEFDEF}"/>
              </a:ext>
            </a:extLst>
          </p:cNvPr>
          <p:cNvSpPr txBox="1"/>
          <p:nvPr/>
        </p:nvSpPr>
        <p:spPr>
          <a:xfrm>
            <a:off x="763146" y="460637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Diagrama de componente</a:t>
            </a:r>
            <a:endParaRPr lang="en-US" sz="2800" b="1" dirty="0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AA1BDA6D-F57C-92A2-75E4-F297680DE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91" y="1195265"/>
            <a:ext cx="6926087" cy="383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99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CF33572D-7C70-54F6-9B17-43A3BC10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8B60AA-41B7-3428-4312-AD48AD526341}"/>
              </a:ext>
            </a:extLst>
          </p:cNvPr>
          <p:cNvSpPr txBox="1"/>
          <p:nvPr/>
        </p:nvSpPr>
        <p:spPr>
          <a:xfrm>
            <a:off x="13393" y="1738155"/>
            <a:ext cx="2756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Diagrama de desfășurare</a:t>
            </a:r>
            <a:endParaRPr lang="en-US" sz="2800" b="1" dirty="0"/>
          </a:p>
        </p:txBody>
      </p:sp>
      <p:grpSp>
        <p:nvGrpSpPr>
          <p:cNvPr id="11" name="Google Shape;5073;p69">
            <a:extLst>
              <a:ext uri="{FF2B5EF4-FFF2-40B4-BE49-F238E27FC236}">
                <a16:creationId xmlns:a16="http://schemas.microsoft.com/office/drawing/2014/main" id="{CEF300FA-1771-CA0B-A4A1-1BF9BB5B7CBC}"/>
              </a:ext>
            </a:extLst>
          </p:cNvPr>
          <p:cNvGrpSpPr/>
          <p:nvPr/>
        </p:nvGrpSpPr>
        <p:grpSpPr>
          <a:xfrm>
            <a:off x="116878" y="2692262"/>
            <a:ext cx="2289437" cy="208780"/>
            <a:chOff x="6336019" y="3733725"/>
            <a:chExt cx="2566206" cy="351310"/>
          </a:xfrm>
        </p:grpSpPr>
        <p:sp>
          <p:nvSpPr>
            <p:cNvPr id="12" name="Google Shape;5074;p69">
              <a:extLst>
                <a:ext uri="{FF2B5EF4-FFF2-40B4-BE49-F238E27FC236}">
                  <a16:creationId xmlns:a16="http://schemas.microsoft.com/office/drawing/2014/main" id="{24FA06FB-2AAA-C64A-4EC7-E634A713E1FE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75;p69">
              <a:extLst>
                <a:ext uri="{FF2B5EF4-FFF2-40B4-BE49-F238E27FC236}">
                  <a16:creationId xmlns:a16="http://schemas.microsoft.com/office/drawing/2014/main" id="{FAD04FD8-762D-0555-52A7-83DCC2D95815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76;p69">
              <a:extLst>
                <a:ext uri="{FF2B5EF4-FFF2-40B4-BE49-F238E27FC236}">
                  <a16:creationId xmlns:a16="http://schemas.microsoft.com/office/drawing/2014/main" id="{D325F683-AADF-9C39-38C7-E254EFA6B40A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77;p69">
              <a:extLst>
                <a:ext uri="{FF2B5EF4-FFF2-40B4-BE49-F238E27FC236}">
                  <a16:creationId xmlns:a16="http://schemas.microsoft.com/office/drawing/2014/main" id="{B092DB4E-36E7-68CA-B389-F03D3352C5D9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1">
            <a:extLst>
              <a:ext uri="{FF2B5EF4-FFF2-40B4-BE49-F238E27FC236}">
                <a16:creationId xmlns:a16="http://schemas.microsoft.com/office/drawing/2014/main" id="{975058DE-A7D4-CF5D-78F6-BCEE9023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307" y="951271"/>
            <a:ext cx="5773804" cy="34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8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005C798-2546-F30D-8DFB-77B17C69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0A7EFD-A2D3-46C5-3453-CE98E8DD20C2}"/>
              </a:ext>
            </a:extLst>
          </p:cNvPr>
          <p:cNvSpPr txBox="1"/>
          <p:nvPr/>
        </p:nvSpPr>
        <p:spPr>
          <a:xfrm>
            <a:off x="355107" y="37289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Diagrama relațională a bazei de date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A19CE-FA5C-11A5-DB91-D69EAC664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94" y="841108"/>
            <a:ext cx="6822589" cy="42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6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7E4AD21C-14EF-3C47-C28D-CCE41E62B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F97E89-FD1F-0BBE-D3B6-7D5FB9471289}"/>
              </a:ext>
            </a:extLst>
          </p:cNvPr>
          <p:cNvSpPr txBox="1"/>
          <p:nvPr/>
        </p:nvSpPr>
        <p:spPr>
          <a:xfrm>
            <a:off x="995092" y="1879611"/>
            <a:ext cx="2970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Diagrama de secvențiere</a:t>
            </a:r>
            <a:endParaRPr lang="en-US" sz="2800" b="1" dirty="0"/>
          </a:p>
        </p:txBody>
      </p:sp>
      <p:grpSp>
        <p:nvGrpSpPr>
          <p:cNvPr id="11" name="Google Shape;5073;p69">
            <a:extLst>
              <a:ext uri="{FF2B5EF4-FFF2-40B4-BE49-F238E27FC236}">
                <a16:creationId xmlns:a16="http://schemas.microsoft.com/office/drawing/2014/main" id="{4F8255BA-D5C7-62E0-7860-62F8F238CCBA}"/>
              </a:ext>
            </a:extLst>
          </p:cNvPr>
          <p:cNvGrpSpPr/>
          <p:nvPr/>
        </p:nvGrpSpPr>
        <p:grpSpPr>
          <a:xfrm>
            <a:off x="1126512" y="2833721"/>
            <a:ext cx="2151146" cy="208790"/>
            <a:chOff x="6336019" y="3733725"/>
            <a:chExt cx="2566206" cy="351310"/>
          </a:xfrm>
        </p:grpSpPr>
        <p:sp>
          <p:nvSpPr>
            <p:cNvPr id="12" name="Google Shape;5074;p69">
              <a:extLst>
                <a:ext uri="{FF2B5EF4-FFF2-40B4-BE49-F238E27FC236}">
                  <a16:creationId xmlns:a16="http://schemas.microsoft.com/office/drawing/2014/main" id="{38FB466C-56E7-717C-F5B6-14D5C6383484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75;p69">
              <a:extLst>
                <a:ext uri="{FF2B5EF4-FFF2-40B4-BE49-F238E27FC236}">
                  <a16:creationId xmlns:a16="http://schemas.microsoft.com/office/drawing/2014/main" id="{AA0C4205-AABA-D49E-6150-309E3D92CE27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76;p69">
              <a:extLst>
                <a:ext uri="{FF2B5EF4-FFF2-40B4-BE49-F238E27FC236}">
                  <a16:creationId xmlns:a16="http://schemas.microsoft.com/office/drawing/2014/main" id="{8ADC54DD-938E-35D8-BE16-44E62D517CD5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77;p69">
              <a:extLst>
                <a:ext uri="{FF2B5EF4-FFF2-40B4-BE49-F238E27FC236}">
                  <a16:creationId xmlns:a16="http://schemas.microsoft.com/office/drawing/2014/main" id="{506C4B8A-61AB-0BE7-4D14-61C8813D0BD8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1">
            <a:extLst>
              <a:ext uri="{FF2B5EF4-FFF2-40B4-BE49-F238E27FC236}">
                <a16:creationId xmlns:a16="http://schemas.microsoft.com/office/drawing/2014/main" id="{EE01B7F2-F21D-2B6B-3362-9C4E4B47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803" y="0"/>
            <a:ext cx="3677436" cy="515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266514-3CAA-CFF8-B786-C6BCD6B392DF}"/>
              </a:ext>
            </a:extLst>
          </p:cNvPr>
          <p:cNvCxnSpPr/>
          <p:nvPr/>
        </p:nvCxnSpPr>
        <p:spPr>
          <a:xfrm>
            <a:off x="7718239" y="89377"/>
            <a:ext cx="0" cy="499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9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EA3171D1-D807-4A49-EBC8-6442A93E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38DE8-7F82-A868-B8EA-E5318235805C}"/>
              </a:ext>
            </a:extLst>
          </p:cNvPr>
          <p:cNvSpPr txBox="1"/>
          <p:nvPr/>
        </p:nvSpPr>
        <p:spPr>
          <a:xfrm>
            <a:off x="1139129" y="326786"/>
            <a:ext cx="447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Diagrama use-case</a:t>
            </a:r>
            <a:endParaRPr lang="en-US" sz="2800" b="1" dirty="0"/>
          </a:p>
        </p:txBody>
      </p:sp>
      <p:pic>
        <p:nvPicPr>
          <p:cNvPr id="10242" name="Picture 1">
            <a:extLst>
              <a:ext uri="{FF2B5EF4-FFF2-40B4-BE49-F238E27FC236}">
                <a16:creationId xmlns:a16="http://schemas.microsoft.com/office/drawing/2014/main" id="{ACDC3C04-93D1-E8FE-522F-2D68526A9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74" y="914400"/>
            <a:ext cx="6790135" cy="388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82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C5D288-D562-06E8-5CDD-526C879F319A}"/>
              </a:ext>
            </a:extLst>
          </p:cNvPr>
          <p:cNvSpPr txBox="1"/>
          <p:nvPr/>
        </p:nvSpPr>
        <p:spPr>
          <a:xfrm>
            <a:off x="1334941" y="262879"/>
            <a:ext cx="807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Designul</a:t>
            </a:r>
            <a:r>
              <a:rPr lang="en-US" sz="2800" b="1" dirty="0"/>
              <a:t> </a:t>
            </a:r>
            <a:r>
              <a:rPr lang="ro-RO" sz="2800" b="1" dirty="0"/>
              <a:t>in</a:t>
            </a:r>
            <a:r>
              <a:rPr lang="en-US" sz="2800" b="1" dirty="0" err="1"/>
              <a:t>terf</a:t>
            </a:r>
            <a:r>
              <a:rPr lang="ro-RO" sz="2800" b="1" dirty="0"/>
              <a:t>eței utilizator</a:t>
            </a:r>
            <a:endParaRPr 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4EA9C-D663-9995-DBFC-0F265D11C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12" y="1208663"/>
            <a:ext cx="7961376" cy="3885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DF622584-9612-4704-701E-319A463C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1CCFF-1419-1F23-EA43-108C84922107}"/>
              </a:ext>
            </a:extLst>
          </p:cNvPr>
          <p:cNvSpPr txBox="1"/>
          <p:nvPr/>
        </p:nvSpPr>
        <p:spPr>
          <a:xfrm>
            <a:off x="3171128" y="252800"/>
            <a:ext cx="447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Modul de operare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C5F06-5F41-61CC-58FA-65544315EBC1}"/>
              </a:ext>
            </a:extLst>
          </p:cNvPr>
          <p:cNvSpPr txBox="1"/>
          <p:nvPr/>
        </p:nvSpPr>
        <p:spPr>
          <a:xfrm>
            <a:off x="1233471" y="1074271"/>
            <a:ext cx="47681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b="1" dirty="0"/>
              <a:t>Funcționalități utilizator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Căutare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filtrare</a:t>
            </a:r>
            <a:r>
              <a:rPr lang="en-US" sz="2000" dirty="0"/>
              <a:t> </a:t>
            </a:r>
            <a:r>
              <a:rPr lang="en-US" sz="2000" dirty="0" err="1"/>
              <a:t>produse</a:t>
            </a:r>
            <a:endParaRPr lang="ro-RO" sz="20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Vizualizare</a:t>
            </a:r>
            <a:r>
              <a:rPr lang="en-US" sz="2000" dirty="0"/>
              <a:t> </a:t>
            </a:r>
            <a:r>
              <a:rPr lang="en-US" sz="2000" dirty="0" err="1"/>
              <a:t>detalii</a:t>
            </a:r>
            <a:r>
              <a:rPr lang="en-US" sz="2000" dirty="0"/>
              <a:t> </a:t>
            </a:r>
            <a:r>
              <a:rPr lang="en-US" sz="2000" dirty="0" err="1"/>
              <a:t>produs</a:t>
            </a:r>
            <a:endParaRPr lang="ro-RO" sz="20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Management </a:t>
            </a:r>
            <a:r>
              <a:rPr lang="en-US" sz="2000" dirty="0" err="1"/>
              <a:t>coș</a:t>
            </a:r>
            <a:r>
              <a:rPr lang="en-US" sz="2000" dirty="0"/>
              <a:t> de </a:t>
            </a:r>
            <a:r>
              <a:rPr lang="en-US" sz="2000" dirty="0" err="1"/>
              <a:t>cumpărături</a:t>
            </a:r>
            <a:endParaRPr lang="ro-RO" sz="2000" dirty="0"/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Recenzii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evaluări</a:t>
            </a:r>
            <a:endParaRPr lang="ro-RO" sz="1600" b="1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b="1" dirty="0"/>
              <a:t>Funcționalități Admin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Gestionare produse (adăugare, editare, ștergere)</a:t>
            </a:r>
            <a:endParaRPr lang="ro-RO" sz="20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Monitorizare</a:t>
            </a:r>
            <a:r>
              <a:rPr lang="en-US" sz="2000" dirty="0"/>
              <a:t> </a:t>
            </a:r>
            <a:r>
              <a:rPr lang="en-US" sz="2000" dirty="0" err="1"/>
              <a:t>comenzi</a:t>
            </a:r>
            <a:endParaRPr lang="ro-RO" sz="20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Gestionare</a:t>
            </a:r>
            <a:r>
              <a:rPr lang="en-US" sz="2000" dirty="0"/>
              <a:t> </a:t>
            </a:r>
            <a:r>
              <a:rPr lang="en-US" sz="2000" dirty="0" err="1"/>
              <a:t>conturi</a:t>
            </a:r>
            <a:r>
              <a:rPr lang="en-US" sz="2000" dirty="0"/>
              <a:t> </a:t>
            </a:r>
            <a:r>
              <a:rPr lang="en-US" sz="2000" dirty="0" err="1"/>
              <a:t>utilizatori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2339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50F36D4C-0DA1-F603-BD07-49793AEAD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84AC0-998C-8FDB-05B3-ABE6238E5C29}"/>
              </a:ext>
            </a:extLst>
          </p:cNvPr>
          <p:cNvSpPr txBox="1"/>
          <p:nvPr/>
        </p:nvSpPr>
        <p:spPr>
          <a:xfrm>
            <a:off x="2650384" y="191617"/>
            <a:ext cx="384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Prezentare</a:t>
            </a:r>
            <a:r>
              <a:rPr lang="en-US" sz="2800" b="1" dirty="0"/>
              <a:t> general</a:t>
            </a:r>
            <a:r>
              <a:rPr lang="ro-RO" sz="2800" b="1" dirty="0"/>
              <a:t>ă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7B367-2808-16A1-F460-547411521B17}"/>
              </a:ext>
            </a:extLst>
          </p:cNvPr>
          <p:cNvSpPr txBox="1"/>
          <p:nvPr/>
        </p:nvSpPr>
        <p:spPr>
          <a:xfrm>
            <a:off x="1075584" y="1017478"/>
            <a:ext cx="7212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/>
              <a:t>Magazin online de mobilă care permite utilizatorilor să navigheze într-un catalog diversificat, să vizualizeze detalii, să adauge articole în coș și să finalizeze comenzi.</a:t>
            </a:r>
          </a:p>
          <a:p>
            <a:pPr>
              <a:buClr>
                <a:schemeClr val="accent1"/>
              </a:buClr>
            </a:pPr>
            <a:endParaRPr lang="ro-RO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Similarități</a:t>
            </a:r>
            <a:r>
              <a:rPr lang="en-US" sz="2400" dirty="0"/>
              <a:t> cu </a:t>
            </a:r>
            <a:r>
              <a:rPr lang="en-US" sz="2400" dirty="0" err="1"/>
              <a:t>alte</a:t>
            </a:r>
            <a:r>
              <a:rPr lang="en-US" sz="2400" dirty="0"/>
              <a:t> </a:t>
            </a:r>
            <a:r>
              <a:rPr lang="en-US" sz="2400" dirty="0" err="1"/>
              <a:t>platforme</a:t>
            </a:r>
            <a:r>
              <a:rPr lang="en-US" sz="2400" dirty="0"/>
              <a:t> precum Amazon, eMAG, IKEA (catalog </a:t>
            </a:r>
            <a:r>
              <a:rPr lang="en-US" sz="2400" dirty="0" err="1"/>
              <a:t>structurat</a:t>
            </a:r>
            <a:r>
              <a:rPr lang="en-US" sz="2400" dirty="0"/>
              <a:t>, </a:t>
            </a:r>
            <a:r>
              <a:rPr lang="en-US" sz="2400" dirty="0" err="1"/>
              <a:t>coș</a:t>
            </a:r>
            <a:r>
              <a:rPr lang="en-US" sz="2400" dirty="0"/>
              <a:t> de </a:t>
            </a:r>
            <a:r>
              <a:rPr lang="en-US" sz="2400" dirty="0" err="1"/>
              <a:t>cumpărături</a:t>
            </a:r>
            <a:r>
              <a:rPr lang="en-US" sz="2400" dirty="0"/>
              <a:t>, </a:t>
            </a:r>
            <a:r>
              <a:rPr lang="en-US" sz="2400" dirty="0" err="1"/>
              <a:t>recenzii</a:t>
            </a:r>
            <a:r>
              <a:rPr lang="en-US" sz="2400" dirty="0"/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32831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75C2442B-3E46-AC01-7693-6877A9FA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2F3C8B-FF55-3EFB-66C1-91074E6B8986}"/>
              </a:ext>
            </a:extLst>
          </p:cNvPr>
          <p:cNvSpPr txBox="1"/>
          <p:nvPr/>
        </p:nvSpPr>
        <p:spPr>
          <a:xfrm>
            <a:off x="3171128" y="252800"/>
            <a:ext cx="447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Portabilitate	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14F4E-DE55-ACF1-68C2-EBAD7E982618}"/>
              </a:ext>
            </a:extLst>
          </p:cNvPr>
          <p:cNvSpPr txBox="1"/>
          <p:nvPr/>
        </p:nvSpPr>
        <p:spPr>
          <a:xfrm>
            <a:off x="1233470" y="1074271"/>
            <a:ext cx="60817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b="1" dirty="0"/>
              <a:t>Design Responsiv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Creat cu Bootstrap pentru compatibilitate pe dispozitive variate</a:t>
            </a:r>
            <a:endParaRPr lang="ro-RO" sz="20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b="1" dirty="0"/>
              <a:t>Actualizări viitoare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sz="2000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rhitectura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aplicației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concepută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a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permite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actualizări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ușoare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și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a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asigura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compatibilitatea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cu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viitoarele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versiuni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ale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dispozitivelor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(Windows/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MacOs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)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și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+mj-lt"/>
                <a:ea typeface="Times New Roman" panose="02020603050405020304" pitchFamily="18" charset="0"/>
              </a:rPr>
              <a:t>browserelor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(Chrome/Safari/Microsoft Edge)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28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76194E65-6153-9148-C115-CE14306C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950ED-5075-CC00-B969-7D8D171092E8}"/>
              </a:ext>
            </a:extLst>
          </p:cNvPr>
          <p:cNvSpPr txBox="1"/>
          <p:nvPr/>
        </p:nvSpPr>
        <p:spPr>
          <a:xfrm>
            <a:off x="3171128" y="252800"/>
            <a:ext cx="447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Concluzie	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314D0-9A14-57D2-9D9C-25F073847669}"/>
              </a:ext>
            </a:extLst>
          </p:cNvPr>
          <p:cNvSpPr txBox="1"/>
          <p:nvPr/>
        </p:nvSpPr>
        <p:spPr>
          <a:xfrm>
            <a:off x="1132374" y="1390529"/>
            <a:ext cx="6755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 err="1"/>
              <a:t>Proiectul</a:t>
            </a:r>
            <a:r>
              <a:rPr lang="en-US" sz="1800" dirty="0"/>
              <a:t> </a:t>
            </a:r>
            <a:r>
              <a:rPr lang="en-US" sz="1800" i="1" dirty="0" err="1"/>
              <a:t>Furnizza</a:t>
            </a:r>
            <a:r>
              <a:rPr lang="en-US" sz="1800" dirty="0"/>
              <a:t> are ca scop </a:t>
            </a:r>
            <a:r>
              <a:rPr lang="en-US" sz="1800" dirty="0" err="1"/>
              <a:t>dezvoltarea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platforme</a:t>
            </a:r>
            <a:r>
              <a:rPr lang="en-US" sz="1800" dirty="0"/>
              <a:t> de </a:t>
            </a:r>
            <a:r>
              <a:rPr lang="en-US" sz="1800" dirty="0" err="1"/>
              <a:t>magazin</a:t>
            </a:r>
            <a:r>
              <a:rPr lang="en-US" sz="1800" dirty="0"/>
              <a:t> online de </a:t>
            </a:r>
            <a:r>
              <a:rPr lang="en-US" sz="1800" dirty="0" err="1"/>
              <a:t>mobilă</a:t>
            </a:r>
            <a:r>
              <a:rPr lang="en-US" sz="1800" dirty="0"/>
              <a:t> care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ofere</a:t>
            </a:r>
            <a:r>
              <a:rPr lang="en-US" sz="1800" dirty="0"/>
              <a:t> </a:t>
            </a:r>
            <a:r>
              <a:rPr lang="en-US" sz="1800" dirty="0" err="1"/>
              <a:t>utilizatorilor</a:t>
            </a:r>
            <a:r>
              <a:rPr lang="en-US" sz="1800" dirty="0"/>
              <a:t> o </a:t>
            </a:r>
            <a:r>
              <a:rPr lang="en-US" sz="1800" dirty="0" err="1"/>
              <a:t>experiență</a:t>
            </a:r>
            <a:r>
              <a:rPr lang="en-US" sz="1800" dirty="0"/>
              <a:t> </a:t>
            </a:r>
            <a:r>
              <a:rPr lang="en-US" sz="1800" dirty="0" err="1"/>
              <a:t>facilă</a:t>
            </a:r>
            <a:r>
              <a:rPr lang="en-US" sz="1800" dirty="0"/>
              <a:t> de </a:t>
            </a:r>
            <a:r>
              <a:rPr lang="en-US" sz="1800" dirty="0" err="1"/>
              <a:t>navigare</a:t>
            </a:r>
            <a:r>
              <a:rPr lang="en-US" sz="1800" dirty="0"/>
              <a:t>, </a:t>
            </a:r>
            <a:r>
              <a:rPr lang="en-US" sz="1800" dirty="0" err="1"/>
              <a:t>vizualizare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achiziționare</a:t>
            </a:r>
            <a:r>
              <a:rPr lang="en-US" sz="1800" dirty="0"/>
              <a:t> a </a:t>
            </a:r>
            <a:r>
              <a:rPr lang="en-US" sz="1800" dirty="0" err="1"/>
              <a:t>produselor</a:t>
            </a:r>
            <a:r>
              <a:rPr lang="en-US" sz="1800" dirty="0"/>
              <a:t>.</a:t>
            </a:r>
            <a:r>
              <a:rPr lang="ro-RO" sz="1200" dirty="0"/>
              <a:t>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b="1" dirty="0"/>
              <a:t> </a:t>
            </a:r>
            <a:r>
              <a:rPr lang="ro-RO" sz="1800" dirty="0"/>
              <a:t>Funcționalități cheie</a:t>
            </a:r>
            <a:r>
              <a:rPr lang="en-US" sz="1800" dirty="0"/>
              <a:t>: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dirty="0" err="1"/>
              <a:t>pentru</a:t>
            </a:r>
            <a:r>
              <a:rPr lang="en-US" sz="1600" b="1" dirty="0"/>
              <a:t> </a:t>
            </a:r>
            <a:r>
              <a:rPr lang="en-US" sz="1600" b="1" dirty="0" err="1"/>
              <a:t>Utilizatori</a:t>
            </a:r>
            <a:r>
              <a:rPr lang="en-US" sz="1600" dirty="0"/>
              <a:t>: </a:t>
            </a:r>
            <a:r>
              <a:rPr lang="en-US" sz="1600" dirty="0" err="1"/>
              <a:t>căutarea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filtrarea</a:t>
            </a:r>
            <a:r>
              <a:rPr lang="en-US" sz="1600" dirty="0"/>
              <a:t> </a:t>
            </a:r>
            <a:r>
              <a:rPr lang="en-US" sz="1600" dirty="0" err="1"/>
              <a:t>produselor</a:t>
            </a:r>
            <a:r>
              <a:rPr lang="en-US" sz="1600" dirty="0"/>
              <a:t>, </a:t>
            </a:r>
            <a:r>
              <a:rPr lang="en-US" sz="1600" dirty="0" err="1"/>
              <a:t>vizualizarea</a:t>
            </a:r>
            <a:r>
              <a:rPr lang="en-US" sz="1600" dirty="0"/>
              <a:t> </a:t>
            </a:r>
            <a:r>
              <a:rPr lang="en-US" sz="1600" dirty="0" err="1"/>
              <a:t>detaliilor</a:t>
            </a:r>
            <a:r>
              <a:rPr lang="en-US" sz="1600" dirty="0"/>
              <a:t>, </a:t>
            </a:r>
            <a:r>
              <a:rPr lang="en-US" sz="1600" dirty="0" err="1"/>
              <a:t>gestionarea</a:t>
            </a:r>
            <a:r>
              <a:rPr lang="en-US" sz="1600" dirty="0"/>
              <a:t> </a:t>
            </a:r>
            <a:r>
              <a:rPr lang="en-US" sz="1600" dirty="0" err="1"/>
              <a:t>coșului</a:t>
            </a:r>
            <a:r>
              <a:rPr lang="en-US" sz="1600" dirty="0"/>
              <a:t> de </a:t>
            </a:r>
            <a:r>
              <a:rPr lang="en-US" sz="1600" dirty="0" err="1"/>
              <a:t>cumpărături</a:t>
            </a:r>
            <a:r>
              <a:rPr lang="en-US" sz="1600" dirty="0"/>
              <a:t>, </a:t>
            </a:r>
            <a:r>
              <a:rPr lang="en-US" sz="1600" dirty="0" err="1"/>
              <a:t>recenzii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evaluări</a:t>
            </a:r>
            <a:r>
              <a:rPr lang="en-US" sz="1600" dirty="0"/>
              <a:t>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p</a:t>
            </a:r>
            <a:r>
              <a:rPr lang="en-US" sz="1600" b="1"/>
              <a:t>entru</a:t>
            </a:r>
            <a:r>
              <a:rPr lang="en-US" sz="1600" b="1" dirty="0"/>
              <a:t> </a:t>
            </a:r>
            <a:r>
              <a:rPr lang="en-US" sz="1600" b="1" dirty="0" err="1"/>
              <a:t>Administratori</a:t>
            </a:r>
            <a:r>
              <a:rPr lang="en-US" sz="1600" dirty="0"/>
              <a:t>: </a:t>
            </a:r>
            <a:r>
              <a:rPr lang="en-US" sz="1600" dirty="0" err="1"/>
              <a:t>gestionarea</a:t>
            </a:r>
            <a:r>
              <a:rPr lang="en-US" sz="1600" dirty="0"/>
              <a:t> </a:t>
            </a:r>
            <a:r>
              <a:rPr lang="en-US" sz="1600" dirty="0" err="1"/>
              <a:t>produselor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comenzilor</a:t>
            </a:r>
            <a:r>
              <a:rPr lang="en-US" sz="1600" dirty="0"/>
              <a:t>, </a:t>
            </a:r>
            <a:r>
              <a:rPr lang="en-US" sz="1600" dirty="0" err="1"/>
              <a:t>administrarea</a:t>
            </a:r>
            <a:r>
              <a:rPr lang="en-US" sz="1600" dirty="0"/>
              <a:t> </a:t>
            </a:r>
            <a:r>
              <a:rPr lang="en-US" sz="1600" dirty="0" err="1"/>
              <a:t>conturilor</a:t>
            </a:r>
            <a:r>
              <a:rPr lang="en-US" sz="1600" dirty="0"/>
              <a:t> de </a:t>
            </a:r>
            <a:r>
              <a:rPr lang="en-US" sz="1600" dirty="0" err="1"/>
              <a:t>utilizatori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a </a:t>
            </a:r>
            <a:r>
              <a:rPr lang="en-US" sz="1600" dirty="0" err="1"/>
              <a:t>recenziilor</a:t>
            </a:r>
            <a:r>
              <a:rPr lang="en-US" sz="1600" dirty="0"/>
              <a:t>, </a:t>
            </a:r>
            <a:r>
              <a:rPr lang="en-US" sz="1600" dirty="0" err="1"/>
              <a:t>monitorizarea</a:t>
            </a:r>
            <a:r>
              <a:rPr lang="en-US" sz="1600" dirty="0"/>
              <a:t> </a:t>
            </a:r>
            <a:r>
              <a:rPr lang="en-US" sz="1600" dirty="0" err="1"/>
              <a:t>statusului</a:t>
            </a:r>
            <a:r>
              <a:rPr lang="en-US" sz="1600" dirty="0"/>
              <a:t> </a:t>
            </a:r>
            <a:r>
              <a:rPr lang="en-US" sz="1600" dirty="0" err="1"/>
              <a:t>comenzilor</a:t>
            </a:r>
            <a:r>
              <a:rPr lang="en-US" sz="1600" dirty="0"/>
              <a:t>.</a:t>
            </a:r>
          </a:p>
          <a:p>
            <a:pPr>
              <a:buClr>
                <a:schemeClr val="accent1"/>
              </a:buClr>
            </a:pPr>
            <a:endParaRPr lang="en-US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99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C3999D6-EDFE-6B6F-D12D-F0CDE0CD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8C6D6-6836-1F35-DCFF-B0066F317385}"/>
              </a:ext>
            </a:extLst>
          </p:cNvPr>
          <p:cNvSpPr txBox="1"/>
          <p:nvPr/>
        </p:nvSpPr>
        <p:spPr>
          <a:xfrm>
            <a:off x="3171128" y="252800"/>
            <a:ext cx="447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Bibliografie	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3A695-2509-A7A9-BC1B-552A0D241C8F}"/>
              </a:ext>
            </a:extLst>
          </p:cNvPr>
          <p:cNvSpPr txBox="1"/>
          <p:nvPr/>
        </p:nvSpPr>
        <p:spPr>
          <a:xfrm>
            <a:off x="1218956" y="1255700"/>
            <a:ext cx="6488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latin typeface="+mj-lt"/>
              </a:rPr>
              <a:t>[1] </a:t>
            </a:r>
            <a:r>
              <a:rPr lang="en-US" dirty="0"/>
              <a:t>Object-Oriented Software Engineering Practical Software Development using UML and Java – </a:t>
            </a:r>
            <a:r>
              <a:rPr lang="en-US" dirty="0" err="1"/>
              <a:t>Lloseng</a:t>
            </a:r>
            <a:r>
              <a:rPr lang="en-US" dirty="0"/>
              <a:t>, Timothy C. Lethbridge and Robert </a:t>
            </a:r>
            <a:r>
              <a:rPr lang="en-US" dirty="0" err="1"/>
              <a:t>Laganière</a:t>
            </a:r>
            <a:r>
              <a:rPr lang="en-US" dirty="0"/>
              <a:t>, McGraw Hill, 2001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9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5BBD8D2-98B5-4470-230F-BCB00A5A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B1836-7746-1722-490B-7731E183E8BD}"/>
              </a:ext>
            </a:extLst>
          </p:cNvPr>
          <p:cNvSpPr txBox="1"/>
          <p:nvPr/>
        </p:nvSpPr>
        <p:spPr>
          <a:xfrm>
            <a:off x="4993678" y="685356"/>
            <a:ext cx="3361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Fundamente Teoretice</a:t>
            </a:r>
            <a:endParaRPr lang="en-US" sz="2800" b="1" dirty="0"/>
          </a:p>
        </p:txBody>
      </p:sp>
      <p:grpSp>
        <p:nvGrpSpPr>
          <p:cNvPr id="3" name="Google Shape;11935;p71">
            <a:extLst>
              <a:ext uri="{FF2B5EF4-FFF2-40B4-BE49-F238E27FC236}">
                <a16:creationId xmlns:a16="http://schemas.microsoft.com/office/drawing/2014/main" id="{3163A4E7-4CEC-368E-4BEF-0FAC456292EA}"/>
              </a:ext>
            </a:extLst>
          </p:cNvPr>
          <p:cNvGrpSpPr/>
          <p:nvPr/>
        </p:nvGrpSpPr>
        <p:grpSpPr>
          <a:xfrm rot="10800000">
            <a:off x="5036693" y="1525146"/>
            <a:ext cx="2308300" cy="191788"/>
            <a:chOff x="238125" y="2506075"/>
            <a:chExt cx="7115411" cy="673075"/>
          </a:xfrm>
        </p:grpSpPr>
        <p:sp>
          <p:nvSpPr>
            <p:cNvPr id="4" name="Google Shape;11936;p71">
              <a:extLst>
                <a:ext uri="{FF2B5EF4-FFF2-40B4-BE49-F238E27FC236}">
                  <a16:creationId xmlns:a16="http://schemas.microsoft.com/office/drawing/2014/main" id="{AC883470-3162-91B9-7F7E-8B61D4A39E08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37;p71">
              <a:extLst>
                <a:ext uri="{FF2B5EF4-FFF2-40B4-BE49-F238E27FC236}">
                  <a16:creationId xmlns:a16="http://schemas.microsoft.com/office/drawing/2014/main" id="{F671C460-0144-C9F2-C536-A0011C5A9B37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38;p71">
              <a:extLst>
                <a:ext uri="{FF2B5EF4-FFF2-40B4-BE49-F238E27FC236}">
                  <a16:creationId xmlns:a16="http://schemas.microsoft.com/office/drawing/2014/main" id="{4BABE0A5-535F-E54D-0B59-D504821BA7E2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39;p71">
              <a:extLst>
                <a:ext uri="{FF2B5EF4-FFF2-40B4-BE49-F238E27FC236}">
                  <a16:creationId xmlns:a16="http://schemas.microsoft.com/office/drawing/2014/main" id="{0D150146-6F3F-CCB6-A6BE-2A962F29C531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40;p71">
              <a:extLst>
                <a:ext uri="{FF2B5EF4-FFF2-40B4-BE49-F238E27FC236}">
                  <a16:creationId xmlns:a16="http://schemas.microsoft.com/office/drawing/2014/main" id="{261A90FD-F3E9-003D-78A7-749817FAB2D3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330558-13AF-8F9F-809C-E8A45F80002E}"/>
              </a:ext>
            </a:extLst>
          </p:cNvPr>
          <p:cNvSpPr txBox="1"/>
          <p:nvPr/>
        </p:nvSpPr>
        <p:spPr>
          <a:xfrm>
            <a:off x="435430" y="602550"/>
            <a:ext cx="42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/>
              <a:t>Algoritmi utilizați</a:t>
            </a:r>
            <a:endParaRPr lang="en-US" sz="2400" dirty="0"/>
          </a:p>
          <a:p>
            <a:pPr marL="3429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sz="2400" dirty="0"/>
              <a:t>căutare și filtrare</a:t>
            </a:r>
          </a:p>
          <a:p>
            <a:pPr marL="3429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sz="2400" dirty="0"/>
              <a:t>sortare</a:t>
            </a:r>
          </a:p>
          <a:p>
            <a:pPr marL="3429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sz="2400" dirty="0"/>
              <a:t>management stoc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69E09-E86E-C340-F64E-F7D19520A7D8}"/>
              </a:ext>
            </a:extLst>
          </p:cNvPr>
          <p:cNvSpPr txBox="1"/>
          <p:nvPr/>
        </p:nvSpPr>
        <p:spPr>
          <a:xfrm>
            <a:off x="1925052" y="2702918"/>
            <a:ext cx="4294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/>
              <a:t>Considerații</a:t>
            </a:r>
            <a:endParaRPr lang="en-US" sz="2400" dirty="0"/>
          </a:p>
          <a:p>
            <a:pPr marL="3429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sz="2400" dirty="0"/>
              <a:t>Arhitectura </a:t>
            </a:r>
            <a:r>
              <a:rPr lang="en-US" sz="2400" dirty="0"/>
              <a:t>MTV(MVC)</a:t>
            </a:r>
            <a:endParaRPr lang="ro-RO" sz="2400" dirty="0"/>
          </a:p>
          <a:p>
            <a:pPr marL="3429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sz="2400" dirty="0"/>
              <a:t>Autentificare și autorizare</a:t>
            </a:r>
          </a:p>
          <a:p>
            <a:pPr marL="342900" lvl="2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93879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A058D563-AFC9-14B4-1CFC-2EDD55AC4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5E4AC-B29F-3B0E-D7F3-767614894E8E}"/>
              </a:ext>
            </a:extLst>
          </p:cNvPr>
          <p:cNvSpPr txBox="1"/>
          <p:nvPr/>
        </p:nvSpPr>
        <p:spPr>
          <a:xfrm>
            <a:off x="2650384" y="191617"/>
            <a:ext cx="384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Tehnologie IT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2AB91-AC0F-6252-A503-F1FC7B896575}"/>
              </a:ext>
            </a:extLst>
          </p:cNvPr>
          <p:cNvSpPr txBox="1"/>
          <p:nvPr/>
        </p:nvSpPr>
        <p:spPr>
          <a:xfrm>
            <a:off x="965963" y="1417588"/>
            <a:ext cx="721207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b="1" dirty="0"/>
              <a:t>Tehnologii</a:t>
            </a:r>
            <a:endParaRPr lang="ro-RO" sz="1800" b="1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Backend</a:t>
            </a:r>
            <a:r>
              <a:rPr lang="en-US" sz="2000" dirty="0"/>
              <a:t>: Python </a:t>
            </a:r>
            <a:r>
              <a:rPr lang="en-US" sz="2000" dirty="0" err="1"/>
              <a:t>și</a:t>
            </a:r>
            <a:r>
              <a:rPr lang="en-US" sz="2000" dirty="0"/>
              <a:t> Django</a:t>
            </a:r>
            <a:endParaRPr lang="ro-RO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Frontend</a:t>
            </a:r>
            <a:r>
              <a:rPr lang="en-US" sz="2000" dirty="0"/>
              <a:t>: HTML, CSS, JavaScript </a:t>
            </a:r>
            <a:endParaRPr lang="ro-RO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b="1" dirty="0" err="1"/>
              <a:t>Baza</a:t>
            </a:r>
            <a:r>
              <a:rPr lang="en-US" sz="2000" b="1" dirty="0"/>
              <a:t> de date</a:t>
            </a:r>
            <a:r>
              <a:rPr lang="en-US" sz="2000" dirty="0"/>
              <a:t>: SQLite (</a:t>
            </a:r>
            <a:r>
              <a:rPr lang="en-US" sz="2000" dirty="0" err="1"/>
              <a:t>baza</a:t>
            </a:r>
            <a:r>
              <a:rPr lang="en-US" sz="2000" dirty="0"/>
              <a:t> de date </a:t>
            </a:r>
            <a:r>
              <a:rPr lang="en-US" sz="2000" dirty="0" err="1"/>
              <a:t>implicită</a:t>
            </a:r>
            <a:r>
              <a:rPr lang="en-US" sz="2000" dirty="0"/>
              <a:t> a Django)</a:t>
            </a:r>
            <a:endParaRPr lang="ro-RO" sz="20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000" b="1" dirty="0"/>
              <a:t>Platforma de Operare</a:t>
            </a:r>
            <a:r>
              <a:rPr lang="pt-BR" sz="2000" dirty="0"/>
              <a:t>: Windows cu server local Django pentru dezvoltare.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040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C2E27E00-227E-ED06-CCEB-72CF3783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3602C12A-57BF-1B8F-7632-C35AD254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89" y="629509"/>
            <a:ext cx="6415253" cy="388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273903-CAEC-5381-719D-E3C3FEECD0FF}"/>
              </a:ext>
            </a:extLst>
          </p:cNvPr>
          <p:cNvSpPr txBox="1"/>
          <p:nvPr/>
        </p:nvSpPr>
        <p:spPr>
          <a:xfrm>
            <a:off x="1708067" y="106289"/>
            <a:ext cx="5859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Arhitectura generală a sistemului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156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>
          <a:extLst>
            <a:ext uri="{FF2B5EF4-FFF2-40B4-BE49-F238E27FC236}">
              <a16:creationId xmlns:a16="http://schemas.microsoft.com/office/drawing/2014/main" id="{4E081140-E3F0-707D-F13E-D230A491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422A775E-C66D-28B6-3755-65A5F625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378" y="-52195"/>
            <a:ext cx="3485720" cy="519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680D9-01B4-B567-CC7F-A5AC80D5F731}"/>
              </a:ext>
            </a:extLst>
          </p:cNvPr>
          <p:cNvSpPr txBox="1"/>
          <p:nvPr/>
        </p:nvSpPr>
        <p:spPr>
          <a:xfrm>
            <a:off x="1601918" y="1256889"/>
            <a:ext cx="2970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Diagrama de flux de activități</a:t>
            </a:r>
            <a:endParaRPr lang="en-US" sz="2800" b="1" dirty="0"/>
          </a:p>
        </p:txBody>
      </p:sp>
      <p:grpSp>
        <p:nvGrpSpPr>
          <p:cNvPr id="11" name="Google Shape;5073;p69">
            <a:extLst>
              <a:ext uri="{FF2B5EF4-FFF2-40B4-BE49-F238E27FC236}">
                <a16:creationId xmlns:a16="http://schemas.microsoft.com/office/drawing/2014/main" id="{B336C981-8600-DDC5-4F91-F57491112918}"/>
              </a:ext>
            </a:extLst>
          </p:cNvPr>
          <p:cNvGrpSpPr/>
          <p:nvPr/>
        </p:nvGrpSpPr>
        <p:grpSpPr>
          <a:xfrm>
            <a:off x="1692085" y="2210996"/>
            <a:ext cx="2728661" cy="208790"/>
            <a:chOff x="6336019" y="3733725"/>
            <a:chExt cx="2566206" cy="351310"/>
          </a:xfrm>
        </p:grpSpPr>
        <p:sp>
          <p:nvSpPr>
            <p:cNvPr id="12" name="Google Shape;5074;p69">
              <a:extLst>
                <a:ext uri="{FF2B5EF4-FFF2-40B4-BE49-F238E27FC236}">
                  <a16:creationId xmlns:a16="http://schemas.microsoft.com/office/drawing/2014/main" id="{33E6CED5-4E11-23EC-6E86-00BFAFD0AF70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75;p69">
              <a:extLst>
                <a:ext uri="{FF2B5EF4-FFF2-40B4-BE49-F238E27FC236}">
                  <a16:creationId xmlns:a16="http://schemas.microsoft.com/office/drawing/2014/main" id="{EDE3378B-1D1A-0741-C3A7-6748CF9672C9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76;p69">
              <a:extLst>
                <a:ext uri="{FF2B5EF4-FFF2-40B4-BE49-F238E27FC236}">
                  <a16:creationId xmlns:a16="http://schemas.microsoft.com/office/drawing/2014/main" id="{0DA6FA37-D98E-0C86-B3E0-AA706223AFFB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77;p69">
              <a:extLst>
                <a:ext uri="{FF2B5EF4-FFF2-40B4-BE49-F238E27FC236}">
                  <a16:creationId xmlns:a16="http://schemas.microsoft.com/office/drawing/2014/main" id="{240395F7-BCAA-F56D-8B1D-FEF051F05C8F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00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E4EFF7C-07C2-886D-1FAA-AE1EF8998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1">
            <a:extLst>
              <a:ext uri="{FF2B5EF4-FFF2-40B4-BE49-F238E27FC236}">
                <a16:creationId xmlns:a16="http://schemas.microsoft.com/office/drawing/2014/main" id="{8FE44CFE-3A71-4DD9-0BCA-103EA521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13" y="307270"/>
            <a:ext cx="6257320" cy="473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0AB86B-2DA9-49C0-8ED2-0BD940A16FF9}"/>
              </a:ext>
            </a:extLst>
          </p:cNvPr>
          <p:cNvSpPr txBox="1"/>
          <p:nvPr/>
        </p:nvSpPr>
        <p:spPr>
          <a:xfrm>
            <a:off x="1093154" y="-76898"/>
            <a:ext cx="384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Diagrama de clase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683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FC694BE-0505-DC60-4D7F-E2CD67388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6040A-82F8-C080-BAB0-4D29F81FEE8E}"/>
              </a:ext>
            </a:extLst>
          </p:cNvPr>
          <p:cNvSpPr txBox="1"/>
          <p:nvPr/>
        </p:nvSpPr>
        <p:spPr>
          <a:xfrm>
            <a:off x="5211392" y="968384"/>
            <a:ext cx="3361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Diagrame de obiecte</a:t>
            </a:r>
            <a:endParaRPr lang="en-US" sz="2800" b="1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9B1B65DB-0539-7670-53CB-8710084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75" y="0"/>
            <a:ext cx="4492809" cy="312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>
            <a:extLst>
              <a:ext uri="{FF2B5EF4-FFF2-40B4-BE49-F238E27FC236}">
                <a16:creationId xmlns:a16="http://schemas.microsoft.com/office/drawing/2014/main" id="{C32B4F9F-BAE7-049B-62B7-41D27336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4" y="3120006"/>
            <a:ext cx="7197462" cy="223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oogle Shape;11935;p71">
            <a:extLst>
              <a:ext uri="{FF2B5EF4-FFF2-40B4-BE49-F238E27FC236}">
                <a16:creationId xmlns:a16="http://schemas.microsoft.com/office/drawing/2014/main" id="{6FEDA8EA-782E-58D9-C392-981B479BA8F1}"/>
              </a:ext>
            </a:extLst>
          </p:cNvPr>
          <p:cNvGrpSpPr/>
          <p:nvPr/>
        </p:nvGrpSpPr>
        <p:grpSpPr>
          <a:xfrm rot="10800000">
            <a:off x="5254407" y="1808174"/>
            <a:ext cx="2308300" cy="191788"/>
            <a:chOff x="238125" y="2506075"/>
            <a:chExt cx="7115411" cy="673075"/>
          </a:xfrm>
        </p:grpSpPr>
        <p:sp>
          <p:nvSpPr>
            <p:cNvPr id="4" name="Google Shape;11936;p71">
              <a:extLst>
                <a:ext uri="{FF2B5EF4-FFF2-40B4-BE49-F238E27FC236}">
                  <a16:creationId xmlns:a16="http://schemas.microsoft.com/office/drawing/2014/main" id="{CD15909F-C2E5-6D92-CDE8-FDE04AE57C91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37;p71">
              <a:extLst>
                <a:ext uri="{FF2B5EF4-FFF2-40B4-BE49-F238E27FC236}">
                  <a16:creationId xmlns:a16="http://schemas.microsoft.com/office/drawing/2014/main" id="{5A0E82FD-4240-5DE5-7B1F-4EF3FA5491A9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38;p71">
              <a:extLst>
                <a:ext uri="{FF2B5EF4-FFF2-40B4-BE49-F238E27FC236}">
                  <a16:creationId xmlns:a16="http://schemas.microsoft.com/office/drawing/2014/main" id="{A5BF710A-2D16-9E74-D702-4DDB43F9C7CD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39;p71">
              <a:extLst>
                <a:ext uri="{FF2B5EF4-FFF2-40B4-BE49-F238E27FC236}">
                  <a16:creationId xmlns:a16="http://schemas.microsoft.com/office/drawing/2014/main" id="{85FCE44C-F890-873E-8736-DF0F7B50BA93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40;p71">
              <a:extLst>
                <a:ext uri="{FF2B5EF4-FFF2-40B4-BE49-F238E27FC236}">
                  <a16:creationId xmlns:a16="http://schemas.microsoft.com/office/drawing/2014/main" id="{735F4E6E-C59D-ED3C-1694-A0E7EA228376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38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>
          <a:extLst>
            <a:ext uri="{FF2B5EF4-FFF2-40B4-BE49-F238E27FC236}">
              <a16:creationId xmlns:a16="http://schemas.microsoft.com/office/drawing/2014/main" id="{DF57B90F-9B7F-EB6D-D693-FCE51AC92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1" name="Google Shape;2191;p40">
            <a:extLst>
              <a:ext uri="{FF2B5EF4-FFF2-40B4-BE49-F238E27FC236}">
                <a16:creationId xmlns:a16="http://schemas.microsoft.com/office/drawing/2014/main" id="{B76C5B14-B29C-64B9-CBFE-76A33A814E90}"/>
              </a:ext>
            </a:extLst>
          </p:cNvPr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>
              <a:extLst>
                <a:ext uri="{FF2B5EF4-FFF2-40B4-BE49-F238E27FC236}">
                  <a16:creationId xmlns:a16="http://schemas.microsoft.com/office/drawing/2014/main" id="{18BED9B9-2899-99C1-4AC7-A03BB5DD58E7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>
              <a:extLst>
                <a:ext uri="{FF2B5EF4-FFF2-40B4-BE49-F238E27FC236}">
                  <a16:creationId xmlns:a16="http://schemas.microsoft.com/office/drawing/2014/main" id="{8E9ED40B-E4A9-FDA3-68ED-6C8CE691FF36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>
              <a:extLst>
                <a:ext uri="{FF2B5EF4-FFF2-40B4-BE49-F238E27FC236}">
                  <a16:creationId xmlns:a16="http://schemas.microsoft.com/office/drawing/2014/main" id="{5AA8D94B-DEE9-80D9-C523-17E513299E4E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5158F4B-B075-782A-8E70-31005129082A}"/>
              </a:ext>
            </a:extLst>
          </p:cNvPr>
          <p:cNvSpPr txBox="1"/>
          <p:nvPr/>
        </p:nvSpPr>
        <p:spPr>
          <a:xfrm>
            <a:off x="1065654" y="398761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/>
              <a:t>Diagrama de activitate</a:t>
            </a:r>
            <a:endParaRPr lang="en-US" sz="2800" b="1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5DBFB17-CC86-A6E9-6966-0A0A9262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11" y="1055770"/>
            <a:ext cx="6506683" cy="395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399058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357</Words>
  <Application>Microsoft Office PowerPoint</Application>
  <PresentationFormat>On-screen Show (16:9)</PresentationFormat>
  <Paragraphs>56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Barlow Semi Condensed Medium</vt:lpstr>
      <vt:lpstr>Fjalla One</vt:lpstr>
      <vt:lpstr>Roboto Condensed Light</vt:lpstr>
      <vt:lpstr>Barlow Semi Condensed</vt:lpstr>
      <vt:lpstr>Wingdings</vt:lpstr>
      <vt:lpstr>Arial</vt:lpstr>
      <vt:lpstr>Technology Consulting by Slidesgo</vt:lpstr>
      <vt:lpstr>Furnizza – platforma magazin online de mobila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Ioan Marinca</cp:lastModifiedBy>
  <cp:revision>12</cp:revision>
  <dcterms:modified xsi:type="dcterms:W3CDTF">2025-01-13T22:19:59Z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2024-11-12T13:44:38Z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7a8208c2-7790-4414-a3da-7ac4ca54376f</vt:lpwstr>
  </property>
  <property fmtid="{D5CDD505-2E9C-101B-9397-08002B2CF9AE}" pid="8" name="MSIP_Label_5b58b62f-6f94-46bd-8089-18e64b0a9abb_ContentBits">
    <vt:lpwstr>0</vt:lpwstr>
  </property>
</Properties>
</file>